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58" r:id="rId4"/>
    <p:sldId id="259" r:id="rId5"/>
    <p:sldId id="261" r:id="rId6"/>
    <p:sldId id="262" r:id="rId7"/>
    <p:sldId id="260" r:id="rId8"/>
    <p:sldId id="263" r:id="rId9"/>
    <p:sldId id="264" r:id="rId10"/>
    <p:sldId id="267" r:id="rId11"/>
    <p:sldId id="266" r:id="rId12"/>
    <p:sldId id="265" r:id="rId13"/>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F0EFC3B-0755-40A3-BFBA-DCB9929B379D}" type="datetimeFigureOut">
              <a:rPr lang="fr-FR" smtClean="0"/>
              <a:pPr/>
              <a:t>04/12/2013</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13A94F9-B478-4F18-B3CB-618B0AF97271}" type="slidenum">
              <a:rPr lang="fr-FR" smtClean="0"/>
              <a:pPr/>
              <a:t>‹N°›</a:t>
            </a:fld>
            <a:endParaRPr lang="fr-FR"/>
          </a:p>
        </p:txBody>
      </p:sp>
    </p:spTree>
    <p:extLst>
      <p:ext uri="{BB962C8B-B14F-4D97-AF65-F5344CB8AC3E}">
        <p14:creationId xmlns:p14="http://schemas.microsoft.com/office/powerpoint/2010/main" xmlns="" val="28788888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843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fr-FR" i="1" dirty="0" smtClean="0"/>
              <a:t>Numerus clausus</a:t>
            </a:r>
            <a:r>
              <a:rPr lang="fr-FR" dirty="0" smtClean="0"/>
              <a:t> (the </a:t>
            </a:r>
            <a:r>
              <a:rPr lang="fr-FR" dirty="0" err="1" smtClean="0"/>
              <a:t>agreed</a:t>
            </a:r>
            <a:r>
              <a:rPr lang="fr-FR" dirty="0" smtClean="0"/>
              <a:t> </a:t>
            </a:r>
            <a:r>
              <a:rPr lang="fr-FR" dirty="0" err="1" smtClean="0"/>
              <a:t>number</a:t>
            </a:r>
            <a:r>
              <a:rPr lang="fr-FR" dirty="0" smtClean="0"/>
              <a:t> of </a:t>
            </a:r>
            <a:r>
              <a:rPr lang="fr-FR" dirty="0" err="1" smtClean="0"/>
              <a:t>students</a:t>
            </a:r>
            <a:r>
              <a:rPr lang="fr-FR" dirty="0" smtClean="0"/>
              <a:t>) </a:t>
            </a:r>
            <a:r>
              <a:rPr lang="fr-FR" dirty="0" err="1" smtClean="0"/>
              <a:t>is</a:t>
            </a:r>
            <a:r>
              <a:rPr lang="fr-FR" dirty="0" smtClean="0"/>
              <a:t> </a:t>
            </a:r>
            <a:r>
              <a:rPr lang="fr-FR" dirty="0" err="1" smtClean="0"/>
              <a:t>published</a:t>
            </a:r>
            <a:r>
              <a:rPr lang="fr-FR" dirty="0" smtClean="0"/>
              <a:t> </a:t>
            </a:r>
            <a:r>
              <a:rPr lang="fr-FR" dirty="0" err="1" smtClean="0"/>
              <a:t>each</a:t>
            </a:r>
            <a:r>
              <a:rPr lang="fr-FR" dirty="0" smtClean="0"/>
              <a:t> </a:t>
            </a:r>
            <a:r>
              <a:rPr lang="fr-FR" dirty="0" err="1" smtClean="0"/>
              <a:t>year</a:t>
            </a:r>
            <a:r>
              <a:rPr lang="fr-FR" dirty="0" smtClean="0"/>
              <a:t> </a:t>
            </a:r>
            <a:r>
              <a:rPr lang="fr-FR" dirty="0" err="1" smtClean="0"/>
              <a:t>at</a:t>
            </a:r>
            <a:r>
              <a:rPr lang="fr-FR" dirty="0" smtClean="0"/>
              <a:t> a </a:t>
            </a:r>
            <a:r>
              <a:rPr lang="fr-FR" dirty="0" err="1" smtClean="0"/>
              <a:t>ministerial</a:t>
            </a:r>
            <a:r>
              <a:rPr lang="fr-FR" dirty="0" smtClean="0"/>
              <a:t> </a:t>
            </a:r>
            <a:r>
              <a:rPr lang="fr-FR" dirty="0" err="1" smtClean="0"/>
              <a:t>leve</a:t>
            </a:r>
            <a:r>
              <a:rPr lang="fr-FR" dirty="0" smtClean="0"/>
              <a:t> </a:t>
            </a:r>
            <a:r>
              <a:rPr lang="fr-FR" dirty="0" err="1" smtClean="0"/>
              <a:t>eg,in</a:t>
            </a:r>
            <a:r>
              <a:rPr lang="fr-FR" dirty="0" smtClean="0"/>
              <a:t> 2004 </a:t>
            </a:r>
          </a:p>
          <a:p>
            <a:pPr eaLnBrk="1" hangingPunct="1">
              <a:spcBef>
                <a:spcPct val="0"/>
              </a:spcBef>
            </a:pPr>
            <a:r>
              <a:rPr lang="fr-FR" dirty="0" smtClean="0"/>
              <a:t>: 5600 in </a:t>
            </a:r>
            <a:r>
              <a:rPr lang="fr-FR" dirty="0" err="1" smtClean="0"/>
              <a:t>medecine</a:t>
            </a:r>
            <a:r>
              <a:rPr lang="fr-FR" dirty="0" smtClean="0"/>
              <a:t> (5100 en 2003) ; 930 in </a:t>
            </a:r>
            <a:r>
              <a:rPr lang="fr-FR" dirty="0" err="1" smtClean="0"/>
              <a:t>dentistery</a:t>
            </a:r>
            <a:r>
              <a:rPr lang="fr-FR" dirty="0" smtClean="0"/>
              <a:t>  and 975 in </a:t>
            </a:r>
            <a:r>
              <a:rPr lang="fr-FR" dirty="0" err="1" smtClean="0"/>
              <a:t>midwifery</a:t>
            </a:r>
            <a:endParaRPr lang="fr-FR" dirty="0" smtClean="0"/>
          </a:p>
          <a:p>
            <a:pPr eaLnBrk="1" hangingPunct="1">
              <a:spcBef>
                <a:spcPct val="0"/>
              </a:spcBef>
            </a:pPr>
            <a:endParaRPr lang="fr-FR"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00632CF1-3C34-4D02-8EE4-30228A9CC3BB}" type="datetimeFigureOut">
              <a:rPr lang="fr-FR" smtClean="0"/>
              <a:pPr/>
              <a:t>04/12/2013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C2C8D6C-BCD9-4AEC-81DA-8594D8850025}" type="slidenum">
              <a:rPr lang="fr-FR" smtClean="0"/>
              <a:pPr/>
              <a:t>‹N°›</a:t>
            </a:fld>
            <a:endParaRPr lang="fr-FR"/>
          </a:p>
        </p:txBody>
      </p:sp>
    </p:spTree>
    <p:extLst>
      <p:ext uri="{BB962C8B-B14F-4D97-AF65-F5344CB8AC3E}">
        <p14:creationId xmlns:p14="http://schemas.microsoft.com/office/powerpoint/2010/main" xmlns="" val="17148073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0632CF1-3C34-4D02-8EE4-30228A9CC3BB}" type="datetimeFigureOut">
              <a:rPr lang="fr-FR" smtClean="0"/>
              <a:pPr/>
              <a:t>04/12/2013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C2C8D6C-BCD9-4AEC-81DA-8594D8850025}" type="slidenum">
              <a:rPr lang="fr-FR" smtClean="0"/>
              <a:pPr/>
              <a:t>‹N°›</a:t>
            </a:fld>
            <a:endParaRPr lang="fr-FR"/>
          </a:p>
        </p:txBody>
      </p:sp>
    </p:spTree>
    <p:extLst>
      <p:ext uri="{BB962C8B-B14F-4D97-AF65-F5344CB8AC3E}">
        <p14:creationId xmlns:p14="http://schemas.microsoft.com/office/powerpoint/2010/main" xmlns="" val="1669586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0632CF1-3C34-4D02-8EE4-30228A9CC3BB}" type="datetimeFigureOut">
              <a:rPr lang="fr-FR" smtClean="0"/>
              <a:pPr/>
              <a:t>04/12/2013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C2C8D6C-BCD9-4AEC-81DA-8594D8850025}" type="slidenum">
              <a:rPr lang="fr-FR" smtClean="0"/>
              <a:pPr/>
              <a:t>‹N°›</a:t>
            </a:fld>
            <a:endParaRPr lang="fr-FR"/>
          </a:p>
        </p:txBody>
      </p:sp>
    </p:spTree>
    <p:extLst>
      <p:ext uri="{BB962C8B-B14F-4D97-AF65-F5344CB8AC3E}">
        <p14:creationId xmlns:p14="http://schemas.microsoft.com/office/powerpoint/2010/main" xmlns="" val="31270839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0632CF1-3C34-4D02-8EE4-30228A9CC3BB}" type="datetimeFigureOut">
              <a:rPr lang="fr-FR" smtClean="0"/>
              <a:pPr/>
              <a:t>04/12/2013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C2C8D6C-BCD9-4AEC-81DA-8594D8850025}" type="slidenum">
              <a:rPr lang="fr-FR" smtClean="0"/>
              <a:pPr/>
              <a:t>‹N°›</a:t>
            </a:fld>
            <a:endParaRPr lang="fr-FR"/>
          </a:p>
        </p:txBody>
      </p:sp>
    </p:spTree>
    <p:extLst>
      <p:ext uri="{BB962C8B-B14F-4D97-AF65-F5344CB8AC3E}">
        <p14:creationId xmlns:p14="http://schemas.microsoft.com/office/powerpoint/2010/main" xmlns="" val="37153965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00632CF1-3C34-4D02-8EE4-30228A9CC3BB}" type="datetimeFigureOut">
              <a:rPr lang="fr-FR" smtClean="0"/>
              <a:pPr/>
              <a:t>04/12/2013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C2C8D6C-BCD9-4AEC-81DA-8594D8850025}" type="slidenum">
              <a:rPr lang="fr-FR" smtClean="0"/>
              <a:pPr/>
              <a:t>‹N°›</a:t>
            </a:fld>
            <a:endParaRPr lang="fr-FR"/>
          </a:p>
        </p:txBody>
      </p:sp>
    </p:spTree>
    <p:extLst>
      <p:ext uri="{BB962C8B-B14F-4D97-AF65-F5344CB8AC3E}">
        <p14:creationId xmlns:p14="http://schemas.microsoft.com/office/powerpoint/2010/main" xmlns="" val="41014816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00632CF1-3C34-4D02-8EE4-30228A9CC3BB}" type="datetimeFigureOut">
              <a:rPr lang="fr-FR" smtClean="0"/>
              <a:pPr/>
              <a:t>04/12/2013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C2C8D6C-BCD9-4AEC-81DA-8594D8850025}" type="slidenum">
              <a:rPr lang="fr-FR" smtClean="0"/>
              <a:pPr/>
              <a:t>‹N°›</a:t>
            </a:fld>
            <a:endParaRPr lang="fr-FR"/>
          </a:p>
        </p:txBody>
      </p:sp>
    </p:spTree>
    <p:extLst>
      <p:ext uri="{BB962C8B-B14F-4D97-AF65-F5344CB8AC3E}">
        <p14:creationId xmlns:p14="http://schemas.microsoft.com/office/powerpoint/2010/main" xmlns="" val="38744878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00632CF1-3C34-4D02-8EE4-30228A9CC3BB}" type="datetimeFigureOut">
              <a:rPr lang="fr-FR" smtClean="0"/>
              <a:pPr/>
              <a:t>04/12/2013</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DC2C8D6C-BCD9-4AEC-81DA-8594D8850025}" type="slidenum">
              <a:rPr lang="fr-FR" smtClean="0"/>
              <a:pPr/>
              <a:t>‹N°›</a:t>
            </a:fld>
            <a:endParaRPr lang="fr-FR"/>
          </a:p>
        </p:txBody>
      </p:sp>
    </p:spTree>
    <p:extLst>
      <p:ext uri="{BB962C8B-B14F-4D97-AF65-F5344CB8AC3E}">
        <p14:creationId xmlns:p14="http://schemas.microsoft.com/office/powerpoint/2010/main" xmlns="" val="6918701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00632CF1-3C34-4D02-8EE4-30228A9CC3BB}" type="datetimeFigureOut">
              <a:rPr lang="fr-FR" smtClean="0"/>
              <a:pPr/>
              <a:t>04/12/2013</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DC2C8D6C-BCD9-4AEC-81DA-8594D8850025}" type="slidenum">
              <a:rPr lang="fr-FR" smtClean="0"/>
              <a:pPr/>
              <a:t>‹N°›</a:t>
            </a:fld>
            <a:endParaRPr lang="fr-FR"/>
          </a:p>
        </p:txBody>
      </p:sp>
    </p:spTree>
    <p:extLst>
      <p:ext uri="{BB962C8B-B14F-4D97-AF65-F5344CB8AC3E}">
        <p14:creationId xmlns:p14="http://schemas.microsoft.com/office/powerpoint/2010/main" xmlns="" val="4067831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0632CF1-3C34-4D02-8EE4-30228A9CC3BB}" type="datetimeFigureOut">
              <a:rPr lang="fr-FR" smtClean="0"/>
              <a:pPr/>
              <a:t>04/12/2013</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DC2C8D6C-BCD9-4AEC-81DA-8594D8850025}" type="slidenum">
              <a:rPr lang="fr-FR" smtClean="0"/>
              <a:pPr/>
              <a:t>‹N°›</a:t>
            </a:fld>
            <a:endParaRPr lang="fr-FR"/>
          </a:p>
        </p:txBody>
      </p:sp>
    </p:spTree>
    <p:extLst>
      <p:ext uri="{BB962C8B-B14F-4D97-AF65-F5344CB8AC3E}">
        <p14:creationId xmlns:p14="http://schemas.microsoft.com/office/powerpoint/2010/main" xmlns="" val="7932907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00632CF1-3C34-4D02-8EE4-30228A9CC3BB}" type="datetimeFigureOut">
              <a:rPr lang="fr-FR" smtClean="0"/>
              <a:pPr/>
              <a:t>04/12/2013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C2C8D6C-BCD9-4AEC-81DA-8594D8850025}" type="slidenum">
              <a:rPr lang="fr-FR" smtClean="0"/>
              <a:pPr/>
              <a:t>‹N°›</a:t>
            </a:fld>
            <a:endParaRPr lang="fr-FR"/>
          </a:p>
        </p:txBody>
      </p:sp>
    </p:spTree>
    <p:extLst>
      <p:ext uri="{BB962C8B-B14F-4D97-AF65-F5344CB8AC3E}">
        <p14:creationId xmlns:p14="http://schemas.microsoft.com/office/powerpoint/2010/main" xmlns="" val="20861541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00632CF1-3C34-4D02-8EE4-30228A9CC3BB}" type="datetimeFigureOut">
              <a:rPr lang="fr-FR" smtClean="0"/>
              <a:pPr/>
              <a:t>04/12/2013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C2C8D6C-BCD9-4AEC-81DA-8594D8850025}" type="slidenum">
              <a:rPr lang="fr-FR" smtClean="0"/>
              <a:pPr/>
              <a:t>‹N°›</a:t>
            </a:fld>
            <a:endParaRPr lang="fr-FR"/>
          </a:p>
        </p:txBody>
      </p:sp>
    </p:spTree>
    <p:extLst>
      <p:ext uri="{BB962C8B-B14F-4D97-AF65-F5344CB8AC3E}">
        <p14:creationId xmlns:p14="http://schemas.microsoft.com/office/powerpoint/2010/main" xmlns="" val="36792004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632CF1-3C34-4D02-8EE4-30228A9CC3BB}" type="datetimeFigureOut">
              <a:rPr lang="fr-FR" smtClean="0"/>
              <a:pPr/>
              <a:t>04/12/2013</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2C8D6C-BCD9-4AEC-81DA-8594D8850025}" type="slidenum">
              <a:rPr lang="fr-FR" smtClean="0"/>
              <a:pPr/>
              <a:t>‹N°›</a:t>
            </a:fld>
            <a:endParaRPr lang="fr-FR"/>
          </a:p>
        </p:txBody>
      </p:sp>
    </p:spTree>
    <p:extLst>
      <p:ext uri="{BB962C8B-B14F-4D97-AF65-F5344CB8AC3E}">
        <p14:creationId xmlns:p14="http://schemas.microsoft.com/office/powerpoint/2010/main" xmlns="" val="18846773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484785"/>
            <a:ext cx="7772400" cy="2115666"/>
          </a:xfrm>
        </p:spPr>
        <p:txBody>
          <a:bodyPr>
            <a:normAutofit/>
          </a:bodyPr>
          <a:lstStyle/>
          <a:p>
            <a:r>
              <a:rPr lang="fr-FR" dirty="0" smtClean="0"/>
              <a:t>CTS 75</a:t>
            </a:r>
            <a:br>
              <a:rPr lang="fr-FR" dirty="0" smtClean="0"/>
            </a:br>
            <a:r>
              <a:rPr lang="fr-FR" dirty="0" smtClean="0">
                <a:solidFill>
                  <a:srgbClr val="0070C0"/>
                </a:solidFill>
              </a:rPr>
              <a:t>L’exercice de la médecine dans 10 ans à Paris</a:t>
            </a:r>
            <a:endParaRPr lang="fr-FR" dirty="0">
              <a:solidFill>
                <a:srgbClr val="0070C0"/>
              </a:solidFill>
            </a:endParaRPr>
          </a:p>
        </p:txBody>
      </p:sp>
      <p:sp>
        <p:nvSpPr>
          <p:cNvPr id="3" name="Sous-titre 2"/>
          <p:cNvSpPr>
            <a:spLocks noGrp="1"/>
          </p:cNvSpPr>
          <p:nvPr>
            <p:ph type="subTitle" idx="1"/>
          </p:nvPr>
        </p:nvSpPr>
        <p:spPr/>
        <p:txBody>
          <a:bodyPr>
            <a:normAutofit fontScale="92500" lnSpcReduction="10000"/>
          </a:bodyPr>
          <a:lstStyle/>
          <a:p>
            <a:r>
              <a:rPr lang="fr-FR" sz="4200" dirty="0" smtClean="0"/>
              <a:t>Point de vue de l’Université</a:t>
            </a:r>
          </a:p>
          <a:p>
            <a:r>
              <a:rPr lang="fr-FR" sz="3000" dirty="0" smtClean="0"/>
              <a:t>Benoît SCHLEMMER</a:t>
            </a:r>
          </a:p>
          <a:p>
            <a:r>
              <a:rPr lang="fr-FR" sz="2000" dirty="0" smtClean="0"/>
              <a:t>Faculté de Médecine Paris-Diderot (Paris-7)</a:t>
            </a:r>
          </a:p>
          <a:p>
            <a:r>
              <a:rPr lang="fr-FR" sz="2000" dirty="0" smtClean="0"/>
              <a:t>Président de la Conférence des Doyens d’Ile de France </a:t>
            </a:r>
            <a:endParaRPr lang="fr-FR" sz="2000" dirty="0"/>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94297" y="4214813"/>
            <a:ext cx="1173163" cy="2500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pic>
    </p:spTree>
    <p:extLst>
      <p:ext uri="{BB962C8B-B14F-4D97-AF65-F5344CB8AC3E}">
        <p14:creationId xmlns:p14="http://schemas.microsoft.com/office/powerpoint/2010/main" xmlns="" val="30074857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79512" y="404664"/>
            <a:ext cx="8748463" cy="3710192"/>
          </a:xfrm>
          <a:prstGeom prst="rect">
            <a:avLst/>
          </a:prstGeom>
          <a:noFill/>
          <a:ln w="9525">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ZoneTexte 3"/>
          <p:cNvSpPr txBox="1"/>
          <p:nvPr/>
        </p:nvSpPr>
        <p:spPr>
          <a:xfrm>
            <a:off x="755576" y="1340768"/>
            <a:ext cx="3724289" cy="369332"/>
          </a:xfrm>
          <a:prstGeom prst="rect">
            <a:avLst/>
          </a:prstGeom>
          <a:noFill/>
        </p:spPr>
        <p:txBody>
          <a:bodyPr wrap="none" rtlCol="0">
            <a:spAutoFit/>
          </a:bodyPr>
          <a:lstStyle/>
          <a:p>
            <a:r>
              <a:rPr lang="fr-FR" dirty="0" smtClean="0"/>
              <a:t>Presse Med, 2012, 41 (déc.), 1165-67 </a:t>
            </a:r>
            <a:endParaRPr lang="fr-FR" dirty="0"/>
          </a:p>
        </p:txBody>
      </p:sp>
      <p:sp>
        <p:nvSpPr>
          <p:cNvPr id="5" name="ZoneTexte 4"/>
          <p:cNvSpPr txBox="1"/>
          <p:nvPr/>
        </p:nvSpPr>
        <p:spPr>
          <a:xfrm>
            <a:off x="107504" y="4365104"/>
            <a:ext cx="9027215" cy="369332"/>
          </a:xfrm>
          <a:prstGeom prst="rect">
            <a:avLst/>
          </a:prstGeom>
          <a:noFill/>
        </p:spPr>
        <p:txBody>
          <a:bodyPr wrap="none" rtlCol="0">
            <a:spAutoFit/>
          </a:bodyPr>
          <a:lstStyle/>
          <a:p>
            <a:r>
              <a:rPr lang="fr-FR" dirty="0" smtClean="0"/>
              <a:t>Plaidoyer pour une approche globale de la santé, et la place de l’Université dans son territoire</a:t>
            </a:r>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657500" y="4878452"/>
            <a:ext cx="6012334" cy="1790908"/>
          </a:xfrm>
          <a:prstGeom prst="rect">
            <a:avLst/>
          </a:prstGeom>
          <a:noFill/>
          <a:ln w="9525">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5624666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ln w="28575">
            <a:solidFill>
              <a:schemeClr val="accent1"/>
            </a:solidFill>
          </a:ln>
        </p:spPr>
        <p:txBody>
          <a:bodyPr>
            <a:normAutofit fontScale="90000"/>
          </a:bodyPr>
          <a:lstStyle/>
          <a:p>
            <a:r>
              <a:rPr lang="fr-FR" dirty="0" smtClean="0"/>
              <a:t>Démographie et facultés de médecine</a:t>
            </a:r>
            <a:endParaRPr lang="fr-FR" dirty="0"/>
          </a:p>
        </p:txBody>
      </p:sp>
      <p:sp>
        <p:nvSpPr>
          <p:cNvPr id="3" name="Espace réservé du contenu 2"/>
          <p:cNvSpPr>
            <a:spLocks noGrp="1"/>
          </p:cNvSpPr>
          <p:nvPr>
            <p:ph idx="1"/>
          </p:nvPr>
        </p:nvSpPr>
        <p:spPr/>
        <p:txBody>
          <a:bodyPr/>
          <a:lstStyle/>
          <a:p>
            <a:r>
              <a:rPr lang="fr-FR" dirty="0" smtClean="0"/>
              <a:t>Pas de pouvoir de régulation de l’implantation des médecins</a:t>
            </a:r>
          </a:p>
          <a:p>
            <a:r>
              <a:rPr lang="fr-FR" i="1" dirty="0" smtClean="0"/>
              <a:t>Numerus clausus </a:t>
            </a:r>
            <a:r>
              <a:rPr lang="fr-FR" dirty="0" smtClean="0"/>
              <a:t>:</a:t>
            </a:r>
          </a:p>
          <a:p>
            <a:pPr lvl="1"/>
            <a:r>
              <a:rPr lang="fr-FR" dirty="0" smtClean="0"/>
              <a:t>Quelles limites ?</a:t>
            </a:r>
          </a:p>
          <a:p>
            <a:pPr lvl="1"/>
            <a:r>
              <a:rPr lang="fr-FR" dirty="0" smtClean="0"/>
              <a:t>Potentiel de formation</a:t>
            </a:r>
          </a:p>
          <a:p>
            <a:pPr lvl="1"/>
            <a:r>
              <a:rPr lang="fr-FR" dirty="0" smtClean="0"/>
              <a:t>3700 </a:t>
            </a:r>
            <a:r>
              <a:rPr lang="fr-FR" dirty="0" smtClean="0">
                <a:sym typeface="Wingdings" pitchFamily="2" charset="2"/>
              </a:rPr>
              <a:t></a:t>
            </a:r>
            <a:r>
              <a:rPr lang="fr-FR" dirty="0" smtClean="0"/>
              <a:t>  8400 entrants en 2</a:t>
            </a:r>
            <a:r>
              <a:rPr lang="fr-FR" baseline="30000" dirty="0" smtClean="0"/>
              <a:t>e</a:t>
            </a:r>
            <a:r>
              <a:rPr lang="fr-FR" dirty="0" smtClean="0"/>
              <a:t> année</a:t>
            </a:r>
          </a:p>
          <a:p>
            <a:r>
              <a:rPr lang="fr-FR" dirty="0" smtClean="0"/>
              <a:t>Médecins à diplôme étranger</a:t>
            </a:r>
          </a:p>
          <a:p>
            <a:pPr lvl="1"/>
            <a:r>
              <a:rPr lang="fr-FR" dirty="0" smtClean="0"/>
              <a:t>Quelle qualité de formation ?</a:t>
            </a:r>
          </a:p>
          <a:p>
            <a:pPr lvl="1"/>
            <a:endParaRPr lang="fr-FR" dirty="0"/>
          </a:p>
        </p:txBody>
      </p:sp>
    </p:spTree>
    <p:extLst>
      <p:ext uri="{BB962C8B-B14F-4D97-AF65-F5344CB8AC3E}">
        <p14:creationId xmlns:p14="http://schemas.microsoft.com/office/powerpoint/2010/main" xmlns="" val="27228770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ln w="28575">
            <a:solidFill>
              <a:schemeClr val="accent1"/>
            </a:solidFill>
          </a:ln>
        </p:spPr>
        <p:txBody>
          <a:bodyPr>
            <a:normAutofit fontScale="90000"/>
          </a:bodyPr>
          <a:lstStyle/>
          <a:p>
            <a:r>
              <a:rPr lang="fr-FR" dirty="0" smtClean="0"/>
              <a:t>Quel champ de responsabilité pour les facultés de médecine ?</a:t>
            </a:r>
            <a:endParaRPr lang="fr-FR" dirty="0"/>
          </a:p>
        </p:txBody>
      </p:sp>
      <p:sp>
        <p:nvSpPr>
          <p:cNvPr id="3" name="Espace réservé du contenu 2"/>
          <p:cNvSpPr>
            <a:spLocks noGrp="1"/>
          </p:cNvSpPr>
          <p:nvPr>
            <p:ph idx="1"/>
          </p:nvPr>
        </p:nvSpPr>
        <p:spPr>
          <a:xfrm>
            <a:off x="457200" y="1600200"/>
            <a:ext cx="8229600" cy="5069160"/>
          </a:xfrm>
        </p:spPr>
        <p:txBody>
          <a:bodyPr>
            <a:normAutofit fontScale="77500" lnSpcReduction="20000"/>
          </a:bodyPr>
          <a:lstStyle/>
          <a:p>
            <a:r>
              <a:rPr lang="fr-FR" dirty="0" smtClean="0"/>
              <a:t>Une responsabilité politique vis à vs des tutelles…</a:t>
            </a:r>
          </a:p>
          <a:p>
            <a:r>
              <a:rPr lang="fr-FR" dirty="0" smtClean="0"/>
              <a:t>Une responsabilité pédagogique</a:t>
            </a:r>
          </a:p>
          <a:p>
            <a:pPr lvl="1"/>
            <a:r>
              <a:rPr lang="fr-FR" dirty="0" smtClean="0">
                <a:solidFill>
                  <a:srgbClr val="FF0000"/>
                </a:solidFill>
              </a:rPr>
              <a:t>Les jeunes médecins ne connaissent (presque) rien : du coût de la santé, des priorités de la nation, de l’organisation du système de soins…</a:t>
            </a:r>
          </a:p>
          <a:p>
            <a:pPr lvl="1"/>
            <a:r>
              <a:rPr lang="fr-FR" dirty="0" smtClean="0">
                <a:solidFill>
                  <a:srgbClr val="FF0000"/>
                </a:solidFill>
              </a:rPr>
              <a:t>Coopérations interprofessionnelles</a:t>
            </a:r>
            <a:endParaRPr lang="fr-FR" dirty="0" smtClean="0"/>
          </a:p>
          <a:p>
            <a:r>
              <a:rPr lang="fr-FR" dirty="0" smtClean="0"/>
              <a:t>Jouer le jeu de l’attractivité</a:t>
            </a:r>
          </a:p>
          <a:p>
            <a:pPr lvl="1"/>
            <a:r>
              <a:rPr lang="fr-FR" dirty="0" smtClean="0"/>
              <a:t>Partenariats</a:t>
            </a:r>
          </a:p>
          <a:p>
            <a:pPr lvl="1"/>
            <a:r>
              <a:rPr lang="fr-FR" dirty="0" smtClean="0"/>
              <a:t>Exercices partagés</a:t>
            </a:r>
          </a:p>
          <a:p>
            <a:pPr lvl="1"/>
            <a:r>
              <a:rPr lang="fr-FR" dirty="0" smtClean="0"/>
              <a:t>Stages MG chez le praticien (</a:t>
            </a:r>
            <a:r>
              <a:rPr lang="fr-FR" dirty="0" err="1" smtClean="0"/>
              <a:t>pb</a:t>
            </a:r>
            <a:r>
              <a:rPr lang="fr-FR" dirty="0" smtClean="0"/>
              <a:t> des MSU-MG)</a:t>
            </a:r>
          </a:p>
          <a:p>
            <a:r>
              <a:rPr lang="fr-FR" dirty="0" smtClean="0"/>
              <a:t>Incitations </a:t>
            </a:r>
          </a:p>
          <a:p>
            <a:pPr lvl="1"/>
            <a:r>
              <a:rPr lang="fr-FR" dirty="0" smtClean="0"/>
              <a:t>Informations</a:t>
            </a:r>
          </a:p>
          <a:p>
            <a:pPr lvl="1"/>
            <a:r>
              <a:rPr lang="fr-FR" dirty="0" smtClean="0"/>
              <a:t>Aides à l’installation : présentation du CESP</a:t>
            </a:r>
          </a:p>
          <a:p>
            <a:pPr lvl="1"/>
            <a:r>
              <a:rPr lang="fr-FR" dirty="0" smtClean="0"/>
              <a:t>Réseaux…</a:t>
            </a:r>
            <a:endParaRPr lang="fr-FR" dirty="0"/>
          </a:p>
        </p:txBody>
      </p:sp>
    </p:spTree>
    <p:extLst>
      <p:ext uri="{BB962C8B-B14F-4D97-AF65-F5344CB8AC3E}">
        <p14:creationId xmlns:p14="http://schemas.microsoft.com/office/powerpoint/2010/main" xmlns="" val="71950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5"/>
          <p:cNvSpPr>
            <a:spLocks noChangeArrowheads="1"/>
          </p:cNvSpPr>
          <p:nvPr/>
        </p:nvSpPr>
        <p:spPr bwMode="auto">
          <a:xfrm>
            <a:off x="4214813" y="7172325"/>
            <a:ext cx="223837" cy="215900"/>
          </a:xfrm>
          <a:prstGeom prst="rect">
            <a:avLst/>
          </a:prstGeom>
          <a:noFill/>
          <a:ln w="9525">
            <a:noFill/>
            <a:miter lim="800000"/>
            <a:headEnd/>
            <a:tailEnd/>
          </a:ln>
        </p:spPr>
        <p:txBody>
          <a:bodyPr wrap="none">
            <a:spAutoFit/>
          </a:bodyPr>
          <a:lstStyle/>
          <a:p>
            <a:pPr algn="ctr">
              <a:spcBef>
                <a:spcPct val="20000"/>
              </a:spcBef>
              <a:buFontTx/>
              <a:buChar char="•"/>
            </a:pPr>
            <a:endParaRPr lang="fr-FR" sz="800">
              <a:latin typeface="Comic Sans MS" pitchFamily="66" charset="0"/>
              <a:cs typeface="Arial" charset="0"/>
            </a:endParaRPr>
          </a:p>
        </p:txBody>
      </p:sp>
      <p:sp>
        <p:nvSpPr>
          <p:cNvPr id="17410" name="Rectangle 6"/>
          <p:cNvSpPr>
            <a:spLocks noChangeArrowheads="1"/>
          </p:cNvSpPr>
          <p:nvPr/>
        </p:nvSpPr>
        <p:spPr bwMode="auto">
          <a:xfrm>
            <a:off x="322263" y="1557338"/>
            <a:ext cx="8497887" cy="366712"/>
          </a:xfrm>
          <a:prstGeom prst="rect">
            <a:avLst/>
          </a:prstGeom>
          <a:noFill/>
          <a:ln w="9525">
            <a:noFill/>
            <a:miter lim="800000"/>
            <a:headEnd/>
            <a:tailEnd/>
          </a:ln>
        </p:spPr>
        <p:txBody>
          <a:bodyPr>
            <a:spAutoFit/>
          </a:bodyPr>
          <a:lstStyle/>
          <a:p>
            <a:pPr algn="ctr"/>
            <a:r>
              <a:rPr lang="fr-FR" b="1">
                <a:solidFill>
                  <a:srgbClr val="000000"/>
                </a:solidFill>
                <a:latin typeface="Comic Sans MS" pitchFamily="66" charset="0"/>
              </a:rPr>
              <a:t>10 ans d’études, 3 ans d’externat, 4 ans d’internat</a:t>
            </a:r>
          </a:p>
        </p:txBody>
      </p:sp>
      <p:sp>
        <p:nvSpPr>
          <p:cNvPr id="17411" name="Text Box 7"/>
          <p:cNvSpPr txBox="1">
            <a:spLocks noChangeArrowheads="1"/>
          </p:cNvSpPr>
          <p:nvPr/>
        </p:nvSpPr>
        <p:spPr bwMode="auto">
          <a:xfrm>
            <a:off x="466725" y="2709863"/>
            <a:ext cx="1584325" cy="523875"/>
          </a:xfrm>
          <a:prstGeom prst="rect">
            <a:avLst/>
          </a:prstGeom>
          <a:noFill/>
          <a:ln w="9525">
            <a:noFill/>
            <a:miter lim="800000"/>
            <a:headEnd/>
            <a:tailEnd/>
          </a:ln>
        </p:spPr>
        <p:txBody>
          <a:bodyPr>
            <a:spAutoFit/>
          </a:bodyPr>
          <a:lstStyle/>
          <a:p>
            <a:pPr algn="ctr">
              <a:spcBef>
                <a:spcPct val="50000"/>
              </a:spcBef>
            </a:pPr>
            <a:r>
              <a:rPr lang="fr-FR" sz="1400" b="1">
                <a:solidFill>
                  <a:srgbClr val="000000"/>
                </a:solidFill>
                <a:latin typeface="Comic Sans MS" pitchFamily="66" charset="0"/>
              </a:rPr>
              <a:t>Concours PCEM-1 </a:t>
            </a:r>
          </a:p>
        </p:txBody>
      </p:sp>
      <p:sp>
        <p:nvSpPr>
          <p:cNvPr id="17412" name="Rectangle 8"/>
          <p:cNvSpPr>
            <a:spLocks noChangeArrowheads="1"/>
          </p:cNvSpPr>
          <p:nvPr/>
        </p:nvSpPr>
        <p:spPr bwMode="auto">
          <a:xfrm>
            <a:off x="4354513" y="2781300"/>
            <a:ext cx="1439862" cy="523875"/>
          </a:xfrm>
          <a:prstGeom prst="rect">
            <a:avLst/>
          </a:prstGeom>
          <a:noFill/>
          <a:ln w="9525">
            <a:noFill/>
            <a:miter lim="800000"/>
            <a:headEnd/>
            <a:tailEnd/>
          </a:ln>
        </p:spPr>
        <p:txBody>
          <a:bodyPr>
            <a:spAutoFit/>
          </a:bodyPr>
          <a:lstStyle/>
          <a:p>
            <a:pPr algn="ctr"/>
            <a:r>
              <a:rPr lang="fr-FR" sz="1400" b="1">
                <a:solidFill>
                  <a:srgbClr val="000000"/>
                </a:solidFill>
                <a:latin typeface="Comic Sans MS" pitchFamily="66" charset="0"/>
              </a:rPr>
              <a:t>Concours </a:t>
            </a:r>
          </a:p>
          <a:p>
            <a:pPr algn="ctr"/>
            <a:r>
              <a:rPr lang="fr-FR" sz="1400" b="1">
                <a:solidFill>
                  <a:srgbClr val="000000"/>
                </a:solidFill>
                <a:latin typeface="Comic Sans MS" pitchFamily="66" charset="0"/>
              </a:rPr>
              <a:t>ECN</a:t>
            </a:r>
          </a:p>
        </p:txBody>
      </p:sp>
      <p:sp>
        <p:nvSpPr>
          <p:cNvPr id="17413" name="Text Box 9"/>
          <p:cNvSpPr txBox="1">
            <a:spLocks noChangeArrowheads="1"/>
          </p:cNvSpPr>
          <p:nvPr/>
        </p:nvSpPr>
        <p:spPr bwMode="auto">
          <a:xfrm>
            <a:off x="466725" y="624899"/>
            <a:ext cx="8353425" cy="523220"/>
          </a:xfrm>
          <a:prstGeom prst="rect">
            <a:avLst/>
          </a:prstGeom>
          <a:noFill/>
          <a:ln w="28575">
            <a:solidFill>
              <a:schemeClr val="accent1"/>
            </a:solidFill>
            <a:miter lim="800000"/>
            <a:headEnd/>
            <a:tailEnd/>
          </a:ln>
        </p:spPr>
        <p:txBody>
          <a:bodyPr wrap="square">
            <a:spAutoFit/>
          </a:bodyPr>
          <a:lstStyle/>
          <a:p>
            <a:pPr algn="ctr"/>
            <a:r>
              <a:rPr lang="fr-FR" sz="2800" b="1" dirty="0">
                <a:solidFill>
                  <a:srgbClr val="000000"/>
                </a:solidFill>
                <a:latin typeface="Comic Sans MS" pitchFamily="66" charset="0"/>
              </a:rPr>
              <a:t>Cursus actuel des études médicales en France</a:t>
            </a:r>
          </a:p>
        </p:txBody>
      </p:sp>
      <p:sp>
        <p:nvSpPr>
          <p:cNvPr id="17414" name="Rectangle 10"/>
          <p:cNvSpPr>
            <a:spLocks noChangeArrowheads="1"/>
          </p:cNvSpPr>
          <p:nvPr/>
        </p:nvSpPr>
        <p:spPr bwMode="auto">
          <a:xfrm>
            <a:off x="323850" y="4222750"/>
            <a:ext cx="792163" cy="215900"/>
          </a:xfrm>
          <a:prstGeom prst="rect">
            <a:avLst/>
          </a:prstGeom>
          <a:solidFill>
            <a:srgbClr val="FFFFCC"/>
          </a:solidFill>
          <a:ln w="12700">
            <a:solidFill>
              <a:schemeClr val="accent1"/>
            </a:solidFill>
            <a:miter lim="800000"/>
            <a:headEnd/>
            <a:tailEnd/>
          </a:ln>
        </p:spPr>
        <p:txBody>
          <a:bodyPr wrap="none" anchor="ctr"/>
          <a:lstStyle/>
          <a:p>
            <a:pPr algn="ctr"/>
            <a:r>
              <a:rPr lang="fr-FR" sz="2000" b="1">
                <a:solidFill>
                  <a:srgbClr val="000000"/>
                </a:solidFill>
                <a:latin typeface="Comic Sans MS" pitchFamily="66" charset="0"/>
              </a:rPr>
              <a:t>P1</a:t>
            </a:r>
          </a:p>
        </p:txBody>
      </p:sp>
      <p:sp>
        <p:nvSpPr>
          <p:cNvPr id="17415" name="Rectangle 11"/>
          <p:cNvSpPr>
            <a:spLocks noChangeArrowheads="1"/>
          </p:cNvSpPr>
          <p:nvPr/>
        </p:nvSpPr>
        <p:spPr bwMode="auto">
          <a:xfrm>
            <a:off x="1116013" y="4222750"/>
            <a:ext cx="792162" cy="215900"/>
          </a:xfrm>
          <a:prstGeom prst="rect">
            <a:avLst/>
          </a:prstGeom>
          <a:solidFill>
            <a:srgbClr val="FFFFCC"/>
          </a:solidFill>
          <a:ln w="12700">
            <a:solidFill>
              <a:schemeClr val="accent1"/>
            </a:solidFill>
            <a:miter lim="800000"/>
            <a:headEnd/>
            <a:tailEnd/>
          </a:ln>
        </p:spPr>
        <p:txBody>
          <a:bodyPr wrap="none" anchor="ctr"/>
          <a:lstStyle/>
          <a:p>
            <a:pPr algn="ctr"/>
            <a:r>
              <a:rPr lang="fr-FR" sz="2000" b="1">
                <a:solidFill>
                  <a:srgbClr val="000000"/>
                </a:solidFill>
                <a:latin typeface="Comic Sans MS" pitchFamily="66" charset="0"/>
              </a:rPr>
              <a:t>P2</a:t>
            </a:r>
          </a:p>
        </p:txBody>
      </p:sp>
      <p:sp>
        <p:nvSpPr>
          <p:cNvPr id="17416" name="Rectangle 12"/>
          <p:cNvSpPr>
            <a:spLocks noChangeArrowheads="1"/>
          </p:cNvSpPr>
          <p:nvPr/>
        </p:nvSpPr>
        <p:spPr bwMode="auto">
          <a:xfrm>
            <a:off x="1836738" y="4222750"/>
            <a:ext cx="792162" cy="215900"/>
          </a:xfrm>
          <a:prstGeom prst="rect">
            <a:avLst/>
          </a:prstGeom>
          <a:solidFill>
            <a:srgbClr val="FFFFCC"/>
          </a:solidFill>
          <a:ln w="12700">
            <a:solidFill>
              <a:schemeClr val="accent1"/>
            </a:solidFill>
            <a:miter lim="800000"/>
            <a:headEnd/>
            <a:tailEnd/>
          </a:ln>
        </p:spPr>
        <p:txBody>
          <a:bodyPr wrap="none" anchor="ctr"/>
          <a:lstStyle/>
          <a:p>
            <a:pPr algn="ctr"/>
            <a:r>
              <a:rPr lang="fr-FR" sz="2000" b="1">
                <a:solidFill>
                  <a:srgbClr val="000000"/>
                </a:solidFill>
                <a:latin typeface="Comic Sans MS" pitchFamily="66" charset="0"/>
              </a:rPr>
              <a:t>D1</a:t>
            </a:r>
          </a:p>
        </p:txBody>
      </p:sp>
      <p:sp>
        <p:nvSpPr>
          <p:cNvPr id="17417" name="Rectangle 13"/>
          <p:cNvSpPr>
            <a:spLocks noChangeArrowheads="1"/>
          </p:cNvSpPr>
          <p:nvPr/>
        </p:nvSpPr>
        <p:spPr bwMode="auto">
          <a:xfrm>
            <a:off x="2627313" y="4222750"/>
            <a:ext cx="792162" cy="215900"/>
          </a:xfrm>
          <a:prstGeom prst="rect">
            <a:avLst/>
          </a:prstGeom>
          <a:solidFill>
            <a:srgbClr val="FF5050"/>
          </a:solidFill>
          <a:ln w="12700">
            <a:solidFill>
              <a:srgbClr val="000000"/>
            </a:solidFill>
            <a:miter lim="800000"/>
            <a:headEnd/>
            <a:tailEnd/>
          </a:ln>
        </p:spPr>
        <p:txBody>
          <a:bodyPr wrap="none" anchor="ctr"/>
          <a:lstStyle/>
          <a:p>
            <a:pPr algn="ctr"/>
            <a:r>
              <a:rPr lang="fr-FR" sz="2000" b="1">
                <a:solidFill>
                  <a:srgbClr val="000000"/>
                </a:solidFill>
                <a:latin typeface="Comic Sans MS" pitchFamily="66" charset="0"/>
              </a:rPr>
              <a:t>D2</a:t>
            </a:r>
          </a:p>
        </p:txBody>
      </p:sp>
      <p:sp>
        <p:nvSpPr>
          <p:cNvPr id="17418" name="Rectangle 14"/>
          <p:cNvSpPr>
            <a:spLocks noChangeArrowheads="1"/>
          </p:cNvSpPr>
          <p:nvPr/>
        </p:nvSpPr>
        <p:spPr bwMode="auto">
          <a:xfrm>
            <a:off x="3419475" y="4222750"/>
            <a:ext cx="792163" cy="215900"/>
          </a:xfrm>
          <a:prstGeom prst="rect">
            <a:avLst/>
          </a:prstGeom>
          <a:solidFill>
            <a:srgbClr val="FF5050"/>
          </a:solidFill>
          <a:ln w="12700">
            <a:solidFill>
              <a:srgbClr val="000000"/>
            </a:solidFill>
            <a:miter lim="800000"/>
            <a:headEnd/>
            <a:tailEnd/>
          </a:ln>
        </p:spPr>
        <p:txBody>
          <a:bodyPr wrap="none" anchor="ctr"/>
          <a:lstStyle/>
          <a:p>
            <a:pPr algn="ctr"/>
            <a:r>
              <a:rPr lang="fr-FR" sz="2000" b="1">
                <a:solidFill>
                  <a:srgbClr val="000000"/>
                </a:solidFill>
                <a:latin typeface="Comic Sans MS" pitchFamily="66" charset="0"/>
              </a:rPr>
              <a:t>D3</a:t>
            </a:r>
          </a:p>
        </p:txBody>
      </p:sp>
      <p:sp>
        <p:nvSpPr>
          <p:cNvPr id="17419" name="Rectangle 15"/>
          <p:cNvSpPr>
            <a:spLocks noChangeArrowheads="1"/>
          </p:cNvSpPr>
          <p:nvPr/>
        </p:nvSpPr>
        <p:spPr bwMode="auto">
          <a:xfrm>
            <a:off x="4211638" y="4222750"/>
            <a:ext cx="792162" cy="215900"/>
          </a:xfrm>
          <a:prstGeom prst="rect">
            <a:avLst/>
          </a:prstGeom>
          <a:solidFill>
            <a:srgbClr val="FF5050"/>
          </a:solidFill>
          <a:ln w="12700">
            <a:solidFill>
              <a:srgbClr val="000000"/>
            </a:solidFill>
            <a:miter lim="800000"/>
            <a:headEnd/>
            <a:tailEnd/>
          </a:ln>
        </p:spPr>
        <p:txBody>
          <a:bodyPr wrap="none" anchor="ctr"/>
          <a:lstStyle/>
          <a:p>
            <a:pPr algn="ctr"/>
            <a:r>
              <a:rPr lang="fr-FR" sz="2000" b="1">
                <a:solidFill>
                  <a:srgbClr val="000000"/>
                </a:solidFill>
                <a:latin typeface="Comic Sans MS" pitchFamily="66" charset="0"/>
              </a:rPr>
              <a:t>D4</a:t>
            </a:r>
          </a:p>
        </p:txBody>
      </p:sp>
      <p:sp>
        <p:nvSpPr>
          <p:cNvPr id="17420" name="Rectangle 16"/>
          <p:cNvSpPr>
            <a:spLocks noChangeArrowheads="1"/>
          </p:cNvSpPr>
          <p:nvPr/>
        </p:nvSpPr>
        <p:spPr bwMode="auto">
          <a:xfrm>
            <a:off x="5003800" y="4222750"/>
            <a:ext cx="792163" cy="215900"/>
          </a:xfrm>
          <a:prstGeom prst="rect">
            <a:avLst/>
          </a:prstGeom>
          <a:solidFill>
            <a:srgbClr val="CCFFFF"/>
          </a:solidFill>
          <a:ln w="12700">
            <a:solidFill>
              <a:srgbClr val="000000"/>
            </a:solidFill>
            <a:miter lim="800000"/>
            <a:headEnd/>
            <a:tailEnd/>
          </a:ln>
        </p:spPr>
        <p:txBody>
          <a:bodyPr wrap="none" anchor="ctr"/>
          <a:lstStyle/>
          <a:p>
            <a:pPr algn="ctr"/>
            <a:r>
              <a:rPr lang="fr-FR" sz="2000" b="1">
                <a:solidFill>
                  <a:srgbClr val="000000"/>
                </a:solidFill>
                <a:latin typeface="Comic Sans MS" pitchFamily="66" charset="0"/>
              </a:rPr>
              <a:t>T1</a:t>
            </a:r>
          </a:p>
        </p:txBody>
      </p:sp>
      <p:sp>
        <p:nvSpPr>
          <p:cNvPr id="17421" name="Rectangle 17"/>
          <p:cNvSpPr>
            <a:spLocks noChangeArrowheads="1"/>
          </p:cNvSpPr>
          <p:nvPr/>
        </p:nvSpPr>
        <p:spPr bwMode="auto">
          <a:xfrm>
            <a:off x="5795963" y="4222750"/>
            <a:ext cx="792162" cy="215900"/>
          </a:xfrm>
          <a:prstGeom prst="rect">
            <a:avLst/>
          </a:prstGeom>
          <a:solidFill>
            <a:srgbClr val="CCFFFF"/>
          </a:solidFill>
          <a:ln w="12700">
            <a:solidFill>
              <a:srgbClr val="000000"/>
            </a:solidFill>
            <a:miter lim="800000"/>
            <a:headEnd/>
            <a:tailEnd/>
          </a:ln>
        </p:spPr>
        <p:txBody>
          <a:bodyPr wrap="none" anchor="ctr"/>
          <a:lstStyle/>
          <a:p>
            <a:pPr algn="ctr"/>
            <a:r>
              <a:rPr lang="fr-FR" sz="2000" b="1">
                <a:solidFill>
                  <a:srgbClr val="000000"/>
                </a:solidFill>
                <a:latin typeface="Comic Sans MS" pitchFamily="66" charset="0"/>
              </a:rPr>
              <a:t>T2</a:t>
            </a:r>
          </a:p>
        </p:txBody>
      </p:sp>
      <p:sp>
        <p:nvSpPr>
          <p:cNvPr id="17422" name="Rectangle 18"/>
          <p:cNvSpPr>
            <a:spLocks noChangeArrowheads="1"/>
          </p:cNvSpPr>
          <p:nvPr/>
        </p:nvSpPr>
        <p:spPr bwMode="auto">
          <a:xfrm>
            <a:off x="6588125" y="4222750"/>
            <a:ext cx="792163" cy="215900"/>
          </a:xfrm>
          <a:prstGeom prst="rect">
            <a:avLst/>
          </a:prstGeom>
          <a:solidFill>
            <a:srgbClr val="CCFFFF"/>
          </a:solidFill>
          <a:ln w="12700">
            <a:solidFill>
              <a:srgbClr val="000000"/>
            </a:solidFill>
            <a:miter lim="800000"/>
            <a:headEnd/>
            <a:tailEnd/>
          </a:ln>
        </p:spPr>
        <p:txBody>
          <a:bodyPr wrap="none" anchor="ctr"/>
          <a:lstStyle/>
          <a:p>
            <a:pPr algn="ctr"/>
            <a:r>
              <a:rPr lang="fr-FR" sz="2000" b="1">
                <a:solidFill>
                  <a:srgbClr val="000000"/>
                </a:solidFill>
                <a:latin typeface="Comic Sans MS" pitchFamily="66" charset="0"/>
              </a:rPr>
              <a:t>T3</a:t>
            </a:r>
          </a:p>
        </p:txBody>
      </p:sp>
      <p:sp>
        <p:nvSpPr>
          <p:cNvPr id="17423" name="Rectangle 19"/>
          <p:cNvSpPr>
            <a:spLocks noChangeArrowheads="1"/>
          </p:cNvSpPr>
          <p:nvPr/>
        </p:nvSpPr>
        <p:spPr bwMode="auto">
          <a:xfrm>
            <a:off x="7380288" y="4222750"/>
            <a:ext cx="792162" cy="215900"/>
          </a:xfrm>
          <a:prstGeom prst="rect">
            <a:avLst/>
          </a:prstGeom>
          <a:solidFill>
            <a:srgbClr val="CCFFFF"/>
          </a:solidFill>
          <a:ln w="12700">
            <a:solidFill>
              <a:srgbClr val="000000"/>
            </a:solidFill>
            <a:miter lim="800000"/>
            <a:headEnd/>
            <a:tailEnd/>
          </a:ln>
        </p:spPr>
        <p:txBody>
          <a:bodyPr wrap="none" anchor="ctr"/>
          <a:lstStyle/>
          <a:p>
            <a:pPr algn="ctr"/>
            <a:r>
              <a:rPr lang="fr-FR" sz="2000" b="1">
                <a:solidFill>
                  <a:srgbClr val="000000"/>
                </a:solidFill>
                <a:latin typeface="Comic Sans MS" pitchFamily="66" charset="0"/>
              </a:rPr>
              <a:t>T4</a:t>
            </a:r>
          </a:p>
        </p:txBody>
      </p:sp>
      <p:sp>
        <p:nvSpPr>
          <p:cNvPr id="17424" name="Line 20"/>
          <p:cNvSpPr>
            <a:spLocks noChangeShapeType="1"/>
          </p:cNvSpPr>
          <p:nvPr/>
        </p:nvSpPr>
        <p:spPr bwMode="auto">
          <a:xfrm>
            <a:off x="2627313" y="4654550"/>
            <a:ext cx="2376487" cy="0"/>
          </a:xfrm>
          <a:prstGeom prst="line">
            <a:avLst/>
          </a:prstGeom>
          <a:noFill/>
          <a:ln w="76200">
            <a:solidFill>
              <a:srgbClr val="CC0000"/>
            </a:solidFill>
            <a:round/>
            <a:headEnd/>
            <a:tailEnd type="triangle" w="med" len="med"/>
          </a:ln>
        </p:spPr>
        <p:txBody>
          <a:bodyPr/>
          <a:lstStyle/>
          <a:p>
            <a:endParaRPr lang="fr-FR"/>
          </a:p>
        </p:txBody>
      </p:sp>
      <p:sp>
        <p:nvSpPr>
          <p:cNvPr id="17425" name="Line 21"/>
          <p:cNvSpPr>
            <a:spLocks noChangeShapeType="1"/>
          </p:cNvSpPr>
          <p:nvPr/>
        </p:nvSpPr>
        <p:spPr bwMode="auto">
          <a:xfrm flipV="1">
            <a:off x="5075238" y="4654550"/>
            <a:ext cx="3095625" cy="0"/>
          </a:xfrm>
          <a:prstGeom prst="line">
            <a:avLst/>
          </a:prstGeom>
          <a:noFill/>
          <a:ln w="76200">
            <a:solidFill>
              <a:srgbClr val="3399FF"/>
            </a:solidFill>
            <a:round/>
            <a:headEnd/>
            <a:tailEnd type="triangle" w="med" len="med"/>
          </a:ln>
        </p:spPr>
        <p:txBody>
          <a:bodyPr/>
          <a:lstStyle/>
          <a:p>
            <a:endParaRPr lang="fr-FR"/>
          </a:p>
        </p:txBody>
      </p:sp>
      <p:sp>
        <p:nvSpPr>
          <p:cNvPr id="17426" name="Line 22"/>
          <p:cNvSpPr>
            <a:spLocks noChangeShapeType="1"/>
          </p:cNvSpPr>
          <p:nvPr/>
        </p:nvSpPr>
        <p:spPr bwMode="auto">
          <a:xfrm flipH="1">
            <a:off x="1114425" y="3357563"/>
            <a:ext cx="0" cy="576262"/>
          </a:xfrm>
          <a:prstGeom prst="line">
            <a:avLst/>
          </a:prstGeom>
          <a:noFill/>
          <a:ln w="57150">
            <a:solidFill>
              <a:srgbClr val="CC0000"/>
            </a:solidFill>
            <a:round/>
            <a:headEnd/>
            <a:tailEnd type="triangle" w="med" len="med"/>
          </a:ln>
        </p:spPr>
        <p:txBody>
          <a:bodyPr/>
          <a:lstStyle/>
          <a:p>
            <a:endParaRPr lang="fr-FR"/>
          </a:p>
        </p:txBody>
      </p:sp>
      <p:sp>
        <p:nvSpPr>
          <p:cNvPr id="17427" name="Line 23"/>
          <p:cNvSpPr>
            <a:spLocks noChangeShapeType="1"/>
          </p:cNvSpPr>
          <p:nvPr/>
        </p:nvSpPr>
        <p:spPr bwMode="auto">
          <a:xfrm>
            <a:off x="5003800" y="3429000"/>
            <a:ext cx="0" cy="576263"/>
          </a:xfrm>
          <a:prstGeom prst="line">
            <a:avLst/>
          </a:prstGeom>
          <a:noFill/>
          <a:ln w="57150">
            <a:solidFill>
              <a:srgbClr val="CC0000"/>
            </a:solidFill>
            <a:round/>
            <a:headEnd/>
            <a:tailEnd type="triangle" w="med" len="med"/>
          </a:ln>
        </p:spPr>
        <p:txBody>
          <a:bodyPr/>
          <a:lstStyle/>
          <a:p>
            <a:endParaRPr lang="fr-FR"/>
          </a:p>
        </p:txBody>
      </p:sp>
      <p:sp>
        <p:nvSpPr>
          <p:cNvPr id="17428" name="Text Box 24"/>
          <p:cNvSpPr txBox="1">
            <a:spLocks noChangeArrowheads="1"/>
          </p:cNvSpPr>
          <p:nvPr/>
        </p:nvSpPr>
        <p:spPr bwMode="auto">
          <a:xfrm>
            <a:off x="5578475" y="4865688"/>
            <a:ext cx="1876425" cy="400050"/>
          </a:xfrm>
          <a:prstGeom prst="rect">
            <a:avLst/>
          </a:prstGeom>
          <a:noFill/>
          <a:ln w="9525">
            <a:noFill/>
            <a:miter lim="800000"/>
            <a:headEnd/>
            <a:tailEnd/>
          </a:ln>
        </p:spPr>
        <p:txBody>
          <a:bodyPr wrap="none">
            <a:spAutoFit/>
          </a:bodyPr>
          <a:lstStyle/>
          <a:p>
            <a:r>
              <a:rPr lang="fr-FR" sz="2000" b="1">
                <a:solidFill>
                  <a:srgbClr val="000000"/>
                </a:solidFill>
                <a:latin typeface="Comic Sans MS" pitchFamily="66" charset="0"/>
              </a:rPr>
              <a:t>Internat DES</a:t>
            </a:r>
          </a:p>
        </p:txBody>
      </p:sp>
      <p:sp>
        <p:nvSpPr>
          <p:cNvPr id="17429" name="Text Box 25"/>
          <p:cNvSpPr txBox="1">
            <a:spLocks noChangeArrowheads="1"/>
          </p:cNvSpPr>
          <p:nvPr/>
        </p:nvSpPr>
        <p:spPr bwMode="auto">
          <a:xfrm>
            <a:off x="3254375" y="4859338"/>
            <a:ext cx="1390650" cy="400050"/>
          </a:xfrm>
          <a:prstGeom prst="rect">
            <a:avLst/>
          </a:prstGeom>
          <a:noFill/>
          <a:ln w="9525">
            <a:noFill/>
            <a:miter lim="800000"/>
            <a:headEnd/>
            <a:tailEnd/>
          </a:ln>
        </p:spPr>
        <p:txBody>
          <a:bodyPr wrap="none">
            <a:spAutoFit/>
          </a:bodyPr>
          <a:lstStyle/>
          <a:p>
            <a:r>
              <a:rPr lang="fr-FR" sz="2000" b="1">
                <a:solidFill>
                  <a:srgbClr val="000000"/>
                </a:solidFill>
                <a:latin typeface="Comic Sans MS" pitchFamily="66" charset="0"/>
              </a:rPr>
              <a:t>Externat </a:t>
            </a:r>
          </a:p>
        </p:txBody>
      </p:sp>
      <p:sp>
        <p:nvSpPr>
          <p:cNvPr id="17430" name="Text Box 27"/>
          <p:cNvSpPr txBox="1">
            <a:spLocks noChangeArrowheads="1"/>
          </p:cNvSpPr>
          <p:nvPr/>
        </p:nvSpPr>
        <p:spPr bwMode="auto">
          <a:xfrm>
            <a:off x="2914650" y="5297488"/>
            <a:ext cx="295275" cy="400050"/>
          </a:xfrm>
          <a:prstGeom prst="rect">
            <a:avLst/>
          </a:prstGeom>
          <a:noFill/>
          <a:ln w="9525">
            <a:noFill/>
            <a:miter lim="800000"/>
            <a:headEnd/>
            <a:tailEnd/>
          </a:ln>
        </p:spPr>
        <p:txBody>
          <a:bodyPr wrap="none">
            <a:spAutoFit/>
          </a:bodyPr>
          <a:lstStyle/>
          <a:p>
            <a:r>
              <a:rPr lang="fr-FR" sz="2000" b="1">
                <a:solidFill>
                  <a:srgbClr val="000000"/>
                </a:solidFill>
                <a:latin typeface="Comic Sans MS" pitchFamily="66" charset="0"/>
              </a:rPr>
              <a:t> </a:t>
            </a:r>
          </a:p>
        </p:txBody>
      </p:sp>
      <p:sp>
        <p:nvSpPr>
          <p:cNvPr id="17431" name="Text Box 37"/>
          <p:cNvSpPr txBox="1">
            <a:spLocks noChangeArrowheads="1"/>
          </p:cNvSpPr>
          <p:nvPr/>
        </p:nvSpPr>
        <p:spPr bwMode="auto">
          <a:xfrm>
            <a:off x="322263" y="5729288"/>
            <a:ext cx="2251075" cy="738187"/>
          </a:xfrm>
          <a:prstGeom prst="rect">
            <a:avLst/>
          </a:prstGeom>
          <a:noFill/>
          <a:ln w="9525">
            <a:noFill/>
            <a:miter lim="800000"/>
            <a:headEnd/>
            <a:tailEnd/>
          </a:ln>
        </p:spPr>
        <p:txBody>
          <a:bodyPr wrap="none">
            <a:spAutoFit/>
          </a:bodyPr>
          <a:lstStyle/>
          <a:p>
            <a:pPr algn="ctr"/>
            <a:r>
              <a:rPr lang="fr-FR" sz="1400" b="1">
                <a:solidFill>
                  <a:srgbClr val="000000"/>
                </a:solidFill>
                <a:latin typeface="Comic Sans MS" pitchFamily="66" charset="0"/>
              </a:rPr>
              <a:t>Sciences fondamentales</a:t>
            </a:r>
          </a:p>
          <a:p>
            <a:pPr algn="ctr"/>
            <a:r>
              <a:rPr lang="fr-FR" sz="1400" b="1">
                <a:solidFill>
                  <a:srgbClr val="000000"/>
                </a:solidFill>
                <a:latin typeface="Comic Sans MS" pitchFamily="66" charset="0"/>
              </a:rPr>
              <a:t>Sémiologie</a:t>
            </a:r>
          </a:p>
          <a:p>
            <a:pPr algn="ctr"/>
            <a:r>
              <a:rPr lang="fr-FR" sz="1400" b="1">
                <a:solidFill>
                  <a:srgbClr val="000000"/>
                </a:solidFill>
                <a:latin typeface="Comic Sans MS" pitchFamily="66" charset="0"/>
              </a:rPr>
              <a:t>Les systèmes </a:t>
            </a:r>
          </a:p>
        </p:txBody>
      </p:sp>
      <p:sp>
        <p:nvSpPr>
          <p:cNvPr id="17432" name="Text Box 38"/>
          <p:cNvSpPr txBox="1">
            <a:spLocks noChangeArrowheads="1"/>
          </p:cNvSpPr>
          <p:nvPr/>
        </p:nvSpPr>
        <p:spPr bwMode="auto">
          <a:xfrm>
            <a:off x="2770188" y="5734050"/>
            <a:ext cx="2233612" cy="738188"/>
          </a:xfrm>
          <a:prstGeom prst="rect">
            <a:avLst/>
          </a:prstGeom>
          <a:noFill/>
          <a:ln w="9525">
            <a:noFill/>
            <a:miter lim="800000"/>
            <a:headEnd/>
            <a:tailEnd/>
          </a:ln>
        </p:spPr>
        <p:txBody>
          <a:bodyPr>
            <a:spAutoFit/>
          </a:bodyPr>
          <a:lstStyle/>
          <a:p>
            <a:pPr algn="ctr"/>
            <a:r>
              <a:rPr lang="fr-FR" sz="1400" b="1">
                <a:solidFill>
                  <a:srgbClr val="000000"/>
                </a:solidFill>
                <a:latin typeface="Comic Sans MS" pitchFamily="66" charset="0"/>
              </a:rPr>
              <a:t>Formation clinique</a:t>
            </a:r>
          </a:p>
          <a:p>
            <a:pPr algn="ctr"/>
            <a:r>
              <a:rPr lang="fr-FR" sz="1400" b="1">
                <a:solidFill>
                  <a:srgbClr val="000000"/>
                </a:solidFill>
                <a:latin typeface="Comic Sans MS" pitchFamily="66" charset="0"/>
              </a:rPr>
              <a:t>de base</a:t>
            </a:r>
          </a:p>
          <a:p>
            <a:pPr algn="ctr"/>
            <a:r>
              <a:rPr lang="fr-FR" sz="1400" b="1">
                <a:solidFill>
                  <a:srgbClr val="000000"/>
                </a:solidFill>
                <a:latin typeface="Comic Sans MS" pitchFamily="66" charset="0"/>
              </a:rPr>
              <a:t>Les pôles  </a:t>
            </a:r>
          </a:p>
        </p:txBody>
      </p:sp>
      <p:sp>
        <p:nvSpPr>
          <p:cNvPr id="17433" name="Text Box 39"/>
          <p:cNvSpPr txBox="1">
            <a:spLocks noChangeArrowheads="1"/>
          </p:cNvSpPr>
          <p:nvPr/>
        </p:nvSpPr>
        <p:spPr bwMode="auto">
          <a:xfrm>
            <a:off x="5219700" y="5734050"/>
            <a:ext cx="3095625" cy="738188"/>
          </a:xfrm>
          <a:prstGeom prst="rect">
            <a:avLst/>
          </a:prstGeom>
          <a:noFill/>
          <a:ln w="9525">
            <a:noFill/>
            <a:miter lim="800000"/>
            <a:headEnd/>
            <a:tailEnd/>
          </a:ln>
        </p:spPr>
        <p:txBody>
          <a:bodyPr>
            <a:spAutoFit/>
          </a:bodyPr>
          <a:lstStyle/>
          <a:p>
            <a:pPr algn="ctr"/>
            <a:r>
              <a:rPr lang="fr-FR" sz="1400" b="1">
                <a:solidFill>
                  <a:srgbClr val="000000"/>
                </a:solidFill>
                <a:latin typeface="Comic Sans MS" pitchFamily="66" charset="0"/>
              </a:rPr>
              <a:t>Formation clinique</a:t>
            </a:r>
          </a:p>
          <a:p>
            <a:pPr algn="ctr"/>
            <a:r>
              <a:rPr lang="fr-FR" sz="1400" b="1">
                <a:solidFill>
                  <a:srgbClr val="000000"/>
                </a:solidFill>
                <a:latin typeface="Comic Sans MS" pitchFamily="66" charset="0"/>
              </a:rPr>
              <a:t>Approfondie</a:t>
            </a:r>
          </a:p>
          <a:p>
            <a:pPr algn="ctr"/>
            <a:r>
              <a:rPr lang="fr-FR" sz="1400" b="1">
                <a:solidFill>
                  <a:srgbClr val="000000"/>
                </a:solidFill>
                <a:latin typeface="Comic Sans MS" pitchFamily="66" charset="0"/>
              </a:rPr>
              <a:t>Les filières </a:t>
            </a:r>
          </a:p>
        </p:txBody>
      </p:sp>
      <p:sp>
        <p:nvSpPr>
          <p:cNvPr id="17434" name="Text Box 40"/>
          <p:cNvSpPr txBox="1">
            <a:spLocks noChangeArrowheads="1"/>
          </p:cNvSpPr>
          <p:nvPr/>
        </p:nvSpPr>
        <p:spPr bwMode="auto">
          <a:xfrm>
            <a:off x="1116013" y="2289144"/>
            <a:ext cx="6907660" cy="307777"/>
          </a:xfrm>
          <a:prstGeom prst="rect">
            <a:avLst/>
          </a:prstGeom>
          <a:noFill/>
          <a:ln w="9525">
            <a:noFill/>
            <a:miter lim="800000"/>
            <a:headEnd/>
            <a:tailEnd/>
          </a:ln>
        </p:spPr>
        <p:txBody>
          <a:bodyPr wrap="none">
            <a:spAutoFit/>
          </a:bodyPr>
          <a:lstStyle/>
          <a:p>
            <a:r>
              <a:rPr lang="fr-FR" sz="1400" b="1" dirty="0">
                <a:solidFill>
                  <a:srgbClr val="000000"/>
                </a:solidFill>
                <a:latin typeface="Comic Sans MS" pitchFamily="66" charset="0"/>
              </a:rPr>
              <a:t>1</a:t>
            </a:r>
            <a:r>
              <a:rPr lang="fr-FR" sz="1400" b="1" baseline="30000" dirty="0">
                <a:solidFill>
                  <a:srgbClr val="000000"/>
                </a:solidFill>
                <a:latin typeface="Comic Sans MS" pitchFamily="66" charset="0"/>
              </a:rPr>
              <a:t>er</a:t>
            </a:r>
            <a:r>
              <a:rPr lang="fr-FR" sz="1400" b="1" dirty="0">
                <a:solidFill>
                  <a:srgbClr val="000000"/>
                </a:solidFill>
                <a:latin typeface="Comic Sans MS" pitchFamily="66" charset="0"/>
              </a:rPr>
              <a:t> et 2</a:t>
            </a:r>
            <a:r>
              <a:rPr lang="fr-FR" sz="1400" b="1" baseline="30000" dirty="0">
                <a:solidFill>
                  <a:srgbClr val="000000"/>
                </a:solidFill>
                <a:latin typeface="Comic Sans MS" pitchFamily="66" charset="0"/>
              </a:rPr>
              <a:t>ème</a:t>
            </a:r>
            <a:r>
              <a:rPr lang="fr-FR" sz="1400" b="1" dirty="0">
                <a:solidFill>
                  <a:srgbClr val="000000"/>
                </a:solidFill>
                <a:latin typeface="Comic Sans MS" pitchFamily="66" charset="0"/>
              </a:rPr>
              <a:t> cycle: 6 ans </a:t>
            </a:r>
            <a:r>
              <a:rPr lang="fr-FR" sz="1400" b="1" dirty="0" smtClean="0">
                <a:solidFill>
                  <a:srgbClr val="000000"/>
                </a:solidFill>
                <a:latin typeface="Comic Sans MS" pitchFamily="66" charset="0"/>
              </a:rPr>
              <a:t>                                     3</a:t>
            </a:r>
            <a:r>
              <a:rPr lang="fr-FR" sz="1400" b="1" baseline="30000" dirty="0" smtClean="0">
                <a:solidFill>
                  <a:srgbClr val="000000"/>
                </a:solidFill>
                <a:latin typeface="Comic Sans MS" pitchFamily="66" charset="0"/>
              </a:rPr>
              <a:t>ème</a:t>
            </a:r>
            <a:r>
              <a:rPr lang="fr-FR" sz="1400" b="1" dirty="0" smtClean="0">
                <a:solidFill>
                  <a:srgbClr val="000000"/>
                </a:solidFill>
                <a:latin typeface="Comic Sans MS" pitchFamily="66" charset="0"/>
              </a:rPr>
              <a:t> cycle (3-5 ans)</a:t>
            </a:r>
            <a:endParaRPr lang="fr-FR" sz="1400" b="1" dirty="0">
              <a:solidFill>
                <a:srgbClr val="000000"/>
              </a:solidFill>
              <a:latin typeface="Comic Sans MS" pitchFamily="66" charset="0"/>
            </a:endParaRPr>
          </a:p>
        </p:txBody>
      </p:sp>
    </p:spTree>
    <p:extLst>
      <p:ext uri="{BB962C8B-B14F-4D97-AF65-F5344CB8AC3E}">
        <p14:creationId xmlns:p14="http://schemas.microsoft.com/office/powerpoint/2010/main" xmlns="" val="40259605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ln w="28575">
            <a:solidFill>
              <a:schemeClr val="accent1"/>
            </a:solidFill>
          </a:ln>
        </p:spPr>
        <p:txBody>
          <a:bodyPr/>
          <a:lstStyle/>
          <a:p>
            <a:r>
              <a:rPr lang="fr-FR" dirty="0" smtClean="0"/>
              <a:t>Les facultés doivent garantir…</a:t>
            </a:r>
            <a:endParaRPr lang="fr-FR" dirty="0"/>
          </a:p>
        </p:txBody>
      </p:sp>
      <p:sp>
        <p:nvSpPr>
          <p:cNvPr id="3" name="Espace réservé du contenu 2"/>
          <p:cNvSpPr>
            <a:spLocks noGrp="1"/>
          </p:cNvSpPr>
          <p:nvPr>
            <p:ph idx="1"/>
          </p:nvPr>
        </p:nvSpPr>
        <p:spPr>
          <a:xfrm>
            <a:off x="457200" y="1844824"/>
            <a:ext cx="8435280" cy="4281339"/>
          </a:xfrm>
        </p:spPr>
        <p:txBody>
          <a:bodyPr/>
          <a:lstStyle/>
          <a:p>
            <a:r>
              <a:rPr lang="fr-FR" dirty="0" smtClean="0"/>
              <a:t>L’accueil des étudiants</a:t>
            </a:r>
          </a:p>
          <a:p>
            <a:r>
              <a:rPr lang="fr-FR" dirty="0" smtClean="0"/>
              <a:t>L’égalité des chances</a:t>
            </a:r>
          </a:p>
          <a:p>
            <a:r>
              <a:rPr lang="fr-FR" dirty="0" smtClean="0"/>
              <a:t>La qualité de la formation</a:t>
            </a:r>
          </a:p>
          <a:p>
            <a:r>
              <a:rPr lang="fr-FR" dirty="0" smtClean="0"/>
              <a:t>L’acquisition des compétences professionnelles</a:t>
            </a:r>
          </a:p>
          <a:p>
            <a:r>
              <a:rPr lang="fr-FR" dirty="0" smtClean="0"/>
              <a:t>La formation « tout au long de la vie »…</a:t>
            </a:r>
            <a:endParaRPr lang="fr-FR" dirty="0"/>
          </a:p>
        </p:txBody>
      </p:sp>
    </p:spTree>
    <p:extLst>
      <p:ext uri="{BB962C8B-B14F-4D97-AF65-F5344CB8AC3E}">
        <p14:creationId xmlns:p14="http://schemas.microsoft.com/office/powerpoint/2010/main" xmlns="" val="3430244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ln w="28575">
            <a:solidFill>
              <a:schemeClr val="accent1"/>
            </a:solidFill>
          </a:ln>
        </p:spPr>
        <p:txBody>
          <a:bodyPr/>
          <a:lstStyle/>
          <a:p>
            <a:r>
              <a:rPr lang="fr-FR" dirty="0" smtClean="0"/>
              <a:t>Elles ne maîtrisent cependant…</a:t>
            </a:r>
            <a:endParaRPr lang="fr-FR" dirty="0"/>
          </a:p>
        </p:txBody>
      </p:sp>
      <p:sp>
        <p:nvSpPr>
          <p:cNvPr id="3" name="Espace réservé du contenu 2"/>
          <p:cNvSpPr>
            <a:spLocks noGrp="1"/>
          </p:cNvSpPr>
          <p:nvPr>
            <p:ph idx="1"/>
          </p:nvPr>
        </p:nvSpPr>
        <p:spPr>
          <a:xfrm>
            <a:off x="251520" y="1844824"/>
            <a:ext cx="8640960" cy="4680520"/>
          </a:xfrm>
        </p:spPr>
        <p:txBody>
          <a:bodyPr>
            <a:normAutofit fontScale="85000" lnSpcReduction="20000"/>
          </a:bodyPr>
          <a:lstStyle/>
          <a:p>
            <a:r>
              <a:rPr lang="fr-FR" dirty="0" smtClean="0">
                <a:solidFill>
                  <a:srgbClr val="0070C0"/>
                </a:solidFill>
              </a:rPr>
              <a:t>Ni les flux d’entrée dans le cursus</a:t>
            </a:r>
          </a:p>
          <a:p>
            <a:pPr lvl="1"/>
            <a:r>
              <a:rPr lang="fr-FR" dirty="0" smtClean="0"/>
              <a:t>Entrée libre post-bac</a:t>
            </a:r>
          </a:p>
          <a:p>
            <a:pPr lvl="1"/>
            <a:r>
              <a:rPr lang="fr-FR" dirty="0" smtClean="0"/>
              <a:t>Concours de 1</a:t>
            </a:r>
            <a:r>
              <a:rPr lang="fr-FR" baseline="30000" dirty="0" smtClean="0"/>
              <a:t>ère</a:t>
            </a:r>
            <a:r>
              <a:rPr lang="fr-FR" dirty="0" smtClean="0"/>
              <a:t> année : numerus clausus (ministères)</a:t>
            </a:r>
          </a:p>
          <a:p>
            <a:r>
              <a:rPr lang="fr-FR" dirty="0" smtClean="0">
                <a:solidFill>
                  <a:srgbClr val="0070C0"/>
                </a:solidFill>
              </a:rPr>
              <a:t>Ni la sortie du 2</a:t>
            </a:r>
            <a:r>
              <a:rPr lang="fr-FR" baseline="30000" dirty="0" smtClean="0">
                <a:solidFill>
                  <a:srgbClr val="0070C0"/>
                </a:solidFill>
              </a:rPr>
              <a:t>e</a:t>
            </a:r>
            <a:r>
              <a:rPr lang="fr-FR" dirty="0" smtClean="0">
                <a:solidFill>
                  <a:srgbClr val="0070C0"/>
                </a:solidFill>
              </a:rPr>
              <a:t> cycle</a:t>
            </a:r>
          </a:p>
          <a:p>
            <a:pPr lvl="1"/>
            <a:r>
              <a:rPr lang="fr-FR" dirty="0" smtClean="0"/>
              <a:t>Répartition nationale ministérielle des postes d’internes</a:t>
            </a:r>
          </a:p>
          <a:p>
            <a:pPr lvl="2"/>
            <a:r>
              <a:rPr lang="fr-FR" dirty="0" smtClean="0"/>
              <a:t>Par région</a:t>
            </a:r>
          </a:p>
          <a:p>
            <a:pPr lvl="2"/>
            <a:r>
              <a:rPr lang="fr-FR" dirty="0" smtClean="0"/>
              <a:t>Par spécialité (MG et autres spécialités): </a:t>
            </a:r>
            <a:r>
              <a:rPr lang="fr-FR" dirty="0" err="1" smtClean="0"/>
              <a:t>filiarisation</a:t>
            </a:r>
            <a:endParaRPr lang="fr-FR" dirty="0" smtClean="0"/>
          </a:p>
          <a:p>
            <a:pPr lvl="1"/>
            <a:r>
              <a:rPr lang="fr-FR" dirty="0" smtClean="0"/>
              <a:t>Gestion régionale par les ARS</a:t>
            </a:r>
          </a:p>
          <a:p>
            <a:r>
              <a:rPr lang="fr-FR" dirty="0" smtClean="0">
                <a:solidFill>
                  <a:srgbClr val="0070C0"/>
                </a:solidFill>
              </a:rPr>
              <a:t>Ni l’ « installation » (quel que soit le mode d’exercice choisi) </a:t>
            </a:r>
          </a:p>
          <a:p>
            <a:endParaRPr lang="fr-FR" dirty="0">
              <a:solidFill>
                <a:srgbClr val="0070C0"/>
              </a:solidFill>
            </a:endParaRPr>
          </a:p>
          <a:p>
            <a:pPr marL="0" indent="0" algn="ctr">
              <a:buNone/>
            </a:pPr>
            <a:r>
              <a:rPr lang="fr-FR" dirty="0" smtClean="0">
                <a:solidFill>
                  <a:srgbClr val="0070C0"/>
                </a:solidFill>
              </a:rPr>
              <a:t>QUEL IMPACT SUR LA DEMOGRAPHIE MEDICALE ?</a:t>
            </a:r>
            <a:endParaRPr lang="fr-FR" dirty="0">
              <a:solidFill>
                <a:srgbClr val="0070C0"/>
              </a:solidFill>
            </a:endParaRPr>
          </a:p>
        </p:txBody>
      </p:sp>
    </p:spTree>
    <p:extLst>
      <p:ext uri="{BB962C8B-B14F-4D97-AF65-F5344CB8AC3E}">
        <p14:creationId xmlns:p14="http://schemas.microsoft.com/office/powerpoint/2010/main" xmlns="" val="20622530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ln w="28575">
            <a:solidFill>
              <a:schemeClr val="accent1"/>
            </a:solidFill>
          </a:ln>
        </p:spPr>
        <p:txBody>
          <a:bodyPr/>
          <a:lstStyle/>
          <a:p>
            <a:r>
              <a:rPr lang="fr-FR" dirty="0" smtClean="0"/>
              <a:t>Paris et l’Ile de France</a:t>
            </a:r>
            <a:endParaRPr lang="fr-FR" dirty="0"/>
          </a:p>
        </p:txBody>
      </p:sp>
      <p:sp>
        <p:nvSpPr>
          <p:cNvPr id="3" name="Espace réservé du contenu 2"/>
          <p:cNvSpPr>
            <a:spLocks noGrp="1"/>
          </p:cNvSpPr>
          <p:nvPr>
            <p:ph idx="1"/>
          </p:nvPr>
        </p:nvSpPr>
        <p:spPr/>
        <p:txBody>
          <a:bodyPr>
            <a:normAutofit fontScale="85000" lnSpcReduction="20000"/>
          </a:bodyPr>
          <a:lstStyle/>
          <a:p>
            <a:r>
              <a:rPr lang="fr-FR" dirty="0" smtClean="0"/>
              <a:t>7 facultés de médecine</a:t>
            </a:r>
          </a:p>
          <a:p>
            <a:pPr lvl="1"/>
            <a:r>
              <a:rPr lang="fr-FR" dirty="0" smtClean="0"/>
              <a:t>3 « intra-muros » (Paris-5, Paris-6, Paris-7)</a:t>
            </a:r>
          </a:p>
          <a:p>
            <a:pPr lvl="1"/>
            <a:r>
              <a:rPr lang="fr-FR" dirty="0" smtClean="0"/>
              <a:t>4 « hors les murs »</a:t>
            </a:r>
          </a:p>
          <a:p>
            <a:r>
              <a:rPr lang="fr-FR" dirty="0" smtClean="0"/>
              <a:t>2 facultés d’odontologie</a:t>
            </a:r>
          </a:p>
          <a:p>
            <a:r>
              <a:rPr lang="fr-FR" dirty="0" smtClean="0"/>
              <a:t>2 facultés de pharmacie</a:t>
            </a:r>
          </a:p>
          <a:p>
            <a:endParaRPr lang="fr-FR" dirty="0" smtClean="0"/>
          </a:p>
          <a:p>
            <a:pPr marL="0" indent="0" algn="ctr">
              <a:buNone/>
            </a:pPr>
            <a:r>
              <a:rPr lang="fr-FR" dirty="0" smtClean="0"/>
              <a:t>EN FAIT</a:t>
            </a:r>
          </a:p>
          <a:p>
            <a:pPr marL="0" indent="0" algn="ctr">
              <a:buNone/>
            </a:pPr>
            <a:r>
              <a:rPr lang="fr-FR" dirty="0" smtClean="0"/>
              <a:t>L’implantation des facultés</a:t>
            </a:r>
          </a:p>
          <a:p>
            <a:pPr marL="0" indent="0" algn="ctr">
              <a:buNone/>
            </a:pPr>
            <a:r>
              <a:rPr lang="fr-FR" dirty="0" smtClean="0"/>
              <a:t>Les transports </a:t>
            </a:r>
            <a:r>
              <a:rPr lang="fr-FR" dirty="0" err="1" smtClean="0"/>
              <a:t>IdF</a:t>
            </a:r>
            <a:endParaRPr lang="fr-FR" dirty="0" smtClean="0"/>
          </a:p>
          <a:p>
            <a:pPr marL="0" indent="0" algn="ctr">
              <a:buNone/>
            </a:pPr>
            <a:r>
              <a:rPr lang="fr-FR" dirty="0" smtClean="0"/>
              <a:t>FONT QU’IL EST DIFFICILE D’ISOLER PARIS DE</a:t>
            </a:r>
          </a:p>
          <a:p>
            <a:pPr marL="0" indent="0" algn="ctr">
              <a:buNone/>
            </a:pPr>
            <a:r>
              <a:rPr lang="fr-FR" dirty="0" smtClean="0"/>
              <a:t>LA PETITE ET GRANDE COURONNE </a:t>
            </a:r>
            <a:endParaRPr lang="fr-FR" dirty="0"/>
          </a:p>
        </p:txBody>
      </p:sp>
    </p:spTree>
    <p:extLst>
      <p:ext uri="{BB962C8B-B14F-4D97-AF65-F5344CB8AC3E}">
        <p14:creationId xmlns:p14="http://schemas.microsoft.com/office/powerpoint/2010/main" xmlns="" val="21331268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ln w="28575">
            <a:solidFill>
              <a:schemeClr val="accent1"/>
            </a:solidFill>
          </a:ln>
        </p:spPr>
        <p:txBody>
          <a:bodyPr/>
          <a:lstStyle/>
          <a:p>
            <a:r>
              <a:rPr lang="fr-FR" dirty="0" smtClean="0"/>
              <a:t>Quelques chiffres…</a:t>
            </a:r>
            <a:endParaRPr lang="fr-FR" dirty="0"/>
          </a:p>
        </p:txBody>
      </p:sp>
      <p:sp>
        <p:nvSpPr>
          <p:cNvPr id="3" name="Espace réservé du contenu 2"/>
          <p:cNvSpPr>
            <a:spLocks noGrp="1"/>
          </p:cNvSpPr>
          <p:nvPr>
            <p:ph idx="1"/>
          </p:nvPr>
        </p:nvSpPr>
        <p:spPr>
          <a:xfrm>
            <a:off x="179512" y="1744216"/>
            <a:ext cx="8964488" cy="4925144"/>
          </a:xfrm>
        </p:spPr>
        <p:txBody>
          <a:bodyPr>
            <a:normAutofit fontScale="77500" lnSpcReduction="20000"/>
          </a:bodyPr>
          <a:lstStyle/>
          <a:p>
            <a:r>
              <a:rPr lang="fr-FR" dirty="0" smtClean="0"/>
              <a:t>Numerus clausus 2013 concours 1</a:t>
            </a:r>
            <a:r>
              <a:rPr lang="fr-FR" baseline="30000" dirty="0" smtClean="0"/>
              <a:t>ère</a:t>
            </a:r>
            <a:r>
              <a:rPr lang="fr-FR" dirty="0" smtClean="0"/>
              <a:t> année</a:t>
            </a:r>
          </a:p>
          <a:p>
            <a:pPr lvl="1"/>
            <a:r>
              <a:rPr lang="fr-FR" dirty="0" smtClean="0"/>
              <a:t>Ile de France :	1529 admis 2</a:t>
            </a:r>
            <a:r>
              <a:rPr lang="fr-FR" baseline="30000" dirty="0" smtClean="0"/>
              <a:t>e</a:t>
            </a:r>
            <a:r>
              <a:rPr lang="fr-FR" dirty="0" smtClean="0"/>
              <a:t> année médecine</a:t>
            </a:r>
          </a:p>
          <a:p>
            <a:pPr lvl="1"/>
            <a:r>
              <a:rPr lang="fr-FR" dirty="0" smtClean="0"/>
              <a:t>Paris (5-6-7) :</a:t>
            </a:r>
            <a:r>
              <a:rPr lang="fr-FR" dirty="0"/>
              <a:t>	</a:t>
            </a:r>
            <a:r>
              <a:rPr lang="fr-FR" dirty="0" smtClean="0"/>
              <a:t>  991   	--------------------------------</a:t>
            </a:r>
          </a:p>
          <a:p>
            <a:r>
              <a:rPr lang="fr-FR" dirty="0" smtClean="0"/>
              <a:t>A la sortie du 2</a:t>
            </a:r>
            <a:r>
              <a:rPr lang="fr-FR" baseline="30000" dirty="0" smtClean="0"/>
              <a:t>e</a:t>
            </a:r>
            <a:r>
              <a:rPr lang="fr-FR" dirty="0" smtClean="0"/>
              <a:t> cycle, les étudiants se répartissent dans les régions en fonction</a:t>
            </a:r>
          </a:p>
          <a:p>
            <a:pPr lvl="1"/>
            <a:r>
              <a:rPr lang="fr-FR" dirty="0" smtClean="0"/>
              <a:t>Du nombre de places ouvertes</a:t>
            </a:r>
          </a:p>
          <a:p>
            <a:pPr lvl="1"/>
            <a:r>
              <a:rPr lang="fr-FR" dirty="0" smtClean="0"/>
              <a:t>De leur classement</a:t>
            </a:r>
          </a:p>
          <a:p>
            <a:r>
              <a:rPr lang="fr-FR" dirty="0" smtClean="0"/>
              <a:t>Il y a donc un important brassage national des étudiants</a:t>
            </a:r>
          </a:p>
          <a:p>
            <a:r>
              <a:rPr lang="fr-FR" dirty="0" smtClean="0"/>
              <a:t>La région « capitale » attire (encore…)</a:t>
            </a:r>
          </a:p>
          <a:p>
            <a:pPr lvl="1"/>
            <a:r>
              <a:rPr lang="fr-FR" dirty="0" smtClean="0"/>
              <a:t>Qualité et diversité de la formation +++</a:t>
            </a:r>
          </a:p>
          <a:p>
            <a:pPr lvl="1"/>
            <a:r>
              <a:rPr lang="fr-FR" dirty="0" smtClean="0"/>
              <a:t>Puissance de recherche (40 % de la recherche en biologie/santé)</a:t>
            </a:r>
          </a:p>
          <a:p>
            <a:r>
              <a:rPr lang="fr-FR" dirty="0" smtClean="0">
                <a:solidFill>
                  <a:srgbClr val="0070C0"/>
                </a:solidFill>
              </a:rPr>
              <a:t>MAIS : il y a en Ile de France moins de postes d’internes ouverts par le ministère que d’étudiants sortants de 2</a:t>
            </a:r>
            <a:r>
              <a:rPr lang="fr-FR" baseline="30000" dirty="0" smtClean="0">
                <a:solidFill>
                  <a:srgbClr val="0070C0"/>
                </a:solidFill>
              </a:rPr>
              <a:t>e</a:t>
            </a:r>
            <a:r>
              <a:rPr lang="fr-FR" dirty="0" smtClean="0">
                <a:solidFill>
                  <a:srgbClr val="0070C0"/>
                </a:solidFill>
              </a:rPr>
              <a:t> cycle…	</a:t>
            </a:r>
            <a:r>
              <a:rPr lang="fr-FR" dirty="0" smtClean="0"/>
              <a:t>		 </a:t>
            </a:r>
            <a:endParaRPr lang="fr-FR" dirty="0"/>
          </a:p>
        </p:txBody>
      </p:sp>
    </p:spTree>
    <p:extLst>
      <p:ext uri="{BB962C8B-B14F-4D97-AF65-F5344CB8AC3E}">
        <p14:creationId xmlns:p14="http://schemas.microsoft.com/office/powerpoint/2010/main" xmlns="" val="7070689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ln w="28575">
            <a:solidFill>
              <a:schemeClr val="accent1"/>
            </a:solidFill>
          </a:ln>
        </p:spPr>
        <p:txBody>
          <a:bodyPr/>
          <a:lstStyle/>
          <a:p>
            <a:r>
              <a:rPr lang="fr-FR" dirty="0" smtClean="0"/>
              <a:t>Des nouveautés…</a:t>
            </a:r>
            <a:endParaRPr lang="fr-FR" dirty="0"/>
          </a:p>
        </p:txBody>
      </p:sp>
      <p:sp>
        <p:nvSpPr>
          <p:cNvPr id="3" name="Espace réservé du contenu 2"/>
          <p:cNvSpPr>
            <a:spLocks noGrp="1"/>
          </p:cNvSpPr>
          <p:nvPr>
            <p:ph idx="1"/>
          </p:nvPr>
        </p:nvSpPr>
        <p:spPr>
          <a:xfrm>
            <a:off x="457200" y="1855365"/>
            <a:ext cx="8229600" cy="4525963"/>
          </a:xfrm>
        </p:spPr>
        <p:txBody>
          <a:bodyPr>
            <a:normAutofit lnSpcReduction="10000"/>
          </a:bodyPr>
          <a:lstStyle/>
          <a:p>
            <a:r>
              <a:rPr lang="fr-FR" dirty="0" smtClean="0"/>
              <a:t>L’ouverture des universités à d’autres professions de santé</a:t>
            </a:r>
          </a:p>
          <a:p>
            <a:r>
              <a:rPr lang="fr-FR" dirty="0" smtClean="0"/>
              <a:t>L’ouverture du système de formation</a:t>
            </a:r>
          </a:p>
          <a:p>
            <a:pPr lvl="1"/>
            <a:r>
              <a:rPr lang="fr-FR" dirty="0"/>
              <a:t>A</a:t>
            </a:r>
            <a:r>
              <a:rPr lang="fr-FR" dirty="0" smtClean="0"/>
              <a:t> la diversité des modes de prise en charge</a:t>
            </a:r>
          </a:p>
          <a:p>
            <a:pPr lvl="1"/>
            <a:r>
              <a:rPr lang="fr-FR" dirty="0" smtClean="0"/>
              <a:t>Au vieillissement et au développement des maladies chroniques</a:t>
            </a:r>
          </a:p>
          <a:p>
            <a:pPr lvl="1"/>
            <a:r>
              <a:rPr lang="fr-FR" dirty="0"/>
              <a:t>A</a:t>
            </a:r>
            <a:r>
              <a:rPr lang="fr-FR" dirty="0" smtClean="0"/>
              <a:t> l’évolution du système de santé…</a:t>
            </a:r>
          </a:p>
          <a:p>
            <a:r>
              <a:rPr lang="fr-FR" dirty="0" smtClean="0"/>
              <a:t>La mission « sociale » ou « sociétale » des facultés de médecine</a:t>
            </a:r>
          </a:p>
          <a:p>
            <a:endParaRPr lang="fr-FR" dirty="0" smtClean="0"/>
          </a:p>
        </p:txBody>
      </p:sp>
    </p:spTree>
    <p:extLst>
      <p:ext uri="{BB962C8B-B14F-4D97-AF65-F5344CB8AC3E}">
        <p14:creationId xmlns:p14="http://schemas.microsoft.com/office/powerpoint/2010/main" xmlns="" val="39723642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598232" y="1619250"/>
            <a:ext cx="3914775" cy="36195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3776863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1214438" y="2339975"/>
            <a:ext cx="6786562" cy="29702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fontAlgn="base">
              <a:spcBef>
                <a:spcPct val="50000"/>
              </a:spcBef>
              <a:spcAft>
                <a:spcPct val="0"/>
              </a:spcAft>
            </a:pPr>
            <a:r>
              <a:rPr lang="fr-FR" sz="2000" b="1" smtClean="0">
                <a:solidFill>
                  <a:prstClr val="black"/>
                </a:solidFill>
                <a:latin typeface="Arial" pitchFamily="34" charset="0"/>
                <a:cs typeface="Arial" pitchFamily="34" charset="0"/>
              </a:rPr>
              <a:t>L’Université de Montréal prépare les futurs médecins à leurs rôles de professionnels scientifiques et humanistes, de communicateurs, de collaborateurs au sein d’équipes multidisciplinaires, de promoteur de la santé et de gestionnaire des soins de santé, afin de répondre aux besoins d’une société mouvante et aux impératifs d’un système de santé en pleine transformation.</a:t>
            </a:r>
          </a:p>
          <a:p>
            <a:pPr fontAlgn="base">
              <a:spcBef>
                <a:spcPct val="50000"/>
              </a:spcBef>
              <a:spcAft>
                <a:spcPct val="0"/>
              </a:spcAft>
            </a:pPr>
            <a:endParaRPr lang="fr-FR" smtClean="0">
              <a:solidFill>
                <a:prstClr val="black"/>
              </a:solidFill>
              <a:latin typeface="Arial" pitchFamily="34" charset="0"/>
              <a:cs typeface="Arial" pitchFamily="34" charset="0"/>
            </a:endParaRPr>
          </a:p>
        </p:txBody>
      </p:sp>
      <p:pic>
        <p:nvPicPr>
          <p:cNvPr id="15363" name="Picture 3" descr="Site d'accueil de l'Université"/>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476250"/>
            <a:ext cx="3168650" cy="952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ZoneTexte 1"/>
          <p:cNvSpPr txBox="1"/>
          <p:nvPr/>
        </p:nvSpPr>
        <p:spPr>
          <a:xfrm>
            <a:off x="4545058" y="692696"/>
            <a:ext cx="3483326" cy="523220"/>
          </a:xfrm>
          <a:prstGeom prst="rect">
            <a:avLst/>
          </a:prstGeom>
          <a:noFill/>
        </p:spPr>
        <p:txBody>
          <a:bodyPr wrap="none" rtlCol="0">
            <a:spAutoFit/>
          </a:bodyPr>
          <a:lstStyle/>
          <a:p>
            <a:r>
              <a:rPr lang="fr-FR" sz="2800" b="1" dirty="0" smtClean="0"/>
              <a:t>Doctorat en médecine</a:t>
            </a:r>
            <a:endParaRPr lang="fr-FR" sz="2800" b="1" dirty="0"/>
          </a:p>
        </p:txBody>
      </p:sp>
    </p:spTree>
    <p:extLst>
      <p:ext uri="{BB962C8B-B14F-4D97-AF65-F5344CB8AC3E}">
        <p14:creationId xmlns:p14="http://schemas.microsoft.com/office/powerpoint/2010/main" xmlns="" val="1430108962"/>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470</TotalTime>
  <Words>482</Words>
  <Application>Microsoft Office PowerPoint</Application>
  <PresentationFormat>Affichage à l'écran (4:3)</PresentationFormat>
  <Paragraphs>109</Paragraphs>
  <Slides>12</Slides>
  <Notes>1</Notes>
  <HiddenSlides>0</HiddenSlides>
  <MMClips>0</MMClips>
  <ScaleCrop>false</ScaleCrop>
  <HeadingPairs>
    <vt:vector size="4" baseType="variant">
      <vt:variant>
        <vt:lpstr>Thème</vt:lpstr>
      </vt:variant>
      <vt:variant>
        <vt:i4>1</vt:i4>
      </vt:variant>
      <vt:variant>
        <vt:lpstr>Titres des diapositives</vt:lpstr>
      </vt:variant>
      <vt:variant>
        <vt:i4>12</vt:i4>
      </vt:variant>
    </vt:vector>
  </HeadingPairs>
  <TitlesOfParts>
    <vt:vector size="13" baseType="lpstr">
      <vt:lpstr>Thème Office</vt:lpstr>
      <vt:lpstr>CTS 75 L’exercice de la médecine dans 10 ans à Paris</vt:lpstr>
      <vt:lpstr>Diapositive 2</vt:lpstr>
      <vt:lpstr>Les facultés doivent garantir…</vt:lpstr>
      <vt:lpstr>Elles ne maîtrisent cependant…</vt:lpstr>
      <vt:lpstr>Paris et l’Ile de France</vt:lpstr>
      <vt:lpstr>Quelques chiffres…</vt:lpstr>
      <vt:lpstr>Des nouveautés…</vt:lpstr>
      <vt:lpstr>Diapositive 8</vt:lpstr>
      <vt:lpstr>Diapositive 9</vt:lpstr>
      <vt:lpstr>Diapositive 10</vt:lpstr>
      <vt:lpstr>Démographie et facultés de médecine</vt:lpstr>
      <vt:lpstr>Quel champ de responsabilité pour les facultés de médecine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CTS 75 L’exercice de la médecine dans 10 ans à Paris</dc:title>
  <dc:creator>Doyen</dc:creator>
  <cp:lastModifiedBy>Houda</cp:lastModifiedBy>
  <cp:revision>14</cp:revision>
  <dcterms:created xsi:type="dcterms:W3CDTF">2013-06-27T21:36:09Z</dcterms:created>
  <dcterms:modified xsi:type="dcterms:W3CDTF">2013-12-04T17:25:29Z</dcterms:modified>
</cp:coreProperties>
</file>