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60" r:id="rId3"/>
    <p:sldId id="274" r:id="rId4"/>
    <p:sldId id="273" r:id="rId5"/>
    <p:sldId id="261" r:id="rId6"/>
    <p:sldId id="275" r:id="rId7"/>
    <p:sldId id="276" r:id="rId8"/>
    <p:sldId id="277" r:id="rId9"/>
    <p:sldId id="278" r:id="rId10"/>
    <p:sldId id="279" r:id="rId11"/>
    <p:sldId id="262" r:id="rId12"/>
    <p:sldId id="281" r:id="rId13"/>
    <p:sldId id="265" r:id="rId14"/>
    <p:sldId id="282" r:id="rId15"/>
    <p:sldId id="266" r:id="rId16"/>
    <p:sldId id="283" r:id="rId17"/>
    <p:sldId id="284" r:id="rId18"/>
    <p:sldId id="267" r:id="rId19"/>
    <p:sldId id="286" r:id="rId20"/>
    <p:sldId id="285" r:id="rId21"/>
    <p:sldId id="288" r:id="rId22"/>
    <p:sldId id="289" r:id="rId23"/>
    <p:sldId id="287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</p:sldIdLst>
  <p:sldSz cx="9144000" cy="6858000" type="screen4x3"/>
  <p:notesSz cx="666273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EA4C4"/>
    <a:srgbClr val="0066FF"/>
    <a:srgbClr val="F406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02" autoAdjust="0"/>
    <p:restoredTop sz="94675" autoAdjust="0"/>
  </p:normalViewPr>
  <p:slideViewPr>
    <p:cSldViewPr>
      <p:cViewPr varScale="1">
        <p:scale>
          <a:sx n="69" d="100"/>
          <a:sy n="69" d="100"/>
        </p:scale>
        <p:origin x="-16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A628A0-0136-4C96-9907-E8E9CD17B384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42715-D0B5-444A-87F2-47415996E8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E39C7F5-8EEB-4C79-99C0-521753135561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943E6C-EB54-4F2C-BC94-FCE6E5CE31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33263-0F0D-4097-9FD2-EA0E5356D541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E5600-D305-46F5-8DF8-385B3A5019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D46A1-4DDD-420C-86F9-F3AD0EFF43D5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13644-95F9-4F74-AA5C-7CD99F5A81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83506-65D0-408D-A2CA-2896DF76E0BD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FBD25-0476-4A1E-A575-BF58D6CD86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D8420A9-C6BA-428D-BA22-8AF6E672F967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E0D656-06D4-4914-B6A7-18AE14D774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8EEDF-171A-44EA-8B20-A119C16851B3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039F8-461C-4C2C-8034-84CFAC75DE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169D6-E4F5-481F-A00E-2CF3564B980F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D261-86A8-4887-903A-3FBA6A607B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D2A01-AF2D-4296-BA94-13EF3AEAE061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ED34-653F-4818-871D-BCFF22EB1B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A7FECE7-B76C-4A4B-B340-2AFFF070390D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8C4A632-D077-43E4-86E9-80512A1488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4328A-434B-42C3-B608-6F7DAFFA1A86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C62D5-6069-4243-B1AD-2E3C65B8165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9A560E-7B75-49C6-90B4-E6A6F5FDB985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DBC7ED-2A58-425E-84A9-04D381C88F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5FACA51-A70D-44AD-AD09-144137A3110F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ACC45F0-F0C6-4DDD-AB08-5B3C4613AB4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smtClean="0"/>
              <a:t>Cliquez et modifiez le titre</a:t>
            </a:r>
            <a:endParaRPr lang="en-US" smtClean="0"/>
          </a:p>
        </p:txBody>
      </p:sp>
      <p:sp>
        <p:nvSpPr>
          <p:cNvPr id="19460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E0256FF-1E22-4AB6-BBDC-45809156202C}" type="datetimeFigureOut">
              <a:rPr lang="fr-FR"/>
              <a:pPr>
                <a:defRPr/>
              </a:pPr>
              <a:t>04/12/2013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E2A11F5-2777-451B-8B8A-FE700A2153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0" r:id="rId4"/>
    <p:sldLayoutId id="2147483749" r:id="rId5"/>
    <p:sldLayoutId id="2147483754" r:id="rId6"/>
    <p:sldLayoutId id="2147483748" r:id="rId7"/>
    <p:sldLayoutId id="2147483755" r:id="rId8"/>
    <p:sldLayoutId id="2147483756" r:id="rId9"/>
    <p:sldLayoutId id="2147483747" r:id="rId10"/>
    <p:sldLayoutId id="21474837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-28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-2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-28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-28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-2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Graphique_Microsoft_Office_Excel2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1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2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24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2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Graphique_Microsoft_Office_Excel1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81150" y="5135563"/>
            <a:ext cx="7599363" cy="1893887"/>
          </a:xfrm>
        </p:spPr>
        <p:txBody>
          <a:bodyPr/>
          <a:lstStyle/>
          <a:p>
            <a:pPr algn="ctr" eaLnBrk="1" hangingPunct="1"/>
            <a:r>
              <a:rPr lang="fr-FR" sz="3600" cap="none" smtClean="0">
                <a:solidFill>
                  <a:srgbClr val="1FAECD"/>
                </a:solidFill>
                <a:latin typeface="Book Antiqua" pitchFamily="-28" charset="0"/>
              </a:rPr>
              <a:t>La démographie médicale à Paris</a:t>
            </a:r>
            <a:br>
              <a:rPr lang="fr-FR" sz="3600" cap="none" smtClean="0">
                <a:solidFill>
                  <a:srgbClr val="1FAECD"/>
                </a:solidFill>
                <a:latin typeface="Book Antiqua" pitchFamily="-28" charset="0"/>
              </a:rPr>
            </a:br>
            <a:r>
              <a:rPr lang="fr-FR" sz="3600" cap="none" smtClean="0">
                <a:solidFill>
                  <a:srgbClr val="1FAECD"/>
                </a:solidFill>
                <a:latin typeface="Book Antiqua" pitchFamily="-28" charset="0"/>
              </a:rPr>
              <a:t/>
            </a:r>
            <a:br>
              <a:rPr lang="fr-FR" sz="3600" cap="none" smtClean="0">
                <a:solidFill>
                  <a:srgbClr val="1FAECD"/>
                </a:solidFill>
                <a:latin typeface="Book Antiqua" pitchFamily="-28" charset="0"/>
              </a:rPr>
            </a:br>
            <a:r>
              <a:rPr lang="fr-FR" sz="3400" b="0" i="1" cap="none" smtClean="0">
                <a:solidFill>
                  <a:srgbClr val="1FAECD"/>
                </a:solidFill>
                <a:latin typeface="Book Antiqua" pitchFamily="-28" charset="0"/>
              </a:rPr>
              <a:t>Une approche territoriale </a:t>
            </a:r>
            <a:br>
              <a:rPr lang="fr-FR" sz="3400" b="0" i="1" cap="none" smtClean="0">
                <a:solidFill>
                  <a:srgbClr val="1FAECD"/>
                </a:solidFill>
                <a:latin typeface="Book Antiqua" pitchFamily="-28" charset="0"/>
              </a:rPr>
            </a:br>
            <a:r>
              <a:rPr lang="fr-FR" sz="3400" b="0" i="1" cap="none" smtClean="0">
                <a:solidFill>
                  <a:srgbClr val="1FAECD"/>
                </a:solidFill>
                <a:latin typeface="Book Antiqua" pitchFamily="-28" charset="0"/>
              </a:rPr>
              <a:t>de l’observé à l’attendu</a:t>
            </a:r>
            <a:r>
              <a:rPr lang="fr-FR" sz="3600" cap="none" smtClean="0">
                <a:solidFill>
                  <a:srgbClr val="1FAECD"/>
                </a:solidFill>
                <a:latin typeface="Book Antiqua" pitchFamily="-28" charset="0"/>
              </a:rPr>
              <a:t/>
            </a:r>
            <a:br>
              <a:rPr lang="fr-FR" sz="3600" cap="none" smtClean="0">
                <a:solidFill>
                  <a:srgbClr val="1FAECD"/>
                </a:solidFill>
                <a:latin typeface="Book Antiqua" pitchFamily="-28" charset="0"/>
              </a:rPr>
            </a:br>
            <a:r>
              <a:rPr lang="fr-FR" sz="2400" b="0" i="1" cap="none" smtClean="0">
                <a:solidFill>
                  <a:srgbClr val="1FAECD"/>
                </a:solidFill>
                <a:latin typeface="Book Antiqua" pitchFamily="-28" charset="0"/>
              </a:rPr>
              <a:t/>
            </a:r>
            <a:br>
              <a:rPr lang="fr-FR" sz="2400" b="0" i="1" cap="none" smtClean="0">
                <a:solidFill>
                  <a:srgbClr val="1FAECD"/>
                </a:solidFill>
                <a:latin typeface="Book Antiqua" pitchFamily="-28" charset="0"/>
              </a:rPr>
            </a:br>
            <a:r>
              <a:rPr lang="fr-FR" sz="2400" b="0" i="1" cap="none" smtClean="0">
                <a:solidFill>
                  <a:srgbClr val="1FAECD"/>
                </a:solidFill>
                <a:latin typeface="Book Antiqua" pitchFamily="-28" charset="0"/>
              </a:rPr>
              <a:t/>
            </a:r>
            <a:br>
              <a:rPr lang="fr-FR" sz="2400" b="0" i="1" cap="none" smtClean="0">
                <a:solidFill>
                  <a:srgbClr val="1FAECD"/>
                </a:solidFill>
                <a:latin typeface="Book Antiqua" pitchFamily="-28" charset="0"/>
              </a:rPr>
            </a:br>
            <a:r>
              <a:rPr lang="fr-FR" sz="2700" cap="none" smtClean="0"/>
              <a:t/>
            </a:r>
            <a:br>
              <a:rPr lang="fr-FR" sz="2700" cap="none" smtClean="0"/>
            </a:br>
            <a:r>
              <a:rPr lang="fr-FR" sz="2700" cap="none" smtClean="0"/>
              <a:t/>
            </a:r>
            <a:br>
              <a:rPr lang="fr-FR" sz="2700" cap="none" smtClean="0"/>
            </a:br>
            <a:r>
              <a:rPr lang="fr-FR" sz="2700" cap="none" smtClean="0"/>
              <a:t/>
            </a:r>
            <a:br>
              <a:rPr lang="fr-FR" sz="2700" cap="none" smtClean="0"/>
            </a:br>
            <a:r>
              <a:rPr lang="fr-FR" sz="2700" cap="none" smtClean="0"/>
              <a:t/>
            </a:r>
            <a:br>
              <a:rPr lang="fr-FR" sz="2700" cap="none" smtClean="0"/>
            </a:br>
            <a:endParaRPr lang="fr-FR" sz="2700" cap="none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87588" y="5153025"/>
            <a:ext cx="6172200" cy="1371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fr-FR" sz="1000" b="0" i="1" smtClean="0">
              <a:solidFill>
                <a:schemeClr val="tx1"/>
              </a:solidFill>
              <a:latin typeface="Book Antiqua" pitchFamily="-28" charset="0"/>
            </a:endParaRPr>
          </a:p>
          <a:p>
            <a:pPr eaLnBrk="1" hangingPunct="1">
              <a:lnSpc>
                <a:spcPct val="80000"/>
              </a:lnSpc>
            </a:pPr>
            <a:endParaRPr lang="fr-FR" sz="1000" smtClean="0">
              <a:solidFill>
                <a:schemeClr val="accent1"/>
              </a:solidFill>
              <a:latin typeface="Book Antiqua" pitchFamily="-2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1400" smtClean="0">
                <a:solidFill>
                  <a:schemeClr val="accent1"/>
                </a:solidFill>
                <a:latin typeface="Book Antiqua" pitchFamily="-28" charset="0"/>
              </a:rPr>
              <a:t>Présenté par : </a:t>
            </a:r>
          </a:p>
          <a:p>
            <a:pPr eaLnBrk="1" hangingPunct="1">
              <a:lnSpc>
                <a:spcPct val="80000"/>
              </a:lnSpc>
            </a:pPr>
            <a:r>
              <a:rPr lang="fr-FR" sz="1200" smtClean="0">
                <a:latin typeface="Book Antiqua" pitchFamily="-28" charset="0"/>
              </a:rPr>
              <a:t>Dr Jean-Jacques AVRANE</a:t>
            </a:r>
          </a:p>
          <a:p>
            <a:pPr eaLnBrk="1" hangingPunct="1">
              <a:lnSpc>
                <a:spcPct val="80000"/>
              </a:lnSpc>
            </a:pPr>
            <a:r>
              <a:rPr lang="fr-FR" sz="1200" b="0" i="1" smtClean="0">
                <a:latin typeface="Book Antiqua" pitchFamily="-28" charset="0"/>
              </a:rPr>
              <a:t>Secrétaire Général Adjoint du Conseil Départemental de l’Ordre des Médecins de Paris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924300" y="333375"/>
          <a:ext cx="2520950" cy="1223963"/>
        </p:xfrm>
        <a:graphic>
          <a:graphicData uri="http://schemas.openxmlformats.org/presentationml/2006/ole">
            <p:oleObj spid="_x0000_s1026" r:id="rId3" imgW="3076190" imgH="1495634" progId="">
              <p:embed/>
            </p:oleObj>
          </a:graphicData>
        </a:graphic>
      </p:graphicFrame>
      <p:sp>
        <p:nvSpPr>
          <p:cNvPr id="1029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42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2642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17D4405E-51C0-43DB-B2A4-FAD79A9B4BCE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10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692275" y="19050"/>
            <a:ext cx="610076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V – Le solde des entrées : modes d’exercice</a:t>
            </a:r>
          </a:p>
        </p:txBody>
      </p:sp>
      <p:sp>
        <p:nvSpPr>
          <p:cNvPr id="112645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graphicFrame>
        <p:nvGraphicFramePr>
          <p:cNvPr id="112647" name="Object 7"/>
          <p:cNvGraphicFramePr>
            <a:graphicFrameLocks noChangeAspect="1"/>
          </p:cNvGraphicFramePr>
          <p:nvPr/>
        </p:nvGraphicFramePr>
        <p:xfrm>
          <a:off x="0" y="558800"/>
          <a:ext cx="9144000" cy="5822950"/>
        </p:xfrm>
        <a:graphic>
          <a:graphicData uri="http://schemas.openxmlformats.org/presentationml/2006/ole">
            <p:oleObj spid="_x0000_s112647" name="Graphique" r:id="rId4" imgW="9144143" imgH="582922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10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94210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B8D19B96-DC43-47D2-9774-5946261DA015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11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4217" name="Rectangle 9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2466975" y="2349500"/>
            <a:ext cx="55594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1EA4C4"/>
                </a:solidFill>
                <a:latin typeface="Book Antiqua" pitchFamily="-28" charset="0"/>
              </a:rPr>
              <a:t>L’EXERCICE LIBÉRAL</a:t>
            </a:r>
          </a:p>
          <a:p>
            <a:pPr algn="ctr"/>
            <a:r>
              <a:rPr lang="fr-FR" sz="4000" b="1">
                <a:solidFill>
                  <a:srgbClr val="1EA4C4"/>
                </a:solidFill>
                <a:latin typeface="Book Antiqua" pitchFamily="-28" charset="0"/>
              </a:rPr>
              <a:t>ET MIXTE</a:t>
            </a:r>
          </a:p>
        </p:txBody>
      </p:sp>
      <p:sp>
        <p:nvSpPr>
          <p:cNvPr id="94221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690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4690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4B843ECE-1241-468A-9C82-9CDE8AE1367A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12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2884488" y="2349500"/>
            <a:ext cx="47132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1EA4C4"/>
                </a:solidFill>
                <a:latin typeface="Book Antiqua" pitchFamily="-28" charset="0"/>
              </a:rPr>
              <a:t>Médecine Générale</a:t>
            </a:r>
          </a:p>
          <a:p>
            <a:pPr algn="ctr"/>
            <a:r>
              <a:rPr lang="fr-FR" sz="4000" b="1" i="1">
                <a:solidFill>
                  <a:srgbClr val="1EA4C4"/>
                </a:solidFill>
                <a:latin typeface="Book Antiqua" pitchFamily="-28" charset="0"/>
              </a:rPr>
              <a:t>(hors MEP)</a:t>
            </a:r>
          </a:p>
        </p:txBody>
      </p:sp>
      <p:sp>
        <p:nvSpPr>
          <p:cNvPr id="114697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2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97282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10087A63-DC6F-4285-93C3-EBF109C8F6DA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13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887538" y="74613"/>
            <a:ext cx="58388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 – Les effectifs : de l’observé à l’attendu </a:t>
            </a:r>
          </a:p>
        </p:txBody>
      </p:sp>
      <p:sp>
        <p:nvSpPr>
          <p:cNvPr id="97288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pic>
        <p:nvPicPr>
          <p:cNvPr id="9729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981075"/>
            <a:ext cx="9205913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714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5714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56DA968C-CDEE-4109-A0F4-38E63AD235D4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14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887538" y="74613"/>
            <a:ext cx="51958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 – Répartition par genre et par âge </a:t>
            </a:r>
          </a:p>
        </p:txBody>
      </p:sp>
      <p:sp>
        <p:nvSpPr>
          <p:cNvPr id="115717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50913"/>
            <a:ext cx="91440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5720" name="Oval 8"/>
          <p:cNvSpPr>
            <a:spLocks noChangeArrowheads="1"/>
          </p:cNvSpPr>
          <p:nvPr/>
        </p:nvSpPr>
        <p:spPr bwMode="auto">
          <a:xfrm>
            <a:off x="1187450" y="1125538"/>
            <a:ext cx="6264275" cy="1295400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5721" name="Oval 9"/>
          <p:cNvSpPr>
            <a:spLocks noChangeArrowheads="1"/>
          </p:cNvSpPr>
          <p:nvPr/>
        </p:nvSpPr>
        <p:spPr bwMode="auto">
          <a:xfrm>
            <a:off x="3708400" y="4221163"/>
            <a:ext cx="2592388" cy="115252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7380288" y="1565275"/>
            <a:ext cx="787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40628"/>
                </a:solidFill>
                <a:latin typeface="Book Antiqua" pitchFamily="-28" charset="0"/>
              </a:rPr>
              <a:t>35,4%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6372225" y="4646613"/>
            <a:ext cx="673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40628"/>
                </a:solidFill>
                <a:latin typeface="Book Antiqua" pitchFamily="-28" charset="0"/>
              </a:rPr>
              <a:t>9,5%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06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98306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E83C98C4-2C30-4C5B-98F2-D5D9FD65D9E5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15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1887538" y="74613"/>
            <a:ext cx="55435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III – La proportion par arrondissement</a:t>
            </a:r>
          </a:p>
        </p:txBody>
      </p:sp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8317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pic>
        <p:nvPicPr>
          <p:cNvPr id="98318" name="Picture 14" descr="%_MG_LIB_sans_MEP_arrond_Paris_2013"/>
          <p:cNvPicPr>
            <a:picLocks noChangeAspect="1" noChangeArrowheads="1"/>
          </p:cNvPicPr>
          <p:nvPr/>
        </p:nvPicPr>
        <p:blipFill>
          <a:blip r:embed="rId4" cstate="print"/>
          <a:srcRect l="4051" t="2751" r="4555" b="53575"/>
          <a:stretch>
            <a:fillRect/>
          </a:stretch>
        </p:blipFill>
        <p:spPr bwMode="auto">
          <a:xfrm>
            <a:off x="0" y="476250"/>
            <a:ext cx="9144000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38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6738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3A341234-A432-4877-A1CC-E655280E1B7E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16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1887538" y="74613"/>
            <a:ext cx="69913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IV – L’approche territoriale : d’hier à aujourd’hui</a:t>
            </a: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6743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16745" name="Picture 9" descr="Var_eff_MG_hors_MEP_2007_2013"/>
          <p:cNvPicPr>
            <a:picLocks noChangeAspect="1" noChangeArrowheads="1"/>
          </p:cNvPicPr>
          <p:nvPr/>
        </p:nvPicPr>
        <p:blipFill>
          <a:blip r:embed="rId4" cstate="print"/>
          <a:srcRect l="6038" t="2861" r="4555" b="45145"/>
          <a:stretch>
            <a:fillRect/>
          </a:stretch>
        </p:blipFill>
        <p:spPr bwMode="auto">
          <a:xfrm>
            <a:off x="1331913" y="476250"/>
            <a:ext cx="7848600" cy="6434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762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7762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C2F057AF-3589-4CA7-B038-D5F7BDB5E1F7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17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3503613" y="2355850"/>
            <a:ext cx="348615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1EA4C4"/>
                </a:solidFill>
                <a:latin typeface="Book Antiqua" pitchFamily="-28" charset="0"/>
              </a:rPr>
              <a:t>Gynécologues</a:t>
            </a:r>
            <a:endParaRPr lang="fr-FR" sz="4000" b="1" i="1">
              <a:solidFill>
                <a:srgbClr val="1EA4C4"/>
              </a:solidFill>
              <a:latin typeface="Book Antiqua" pitchFamily="-28" charset="0"/>
            </a:endParaRPr>
          </a:p>
        </p:txBody>
      </p:sp>
      <p:sp>
        <p:nvSpPr>
          <p:cNvPr id="117768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99330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8E711FA8-6D0B-440B-81EC-D792EF528853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18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9340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99341" name="Text Box 13"/>
          <p:cNvSpPr txBox="1">
            <a:spLocks noChangeArrowheads="1"/>
          </p:cNvSpPr>
          <p:nvPr/>
        </p:nvSpPr>
        <p:spPr bwMode="auto">
          <a:xfrm>
            <a:off x="1887538" y="74613"/>
            <a:ext cx="58388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 – Les effectifs : de l’observé à l’attendu </a:t>
            </a:r>
          </a:p>
        </p:txBody>
      </p:sp>
      <p:pic>
        <p:nvPicPr>
          <p:cNvPr id="99343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41438"/>
            <a:ext cx="91154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10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9810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5DDD170E-3393-41EA-9EDA-5445987D0B42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19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1887538" y="74613"/>
            <a:ext cx="51958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 – Répartition par genre et par âge </a:t>
            </a:r>
          </a:p>
        </p:txBody>
      </p:sp>
      <p:sp>
        <p:nvSpPr>
          <p:cNvPr id="119813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pic>
        <p:nvPicPr>
          <p:cNvPr id="11981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5538"/>
            <a:ext cx="91440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815" name="Oval 7"/>
          <p:cNvSpPr>
            <a:spLocks noChangeArrowheads="1"/>
          </p:cNvSpPr>
          <p:nvPr/>
        </p:nvSpPr>
        <p:spPr bwMode="auto">
          <a:xfrm>
            <a:off x="3132138" y="1268413"/>
            <a:ext cx="4752975" cy="1223962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2268538" y="1844675"/>
            <a:ext cx="787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40628"/>
                </a:solidFill>
                <a:latin typeface="Book Antiqua" pitchFamily="-28" charset="0"/>
              </a:rPr>
              <a:t>61,1%</a:t>
            </a:r>
          </a:p>
        </p:txBody>
      </p:sp>
      <p:sp>
        <p:nvSpPr>
          <p:cNvPr id="119816" name="Oval 8"/>
          <p:cNvSpPr>
            <a:spLocks noChangeArrowheads="1"/>
          </p:cNvSpPr>
          <p:nvPr/>
        </p:nvSpPr>
        <p:spPr bwMode="auto">
          <a:xfrm>
            <a:off x="3708400" y="4365625"/>
            <a:ext cx="2592388" cy="115252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2627313" y="4941888"/>
            <a:ext cx="673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40628"/>
                </a:solidFill>
                <a:latin typeface="Book Antiqua" pitchFamily="-28" charset="0"/>
              </a:rPr>
              <a:t>2,8%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2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92162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216E65C0-15FE-47CE-AF7C-224DFC9431B1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2165" name="Text Box 1029"/>
          <p:cNvSpPr txBox="1">
            <a:spLocks noChangeArrowheads="1"/>
          </p:cNvSpPr>
          <p:nvPr/>
        </p:nvSpPr>
        <p:spPr bwMode="auto">
          <a:xfrm>
            <a:off x="3779838" y="2420938"/>
            <a:ext cx="286385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4000" b="1">
                <a:solidFill>
                  <a:srgbClr val="1EA4C4"/>
                </a:solidFill>
                <a:latin typeface="Book Antiqua" pitchFamily="-28" charset="0"/>
              </a:rPr>
              <a:t>Généralités</a:t>
            </a:r>
          </a:p>
        </p:txBody>
      </p:sp>
      <p:sp>
        <p:nvSpPr>
          <p:cNvPr id="92223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786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8786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317ED97E-DADB-4E97-ABD0-D70DB05859C1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20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8791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1887538" y="74613"/>
            <a:ext cx="56197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III – La proportion par arrondissement </a:t>
            </a: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8797" name="Rectangle 13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18796" name="Picture 12" descr="part_gyneco_lib_mixte_act_regul_arrond_2013"/>
          <p:cNvPicPr>
            <a:picLocks noChangeAspect="1" noChangeArrowheads="1"/>
          </p:cNvPicPr>
          <p:nvPr/>
        </p:nvPicPr>
        <p:blipFill>
          <a:blip r:embed="rId4" cstate="print"/>
          <a:srcRect l="6038" t="2861" r="4555" b="45145"/>
          <a:stretch>
            <a:fillRect/>
          </a:stretch>
        </p:blipFill>
        <p:spPr bwMode="auto">
          <a:xfrm>
            <a:off x="1331913" y="509588"/>
            <a:ext cx="7848600" cy="644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58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1858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0A05908B-111C-42D7-8A3D-48786D121719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21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1863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21865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1866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1868" name="Text Box 12"/>
          <p:cNvSpPr txBox="1">
            <a:spLocks noChangeArrowheads="1"/>
          </p:cNvSpPr>
          <p:nvPr/>
        </p:nvSpPr>
        <p:spPr bwMode="auto">
          <a:xfrm>
            <a:off x="1887538" y="74613"/>
            <a:ext cx="69913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IV – L’approche territoriale : d’hier à aujourd’hui</a:t>
            </a:r>
          </a:p>
        </p:txBody>
      </p:sp>
      <p:sp>
        <p:nvSpPr>
          <p:cNvPr id="121870" name="Rectangle 14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1872" name="Rectangle 16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1871" name="Picture 15" descr="Var_eff_gyneco_med_2007_2013"/>
          <p:cNvPicPr>
            <a:picLocks noChangeAspect="1" noChangeArrowheads="1"/>
          </p:cNvPicPr>
          <p:nvPr/>
        </p:nvPicPr>
        <p:blipFill>
          <a:blip r:embed="rId4" cstate="print"/>
          <a:srcRect l="6038" t="2861" r="4555" b="45145"/>
          <a:stretch>
            <a:fillRect/>
          </a:stretch>
        </p:blipFill>
        <p:spPr bwMode="auto">
          <a:xfrm>
            <a:off x="1258888" y="449263"/>
            <a:ext cx="7921625" cy="650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82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2882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0F38A472-DC55-4F39-AF77-6A338FC7CE0D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22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0" y="1033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3395663" y="2355850"/>
            <a:ext cx="37115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1EA4C4"/>
                </a:solidFill>
                <a:latin typeface="Book Antiqua" pitchFamily="-28" charset="0"/>
              </a:rPr>
              <a:t>Ophtalmologie</a:t>
            </a:r>
            <a:endParaRPr lang="fr-FR" sz="4000" b="1" i="1">
              <a:solidFill>
                <a:srgbClr val="1EA4C4"/>
              </a:solidFill>
              <a:latin typeface="Book Antiqua" pitchFamily="-28" charset="0"/>
            </a:endParaRPr>
          </a:p>
        </p:txBody>
      </p:sp>
      <p:sp>
        <p:nvSpPr>
          <p:cNvPr id="122888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834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0834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95653510-EB40-4212-ACAF-D8AFAA7DD200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23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0839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1887538" y="74613"/>
            <a:ext cx="58388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 – Les effectifs : de l’observé à l’attendu </a:t>
            </a:r>
          </a:p>
        </p:txBody>
      </p:sp>
      <p:pic>
        <p:nvPicPr>
          <p:cNvPr id="12084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41438"/>
            <a:ext cx="91154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06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3906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2E5D080F-A2D1-447F-A8E8-C37DD0B20C0C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24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910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911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23912" name="Rectangle 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913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914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1887538" y="74613"/>
            <a:ext cx="51958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 – Répartition par genre et par âge </a:t>
            </a:r>
          </a:p>
        </p:txBody>
      </p:sp>
      <p:pic>
        <p:nvPicPr>
          <p:cNvPr id="12391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908050"/>
            <a:ext cx="8459787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3919" name="Oval 15"/>
          <p:cNvSpPr>
            <a:spLocks noChangeArrowheads="1"/>
          </p:cNvSpPr>
          <p:nvPr/>
        </p:nvSpPr>
        <p:spPr bwMode="auto">
          <a:xfrm>
            <a:off x="2843213" y="1052513"/>
            <a:ext cx="5329237" cy="115252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23920" name="Text Box 16"/>
          <p:cNvSpPr txBox="1">
            <a:spLocks noChangeArrowheads="1"/>
          </p:cNvSpPr>
          <p:nvPr/>
        </p:nvSpPr>
        <p:spPr bwMode="auto">
          <a:xfrm>
            <a:off x="2051050" y="1628775"/>
            <a:ext cx="6159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40628"/>
                </a:solidFill>
                <a:latin typeface="Book Antiqua" pitchFamily="-28" charset="0"/>
              </a:rPr>
              <a:t>61%</a:t>
            </a:r>
          </a:p>
        </p:txBody>
      </p:sp>
      <p:sp>
        <p:nvSpPr>
          <p:cNvPr id="123921" name="Oval 17"/>
          <p:cNvSpPr>
            <a:spLocks noChangeArrowheads="1"/>
          </p:cNvSpPr>
          <p:nvPr/>
        </p:nvSpPr>
        <p:spPr bwMode="auto">
          <a:xfrm>
            <a:off x="4140200" y="3933825"/>
            <a:ext cx="2160588" cy="1008063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23922" name="Text Box 18"/>
          <p:cNvSpPr txBox="1">
            <a:spLocks noChangeArrowheads="1"/>
          </p:cNvSpPr>
          <p:nvPr/>
        </p:nvSpPr>
        <p:spPr bwMode="auto">
          <a:xfrm>
            <a:off x="3276600" y="4292600"/>
            <a:ext cx="673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40628"/>
                </a:solidFill>
                <a:latin typeface="Book Antiqua" pitchFamily="-28" charset="0"/>
              </a:rPr>
              <a:t>8,7%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930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4930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89420C6A-5406-4E93-AC2E-922D7B836AFB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25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4935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1887538" y="74613"/>
            <a:ext cx="56197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III – La proportion par arrondissement </a:t>
            </a:r>
          </a:p>
        </p:txBody>
      </p:sp>
      <p:sp>
        <p:nvSpPr>
          <p:cNvPr id="124947" name="Rectangle 19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4946" name="Picture 18" descr="part_ophtalmo_lib_mixte_act_regul_arrond_2013"/>
          <p:cNvPicPr>
            <a:picLocks noChangeAspect="1" noChangeArrowheads="1"/>
          </p:cNvPicPr>
          <p:nvPr/>
        </p:nvPicPr>
        <p:blipFill>
          <a:blip r:embed="rId4" cstate="print"/>
          <a:srcRect l="4051" t="2861" r="4555" b="45145"/>
          <a:stretch>
            <a:fillRect/>
          </a:stretch>
        </p:blipFill>
        <p:spPr bwMode="auto">
          <a:xfrm>
            <a:off x="1187450" y="476250"/>
            <a:ext cx="7993063" cy="6421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954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5954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A765CF58-A822-47C8-8294-6BA693BDB823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26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5959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25960" name="Rectangle 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5962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5964" name="Rectangle 1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1887538" y="74613"/>
            <a:ext cx="69913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IV – L’approche territoriale : d’hier à aujourd’hui</a:t>
            </a:r>
          </a:p>
        </p:txBody>
      </p:sp>
      <p:sp>
        <p:nvSpPr>
          <p:cNvPr id="125968" name="Rectangle 16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5970" name="Rectangle 1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5969" name="Picture 17" descr="Var_eff_ophtalmo_2007_2013"/>
          <p:cNvPicPr>
            <a:picLocks noChangeAspect="1" noChangeArrowheads="1"/>
          </p:cNvPicPr>
          <p:nvPr/>
        </p:nvPicPr>
        <p:blipFill>
          <a:blip r:embed="rId4" cstate="print"/>
          <a:srcRect l="6038" t="2861" r="4555" b="45145"/>
          <a:stretch>
            <a:fillRect/>
          </a:stretch>
        </p:blipFill>
        <p:spPr bwMode="auto">
          <a:xfrm>
            <a:off x="1692275" y="692150"/>
            <a:ext cx="7489825" cy="6154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978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6978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24F06A83-B28C-4441-B3A3-D321CE5AE782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27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6982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6983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6985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6987" name="Rectangle 11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6991" name="Text Box 15"/>
          <p:cNvSpPr txBox="1">
            <a:spLocks noChangeArrowheads="1"/>
          </p:cNvSpPr>
          <p:nvPr/>
        </p:nvSpPr>
        <p:spPr bwMode="auto">
          <a:xfrm>
            <a:off x="4117975" y="2355850"/>
            <a:ext cx="22717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1EA4C4"/>
                </a:solidFill>
                <a:latin typeface="Book Antiqua" pitchFamily="-28" charset="0"/>
              </a:rPr>
              <a:t>Pédiatrie</a:t>
            </a:r>
            <a:endParaRPr lang="fr-FR" sz="4000" b="1" i="1">
              <a:solidFill>
                <a:srgbClr val="1EA4C4"/>
              </a:solidFill>
              <a:latin typeface="Book Antiqua" pitchFamily="-2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002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8002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49040C15-32EF-4E97-94A0-8A6C2F5A4E39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28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8006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8007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28008" name="Rectangle 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8009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8010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8011" name="Rectangle 11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8012" name="Rectangle 12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1887538" y="74613"/>
            <a:ext cx="58388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 – Les effectifs : de l’observé à l’attendu </a:t>
            </a:r>
          </a:p>
        </p:txBody>
      </p:sp>
      <p:pic>
        <p:nvPicPr>
          <p:cNvPr id="128015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41438"/>
            <a:ext cx="91154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26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29026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F50EC6FB-9005-4565-9BF8-7B8D37E70792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29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9031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9033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9036" name="Rectangle 12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1887538" y="74613"/>
            <a:ext cx="51958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 – Répartition par genre et par âge </a:t>
            </a:r>
          </a:p>
        </p:txBody>
      </p:sp>
      <p:pic>
        <p:nvPicPr>
          <p:cNvPr id="129040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3025" y="981075"/>
            <a:ext cx="78009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9041" name="Oval 17"/>
          <p:cNvSpPr>
            <a:spLocks noChangeArrowheads="1"/>
          </p:cNvSpPr>
          <p:nvPr/>
        </p:nvSpPr>
        <p:spPr bwMode="auto">
          <a:xfrm>
            <a:off x="3203575" y="1052513"/>
            <a:ext cx="5329238" cy="115252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2627313" y="1916113"/>
            <a:ext cx="787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40628"/>
                </a:solidFill>
                <a:latin typeface="Book Antiqua" pitchFamily="-28" charset="0"/>
              </a:rPr>
              <a:t>40,2%</a:t>
            </a:r>
          </a:p>
        </p:txBody>
      </p:sp>
      <p:sp>
        <p:nvSpPr>
          <p:cNvPr id="129043" name="Oval 19"/>
          <p:cNvSpPr>
            <a:spLocks noChangeArrowheads="1"/>
          </p:cNvSpPr>
          <p:nvPr/>
        </p:nvSpPr>
        <p:spPr bwMode="auto">
          <a:xfrm>
            <a:off x="4859338" y="3716338"/>
            <a:ext cx="2160587" cy="1008062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3995738" y="4076700"/>
            <a:ext cx="673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40628"/>
                </a:solidFill>
                <a:latin typeface="Book Antiqua" pitchFamily="-28" charset="0"/>
              </a:rPr>
              <a:t>9,8%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22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07522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1E84BC80-0F8A-454B-9E4F-C32EB3633178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3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7524" name="Text Box 1028"/>
          <p:cNvSpPr txBox="1">
            <a:spLocks noChangeArrowheads="1"/>
          </p:cNvSpPr>
          <p:nvPr/>
        </p:nvSpPr>
        <p:spPr bwMode="auto">
          <a:xfrm>
            <a:off x="1887538" y="74613"/>
            <a:ext cx="22923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 – Les effectifs</a:t>
            </a:r>
          </a:p>
        </p:txBody>
      </p:sp>
      <p:sp>
        <p:nvSpPr>
          <p:cNvPr id="107525" name="Text Box 1029"/>
          <p:cNvSpPr txBox="1">
            <a:spLocks noChangeArrowheads="1"/>
          </p:cNvSpPr>
          <p:nvPr/>
        </p:nvSpPr>
        <p:spPr bwMode="auto">
          <a:xfrm>
            <a:off x="1958975" y="650875"/>
            <a:ext cx="46990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latin typeface="Book Antiqua" pitchFamily="-28" charset="0"/>
              </a:rPr>
              <a:t>Effectifs au 1</a:t>
            </a:r>
            <a:r>
              <a:rPr lang="fr-FR" baseline="30000">
                <a:latin typeface="Book Antiqua" pitchFamily="-28" charset="0"/>
              </a:rPr>
              <a:t>er</a:t>
            </a:r>
            <a:r>
              <a:rPr lang="fr-FR">
                <a:latin typeface="Book Antiqua" pitchFamily="-28" charset="0"/>
              </a:rPr>
              <a:t> janvier 2013 : 23 590 médecins</a:t>
            </a:r>
          </a:p>
          <a:p>
            <a:endParaRPr lang="fr-FR">
              <a:latin typeface="Book Antiqua" pitchFamily="-28" charset="0"/>
            </a:endParaRPr>
          </a:p>
          <a:p>
            <a:r>
              <a:rPr lang="fr-FR">
                <a:latin typeface="Book Antiqua" pitchFamily="-28" charset="0"/>
              </a:rPr>
              <a:t>Déclinaison des effectifs : </a:t>
            </a:r>
          </a:p>
          <a:p>
            <a:endParaRPr lang="fr-FR">
              <a:latin typeface="Book Antiqua" pitchFamily="-28" charset="0"/>
            </a:endParaRPr>
          </a:p>
          <a:p>
            <a:endParaRPr lang="fr-FR">
              <a:latin typeface="Book Antiqua" pitchFamily="-28" charset="0"/>
            </a:endParaRPr>
          </a:p>
          <a:p>
            <a:endParaRPr lang="fr-FR">
              <a:latin typeface="Book Antiqua" pitchFamily="-28" charset="0"/>
            </a:endParaRPr>
          </a:p>
          <a:p>
            <a:endParaRPr lang="fr-FR">
              <a:latin typeface="Book Antiqua" pitchFamily="-28" charset="0"/>
            </a:endParaRPr>
          </a:p>
          <a:p>
            <a:endParaRPr lang="fr-FR">
              <a:latin typeface="Book Antiqua" pitchFamily="-28" charset="0"/>
            </a:endParaRPr>
          </a:p>
          <a:p>
            <a:endParaRPr lang="fr-FR">
              <a:latin typeface="Book Antiqua" pitchFamily="-28" charset="0"/>
            </a:endParaRPr>
          </a:p>
          <a:p>
            <a:endParaRPr lang="fr-FR">
              <a:latin typeface="Book Antiqua" pitchFamily="-28" charset="0"/>
            </a:endParaRPr>
          </a:p>
          <a:p>
            <a:endParaRPr lang="fr-FR">
              <a:latin typeface="Book Antiqua" pitchFamily="-28" charset="0"/>
            </a:endParaRPr>
          </a:p>
        </p:txBody>
      </p:sp>
      <p:graphicFrame>
        <p:nvGraphicFramePr>
          <p:cNvPr id="107526" name="Group 1030"/>
          <p:cNvGraphicFramePr>
            <a:graphicFrameLocks noGrp="1"/>
          </p:cNvGraphicFramePr>
          <p:nvPr/>
        </p:nvGraphicFramePr>
        <p:xfrm>
          <a:off x="2051050" y="1628775"/>
          <a:ext cx="6913563" cy="2834640"/>
        </p:xfrm>
        <a:graphic>
          <a:graphicData uri="http://schemas.openxmlformats.org/drawingml/2006/table">
            <a:tbl>
              <a:tblPr/>
              <a:tblGrid>
                <a:gridCol w="3205163"/>
                <a:gridCol w="1236662"/>
                <a:gridCol w="1235075"/>
                <a:gridCol w="1236663"/>
              </a:tblGrid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 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Effectifs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2013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Var 2007/2013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Var France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Retraité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4574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8,5%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25,2%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Retraité actif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1699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235,1%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298,3%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Temporairement sans activité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941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6,1%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49,3%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Remplaçant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711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19,3%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5,2%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40628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Activité régulière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40628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40628"/>
                          </a:solidFill>
                          <a:effectLst/>
                          <a:latin typeface="Book Antiqua" pitchFamily="-28" charset="0"/>
                        </a:rPr>
                        <a:t>15665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40628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-6,8%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40628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40628"/>
                          </a:solidFill>
                          <a:effectLst/>
                          <a:latin typeface="Book Antiqua" pitchFamily="-28" charset="0"/>
                        </a:rPr>
                        <a:t>0,3%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Total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23590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  <a:cs typeface="Arial" charset="0"/>
                        </a:rPr>
                        <a:t>2,5%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-2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-28" charset="0"/>
                        </a:rPr>
                        <a:t>7,6%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7560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30050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C466D63F-1302-4911-A0CE-D0D727F2A71F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30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0055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30056" name="Rectangle 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0057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0058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0059" name="Rectangle 11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0060" name="Rectangle 12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0067" name="Text Box 19"/>
          <p:cNvSpPr txBox="1">
            <a:spLocks noChangeArrowheads="1"/>
          </p:cNvSpPr>
          <p:nvPr/>
        </p:nvSpPr>
        <p:spPr bwMode="auto">
          <a:xfrm>
            <a:off x="1887538" y="74613"/>
            <a:ext cx="56197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III – La proportion par arrondissement </a:t>
            </a:r>
          </a:p>
        </p:txBody>
      </p:sp>
      <p:sp>
        <p:nvSpPr>
          <p:cNvPr id="130069" name="Rectangle 21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0068" name="Picture 20" descr="part_pediatres_lib_mixte_act_regul_arrond_2013"/>
          <p:cNvPicPr>
            <a:picLocks noChangeAspect="1" noChangeArrowheads="1"/>
          </p:cNvPicPr>
          <p:nvPr/>
        </p:nvPicPr>
        <p:blipFill>
          <a:blip r:embed="rId4" cstate="print"/>
          <a:srcRect l="6038" t="2861" r="4555" b="45145"/>
          <a:stretch>
            <a:fillRect/>
          </a:stretch>
        </p:blipFill>
        <p:spPr bwMode="auto">
          <a:xfrm>
            <a:off x="1330325" y="404813"/>
            <a:ext cx="7921625" cy="650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074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31074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17963597-6A9A-457E-9D6C-9CD177C5B420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31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77" name="Rectangle 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78" name="Rectangle 6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79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31080" name="Rectangle 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81" name="Rectangle 9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82" name="Rectangle 10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83" name="Rectangle 11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84" name="Rectangle 12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86" name="Rectangle 14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1088" name="Text Box 16"/>
          <p:cNvSpPr txBox="1">
            <a:spLocks noChangeArrowheads="1"/>
          </p:cNvSpPr>
          <p:nvPr/>
        </p:nvSpPr>
        <p:spPr bwMode="auto">
          <a:xfrm>
            <a:off x="1887538" y="74613"/>
            <a:ext cx="69913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IV – L’approche territoriale : d’hier à aujourd’hui</a:t>
            </a:r>
          </a:p>
        </p:txBody>
      </p:sp>
      <p:sp>
        <p:nvSpPr>
          <p:cNvPr id="131090" name="Rectangle 18"/>
          <p:cNvSpPr>
            <a:spLocks noChangeArrowheads="1"/>
          </p:cNvSpPr>
          <p:nvPr/>
        </p:nvSpPr>
        <p:spPr bwMode="auto">
          <a:xfrm>
            <a:off x="0" y="1081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1089" name="Picture 17" descr="Var_eff_pediatrie_2007_2013"/>
          <p:cNvPicPr>
            <a:picLocks noChangeAspect="1" noChangeArrowheads="1"/>
          </p:cNvPicPr>
          <p:nvPr/>
        </p:nvPicPr>
        <p:blipFill>
          <a:blip r:embed="rId4" cstate="print"/>
          <a:srcRect l="6038" t="2861" r="4555" b="45145"/>
          <a:stretch>
            <a:fillRect/>
          </a:stretch>
        </p:blipFill>
        <p:spPr bwMode="auto">
          <a:xfrm>
            <a:off x="1404938" y="568325"/>
            <a:ext cx="7775575" cy="6389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498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06498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BE58E271-92B1-42C8-A23F-B0E0AA0960AC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4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6500" name="Text Box 1028"/>
          <p:cNvSpPr txBox="1">
            <a:spLocks noChangeArrowheads="1"/>
          </p:cNvSpPr>
          <p:nvPr/>
        </p:nvSpPr>
        <p:spPr bwMode="auto">
          <a:xfrm>
            <a:off x="1887538" y="19050"/>
            <a:ext cx="57626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 – Les effectifs : de l’observé à l’attendu</a:t>
            </a:r>
          </a:p>
        </p:txBody>
      </p:sp>
      <p:sp>
        <p:nvSpPr>
          <p:cNvPr id="106536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pic>
        <p:nvPicPr>
          <p:cNvPr id="106537" name="Picture 10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3375"/>
            <a:ext cx="91154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6538" name="Picture 106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8" y="3503613"/>
            <a:ext cx="91154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539" name="Text Box 1067"/>
          <p:cNvSpPr txBox="1">
            <a:spLocks noChangeArrowheads="1"/>
          </p:cNvSpPr>
          <p:nvPr/>
        </p:nvSpPr>
        <p:spPr bwMode="auto">
          <a:xfrm>
            <a:off x="147638" y="404813"/>
            <a:ext cx="1111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latin typeface="Book Antiqua" pitchFamily="-28" charset="0"/>
              </a:rPr>
              <a:t>Retraités</a:t>
            </a:r>
          </a:p>
        </p:txBody>
      </p:sp>
      <p:sp>
        <p:nvSpPr>
          <p:cNvPr id="106540" name="Text Box 1068"/>
          <p:cNvSpPr txBox="1">
            <a:spLocks noChangeArrowheads="1"/>
          </p:cNvSpPr>
          <p:nvPr/>
        </p:nvSpPr>
        <p:spPr bwMode="auto">
          <a:xfrm>
            <a:off x="8229600" y="3644900"/>
            <a:ext cx="806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latin typeface="Book Antiqua" pitchFamily="-28" charset="0"/>
              </a:rPr>
              <a:t>Actifs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93186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B4C70BA3-885E-41C6-91B4-F3B801B073F7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5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3189" name="Text Box 1029"/>
          <p:cNvSpPr txBox="1">
            <a:spLocks noChangeArrowheads="1"/>
          </p:cNvSpPr>
          <p:nvPr/>
        </p:nvSpPr>
        <p:spPr bwMode="auto">
          <a:xfrm>
            <a:off x="1692275" y="19050"/>
            <a:ext cx="681355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 – L’activité régulière : de l’observé à l’attendu</a:t>
            </a:r>
          </a:p>
        </p:txBody>
      </p:sp>
      <p:sp>
        <p:nvSpPr>
          <p:cNvPr id="93259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pic>
        <p:nvPicPr>
          <p:cNvPr id="93260" name="Picture 11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65175"/>
            <a:ext cx="91440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08546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D1A78301-0998-4496-A601-BA83A6444EA7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6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8548" name="Text Box 1028"/>
          <p:cNvSpPr txBox="1">
            <a:spLocks noChangeArrowheads="1"/>
          </p:cNvSpPr>
          <p:nvPr/>
        </p:nvSpPr>
        <p:spPr bwMode="auto">
          <a:xfrm>
            <a:off x="1692275" y="19050"/>
            <a:ext cx="57118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 – Les effectifs évoluent différemment</a:t>
            </a:r>
          </a:p>
        </p:txBody>
      </p:sp>
      <p:sp>
        <p:nvSpPr>
          <p:cNvPr id="108549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pic>
        <p:nvPicPr>
          <p:cNvPr id="108551" name="Picture 10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620713"/>
            <a:ext cx="9156701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70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09570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922A5E1A-3E52-4BCA-9C1E-CFDB834F22A2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7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9572" name="Text Box 1028"/>
          <p:cNvSpPr txBox="1">
            <a:spLocks noChangeArrowheads="1"/>
          </p:cNvSpPr>
          <p:nvPr/>
        </p:nvSpPr>
        <p:spPr bwMode="auto">
          <a:xfrm>
            <a:off x="1692275" y="19050"/>
            <a:ext cx="50180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III – La répartition par genre et âge</a:t>
            </a:r>
          </a:p>
        </p:txBody>
      </p:sp>
      <p:sp>
        <p:nvSpPr>
          <p:cNvPr id="109573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pic>
        <p:nvPicPr>
          <p:cNvPr id="109575" name="Picture 10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765175"/>
            <a:ext cx="78009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9576" name="Text Box 1032"/>
          <p:cNvSpPr txBox="1">
            <a:spLocks noChangeArrowheads="1"/>
          </p:cNvSpPr>
          <p:nvPr/>
        </p:nvSpPr>
        <p:spPr bwMode="auto">
          <a:xfrm>
            <a:off x="2484438" y="4783138"/>
            <a:ext cx="4122737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>
                <a:latin typeface="Book Antiqua" pitchFamily="-28" charset="0"/>
                <a:sym typeface="Wingdings" pitchFamily="-28" charset="2"/>
              </a:rPr>
              <a:t> </a:t>
            </a:r>
            <a:r>
              <a:rPr lang="fr-FR" sz="2000">
                <a:latin typeface="Book Antiqua" pitchFamily="-28" charset="0"/>
              </a:rPr>
              <a:t>Moyenne d’âge : </a:t>
            </a:r>
          </a:p>
          <a:p>
            <a:r>
              <a:rPr lang="fr-FR" sz="2000">
                <a:latin typeface="Book Antiqua" pitchFamily="-28" charset="0"/>
              </a:rPr>
              <a:t>		</a:t>
            </a:r>
            <a:r>
              <a:rPr lang="fr-FR" sz="2000">
                <a:latin typeface="Book Antiqua" pitchFamily="-28" charset="0"/>
                <a:sym typeface="Wingdings" pitchFamily="-28" charset="2"/>
              </a:rPr>
              <a:t> </a:t>
            </a:r>
            <a:r>
              <a:rPr lang="fr-FR" sz="2000">
                <a:latin typeface="Book Antiqua" pitchFamily="-28" charset="0"/>
              </a:rPr>
              <a:t>&lt;40 ans : 16,6%</a:t>
            </a:r>
          </a:p>
          <a:p>
            <a:r>
              <a:rPr lang="fr-FR" sz="2000">
                <a:latin typeface="Book Antiqua" pitchFamily="-28" charset="0"/>
              </a:rPr>
              <a:t>		</a:t>
            </a:r>
            <a:r>
              <a:rPr lang="fr-FR" sz="2000">
                <a:latin typeface="Book Antiqua" pitchFamily="-28" charset="0"/>
                <a:sym typeface="Wingdings" pitchFamily="-28" charset="2"/>
              </a:rPr>
              <a:t> </a:t>
            </a:r>
            <a:r>
              <a:rPr lang="fr-FR" sz="2000">
                <a:latin typeface="Book Antiqua" pitchFamily="-28" charset="0"/>
              </a:rPr>
              <a:t>&gt;=60 ans : 30,3%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594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0594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7D7FDBA0-60BB-423D-972D-23E49E1AAEB1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8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0596" name="Text Box 1028"/>
          <p:cNvSpPr txBox="1">
            <a:spLocks noChangeArrowheads="1"/>
          </p:cNvSpPr>
          <p:nvPr/>
        </p:nvSpPr>
        <p:spPr bwMode="auto">
          <a:xfrm>
            <a:off x="1692275" y="19050"/>
            <a:ext cx="37560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IV – Les modes d’exercice</a:t>
            </a:r>
          </a:p>
        </p:txBody>
      </p:sp>
      <p:sp>
        <p:nvSpPr>
          <p:cNvPr id="110597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graphicFrame>
        <p:nvGraphicFramePr>
          <p:cNvPr id="110600" name="Object 1032"/>
          <p:cNvGraphicFramePr>
            <a:graphicFrameLocks noChangeAspect="1"/>
          </p:cNvGraphicFramePr>
          <p:nvPr/>
        </p:nvGraphicFramePr>
        <p:xfrm>
          <a:off x="0" y="476250"/>
          <a:ext cx="9144000" cy="5222875"/>
        </p:xfrm>
        <a:graphic>
          <a:graphicData uri="http://schemas.openxmlformats.org/presentationml/2006/ole">
            <p:oleObj spid="_x0000_s110600" name="Graphique" r:id="rId4" imgW="9963245" imgH="569571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18" name="Object 2"/>
          <p:cNvGraphicFramePr>
            <a:graphicFrameLocks noChangeAspect="1"/>
          </p:cNvGraphicFramePr>
          <p:nvPr/>
        </p:nvGraphicFramePr>
        <p:xfrm>
          <a:off x="8134350" y="44450"/>
          <a:ext cx="938213" cy="455613"/>
        </p:xfrm>
        <a:graphic>
          <a:graphicData uri="http://schemas.openxmlformats.org/presentationml/2006/ole">
            <p:oleObj spid="_x0000_s111618" r:id="rId3" imgW="3076190" imgH="1495634" progId="">
              <p:embed/>
            </p:oleObj>
          </a:graphicData>
        </a:graphic>
      </p:graphicFrame>
      <p:sp>
        <p:nvSpPr>
          <p:cNvPr id="3077" name="Espace réservé du numéro de diapositive 4"/>
          <p:cNvSpPr txBox="1">
            <a:spLocks noGrp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004A8B6B-2684-4154-BDC5-2D7E9813B8D3}" type="slidenum">
              <a:rPr lang="fr-FR" sz="1400" b="1">
                <a:solidFill>
                  <a:srgbClr val="FFFFFF"/>
                </a:solidFill>
                <a:latin typeface="+mn-lt"/>
              </a:rPr>
              <a:pPr algn="ctr">
                <a:defRPr/>
              </a:pPr>
              <a:t>9</a:t>
            </a:fld>
            <a:endParaRPr lang="fr-FR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1620" name="Text Box 1028"/>
          <p:cNvSpPr txBox="1">
            <a:spLocks noChangeArrowheads="1"/>
          </p:cNvSpPr>
          <p:nvPr/>
        </p:nvSpPr>
        <p:spPr bwMode="auto">
          <a:xfrm>
            <a:off x="1692275" y="19050"/>
            <a:ext cx="351155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1EA4C4"/>
                </a:solidFill>
                <a:latin typeface="Book Antiqua" pitchFamily="-28" charset="0"/>
              </a:rPr>
              <a:t>V – Le solde des entrées</a:t>
            </a:r>
          </a:p>
        </p:txBody>
      </p:sp>
      <p:sp>
        <p:nvSpPr>
          <p:cNvPr id="111621" name="ZoneTexte 4"/>
          <p:cNvSpPr txBox="1">
            <a:spLocks noChangeArrowheads="1"/>
          </p:cNvSpPr>
          <p:nvPr/>
        </p:nvSpPr>
        <p:spPr bwMode="auto">
          <a:xfrm rot="-5400000">
            <a:off x="-1475582" y="1843882"/>
            <a:ext cx="3960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Book Antiqua" pitchFamily="-28" charset="0"/>
              </a:rPr>
              <a:t>Démographie médicale – 28 juin 2013</a:t>
            </a:r>
          </a:p>
        </p:txBody>
      </p:sp>
      <p:sp>
        <p:nvSpPr>
          <p:cNvPr id="111623" name="Text Box 1031"/>
          <p:cNvSpPr txBox="1">
            <a:spLocks noChangeArrowheads="1"/>
          </p:cNvSpPr>
          <p:nvPr/>
        </p:nvSpPr>
        <p:spPr bwMode="auto">
          <a:xfrm>
            <a:off x="1763713" y="606425"/>
            <a:ext cx="4194175" cy="346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-28" charset="2"/>
              <a:buChar char="Æ"/>
            </a:pPr>
            <a:r>
              <a:rPr lang="fr-FR" sz="2000">
                <a:latin typeface="Book Antiqua" pitchFamily="-28" charset="0"/>
              </a:rPr>
              <a:t>Effectifs : 604</a:t>
            </a:r>
          </a:p>
          <a:p>
            <a:pPr>
              <a:buFont typeface="Wingdings" pitchFamily="-28" charset="2"/>
              <a:buNone/>
            </a:pPr>
            <a:endParaRPr lang="fr-FR" sz="2000">
              <a:latin typeface="Book Antiqua" pitchFamily="-28" charset="0"/>
            </a:endParaRPr>
          </a:p>
          <a:p>
            <a:r>
              <a:rPr lang="fr-FR" sz="2000">
                <a:latin typeface="Book Antiqua" pitchFamily="-28" charset="0"/>
                <a:sym typeface="Wingdings" pitchFamily="-28" charset="2"/>
              </a:rPr>
              <a:t> </a:t>
            </a:r>
            <a:r>
              <a:rPr lang="fr-FR" sz="2000">
                <a:latin typeface="Book Antiqua" pitchFamily="-28" charset="0"/>
              </a:rPr>
              <a:t>Moyenne d’âge : 33,2 ans</a:t>
            </a:r>
          </a:p>
          <a:p>
            <a:endParaRPr lang="fr-FR" sz="2000">
              <a:latin typeface="Book Antiqua" pitchFamily="-28" charset="0"/>
            </a:endParaRPr>
          </a:p>
          <a:p>
            <a:r>
              <a:rPr lang="fr-FR" sz="2000">
                <a:latin typeface="Book Antiqua" pitchFamily="-28" charset="0"/>
                <a:sym typeface="Wingdings" pitchFamily="-28" charset="2"/>
              </a:rPr>
              <a:t> </a:t>
            </a:r>
            <a:r>
              <a:rPr lang="fr-FR" sz="2000">
                <a:latin typeface="Book Antiqua" pitchFamily="-28" charset="0"/>
              </a:rPr>
              <a:t>Femmes : 61%</a:t>
            </a:r>
          </a:p>
          <a:p>
            <a:endParaRPr lang="fr-FR" sz="2000">
              <a:latin typeface="Book Antiqua" pitchFamily="-28" charset="0"/>
            </a:endParaRPr>
          </a:p>
          <a:p>
            <a:r>
              <a:rPr lang="fr-FR" sz="2000">
                <a:latin typeface="Book Antiqua" pitchFamily="-28" charset="0"/>
                <a:sym typeface="Wingdings" pitchFamily="-28" charset="2"/>
              </a:rPr>
              <a:t> </a:t>
            </a:r>
            <a:r>
              <a:rPr lang="fr-FR" sz="2000">
                <a:latin typeface="Book Antiqua" pitchFamily="-28" charset="0"/>
              </a:rPr>
              <a:t>Origine du diplôme :</a:t>
            </a:r>
          </a:p>
          <a:p>
            <a:endParaRPr lang="fr-FR" sz="2000">
              <a:latin typeface="Book Antiqua" pitchFamily="-28" charset="0"/>
            </a:endParaRPr>
          </a:p>
          <a:p>
            <a:r>
              <a:rPr lang="fr-FR" sz="2000">
                <a:latin typeface="Book Antiqua" pitchFamily="-28" charset="0"/>
              </a:rPr>
              <a:t>		- France : 82%</a:t>
            </a:r>
          </a:p>
          <a:p>
            <a:r>
              <a:rPr lang="fr-FR" sz="2000">
                <a:latin typeface="Book Antiqua" pitchFamily="-28" charset="0"/>
              </a:rPr>
              <a:t>		- Europe : 10%</a:t>
            </a:r>
          </a:p>
          <a:p>
            <a:r>
              <a:rPr lang="fr-FR" sz="2000">
                <a:latin typeface="Book Antiqua" pitchFamily="-28" charset="0"/>
              </a:rPr>
              <a:t>		- Extra-Europe : 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27412</TotalTime>
  <Words>534</Words>
  <Application>Microsoft Office PowerPoint</Application>
  <PresentationFormat>Affichage à l'écran (4:3)</PresentationFormat>
  <Paragraphs>161</Paragraphs>
  <Slides>31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9" baseType="lpstr">
      <vt:lpstr>Arial</vt:lpstr>
      <vt:lpstr>Century Schoolbook</vt:lpstr>
      <vt:lpstr>Wingdings</vt:lpstr>
      <vt:lpstr>Wingdings 2</vt:lpstr>
      <vt:lpstr>Calibri</vt:lpstr>
      <vt:lpstr>Book Antiqua</vt:lpstr>
      <vt:lpstr>Oriel</vt:lpstr>
      <vt:lpstr>Graphique Microsoft Office Excel</vt:lpstr>
      <vt:lpstr>La démographie médicale à Paris  Une approche territoriale  de l’observé à l’attendu      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L’ATLAS DE LA DÉMOGRAPHIE MÉDICALE (Situation au 1er janvier 2009)</dc:title>
  <dc:creator>Houda</dc:creator>
  <cp:lastModifiedBy>Houda</cp:lastModifiedBy>
  <cp:revision>627</cp:revision>
  <dcterms:created xsi:type="dcterms:W3CDTF">2009-09-16T13:03:42Z</dcterms:created>
  <dcterms:modified xsi:type="dcterms:W3CDTF">2013-12-04T17:26:14Z</dcterms:modified>
</cp:coreProperties>
</file>