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56" r:id="rId2"/>
  </p:sldMasterIdLst>
  <p:notesMasterIdLst>
    <p:notesMasterId r:id="rId35"/>
  </p:notesMasterIdLst>
  <p:handoutMasterIdLst>
    <p:handoutMasterId r:id="rId36"/>
  </p:handoutMasterIdLst>
  <p:sldIdLst>
    <p:sldId id="256" r:id="rId3"/>
    <p:sldId id="259" r:id="rId4"/>
    <p:sldId id="257" r:id="rId5"/>
    <p:sldId id="275" r:id="rId6"/>
    <p:sldId id="265" r:id="rId7"/>
    <p:sldId id="262" r:id="rId8"/>
    <p:sldId id="261" r:id="rId9"/>
    <p:sldId id="266" r:id="rId10"/>
    <p:sldId id="272" r:id="rId11"/>
    <p:sldId id="267" r:id="rId12"/>
    <p:sldId id="276" r:id="rId13"/>
    <p:sldId id="268" r:id="rId14"/>
    <p:sldId id="269" r:id="rId15"/>
    <p:sldId id="270" r:id="rId16"/>
    <p:sldId id="271" r:id="rId17"/>
    <p:sldId id="273" r:id="rId18"/>
    <p:sldId id="292" r:id="rId19"/>
    <p:sldId id="277" r:id="rId20"/>
    <p:sldId id="278" r:id="rId21"/>
    <p:sldId id="295" r:id="rId22"/>
    <p:sldId id="296" r:id="rId23"/>
    <p:sldId id="294" r:id="rId24"/>
    <p:sldId id="288" r:id="rId25"/>
    <p:sldId id="279" r:id="rId26"/>
    <p:sldId id="283" r:id="rId27"/>
    <p:sldId id="286" r:id="rId28"/>
    <p:sldId id="284" r:id="rId29"/>
    <p:sldId id="282" r:id="rId30"/>
    <p:sldId id="291" r:id="rId31"/>
    <p:sldId id="285" r:id="rId32"/>
    <p:sldId id="274" r:id="rId33"/>
    <p:sldId id="297" r:id="rId34"/>
  </p:sldIdLst>
  <p:sldSz cx="9144000" cy="6858000" type="screen4x3"/>
  <p:notesSz cx="6735763" cy="9866313"/>
  <p:custShowLst>
    <p:custShow name="Diaporama personnalisé 1" id="0">
      <p:sldLst>
        <p:sld r:id="rId3"/>
      </p:sldLst>
    </p:custShow>
  </p:custShow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521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0FF1CE12-B100-0000-0000-000000000002}">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DA37D80-6434-44D0-A028-1B22A696006F}" styleName="Style léger 3 - Accentuation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34588" autoAdjust="0"/>
    <p:restoredTop sz="86410" autoAdjust="0"/>
  </p:normalViewPr>
  <p:slideViewPr>
    <p:cSldViewPr>
      <p:cViewPr>
        <p:scale>
          <a:sx n="100" d="100"/>
          <a:sy n="100" d="100"/>
        </p:scale>
        <p:origin x="-830" y="648"/>
      </p:cViewPr>
      <p:guideLst>
        <p:guide orient="horz" pos="2160"/>
        <p:guide pos="2880"/>
      </p:guideLst>
    </p:cSldViewPr>
  </p:slideViewPr>
  <p:outlineViewPr>
    <p:cViewPr>
      <p:scale>
        <a:sx n="1" d="1"/>
        <a:sy n="1" d="1"/>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2" d="100"/>
          <a:sy n="62" d="100"/>
        </p:scale>
        <p:origin x="-2578" y="-96"/>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2"/>
          <p:cNvSpPr>
            <a:spLocks noGrp="1"/>
          </p:cNvSpPr>
          <p:nvPr>
            <p:ph type="hdr" sz="quarter"/>
          </p:nvPr>
        </p:nvSpPr>
        <p:spPr>
          <a:xfrm>
            <a:off x="1" y="0"/>
            <a:ext cx="2918830" cy="493316"/>
          </a:xfrm>
          <a:prstGeom prst="rect">
            <a:avLst/>
          </a:prstGeom>
        </p:spPr>
        <p:txBody>
          <a:bodyPr lIns="90763" tIns="45382" rIns="90763" bIns="45382"/>
          <a:lstStyle/>
          <a:p>
            <a:endParaRPr lang="fr-FR" smtClean="0"/>
          </a:p>
        </p:txBody>
      </p:sp>
      <p:sp>
        <p:nvSpPr>
          <p:cNvPr id="24" name="Rectangle 24"/>
          <p:cNvSpPr>
            <a:spLocks noGrp="1"/>
          </p:cNvSpPr>
          <p:nvPr>
            <p:ph type="dt" sz="quarter" idx="1"/>
          </p:nvPr>
        </p:nvSpPr>
        <p:spPr>
          <a:xfrm>
            <a:off x="3815375" y="0"/>
            <a:ext cx="2918830" cy="493316"/>
          </a:xfrm>
          <a:prstGeom prst="rect">
            <a:avLst/>
          </a:prstGeom>
        </p:spPr>
        <p:txBody>
          <a:bodyPr lIns="90763" tIns="45382" rIns="90763" bIns="45382"/>
          <a:lstStyle/>
          <a:p>
            <a:fld id="{A849C5AD-4428-4E9C-9C84-11B72C9365FB}" type="datetimeFigureOut">
              <a:rPr lang="fr-FR" smtClean="0"/>
              <a:pPr/>
              <a:t>23/05/2013</a:t>
            </a:fld>
            <a:endParaRPr lang="fr-FR" smtClean="0"/>
          </a:p>
        </p:txBody>
      </p:sp>
      <p:sp>
        <p:nvSpPr>
          <p:cNvPr id="30" name="Rectangle 30"/>
          <p:cNvSpPr>
            <a:spLocks noGrp="1"/>
          </p:cNvSpPr>
          <p:nvPr>
            <p:ph type="ftr" sz="quarter" idx="2"/>
          </p:nvPr>
        </p:nvSpPr>
        <p:spPr>
          <a:xfrm>
            <a:off x="1" y="9371285"/>
            <a:ext cx="2918830" cy="493316"/>
          </a:xfrm>
          <a:prstGeom prst="rect">
            <a:avLst/>
          </a:prstGeom>
        </p:spPr>
        <p:txBody>
          <a:bodyPr lIns="90763" tIns="45382" rIns="90763" bIns="45382"/>
          <a:lstStyle/>
          <a:p>
            <a:endParaRPr lang="fr-FR" smtClean="0"/>
          </a:p>
        </p:txBody>
      </p:sp>
      <p:sp>
        <p:nvSpPr>
          <p:cNvPr id="18" name="Rectangle 18"/>
          <p:cNvSpPr>
            <a:spLocks noGrp="1"/>
          </p:cNvSpPr>
          <p:nvPr>
            <p:ph type="sldNum" sz="quarter" idx="3"/>
          </p:nvPr>
        </p:nvSpPr>
        <p:spPr>
          <a:xfrm>
            <a:off x="3815375" y="9371285"/>
            <a:ext cx="2918830" cy="493316"/>
          </a:xfrm>
          <a:prstGeom prst="rect">
            <a:avLst/>
          </a:prstGeom>
        </p:spPr>
        <p:txBody>
          <a:bodyPr lIns="90763" tIns="45382" rIns="90763" bIns="45382"/>
          <a:lstStyle/>
          <a:p>
            <a:fld id="{8C596567-A38F-4CEF-B37F-9B9D120D62CE}" type="slidenum">
              <a:rPr lang="fr-FR" smtClean="0"/>
              <a:pPr/>
              <a:t>‹N°›</a:t>
            </a:fld>
            <a:endParaRPr lang="fr-FR" smtClean="0"/>
          </a:p>
        </p:txBody>
      </p:sp>
    </p:spTree>
    <p:extLst>
      <p:ext uri="{BB962C8B-B14F-4D97-AF65-F5344CB8AC3E}">
        <p14:creationId xmlns:p14="http://schemas.microsoft.com/office/powerpoint/2010/main" val="21269537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 name="Rectangle 24"/>
          <p:cNvSpPr>
            <a:spLocks noGrp="1"/>
          </p:cNvSpPr>
          <p:nvPr>
            <p:ph type="hdr" sz="quarter"/>
          </p:nvPr>
        </p:nvSpPr>
        <p:spPr>
          <a:xfrm>
            <a:off x="1" y="0"/>
            <a:ext cx="2918830" cy="493316"/>
          </a:xfrm>
          <a:prstGeom prst="rect">
            <a:avLst/>
          </a:prstGeom>
        </p:spPr>
        <p:txBody>
          <a:bodyPr lIns="90763" tIns="45382" rIns="90763" bIns="45382"/>
          <a:lstStyle/>
          <a:p>
            <a:endParaRPr lang="fr-FR"/>
          </a:p>
        </p:txBody>
      </p:sp>
      <p:sp>
        <p:nvSpPr>
          <p:cNvPr id="15" name="Rectangle 15"/>
          <p:cNvSpPr>
            <a:spLocks noGrp="1"/>
          </p:cNvSpPr>
          <p:nvPr>
            <p:ph type="dt" idx="1"/>
          </p:nvPr>
        </p:nvSpPr>
        <p:spPr>
          <a:xfrm>
            <a:off x="3815375" y="0"/>
            <a:ext cx="2918830" cy="493316"/>
          </a:xfrm>
          <a:prstGeom prst="rect">
            <a:avLst/>
          </a:prstGeom>
        </p:spPr>
        <p:txBody>
          <a:bodyPr lIns="90763" tIns="45382" rIns="90763" bIns="45382"/>
          <a:lstStyle/>
          <a:p>
            <a:fld id="{D7547E60-4BE7-4E4E-9AAA-5EE35AEC995C}" type="datetimeFigureOut">
              <a:rPr/>
              <a:pPr/>
              <a:t>9/5/2006</a:t>
            </a:fld>
            <a:endParaRPr lang="fr-FR"/>
          </a:p>
        </p:txBody>
      </p:sp>
      <p:sp>
        <p:nvSpPr>
          <p:cNvPr id="23" name="Rectangle 2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lIns="90763" tIns="45382" rIns="90763" bIns="45382" anchor="ctr"/>
          <a:lstStyle/>
          <a:p>
            <a:endParaRPr lang="fr-FR"/>
          </a:p>
        </p:txBody>
      </p:sp>
      <p:sp>
        <p:nvSpPr>
          <p:cNvPr id="5" name="Rectangle 5"/>
          <p:cNvSpPr>
            <a:spLocks noGrp="1"/>
          </p:cNvSpPr>
          <p:nvPr>
            <p:ph type="body" sz="quarter" idx="3"/>
          </p:nvPr>
        </p:nvSpPr>
        <p:spPr>
          <a:xfrm>
            <a:off x="673577" y="4686499"/>
            <a:ext cx="5388610" cy="4439841"/>
          </a:xfrm>
          <a:prstGeom prst="rect">
            <a:avLst/>
          </a:prstGeom>
        </p:spPr>
        <p:txBody>
          <a:bodyPr lIns="90763" tIns="45382" rIns="90763" bIns="45382"/>
          <a:lstStyle/>
          <a:p>
            <a:pPr lvl="0"/>
            <a:r>
              <a:rPr lang="fr-FR"/>
              <a:t>Cliquer ici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8" name="Rectangle 18"/>
          <p:cNvSpPr>
            <a:spLocks noGrp="1"/>
          </p:cNvSpPr>
          <p:nvPr>
            <p:ph type="ftr" sz="quarter" idx="4"/>
          </p:nvPr>
        </p:nvSpPr>
        <p:spPr>
          <a:xfrm>
            <a:off x="1" y="9371285"/>
            <a:ext cx="2918830" cy="493316"/>
          </a:xfrm>
          <a:prstGeom prst="rect">
            <a:avLst/>
          </a:prstGeom>
        </p:spPr>
        <p:txBody>
          <a:bodyPr lIns="90763" tIns="45382" rIns="90763" bIns="45382"/>
          <a:lstStyle/>
          <a:p>
            <a:endParaRPr lang="fr-FR"/>
          </a:p>
        </p:txBody>
      </p:sp>
      <p:sp>
        <p:nvSpPr>
          <p:cNvPr id="28" name="Rectangle 28"/>
          <p:cNvSpPr>
            <a:spLocks noGrp="1"/>
          </p:cNvSpPr>
          <p:nvPr>
            <p:ph type="sldNum" sz="quarter" idx="5"/>
          </p:nvPr>
        </p:nvSpPr>
        <p:spPr>
          <a:xfrm>
            <a:off x="3815375" y="9371285"/>
            <a:ext cx="2918830" cy="493316"/>
          </a:xfrm>
          <a:prstGeom prst="rect">
            <a:avLst/>
          </a:prstGeom>
        </p:spPr>
        <p:txBody>
          <a:bodyPr lIns="90763" tIns="45382" rIns="90763" bIns="45382"/>
          <a:lstStyle/>
          <a:p>
            <a:fld id="{CA077768-21C8-4125-A345-258E48D2EED0}" type="slidenum">
              <a:rPr/>
              <a:pPr/>
              <a:t>‹N°›</a:t>
            </a:fld>
            <a:endParaRPr lang="fr-FR"/>
          </a:p>
        </p:txBody>
      </p:sp>
    </p:spTree>
    <p:extLst>
      <p:ext uri="{BB962C8B-B14F-4D97-AF65-F5344CB8AC3E}">
        <p14:creationId xmlns:p14="http://schemas.microsoft.com/office/powerpoint/2010/main" val="2159260367"/>
      </p:ext>
    </p:extLst>
  </p:cSld>
  <p:clrMap bg1="lt1" tx1="dk1" bg2="lt2" tx2="dk2" accent1="accent1" accent2="accent2" accent3="accent3" accent4="accent4" accent5="accent5" accent6="accent6" hlink="hlink" folHlink="folHlink"/>
  <p:notesStyle>
    <a:lvl1pPr marL="0" algn="l" rtl="0" latinLnBrk="0">
      <a:defRPr lang="fr-FR" sz="1200" kern="1200">
        <a:solidFill>
          <a:schemeClr val="tx1"/>
        </a:solidFill>
        <a:latin typeface="+mn-lt"/>
        <a:ea typeface="+mn-ea"/>
        <a:cs typeface="+mn-cs"/>
      </a:defRPr>
    </a:lvl1pPr>
    <a:lvl2pPr marL="457200" algn="l" rtl="0">
      <a:defRPr lang="fr-FR" sz="1200" kern="1200">
        <a:solidFill>
          <a:schemeClr val="tx1"/>
        </a:solidFill>
        <a:latin typeface="+mn-lt"/>
        <a:ea typeface="+mn-ea"/>
        <a:cs typeface="+mn-cs"/>
      </a:defRPr>
    </a:lvl2pPr>
    <a:lvl3pPr marL="914400" algn="l" rtl="0">
      <a:defRPr lang="fr-FR" sz="1200" kern="1200">
        <a:solidFill>
          <a:schemeClr val="tx1"/>
        </a:solidFill>
        <a:latin typeface="+mn-lt"/>
        <a:ea typeface="+mn-ea"/>
        <a:cs typeface="+mn-cs"/>
      </a:defRPr>
    </a:lvl3pPr>
    <a:lvl4pPr marL="1371600" algn="l" rtl="0">
      <a:defRPr lang="fr-FR" sz="1200" kern="1200">
        <a:solidFill>
          <a:schemeClr val="tx1"/>
        </a:solidFill>
        <a:latin typeface="+mn-lt"/>
        <a:ea typeface="+mn-ea"/>
        <a:cs typeface="+mn-cs"/>
      </a:defRPr>
    </a:lvl4pPr>
    <a:lvl5pPr marL="1828800" algn="l" rtl="0">
      <a:defRPr lang="fr-FR" sz="1200" kern="1200">
        <a:solidFill>
          <a:schemeClr val="tx1"/>
        </a:solidFill>
        <a:latin typeface="+mn-lt"/>
        <a:ea typeface="+mn-ea"/>
        <a:cs typeface="+mn-cs"/>
      </a:defRPr>
    </a:lvl5pPr>
    <a:lvl6pPr marL="2286000" algn="l" rtl="0">
      <a:defRPr lang="fr-FR" sz="1200" kern="1200">
        <a:solidFill>
          <a:schemeClr val="tx1"/>
        </a:solidFill>
        <a:latin typeface="+mn-lt"/>
        <a:ea typeface="+mn-ea"/>
        <a:cs typeface="+mn-cs"/>
      </a:defRPr>
    </a:lvl6pPr>
    <a:lvl7pPr marL="2743200" algn="l" rtl="0">
      <a:defRPr lang="fr-FR" sz="1200" kern="1200">
        <a:solidFill>
          <a:schemeClr val="tx1"/>
        </a:solidFill>
        <a:latin typeface="+mn-lt"/>
        <a:ea typeface="+mn-ea"/>
        <a:cs typeface="+mn-cs"/>
      </a:defRPr>
    </a:lvl7pPr>
    <a:lvl8pPr marL="3200400" algn="l" rtl="0">
      <a:defRPr lang="fr-FR" sz="1200" kern="1200">
        <a:solidFill>
          <a:schemeClr val="tx1"/>
        </a:solidFill>
        <a:latin typeface="+mn-lt"/>
        <a:ea typeface="+mn-ea"/>
        <a:cs typeface="+mn-cs"/>
      </a:defRPr>
    </a:lvl8pPr>
    <a:lvl9pPr marL="3657600" algn="l" rtl="0">
      <a:defRPr lang="fr-F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CA077768-21C8-4125-A345-258E48D2EED0}" type="slidenum">
              <a:rPr lang="fr-FR" smtClean="0"/>
              <a:pPr/>
              <a:t>1</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fld id="{CA077768-21C8-4125-A345-258E48D2EED0}" type="slidenum">
              <a:rPr lang="fr-FR" smtClean="0"/>
              <a:pPr/>
              <a:t>3</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ectangle à coins arrondis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ectangle à coins arrondis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r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fr-FR" smtClean="0"/>
              <a:t>Modifiez le style du titre</a:t>
            </a:r>
            <a:endParaRPr kumimoji="0" lang="en-US"/>
          </a:p>
        </p:txBody>
      </p:sp>
      <p:sp>
        <p:nvSpPr>
          <p:cNvPr id="9" name="Sous-titr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smtClean="0"/>
              <a:t>Modifiez le style des sous-titres du masque</a:t>
            </a:r>
            <a:endParaRPr kumimoji="0" lang="en-US"/>
          </a:p>
        </p:txBody>
      </p:sp>
      <p:sp>
        <p:nvSpPr>
          <p:cNvPr id="28" name="Espace réservé de la date 27"/>
          <p:cNvSpPr>
            <a:spLocks noGrp="1"/>
          </p:cNvSpPr>
          <p:nvPr>
            <p:ph type="dt" sz="half" idx="10"/>
          </p:nvPr>
        </p:nvSpPr>
        <p:spPr>
          <a:xfrm>
            <a:off x="6705600" y="4206240"/>
            <a:ext cx="960120" cy="457200"/>
          </a:xfrm>
        </p:spPr>
        <p:txBody>
          <a:bodyPr/>
          <a:lstStyle/>
          <a:p>
            <a:fld id="{5C14FD69-4A85-4715-A222-ABB225B63BC6}" type="datetimeFigureOut">
              <a:rPr lang="fr-FR" smtClean="0"/>
              <a:pPr/>
              <a:t>23/05/2013</a:t>
            </a:fld>
            <a:endParaRPr lang="fr-FR"/>
          </a:p>
        </p:txBody>
      </p:sp>
      <p:sp>
        <p:nvSpPr>
          <p:cNvPr id="17" name="Espace réservé du pied de page 16"/>
          <p:cNvSpPr>
            <a:spLocks noGrp="1"/>
          </p:cNvSpPr>
          <p:nvPr>
            <p:ph type="ftr" sz="quarter" idx="11"/>
          </p:nvPr>
        </p:nvSpPr>
        <p:spPr>
          <a:xfrm>
            <a:off x="5410200" y="4205288"/>
            <a:ext cx="1295400" cy="457200"/>
          </a:xfrm>
        </p:spPr>
        <p:txBody>
          <a:bodyPr/>
          <a:lstStyle/>
          <a:p>
            <a:endParaRPr lang="fr-FR"/>
          </a:p>
        </p:txBody>
      </p:sp>
      <p:sp>
        <p:nvSpPr>
          <p:cNvPr id="29" name="Espace réservé du numéro de diapositive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pPr algn="r"/>
            <a:fld id="{D4C49B74-5DB2-4B03-B1D2-7F6A3C51C318}" type="slidenum">
              <a:rPr lang="fr-FR" smtClean="0"/>
              <a:pPr algn="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Modifiez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5C14FD69-4A85-4715-A222-ABB225B63BC6}" type="datetimeFigureOut">
              <a:rPr lang="fr-FR" smtClean="0"/>
              <a:pPr/>
              <a:t>23/05/2013</a:t>
            </a:fld>
            <a:endParaRPr lang="fr-FR" sz="1000"/>
          </a:p>
        </p:txBody>
      </p:sp>
      <p:sp>
        <p:nvSpPr>
          <p:cNvPr id="5" name="Espace réservé du pied de page 4"/>
          <p:cNvSpPr>
            <a:spLocks noGrp="1"/>
          </p:cNvSpPr>
          <p:nvPr>
            <p:ph type="ftr" sz="quarter" idx="11"/>
          </p:nvPr>
        </p:nvSpPr>
        <p:spPr/>
        <p:txBody>
          <a:bodyPr/>
          <a:lstStyle/>
          <a:p>
            <a:pPr algn="ctr"/>
            <a:endParaRPr lang="fr-FR" sz="1000"/>
          </a:p>
        </p:txBody>
      </p:sp>
      <p:sp>
        <p:nvSpPr>
          <p:cNvPr id="6" name="Espace réservé du numéro de diapositive 5"/>
          <p:cNvSpPr>
            <a:spLocks noGrp="1"/>
          </p:cNvSpPr>
          <p:nvPr>
            <p:ph type="sldNum" sz="quarter" idx="12"/>
          </p:nvPr>
        </p:nvSpPr>
        <p:spPr/>
        <p:txBody>
          <a:bodyPr/>
          <a:lstStyle/>
          <a:p>
            <a:pPr algn="r"/>
            <a:fld id="{D4C49B74-5DB2-4B03-B1D2-7F6A3C51C318}" type="slidenum">
              <a:rPr lang="fr-FR" smtClean="0"/>
              <a:pPr algn="r"/>
              <a:t>‹N°›</a:t>
            </a:fld>
            <a:endParaRPr lang="fr-FR" sz="100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781800" y="1143000"/>
            <a:ext cx="1905000" cy="5486400"/>
          </a:xfrm>
        </p:spPr>
        <p:txBody>
          <a:bodyPr vert="eaVert"/>
          <a:lstStyle/>
          <a:p>
            <a:r>
              <a:rPr kumimoji="0" lang="fr-FR" smtClean="0"/>
              <a:t>Modifiez le style du titre</a:t>
            </a:r>
            <a:endParaRPr kumimoji="0" lang="en-US"/>
          </a:p>
        </p:txBody>
      </p:sp>
      <p:sp>
        <p:nvSpPr>
          <p:cNvPr id="3" name="Espace réservé du texte vertical 2"/>
          <p:cNvSpPr>
            <a:spLocks noGrp="1"/>
          </p:cNvSpPr>
          <p:nvPr>
            <p:ph type="body" orient="vert" idx="1"/>
          </p:nvPr>
        </p:nvSpPr>
        <p:spPr>
          <a:xfrm>
            <a:off x="457200" y="1143000"/>
            <a:ext cx="6248400" cy="5486400"/>
          </a:xfrm>
        </p:spPr>
        <p:txBody>
          <a:bodyPr vert="eaVert"/>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5C14FD69-4A85-4715-A222-ABB225B63BC6}" type="datetimeFigureOut">
              <a:rPr lang="fr-FR" smtClean="0"/>
              <a:pPr/>
              <a:t>23/05/2013</a:t>
            </a:fld>
            <a:endParaRPr lang="fr-FR" sz="1000"/>
          </a:p>
        </p:txBody>
      </p:sp>
      <p:sp>
        <p:nvSpPr>
          <p:cNvPr id="5" name="Espace réservé du pied de page 4"/>
          <p:cNvSpPr>
            <a:spLocks noGrp="1"/>
          </p:cNvSpPr>
          <p:nvPr>
            <p:ph type="ftr" sz="quarter" idx="11"/>
          </p:nvPr>
        </p:nvSpPr>
        <p:spPr/>
        <p:txBody>
          <a:bodyPr/>
          <a:lstStyle/>
          <a:p>
            <a:pPr algn="ctr"/>
            <a:endParaRPr lang="fr-FR" sz="1000"/>
          </a:p>
        </p:txBody>
      </p:sp>
      <p:sp>
        <p:nvSpPr>
          <p:cNvPr id="6" name="Espace réservé du numéro de diapositive 5"/>
          <p:cNvSpPr>
            <a:spLocks noGrp="1"/>
          </p:cNvSpPr>
          <p:nvPr>
            <p:ph type="sldNum" sz="quarter" idx="12"/>
          </p:nvPr>
        </p:nvSpPr>
        <p:spPr/>
        <p:txBody>
          <a:bodyPr/>
          <a:lstStyle/>
          <a:p>
            <a:pPr algn="r"/>
            <a:fld id="{D4C49B74-5DB2-4B03-B1D2-7F6A3C51C318}" type="slidenum">
              <a:rPr lang="fr-FR" smtClean="0"/>
              <a:pPr algn="r"/>
              <a:t>‹N°›</a:t>
            </a:fld>
            <a:endParaRPr lang="fr-FR" sz="100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re et texte">
    <p:spTree>
      <p:nvGrpSpPr>
        <p:cNvPr id="1" name=""/>
        <p:cNvGrpSpPr/>
        <p:nvPr/>
      </p:nvGrpSpPr>
      <p:grpSpPr>
        <a:xfrm>
          <a:off x="0" y="0"/>
          <a:ext cx="0" cy="0"/>
          <a:chOff x="0" y="0"/>
          <a:chExt cx="0" cy="0"/>
        </a:xfrm>
      </p:grpSpPr>
      <p:sp>
        <p:nvSpPr>
          <p:cNvPr id="7" name="Rectangle 7"/>
          <p:cNvSpPr>
            <a:spLocks noGrp="1"/>
          </p:cNvSpPr>
          <p:nvPr>
            <p:ph type="body"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9" name="Title 8"/>
          <p:cNvSpPr>
            <a:spLocks noGrp="1"/>
          </p:cNvSpPr>
          <p:nvPr>
            <p:ph type="title"/>
          </p:nvPr>
        </p:nvSpPr>
        <p:spPr>
          <a:xfrm>
            <a:off x="457200" y="359465"/>
            <a:ext cx="8229600" cy="1143000"/>
          </a:xfrm>
          <a:prstGeom prst="rect">
            <a:avLst/>
          </a:prstGeom>
        </p:spPr>
        <p:txBody>
          <a:bodyPr anchor="b" anchorCtr="0">
            <a:normAutofit/>
          </a:bodyPr>
          <a:lstStyle/>
          <a:p>
            <a:pPr algn="l"/>
            <a:r>
              <a:rPr lang="fr-FR" smtClean="0"/>
              <a:t>Cliquez pour modifier le style du titre</a:t>
            </a:r>
            <a:endParaRPr lang="fr-FR"/>
          </a:p>
        </p:txBody>
      </p:sp>
      <p:sp>
        <p:nvSpPr>
          <p:cNvPr id="8" name="Date Placeholder 7"/>
          <p:cNvSpPr>
            <a:spLocks noGrp="1"/>
          </p:cNvSpPr>
          <p:nvPr>
            <p:ph type="dt" sz="half" idx="10"/>
          </p:nvPr>
        </p:nvSpPr>
        <p:spPr/>
        <p:txBody>
          <a:bodyPr/>
          <a:lstStyle/>
          <a:p>
            <a:fld id="{5C14FD69-4A85-4715-A222-ABB225B63BC6}" type="datetimeFigureOut">
              <a:rPr/>
              <a:pPr/>
              <a:t>9/5/2006</a:t>
            </a:fld>
            <a:endParaRPr lang="fr-FR"/>
          </a:p>
        </p:txBody>
      </p:sp>
      <p:sp>
        <p:nvSpPr>
          <p:cNvPr id="10" name="Slide Number Placeholder 9"/>
          <p:cNvSpPr>
            <a:spLocks noGrp="1"/>
          </p:cNvSpPr>
          <p:nvPr>
            <p:ph type="sldNum" sz="quarter" idx="11"/>
          </p:nvPr>
        </p:nvSpPr>
        <p:spPr/>
        <p:txBody>
          <a:bodyPr/>
          <a:lstStyle/>
          <a:p>
            <a:pPr algn="r"/>
            <a:fld id="{D4C49B74-5DB2-4B03-B1D2-7F6A3C51C318}" type="slidenum">
              <a:rPr/>
              <a:pPr algn="r"/>
              <a:t>‹N°›</a:t>
            </a:fld>
            <a:endParaRPr lang="fr-FR"/>
          </a:p>
        </p:txBody>
      </p:sp>
      <p:sp>
        <p:nvSpPr>
          <p:cNvPr id="11" name="Footer Placeholder 10"/>
          <p:cNvSpPr>
            <a:spLocks noGrp="1"/>
          </p:cNvSpPr>
          <p:nvPr>
            <p:ph type="ftr" sz="quarter" idx="12"/>
          </p:nvPr>
        </p:nvSpPr>
        <p:spPr/>
        <p:txBody>
          <a:bodyPr/>
          <a:lstStyle/>
          <a:p>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Modifiez le style du titre</a:t>
            </a:r>
            <a:endParaRPr kumimoji="0" lang="en-US"/>
          </a:p>
        </p:txBody>
      </p:sp>
      <p:sp>
        <p:nvSpPr>
          <p:cNvPr id="3" name="Espace réservé du contenu 2"/>
          <p:cNvSpPr>
            <a:spLocks noGrp="1"/>
          </p:cNvSpPr>
          <p:nvPr>
            <p:ph idx="1"/>
          </p:nvPr>
        </p:nvSpPr>
        <p:spPr/>
        <p:txBody>
          <a:body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p>
            <a:fld id="{5C14FD69-4A85-4715-A222-ABB225B63BC6}" type="datetimeFigureOut">
              <a:rPr lang="fr-FR" smtClean="0"/>
              <a:pPr/>
              <a:t>23/05/2013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pPr algn="r"/>
            <a:fld id="{D4C49B74-5DB2-4B03-B1D2-7F6A3C51C318}" type="slidenum">
              <a:rPr lang="fr-FR" smtClean="0"/>
              <a:pPr algn="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fr-FR" smtClean="0"/>
              <a:t>Modifiez le style du titre</a:t>
            </a:r>
            <a:endParaRPr kumimoji="0" lang="en-US"/>
          </a:p>
        </p:txBody>
      </p:sp>
      <p:sp>
        <p:nvSpPr>
          <p:cNvPr id="3" name="Espace réservé du texte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Modifiez les styles du texte du masque</a:t>
            </a:r>
          </a:p>
        </p:txBody>
      </p:sp>
      <p:sp>
        <p:nvSpPr>
          <p:cNvPr id="4" name="Espace réservé de la date 3"/>
          <p:cNvSpPr>
            <a:spLocks noGrp="1"/>
          </p:cNvSpPr>
          <p:nvPr>
            <p:ph type="dt" sz="half" idx="10"/>
          </p:nvPr>
        </p:nvSpPr>
        <p:spPr/>
        <p:txBody>
          <a:bodyPr/>
          <a:lstStyle/>
          <a:p>
            <a:fld id="{5C14FD69-4A85-4715-A222-ABB225B63BC6}" type="datetimeFigureOut">
              <a:rPr lang="fr-FR" smtClean="0"/>
              <a:pPr/>
              <a:t>23/05/2013</a:t>
            </a:fld>
            <a:endParaRPr lang="fr-FR" sz="1000"/>
          </a:p>
        </p:txBody>
      </p:sp>
      <p:sp>
        <p:nvSpPr>
          <p:cNvPr id="5" name="Espace réservé du pied de page 4"/>
          <p:cNvSpPr>
            <a:spLocks noGrp="1"/>
          </p:cNvSpPr>
          <p:nvPr>
            <p:ph type="ftr" sz="quarter" idx="11"/>
          </p:nvPr>
        </p:nvSpPr>
        <p:spPr/>
        <p:txBody>
          <a:bodyPr/>
          <a:lstStyle/>
          <a:p>
            <a:pPr algn="ctr"/>
            <a:endParaRPr lang="fr-FR" sz="1000"/>
          </a:p>
        </p:txBody>
      </p:sp>
      <p:sp>
        <p:nvSpPr>
          <p:cNvPr id="6" name="Espace réservé du numéro de diapositive 5"/>
          <p:cNvSpPr>
            <a:spLocks noGrp="1"/>
          </p:cNvSpPr>
          <p:nvPr>
            <p:ph type="sldNum" sz="quarter" idx="12"/>
          </p:nvPr>
        </p:nvSpPr>
        <p:spPr/>
        <p:txBody>
          <a:bodyPr/>
          <a:lstStyle/>
          <a:p>
            <a:pPr algn="r"/>
            <a:fld id="{D4C49B74-5DB2-4B03-B1D2-7F6A3C51C318}" type="slidenum">
              <a:rPr lang="fr-FR" smtClean="0"/>
              <a:pPr algn="r"/>
              <a:t>‹N°›</a:t>
            </a:fld>
            <a:endParaRPr lang="fr-FR" sz="100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smtClean="0"/>
              <a:t>Modifiez le style du titre</a:t>
            </a:r>
            <a:endParaRPr kumimoji="0" lang="en-US"/>
          </a:p>
        </p:txBody>
      </p:sp>
      <p:sp>
        <p:nvSpPr>
          <p:cNvPr id="3" name="Espace réservé du contenu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5C14FD69-4A85-4715-A222-ABB225B63BC6}" type="datetimeFigureOut">
              <a:rPr lang="fr-FR" smtClean="0"/>
              <a:pPr/>
              <a:t>23/05/2013</a:t>
            </a:fld>
            <a:endParaRPr lang="fr-FR" sz="1000"/>
          </a:p>
        </p:txBody>
      </p:sp>
      <p:sp>
        <p:nvSpPr>
          <p:cNvPr id="6" name="Espace réservé du pied de page 5"/>
          <p:cNvSpPr>
            <a:spLocks noGrp="1"/>
          </p:cNvSpPr>
          <p:nvPr>
            <p:ph type="ftr" sz="quarter" idx="11"/>
          </p:nvPr>
        </p:nvSpPr>
        <p:spPr/>
        <p:txBody>
          <a:bodyPr/>
          <a:lstStyle/>
          <a:p>
            <a:pPr algn="ctr"/>
            <a:endParaRPr lang="fr-FR" sz="1000"/>
          </a:p>
        </p:txBody>
      </p:sp>
      <p:sp>
        <p:nvSpPr>
          <p:cNvPr id="7" name="Espace réservé du numéro de diapositive 6"/>
          <p:cNvSpPr>
            <a:spLocks noGrp="1"/>
          </p:cNvSpPr>
          <p:nvPr>
            <p:ph type="sldNum" sz="quarter" idx="12"/>
          </p:nvPr>
        </p:nvSpPr>
        <p:spPr/>
        <p:txBody>
          <a:bodyPr/>
          <a:lstStyle/>
          <a:p>
            <a:pPr algn="r"/>
            <a:fld id="{D4C49B74-5DB2-4B03-B1D2-7F6A3C51C318}" type="slidenum">
              <a:rPr lang="fr-FR" smtClean="0"/>
              <a:pPr algn="r"/>
              <a:t>‹N°›</a:t>
            </a:fld>
            <a:endParaRPr lang="fr-FR" sz="100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381000" y="1143000"/>
            <a:ext cx="8382000" cy="1069848"/>
          </a:xfrm>
        </p:spPr>
        <p:txBody>
          <a:bodyPr anchor="ctr"/>
          <a:lstStyle>
            <a:lvl1pPr>
              <a:defRPr sz="4000" b="0" i="0" cap="none" baseline="0"/>
            </a:lvl1pPr>
          </a:lstStyle>
          <a:p>
            <a:r>
              <a:rPr kumimoji="0" lang="fr-FR" smtClean="0"/>
              <a:t>Modifiez le style du titre</a:t>
            </a:r>
            <a:endParaRPr kumimoji="0" lang="en-US"/>
          </a:p>
        </p:txBody>
      </p:sp>
      <p:sp>
        <p:nvSpPr>
          <p:cNvPr id="3" name="Espace réservé du texte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Modifiez les styles du texte du masque</a:t>
            </a:r>
          </a:p>
        </p:txBody>
      </p:sp>
      <p:sp>
        <p:nvSpPr>
          <p:cNvPr id="4" name="Espace réservé du texte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smtClean="0"/>
              <a:t>Modifiez les styles du texte du masque</a:t>
            </a:r>
          </a:p>
        </p:txBody>
      </p:sp>
      <p:sp>
        <p:nvSpPr>
          <p:cNvPr id="5" name="Espace réservé du contenu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26" name="Espace réservé de la date 25"/>
          <p:cNvSpPr>
            <a:spLocks noGrp="1"/>
          </p:cNvSpPr>
          <p:nvPr>
            <p:ph type="dt" sz="half" idx="10"/>
          </p:nvPr>
        </p:nvSpPr>
        <p:spPr/>
        <p:txBody>
          <a:bodyPr rtlCol="0"/>
          <a:lstStyle/>
          <a:p>
            <a:fld id="{5C14FD69-4A85-4715-A222-ABB225B63BC6}" type="datetimeFigureOut">
              <a:rPr lang="fr-FR" smtClean="0"/>
              <a:pPr/>
              <a:t>23/05/2013</a:t>
            </a:fld>
            <a:endParaRPr lang="fr-FR" sz="1000"/>
          </a:p>
        </p:txBody>
      </p:sp>
      <p:sp>
        <p:nvSpPr>
          <p:cNvPr id="27" name="Espace réservé du numéro de diapositive 26"/>
          <p:cNvSpPr>
            <a:spLocks noGrp="1"/>
          </p:cNvSpPr>
          <p:nvPr>
            <p:ph type="sldNum" sz="quarter" idx="11"/>
          </p:nvPr>
        </p:nvSpPr>
        <p:spPr/>
        <p:txBody>
          <a:bodyPr rtlCol="0"/>
          <a:lstStyle/>
          <a:p>
            <a:pPr algn="r"/>
            <a:fld id="{D4C49B74-5DB2-4B03-B1D2-7F6A3C51C318}" type="slidenum">
              <a:rPr lang="fr-FR" smtClean="0"/>
              <a:pPr algn="r"/>
              <a:t>‹N°›</a:t>
            </a:fld>
            <a:endParaRPr lang="fr-FR" sz="1000"/>
          </a:p>
        </p:txBody>
      </p:sp>
      <p:sp>
        <p:nvSpPr>
          <p:cNvPr id="28" name="Espace réservé du pied de page 27"/>
          <p:cNvSpPr>
            <a:spLocks noGrp="1"/>
          </p:cNvSpPr>
          <p:nvPr>
            <p:ph type="ftr" sz="quarter" idx="12"/>
          </p:nvPr>
        </p:nvSpPr>
        <p:spPr/>
        <p:txBody>
          <a:bodyPr rtlCol="0"/>
          <a:lstStyle/>
          <a:p>
            <a:pPr algn="ctr"/>
            <a:endParaRPr lang="fr-FR" sz="100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fr-FR" smtClean="0"/>
              <a:t>Modifiez le style du titre</a:t>
            </a:r>
            <a:endParaRPr kumimoji="0" lang="en-US"/>
          </a:p>
        </p:txBody>
      </p:sp>
      <p:sp>
        <p:nvSpPr>
          <p:cNvPr id="3" name="Espace réservé de la date 2"/>
          <p:cNvSpPr>
            <a:spLocks noGrp="1"/>
          </p:cNvSpPr>
          <p:nvPr>
            <p:ph type="dt" sz="half" idx="10"/>
          </p:nvPr>
        </p:nvSpPr>
        <p:spPr>
          <a:xfrm>
            <a:off x="6583680" y="612648"/>
            <a:ext cx="957264" cy="457200"/>
          </a:xfrm>
        </p:spPr>
        <p:txBody>
          <a:bodyPr/>
          <a:lstStyle/>
          <a:p>
            <a:fld id="{5C14FD69-4A85-4715-A222-ABB225B63BC6}" type="datetimeFigureOut">
              <a:rPr lang="fr-FR" smtClean="0"/>
              <a:pPr/>
              <a:t>23/05/2013</a:t>
            </a:fld>
            <a:endParaRPr lang="fr-FR"/>
          </a:p>
        </p:txBody>
      </p:sp>
      <p:sp>
        <p:nvSpPr>
          <p:cNvPr id="4" name="Espace réservé du pied de page 3"/>
          <p:cNvSpPr>
            <a:spLocks noGrp="1"/>
          </p:cNvSpPr>
          <p:nvPr>
            <p:ph type="ftr" sz="quarter" idx="11"/>
          </p:nvPr>
        </p:nvSpPr>
        <p:spPr>
          <a:xfrm>
            <a:off x="5257800" y="612648"/>
            <a:ext cx="1325880" cy="457200"/>
          </a:xfrm>
        </p:spPr>
        <p:txBody>
          <a:bodyPr/>
          <a:lstStyle/>
          <a:p>
            <a:endParaRPr lang="fr-FR"/>
          </a:p>
        </p:txBody>
      </p:sp>
      <p:sp>
        <p:nvSpPr>
          <p:cNvPr id="5" name="Espace réservé du numéro de diapositive 4"/>
          <p:cNvSpPr>
            <a:spLocks noGrp="1"/>
          </p:cNvSpPr>
          <p:nvPr>
            <p:ph type="sldNum" sz="quarter" idx="12"/>
          </p:nvPr>
        </p:nvSpPr>
        <p:spPr>
          <a:xfrm>
            <a:off x="8174736" y="2272"/>
            <a:ext cx="762000" cy="365760"/>
          </a:xfrm>
        </p:spPr>
        <p:txBody>
          <a:bodyPr/>
          <a:lstStyle/>
          <a:p>
            <a:pPr algn="r"/>
            <a:fld id="{D4C49B74-5DB2-4B03-B1D2-7F6A3C51C318}" type="slidenum">
              <a:rPr lang="fr-FR" smtClean="0"/>
              <a:pPr algn="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5C14FD69-4A85-4715-A222-ABB225B63BC6}" type="datetimeFigureOut">
              <a:rPr lang="fr-FR" smtClean="0"/>
              <a:pPr/>
              <a:t>23/05/2013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pPr algn="r"/>
            <a:fld id="{D4C49B74-5DB2-4B03-B1D2-7F6A3C51C318}" type="slidenum">
              <a:rPr lang="fr-FR" smtClean="0"/>
              <a:pPr algn="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353496" y="1101970"/>
            <a:ext cx="3383280" cy="877824"/>
          </a:xfrm>
        </p:spPr>
        <p:txBody>
          <a:bodyPr anchor="b"/>
          <a:lstStyle>
            <a:lvl1pPr algn="l">
              <a:buNone/>
              <a:defRPr sz="1800" b="1"/>
            </a:lvl1pPr>
          </a:lstStyle>
          <a:p>
            <a:r>
              <a:rPr kumimoji="0" lang="fr-FR" smtClean="0"/>
              <a:t>Modifiez le style du titre</a:t>
            </a:r>
            <a:endParaRPr kumimoji="0" lang="en-US"/>
          </a:p>
        </p:txBody>
      </p:sp>
      <p:sp>
        <p:nvSpPr>
          <p:cNvPr id="3" name="Espace réservé du texte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fr-FR" smtClean="0"/>
              <a:t>Modifiez les styles du texte du masque</a:t>
            </a:r>
          </a:p>
        </p:txBody>
      </p:sp>
      <p:sp>
        <p:nvSpPr>
          <p:cNvPr id="4" name="Espace réservé du contenu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fr-FR" smtClean="0"/>
              <a:t>Modifiez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p>
            <a:fld id="{5C14FD69-4A85-4715-A222-ABB225B63BC6}" type="datetimeFigureOut">
              <a:rPr lang="fr-FR" smtClean="0"/>
              <a:pPr/>
              <a:t>23/05/2013</a:t>
            </a:fld>
            <a:endParaRPr lang="fr-FR" sz="1000"/>
          </a:p>
        </p:txBody>
      </p:sp>
      <p:sp>
        <p:nvSpPr>
          <p:cNvPr id="6" name="Espace réservé du pied de page 5"/>
          <p:cNvSpPr>
            <a:spLocks noGrp="1"/>
          </p:cNvSpPr>
          <p:nvPr>
            <p:ph type="ftr" sz="quarter" idx="11"/>
          </p:nvPr>
        </p:nvSpPr>
        <p:spPr/>
        <p:txBody>
          <a:bodyPr/>
          <a:lstStyle/>
          <a:p>
            <a:pPr algn="ctr"/>
            <a:endParaRPr lang="fr-FR" sz="1000"/>
          </a:p>
        </p:txBody>
      </p:sp>
      <p:sp>
        <p:nvSpPr>
          <p:cNvPr id="7" name="Espace réservé du numéro de diapositive 6"/>
          <p:cNvSpPr>
            <a:spLocks noGrp="1"/>
          </p:cNvSpPr>
          <p:nvPr>
            <p:ph type="sldNum" sz="quarter" idx="12"/>
          </p:nvPr>
        </p:nvSpPr>
        <p:spPr/>
        <p:txBody>
          <a:bodyPr/>
          <a:lstStyle/>
          <a:p>
            <a:pPr algn="r"/>
            <a:fld id="{D4C49B74-5DB2-4B03-B1D2-7F6A3C51C318}" type="slidenum">
              <a:rPr lang="fr-FR" smtClean="0"/>
              <a:pPr algn="r"/>
              <a:t>‹N°›</a:t>
            </a:fld>
            <a:endParaRPr lang="fr-FR" sz="100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fr-FR" smtClean="0"/>
              <a:t>Modifiez le style du titre</a:t>
            </a:r>
            <a:endParaRPr kumimoji="0" lang="en-US"/>
          </a:p>
        </p:txBody>
      </p:sp>
      <p:sp>
        <p:nvSpPr>
          <p:cNvPr id="3" name="Espace réservé pour une image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fr-FR" smtClean="0"/>
              <a:t>Cliquez sur l'icône pour ajouter une image</a:t>
            </a:r>
            <a:endParaRPr kumimoji="0" lang="en-US" dirty="0"/>
          </a:p>
        </p:txBody>
      </p:sp>
      <p:sp>
        <p:nvSpPr>
          <p:cNvPr id="4" name="Espace réservé du texte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FR" smtClean="0"/>
              <a:t>Modifiez les styles du texte du masque</a:t>
            </a:r>
          </a:p>
        </p:txBody>
      </p:sp>
      <p:sp>
        <p:nvSpPr>
          <p:cNvPr id="5" name="Espace réservé de la date 4"/>
          <p:cNvSpPr>
            <a:spLocks noGrp="1"/>
          </p:cNvSpPr>
          <p:nvPr>
            <p:ph type="dt" sz="half" idx="10"/>
          </p:nvPr>
        </p:nvSpPr>
        <p:spPr/>
        <p:txBody>
          <a:bodyPr/>
          <a:lstStyle/>
          <a:p>
            <a:fld id="{5C14FD69-4A85-4715-A222-ABB225B63BC6}" type="datetimeFigureOut">
              <a:rPr lang="fr-FR" smtClean="0"/>
              <a:pPr/>
              <a:t>23/05/2013</a:t>
            </a:fld>
            <a:endParaRPr lang="fr-FR" sz="1000"/>
          </a:p>
        </p:txBody>
      </p:sp>
      <p:sp>
        <p:nvSpPr>
          <p:cNvPr id="6" name="Espace réservé du pied de page 5"/>
          <p:cNvSpPr>
            <a:spLocks noGrp="1"/>
          </p:cNvSpPr>
          <p:nvPr>
            <p:ph type="ftr" sz="quarter" idx="11"/>
          </p:nvPr>
        </p:nvSpPr>
        <p:spPr/>
        <p:txBody>
          <a:bodyPr/>
          <a:lstStyle/>
          <a:p>
            <a:pPr algn="ctr"/>
            <a:endParaRPr lang="fr-FR" sz="1000"/>
          </a:p>
        </p:txBody>
      </p:sp>
      <p:sp>
        <p:nvSpPr>
          <p:cNvPr id="7" name="Espace réservé du numéro de diapositive 6"/>
          <p:cNvSpPr>
            <a:spLocks noGrp="1"/>
          </p:cNvSpPr>
          <p:nvPr>
            <p:ph type="sldNum" sz="quarter" idx="12"/>
          </p:nvPr>
        </p:nvSpPr>
        <p:spPr/>
        <p:txBody>
          <a:bodyPr/>
          <a:lstStyle/>
          <a:p>
            <a:pPr algn="r"/>
            <a:fld id="{D4C49B74-5DB2-4B03-B1D2-7F6A3C51C318}" type="slidenum">
              <a:rPr lang="fr-FR" smtClean="0"/>
              <a:pPr algn="r"/>
              <a:t>‹N°›</a:t>
            </a:fld>
            <a:endParaRPr lang="fr-FR" sz="100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ectangle à coins arrondis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ectangle à coins arrondis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Espace réservé du titre 21"/>
          <p:cNvSpPr>
            <a:spLocks noGrp="1"/>
          </p:cNvSpPr>
          <p:nvPr>
            <p:ph type="title"/>
          </p:nvPr>
        </p:nvSpPr>
        <p:spPr>
          <a:xfrm>
            <a:off x="457200" y="1143000"/>
            <a:ext cx="8229600" cy="1066800"/>
          </a:xfrm>
          <a:prstGeom prst="rect">
            <a:avLst/>
          </a:prstGeom>
        </p:spPr>
        <p:txBody>
          <a:bodyPr vert="horz" anchor="ctr">
            <a:normAutofit/>
          </a:bodyPr>
          <a:lstStyle/>
          <a:p>
            <a:r>
              <a:rPr kumimoji="0" lang="fr-FR" smtClean="0"/>
              <a:t>Modifiez le style du titre</a:t>
            </a:r>
            <a:endParaRPr kumimoji="0" lang="en-US"/>
          </a:p>
        </p:txBody>
      </p:sp>
      <p:sp>
        <p:nvSpPr>
          <p:cNvPr id="13" name="Espace réservé du texte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fr-FR" smtClean="0"/>
              <a:t>Modifiez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5C14FD69-4A85-4715-A222-ABB225B63BC6}" type="datetimeFigureOut">
              <a:rPr lang="fr-FR" smtClean="0"/>
              <a:pPr/>
              <a:t>23/05/2013</a:t>
            </a:fld>
            <a:endParaRPr lang="fr-FR" sz="1000"/>
          </a:p>
        </p:txBody>
      </p:sp>
      <p:sp>
        <p:nvSpPr>
          <p:cNvPr id="3" name="Espace réservé du pied de page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pPr algn="ctr"/>
            <a:endParaRPr lang="fr-FR" sz="1000"/>
          </a:p>
        </p:txBody>
      </p:sp>
      <p:sp>
        <p:nvSpPr>
          <p:cNvPr id="23" name="Espace réservé du numéro de diapositive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pPr algn="r"/>
            <a:fld id="{D4C49B74-5DB2-4B03-B1D2-7F6A3C51C318}" type="slidenum">
              <a:rPr lang="fr-FR" smtClean="0"/>
              <a:pPr algn="r"/>
              <a:t>‹N°›</a:t>
            </a:fld>
            <a:endParaRPr lang="fr-FR" sz="1000"/>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Logo nouveau cigle (2).jpg"/>
          <p:cNvPicPr>
            <a:picLocks noChangeAspect="1"/>
          </p:cNvPicPr>
          <p:nvPr/>
        </p:nvPicPr>
        <p:blipFill>
          <a:blip r:embed="rId3" cstate="print">
            <a:clrChange>
              <a:clrFrom>
                <a:srgbClr val="FFFFFF"/>
              </a:clrFrom>
              <a:clrTo>
                <a:srgbClr val="FFFFFF">
                  <a:alpha val="0"/>
                </a:srgbClr>
              </a:clrTo>
            </a:clrChange>
          </a:blip>
          <a:stretch>
            <a:fillRect/>
          </a:stretch>
        </p:blipFill>
        <p:spPr>
          <a:xfrm>
            <a:off x="3941676" y="5701326"/>
            <a:ext cx="414300" cy="458173"/>
          </a:xfrm>
          <a:prstGeom prst="rect">
            <a:avLst/>
          </a:prstGeom>
        </p:spPr>
      </p:pic>
      <p:sp>
        <p:nvSpPr>
          <p:cNvPr id="5" name="ZoneTexte 4"/>
          <p:cNvSpPr txBox="1"/>
          <p:nvPr/>
        </p:nvSpPr>
        <p:spPr>
          <a:xfrm>
            <a:off x="3347864" y="2492896"/>
            <a:ext cx="5184576" cy="830997"/>
          </a:xfrm>
          <a:prstGeom prst="rect">
            <a:avLst/>
          </a:prstGeom>
          <a:ln w="6350">
            <a:noFill/>
          </a:ln>
          <a:effectLst>
            <a:outerShdw blurRad="149987" dist="250190" dir="8460000" algn="ctr">
              <a:srgbClr val="000000">
                <a:alpha val="28000"/>
              </a:srgbClr>
            </a:outerShdw>
          </a:effectLst>
          <a:scene3d>
            <a:camera prst="obliqueBottomRight"/>
            <a:lightRig rig="contrasting" dir="t">
              <a:rot lat="0" lon="0" rev="1500000"/>
            </a:lightRig>
          </a:scene3d>
          <a:sp3d prstMaterial="metal">
            <a:bevelT w="88900" h="88900"/>
          </a:sp3d>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2400" b="1" dirty="0" smtClean="0">
                <a:solidFill>
                  <a:schemeClr val="accent4">
                    <a:lumMod val="50000"/>
                  </a:schemeClr>
                </a:solidFill>
                <a:latin typeface="Times New Roman" pitchFamily="18" charset="0"/>
                <a:cs typeface="Times New Roman" pitchFamily="18" charset="0"/>
              </a:rPr>
              <a:t>PERMANENCE DES SOINS MEDICAUX SUR PARIS</a:t>
            </a:r>
            <a:endParaRPr lang="fr-FR" sz="3200" b="1" dirty="0">
              <a:solidFill>
                <a:schemeClr val="accent4">
                  <a:lumMod val="50000"/>
                </a:schemeClr>
              </a:solidFill>
            </a:endParaRPr>
          </a:p>
        </p:txBody>
      </p:sp>
      <p:sp>
        <p:nvSpPr>
          <p:cNvPr id="2" name="ZoneTexte 1"/>
          <p:cNvSpPr txBox="1"/>
          <p:nvPr/>
        </p:nvSpPr>
        <p:spPr>
          <a:xfrm>
            <a:off x="4355976" y="5733256"/>
            <a:ext cx="4680520" cy="954107"/>
          </a:xfrm>
          <a:prstGeom prst="rect">
            <a:avLst/>
          </a:prstGeom>
          <a:noFill/>
        </p:spPr>
        <p:txBody>
          <a:bodyPr wrap="square" rtlCol="0">
            <a:spAutoFit/>
          </a:bodyPr>
          <a:lstStyle/>
          <a:p>
            <a:r>
              <a:rPr lang="fr-FR" sz="1400" i="1" dirty="0" smtClean="0">
                <a:latin typeface="Times New Roman" pitchFamily="18" charset="0"/>
                <a:cs typeface="Times New Roman" pitchFamily="18" charset="0"/>
              </a:rPr>
              <a:t>Conseil Départemental de l’Ordre des Médecins </a:t>
            </a:r>
          </a:p>
          <a:p>
            <a:r>
              <a:rPr lang="fr-FR" sz="1400" i="1" dirty="0" smtClean="0">
                <a:latin typeface="Times New Roman" pitchFamily="18" charset="0"/>
                <a:cs typeface="Times New Roman" pitchFamily="18" charset="0"/>
              </a:rPr>
              <a:t>de la Ville de Paris – Mai 2013</a:t>
            </a:r>
            <a:br>
              <a:rPr lang="fr-FR" sz="1400" i="1" dirty="0" smtClean="0">
                <a:latin typeface="Times New Roman" pitchFamily="18" charset="0"/>
                <a:cs typeface="Times New Roman" pitchFamily="18" charset="0"/>
              </a:rPr>
            </a:br>
            <a:r>
              <a:rPr lang="fr-FR" sz="1400" i="1" dirty="0" smtClean="0">
                <a:latin typeface="Times New Roman" pitchFamily="18" charset="0"/>
                <a:cs typeface="Times New Roman" pitchFamily="18" charset="0"/>
              </a:rPr>
              <a:t>Par les docteurs Jean-Luc THOMAS, Secrétaire Général </a:t>
            </a:r>
          </a:p>
          <a:p>
            <a:r>
              <a:rPr lang="fr-FR" sz="1400" i="1" dirty="0" smtClean="0">
                <a:latin typeface="Times New Roman" pitchFamily="18" charset="0"/>
                <a:cs typeface="Times New Roman" pitchFamily="18" charset="0"/>
              </a:rPr>
              <a:t>et Marc BAILLARGEAT, Secrétaire Général Adjoint</a:t>
            </a:r>
            <a:endParaRPr lang="fr-FR" sz="1400" i="1" dirty="0">
              <a:latin typeface="Times New Roman" pitchFamily="18" charset="0"/>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467544" y="2332037"/>
            <a:ext cx="8229600" cy="4525963"/>
          </a:xfrm>
        </p:spPr>
        <p:txBody>
          <a:bodyPr>
            <a:normAutofit fontScale="85000" lnSpcReduction="20000"/>
          </a:bodyPr>
          <a:lstStyle/>
          <a:p>
            <a:endParaRPr lang="fr-FR" b="1" dirty="0" smtClean="0">
              <a:latin typeface="Times New Roman" pitchFamily="18" charset="0"/>
              <a:cs typeface="Times New Roman" pitchFamily="18" charset="0"/>
            </a:endParaRPr>
          </a:p>
          <a:p>
            <a:r>
              <a:rPr lang="fr-FR" b="1" dirty="0" smtClean="0">
                <a:latin typeface="Times New Roman" pitchFamily="18" charset="0"/>
                <a:cs typeface="Times New Roman" pitchFamily="18" charset="0"/>
              </a:rPr>
              <a:t>Composition :</a:t>
            </a:r>
          </a:p>
          <a:p>
            <a:endParaRPr lang="fr-FR" b="1" dirty="0" smtClean="0">
              <a:latin typeface="Times New Roman" pitchFamily="18" charset="0"/>
              <a:cs typeface="Times New Roman" pitchFamily="18" charset="0"/>
            </a:endParaRPr>
          </a:p>
          <a:p>
            <a:pPr lvl="1"/>
            <a:r>
              <a:rPr lang="fr-FR" dirty="0" smtClean="0">
                <a:latin typeface="Times New Roman" pitchFamily="18" charset="0"/>
                <a:cs typeface="Times New Roman" pitchFamily="18" charset="0"/>
              </a:rPr>
              <a:t>Le Directeur de l’Agence Régionale de Santé</a:t>
            </a:r>
          </a:p>
          <a:p>
            <a:pPr lvl="1"/>
            <a:r>
              <a:rPr lang="fr-FR" dirty="0" smtClean="0">
                <a:latin typeface="Times New Roman" pitchFamily="18" charset="0"/>
                <a:cs typeface="Times New Roman" pitchFamily="18" charset="0"/>
              </a:rPr>
              <a:t>Le </a:t>
            </a:r>
            <a:r>
              <a:rPr lang="fr-FR" dirty="0">
                <a:latin typeface="Times New Roman" pitchFamily="18" charset="0"/>
                <a:cs typeface="Times New Roman" pitchFamily="18" charset="0"/>
              </a:rPr>
              <a:t>Président du Conseil de l’Ordre des Médecins </a:t>
            </a:r>
            <a:r>
              <a:rPr lang="fr-FR" dirty="0" smtClean="0">
                <a:latin typeface="Times New Roman" pitchFamily="18" charset="0"/>
                <a:cs typeface="Times New Roman" pitchFamily="18" charset="0"/>
              </a:rPr>
              <a:t>de Paris</a:t>
            </a:r>
            <a:endParaRPr lang="fr-FR" dirty="0">
              <a:latin typeface="Times New Roman" pitchFamily="18" charset="0"/>
              <a:cs typeface="Times New Roman" pitchFamily="18" charset="0"/>
            </a:endParaRPr>
          </a:p>
          <a:p>
            <a:pPr lvl="1"/>
            <a:r>
              <a:rPr lang="fr-FR" dirty="0">
                <a:latin typeface="Times New Roman" pitchFamily="18" charset="0"/>
                <a:cs typeface="Times New Roman" pitchFamily="18" charset="0"/>
              </a:rPr>
              <a:t>Le Directeur du SAMU – </a:t>
            </a:r>
            <a:r>
              <a:rPr lang="fr-FR" dirty="0" smtClean="0">
                <a:latin typeface="Times New Roman" pitchFamily="18" charset="0"/>
                <a:cs typeface="Times New Roman" pitchFamily="18" charset="0"/>
              </a:rPr>
              <a:t>C15</a:t>
            </a:r>
            <a:endParaRPr lang="fr-FR" dirty="0">
              <a:latin typeface="Times New Roman" pitchFamily="18" charset="0"/>
              <a:cs typeface="Times New Roman" pitchFamily="18" charset="0"/>
            </a:endParaRPr>
          </a:p>
          <a:p>
            <a:pPr lvl="1"/>
            <a:r>
              <a:rPr lang="fr-FR" dirty="0">
                <a:latin typeface="Times New Roman" pitchFamily="18" charset="0"/>
                <a:cs typeface="Times New Roman" pitchFamily="18" charset="0"/>
              </a:rPr>
              <a:t>Le Président de l’Association libérale des médecins </a:t>
            </a:r>
            <a:r>
              <a:rPr lang="fr-FR" dirty="0" smtClean="0">
                <a:latin typeface="Times New Roman" pitchFamily="18" charset="0"/>
                <a:cs typeface="Times New Roman" pitchFamily="18" charset="0"/>
              </a:rPr>
              <a:t>libéraux</a:t>
            </a:r>
          </a:p>
          <a:p>
            <a:pPr lvl="1"/>
            <a:r>
              <a:rPr lang="fr-FR" dirty="0" smtClean="0">
                <a:latin typeface="Times New Roman" pitchFamily="18" charset="0"/>
                <a:cs typeface="Times New Roman" pitchFamily="18" charset="0"/>
              </a:rPr>
              <a:t>Les invités permanents : coordonnateurs libéraux et hospitaliers</a:t>
            </a:r>
            <a:endParaRPr lang="fr-FR" dirty="0">
              <a:latin typeface="Times New Roman" pitchFamily="18" charset="0"/>
              <a:cs typeface="Times New Roman" pitchFamily="18" charset="0"/>
            </a:endParaRPr>
          </a:p>
          <a:p>
            <a:endParaRPr lang="fr-FR" dirty="0">
              <a:latin typeface="Times New Roman" pitchFamily="18" charset="0"/>
              <a:cs typeface="Times New Roman" pitchFamily="18" charset="0"/>
            </a:endParaRPr>
          </a:p>
          <a:p>
            <a:r>
              <a:rPr lang="fr-FR" b="1" dirty="0" smtClean="0">
                <a:latin typeface="Times New Roman" pitchFamily="18" charset="0"/>
                <a:cs typeface="Times New Roman" pitchFamily="18" charset="0"/>
              </a:rPr>
              <a:t>Rôle :</a:t>
            </a:r>
          </a:p>
          <a:p>
            <a:endParaRPr lang="fr-FR" b="1" dirty="0" smtClean="0">
              <a:latin typeface="Times New Roman" pitchFamily="18" charset="0"/>
              <a:cs typeface="Times New Roman" pitchFamily="18" charset="0"/>
            </a:endParaRPr>
          </a:p>
          <a:p>
            <a:pPr lvl="1" algn="just"/>
            <a:r>
              <a:rPr lang="fr-FR" dirty="0" smtClean="0">
                <a:latin typeface="Times New Roman" pitchFamily="18" charset="0"/>
                <a:cs typeface="Times New Roman" pitchFamily="18" charset="0"/>
              </a:rPr>
              <a:t>Assurer </a:t>
            </a:r>
            <a:r>
              <a:rPr lang="fr-FR" dirty="0">
                <a:latin typeface="Times New Roman" pitchFamily="18" charset="0"/>
                <a:cs typeface="Times New Roman" pitchFamily="18" charset="0"/>
              </a:rPr>
              <a:t>le fonctionnement de la régularisation médicale au sein du </a:t>
            </a:r>
            <a:r>
              <a:rPr lang="fr-FR" dirty="0" smtClean="0">
                <a:latin typeface="Times New Roman" pitchFamily="18" charset="0"/>
                <a:cs typeface="Times New Roman" pitchFamily="18" charset="0"/>
              </a:rPr>
              <a:t>CRRA-C15</a:t>
            </a:r>
            <a:r>
              <a:rPr lang="fr-FR" dirty="0" smtClean="0">
                <a:latin typeface="Times New Roman" pitchFamily="18" charset="0"/>
                <a:cs typeface="Times New Roman" pitchFamily="18" charset="0"/>
              </a:rPr>
              <a:t>, </a:t>
            </a:r>
            <a:r>
              <a:rPr lang="fr-FR" dirty="0">
                <a:latin typeface="Times New Roman" pitchFamily="18" charset="0"/>
                <a:cs typeface="Times New Roman" pitchFamily="18" charset="0"/>
              </a:rPr>
              <a:t>la </a:t>
            </a:r>
            <a:r>
              <a:rPr lang="fr-FR" dirty="0" smtClean="0">
                <a:latin typeface="Times New Roman" pitchFamily="18" charset="0"/>
                <a:cs typeface="Times New Roman" pitchFamily="18" charset="0"/>
              </a:rPr>
              <a:t>neutralité et l’indépendance des </a:t>
            </a:r>
            <a:r>
              <a:rPr lang="fr-FR" dirty="0">
                <a:latin typeface="Times New Roman" pitchFamily="18" charset="0"/>
                <a:cs typeface="Times New Roman" pitchFamily="18" charset="0"/>
              </a:rPr>
              <a:t>décisions de la régularisation médicale, repérer les </a:t>
            </a:r>
            <a:r>
              <a:rPr lang="fr-FR" dirty="0" smtClean="0">
                <a:latin typeface="Times New Roman" pitchFamily="18" charset="0"/>
                <a:cs typeface="Times New Roman" pitchFamily="18" charset="0"/>
              </a:rPr>
              <a:t>dysfonctionnements…</a:t>
            </a:r>
            <a:endParaRPr lang="fr-FR" dirty="0">
              <a:latin typeface="Times New Roman" pitchFamily="18" charset="0"/>
              <a:cs typeface="Times New Roman" pitchFamily="18" charset="0"/>
            </a:endParaRPr>
          </a:p>
        </p:txBody>
      </p:sp>
      <p:sp>
        <p:nvSpPr>
          <p:cNvPr id="3" name="Titre 2"/>
          <p:cNvSpPr>
            <a:spLocks noGrp="1"/>
          </p:cNvSpPr>
          <p:nvPr>
            <p:ph type="title"/>
          </p:nvPr>
        </p:nvSpPr>
        <p:spPr>
          <a:xfrm>
            <a:off x="395536" y="1124744"/>
            <a:ext cx="8229600" cy="1143000"/>
          </a:xfrm>
        </p:spPr>
        <p:txBody>
          <a:bodyPr>
            <a:normAutofit/>
          </a:bodyPr>
          <a:lstStyle/>
          <a:p>
            <a:r>
              <a:rPr lang="fr-FR" sz="3200" b="1" dirty="0" smtClean="0">
                <a:solidFill>
                  <a:schemeClr val="accent4">
                    <a:lumMod val="50000"/>
                  </a:schemeClr>
                </a:solidFill>
                <a:latin typeface="Times New Roman" pitchFamily="18" charset="0"/>
                <a:cs typeface="Times New Roman" pitchFamily="18" charset="0"/>
              </a:rPr>
              <a:t>B - Le Comité Médical Territorial ou Comité de Gouvernance de la PDSA</a:t>
            </a:r>
            <a:endParaRPr lang="fr-FR" sz="3200" b="1" dirty="0">
              <a:solidFill>
                <a:schemeClr val="accent4">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316656743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wipe(down)">
                                      <p:cBhvr>
                                        <p:cTn id="7" dur="500"/>
                                        <p:tgtEl>
                                          <p:spTgt spid="2">
                                            <p:txEl>
                                              <p:pRg st="1" end="1"/>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xEl>
                                              <p:pRg st="3" end="3"/>
                                            </p:txEl>
                                          </p:spTgt>
                                        </p:tgtEl>
                                        <p:attrNameLst>
                                          <p:attrName>style.visibility</p:attrName>
                                        </p:attrNameLst>
                                      </p:cBhvr>
                                      <p:to>
                                        <p:strVal val="visible"/>
                                      </p:to>
                                    </p:set>
                                    <p:animEffect transition="in" filter="wipe(down)">
                                      <p:cBhvr>
                                        <p:cTn id="10" dur="500"/>
                                        <p:tgtEl>
                                          <p:spTgt spid="2">
                                            <p:txEl>
                                              <p:pRg st="3" end="3"/>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animEffect transition="in" filter="wipe(down)">
                                      <p:cBhvr>
                                        <p:cTn id="13" dur="500"/>
                                        <p:tgtEl>
                                          <p:spTgt spid="2">
                                            <p:txEl>
                                              <p:pRg st="4" end="4"/>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
                                            <p:txEl>
                                              <p:pRg st="5" end="5"/>
                                            </p:txEl>
                                          </p:spTgt>
                                        </p:tgtEl>
                                        <p:attrNameLst>
                                          <p:attrName>style.visibility</p:attrName>
                                        </p:attrNameLst>
                                      </p:cBhvr>
                                      <p:to>
                                        <p:strVal val="visible"/>
                                      </p:to>
                                    </p:set>
                                    <p:animEffect transition="in" filter="wipe(down)">
                                      <p:cBhvr>
                                        <p:cTn id="16" dur="500"/>
                                        <p:tgtEl>
                                          <p:spTgt spid="2">
                                            <p:txEl>
                                              <p:pRg st="5" end="5"/>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animEffect transition="in" filter="wipe(down)">
                                      <p:cBhvr>
                                        <p:cTn id="19" dur="500"/>
                                        <p:tgtEl>
                                          <p:spTgt spid="2">
                                            <p:txEl>
                                              <p:pRg st="6" end="6"/>
                                            </p:txEl>
                                          </p:spTgt>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
                                            <p:txEl>
                                              <p:pRg st="7" end="7"/>
                                            </p:txEl>
                                          </p:spTgt>
                                        </p:tgtEl>
                                        <p:attrNameLst>
                                          <p:attrName>style.visibility</p:attrName>
                                        </p:attrNameLst>
                                      </p:cBhvr>
                                      <p:to>
                                        <p:strVal val="visible"/>
                                      </p:to>
                                    </p:set>
                                    <p:animEffect transition="in" filter="wipe(down)">
                                      <p:cBhvr>
                                        <p:cTn id="22" dur="500"/>
                                        <p:tgtEl>
                                          <p:spTgt spid="2">
                                            <p:txEl>
                                              <p:pRg st="7" end="7"/>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9" end="9"/>
                                            </p:txEl>
                                          </p:spTgt>
                                        </p:tgtEl>
                                        <p:attrNameLst>
                                          <p:attrName>style.visibility</p:attrName>
                                        </p:attrNameLst>
                                      </p:cBhvr>
                                      <p:to>
                                        <p:strVal val="visible"/>
                                      </p:to>
                                    </p:set>
                                    <p:animEffect transition="in" filter="wipe(down)">
                                      <p:cBhvr>
                                        <p:cTn id="27" dur="500"/>
                                        <p:tgtEl>
                                          <p:spTgt spid="2">
                                            <p:txEl>
                                              <p:pRg st="9" end="9"/>
                                            </p:txEl>
                                          </p:spTgt>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2">
                                            <p:txEl>
                                              <p:pRg st="11" end="11"/>
                                            </p:txEl>
                                          </p:spTgt>
                                        </p:tgtEl>
                                        <p:attrNameLst>
                                          <p:attrName>style.visibility</p:attrName>
                                        </p:attrNameLst>
                                      </p:cBhvr>
                                      <p:to>
                                        <p:strVal val="visible"/>
                                      </p:to>
                                    </p:set>
                                    <p:animEffect transition="in" filter="wipe(down)">
                                      <p:cBhvr>
                                        <p:cTn id="30"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395536" y="1988840"/>
            <a:ext cx="8229600" cy="4525963"/>
          </a:xfrm>
        </p:spPr>
        <p:txBody>
          <a:bodyPr/>
          <a:lstStyle/>
          <a:p>
            <a:pPr marL="0" indent="0">
              <a:buNone/>
            </a:pPr>
            <a:r>
              <a:rPr lang="fr-FR" dirty="0" smtClean="0">
                <a:latin typeface="Times New Roman" pitchFamily="18" charset="0"/>
                <a:cs typeface="Times New Roman" pitchFamily="18" charset="0"/>
              </a:rPr>
              <a:t>1) Le Directeur de l’Agence Régionale de Santé ou son représentant</a:t>
            </a:r>
          </a:p>
          <a:p>
            <a:pPr marL="514350" indent="-514350">
              <a:buAutoNum type="arabicParenR"/>
            </a:pPr>
            <a:endParaRPr lang="fr-FR" dirty="0" smtClean="0">
              <a:latin typeface="Times New Roman" pitchFamily="18" charset="0"/>
              <a:cs typeface="Times New Roman" pitchFamily="18" charset="0"/>
            </a:endParaRPr>
          </a:p>
        </p:txBody>
      </p:sp>
      <p:sp>
        <p:nvSpPr>
          <p:cNvPr id="3" name="Titre 2"/>
          <p:cNvSpPr>
            <a:spLocks noGrp="1"/>
          </p:cNvSpPr>
          <p:nvPr>
            <p:ph type="title"/>
          </p:nvPr>
        </p:nvSpPr>
        <p:spPr>
          <a:xfrm>
            <a:off x="395536" y="764704"/>
            <a:ext cx="8229600" cy="1143000"/>
          </a:xfrm>
        </p:spPr>
        <p:txBody>
          <a:bodyPr>
            <a:normAutofit/>
          </a:bodyPr>
          <a:lstStyle/>
          <a:p>
            <a:r>
              <a:rPr lang="fr-FR" sz="3200" b="1" dirty="0" smtClean="0">
                <a:solidFill>
                  <a:schemeClr val="accent4">
                    <a:lumMod val="50000"/>
                  </a:schemeClr>
                </a:solidFill>
                <a:latin typeface="Times New Roman" pitchFamily="18" charset="0"/>
                <a:cs typeface="Times New Roman" pitchFamily="18" charset="0"/>
              </a:rPr>
              <a:t>COMPOSITION</a:t>
            </a:r>
            <a:endParaRPr lang="fr-FR" sz="3200" dirty="0">
              <a:latin typeface="Times New Roman" pitchFamily="18" charset="0"/>
              <a:cs typeface="Times New Roman" pitchFamily="18" charset="0"/>
            </a:endParaRPr>
          </a:p>
        </p:txBody>
      </p:sp>
    </p:spTree>
    <p:extLst>
      <p:ext uri="{BB962C8B-B14F-4D97-AF65-F5344CB8AC3E}">
        <p14:creationId xmlns:p14="http://schemas.microsoft.com/office/powerpoint/2010/main" val="1321577020"/>
      </p:ext>
    </p:extLst>
  </p:cSld>
  <p:clrMapOvr>
    <a:masterClrMapping/>
  </p:clrMapOvr>
  <p:transition spd="slow">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323528" y="2564904"/>
            <a:ext cx="8229600" cy="4525963"/>
          </a:xfrm>
        </p:spPr>
        <p:txBody>
          <a:bodyPr>
            <a:normAutofit/>
          </a:bodyPr>
          <a:lstStyle/>
          <a:p>
            <a:r>
              <a:rPr lang="fr-FR" sz="2400" b="1" dirty="0" smtClean="0">
                <a:latin typeface="Times New Roman" pitchFamily="18" charset="0"/>
                <a:cs typeface="Times New Roman" pitchFamily="18" charset="0"/>
              </a:rPr>
              <a:t>1 Secrétaire Général Adjoint en charge de la PDSA</a:t>
            </a:r>
          </a:p>
          <a:p>
            <a:pPr marL="0" indent="0">
              <a:buNone/>
            </a:pPr>
            <a:endParaRPr lang="fr-FR" sz="2400" dirty="0" smtClean="0">
              <a:latin typeface="Times New Roman" pitchFamily="18" charset="0"/>
              <a:cs typeface="Times New Roman" pitchFamily="18" charset="0"/>
            </a:endParaRPr>
          </a:p>
          <a:p>
            <a:r>
              <a:rPr lang="fr-FR" sz="2400" b="1" dirty="0" smtClean="0">
                <a:latin typeface="Times New Roman" pitchFamily="18" charset="0"/>
                <a:cs typeface="Times New Roman" pitchFamily="18" charset="0"/>
              </a:rPr>
              <a:t>Missions du cahier des charges régional de la PDSA :</a:t>
            </a:r>
          </a:p>
          <a:p>
            <a:pPr lvl="1"/>
            <a:r>
              <a:rPr lang="fr-FR" dirty="0" smtClean="0">
                <a:latin typeface="Times New Roman" pitchFamily="18" charset="0"/>
                <a:cs typeface="Times New Roman" pitchFamily="18" charset="0"/>
              </a:rPr>
              <a:t>Gérer le tableau de permanence des soins</a:t>
            </a:r>
          </a:p>
          <a:p>
            <a:pPr lvl="1"/>
            <a:r>
              <a:rPr lang="fr-FR" dirty="0" smtClean="0">
                <a:latin typeface="Times New Roman" pitchFamily="18" charset="0"/>
                <a:cs typeface="Times New Roman" pitchFamily="18" charset="0"/>
              </a:rPr>
              <a:t>Veiller à leur complétude</a:t>
            </a:r>
          </a:p>
          <a:p>
            <a:pPr lvl="1"/>
            <a:r>
              <a:rPr lang="fr-FR" dirty="0" smtClean="0">
                <a:latin typeface="Times New Roman" pitchFamily="18" charset="0"/>
                <a:cs typeface="Times New Roman" pitchFamily="18" charset="0"/>
              </a:rPr>
              <a:t>Faire émerger des propositions d’accès aux dispositifs de la PDSA en lien avec les médecins, le SAMU, l’ARS et la CPAM.</a:t>
            </a:r>
          </a:p>
        </p:txBody>
      </p:sp>
      <p:sp>
        <p:nvSpPr>
          <p:cNvPr id="3" name="Titre 2"/>
          <p:cNvSpPr>
            <a:spLocks noGrp="1"/>
          </p:cNvSpPr>
          <p:nvPr>
            <p:ph type="title"/>
          </p:nvPr>
        </p:nvSpPr>
        <p:spPr>
          <a:xfrm>
            <a:off x="395536" y="1268760"/>
            <a:ext cx="8496944" cy="1143000"/>
          </a:xfrm>
        </p:spPr>
        <p:txBody>
          <a:bodyPr>
            <a:normAutofit/>
          </a:bodyPr>
          <a:lstStyle/>
          <a:p>
            <a:r>
              <a:rPr lang="fr-FR" sz="2800" dirty="0" smtClean="0">
                <a:solidFill>
                  <a:schemeClr val="tx1"/>
                </a:solidFill>
                <a:latin typeface="Times New Roman" pitchFamily="18" charset="0"/>
                <a:cs typeface="Times New Roman" pitchFamily="18" charset="0"/>
              </a:rPr>
              <a:t>2) Le Président du Conseil Départemental de l’Ordre des Médecins de Paris ou son représentant</a:t>
            </a:r>
            <a:endParaRPr lang="fr-FR" sz="28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216951909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down)">
                                      <p:cBhvr>
                                        <p:cTn id="12" dur="500"/>
                                        <p:tgtEl>
                                          <p:spTgt spid="2">
                                            <p:txEl>
                                              <p:pRg st="2" end="2"/>
                                            </p:tx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wipe(down)">
                                      <p:cBhvr>
                                        <p:cTn id="15" dur="500"/>
                                        <p:tgtEl>
                                          <p:spTgt spid="2">
                                            <p:txEl>
                                              <p:pRg st="3" end="3"/>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wipe(down)">
                                      <p:cBhvr>
                                        <p:cTn id="18" dur="500"/>
                                        <p:tgtEl>
                                          <p:spTgt spid="2">
                                            <p:txEl>
                                              <p:pRg st="4" end="4"/>
                                            </p:tx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wipe(down)">
                                      <p:cBhvr>
                                        <p:cTn id="21"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467544" y="1988840"/>
            <a:ext cx="8229600" cy="4525963"/>
          </a:xfrm>
        </p:spPr>
        <p:txBody>
          <a:bodyPr/>
          <a:lstStyle/>
          <a:p>
            <a:pPr marL="109728" indent="0">
              <a:buNone/>
            </a:pPr>
            <a:endParaRPr lang="fr-FR" dirty="0" smtClean="0"/>
          </a:p>
        </p:txBody>
      </p:sp>
      <p:sp>
        <p:nvSpPr>
          <p:cNvPr id="3" name="Titre 2"/>
          <p:cNvSpPr>
            <a:spLocks noGrp="1"/>
          </p:cNvSpPr>
          <p:nvPr>
            <p:ph type="title"/>
          </p:nvPr>
        </p:nvSpPr>
        <p:spPr>
          <a:xfrm>
            <a:off x="395536" y="764704"/>
            <a:ext cx="8229600" cy="1143000"/>
          </a:xfrm>
        </p:spPr>
        <p:txBody>
          <a:bodyPr>
            <a:normAutofit/>
          </a:bodyPr>
          <a:lstStyle/>
          <a:p>
            <a:r>
              <a:rPr lang="fr-FR" sz="2800" dirty="0" smtClean="0">
                <a:solidFill>
                  <a:schemeClr val="tx1"/>
                </a:solidFill>
                <a:latin typeface="Times New Roman" pitchFamily="18" charset="0"/>
                <a:cs typeface="Times New Roman" pitchFamily="18" charset="0"/>
              </a:rPr>
              <a:t>3) Le Directeur du SAMU C15</a:t>
            </a:r>
            <a:endParaRPr lang="fr-FR" sz="28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2973344864"/>
      </p:ext>
    </p:extLst>
  </p:cSld>
  <p:clrMapOvr>
    <a:masterClrMapping/>
  </p:clrMapOvr>
  <p:transition spd="slow">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467544" y="2060848"/>
            <a:ext cx="8229600" cy="4525963"/>
          </a:xfrm>
        </p:spPr>
        <p:txBody>
          <a:bodyPr>
            <a:normAutofit/>
          </a:bodyPr>
          <a:lstStyle/>
          <a:p>
            <a:pPr algn="just"/>
            <a:endParaRPr lang="fr-FR" sz="2000" b="1" dirty="0" smtClean="0">
              <a:latin typeface="Times New Roman" pitchFamily="18" charset="0"/>
              <a:cs typeface="Times New Roman" pitchFamily="18" charset="0"/>
            </a:endParaRPr>
          </a:p>
          <a:p>
            <a:pPr algn="just"/>
            <a:r>
              <a:rPr lang="fr-FR" sz="2000" b="1" dirty="0" smtClean="0">
                <a:latin typeface="Times New Roman" pitchFamily="18" charset="0"/>
                <a:cs typeface="Times New Roman" pitchFamily="18" charset="0"/>
              </a:rPr>
              <a:t>L’association des médecins libéraux </a:t>
            </a:r>
            <a:r>
              <a:rPr lang="fr-FR" sz="2000" dirty="0" smtClean="0">
                <a:solidFill>
                  <a:schemeClr val="accent2"/>
                </a:solidFill>
                <a:latin typeface="Times New Roman" pitchFamily="18" charset="0"/>
                <a:cs typeface="Times New Roman" pitchFamily="18" charset="0"/>
              </a:rPr>
              <a:t>pour la régulation médicale et la permanence des soins ambulatoires à Paris représente les médecins libéraux et coordonne la participation de ces médecins libéraux à la régulation des appels au  CRRA.</a:t>
            </a:r>
          </a:p>
          <a:p>
            <a:pPr algn="just"/>
            <a:endParaRPr lang="fr-FR" sz="2000" dirty="0" smtClean="0">
              <a:latin typeface="Times New Roman" pitchFamily="18" charset="0"/>
              <a:cs typeface="Times New Roman" pitchFamily="18" charset="0"/>
            </a:endParaRPr>
          </a:p>
          <a:p>
            <a:r>
              <a:rPr lang="fr-FR" sz="2000" b="1" dirty="0" smtClean="0">
                <a:latin typeface="Times New Roman" pitchFamily="18" charset="0"/>
                <a:cs typeface="Times New Roman" pitchFamily="18" charset="0"/>
              </a:rPr>
              <a:t>Elle est constituée de 4 collèges :</a:t>
            </a:r>
          </a:p>
          <a:p>
            <a:pPr lvl="1"/>
            <a:r>
              <a:rPr lang="fr-FR" sz="2000" dirty="0" smtClean="0">
                <a:latin typeface="Times New Roman" pitchFamily="18" charset="0"/>
                <a:cs typeface="Times New Roman" pitchFamily="18" charset="0"/>
              </a:rPr>
              <a:t>25% d’effecteurs fixes</a:t>
            </a:r>
          </a:p>
          <a:p>
            <a:pPr lvl="1"/>
            <a:r>
              <a:rPr lang="fr-FR" sz="2000" dirty="0" smtClean="0">
                <a:latin typeface="Times New Roman" pitchFamily="18" charset="0"/>
                <a:cs typeface="Times New Roman" pitchFamily="18" charset="0"/>
              </a:rPr>
              <a:t>25% d’effecteurs mobiles</a:t>
            </a:r>
          </a:p>
          <a:p>
            <a:pPr lvl="1"/>
            <a:r>
              <a:rPr lang="fr-FR" sz="2000" dirty="0" smtClean="0">
                <a:latin typeface="Times New Roman" pitchFamily="18" charset="0"/>
                <a:cs typeface="Times New Roman" pitchFamily="18" charset="0"/>
              </a:rPr>
              <a:t>35% de régulateurs</a:t>
            </a:r>
          </a:p>
          <a:p>
            <a:pPr lvl="1"/>
            <a:r>
              <a:rPr lang="fr-FR" sz="2000" dirty="0" smtClean="0">
                <a:latin typeface="Times New Roman" pitchFamily="18" charset="0"/>
                <a:cs typeface="Times New Roman" pitchFamily="18" charset="0"/>
              </a:rPr>
              <a:t>15% d’utilisateurs de la PDSA</a:t>
            </a:r>
          </a:p>
        </p:txBody>
      </p:sp>
      <p:sp>
        <p:nvSpPr>
          <p:cNvPr id="3" name="Titre 2"/>
          <p:cNvSpPr>
            <a:spLocks noGrp="1"/>
          </p:cNvSpPr>
          <p:nvPr>
            <p:ph type="title"/>
          </p:nvPr>
        </p:nvSpPr>
        <p:spPr>
          <a:xfrm>
            <a:off x="395536" y="1124744"/>
            <a:ext cx="8229600" cy="1143000"/>
          </a:xfrm>
        </p:spPr>
        <p:txBody>
          <a:bodyPr>
            <a:normAutofit/>
          </a:bodyPr>
          <a:lstStyle/>
          <a:p>
            <a:r>
              <a:rPr lang="fr-FR" sz="2800" dirty="0" smtClean="0">
                <a:solidFill>
                  <a:schemeClr val="tx1"/>
                </a:solidFill>
                <a:latin typeface="Times New Roman" pitchFamily="18" charset="0"/>
                <a:cs typeface="Times New Roman" pitchFamily="18" charset="0"/>
              </a:rPr>
              <a:t>4) Le Président de l’Association Départementale des médecins libéraux</a:t>
            </a:r>
            <a:endParaRPr lang="fr-FR" sz="28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410728135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wipe(down)">
                                      <p:cBhvr>
                                        <p:cTn id="7" dur="5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3" end="3"/>
                                            </p:txEl>
                                          </p:spTgt>
                                        </p:tgtEl>
                                        <p:attrNameLst>
                                          <p:attrName>style.visibility</p:attrName>
                                        </p:attrNameLst>
                                      </p:cBhvr>
                                      <p:to>
                                        <p:strVal val="visible"/>
                                      </p:to>
                                    </p:set>
                                    <p:animEffect transition="in" filter="wipe(down)">
                                      <p:cBhvr>
                                        <p:cTn id="12" dur="500"/>
                                        <p:tgtEl>
                                          <p:spTgt spid="2">
                                            <p:txEl>
                                              <p:pRg st="3" end="3"/>
                                            </p:tx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animEffect transition="in" filter="wipe(down)">
                                      <p:cBhvr>
                                        <p:cTn id="15" dur="500"/>
                                        <p:tgtEl>
                                          <p:spTgt spid="2">
                                            <p:txEl>
                                              <p:pRg st="4" end="4"/>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2">
                                            <p:txEl>
                                              <p:pRg st="5" end="5"/>
                                            </p:txEl>
                                          </p:spTgt>
                                        </p:tgtEl>
                                        <p:attrNameLst>
                                          <p:attrName>style.visibility</p:attrName>
                                        </p:attrNameLst>
                                      </p:cBhvr>
                                      <p:to>
                                        <p:strVal val="visible"/>
                                      </p:to>
                                    </p:set>
                                    <p:animEffect transition="in" filter="wipe(down)">
                                      <p:cBhvr>
                                        <p:cTn id="18" dur="500"/>
                                        <p:tgtEl>
                                          <p:spTgt spid="2">
                                            <p:txEl>
                                              <p:pRg st="5" end="5"/>
                                            </p:tx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animEffect transition="in" filter="wipe(down)">
                                      <p:cBhvr>
                                        <p:cTn id="21" dur="500"/>
                                        <p:tgtEl>
                                          <p:spTgt spid="2">
                                            <p:txEl>
                                              <p:pRg st="6" end="6"/>
                                            </p:txEl>
                                          </p:spTgt>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2">
                                            <p:txEl>
                                              <p:pRg st="7" end="7"/>
                                            </p:txEl>
                                          </p:spTgt>
                                        </p:tgtEl>
                                        <p:attrNameLst>
                                          <p:attrName>style.visibility</p:attrName>
                                        </p:attrNameLst>
                                      </p:cBhvr>
                                      <p:to>
                                        <p:strVal val="visible"/>
                                      </p:to>
                                    </p:set>
                                    <p:animEffect transition="in" filter="wipe(down)">
                                      <p:cBhvr>
                                        <p:cTn id="24"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467544" y="1700808"/>
            <a:ext cx="8229600" cy="4525963"/>
          </a:xfrm>
        </p:spPr>
        <p:txBody>
          <a:bodyPr>
            <a:noAutofit/>
          </a:bodyPr>
          <a:lstStyle/>
          <a:p>
            <a:r>
              <a:rPr lang="fr-FR" sz="1800" b="1" dirty="0" smtClean="0"/>
              <a:t>SMUR</a:t>
            </a:r>
            <a:r>
              <a:rPr lang="fr-FR" sz="1800" dirty="0" smtClean="0"/>
              <a:t> </a:t>
            </a:r>
          </a:p>
          <a:p>
            <a:pPr lvl="1"/>
            <a:r>
              <a:rPr lang="fr-FR" sz="1800" dirty="0" smtClean="0"/>
              <a:t>Antenne d’hospitalisation mobile</a:t>
            </a:r>
          </a:p>
          <a:p>
            <a:pPr marL="457200" lvl="1" indent="0">
              <a:buNone/>
            </a:pPr>
            <a:endParaRPr lang="fr-FR" sz="1800" dirty="0" smtClean="0"/>
          </a:p>
          <a:p>
            <a:r>
              <a:rPr lang="fr-FR" sz="1800" b="1" dirty="0" smtClean="0"/>
              <a:t>SOS MEDECINS (185 médecins)</a:t>
            </a:r>
            <a:endParaRPr lang="fr-FR" sz="1800" b="1" dirty="0"/>
          </a:p>
          <a:p>
            <a:pPr lvl="1"/>
            <a:r>
              <a:rPr lang="fr-FR" sz="1800" dirty="0" smtClean="0"/>
              <a:t>Régulation médicale spécifique </a:t>
            </a:r>
          </a:p>
          <a:p>
            <a:pPr lvl="1"/>
            <a:r>
              <a:rPr lang="fr-FR" sz="1800" dirty="0" smtClean="0"/>
              <a:t>Numéro d’appel </a:t>
            </a:r>
            <a:r>
              <a:rPr lang="fr-FR" sz="1800" smtClean="0"/>
              <a:t>spécifique </a:t>
            </a:r>
            <a:r>
              <a:rPr lang="fr-FR" sz="1800" smtClean="0"/>
              <a:t> 3624</a:t>
            </a:r>
            <a:endParaRPr lang="fr-FR" sz="1800" dirty="0" smtClean="0"/>
          </a:p>
          <a:p>
            <a:pPr lvl="1"/>
            <a:r>
              <a:rPr lang="fr-FR" sz="1800" dirty="0" smtClean="0"/>
              <a:t>7024 appels transmis par le centre 15</a:t>
            </a:r>
          </a:p>
          <a:p>
            <a:pPr lvl="1" algn="just"/>
            <a:r>
              <a:rPr lang="fr-FR" sz="1800" dirty="0" smtClean="0"/>
              <a:t>141 098 visites aux heures de PDSA soit 53 % des 266 400 visites annuelles</a:t>
            </a:r>
            <a:endParaRPr lang="fr-FR" sz="1800" dirty="0"/>
          </a:p>
          <a:p>
            <a:pPr lvl="1"/>
            <a:endParaRPr lang="fr-FR" sz="1800" dirty="0"/>
          </a:p>
          <a:p>
            <a:r>
              <a:rPr lang="fr-FR" sz="1800" b="1" dirty="0" smtClean="0"/>
              <a:t>UMP (62 médecins)</a:t>
            </a:r>
            <a:endParaRPr lang="fr-FR" sz="1800" b="1" dirty="0"/>
          </a:p>
          <a:p>
            <a:pPr lvl="1"/>
            <a:r>
              <a:rPr lang="fr-FR" sz="1800" dirty="0" smtClean="0"/>
              <a:t>Numéro d’appel </a:t>
            </a:r>
            <a:r>
              <a:rPr lang="fr-FR" sz="1800" dirty="0" smtClean="0"/>
              <a:t>spécifique  </a:t>
            </a:r>
            <a:r>
              <a:rPr lang="fr-FR" sz="1600" dirty="0" smtClean="0"/>
              <a:t>0153949494</a:t>
            </a:r>
            <a:endParaRPr lang="fr-FR" sz="1600" dirty="0" smtClean="0"/>
          </a:p>
          <a:p>
            <a:pPr lvl="1"/>
            <a:r>
              <a:rPr lang="fr-FR" sz="1800" dirty="0" smtClean="0"/>
              <a:t>2170 appels transmis par le centre 15</a:t>
            </a:r>
          </a:p>
          <a:p>
            <a:pPr lvl="1"/>
            <a:r>
              <a:rPr lang="fr-FR" sz="1800" dirty="0" smtClean="0"/>
              <a:t>34 478 visites aux heures de PDSA soit 44% des 78 190 visites annuelles</a:t>
            </a:r>
          </a:p>
          <a:p>
            <a:pPr marL="457200" lvl="1" indent="0">
              <a:buNone/>
            </a:pPr>
            <a:endParaRPr lang="fr-FR" sz="1800" dirty="0" smtClean="0"/>
          </a:p>
          <a:p>
            <a:r>
              <a:rPr lang="fr-FR" sz="1800" b="1" dirty="0" smtClean="0"/>
              <a:t>GMP</a:t>
            </a:r>
            <a:endParaRPr lang="fr-FR" sz="1800" b="1" dirty="0"/>
          </a:p>
          <a:p>
            <a:pPr lvl="1"/>
            <a:endParaRPr lang="fr-FR" sz="1800" dirty="0"/>
          </a:p>
          <a:p>
            <a:pPr lvl="1"/>
            <a:endParaRPr lang="fr-FR" sz="1800" dirty="0" smtClean="0"/>
          </a:p>
        </p:txBody>
      </p:sp>
      <p:sp>
        <p:nvSpPr>
          <p:cNvPr id="3" name="Titre 2"/>
          <p:cNvSpPr>
            <a:spLocks noGrp="1"/>
          </p:cNvSpPr>
          <p:nvPr>
            <p:ph type="title"/>
          </p:nvPr>
        </p:nvSpPr>
        <p:spPr>
          <a:xfrm>
            <a:off x="395536" y="836712"/>
            <a:ext cx="8229600" cy="792088"/>
          </a:xfrm>
        </p:spPr>
        <p:txBody>
          <a:bodyPr>
            <a:normAutofit/>
          </a:bodyPr>
          <a:lstStyle/>
          <a:p>
            <a:r>
              <a:rPr lang="fr-FR" sz="3200" b="1" dirty="0" smtClean="0">
                <a:solidFill>
                  <a:schemeClr val="accent4">
                    <a:lumMod val="50000"/>
                  </a:schemeClr>
                </a:solidFill>
                <a:latin typeface="Times New Roman" pitchFamily="18" charset="0"/>
                <a:cs typeface="Times New Roman" pitchFamily="18" charset="0"/>
              </a:rPr>
              <a:t>C - Les effecteurs mobiles</a:t>
            </a:r>
            <a:endParaRPr lang="fr-FR" sz="3200" b="1" dirty="0">
              <a:solidFill>
                <a:schemeClr val="accent4">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337132861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ipe(down)">
                                      <p:cBhvr>
                                        <p:cTn id="10" dur="500"/>
                                        <p:tgtEl>
                                          <p:spTgt spid="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wipe(down)">
                                      <p:cBhvr>
                                        <p:cTn id="15" dur="500"/>
                                        <p:tgtEl>
                                          <p:spTgt spid="2">
                                            <p:txEl>
                                              <p:pRg st="3" end="3"/>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wipe(down)">
                                      <p:cBhvr>
                                        <p:cTn id="18" dur="500"/>
                                        <p:tgtEl>
                                          <p:spTgt spid="2">
                                            <p:txEl>
                                              <p:pRg st="4" end="4"/>
                                            </p:tx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wipe(down)">
                                      <p:cBhvr>
                                        <p:cTn id="21" dur="500"/>
                                        <p:tgtEl>
                                          <p:spTgt spid="2">
                                            <p:txEl>
                                              <p:pRg st="5" end="5"/>
                                            </p:txEl>
                                          </p:spTgt>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2">
                                            <p:txEl>
                                              <p:pRg st="6" end="6"/>
                                            </p:txEl>
                                          </p:spTgt>
                                        </p:tgtEl>
                                        <p:attrNameLst>
                                          <p:attrName>style.visibility</p:attrName>
                                        </p:attrNameLst>
                                      </p:cBhvr>
                                      <p:to>
                                        <p:strVal val="visible"/>
                                      </p:to>
                                    </p:set>
                                    <p:animEffect transition="in" filter="wipe(down)">
                                      <p:cBhvr>
                                        <p:cTn id="24" dur="500"/>
                                        <p:tgtEl>
                                          <p:spTgt spid="2">
                                            <p:txEl>
                                              <p:pRg st="6" end="6"/>
                                            </p:txEl>
                                          </p:spTgt>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animEffect transition="in" filter="wipe(down)">
                                      <p:cBhvr>
                                        <p:cTn id="27" dur="500"/>
                                        <p:tgtEl>
                                          <p:spTgt spid="2">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9" end="9"/>
                                            </p:txEl>
                                          </p:spTgt>
                                        </p:tgtEl>
                                        <p:attrNameLst>
                                          <p:attrName>style.visibility</p:attrName>
                                        </p:attrNameLst>
                                      </p:cBhvr>
                                      <p:to>
                                        <p:strVal val="visible"/>
                                      </p:to>
                                    </p:set>
                                    <p:animEffect transition="in" filter="wipe(down)">
                                      <p:cBhvr>
                                        <p:cTn id="32" dur="500"/>
                                        <p:tgtEl>
                                          <p:spTgt spid="2">
                                            <p:txEl>
                                              <p:pRg st="9" end="9"/>
                                            </p:txEl>
                                          </p:spTgt>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2">
                                            <p:txEl>
                                              <p:pRg st="10" end="10"/>
                                            </p:txEl>
                                          </p:spTgt>
                                        </p:tgtEl>
                                        <p:attrNameLst>
                                          <p:attrName>style.visibility</p:attrName>
                                        </p:attrNameLst>
                                      </p:cBhvr>
                                      <p:to>
                                        <p:strVal val="visible"/>
                                      </p:to>
                                    </p:set>
                                    <p:animEffect transition="in" filter="wipe(down)">
                                      <p:cBhvr>
                                        <p:cTn id="35" dur="500"/>
                                        <p:tgtEl>
                                          <p:spTgt spid="2">
                                            <p:txEl>
                                              <p:pRg st="10" end="10"/>
                                            </p:txEl>
                                          </p:spTgt>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2">
                                            <p:txEl>
                                              <p:pRg st="11" end="11"/>
                                            </p:txEl>
                                          </p:spTgt>
                                        </p:tgtEl>
                                        <p:attrNameLst>
                                          <p:attrName>style.visibility</p:attrName>
                                        </p:attrNameLst>
                                      </p:cBhvr>
                                      <p:to>
                                        <p:strVal val="visible"/>
                                      </p:to>
                                    </p:set>
                                    <p:animEffect transition="in" filter="wipe(down)">
                                      <p:cBhvr>
                                        <p:cTn id="38" dur="500"/>
                                        <p:tgtEl>
                                          <p:spTgt spid="2">
                                            <p:txEl>
                                              <p:pRg st="11" end="11"/>
                                            </p:txEl>
                                          </p:spTgt>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2">
                                            <p:txEl>
                                              <p:pRg st="12" end="12"/>
                                            </p:txEl>
                                          </p:spTgt>
                                        </p:tgtEl>
                                        <p:attrNameLst>
                                          <p:attrName>style.visibility</p:attrName>
                                        </p:attrNameLst>
                                      </p:cBhvr>
                                      <p:to>
                                        <p:strVal val="visible"/>
                                      </p:to>
                                    </p:set>
                                    <p:animEffect transition="in" filter="wipe(down)">
                                      <p:cBhvr>
                                        <p:cTn id="41" dur="500"/>
                                        <p:tgtEl>
                                          <p:spTgt spid="2">
                                            <p:txEl>
                                              <p:pRg st="12" end="12"/>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4" fill="hold" grpId="0" nodeType="clickEffect">
                                  <p:stCondLst>
                                    <p:cond delay="0"/>
                                  </p:stCondLst>
                                  <p:childTnLst>
                                    <p:set>
                                      <p:cBhvr>
                                        <p:cTn id="45" dur="1" fill="hold">
                                          <p:stCondLst>
                                            <p:cond delay="0"/>
                                          </p:stCondLst>
                                        </p:cTn>
                                        <p:tgtEl>
                                          <p:spTgt spid="2">
                                            <p:txEl>
                                              <p:pRg st="14" end="14"/>
                                            </p:txEl>
                                          </p:spTgt>
                                        </p:tgtEl>
                                        <p:attrNameLst>
                                          <p:attrName>style.visibility</p:attrName>
                                        </p:attrNameLst>
                                      </p:cBhvr>
                                      <p:to>
                                        <p:strVal val="visible"/>
                                      </p:to>
                                    </p:set>
                                    <p:animEffect transition="in" filter="wipe(down)">
                                      <p:cBhvr>
                                        <p:cTn id="46" dur="500"/>
                                        <p:tgtEl>
                                          <p:spTgt spid="2">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251520" y="1412776"/>
            <a:ext cx="8229600" cy="5085185"/>
          </a:xfrm>
        </p:spPr>
        <p:txBody>
          <a:bodyPr>
            <a:normAutofit/>
          </a:bodyPr>
          <a:lstStyle/>
          <a:p>
            <a:pPr marL="0" indent="0">
              <a:spcBef>
                <a:spcPct val="0"/>
              </a:spcBef>
              <a:buNone/>
            </a:pPr>
            <a:endParaRPr lang="fr-FR" sz="2000" b="1" dirty="0" smtClean="0">
              <a:solidFill>
                <a:schemeClr val="tx2"/>
              </a:solidFill>
              <a:latin typeface="Times New Roman" pitchFamily="18" charset="0"/>
              <a:ea typeface="+mj-ea"/>
              <a:cs typeface="Times New Roman" pitchFamily="18" charset="0"/>
            </a:endParaRPr>
          </a:p>
          <a:p>
            <a:pPr marL="0" indent="0">
              <a:spcBef>
                <a:spcPct val="0"/>
              </a:spcBef>
              <a:buNone/>
            </a:pPr>
            <a:r>
              <a:rPr lang="fr-FR" b="1" dirty="0" smtClean="0">
                <a:solidFill>
                  <a:schemeClr val="tx2"/>
                </a:solidFill>
                <a:latin typeface="Times New Roman" pitchFamily="18" charset="0"/>
                <a:ea typeface="+mj-ea"/>
                <a:cs typeface="Times New Roman" pitchFamily="18" charset="0"/>
              </a:rPr>
              <a:t>1 </a:t>
            </a:r>
            <a:r>
              <a:rPr lang="fr-FR" b="1" dirty="0">
                <a:solidFill>
                  <a:schemeClr val="tx2"/>
                </a:solidFill>
                <a:latin typeface="Times New Roman" pitchFamily="18" charset="0"/>
                <a:ea typeface="+mj-ea"/>
                <a:cs typeface="Times New Roman" pitchFamily="18" charset="0"/>
              </a:rPr>
              <a:t>- MEDECINS LIBERAUX INSTALLES EN CABINET DE VILLE</a:t>
            </a:r>
            <a:br>
              <a:rPr lang="fr-FR" b="1" dirty="0">
                <a:solidFill>
                  <a:schemeClr val="tx2"/>
                </a:solidFill>
                <a:latin typeface="Times New Roman" pitchFamily="18" charset="0"/>
                <a:ea typeface="+mj-ea"/>
                <a:cs typeface="Times New Roman" pitchFamily="18" charset="0"/>
              </a:rPr>
            </a:br>
            <a:endParaRPr lang="fr-FR" b="1" dirty="0">
              <a:solidFill>
                <a:schemeClr val="tx2"/>
              </a:solidFill>
              <a:latin typeface="Times New Roman" pitchFamily="18" charset="0"/>
              <a:ea typeface="+mj-ea"/>
              <a:cs typeface="Times New Roman" pitchFamily="18" charset="0"/>
            </a:endParaRPr>
          </a:p>
          <a:p>
            <a:pPr marL="0" indent="0">
              <a:buNone/>
            </a:pPr>
            <a:r>
              <a:rPr lang="fr-FR" sz="2400" dirty="0" smtClean="0">
                <a:latin typeface="Times New Roman" pitchFamily="18" charset="0"/>
                <a:cs typeface="Times New Roman" pitchFamily="18" charset="0"/>
              </a:rPr>
              <a:t>Au 1</a:t>
            </a:r>
            <a:r>
              <a:rPr lang="fr-FR" sz="2400" baseline="30000" dirty="0" smtClean="0">
                <a:latin typeface="Times New Roman" pitchFamily="18" charset="0"/>
                <a:cs typeface="Times New Roman" pitchFamily="18" charset="0"/>
              </a:rPr>
              <a:t>er</a:t>
            </a:r>
            <a:r>
              <a:rPr lang="fr-FR" sz="2400" dirty="0" smtClean="0">
                <a:latin typeface="Times New Roman" pitchFamily="18" charset="0"/>
                <a:cs typeface="Times New Roman" pitchFamily="18" charset="0"/>
              </a:rPr>
              <a:t> janvier 2013, on compte :</a:t>
            </a:r>
          </a:p>
          <a:p>
            <a:pPr marL="0" indent="0">
              <a:buNone/>
            </a:pPr>
            <a:endParaRPr lang="fr-FR" sz="2400" dirty="0" smtClean="0">
              <a:latin typeface="Times New Roman" pitchFamily="18" charset="0"/>
              <a:cs typeface="Times New Roman" pitchFamily="18" charset="0"/>
            </a:endParaRPr>
          </a:p>
          <a:p>
            <a:pPr lvl="1" algn="just"/>
            <a:r>
              <a:rPr lang="fr-FR" dirty="0" smtClean="0">
                <a:latin typeface="Times New Roman" pitchFamily="18" charset="0"/>
                <a:cs typeface="Times New Roman" pitchFamily="18" charset="0"/>
              </a:rPr>
              <a:t>23 590 médecins inscrits à Paris dont 8317 médecins généralistes (4694 en activité régulière)</a:t>
            </a:r>
          </a:p>
          <a:p>
            <a:pPr lvl="1" algn="just"/>
            <a:r>
              <a:rPr lang="fr-FR" dirty="0" smtClean="0">
                <a:latin typeface="Times New Roman" pitchFamily="18" charset="0"/>
                <a:cs typeface="Times New Roman" pitchFamily="18" charset="0"/>
              </a:rPr>
              <a:t>1942 médecins généralistes sont libéraux dont 22% qui ont un exercice particulier, </a:t>
            </a:r>
            <a:r>
              <a:rPr lang="fr-FR" b="1" u="sng" dirty="0" smtClean="0">
                <a:latin typeface="Times New Roman" pitchFamily="18" charset="0"/>
                <a:cs typeface="Times New Roman" pitchFamily="18" charset="0"/>
              </a:rPr>
              <a:t>soit 1515 médecins généralistes exclusifs</a:t>
            </a:r>
          </a:p>
          <a:p>
            <a:pPr marL="0" indent="0">
              <a:buNone/>
            </a:pPr>
            <a:endParaRPr lang="fr-FR" sz="2400" b="1" dirty="0" smtClean="0">
              <a:latin typeface="Times New Roman" pitchFamily="18" charset="0"/>
              <a:cs typeface="Times New Roman" pitchFamily="18" charset="0"/>
            </a:endParaRPr>
          </a:p>
          <a:p>
            <a:pPr marL="0" indent="0">
              <a:buNone/>
            </a:pPr>
            <a:endParaRPr lang="fr-FR" sz="2400" b="1" dirty="0" smtClean="0">
              <a:latin typeface="Times New Roman" pitchFamily="18" charset="0"/>
              <a:cs typeface="Times New Roman" pitchFamily="18" charset="0"/>
            </a:endParaRPr>
          </a:p>
        </p:txBody>
      </p:sp>
      <p:sp>
        <p:nvSpPr>
          <p:cNvPr id="3" name="Titre 2"/>
          <p:cNvSpPr>
            <a:spLocks noGrp="1"/>
          </p:cNvSpPr>
          <p:nvPr>
            <p:ph type="title"/>
          </p:nvPr>
        </p:nvSpPr>
        <p:spPr>
          <a:xfrm>
            <a:off x="467544" y="692696"/>
            <a:ext cx="8229600" cy="792088"/>
          </a:xfrm>
        </p:spPr>
        <p:txBody>
          <a:bodyPr>
            <a:normAutofit/>
          </a:bodyPr>
          <a:lstStyle/>
          <a:p>
            <a:r>
              <a:rPr lang="fr-FR" sz="3200" b="1" dirty="0" smtClean="0">
                <a:solidFill>
                  <a:schemeClr val="accent4">
                    <a:lumMod val="50000"/>
                  </a:schemeClr>
                </a:solidFill>
                <a:latin typeface="Times New Roman" pitchFamily="18" charset="0"/>
                <a:cs typeface="Times New Roman" pitchFamily="18" charset="0"/>
              </a:rPr>
              <a:t>D - Les effecteurs fixes</a:t>
            </a:r>
            <a:endParaRPr lang="fr-FR" sz="3200" b="1" dirty="0">
              <a:solidFill>
                <a:schemeClr val="accent4">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829451381"/>
      </p:ext>
    </p:extLst>
  </p:cSld>
  <p:clrMapOvr>
    <a:masterClrMapping/>
  </p:clrMapOvr>
  <p:transition spd="slow">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467544" y="1484784"/>
            <a:ext cx="8229600" cy="5085185"/>
          </a:xfrm>
        </p:spPr>
        <p:txBody>
          <a:bodyPr>
            <a:normAutofit/>
          </a:bodyPr>
          <a:lstStyle/>
          <a:p>
            <a:pPr marL="0" indent="0">
              <a:buNone/>
            </a:pPr>
            <a:endParaRPr lang="fr-FR" sz="2400" b="1" dirty="0" smtClean="0">
              <a:latin typeface="Times New Roman" pitchFamily="18" charset="0"/>
              <a:cs typeface="Times New Roman" pitchFamily="18" charset="0"/>
            </a:endParaRPr>
          </a:p>
          <a:p>
            <a:pPr marL="0" indent="0">
              <a:buNone/>
            </a:pPr>
            <a:endParaRPr lang="fr-FR" sz="2400" b="1" dirty="0" smtClean="0">
              <a:latin typeface="Times New Roman" pitchFamily="18" charset="0"/>
              <a:cs typeface="Times New Roman" pitchFamily="18" charset="0"/>
            </a:endParaRPr>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5576" y="1196752"/>
            <a:ext cx="7776864" cy="5193217"/>
          </a:xfrm>
          <a:prstGeom prst="rect">
            <a:avLst/>
          </a:prstGeom>
        </p:spPr>
      </p:pic>
    </p:spTree>
    <p:extLst>
      <p:ext uri="{BB962C8B-B14F-4D97-AF65-F5344CB8AC3E}">
        <p14:creationId xmlns:p14="http://schemas.microsoft.com/office/powerpoint/2010/main" val="170609027"/>
      </p:ext>
    </p:extLst>
  </p:cSld>
  <p:clrMapOvr>
    <a:masterClrMapping/>
  </p:clrMapOvr>
  <p:transition spd="slow">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467544" y="1484784"/>
            <a:ext cx="8229600" cy="5157193"/>
          </a:xfrm>
        </p:spPr>
        <p:txBody>
          <a:bodyPr>
            <a:noAutofit/>
          </a:bodyPr>
          <a:lstStyle/>
          <a:p>
            <a:pPr lvl="1"/>
            <a:r>
              <a:rPr lang="fr-FR" sz="2000" dirty="0" smtClean="0">
                <a:latin typeface="Times New Roman" pitchFamily="18" charset="0"/>
                <a:cs typeface="Times New Roman" pitchFamily="18" charset="0"/>
              </a:rPr>
              <a:t>80 </a:t>
            </a:r>
            <a:r>
              <a:rPr lang="fr-FR" sz="2000" dirty="0" smtClean="0">
                <a:latin typeface="Times New Roman" pitchFamily="18" charset="0"/>
                <a:cs typeface="Times New Roman" pitchFamily="18" charset="0"/>
              </a:rPr>
              <a:t>médecins participants à la </a:t>
            </a:r>
            <a:r>
              <a:rPr lang="fr-FR" sz="2000" dirty="0" smtClean="0">
                <a:latin typeface="Times New Roman" pitchFamily="18" charset="0"/>
                <a:cs typeface="Times New Roman" pitchFamily="18" charset="0"/>
              </a:rPr>
              <a:t>garde</a:t>
            </a:r>
          </a:p>
          <a:p>
            <a:pPr lvl="1"/>
            <a:r>
              <a:rPr lang="fr-FR" sz="2000" dirty="0" smtClean="0">
                <a:latin typeface="Times New Roman" pitchFamily="18" charset="0"/>
                <a:cs typeface="Times New Roman" pitchFamily="18" charset="0"/>
              </a:rPr>
              <a:t>12282 consultations</a:t>
            </a:r>
            <a:endParaRPr lang="fr-FR" sz="2000" dirty="0" smtClean="0">
              <a:latin typeface="Times New Roman" pitchFamily="18" charset="0"/>
              <a:cs typeface="Times New Roman" pitchFamily="18" charset="0"/>
            </a:endParaRPr>
          </a:p>
          <a:p>
            <a:pPr lvl="1" algn="just"/>
            <a:r>
              <a:rPr lang="fr-FR" sz="2000" dirty="0" smtClean="0">
                <a:latin typeface="Times New Roman" pitchFamily="18" charset="0"/>
                <a:cs typeface="Times New Roman" pitchFamily="18" charset="0"/>
              </a:rPr>
              <a:t>MMG ouvertes les samedis de 14h00 à 20h00, dimanche et jours fériés de 9h00 à 20h00 :</a:t>
            </a:r>
          </a:p>
          <a:p>
            <a:pPr lvl="1" algn="just"/>
            <a:endParaRPr lang="fr-FR" sz="2000" dirty="0" smtClean="0">
              <a:latin typeface="Times New Roman" pitchFamily="18" charset="0"/>
              <a:cs typeface="Times New Roman" pitchFamily="18" charset="0"/>
            </a:endParaRPr>
          </a:p>
          <a:p>
            <a:pPr marL="914400" lvl="2" indent="0" algn="just">
              <a:buNone/>
            </a:pPr>
            <a:r>
              <a:rPr lang="fr-FR" sz="2000" b="1" dirty="0" smtClean="0">
                <a:solidFill>
                  <a:schemeClr val="accent4">
                    <a:lumMod val="50000"/>
                  </a:schemeClr>
                </a:solidFill>
                <a:latin typeface="Times New Roman" pitchFamily="18" charset="0"/>
                <a:cs typeface="Times New Roman" pitchFamily="18" charset="0"/>
              </a:rPr>
              <a:t>MMG 2</a:t>
            </a:r>
            <a:r>
              <a:rPr lang="fr-FR" sz="2000" dirty="0" smtClean="0">
                <a:solidFill>
                  <a:schemeClr val="accent4">
                    <a:lumMod val="50000"/>
                  </a:schemeClr>
                </a:solidFill>
                <a:latin typeface="Times New Roman" pitchFamily="18" charset="0"/>
                <a:cs typeface="Times New Roman" pitchFamily="18" charset="0"/>
              </a:rPr>
              <a:t> </a:t>
            </a:r>
            <a:r>
              <a:rPr lang="fr-FR" sz="2000" dirty="0" smtClean="0">
                <a:latin typeface="Times New Roman" pitchFamily="18" charset="0"/>
                <a:cs typeface="Times New Roman" pitchFamily="18" charset="0"/>
              </a:rPr>
              <a:t>: à l’intérieur du Centre de Santé Réaumur – 106 rue Réaumur 75002 PARIS (1784 consultations)</a:t>
            </a:r>
          </a:p>
          <a:p>
            <a:pPr marL="914400" lvl="2" indent="0" algn="just">
              <a:buNone/>
            </a:pPr>
            <a:r>
              <a:rPr lang="fr-FR" sz="2000" b="1" dirty="0" smtClean="0">
                <a:solidFill>
                  <a:schemeClr val="accent4">
                    <a:lumMod val="50000"/>
                  </a:schemeClr>
                </a:solidFill>
                <a:latin typeface="Times New Roman" pitchFamily="18" charset="0"/>
                <a:cs typeface="Times New Roman" pitchFamily="18" charset="0"/>
              </a:rPr>
              <a:t>MMG 12 </a:t>
            </a:r>
            <a:r>
              <a:rPr lang="fr-FR" sz="2000" dirty="0" smtClean="0">
                <a:latin typeface="Times New Roman" pitchFamily="18" charset="0"/>
                <a:cs typeface="Times New Roman" pitchFamily="18" charset="0"/>
              </a:rPr>
              <a:t>: à l’intérieur de l’hôpital des Diaconesses – 18 rue du Sergent </a:t>
            </a:r>
            <a:r>
              <a:rPr lang="fr-FR" sz="2000" dirty="0" err="1" smtClean="0">
                <a:latin typeface="Times New Roman" pitchFamily="18" charset="0"/>
                <a:cs typeface="Times New Roman" pitchFamily="18" charset="0"/>
              </a:rPr>
              <a:t>Bauchat</a:t>
            </a:r>
            <a:r>
              <a:rPr lang="fr-FR" sz="2000" dirty="0" smtClean="0">
                <a:latin typeface="Times New Roman" pitchFamily="18" charset="0"/>
                <a:cs typeface="Times New Roman" pitchFamily="18" charset="0"/>
              </a:rPr>
              <a:t> 75012 PARIS (2201 consultations)</a:t>
            </a:r>
          </a:p>
          <a:p>
            <a:pPr marL="914400" lvl="2" indent="0" algn="just">
              <a:buNone/>
            </a:pPr>
            <a:r>
              <a:rPr lang="fr-FR" sz="2000" b="1" dirty="0" smtClean="0">
                <a:solidFill>
                  <a:schemeClr val="accent4">
                    <a:lumMod val="50000"/>
                  </a:schemeClr>
                </a:solidFill>
                <a:latin typeface="Times New Roman" pitchFamily="18" charset="0"/>
                <a:cs typeface="Times New Roman" pitchFamily="18" charset="0"/>
              </a:rPr>
              <a:t>MMG 14 </a:t>
            </a:r>
            <a:r>
              <a:rPr lang="fr-FR" sz="2000" dirty="0" smtClean="0">
                <a:latin typeface="Times New Roman" pitchFamily="18" charset="0"/>
                <a:cs typeface="Times New Roman" pitchFamily="18" charset="0"/>
              </a:rPr>
              <a:t>: à l’intérieur de l’hôpital Léopold </a:t>
            </a:r>
            <a:r>
              <a:rPr lang="fr-FR" sz="2000" dirty="0" err="1" smtClean="0">
                <a:latin typeface="Times New Roman" pitchFamily="18" charset="0"/>
                <a:cs typeface="Times New Roman" pitchFamily="18" charset="0"/>
              </a:rPr>
              <a:t>Bellan</a:t>
            </a:r>
            <a:r>
              <a:rPr lang="fr-FR" sz="2000" dirty="0" smtClean="0">
                <a:latin typeface="Times New Roman" pitchFamily="18" charset="0"/>
                <a:cs typeface="Times New Roman" pitchFamily="18" charset="0"/>
              </a:rPr>
              <a:t> – 19/21 rue Vercingétorix 75014 PARIS (2580 consultations)</a:t>
            </a:r>
          </a:p>
          <a:p>
            <a:pPr marL="914400" lvl="2" indent="0" algn="just">
              <a:buNone/>
            </a:pPr>
            <a:r>
              <a:rPr lang="fr-FR" sz="2000" b="1" dirty="0" smtClean="0">
                <a:solidFill>
                  <a:schemeClr val="accent4">
                    <a:lumMod val="50000"/>
                  </a:schemeClr>
                </a:solidFill>
                <a:latin typeface="Times New Roman" pitchFamily="18" charset="0"/>
                <a:cs typeface="Times New Roman" pitchFamily="18" charset="0"/>
              </a:rPr>
              <a:t>MMG 16 </a:t>
            </a:r>
            <a:r>
              <a:rPr lang="fr-FR" sz="2000" dirty="0" smtClean="0">
                <a:latin typeface="Times New Roman" pitchFamily="18" charset="0"/>
                <a:cs typeface="Times New Roman" pitchFamily="18" charset="0"/>
              </a:rPr>
              <a:t>: à </a:t>
            </a:r>
            <a:r>
              <a:rPr lang="fr-FR" sz="2000" dirty="0">
                <a:latin typeface="Times New Roman" pitchFamily="18" charset="0"/>
                <a:cs typeface="Times New Roman" pitchFamily="18" charset="0"/>
              </a:rPr>
              <a:t>l’intérieur clinique BIZET – 23 rue Georges Bizet 75016 </a:t>
            </a:r>
            <a:r>
              <a:rPr lang="fr-FR" sz="2000" dirty="0" smtClean="0">
                <a:latin typeface="Times New Roman" pitchFamily="18" charset="0"/>
                <a:cs typeface="Times New Roman" pitchFamily="18" charset="0"/>
              </a:rPr>
              <a:t>PARIS (1241 consultations)</a:t>
            </a:r>
          </a:p>
          <a:p>
            <a:pPr marL="914400" lvl="2" indent="0" algn="just">
              <a:buNone/>
            </a:pPr>
            <a:r>
              <a:rPr lang="fr-FR" sz="2000" b="1" dirty="0" smtClean="0">
                <a:solidFill>
                  <a:schemeClr val="accent4">
                    <a:lumMod val="50000"/>
                  </a:schemeClr>
                </a:solidFill>
                <a:latin typeface="Times New Roman" pitchFamily="18" charset="0"/>
                <a:cs typeface="Times New Roman" pitchFamily="18" charset="0"/>
              </a:rPr>
              <a:t>MMG 19 </a:t>
            </a:r>
            <a:r>
              <a:rPr lang="fr-FR" sz="2000" dirty="0" smtClean="0">
                <a:latin typeface="Times New Roman" pitchFamily="18" charset="0"/>
                <a:cs typeface="Times New Roman" pitchFamily="18" charset="0"/>
              </a:rPr>
              <a:t>: à l’intérieur de l’hôpital Jean Jaurès – 9 à 21 Sente des Dorées 75019 PARIS (5076 consultations, seule MMG ouverte également du lundi au vendredi de 20h00 à 23h00)</a:t>
            </a:r>
          </a:p>
          <a:p>
            <a:pPr marL="457200" lvl="1" indent="0" algn="just">
              <a:buNone/>
            </a:pPr>
            <a:endParaRPr lang="fr-FR" sz="2000" dirty="0" smtClean="0">
              <a:latin typeface="Times New Roman" pitchFamily="18" charset="0"/>
              <a:cs typeface="Times New Roman" pitchFamily="18" charset="0"/>
            </a:endParaRPr>
          </a:p>
        </p:txBody>
      </p:sp>
      <p:sp>
        <p:nvSpPr>
          <p:cNvPr id="3" name="Titre 2"/>
          <p:cNvSpPr>
            <a:spLocks noGrp="1"/>
          </p:cNvSpPr>
          <p:nvPr>
            <p:ph type="title"/>
          </p:nvPr>
        </p:nvSpPr>
        <p:spPr>
          <a:xfrm>
            <a:off x="467544" y="692696"/>
            <a:ext cx="8229600" cy="720080"/>
          </a:xfrm>
        </p:spPr>
        <p:txBody>
          <a:bodyPr>
            <a:normAutofit/>
          </a:bodyPr>
          <a:lstStyle/>
          <a:p>
            <a:r>
              <a:rPr lang="fr-FR" sz="2800" b="1" dirty="0">
                <a:latin typeface="Times New Roman" pitchFamily="18" charset="0"/>
                <a:cs typeface="Times New Roman" pitchFamily="18" charset="0"/>
              </a:rPr>
              <a:t>2 - MMG (Maisons Médicales de Garde)</a:t>
            </a:r>
          </a:p>
        </p:txBody>
      </p:sp>
    </p:spTree>
    <p:extLst>
      <p:ext uri="{BB962C8B-B14F-4D97-AF65-F5344CB8AC3E}">
        <p14:creationId xmlns:p14="http://schemas.microsoft.com/office/powerpoint/2010/main" val="388544132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ipe(down)">
                                      <p:cBhvr>
                                        <p:cTn id="10" dur="500"/>
                                        <p:tgtEl>
                                          <p:spTgt spid="2">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wipe(down)">
                                      <p:cBhvr>
                                        <p:cTn id="15" dur="500"/>
                                        <p:tgtEl>
                                          <p:spTgt spid="2">
                                            <p:txEl>
                                              <p:pRg st="2" end="2"/>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2">
                                            <p:txEl>
                                              <p:pRg st="4" end="4"/>
                                            </p:txEl>
                                          </p:spTgt>
                                        </p:tgtEl>
                                        <p:attrNameLst>
                                          <p:attrName>style.visibility</p:attrName>
                                        </p:attrNameLst>
                                      </p:cBhvr>
                                      <p:to>
                                        <p:strVal val="visible"/>
                                      </p:to>
                                    </p:set>
                                    <p:animEffect transition="in" filter="wipe(down)">
                                      <p:cBhvr>
                                        <p:cTn id="18" dur="500"/>
                                        <p:tgtEl>
                                          <p:spTgt spid="2">
                                            <p:txEl>
                                              <p:pRg st="4" end="4"/>
                                            </p:tx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animEffect transition="in" filter="wipe(down)">
                                      <p:cBhvr>
                                        <p:cTn id="21" dur="500"/>
                                        <p:tgtEl>
                                          <p:spTgt spid="2">
                                            <p:txEl>
                                              <p:pRg st="5" end="5"/>
                                            </p:txEl>
                                          </p:spTgt>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2">
                                            <p:txEl>
                                              <p:pRg st="6" end="6"/>
                                            </p:txEl>
                                          </p:spTgt>
                                        </p:tgtEl>
                                        <p:attrNameLst>
                                          <p:attrName>style.visibility</p:attrName>
                                        </p:attrNameLst>
                                      </p:cBhvr>
                                      <p:to>
                                        <p:strVal val="visible"/>
                                      </p:to>
                                    </p:set>
                                    <p:animEffect transition="in" filter="wipe(down)">
                                      <p:cBhvr>
                                        <p:cTn id="24" dur="500"/>
                                        <p:tgtEl>
                                          <p:spTgt spid="2">
                                            <p:txEl>
                                              <p:pRg st="6" end="6"/>
                                            </p:txEl>
                                          </p:spTgt>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2">
                                            <p:txEl>
                                              <p:pRg st="7" end="7"/>
                                            </p:txEl>
                                          </p:spTgt>
                                        </p:tgtEl>
                                        <p:attrNameLst>
                                          <p:attrName>style.visibility</p:attrName>
                                        </p:attrNameLst>
                                      </p:cBhvr>
                                      <p:to>
                                        <p:strVal val="visible"/>
                                      </p:to>
                                    </p:set>
                                    <p:animEffect transition="in" filter="wipe(down)">
                                      <p:cBhvr>
                                        <p:cTn id="27" dur="500"/>
                                        <p:tgtEl>
                                          <p:spTgt spid="2">
                                            <p:txEl>
                                              <p:pRg st="7" end="7"/>
                                            </p:txEl>
                                          </p:spTgt>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2">
                                            <p:txEl>
                                              <p:pRg st="8" end="8"/>
                                            </p:txEl>
                                          </p:spTgt>
                                        </p:tgtEl>
                                        <p:attrNameLst>
                                          <p:attrName>style.visibility</p:attrName>
                                        </p:attrNameLst>
                                      </p:cBhvr>
                                      <p:to>
                                        <p:strVal val="visible"/>
                                      </p:to>
                                    </p:set>
                                    <p:animEffect transition="in" filter="wipe(down)">
                                      <p:cBhvr>
                                        <p:cTn id="30"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467544" y="1772816"/>
            <a:ext cx="8229600" cy="5085185"/>
          </a:xfrm>
        </p:spPr>
        <p:txBody>
          <a:bodyPr>
            <a:normAutofit/>
          </a:bodyPr>
          <a:lstStyle/>
          <a:p>
            <a:pPr marL="0" indent="0">
              <a:buNone/>
            </a:pPr>
            <a:endParaRPr lang="fr-FR" b="1" dirty="0" smtClean="0">
              <a:latin typeface="Times New Roman" pitchFamily="18" charset="0"/>
              <a:cs typeface="Times New Roman" pitchFamily="18" charset="0"/>
            </a:endParaRPr>
          </a:p>
          <a:p>
            <a:pPr lvl="1"/>
            <a:r>
              <a:rPr lang="fr-FR" dirty="0" smtClean="0">
                <a:latin typeface="Times New Roman" pitchFamily="18" charset="0"/>
                <a:cs typeface="Times New Roman" pitchFamily="18" charset="0"/>
              </a:rPr>
              <a:t>450 consultations</a:t>
            </a:r>
          </a:p>
          <a:p>
            <a:pPr marL="457200" lvl="1" indent="0">
              <a:buNone/>
            </a:pPr>
            <a:endParaRPr lang="fr-FR" dirty="0">
              <a:latin typeface="Times New Roman" pitchFamily="18" charset="0"/>
              <a:cs typeface="Times New Roman" pitchFamily="18" charset="0"/>
            </a:endParaRPr>
          </a:p>
        </p:txBody>
      </p:sp>
      <p:sp>
        <p:nvSpPr>
          <p:cNvPr id="3" name="Titre 2"/>
          <p:cNvSpPr>
            <a:spLocks noGrp="1"/>
          </p:cNvSpPr>
          <p:nvPr>
            <p:ph type="title"/>
          </p:nvPr>
        </p:nvSpPr>
        <p:spPr>
          <a:xfrm>
            <a:off x="467544" y="692696"/>
            <a:ext cx="8229600" cy="1143000"/>
          </a:xfrm>
        </p:spPr>
        <p:txBody>
          <a:bodyPr>
            <a:normAutofit/>
          </a:bodyPr>
          <a:lstStyle/>
          <a:p>
            <a:r>
              <a:rPr lang="fr-FR" sz="2800" b="1" dirty="0" smtClean="0">
                <a:latin typeface="Times New Roman" pitchFamily="18" charset="0"/>
                <a:cs typeface="Times New Roman" pitchFamily="18" charset="0"/>
              </a:rPr>
              <a:t>3 - SOS MEDECINS – 87 boulevard Port Royal</a:t>
            </a:r>
            <a:endParaRPr lang="fr-FR" sz="2800" b="1" dirty="0">
              <a:solidFill>
                <a:schemeClr val="accent4">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3426871715"/>
      </p:ext>
    </p:extLst>
  </p:cSld>
  <p:clrMapOvr>
    <a:masterClrMapping/>
  </p:clrMapOvr>
  <p:transition spd="slow">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nvPr>
        </p:nvSpPr>
        <p:spPr>
          <a:xfrm>
            <a:off x="1115616" y="1916832"/>
            <a:ext cx="7577814" cy="1470025"/>
          </a:xfrm>
        </p:spPr>
        <p:txBody>
          <a:bodyPr/>
          <a:lstStyle/>
          <a:p>
            <a:r>
              <a:rPr lang="fr-FR" b="1" dirty="0" smtClean="0">
                <a:latin typeface="Times New Roman" pitchFamily="18" charset="0"/>
                <a:cs typeface="Times New Roman" pitchFamily="18" charset="0"/>
              </a:rPr>
              <a:t>RAPPEL </a:t>
            </a:r>
            <a:endParaRPr lang="fr-FR" b="1" dirty="0">
              <a:latin typeface="Times New Roman" pitchFamily="18" charset="0"/>
              <a:cs typeface="Times New Roman" pitchFamily="18" charset="0"/>
            </a:endParaRPr>
          </a:p>
        </p:txBody>
      </p:sp>
      <p:sp>
        <p:nvSpPr>
          <p:cNvPr id="5" name="Sous-titre 4"/>
          <p:cNvSpPr>
            <a:spLocks noGrp="1"/>
          </p:cNvSpPr>
          <p:nvPr>
            <p:ph type="subTitle" idx="1"/>
          </p:nvPr>
        </p:nvSpPr>
        <p:spPr>
          <a:xfrm>
            <a:off x="323528" y="3861048"/>
            <a:ext cx="6194066" cy="925223"/>
          </a:xfrm>
        </p:spPr>
        <p:txBody>
          <a:bodyPr>
            <a:normAutofit/>
          </a:bodyPr>
          <a:lstStyle/>
          <a:p>
            <a:r>
              <a:rPr lang="fr-FR" b="1" dirty="0" smtClean="0">
                <a:solidFill>
                  <a:schemeClr val="accent4">
                    <a:lumMod val="50000"/>
                  </a:schemeClr>
                </a:solidFill>
                <a:latin typeface="Times New Roman" pitchFamily="18" charset="0"/>
                <a:cs typeface="Times New Roman" pitchFamily="18" charset="0"/>
              </a:rPr>
              <a:t>LA LOI HPST DU 21 JUILLET 2009</a:t>
            </a:r>
            <a:endParaRPr lang="fr-FR" b="1" dirty="0">
              <a:solidFill>
                <a:schemeClr val="accent4">
                  <a:lumMod val="50000"/>
                </a:schemeClr>
              </a:solidFill>
              <a:latin typeface="Times New Roman" pitchFamily="18" charset="0"/>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374848" y="1628800"/>
            <a:ext cx="8229600" cy="5805265"/>
          </a:xfrm>
        </p:spPr>
        <p:txBody>
          <a:bodyPr>
            <a:normAutofit/>
          </a:bodyPr>
          <a:lstStyle/>
          <a:p>
            <a:pPr marL="457200" indent="-457200" algn="ctr">
              <a:buFont typeface="Wingdings" pitchFamily="2" charset="2"/>
              <a:buChar char="v"/>
            </a:pPr>
            <a:r>
              <a:rPr lang="fr-FR" sz="2400" b="1" dirty="0" smtClean="0">
                <a:latin typeface="Times New Roman" pitchFamily="18" charset="0"/>
                <a:cs typeface="Times New Roman" pitchFamily="18" charset="0"/>
              </a:rPr>
              <a:t>Urgences des hôpitaux pour adultes</a:t>
            </a:r>
          </a:p>
          <a:p>
            <a:pPr marL="457200" indent="-457200" algn="ctr">
              <a:buFont typeface="Wingdings" pitchFamily="2" charset="2"/>
              <a:buChar char="v"/>
            </a:pPr>
            <a:endParaRPr lang="fr-FR" b="1" dirty="0">
              <a:latin typeface="Times New Roman" pitchFamily="18" charset="0"/>
              <a:cs typeface="Times New Roman" pitchFamily="18" charset="0"/>
            </a:endParaRPr>
          </a:p>
          <a:p>
            <a:pPr marL="0" indent="0" algn="ctr">
              <a:buNone/>
            </a:pPr>
            <a:r>
              <a:rPr lang="fr-FR" dirty="0">
                <a:latin typeface="Times New Roman" pitchFamily="18" charset="0"/>
                <a:cs typeface="Times New Roman" pitchFamily="18" charset="0"/>
              </a:rPr>
              <a:t/>
            </a:r>
            <a:br>
              <a:rPr lang="fr-FR" dirty="0">
                <a:latin typeface="Times New Roman" pitchFamily="18" charset="0"/>
                <a:cs typeface="Times New Roman" pitchFamily="18" charset="0"/>
              </a:rPr>
            </a:br>
            <a:endParaRPr lang="fr-FR" dirty="0">
              <a:effectLst/>
              <a:latin typeface="Times New Roman" pitchFamily="18" charset="0"/>
              <a:cs typeface="Times New Roman" pitchFamily="18" charset="0"/>
            </a:endParaRPr>
          </a:p>
        </p:txBody>
      </p:sp>
      <p:sp>
        <p:nvSpPr>
          <p:cNvPr id="4" name="Titre 3"/>
          <p:cNvSpPr>
            <a:spLocks noGrp="1"/>
          </p:cNvSpPr>
          <p:nvPr>
            <p:ph type="title"/>
          </p:nvPr>
        </p:nvSpPr>
        <p:spPr/>
        <p:txBody>
          <a:bodyPr>
            <a:normAutofit/>
          </a:bodyPr>
          <a:lstStyle/>
          <a:p>
            <a:r>
              <a:rPr lang="fr-FR" sz="2800" b="1" dirty="0" smtClean="0">
                <a:latin typeface="Times New Roman" pitchFamily="18" charset="0"/>
                <a:cs typeface="Times New Roman" pitchFamily="18" charset="0"/>
              </a:rPr>
              <a:t>4 </a:t>
            </a:r>
            <a:r>
              <a:rPr lang="fr-FR" sz="2800" b="1" dirty="0">
                <a:latin typeface="Times New Roman" pitchFamily="18" charset="0"/>
                <a:cs typeface="Times New Roman" pitchFamily="18" charset="0"/>
              </a:rPr>
              <a:t>– URGENCES </a:t>
            </a:r>
            <a:r>
              <a:rPr lang="fr-FR" sz="2800" b="1" dirty="0" smtClean="0">
                <a:latin typeface="Times New Roman" pitchFamily="18" charset="0"/>
                <a:cs typeface="Times New Roman" pitchFamily="18" charset="0"/>
              </a:rPr>
              <a:t>DES HOPITAUX</a:t>
            </a:r>
            <a:endParaRPr lang="fr-FR" sz="2800" dirty="0"/>
          </a:p>
        </p:txBody>
      </p:sp>
      <p:graphicFrame>
        <p:nvGraphicFramePr>
          <p:cNvPr id="5" name="Tableau 4"/>
          <p:cNvGraphicFramePr>
            <a:graphicFrameLocks noGrp="1"/>
          </p:cNvGraphicFramePr>
          <p:nvPr>
            <p:extLst>
              <p:ext uri="{D42A27DB-BD31-4B8C-83A1-F6EECF244321}">
                <p14:modId xmlns:p14="http://schemas.microsoft.com/office/powerpoint/2010/main" val="3158725106"/>
              </p:ext>
            </p:extLst>
          </p:nvPr>
        </p:nvGraphicFramePr>
        <p:xfrm>
          <a:off x="899592" y="3140968"/>
          <a:ext cx="7289801" cy="2377440"/>
        </p:xfrm>
        <a:graphic>
          <a:graphicData uri="http://schemas.openxmlformats.org/drawingml/2006/table">
            <a:tbl>
              <a:tblPr/>
              <a:tblGrid>
                <a:gridCol w="1262800"/>
                <a:gridCol w="774900"/>
                <a:gridCol w="698367"/>
                <a:gridCol w="516600"/>
                <a:gridCol w="822733"/>
                <a:gridCol w="861000"/>
                <a:gridCol w="784467"/>
                <a:gridCol w="784467"/>
                <a:gridCol w="784467"/>
              </a:tblGrid>
              <a:tr h="182880">
                <a:tc>
                  <a:txBody>
                    <a:bodyPr/>
                    <a:lstStyle/>
                    <a:p>
                      <a:pPr algn="l" fontAlgn="b"/>
                      <a:r>
                        <a:rPr lang="fr-FR" sz="1100" b="0" i="0" u="none" strike="noStrike" dirty="0">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fr-FR" sz="1100" b="1" i="0" u="none" strike="noStrike">
                          <a:effectLst/>
                          <a:latin typeface="Calibri"/>
                        </a:rPr>
                        <a:t>2010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b"/>
                      <a:r>
                        <a:rPr lang="fr-FR" sz="1100" b="1" i="0" u="none" strike="noStrike" dirty="0">
                          <a:effectLst/>
                          <a:latin typeface="Calibri"/>
                        </a:rPr>
                        <a:t>Total 2010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b"/>
                      <a:r>
                        <a:rPr lang="fr-FR" sz="1100" b="1" i="0" u="none" strike="noStrike">
                          <a:effectLst/>
                          <a:latin typeface="Calibri"/>
                        </a:rPr>
                        <a:t>2011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b"/>
                      <a:r>
                        <a:rPr lang="fr-FR" sz="1100" b="1" i="0" u="none" strike="noStrike">
                          <a:effectLst/>
                          <a:latin typeface="Calibri"/>
                        </a:rPr>
                        <a:t>Total 2011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r>
              <a:tr h="182880">
                <a:tc>
                  <a:txBody>
                    <a:bodyPr/>
                    <a:lstStyle/>
                    <a:p>
                      <a:pPr algn="l" fontAlgn="b"/>
                      <a:r>
                        <a:rPr lang="fr-FR" sz="1100" b="0" i="0" u="none" strike="noStrike" dirty="0">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smtClean="0">
                          <a:effectLst/>
                          <a:latin typeface="Calibri"/>
                        </a:rPr>
                        <a:t>8h-20h</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smtClean="0">
                          <a:effectLst/>
                          <a:latin typeface="Calibri"/>
                        </a:rPr>
                        <a:t>20h-0h</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smtClean="0">
                          <a:effectLst/>
                          <a:latin typeface="Calibri"/>
                        </a:rPr>
                        <a:t>0h-8h</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smtClean="0">
                          <a:effectLst/>
                          <a:latin typeface="Calibri"/>
                        </a:rPr>
                        <a:t>8h-20h</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smtClean="0">
                          <a:effectLst/>
                          <a:latin typeface="Calibri"/>
                        </a:rPr>
                        <a:t>20h-0h</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smtClean="0">
                          <a:effectLst/>
                          <a:latin typeface="Calibri"/>
                        </a:rPr>
                        <a:t>0h-8h</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2880">
                <a:tc>
                  <a:txBody>
                    <a:bodyPr/>
                    <a:lstStyle/>
                    <a:p>
                      <a:pPr algn="l" fontAlgn="b"/>
                      <a:r>
                        <a:rPr lang="fr-FR" sz="1100" b="0" i="0" u="none" strike="noStrike" dirty="0">
                          <a:effectLst/>
                          <a:latin typeface="Calibri"/>
                        </a:rPr>
                        <a:t>Bichat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fr-FR" sz="1100" b="0" i="0" u="none" strike="noStrike" dirty="0" smtClean="0">
                          <a:effectLst/>
                          <a:latin typeface="Calibri"/>
                        </a:rPr>
                        <a:t>46 921</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fr-FR" sz="1100" b="0" i="0" u="none" strike="noStrike" dirty="0" smtClean="0">
                          <a:effectLst/>
                          <a:latin typeface="Calibri"/>
                        </a:rPr>
                        <a:t>10 352</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fr-FR" sz="1100" b="0" i="0" u="none" strike="noStrike" dirty="0" smtClean="0">
                          <a:effectLst/>
                          <a:latin typeface="Calibri"/>
                        </a:rPr>
                        <a:t>10 783</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fr-FR" sz="1100" b="0" i="0" u="none" strike="noStrike" dirty="0" smtClean="0">
                          <a:effectLst/>
                          <a:latin typeface="Calibri"/>
                        </a:rPr>
                        <a:t>68 056</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fr-FR" sz="1100" b="0" i="0" u="none" strike="noStrike" dirty="0" smtClean="0">
                          <a:effectLst/>
                          <a:latin typeface="Calibri"/>
                        </a:rPr>
                        <a:t>48 600</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fr-FR" sz="1100" b="0" i="0" u="none" strike="noStrike" dirty="0" smtClean="0">
                          <a:effectLst/>
                          <a:latin typeface="Calibri"/>
                        </a:rPr>
                        <a:t>10 821</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fr-FR" sz="1100" b="0" i="0" u="none" strike="noStrike" dirty="0" smtClean="0">
                          <a:effectLst/>
                          <a:latin typeface="Calibri"/>
                        </a:rPr>
                        <a:t>11 624</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b"/>
                      <a:r>
                        <a:rPr lang="fr-FR" sz="1100" b="0" i="0" u="none" strike="noStrike" dirty="0" smtClean="0">
                          <a:effectLst/>
                          <a:latin typeface="Calibri"/>
                        </a:rPr>
                        <a:t>71 045</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182880">
                <a:tc>
                  <a:txBody>
                    <a:bodyPr/>
                    <a:lstStyle/>
                    <a:p>
                      <a:pPr algn="l" fontAlgn="b"/>
                      <a:r>
                        <a:rPr lang="fr-FR" sz="1100" b="0" i="0" u="none" strike="noStrike" dirty="0">
                          <a:effectLst/>
                          <a:latin typeface="Calibri"/>
                        </a:rPr>
                        <a:t>Cochin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30 498</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7 143</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6 803</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44 444</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30 865</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7 125</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6 444</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44 434</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82880">
                <a:tc>
                  <a:txBody>
                    <a:bodyPr/>
                    <a:lstStyle/>
                    <a:p>
                      <a:pPr algn="l" fontAlgn="b"/>
                      <a:r>
                        <a:rPr lang="fr-FR" sz="1100" b="0" i="0" u="none" strike="noStrike" dirty="0">
                          <a:effectLst/>
                          <a:latin typeface="Calibri"/>
                        </a:rPr>
                        <a:t>HEGP</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4 289</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1 014</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1 017</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6 320</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25 612</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6 441</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5 843</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37 896</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82880">
                <a:tc>
                  <a:txBody>
                    <a:bodyPr/>
                    <a:lstStyle/>
                    <a:p>
                      <a:pPr algn="l" fontAlgn="b"/>
                      <a:r>
                        <a:rPr lang="fr-FR" sz="1100" b="0" i="0" u="none" strike="noStrike" dirty="0" smtClean="0">
                          <a:effectLst/>
                          <a:latin typeface="Calibri"/>
                        </a:rPr>
                        <a:t>Hôtel-Dieu</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28 646</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6 371</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7 411</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42 428</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30 169</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6 958</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7 943</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45 070</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82880">
                <a:tc>
                  <a:txBody>
                    <a:bodyPr/>
                    <a:lstStyle/>
                    <a:p>
                      <a:pPr algn="l" fontAlgn="b"/>
                      <a:r>
                        <a:rPr lang="fr-FR" sz="1100" b="0" i="0" u="none" strike="noStrike" dirty="0" smtClean="0">
                          <a:effectLst/>
                          <a:latin typeface="Calibri"/>
                        </a:rPr>
                        <a:t>Lariboisière</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53 683</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13 014</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12 677</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79 374</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55 461</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13 791</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13 176</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82 428</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82880">
                <a:tc>
                  <a:txBody>
                    <a:bodyPr/>
                    <a:lstStyle/>
                    <a:p>
                      <a:pPr algn="l" fontAlgn="b"/>
                      <a:r>
                        <a:rPr lang="fr-FR" sz="1100" b="0" i="0" u="none" strike="noStrike" dirty="0" err="1" smtClean="0">
                          <a:effectLst/>
                          <a:latin typeface="Calibri"/>
                        </a:rPr>
                        <a:t>Pitie-Salpétrière</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47 181</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17 231</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13 978</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78 390</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50 582</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18 282</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14 489</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83 353</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82880">
                <a:tc>
                  <a:txBody>
                    <a:bodyPr/>
                    <a:lstStyle/>
                    <a:p>
                      <a:pPr algn="l" fontAlgn="b"/>
                      <a:r>
                        <a:rPr lang="fr-FR" sz="1100" b="0" i="0" u="none" strike="noStrike" dirty="0" smtClean="0">
                          <a:effectLst/>
                          <a:latin typeface="Calibri"/>
                        </a:rPr>
                        <a:t>Saint </a:t>
                      </a:r>
                      <a:r>
                        <a:rPr lang="fr-FR" sz="1100" b="0" i="0" u="none" strike="noStrike" dirty="0">
                          <a:effectLst/>
                          <a:latin typeface="Calibri"/>
                        </a:rPr>
                        <a:t>Antoine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31 553</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8 252</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7 699</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47 504</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33 189</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8 531</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8 035</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49 755</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82880">
                <a:tc>
                  <a:txBody>
                    <a:bodyPr/>
                    <a:lstStyle/>
                    <a:p>
                      <a:pPr algn="l" fontAlgn="b"/>
                      <a:r>
                        <a:rPr lang="fr-FR" sz="1100" b="0" i="0" u="none" strike="noStrike" dirty="0" smtClean="0">
                          <a:effectLst/>
                          <a:latin typeface="Calibri"/>
                        </a:rPr>
                        <a:t>Saint </a:t>
                      </a:r>
                      <a:r>
                        <a:rPr lang="fr-FR" sz="1100" b="0" i="0" u="none" strike="noStrike" dirty="0">
                          <a:effectLst/>
                          <a:latin typeface="Calibri"/>
                        </a:rPr>
                        <a:t>Louis</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21 288</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3 583</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2 725</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27 596</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17 209</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a:effectLst/>
                          <a:latin typeface="Calibri"/>
                        </a:rPr>
                        <a:t>2691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2 105</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22 005</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82880">
                <a:tc>
                  <a:txBody>
                    <a:bodyPr/>
                    <a:lstStyle/>
                    <a:p>
                      <a:pPr algn="l" fontAlgn="b"/>
                      <a:r>
                        <a:rPr lang="fr-FR" sz="1100" b="0" i="0" u="none" strike="noStrike" dirty="0">
                          <a:effectLst/>
                          <a:latin typeface="Calibri"/>
                        </a:rPr>
                        <a:t>Tenon</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26 766</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7 602</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7 065</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41 433</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26 176</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7 739</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6 973</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0" i="0" u="none" strike="noStrike" dirty="0" smtClean="0">
                          <a:effectLst/>
                          <a:latin typeface="Calibri"/>
                        </a:rPr>
                        <a:t>40 888</a:t>
                      </a:r>
                      <a:endParaRPr lang="fr-FR" sz="1100" b="0" i="0" u="none" strike="noStrike" dirty="0">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82880">
                <a:tc>
                  <a:txBody>
                    <a:bodyPr/>
                    <a:lstStyle/>
                    <a:p>
                      <a:pPr algn="l" fontAlgn="b"/>
                      <a:r>
                        <a:rPr lang="fr-FR" sz="1100" b="1" i="0" u="none" strike="noStrike" dirty="0">
                          <a:effectLst/>
                          <a:latin typeface="Calibri"/>
                        </a:rPr>
                        <a:t>Total adultes</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1" i="0" u="none" strike="noStrike" dirty="0" smtClean="0">
                          <a:solidFill>
                            <a:schemeClr val="accent4">
                              <a:lumMod val="50000"/>
                            </a:schemeClr>
                          </a:solidFill>
                          <a:effectLst/>
                          <a:latin typeface="Calibri"/>
                        </a:rPr>
                        <a:t>290 825</a:t>
                      </a:r>
                      <a:endParaRPr lang="fr-FR" sz="1100" b="1" i="0" u="none" strike="noStrike" dirty="0">
                        <a:solidFill>
                          <a:schemeClr val="accent4">
                            <a:lumMod val="50000"/>
                          </a:schemeClr>
                        </a:solidFill>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1" i="0" u="none" strike="noStrike" dirty="0" smtClean="0">
                          <a:solidFill>
                            <a:schemeClr val="accent4">
                              <a:lumMod val="50000"/>
                            </a:schemeClr>
                          </a:solidFill>
                          <a:effectLst/>
                          <a:latin typeface="Calibri"/>
                        </a:rPr>
                        <a:t>74 562</a:t>
                      </a:r>
                      <a:endParaRPr lang="fr-FR" sz="1100" b="1" i="0" u="none" strike="noStrike" dirty="0">
                        <a:solidFill>
                          <a:schemeClr val="accent4">
                            <a:lumMod val="50000"/>
                          </a:schemeClr>
                        </a:solidFill>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1" i="0" u="none" strike="noStrike" dirty="0" smtClean="0">
                          <a:solidFill>
                            <a:schemeClr val="accent4">
                              <a:lumMod val="50000"/>
                            </a:schemeClr>
                          </a:solidFill>
                          <a:effectLst/>
                          <a:latin typeface="Calibri"/>
                        </a:rPr>
                        <a:t>70 158</a:t>
                      </a:r>
                      <a:endParaRPr lang="fr-FR" sz="1100" b="1" i="0" u="none" strike="noStrike" dirty="0">
                        <a:solidFill>
                          <a:schemeClr val="accent4">
                            <a:lumMod val="50000"/>
                          </a:schemeClr>
                        </a:solidFill>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1" i="0" u="none" strike="noStrike" dirty="0" smtClean="0">
                          <a:solidFill>
                            <a:schemeClr val="tx1"/>
                          </a:solidFill>
                          <a:effectLst/>
                          <a:latin typeface="Calibri"/>
                        </a:rPr>
                        <a:t>435 545</a:t>
                      </a:r>
                      <a:endParaRPr lang="fr-FR" sz="1100" b="1" i="0" u="none" strike="noStrike" dirty="0">
                        <a:solidFill>
                          <a:schemeClr val="tx1"/>
                        </a:solidFill>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1" i="0" u="none" strike="noStrike" dirty="0" smtClean="0">
                          <a:solidFill>
                            <a:schemeClr val="accent4">
                              <a:lumMod val="50000"/>
                            </a:schemeClr>
                          </a:solidFill>
                          <a:effectLst/>
                          <a:latin typeface="Calibri"/>
                        </a:rPr>
                        <a:t>317 863</a:t>
                      </a:r>
                      <a:endParaRPr lang="fr-FR" sz="1100" b="1" i="0" u="none" strike="noStrike" dirty="0">
                        <a:solidFill>
                          <a:schemeClr val="accent4">
                            <a:lumMod val="50000"/>
                          </a:schemeClr>
                        </a:solidFill>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1" i="0" u="none" strike="noStrike" dirty="0" smtClean="0">
                          <a:solidFill>
                            <a:schemeClr val="accent4">
                              <a:lumMod val="50000"/>
                            </a:schemeClr>
                          </a:solidFill>
                          <a:effectLst/>
                          <a:latin typeface="Calibri"/>
                        </a:rPr>
                        <a:t>82 379</a:t>
                      </a:r>
                      <a:endParaRPr lang="fr-FR" sz="1100" b="1" i="0" u="none" strike="noStrike" dirty="0">
                        <a:solidFill>
                          <a:schemeClr val="accent4">
                            <a:lumMod val="50000"/>
                          </a:schemeClr>
                        </a:solidFill>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1" i="0" u="none" strike="noStrike" dirty="0" smtClean="0">
                          <a:solidFill>
                            <a:schemeClr val="accent4">
                              <a:lumMod val="50000"/>
                            </a:schemeClr>
                          </a:solidFill>
                          <a:effectLst/>
                          <a:latin typeface="Calibri"/>
                        </a:rPr>
                        <a:t>76 632</a:t>
                      </a:r>
                      <a:endParaRPr lang="fr-FR" sz="1100" b="1" i="0" u="none" strike="noStrike" dirty="0">
                        <a:solidFill>
                          <a:schemeClr val="accent4">
                            <a:lumMod val="50000"/>
                          </a:schemeClr>
                        </a:solidFill>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fr-FR" sz="1100" b="1" i="0" u="none" strike="noStrike" dirty="0" smtClean="0">
                          <a:solidFill>
                            <a:schemeClr val="tx1"/>
                          </a:solidFill>
                          <a:effectLst/>
                          <a:latin typeface="Calibri"/>
                        </a:rPr>
                        <a:t>476 874</a:t>
                      </a:r>
                      <a:endParaRPr lang="fr-FR" sz="1100" b="1" i="0" u="none" strike="noStrike" dirty="0">
                        <a:solidFill>
                          <a:schemeClr val="tx1"/>
                        </a:solidFill>
                        <a:effectLst/>
                        <a:latin typeface="Calibri"/>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82880">
                <a:tc>
                  <a:txBody>
                    <a:bodyPr/>
                    <a:lstStyle/>
                    <a:p>
                      <a:pPr algn="l"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effectLst/>
                          <a:latin typeface="Calibri"/>
                        </a:rPr>
                        <a:t>67%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effectLst/>
                          <a:latin typeface="Calibri"/>
                        </a:rPr>
                        <a:t>17%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effectLst/>
                          <a:latin typeface="Calibri"/>
                        </a:rPr>
                        <a:t>16%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effectLst/>
                          <a:latin typeface="Calibri"/>
                        </a:rPr>
                        <a:t>67%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effectLst/>
                          <a:latin typeface="Calibri"/>
                        </a:rPr>
                        <a:t>17%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effectLst/>
                          <a:latin typeface="Calibri"/>
                        </a:rPr>
                        <a:t>16%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r" fontAlgn="b"/>
                      <a:r>
                        <a:rPr lang="fr-FR" sz="1100" b="0" i="0" u="none" strike="noStrike" dirty="0">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bl>
          </a:graphicData>
        </a:graphic>
      </p:graphicFrame>
      <p:sp>
        <p:nvSpPr>
          <p:cNvPr id="6" name="Rectangle 5"/>
          <p:cNvSpPr/>
          <p:nvPr/>
        </p:nvSpPr>
        <p:spPr>
          <a:xfrm>
            <a:off x="624960" y="2348880"/>
            <a:ext cx="7992888" cy="646331"/>
          </a:xfrm>
          <a:prstGeom prst="rect">
            <a:avLst/>
          </a:prstGeom>
        </p:spPr>
        <p:txBody>
          <a:bodyPr wrap="square">
            <a:spAutoFit/>
          </a:bodyPr>
          <a:lstStyle/>
          <a:p>
            <a:r>
              <a:rPr lang="fr-FR" b="1" dirty="0" smtClean="0">
                <a:latin typeface="Times New Roman" pitchFamily="18" charset="0"/>
                <a:cs typeface="Times New Roman" pitchFamily="18" charset="0"/>
              </a:rPr>
              <a:t>Nombre </a:t>
            </a:r>
            <a:r>
              <a:rPr lang="fr-FR" b="1" dirty="0">
                <a:latin typeface="Times New Roman" pitchFamily="18" charset="0"/>
                <a:cs typeface="Times New Roman" pitchFamily="18" charset="0"/>
              </a:rPr>
              <a:t>de passages annuels aux urgences adultes (&gt;=15 ans) AP-HP, par tranche horaire, en 2010 et 2011</a:t>
            </a:r>
          </a:p>
        </p:txBody>
      </p:sp>
    </p:spTree>
    <p:extLst>
      <p:ext uri="{BB962C8B-B14F-4D97-AF65-F5344CB8AC3E}">
        <p14:creationId xmlns:p14="http://schemas.microsoft.com/office/powerpoint/2010/main" val="1572662639"/>
      </p:ext>
    </p:extLst>
  </p:cSld>
  <p:clrMapOvr>
    <a:masterClrMapping/>
  </p:clrMapOvr>
  <p:transition spd="slow">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374848" y="1628800"/>
            <a:ext cx="8229600" cy="5805265"/>
          </a:xfrm>
        </p:spPr>
        <p:txBody>
          <a:bodyPr>
            <a:normAutofit fontScale="55000" lnSpcReduction="20000"/>
          </a:bodyPr>
          <a:lstStyle/>
          <a:p>
            <a:pPr marL="457200" indent="-457200" algn="ctr">
              <a:buFont typeface="Wingdings" pitchFamily="2" charset="2"/>
              <a:buChar char="v"/>
            </a:pPr>
            <a:endParaRPr lang="fr-FR" b="1" dirty="0">
              <a:latin typeface="Times New Roman" pitchFamily="18" charset="0"/>
              <a:cs typeface="Times New Roman" pitchFamily="18" charset="0"/>
            </a:endParaRPr>
          </a:p>
          <a:p>
            <a:pPr marL="0" indent="0" algn="ctr">
              <a:buNone/>
            </a:pPr>
            <a:r>
              <a:rPr lang="fr-FR" b="1" dirty="0">
                <a:latin typeface="Times New Roman" pitchFamily="18" charset="0"/>
                <a:cs typeface="Times New Roman" pitchFamily="18" charset="0"/>
              </a:rPr>
              <a:t>Bichat – Claude-Bernard</a:t>
            </a:r>
            <a:r>
              <a:rPr lang="fr-FR" dirty="0">
                <a:latin typeface="Times New Roman" pitchFamily="18" charset="0"/>
                <a:cs typeface="Times New Roman" pitchFamily="18" charset="0"/>
              </a:rPr>
              <a:t>. tel : 01 40 25 81 </a:t>
            </a:r>
            <a:r>
              <a:rPr lang="fr-FR" dirty="0" smtClean="0">
                <a:latin typeface="Times New Roman" pitchFamily="18" charset="0"/>
                <a:cs typeface="Times New Roman" pitchFamily="18" charset="0"/>
              </a:rPr>
              <a:t>37 - </a:t>
            </a:r>
            <a:r>
              <a:rPr lang="fr-FR" dirty="0">
                <a:latin typeface="Times New Roman" pitchFamily="18" charset="0"/>
                <a:cs typeface="Times New Roman" pitchFamily="18" charset="0"/>
              </a:rPr>
              <a:t>46 rue Henri-</a:t>
            </a:r>
            <a:r>
              <a:rPr lang="fr-FR" dirty="0" err="1">
                <a:latin typeface="Times New Roman" pitchFamily="18" charset="0"/>
                <a:cs typeface="Times New Roman" pitchFamily="18" charset="0"/>
              </a:rPr>
              <a:t>Huchard</a:t>
            </a:r>
            <a:r>
              <a:rPr lang="fr-FR" dirty="0">
                <a:latin typeface="Times New Roman" pitchFamily="18" charset="0"/>
                <a:cs typeface="Times New Roman" pitchFamily="18" charset="0"/>
              </a:rPr>
              <a:t> – 75018 PARIS </a:t>
            </a:r>
            <a:endParaRPr lang="fr-FR" dirty="0" smtClean="0">
              <a:latin typeface="Times New Roman" pitchFamily="18" charset="0"/>
              <a:cs typeface="Times New Roman" pitchFamily="18" charset="0"/>
            </a:endParaRPr>
          </a:p>
          <a:p>
            <a:pPr marL="0" indent="0" algn="ctr">
              <a:buNone/>
            </a:pPr>
            <a:r>
              <a:rPr lang="fr-FR" dirty="0" smtClean="0">
                <a:latin typeface="Times New Roman" pitchFamily="18" charset="0"/>
                <a:cs typeface="Times New Roman" pitchFamily="18" charset="0"/>
              </a:rPr>
              <a:t>ou </a:t>
            </a:r>
            <a:r>
              <a:rPr lang="fr-FR" dirty="0">
                <a:latin typeface="Times New Roman" pitchFamily="18" charset="0"/>
                <a:cs typeface="Times New Roman" pitchFamily="18" charset="0"/>
              </a:rPr>
              <a:t>48 boulevard Sérurier – 75018 PARIS</a:t>
            </a:r>
          </a:p>
          <a:p>
            <a:pPr marL="0" indent="0" algn="ctr">
              <a:buNone/>
            </a:pPr>
            <a:endParaRPr lang="fr-FR" b="1" dirty="0" smtClean="0">
              <a:latin typeface="Times New Roman" pitchFamily="18" charset="0"/>
              <a:cs typeface="Times New Roman" pitchFamily="18" charset="0"/>
            </a:endParaRPr>
          </a:p>
          <a:p>
            <a:pPr marL="0" indent="0" algn="ctr">
              <a:buNone/>
            </a:pPr>
            <a:r>
              <a:rPr lang="fr-FR" b="1" dirty="0">
                <a:latin typeface="Times New Roman" pitchFamily="18" charset="0"/>
                <a:cs typeface="Times New Roman" pitchFamily="18" charset="0"/>
              </a:rPr>
              <a:t>Cochin</a:t>
            </a:r>
            <a:r>
              <a:rPr lang="fr-FR" dirty="0">
                <a:latin typeface="Times New Roman" pitchFamily="18" charset="0"/>
                <a:cs typeface="Times New Roman" pitchFamily="18" charset="0"/>
              </a:rPr>
              <a:t>. tel : 01 58 41 27 22 /</a:t>
            </a:r>
            <a:r>
              <a:rPr lang="fr-FR" dirty="0" smtClean="0">
                <a:latin typeface="Times New Roman" pitchFamily="18" charset="0"/>
                <a:cs typeface="Times New Roman" pitchFamily="18" charset="0"/>
              </a:rPr>
              <a:t>35 - </a:t>
            </a:r>
            <a:r>
              <a:rPr lang="fr-FR" dirty="0">
                <a:latin typeface="Times New Roman" pitchFamily="18" charset="0"/>
                <a:cs typeface="Times New Roman" pitchFamily="18" charset="0"/>
              </a:rPr>
              <a:t>27 rue du Faubourg Saint-Jacques – 75014 PARIS</a:t>
            </a:r>
          </a:p>
          <a:p>
            <a:pPr marL="0" indent="0" algn="ctr">
              <a:buNone/>
            </a:pPr>
            <a:endParaRPr lang="fr-FR" dirty="0">
              <a:latin typeface="Times New Roman" pitchFamily="18" charset="0"/>
              <a:cs typeface="Times New Roman" pitchFamily="18" charset="0"/>
            </a:endParaRPr>
          </a:p>
          <a:p>
            <a:pPr marL="0" indent="0" algn="ctr">
              <a:buNone/>
            </a:pPr>
            <a:r>
              <a:rPr lang="fr-FR" b="1" dirty="0">
                <a:latin typeface="Times New Roman" pitchFamily="18" charset="0"/>
                <a:cs typeface="Times New Roman" pitchFamily="18" charset="0"/>
              </a:rPr>
              <a:t>Hôpital européen Georges-Pompidou (HEGP)</a:t>
            </a:r>
            <a:r>
              <a:rPr lang="fr-FR" dirty="0">
                <a:latin typeface="Times New Roman" pitchFamily="18" charset="0"/>
                <a:cs typeface="Times New Roman" pitchFamily="18" charset="0"/>
              </a:rPr>
              <a:t>. tel : 01 56 09 32 24 / 32 </a:t>
            </a:r>
            <a:r>
              <a:rPr lang="fr-FR" dirty="0" smtClean="0">
                <a:latin typeface="Times New Roman" pitchFamily="18" charset="0"/>
                <a:cs typeface="Times New Roman" pitchFamily="18" charset="0"/>
              </a:rPr>
              <a:t>65 - </a:t>
            </a:r>
            <a:r>
              <a:rPr lang="fr-FR" dirty="0">
                <a:latin typeface="Times New Roman" pitchFamily="18" charset="0"/>
                <a:cs typeface="Times New Roman" pitchFamily="18" charset="0"/>
              </a:rPr>
              <a:t>20 rue Leblanc – 75015 PARIS</a:t>
            </a:r>
          </a:p>
          <a:p>
            <a:pPr marL="0" indent="0" algn="ctr">
              <a:buNone/>
            </a:pPr>
            <a:endParaRPr lang="fr-FR" b="1" dirty="0" smtClean="0">
              <a:latin typeface="Times New Roman" pitchFamily="18" charset="0"/>
              <a:cs typeface="Times New Roman" pitchFamily="18" charset="0"/>
            </a:endParaRPr>
          </a:p>
          <a:p>
            <a:pPr marL="0" indent="0" algn="ctr">
              <a:buNone/>
            </a:pPr>
            <a:r>
              <a:rPr lang="fr-FR" b="1" dirty="0" smtClean="0">
                <a:latin typeface="Times New Roman" pitchFamily="18" charset="0"/>
                <a:cs typeface="Times New Roman" pitchFamily="18" charset="0"/>
              </a:rPr>
              <a:t>Hôtel-Dieu</a:t>
            </a:r>
            <a:r>
              <a:rPr lang="fr-FR" dirty="0">
                <a:latin typeface="Times New Roman" pitchFamily="18" charset="0"/>
                <a:cs typeface="Times New Roman" pitchFamily="18" charset="0"/>
              </a:rPr>
              <a:t>. tel : 01 42 34 82 32 / 82 </a:t>
            </a:r>
            <a:r>
              <a:rPr lang="fr-FR" dirty="0" smtClean="0">
                <a:latin typeface="Times New Roman" pitchFamily="18" charset="0"/>
                <a:cs typeface="Times New Roman" pitchFamily="18" charset="0"/>
              </a:rPr>
              <a:t>33 - </a:t>
            </a:r>
            <a:r>
              <a:rPr lang="fr-FR" dirty="0">
                <a:latin typeface="Times New Roman" pitchFamily="18" charset="0"/>
                <a:cs typeface="Times New Roman" pitchFamily="18" charset="0"/>
              </a:rPr>
              <a:t>1 place du Parvis Notre-Dame – 75004 PARIS</a:t>
            </a:r>
          </a:p>
          <a:p>
            <a:pPr marL="0" indent="0" algn="ctr">
              <a:buNone/>
            </a:pPr>
            <a:endParaRPr lang="fr-FR" dirty="0" smtClean="0">
              <a:latin typeface="Times New Roman" pitchFamily="18" charset="0"/>
              <a:cs typeface="Times New Roman" pitchFamily="18" charset="0"/>
            </a:endParaRPr>
          </a:p>
          <a:p>
            <a:pPr marL="0" indent="0" algn="ctr">
              <a:buNone/>
            </a:pPr>
            <a:r>
              <a:rPr lang="fr-FR" b="1" dirty="0" smtClean="0">
                <a:latin typeface="Times New Roman" pitchFamily="18" charset="0"/>
                <a:cs typeface="Times New Roman" pitchFamily="18" charset="0"/>
              </a:rPr>
              <a:t>Lariboisière</a:t>
            </a:r>
            <a:r>
              <a:rPr lang="fr-FR" dirty="0">
                <a:latin typeface="Times New Roman" pitchFamily="18" charset="0"/>
                <a:cs typeface="Times New Roman" pitchFamily="18" charset="0"/>
              </a:rPr>
              <a:t>. tel : 01 49 95 64 45 / 64 </a:t>
            </a:r>
            <a:r>
              <a:rPr lang="fr-FR" dirty="0" smtClean="0">
                <a:latin typeface="Times New Roman" pitchFamily="18" charset="0"/>
                <a:cs typeface="Times New Roman" pitchFamily="18" charset="0"/>
              </a:rPr>
              <a:t>43 - </a:t>
            </a:r>
            <a:r>
              <a:rPr lang="fr-FR" dirty="0">
                <a:latin typeface="Times New Roman" pitchFamily="18" charset="0"/>
                <a:cs typeface="Times New Roman" pitchFamily="18" charset="0"/>
              </a:rPr>
              <a:t>2 rue Ambroise-Paré – 75010 PARIS</a:t>
            </a:r>
          </a:p>
          <a:p>
            <a:pPr marL="0" indent="0" algn="ctr">
              <a:buNone/>
            </a:pPr>
            <a:endParaRPr lang="fr-FR" dirty="0" smtClean="0">
              <a:latin typeface="Times New Roman" pitchFamily="18" charset="0"/>
              <a:cs typeface="Times New Roman" pitchFamily="18" charset="0"/>
            </a:endParaRPr>
          </a:p>
          <a:p>
            <a:pPr marL="0" indent="0" algn="ctr">
              <a:buNone/>
            </a:pPr>
            <a:r>
              <a:rPr lang="fr-FR" b="1" dirty="0">
                <a:latin typeface="Times New Roman" pitchFamily="18" charset="0"/>
                <a:cs typeface="Times New Roman" pitchFamily="18" charset="0"/>
              </a:rPr>
              <a:t>Pitié-Salpêtrière</a:t>
            </a:r>
            <a:r>
              <a:rPr lang="fr-FR" dirty="0">
                <a:latin typeface="Times New Roman" pitchFamily="18" charset="0"/>
                <a:cs typeface="Times New Roman" pitchFamily="18" charset="0"/>
              </a:rPr>
              <a:t>. tel : 01 42 17 72 </a:t>
            </a:r>
            <a:r>
              <a:rPr lang="fr-FR" dirty="0" smtClean="0">
                <a:latin typeface="Times New Roman" pitchFamily="18" charset="0"/>
                <a:cs typeface="Times New Roman" pitchFamily="18" charset="0"/>
              </a:rPr>
              <a:t>47 - </a:t>
            </a:r>
            <a:r>
              <a:rPr lang="fr-FR" dirty="0">
                <a:latin typeface="Times New Roman" pitchFamily="18" charset="0"/>
                <a:cs typeface="Times New Roman" pitchFamily="18" charset="0"/>
              </a:rPr>
              <a:t>83 boulevard de l’Hôpital – 75013 PARIS</a:t>
            </a:r>
          </a:p>
          <a:p>
            <a:pPr marL="0" indent="0" algn="ctr">
              <a:buNone/>
            </a:pPr>
            <a:endParaRPr lang="fr-FR" dirty="0">
              <a:latin typeface="Times New Roman" pitchFamily="18" charset="0"/>
              <a:cs typeface="Times New Roman" pitchFamily="18" charset="0"/>
            </a:endParaRPr>
          </a:p>
          <a:p>
            <a:pPr marL="0" indent="0" algn="ctr">
              <a:buNone/>
            </a:pPr>
            <a:r>
              <a:rPr lang="fr-FR" b="1" dirty="0">
                <a:latin typeface="Times New Roman" pitchFamily="18" charset="0"/>
                <a:cs typeface="Times New Roman" pitchFamily="18" charset="0"/>
              </a:rPr>
              <a:t>Saint-Antoine</a:t>
            </a:r>
            <a:r>
              <a:rPr lang="fr-FR" dirty="0">
                <a:latin typeface="Times New Roman" pitchFamily="18" charset="0"/>
                <a:cs typeface="Times New Roman" pitchFamily="18" charset="0"/>
              </a:rPr>
              <a:t>. tel : 01 49 28 27 </a:t>
            </a:r>
            <a:r>
              <a:rPr lang="fr-FR" dirty="0" smtClean="0">
                <a:latin typeface="Times New Roman" pitchFamily="18" charset="0"/>
                <a:cs typeface="Times New Roman" pitchFamily="18" charset="0"/>
              </a:rPr>
              <a:t>08 - </a:t>
            </a:r>
            <a:r>
              <a:rPr lang="fr-FR" dirty="0">
                <a:latin typeface="Times New Roman" pitchFamily="18" charset="0"/>
                <a:cs typeface="Times New Roman" pitchFamily="18" charset="0"/>
              </a:rPr>
              <a:t>184 rue du Faubourg Saint-Antoine – 75012 PARIS</a:t>
            </a:r>
          </a:p>
          <a:p>
            <a:pPr marL="0" indent="0" algn="ctr">
              <a:buNone/>
            </a:pPr>
            <a:endParaRPr lang="fr-FR" dirty="0">
              <a:latin typeface="Times New Roman" pitchFamily="18" charset="0"/>
              <a:cs typeface="Times New Roman" pitchFamily="18" charset="0"/>
            </a:endParaRPr>
          </a:p>
          <a:p>
            <a:pPr marL="0" indent="0" algn="ctr">
              <a:buNone/>
            </a:pPr>
            <a:r>
              <a:rPr lang="fr-FR" sz="2700" b="1" dirty="0" smtClean="0">
                <a:latin typeface="Times New Roman" pitchFamily="18" charset="0"/>
                <a:cs typeface="Times New Roman" pitchFamily="18" charset="0"/>
              </a:rPr>
              <a:t>Saint-Louis</a:t>
            </a:r>
            <a:r>
              <a:rPr lang="fr-FR" sz="2700" b="1" dirty="0">
                <a:latin typeface="Times New Roman" pitchFamily="18" charset="0"/>
                <a:cs typeface="Times New Roman" pitchFamily="18" charset="0"/>
              </a:rPr>
              <a:t>. </a:t>
            </a:r>
            <a:r>
              <a:rPr lang="fr-FR" sz="2700" dirty="0">
                <a:latin typeface="Times New Roman" pitchFamily="18" charset="0"/>
                <a:cs typeface="Times New Roman" pitchFamily="18" charset="0"/>
              </a:rPr>
              <a:t>tél : 01 42 49 91 17 </a:t>
            </a:r>
            <a:r>
              <a:rPr lang="fr-FR" sz="2700" dirty="0" smtClean="0">
                <a:latin typeface="Times New Roman" pitchFamily="18" charset="0"/>
                <a:cs typeface="Times New Roman" pitchFamily="18" charset="0"/>
              </a:rPr>
              <a:t>- 1 </a:t>
            </a:r>
            <a:r>
              <a:rPr lang="fr-FR" sz="2700" dirty="0">
                <a:latin typeface="Times New Roman" pitchFamily="18" charset="0"/>
                <a:cs typeface="Times New Roman" pitchFamily="18" charset="0"/>
              </a:rPr>
              <a:t>avenue Claude-</a:t>
            </a:r>
            <a:r>
              <a:rPr lang="fr-FR" sz="2700" dirty="0" err="1">
                <a:latin typeface="Times New Roman" pitchFamily="18" charset="0"/>
                <a:cs typeface="Times New Roman" pitchFamily="18" charset="0"/>
              </a:rPr>
              <a:t>Vellefaux</a:t>
            </a:r>
            <a:r>
              <a:rPr lang="fr-FR" sz="2700" dirty="0">
                <a:latin typeface="Times New Roman" pitchFamily="18" charset="0"/>
                <a:cs typeface="Times New Roman" pitchFamily="18" charset="0"/>
              </a:rPr>
              <a:t> </a:t>
            </a:r>
            <a:r>
              <a:rPr lang="fr-FR" sz="2700" dirty="0" smtClean="0">
                <a:latin typeface="Times New Roman" pitchFamily="18" charset="0"/>
                <a:cs typeface="Times New Roman" pitchFamily="18" charset="0"/>
              </a:rPr>
              <a:t>– 75010 PARIS</a:t>
            </a:r>
            <a:endParaRPr lang="fr-FR" sz="2700" dirty="0">
              <a:latin typeface="Times New Roman" pitchFamily="18" charset="0"/>
              <a:cs typeface="Times New Roman" pitchFamily="18" charset="0"/>
            </a:endParaRPr>
          </a:p>
          <a:p>
            <a:pPr marL="0" indent="0" algn="ctr">
              <a:buNone/>
            </a:pPr>
            <a:endParaRPr lang="fr-FR" dirty="0">
              <a:latin typeface="Times New Roman" pitchFamily="18" charset="0"/>
              <a:cs typeface="Times New Roman" pitchFamily="18" charset="0"/>
            </a:endParaRPr>
          </a:p>
          <a:p>
            <a:pPr marL="0" indent="0" algn="ctr">
              <a:buNone/>
            </a:pPr>
            <a:r>
              <a:rPr lang="fr-FR" b="1" dirty="0">
                <a:latin typeface="Times New Roman" pitchFamily="18" charset="0"/>
                <a:cs typeface="Times New Roman" pitchFamily="18" charset="0"/>
              </a:rPr>
              <a:t>Tenon</a:t>
            </a:r>
            <a:r>
              <a:rPr lang="fr-FR" dirty="0">
                <a:latin typeface="Times New Roman" pitchFamily="18" charset="0"/>
                <a:cs typeface="Times New Roman" pitchFamily="18" charset="0"/>
              </a:rPr>
              <a:t>. tel : 01 56 01 64 05, 4 rue de la Chine – 75020 PARIS</a:t>
            </a:r>
          </a:p>
          <a:p>
            <a:pPr>
              <a:buFont typeface="Wingdings" pitchFamily="2" charset="2"/>
              <a:buChar char="v"/>
            </a:pPr>
            <a:endParaRPr lang="fr-FR" sz="1800" dirty="0">
              <a:latin typeface="Times New Roman" pitchFamily="18" charset="0"/>
              <a:cs typeface="Times New Roman" pitchFamily="18" charset="0"/>
            </a:endParaRPr>
          </a:p>
          <a:p>
            <a:pPr marL="0" indent="0" algn="ctr">
              <a:buNone/>
            </a:pPr>
            <a:r>
              <a:rPr lang="fr-FR" dirty="0">
                <a:latin typeface="Times New Roman" pitchFamily="18" charset="0"/>
                <a:cs typeface="Times New Roman" pitchFamily="18" charset="0"/>
              </a:rPr>
              <a:t/>
            </a:r>
            <a:br>
              <a:rPr lang="fr-FR" dirty="0">
                <a:latin typeface="Times New Roman" pitchFamily="18" charset="0"/>
                <a:cs typeface="Times New Roman" pitchFamily="18" charset="0"/>
              </a:rPr>
            </a:br>
            <a:endParaRPr lang="fr-FR" dirty="0">
              <a:effectLst/>
              <a:latin typeface="Times New Roman" pitchFamily="18" charset="0"/>
              <a:cs typeface="Times New Roman" pitchFamily="18" charset="0"/>
            </a:endParaRPr>
          </a:p>
        </p:txBody>
      </p:sp>
    </p:spTree>
    <p:extLst>
      <p:ext uri="{BB962C8B-B14F-4D97-AF65-F5344CB8AC3E}">
        <p14:creationId xmlns:p14="http://schemas.microsoft.com/office/powerpoint/2010/main" val="710764888"/>
      </p:ext>
    </p:extLst>
  </p:cSld>
  <p:clrMapOvr>
    <a:masterClrMapping/>
  </p:clrMapOvr>
  <p:transition spd="slow">
    <p:pull/>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395536" y="980728"/>
            <a:ext cx="8229600" cy="5400600"/>
          </a:xfrm>
        </p:spPr>
        <p:txBody>
          <a:bodyPr>
            <a:normAutofit/>
          </a:bodyPr>
          <a:lstStyle/>
          <a:p>
            <a:pPr marL="0" indent="0">
              <a:buNone/>
            </a:pPr>
            <a:endParaRPr lang="fr-FR" sz="2000" dirty="0" smtClean="0"/>
          </a:p>
          <a:p>
            <a:pPr marL="342900" indent="-342900">
              <a:buFont typeface="Arial" pitchFamily="34" charset="0"/>
              <a:buChar char="•"/>
            </a:pPr>
            <a:r>
              <a:rPr lang="fr-FR" sz="2000" b="1" dirty="0" smtClean="0">
                <a:latin typeface="Times New Roman" pitchFamily="18" charset="0"/>
                <a:cs typeface="Times New Roman" pitchFamily="18" charset="0"/>
              </a:rPr>
              <a:t>Etablissement </a:t>
            </a:r>
            <a:r>
              <a:rPr lang="fr-FR" sz="2000" b="1" dirty="0" smtClean="0">
                <a:latin typeface="Times New Roman" pitchFamily="18" charset="0"/>
                <a:cs typeface="Times New Roman" pitchFamily="18" charset="0"/>
              </a:rPr>
              <a:t>Saint-Joseph</a:t>
            </a:r>
            <a:endParaRPr lang="fr-FR" sz="2000" b="1" dirty="0" smtClean="0">
              <a:latin typeface="Times New Roman" pitchFamily="18" charset="0"/>
              <a:cs typeface="Times New Roman" pitchFamily="18" charset="0"/>
            </a:endParaRPr>
          </a:p>
          <a:p>
            <a:pPr marL="342900" indent="-342900">
              <a:buFont typeface="Arial" pitchFamily="34" charset="0"/>
              <a:buChar char="•"/>
            </a:pPr>
            <a:endParaRPr lang="fr-FR" sz="2000" b="1" dirty="0">
              <a:latin typeface="Times New Roman" pitchFamily="18" charset="0"/>
              <a:cs typeface="Times New Roman" pitchFamily="18" charset="0"/>
            </a:endParaRPr>
          </a:p>
          <a:p>
            <a:pPr marL="342900" indent="-342900">
              <a:buFont typeface="Arial" pitchFamily="34" charset="0"/>
              <a:buChar char="•"/>
            </a:pPr>
            <a:endParaRPr lang="fr-FR" sz="2000" b="1" dirty="0" smtClean="0">
              <a:latin typeface="Times New Roman" pitchFamily="18" charset="0"/>
              <a:cs typeface="Times New Roman" pitchFamily="18" charset="0"/>
            </a:endParaRPr>
          </a:p>
          <a:p>
            <a:pPr marL="342900" indent="-342900">
              <a:buFont typeface="Arial" pitchFamily="34" charset="0"/>
              <a:buChar char="•"/>
            </a:pPr>
            <a:endParaRPr lang="fr-FR" sz="2000" b="1" dirty="0">
              <a:latin typeface="Times New Roman" pitchFamily="18" charset="0"/>
              <a:cs typeface="Times New Roman" pitchFamily="18" charset="0"/>
            </a:endParaRPr>
          </a:p>
          <a:p>
            <a:pPr marL="342900" indent="-342900">
              <a:buFont typeface="Arial" pitchFamily="34" charset="0"/>
              <a:buChar char="•"/>
            </a:pPr>
            <a:endParaRPr lang="fr-FR" sz="2000" b="1" dirty="0" smtClean="0">
              <a:latin typeface="Times New Roman" pitchFamily="18" charset="0"/>
              <a:cs typeface="Times New Roman" pitchFamily="18" charset="0"/>
            </a:endParaRPr>
          </a:p>
          <a:p>
            <a:pPr marL="342900" indent="-342900">
              <a:buFont typeface="Arial" pitchFamily="34" charset="0"/>
              <a:buChar char="•"/>
            </a:pPr>
            <a:endParaRPr lang="fr-FR" sz="2000" b="1" dirty="0">
              <a:latin typeface="Times New Roman" pitchFamily="18" charset="0"/>
              <a:cs typeface="Times New Roman" pitchFamily="18" charset="0"/>
            </a:endParaRPr>
          </a:p>
          <a:p>
            <a:pPr marL="342900" indent="-342900">
              <a:buFont typeface="Arial" pitchFamily="34" charset="0"/>
              <a:buChar char="•"/>
            </a:pPr>
            <a:endParaRPr lang="fr-FR" sz="2000" b="1" dirty="0" smtClean="0">
              <a:latin typeface="Times New Roman" pitchFamily="18" charset="0"/>
              <a:cs typeface="Times New Roman" pitchFamily="18" charset="0"/>
            </a:endParaRPr>
          </a:p>
          <a:p>
            <a:pPr marL="342900" indent="-342900">
              <a:buFont typeface="Arial" pitchFamily="34" charset="0"/>
              <a:buChar char="•"/>
            </a:pPr>
            <a:endParaRPr lang="fr-FR" sz="1700" b="1" dirty="0" smtClean="0">
              <a:latin typeface="Times New Roman" pitchFamily="18" charset="0"/>
              <a:cs typeface="Times New Roman" pitchFamily="18" charset="0"/>
            </a:endParaRPr>
          </a:p>
          <a:p>
            <a:pPr marL="342900" indent="-342900">
              <a:buFont typeface="Arial" pitchFamily="34" charset="0"/>
              <a:buChar char="•"/>
            </a:pPr>
            <a:endParaRPr lang="fr-FR" sz="1700" b="1" dirty="0">
              <a:latin typeface="Times New Roman" pitchFamily="18" charset="0"/>
              <a:cs typeface="Times New Roman" pitchFamily="18" charset="0"/>
            </a:endParaRPr>
          </a:p>
          <a:p>
            <a:pPr marL="342900" indent="-342900">
              <a:buFont typeface="Arial" pitchFamily="34" charset="0"/>
              <a:buChar char="•"/>
            </a:pPr>
            <a:r>
              <a:rPr lang="fr-FR" sz="1700" b="1" dirty="0" smtClean="0">
                <a:latin typeface="Times New Roman" pitchFamily="18" charset="0"/>
                <a:cs typeface="Times New Roman" pitchFamily="18" charset="0"/>
              </a:rPr>
              <a:t>Hôpital </a:t>
            </a:r>
            <a:r>
              <a:rPr lang="fr-FR" sz="1700" b="1" dirty="0" smtClean="0">
                <a:latin typeface="Times New Roman" pitchFamily="18" charset="0"/>
                <a:cs typeface="Times New Roman" pitchFamily="18" charset="0"/>
              </a:rPr>
              <a:t>Diaconesse Saint Croix-Simon</a:t>
            </a:r>
          </a:p>
          <a:p>
            <a:pPr marL="342900" indent="-342900">
              <a:buFont typeface="Arial" pitchFamily="34" charset="0"/>
              <a:buChar char="•"/>
            </a:pPr>
            <a:endParaRPr lang="fr-FR" sz="1700" b="1" dirty="0" smtClean="0">
              <a:latin typeface="Times New Roman" pitchFamily="18" charset="0"/>
              <a:cs typeface="Times New Roman" pitchFamily="18" charset="0"/>
            </a:endParaRPr>
          </a:p>
          <a:p>
            <a:pPr marL="109728" indent="0">
              <a:buNone/>
            </a:pPr>
            <a:endParaRPr lang="fr-FR" b="1" dirty="0" smtClean="0">
              <a:latin typeface="Times New Roman" pitchFamily="18" charset="0"/>
              <a:cs typeface="Times New Roman" pitchFamily="18" charset="0"/>
            </a:endParaRPr>
          </a:p>
        </p:txBody>
      </p:sp>
      <p:graphicFrame>
        <p:nvGraphicFramePr>
          <p:cNvPr id="4" name="Tableau 3"/>
          <p:cNvGraphicFramePr>
            <a:graphicFrameLocks noGrp="1"/>
          </p:cNvGraphicFramePr>
          <p:nvPr>
            <p:extLst>
              <p:ext uri="{D42A27DB-BD31-4B8C-83A1-F6EECF244321}">
                <p14:modId xmlns:p14="http://schemas.microsoft.com/office/powerpoint/2010/main" val="457129338"/>
              </p:ext>
            </p:extLst>
          </p:nvPr>
        </p:nvGraphicFramePr>
        <p:xfrm>
          <a:off x="1256169" y="1900691"/>
          <a:ext cx="6944312" cy="1974421"/>
        </p:xfrm>
        <a:graphic>
          <a:graphicData uri="http://schemas.openxmlformats.org/drawingml/2006/table">
            <a:tbl>
              <a:tblPr firstRow="1" firstCol="1" bandRow="1">
                <a:tableStyleId>{284E427A-3D55-4303-BF80-6455036E1DE7}</a:tableStyleId>
              </a:tblPr>
              <a:tblGrid>
                <a:gridCol w="2320924"/>
                <a:gridCol w="1155847"/>
                <a:gridCol w="1155847"/>
                <a:gridCol w="1155847"/>
                <a:gridCol w="1155847"/>
              </a:tblGrid>
              <a:tr h="328501">
                <a:tc>
                  <a:txBody>
                    <a:bodyPr/>
                    <a:lstStyle/>
                    <a:p>
                      <a:pPr algn="ctr"/>
                      <a:r>
                        <a:rPr lang="fr-FR" sz="1200" dirty="0" smtClean="0">
                          <a:effectLst/>
                          <a:latin typeface="Times New Roman" pitchFamily="18" charset="0"/>
                          <a:cs typeface="Times New Roman" pitchFamily="18" charset="0"/>
                        </a:rPr>
                        <a:t>2010</a:t>
                      </a:r>
                      <a:endParaRPr lang="fr-FR" sz="1200" dirty="0">
                        <a:effectLst/>
                        <a:latin typeface="Times New Roman" pitchFamily="18" charset="0"/>
                        <a:ea typeface="Calibri"/>
                        <a:cs typeface="Times New Roman" pitchFamily="18" charset="0"/>
                      </a:endParaRPr>
                    </a:p>
                  </a:txBody>
                  <a:tcPr marL="44450" marR="44450" marT="0" marB="0" anchor="ctr"/>
                </a:tc>
                <a:tc>
                  <a:txBody>
                    <a:bodyPr/>
                    <a:lstStyle/>
                    <a:p>
                      <a:pPr algn="ctr"/>
                      <a:r>
                        <a:rPr lang="fr-FR" sz="1200" dirty="0" smtClean="0">
                          <a:effectLst/>
                          <a:latin typeface="Times New Roman" pitchFamily="18" charset="0"/>
                          <a:cs typeface="Times New Roman" pitchFamily="18" charset="0"/>
                        </a:rPr>
                        <a:t>Année </a:t>
                      </a:r>
                      <a:r>
                        <a:rPr lang="fr-FR" sz="1200" dirty="0">
                          <a:effectLst/>
                          <a:latin typeface="Times New Roman" pitchFamily="18" charset="0"/>
                          <a:cs typeface="Times New Roman" pitchFamily="18" charset="0"/>
                        </a:rPr>
                        <a:t>2009</a:t>
                      </a:r>
                      <a:endParaRPr lang="fr-FR" sz="1200" dirty="0">
                        <a:effectLst/>
                        <a:latin typeface="Times New Roman" pitchFamily="18" charset="0"/>
                        <a:ea typeface="Calibri"/>
                        <a:cs typeface="Times New Roman" pitchFamily="18" charset="0"/>
                      </a:endParaRPr>
                    </a:p>
                  </a:txBody>
                  <a:tcPr marL="0" marR="0" marT="0" marB="0" anchor="ctr"/>
                </a:tc>
                <a:tc>
                  <a:txBody>
                    <a:bodyPr/>
                    <a:lstStyle/>
                    <a:p>
                      <a:pPr algn="ctr"/>
                      <a:r>
                        <a:rPr lang="fr-FR" sz="1200" dirty="0" smtClean="0">
                          <a:effectLst/>
                          <a:latin typeface="Times New Roman" pitchFamily="18" charset="0"/>
                          <a:cs typeface="Times New Roman" pitchFamily="18" charset="0"/>
                        </a:rPr>
                        <a:t>Année 2010</a:t>
                      </a:r>
                    </a:p>
                  </a:txBody>
                  <a:tcPr marL="0" marR="0" marT="0" marB="0" anchor="ctr"/>
                </a:tc>
                <a:tc>
                  <a:txBody>
                    <a:bodyPr/>
                    <a:lstStyle/>
                    <a:p>
                      <a:pPr algn="ctr"/>
                      <a:r>
                        <a:rPr lang="fr-FR" sz="1200" dirty="0">
                          <a:effectLst/>
                          <a:latin typeface="Times New Roman" pitchFamily="18" charset="0"/>
                          <a:cs typeface="Times New Roman" pitchFamily="18" charset="0"/>
                        </a:rPr>
                        <a:t>Année </a:t>
                      </a:r>
                      <a:r>
                        <a:rPr lang="fr-FR" sz="1200" dirty="0" smtClean="0">
                          <a:effectLst/>
                          <a:latin typeface="Times New Roman" pitchFamily="18" charset="0"/>
                          <a:cs typeface="Times New Roman" pitchFamily="18" charset="0"/>
                        </a:rPr>
                        <a:t>2011</a:t>
                      </a:r>
                    </a:p>
                  </a:txBody>
                  <a:tcPr marL="0" marR="0" marT="0" marB="0" anchor="ctr"/>
                </a:tc>
                <a:tc>
                  <a:txBody>
                    <a:bodyPr/>
                    <a:lstStyle/>
                    <a:p>
                      <a:pPr algn="ctr"/>
                      <a:r>
                        <a:rPr lang="fr-FR" sz="1200" dirty="0" smtClean="0">
                          <a:effectLst/>
                          <a:latin typeface="Times New Roman" pitchFamily="18" charset="0"/>
                          <a:cs typeface="Times New Roman" pitchFamily="18" charset="0"/>
                        </a:rPr>
                        <a:t>Année 2012</a:t>
                      </a:r>
                    </a:p>
                  </a:txBody>
                  <a:tcPr marL="0" marR="0" marT="0" marB="0" anchor="ctr"/>
                </a:tc>
              </a:tr>
              <a:tr h="164251">
                <a:tc>
                  <a:txBody>
                    <a:bodyPr/>
                    <a:lstStyle/>
                    <a:p>
                      <a:pPr algn="l"/>
                      <a:r>
                        <a:rPr lang="fr-FR" sz="1200" b="0" dirty="0" smtClean="0">
                          <a:solidFill>
                            <a:sysClr val="windowText" lastClr="000000"/>
                          </a:solidFill>
                          <a:effectLst/>
                          <a:latin typeface="Times New Roman" pitchFamily="18" charset="0"/>
                          <a:cs typeface="Times New Roman" pitchFamily="18" charset="0"/>
                        </a:rPr>
                        <a:t>Passages Urgences</a:t>
                      </a:r>
                      <a:endParaRPr lang="fr-FR" sz="1200" b="0" dirty="0">
                        <a:solidFill>
                          <a:sysClr val="windowText" lastClr="000000"/>
                        </a:solidFill>
                        <a:effectLst/>
                        <a:latin typeface="Times New Roman" pitchFamily="18" charset="0"/>
                        <a:ea typeface="Calibri"/>
                        <a:cs typeface="Times New Roman" pitchFamily="18" charset="0"/>
                      </a:endParaRPr>
                    </a:p>
                  </a:txBody>
                  <a:tcPr marL="44450" marR="44450" marT="0" marB="0" anchor="b"/>
                </a:tc>
                <a:tc>
                  <a:txBody>
                    <a:bodyPr/>
                    <a:lstStyle/>
                    <a:p>
                      <a:pPr algn="l"/>
                      <a:r>
                        <a:rPr lang="fr-FR" sz="1200">
                          <a:effectLst/>
                          <a:latin typeface="Times New Roman" pitchFamily="18" charset="0"/>
                          <a:cs typeface="Times New Roman" pitchFamily="18" charset="0"/>
                        </a:rPr>
                        <a:t> </a:t>
                      </a:r>
                      <a:endParaRPr lang="fr-FR" sz="1200">
                        <a:effectLst/>
                        <a:latin typeface="Times New Roman" pitchFamily="18" charset="0"/>
                        <a:ea typeface="Calibri"/>
                        <a:cs typeface="Times New Roman" pitchFamily="18" charset="0"/>
                      </a:endParaRPr>
                    </a:p>
                  </a:txBody>
                  <a:tcPr marL="0" marR="0" marT="0" marB="0"/>
                </a:tc>
                <a:tc>
                  <a:txBody>
                    <a:bodyPr/>
                    <a:lstStyle/>
                    <a:p>
                      <a:pPr algn="l"/>
                      <a:r>
                        <a:rPr lang="fr-FR" sz="1200" dirty="0">
                          <a:effectLst/>
                          <a:latin typeface="Times New Roman" pitchFamily="18" charset="0"/>
                          <a:cs typeface="Times New Roman" pitchFamily="18" charset="0"/>
                        </a:rPr>
                        <a:t> </a:t>
                      </a:r>
                      <a:endParaRPr lang="fr-FR" sz="1200" dirty="0">
                        <a:effectLst/>
                        <a:latin typeface="Times New Roman" pitchFamily="18" charset="0"/>
                        <a:ea typeface="Calibri"/>
                        <a:cs typeface="Times New Roman" pitchFamily="18" charset="0"/>
                      </a:endParaRPr>
                    </a:p>
                  </a:txBody>
                  <a:tcPr marL="0" marR="0" marT="0" marB="0" anchor="b"/>
                </a:tc>
                <a:tc>
                  <a:txBody>
                    <a:bodyPr/>
                    <a:lstStyle/>
                    <a:p>
                      <a:pPr algn="l"/>
                      <a:r>
                        <a:rPr lang="fr-FR" sz="1200" dirty="0">
                          <a:effectLst/>
                          <a:latin typeface="Times New Roman" pitchFamily="18" charset="0"/>
                          <a:cs typeface="Times New Roman" pitchFamily="18" charset="0"/>
                        </a:rPr>
                        <a:t> </a:t>
                      </a:r>
                      <a:endParaRPr lang="fr-FR" sz="1200" dirty="0">
                        <a:effectLst/>
                        <a:latin typeface="Times New Roman" pitchFamily="18" charset="0"/>
                        <a:ea typeface="Calibri"/>
                        <a:cs typeface="Times New Roman" pitchFamily="18" charset="0"/>
                      </a:endParaRPr>
                    </a:p>
                  </a:txBody>
                  <a:tcPr marL="0" marR="0" marT="0" marB="0" anchor="b"/>
                </a:tc>
                <a:tc>
                  <a:txBody>
                    <a:bodyPr/>
                    <a:lstStyle/>
                    <a:p>
                      <a:pPr algn="l"/>
                      <a:r>
                        <a:rPr lang="fr-FR" sz="1200">
                          <a:effectLst/>
                          <a:latin typeface="Times New Roman" pitchFamily="18" charset="0"/>
                          <a:cs typeface="Times New Roman" pitchFamily="18" charset="0"/>
                        </a:rPr>
                        <a:t> </a:t>
                      </a:r>
                      <a:endParaRPr lang="fr-FR" sz="1200">
                        <a:effectLst/>
                        <a:latin typeface="Times New Roman" pitchFamily="18" charset="0"/>
                        <a:ea typeface="Calibri"/>
                        <a:cs typeface="Times New Roman" pitchFamily="18" charset="0"/>
                      </a:endParaRPr>
                    </a:p>
                  </a:txBody>
                  <a:tcPr marL="0" marR="0" marT="0" marB="0" anchor="b"/>
                </a:tc>
              </a:tr>
              <a:tr h="164251">
                <a:tc>
                  <a:txBody>
                    <a:bodyPr/>
                    <a:lstStyle/>
                    <a:p>
                      <a:pPr algn="l"/>
                      <a:r>
                        <a:rPr lang="fr-FR" sz="1200" b="0" dirty="0">
                          <a:effectLst/>
                          <a:latin typeface="Times New Roman" pitchFamily="18" charset="0"/>
                          <a:cs typeface="Times New Roman" pitchFamily="18" charset="0"/>
                        </a:rPr>
                        <a:t>Urgences non hospitalisées</a:t>
                      </a:r>
                      <a:endParaRPr lang="fr-FR" sz="1200" b="0" dirty="0">
                        <a:effectLst/>
                        <a:latin typeface="Times New Roman" pitchFamily="18" charset="0"/>
                        <a:ea typeface="Calibri"/>
                        <a:cs typeface="Times New Roman" pitchFamily="18" charset="0"/>
                      </a:endParaRPr>
                    </a:p>
                  </a:txBody>
                  <a:tcPr marL="44450" marR="44450" marT="0" marB="0" anchor="b"/>
                </a:tc>
                <a:tc>
                  <a:txBody>
                    <a:bodyPr/>
                    <a:lstStyle/>
                    <a:p>
                      <a:pPr algn="r"/>
                      <a:r>
                        <a:rPr lang="fr-FR" sz="1200" dirty="0" smtClean="0">
                          <a:effectLst/>
                          <a:latin typeface="Times New Roman" pitchFamily="18" charset="0"/>
                          <a:cs typeface="Times New Roman" pitchFamily="18" charset="0"/>
                        </a:rPr>
                        <a:t>26 227</a:t>
                      </a:r>
                      <a:endParaRPr lang="fr-FR" sz="1200" dirty="0">
                        <a:effectLst/>
                        <a:latin typeface="Times New Roman" pitchFamily="18" charset="0"/>
                        <a:ea typeface="Calibri"/>
                        <a:cs typeface="Times New Roman" pitchFamily="18" charset="0"/>
                      </a:endParaRPr>
                    </a:p>
                  </a:txBody>
                  <a:tcPr marL="0" marR="0" marT="0" marB="0"/>
                </a:tc>
                <a:tc>
                  <a:txBody>
                    <a:bodyPr/>
                    <a:lstStyle/>
                    <a:p>
                      <a:pPr algn="r"/>
                      <a:r>
                        <a:rPr lang="fr-FR" sz="1200">
                          <a:effectLst/>
                          <a:latin typeface="Times New Roman" pitchFamily="18" charset="0"/>
                          <a:cs typeface="Times New Roman" pitchFamily="18" charset="0"/>
                        </a:rPr>
                        <a:t>26 131</a:t>
                      </a:r>
                      <a:endParaRPr lang="fr-FR" sz="1200">
                        <a:effectLst/>
                        <a:latin typeface="Times New Roman" pitchFamily="18" charset="0"/>
                        <a:ea typeface="Calibri"/>
                        <a:cs typeface="Times New Roman" pitchFamily="18" charset="0"/>
                      </a:endParaRPr>
                    </a:p>
                  </a:txBody>
                  <a:tcPr marL="0" marR="0" marT="0" marB="0" anchor="b"/>
                </a:tc>
                <a:tc>
                  <a:txBody>
                    <a:bodyPr/>
                    <a:lstStyle/>
                    <a:p>
                      <a:pPr algn="r"/>
                      <a:r>
                        <a:rPr lang="fr-FR" sz="1200">
                          <a:effectLst/>
                          <a:latin typeface="Times New Roman" pitchFamily="18" charset="0"/>
                          <a:cs typeface="Times New Roman" pitchFamily="18" charset="0"/>
                        </a:rPr>
                        <a:t>27 215</a:t>
                      </a:r>
                      <a:endParaRPr lang="fr-FR" sz="1200">
                        <a:effectLst/>
                        <a:latin typeface="Times New Roman" pitchFamily="18" charset="0"/>
                        <a:ea typeface="Calibri"/>
                        <a:cs typeface="Times New Roman" pitchFamily="18" charset="0"/>
                      </a:endParaRPr>
                    </a:p>
                  </a:txBody>
                  <a:tcPr marL="0" marR="0" marT="0" marB="0" anchor="b"/>
                </a:tc>
                <a:tc>
                  <a:txBody>
                    <a:bodyPr/>
                    <a:lstStyle/>
                    <a:p>
                      <a:pPr algn="r"/>
                      <a:r>
                        <a:rPr lang="fr-FR" sz="1200">
                          <a:effectLst/>
                          <a:latin typeface="Times New Roman" pitchFamily="18" charset="0"/>
                          <a:cs typeface="Times New Roman" pitchFamily="18" charset="0"/>
                        </a:rPr>
                        <a:t>27 122</a:t>
                      </a:r>
                      <a:endParaRPr lang="fr-FR" sz="1200">
                        <a:effectLst/>
                        <a:latin typeface="Times New Roman" pitchFamily="18" charset="0"/>
                        <a:ea typeface="Calibri"/>
                        <a:cs typeface="Times New Roman" pitchFamily="18" charset="0"/>
                      </a:endParaRPr>
                    </a:p>
                  </a:txBody>
                  <a:tcPr marL="0" marR="0" marT="0" marB="0" anchor="b"/>
                </a:tc>
              </a:tr>
              <a:tr h="164251">
                <a:tc>
                  <a:txBody>
                    <a:bodyPr/>
                    <a:lstStyle/>
                    <a:p>
                      <a:pPr algn="l"/>
                      <a:r>
                        <a:rPr lang="fr-FR" sz="1200" b="0" dirty="0">
                          <a:effectLst/>
                          <a:latin typeface="Times New Roman" pitchFamily="18" charset="0"/>
                          <a:cs typeface="Times New Roman" pitchFamily="18" charset="0"/>
                        </a:rPr>
                        <a:t>Urgences  hospitalisées</a:t>
                      </a:r>
                      <a:endParaRPr lang="fr-FR" sz="1200" b="0" dirty="0">
                        <a:effectLst/>
                        <a:latin typeface="Times New Roman" pitchFamily="18" charset="0"/>
                        <a:ea typeface="Calibri"/>
                        <a:cs typeface="Times New Roman" pitchFamily="18" charset="0"/>
                      </a:endParaRPr>
                    </a:p>
                  </a:txBody>
                  <a:tcPr marL="44450" marR="44450" marT="0" marB="0" anchor="b"/>
                </a:tc>
                <a:tc>
                  <a:txBody>
                    <a:bodyPr/>
                    <a:lstStyle/>
                    <a:p>
                      <a:pPr algn="r"/>
                      <a:r>
                        <a:rPr lang="fr-FR" sz="1200" dirty="0" smtClean="0">
                          <a:effectLst/>
                          <a:latin typeface="Times New Roman" pitchFamily="18" charset="0"/>
                          <a:cs typeface="Times New Roman" pitchFamily="18" charset="0"/>
                        </a:rPr>
                        <a:t>6 555</a:t>
                      </a:r>
                      <a:endParaRPr lang="fr-FR" sz="1200" dirty="0">
                        <a:effectLst/>
                        <a:latin typeface="Times New Roman" pitchFamily="18" charset="0"/>
                        <a:ea typeface="Calibri"/>
                        <a:cs typeface="Times New Roman" pitchFamily="18" charset="0"/>
                      </a:endParaRPr>
                    </a:p>
                  </a:txBody>
                  <a:tcPr marL="0" marR="0" marT="0" marB="0"/>
                </a:tc>
                <a:tc>
                  <a:txBody>
                    <a:bodyPr/>
                    <a:lstStyle/>
                    <a:p>
                      <a:pPr algn="r"/>
                      <a:r>
                        <a:rPr lang="fr-FR" sz="1200">
                          <a:effectLst/>
                          <a:latin typeface="Times New Roman" pitchFamily="18" charset="0"/>
                          <a:cs typeface="Times New Roman" pitchFamily="18" charset="0"/>
                        </a:rPr>
                        <a:t>7 155</a:t>
                      </a:r>
                      <a:endParaRPr lang="fr-FR" sz="1200">
                        <a:effectLst/>
                        <a:latin typeface="Times New Roman" pitchFamily="18" charset="0"/>
                        <a:ea typeface="Calibri"/>
                        <a:cs typeface="Times New Roman" pitchFamily="18" charset="0"/>
                      </a:endParaRPr>
                    </a:p>
                  </a:txBody>
                  <a:tcPr marL="0" marR="0" marT="0" marB="0" anchor="b"/>
                </a:tc>
                <a:tc>
                  <a:txBody>
                    <a:bodyPr/>
                    <a:lstStyle/>
                    <a:p>
                      <a:pPr algn="r"/>
                      <a:r>
                        <a:rPr lang="fr-FR" sz="1200">
                          <a:effectLst/>
                          <a:latin typeface="Times New Roman" pitchFamily="18" charset="0"/>
                          <a:cs typeface="Times New Roman" pitchFamily="18" charset="0"/>
                        </a:rPr>
                        <a:t>7 809</a:t>
                      </a:r>
                      <a:endParaRPr lang="fr-FR" sz="1200">
                        <a:effectLst/>
                        <a:latin typeface="Times New Roman" pitchFamily="18" charset="0"/>
                        <a:ea typeface="Calibri"/>
                        <a:cs typeface="Times New Roman" pitchFamily="18" charset="0"/>
                      </a:endParaRPr>
                    </a:p>
                  </a:txBody>
                  <a:tcPr marL="0" marR="0" marT="0" marB="0" anchor="b"/>
                </a:tc>
                <a:tc>
                  <a:txBody>
                    <a:bodyPr/>
                    <a:lstStyle/>
                    <a:p>
                      <a:pPr algn="r"/>
                      <a:r>
                        <a:rPr lang="fr-FR" sz="1200">
                          <a:effectLst/>
                          <a:latin typeface="Times New Roman" pitchFamily="18" charset="0"/>
                          <a:cs typeface="Times New Roman" pitchFamily="18" charset="0"/>
                        </a:rPr>
                        <a:t>8 580</a:t>
                      </a:r>
                      <a:endParaRPr lang="fr-FR" sz="1200">
                        <a:effectLst/>
                        <a:latin typeface="Times New Roman" pitchFamily="18" charset="0"/>
                        <a:ea typeface="Calibri"/>
                        <a:cs typeface="Times New Roman" pitchFamily="18" charset="0"/>
                      </a:endParaRPr>
                    </a:p>
                  </a:txBody>
                  <a:tcPr marL="0" marR="0" marT="0" marB="0" anchor="b"/>
                </a:tc>
              </a:tr>
              <a:tr h="164251">
                <a:tc>
                  <a:txBody>
                    <a:bodyPr/>
                    <a:lstStyle/>
                    <a:p>
                      <a:pPr algn="l"/>
                      <a:r>
                        <a:rPr lang="fr-FR" sz="1200" b="0" dirty="0">
                          <a:effectLst/>
                          <a:latin typeface="Times New Roman" pitchFamily="18" charset="0"/>
                          <a:cs typeface="Times New Roman" pitchFamily="18" charset="0"/>
                        </a:rPr>
                        <a:t>Nombre de transferts </a:t>
                      </a:r>
                      <a:endParaRPr lang="fr-FR" sz="1200" b="0" dirty="0">
                        <a:effectLst/>
                        <a:latin typeface="Times New Roman" pitchFamily="18" charset="0"/>
                        <a:ea typeface="Calibri"/>
                        <a:cs typeface="Times New Roman" pitchFamily="18" charset="0"/>
                      </a:endParaRPr>
                    </a:p>
                  </a:txBody>
                  <a:tcPr marL="44450" marR="44450" marT="0" marB="0" anchor="b"/>
                </a:tc>
                <a:tc>
                  <a:txBody>
                    <a:bodyPr/>
                    <a:lstStyle/>
                    <a:p>
                      <a:pPr algn="r"/>
                      <a:r>
                        <a:rPr lang="fr-FR" sz="1200" dirty="0" smtClean="0">
                          <a:effectLst/>
                          <a:latin typeface="Times New Roman" pitchFamily="18" charset="0"/>
                          <a:cs typeface="Times New Roman" pitchFamily="18" charset="0"/>
                        </a:rPr>
                        <a:t>1 094</a:t>
                      </a:r>
                      <a:endParaRPr lang="fr-FR" sz="1200" dirty="0">
                        <a:effectLst/>
                        <a:latin typeface="Times New Roman" pitchFamily="18" charset="0"/>
                        <a:ea typeface="Calibri"/>
                        <a:cs typeface="Times New Roman" pitchFamily="18" charset="0"/>
                      </a:endParaRPr>
                    </a:p>
                  </a:txBody>
                  <a:tcPr marL="0" marR="0" marT="0" marB="0"/>
                </a:tc>
                <a:tc>
                  <a:txBody>
                    <a:bodyPr/>
                    <a:lstStyle/>
                    <a:p>
                      <a:pPr algn="r"/>
                      <a:r>
                        <a:rPr lang="fr-FR" sz="1200">
                          <a:effectLst/>
                          <a:latin typeface="Times New Roman" pitchFamily="18" charset="0"/>
                          <a:cs typeface="Times New Roman" pitchFamily="18" charset="0"/>
                        </a:rPr>
                        <a:t>902</a:t>
                      </a:r>
                      <a:endParaRPr lang="fr-FR" sz="1200">
                        <a:effectLst/>
                        <a:latin typeface="Times New Roman" pitchFamily="18" charset="0"/>
                        <a:ea typeface="Calibri"/>
                        <a:cs typeface="Times New Roman" pitchFamily="18" charset="0"/>
                      </a:endParaRPr>
                    </a:p>
                  </a:txBody>
                  <a:tcPr marL="0" marR="0" marT="0" marB="0" anchor="b"/>
                </a:tc>
                <a:tc>
                  <a:txBody>
                    <a:bodyPr/>
                    <a:lstStyle/>
                    <a:p>
                      <a:pPr algn="r"/>
                      <a:r>
                        <a:rPr lang="fr-FR" sz="1200">
                          <a:effectLst/>
                          <a:latin typeface="Times New Roman" pitchFamily="18" charset="0"/>
                          <a:cs typeface="Times New Roman" pitchFamily="18" charset="0"/>
                        </a:rPr>
                        <a:t>821</a:t>
                      </a:r>
                      <a:endParaRPr lang="fr-FR" sz="1200">
                        <a:effectLst/>
                        <a:latin typeface="Times New Roman" pitchFamily="18" charset="0"/>
                        <a:ea typeface="Calibri"/>
                        <a:cs typeface="Times New Roman" pitchFamily="18" charset="0"/>
                      </a:endParaRPr>
                    </a:p>
                  </a:txBody>
                  <a:tcPr marL="0" marR="0" marT="0" marB="0" anchor="b"/>
                </a:tc>
                <a:tc>
                  <a:txBody>
                    <a:bodyPr/>
                    <a:lstStyle/>
                    <a:p>
                      <a:pPr algn="r"/>
                      <a:r>
                        <a:rPr lang="fr-FR" sz="1200">
                          <a:effectLst/>
                          <a:latin typeface="Times New Roman" pitchFamily="18" charset="0"/>
                          <a:cs typeface="Times New Roman" pitchFamily="18" charset="0"/>
                        </a:rPr>
                        <a:t>805</a:t>
                      </a:r>
                      <a:endParaRPr lang="fr-FR" sz="1200">
                        <a:effectLst/>
                        <a:latin typeface="Times New Roman" pitchFamily="18" charset="0"/>
                        <a:ea typeface="Calibri"/>
                        <a:cs typeface="Times New Roman" pitchFamily="18" charset="0"/>
                      </a:endParaRPr>
                    </a:p>
                  </a:txBody>
                  <a:tcPr marL="0" marR="0" marT="0" marB="0" anchor="b"/>
                </a:tc>
              </a:tr>
              <a:tr h="328501">
                <a:tc>
                  <a:txBody>
                    <a:bodyPr/>
                    <a:lstStyle/>
                    <a:p>
                      <a:pPr algn="l"/>
                      <a:r>
                        <a:rPr lang="fr-FR" sz="1200" b="0" dirty="0">
                          <a:effectLst/>
                          <a:latin typeface="Times New Roman" pitchFamily="18" charset="0"/>
                          <a:cs typeface="Times New Roman" pitchFamily="18" charset="0"/>
                        </a:rPr>
                        <a:t>% </a:t>
                      </a:r>
                      <a:r>
                        <a:rPr lang="fr-FR" sz="1200" b="0" dirty="0" err="1">
                          <a:effectLst/>
                          <a:latin typeface="Times New Roman" pitchFamily="18" charset="0"/>
                          <a:cs typeface="Times New Roman" pitchFamily="18" charset="0"/>
                        </a:rPr>
                        <a:t>Hospit</a:t>
                      </a:r>
                      <a:r>
                        <a:rPr lang="fr-FR" sz="1200" b="0" dirty="0">
                          <a:effectLst/>
                          <a:latin typeface="Times New Roman" pitchFamily="18" charset="0"/>
                          <a:cs typeface="Times New Roman" pitchFamily="18" charset="0"/>
                        </a:rPr>
                        <a:t> MCO via Urgences hors HDJ et NN*</a:t>
                      </a:r>
                      <a:endParaRPr lang="fr-FR" sz="1200" b="0" dirty="0">
                        <a:effectLst/>
                        <a:latin typeface="Times New Roman" pitchFamily="18" charset="0"/>
                        <a:ea typeface="Calibri"/>
                        <a:cs typeface="Times New Roman" pitchFamily="18" charset="0"/>
                      </a:endParaRPr>
                    </a:p>
                  </a:txBody>
                  <a:tcPr marL="44450" marR="44450" marT="0" marB="0" anchor="b"/>
                </a:tc>
                <a:tc>
                  <a:txBody>
                    <a:bodyPr/>
                    <a:lstStyle/>
                    <a:p>
                      <a:pPr algn="r"/>
                      <a:r>
                        <a:rPr lang="fr-FR" sz="1200">
                          <a:effectLst/>
                          <a:latin typeface="Times New Roman" pitchFamily="18" charset="0"/>
                          <a:cs typeface="Times New Roman" pitchFamily="18" charset="0"/>
                        </a:rPr>
                        <a:t>19,4%</a:t>
                      </a:r>
                      <a:endParaRPr lang="fr-FR" sz="1200">
                        <a:effectLst/>
                        <a:latin typeface="Times New Roman" pitchFamily="18" charset="0"/>
                        <a:ea typeface="Calibri"/>
                        <a:cs typeface="Times New Roman" pitchFamily="18" charset="0"/>
                      </a:endParaRPr>
                    </a:p>
                  </a:txBody>
                  <a:tcPr marL="0" marR="0" marT="0" marB="0"/>
                </a:tc>
                <a:tc>
                  <a:txBody>
                    <a:bodyPr/>
                    <a:lstStyle/>
                    <a:p>
                      <a:pPr algn="r"/>
                      <a:r>
                        <a:rPr lang="fr-FR" sz="1200" dirty="0">
                          <a:effectLst/>
                          <a:latin typeface="Times New Roman" pitchFamily="18" charset="0"/>
                          <a:cs typeface="Times New Roman" pitchFamily="18" charset="0"/>
                        </a:rPr>
                        <a:t>28,4</a:t>
                      </a:r>
                      <a:r>
                        <a:rPr lang="fr-FR" sz="1200" dirty="0" smtClean="0">
                          <a:effectLst/>
                          <a:latin typeface="Times New Roman" pitchFamily="18" charset="0"/>
                          <a:cs typeface="Times New Roman" pitchFamily="18" charset="0"/>
                        </a:rPr>
                        <a:t>%</a:t>
                      </a:r>
                    </a:p>
                    <a:p>
                      <a:pPr algn="r"/>
                      <a:endParaRPr lang="fr-FR" sz="1200" dirty="0">
                        <a:effectLst/>
                        <a:latin typeface="Times New Roman" pitchFamily="18" charset="0"/>
                        <a:ea typeface="Calibri"/>
                        <a:cs typeface="Times New Roman" pitchFamily="18" charset="0"/>
                      </a:endParaRPr>
                    </a:p>
                  </a:txBody>
                  <a:tcPr marL="0" marR="0" marT="0" marB="0" anchor="b"/>
                </a:tc>
                <a:tc>
                  <a:txBody>
                    <a:bodyPr/>
                    <a:lstStyle/>
                    <a:p>
                      <a:pPr algn="r"/>
                      <a:r>
                        <a:rPr lang="fr-FR" sz="1200" dirty="0" smtClean="0">
                          <a:effectLst/>
                          <a:latin typeface="Times New Roman" pitchFamily="18" charset="0"/>
                          <a:cs typeface="Times New Roman" pitchFamily="18" charset="0"/>
                        </a:rPr>
                        <a:t>29,4%</a:t>
                      </a:r>
                    </a:p>
                    <a:p>
                      <a:pPr algn="r"/>
                      <a:endParaRPr lang="fr-FR" sz="1200" dirty="0">
                        <a:effectLst/>
                        <a:latin typeface="Times New Roman" pitchFamily="18" charset="0"/>
                        <a:ea typeface="Calibri"/>
                        <a:cs typeface="Times New Roman" pitchFamily="18" charset="0"/>
                      </a:endParaRPr>
                    </a:p>
                  </a:txBody>
                  <a:tcPr marL="0" marR="0" marT="0" marB="0" anchor="b"/>
                </a:tc>
                <a:tc>
                  <a:txBody>
                    <a:bodyPr/>
                    <a:lstStyle/>
                    <a:p>
                      <a:pPr algn="r"/>
                      <a:r>
                        <a:rPr lang="fr-FR" sz="1200" dirty="0">
                          <a:effectLst/>
                          <a:latin typeface="Times New Roman" pitchFamily="18" charset="0"/>
                          <a:cs typeface="Times New Roman" pitchFamily="18" charset="0"/>
                        </a:rPr>
                        <a:t>30,4</a:t>
                      </a:r>
                      <a:r>
                        <a:rPr lang="fr-FR" sz="1200" dirty="0" smtClean="0">
                          <a:effectLst/>
                          <a:latin typeface="Times New Roman" pitchFamily="18" charset="0"/>
                          <a:cs typeface="Times New Roman" pitchFamily="18" charset="0"/>
                        </a:rPr>
                        <a:t>%</a:t>
                      </a:r>
                    </a:p>
                    <a:p>
                      <a:pPr algn="r"/>
                      <a:endParaRPr lang="fr-FR" sz="1200" dirty="0">
                        <a:effectLst/>
                        <a:latin typeface="Times New Roman" pitchFamily="18" charset="0"/>
                        <a:ea typeface="Calibri"/>
                        <a:cs typeface="Times New Roman" pitchFamily="18" charset="0"/>
                      </a:endParaRPr>
                    </a:p>
                  </a:txBody>
                  <a:tcPr marL="0" marR="0" marT="0" marB="0" anchor="b"/>
                </a:tc>
              </a:tr>
              <a:tr h="164251">
                <a:tc>
                  <a:txBody>
                    <a:bodyPr/>
                    <a:lstStyle/>
                    <a:p>
                      <a:pPr algn="l"/>
                      <a:r>
                        <a:rPr lang="fr-FR" sz="1200" dirty="0">
                          <a:effectLst/>
                          <a:latin typeface="Times New Roman" pitchFamily="18" charset="0"/>
                          <a:cs typeface="Times New Roman" pitchFamily="18" charset="0"/>
                        </a:rPr>
                        <a:t>Total Passages Urgences</a:t>
                      </a:r>
                      <a:endParaRPr lang="fr-FR" sz="1200" dirty="0">
                        <a:effectLst/>
                        <a:latin typeface="Times New Roman" pitchFamily="18" charset="0"/>
                        <a:ea typeface="Calibri"/>
                        <a:cs typeface="Times New Roman" pitchFamily="18" charset="0"/>
                      </a:endParaRPr>
                    </a:p>
                  </a:txBody>
                  <a:tcPr marL="44450" marR="44450" marT="0" marB="0" anchor="b"/>
                </a:tc>
                <a:tc>
                  <a:txBody>
                    <a:bodyPr/>
                    <a:lstStyle/>
                    <a:p>
                      <a:pPr algn="l"/>
                      <a:r>
                        <a:rPr lang="fr-FR" sz="1200" b="1" dirty="0">
                          <a:effectLst/>
                          <a:latin typeface="Times New Roman" pitchFamily="18" charset="0"/>
                          <a:cs typeface="Times New Roman" pitchFamily="18" charset="0"/>
                        </a:rPr>
                        <a:t>     </a:t>
                      </a:r>
                      <a:r>
                        <a:rPr lang="fr-FR" sz="1200" b="1" baseline="0" dirty="0" smtClean="0">
                          <a:effectLst/>
                          <a:latin typeface="Times New Roman" pitchFamily="18" charset="0"/>
                          <a:cs typeface="Times New Roman" pitchFamily="18" charset="0"/>
                        </a:rPr>
                        <a:t>              </a:t>
                      </a:r>
                      <a:r>
                        <a:rPr lang="fr-FR" sz="1200" b="1" dirty="0" smtClean="0">
                          <a:effectLst/>
                          <a:latin typeface="Times New Roman" pitchFamily="18" charset="0"/>
                          <a:cs typeface="Times New Roman" pitchFamily="18" charset="0"/>
                        </a:rPr>
                        <a:t>33 876</a:t>
                      </a:r>
                      <a:endParaRPr lang="fr-FR" sz="1200" b="1" dirty="0">
                        <a:effectLst/>
                        <a:latin typeface="Times New Roman" pitchFamily="18" charset="0"/>
                        <a:ea typeface="Calibri"/>
                        <a:cs typeface="Times New Roman" pitchFamily="18" charset="0"/>
                      </a:endParaRPr>
                    </a:p>
                  </a:txBody>
                  <a:tcPr marL="0" marR="0" marT="0" marB="0"/>
                </a:tc>
                <a:tc>
                  <a:txBody>
                    <a:bodyPr/>
                    <a:lstStyle/>
                    <a:p>
                      <a:pPr algn="r"/>
                      <a:r>
                        <a:rPr lang="fr-FR" sz="1200" b="1" dirty="0">
                          <a:effectLst/>
                          <a:latin typeface="Times New Roman" pitchFamily="18" charset="0"/>
                          <a:cs typeface="Times New Roman" pitchFamily="18" charset="0"/>
                        </a:rPr>
                        <a:t>34 188</a:t>
                      </a:r>
                      <a:endParaRPr lang="fr-FR" sz="1200" b="1" dirty="0">
                        <a:effectLst/>
                        <a:latin typeface="Times New Roman" pitchFamily="18" charset="0"/>
                        <a:ea typeface="Calibri"/>
                        <a:cs typeface="Times New Roman" pitchFamily="18" charset="0"/>
                      </a:endParaRPr>
                    </a:p>
                  </a:txBody>
                  <a:tcPr marL="0" marR="0" marT="0" marB="0" anchor="b"/>
                </a:tc>
                <a:tc>
                  <a:txBody>
                    <a:bodyPr/>
                    <a:lstStyle/>
                    <a:p>
                      <a:pPr algn="r"/>
                      <a:r>
                        <a:rPr lang="fr-FR" sz="1200" b="1" dirty="0">
                          <a:effectLst/>
                          <a:latin typeface="Times New Roman" pitchFamily="18" charset="0"/>
                          <a:cs typeface="Times New Roman" pitchFamily="18" charset="0"/>
                        </a:rPr>
                        <a:t>35 845</a:t>
                      </a:r>
                      <a:endParaRPr lang="fr-FR" sz="1200" b="1" dirty="0">
                        <a:effectLst/>
                        <a:latin typeface="Times New Roman" pitchFamily="18" charset="0"/>
                        <a:ea typeface="Calibri"/>
                        <a:cs typeface="Times New Roman" pitchFamily="18" charset="0"/>
                      </a:endParaRPr>
                    </a:p>
                  </a:txBody>
                  <a:tcPr marL="0" marR="0" marT="0" marB="0" anchor="b"/>
                </a:tc>
                <a:tc>
                  <a:txBody>
                    <a:bodyPr/>
                    <a:lstStyle/>
                    <a:p>
                      <a:pPr algn="r"/>
                      <a:r>
                        <a:rPr lang="fr-FR" sz="1200" b="1" dirty="0">
                          <a:effectLst/>
                          <a:latin typeface="Times New Roman" pitchFamily="18" charset="0"/>
                          <a:cs typeface="Times New Roman" pitchFamily="18" charset="0"/>
                        </a:rPr>
                        <a:t>36 507</a:t>
                      </a:r>
                      <a:endParaRPr lang="fr-FR" sz="1200" b="1" dirty="0">
                        <a:effectLst/>
                        <a:latin typeface="Times New Roman" pitchFamily="18" charset="0"/>
                        <a:ea typeface="Calibri"/>
                        <a:cs typeface="Times New Roman" pitchFamily="18" charset="0"/>
                      </a:endParaRPr>
                    </a:p>
                  </a:txBody>
                  <a:tcPr marL="0" marR="0" marT="0" marB="0" anchor="b"/>
                </a:tc>
              </a:tr>
              <a:tr h="328501">
                <a:tc>
                  <a:txBody>
                    <a:bodyPr/>
                    <a:lstStyle/>
                    <a:p>
                      <a:pPr algn="l"/>
                      <a:r>
                        <a:rPr lang="fr-FR" sz="1200" dirty="0" err="1" smtClean="0">
                          <a:effectLst/>
                          <a:latin typeface="Times New Roman" pitchFamily="18" charset="0"/>
                          <a:cs typeface="Times New Roman" pitchFamily="18" charset="0"/>
                        </a:rPr>
                        <a:t>Nbre</a:t>
                      </a:r>
                      <a:r>
                        <a:rPr lang="fr-FR" sz="1200" dirty="0" smtClean="0">
                          <a:effectLst/>
                          <a:latin typeface="Times New Roman" pitchFamily="18" charset="0"/>
                          <a:cs typeface="Times New Roman" pitchFamily="18" charset="0"/>
                        </a:rPr>
                        <a:t> d'ATU (passages non suivis d'une hospitalisation)</a:t>
                      </a:r>
                      <a:endParaRPr lang="fr-FR" sz="1200" dirty="0">
                        <a:effectLst/>
                        <a:latin typeface="Times New Roman" pitchFamily="18" charset="0"/>
                        <a:ea typeface="Calibri"/>
                        <a:cs typeface="Times New Roman" pitchFamily="18" charset="0"/>
                      </a:endParaRPr>
                    </a:p>
                  </a:txBody>
                  <a:tcPr marL="44450" marR="44450" marT="0" marB="0" anchor="b"/>
                </a:tc>
                <a:tc>
                  <a:txBody>
                    <a:bodyPr/>
                    <a:lstStyle/>
                    <a:p>
                      <a:pPr algn="r"/>
                      <a:r>
                        <a:rPr lang="fr-FR" sz="1200" b="1" dirty="0" smtClean="0">
                          <a:effectLst/>
                          <a:latin typeface="Times New Roman" pitchFamily="18" charset="0"/>
                          <a:cs typeface="Times New Roman" pitchFamily="18" charset="0"/>
                        </a:rPr>
                        <a:t>26 557</a:t>
                      </a:r>
                      <a:endParaRPr lang="fr-FR" sz="1200" b="1" dirty="0">
                        <a:effectLst/>
                        <a:latin typeface="Times New Roman" pitchFamily="18" charset="0"/>
                        <a:ea typeface="Calibri"/>
                        <a:cs typeface="Times New Roman" pitchFamily="18" charset="0"/>
                      </a:endParaRPr>
                    </a:p>
                  </a:txBody>
                  <a:tcPr marL="0" marR="0" marT="0" marB="0"/>
                </a:tc>
                <a:tc>
                  <a:txBody>
                    <a:bodyPr/>
                    <a:lstStyle/>
                    <a:p>
                      <a:pPr algn="r"/>
                      <a:r>
                        <a:rPr lang="fr-FR" sz="1200" b="1" dirty="0">
                          <a:effectLst/>
                          <a:latin typeface="Times New Roman" pitchFamily="18" charset="0"/>
                          <a:cs typeface="Times New Roman" pitchFamily="18" charset="0"/>
                        </a:rPr>
                        <a:t>27 </a:t>
                      </a:r>
                      <a:r>
                        <a:rPr lang="fr-FR" sz="1200" b="1" dirty="0" smtClean="0">
                          <a:effectLst/>
                          <a:latin typeface="Times New Roman" pitchFamily="18" charset="0"/>
                          <a:cs typeface="Times New Roman" pitchFamily="18" charset="0"/>
                        </a:rPr>
                        <a:t>033</a:t>
                      </a:r>
                    </a:p>
                    <a:p>
                      <a:pPr algn="r"/>
                      <a:endParaRPr lang="fr-FR" sz="1200" b="1" dirty="0">
                        <a:effectLst/>
                        <a:latin typeface="Times New Roman" pitchFamily="18" charset="0"/>
                        <a:ea typeface="Calibri"/>
                        <a:cs typeface="Times New Roman" pitchFamily="18" charset="0"/>
                      </a:endParaRPr>
                    </a:p>
                  </a:txBody>
                  <a:tcPr marL="0" marR="0" marT="0" marB="0" anchor="b"/>
                </a:tc>
                <a:tc>
                  <a:txBody>
                    <a:bodyPr/>
                    <a:lstStyle/>
                    <a:p>
                      <a:pPr algn="r"/>
                      <a:r>
                        <a:rPr lang="fr-FR" sz="1200" b="1" dirty="0">
                          <a:effectLst/>
                          <a:latin typeface="Times New Roman" pitchFamily="18" charset="0"/>
                          <a:cs typeface="Times New Roman" pitchFamily="18" charset="0"/>
                        </a:rPr>
                        <a:t>28 </a:t>
                      </a:r>
                      <a:r>
                        <a:rPr lang="fr-FR" sz="1200" b="1" dirty="0" smtClean="0">
                          <a:effectLst/>
                          <a:latin typeface="Times New Roman" pitchFamily="18" charset="0"/>
                          <a:cs typeface="Times New Roman" pitchFamily="18" charset="0"/>
                        </a:rPr>
                        <a:t>036</a:t>
                      </a:r>
                    </a:p>
                    <a:p>
                      <a:pPr algn="r"/>
                      <a:endParaRPr lang="fr-FR" sz="1200" b="1" dirty="0">
                        <a:effectLst/>
                        <a:latin typeface="Times New Roman" pitchFamily="18" charset="0"/>
                        <a:ea typeface="Calibri"/>
                        <a:cs typeface="Times New Roman" pitchFamily="18" charset="0"/>
                      </a:endParaRPr>
                    </a:p>
                  </a:txBody>
                  <a:tcPr marL="0" marR="0" marT="0" marB="0" anchor="b"/>
                </a:tc>
                <a:tc>
                  <a:txBody>
                    <a:bodyPr/>
                    <a:lstStyle/>
                    <a:p>
                      <a:pPr algn="r"/>
                      <a:r>
                        <a:rPr lang="fr-FR" sz="1200" b="1" dirty="0">
                          <a:effectLst/>
                          <a:latin typeface="Times New Roman" pitchFamily="18" charset="0"/>
                          <a:cs typeface="Times New Roman" pitchFamily="18" charset="0"/>
                        </a:rPr>
                        <a:t>27 </a:t>
                      </a:r>
                      <a:r>
                        <a:rPr lang="fr-FR" sz="1200" b="1" dirty="0" smtClean="0">
                          <a:effectLst/>
                          <a:latin typeface="Times New Roman" pitchFamily="18" charset="0"/>
                          <a:cs typeface="Times New Roman" pitchFamily="18" charset="0"/>
                        </a:rPr>
                        <a:t>927</a:t>
                      </a:r>
                    </a:p>
                    <a:p>
                      <a:pPr algn="r"/>
                      <a:endParaRPr lang="fr-FR" sz="1200" b="1" dirty="0">
                        <a:effectLst/>
                        <a:latin typeface="Times New Roman" pitchFamily="18" charset="0"/>
                        <a:ea typeface="Calibri"/>
                        <a:cs typeface="Times New Roman" pitchFamily="18" charset="0"/>
                      </a:endParaRPr>
                    </a:p>
                  </a:txBody>
                  <a:tcPr marL="0" marR="0" marT="0" marB="0" anchor="b"/>
                </a:tc>
              </a:tr>
            </a:tbl>
          </a:graphicData>
        </a:graphic>
      </p:graphicFrame>
      <p:sp>
        <p:nvSpPr>
          <p:cNvPr id="5" name="Rectangle 1"/>
          <p:cNvSpPr>
            <a:spLocks noChangeArrowheads="1"/>
          </p:cNvSpPr>
          <p:nvPr/>
        </p:nvSpPr>
        <p:spPr bwMode="auto">
          <a:xfrm>
            <a:off x="1228725" y="3541196"/>
            <a:ext cx="22794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fr-FR"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Tableau 5"/>
          <p:cNvGraphicFramePr>
            <a:graphicFrameLocks noGrp="1"/>
          </p:cNvGraphicFramePr>
          <p:nvPr>
            <p:extLst>
              <p:ext uri="{D42A27DB-BD31-4B8C-83A1-F6EECF244321}">
                <p14:modId xmlns:p14="http://schemas.microsoft.com/office/powerpoint/2010/main" val="161904325"/>
              </p:ext>
            </p:extLst>
          </p:nvPr>
        </p:nvGraphicFramePr>
        <p:xfrm>
          <a:off x="1228725" y="4869160"/>
          <a:ext cx="3847331" cy="1143000"/>
        </p:xfrm>
        <a:graphic>
          <a:graphicData uri="http://schemas.openxmlformats.org/drawingml/2006/table">
            <a:tbl>
              <a:tblPr>
                <a:tableStyleId>{5DA37D80-6434-44D0-A028-1B22A696006F}</a:tableStyleId>
              </a:tblPr>
              <a:tblGrid>
                <a:gridCol w="1248872"/>
                <a:gridCol w="2598459"/>
              </a:tblGrid>
              <a:tr h="182880">
                <a:tc>
                  <a:txBody>
                    <a:bodyPr/>
                    <a:lstStyle/>
                    <a:p>
                      <a:pPr algn="ctr" fontAlgn="b"/>
                      <a:r>
                        <a:rPr lang="fr-FR" sz="1200" b="1" u="none" strike="noStrike" dirty="0">
                          <a:solidFill>
                            <a:schemeClr val="bg1"/>
                          </a:solidFill>
                          <a:effectLst/>
                          <a:latin typeface="Times New Roman" pitchFamily="18" charset="0"/>
                          <a:cs typeface="Times New Roman" pitchFamily="18" charset="0"/>
                        </a:rPr>
                        <a:t>Année</a:t>
                      </a:r>
                      <a:endParaRPr lang="fr-FR" sz="1200" b="1" i="0" u="none" strike="noStrike" dirty="0">
                        <a:solidFill>
                          <a:schemeClr val="bg1"/>
                        </a:solidFill>
                        <a:effectLst/>
                        <a:latin typeface="Times New Roman" pitchFamily="18" charset="0"/>
                        <a:cs typeface="Times New Roman" pitchFamily="18" charset="0"/>
                      </a:endParaRPr>
                    </a:p>
                  </a:txBody>
                  <a:tcPr marL="7620" marR="7620" marT="7620" marB="0" anchor="b">
                    <a:solidFill>
                      <a:schemeClr val="accent2">
                        <a:lumMod val="75000"/>
                      </a:schemeClr>
                    </a:solidFill>
                  </a:tcPr>
                </a:tc>
                <a:tc>
                  <a:txBody>
                    <a:bodyPr/>
                    <a:lstStyle/>
                    <a:p>
                      <a:pPr algn="ctr" fontAlgn="b"/>
                      <a:r>
                        <a:rPr lang="fr-FR" sz="1200" b="1" u="none" strike="noStrike" dirty="0">
                          <a:solidFill>
                            <a:schemeClr val="bg1"/>
                          </a:solidFill>
                          <a:effectLst/>
                          <a:latin typeface="Times New Roman" pitchFamily="18" charset="0"/>
                          <a:cs typeface="Times New Roman" pitchFamily="18" charset="0"/>
                        </a:rPr>
                        <a:t>Nb de passage aux urgences</a:t>
                      </a:r>
                      <a:endParaRPr lang="fr-FR" sz="1200" b="1" i="0" u="none" strike="noStrike" dirty="0">
                        <a:solidFill>
                          <a:schemeClr val="bg1"/>
                        </a:solidFill>
                        <a:effectLst/>
                        <a:latin typeface="Times New Roman" pitchFamily="18" charset="0"/>
                        <a:cs typeface="Times New Roman" pitchFamily="18" charset="0"/>
                      </a:endParaRPr>
                    </a:p>
                  </a:txBody>
                  <a:tcPr marL="7620" marR="7620" marT="7620" marB="0" anchor="b">
                    <a:solidFill>
                      <a:schemeClr val="accent2">
                        <a:lumMod val="75000"/>
                      </a:schemeClr>
                    </a:solidFill>
                  </a:tcPr>
                </a:tc>
              </a:tr>
              <a:tr h="182880">
                <a:tc>
                  <a:txBody>
                    <a:bodyPr/>
                    <a:lstStyle/>
                    <a:p>
                      <a:pPr algn="l" fontAlgn="b"/>
                      <a:r>
                        <a:rPr lang="fr-FR" sz="1200" u="none" strike="noStrike" dirty="0">
                          <a:effectLst/>
                          <a:latin typeface="Times New Roman" pitchFamily="18" charset="0"/>
                          <a:cs typeface="Times New Roman" pitchFamily="18" charset="0"/>
                        </a:rPr>
                        <a:t>2008</a:t>
                      </a:r>
                      <a:endParaRPr lang="fr-FR" sz="1200" b="0" i="0" u="none" strike="noStrike" dirty="0">
                        <a:solidFill>
                          <a:srgbClr val="000000"/>
                        </a:solidFill>
                        <a:effectLst/>
                        <a:latin typeface="Times New Roman" pitchFamily="18" charset="0"/>
                        <a:cs typeface="Times New Roman" pitchFamily="18" charset="0"/>
                      </a:endParaRPr>
                    </a:p>
                  </a:txBody>
                  <a:tcPr marL="7620" marR="7620" marT="7620" marB="0" anchor="b">
                    <a:solidFill>
                      <a:schemeClr val="accent6">
                        <a:lumMod val="40000"/>
                        <a:lumOff val="60000"/>
                      </a:schemeClr>
                    </a:solidFill>
                  </a:tcPr>
                </a:tc>
                <a:tc>
                  <a:txBody>
                    <a:bodyPr/>
                    <a:lstStyle/>
                    <a:p>
                      <a:pPr algn="r" fontAlgn="b"/>
                      <a:r>
                        <a:rPr lang="fr-FR" sz="1200" u="none" strike="noStrike" dirty="0" smtClean="0">
                          <a:effectLst/>
                          <a:latin typeface="Times New Roman" pitchFamily="18" charset="0"/>
                          <a:cs typeface="Times New Roman" pitchFamily="18" charset="0"/>
                        </a:rPr>
                        <a:t>13 118</a:t>
                      </a:r>
                      <a:endParaRPr lang="fr-FR" sz="1200" b="0" i="0" u="none" strike="noStrike" dirty="0">
                        <a:solidFill>
                          <a:srgbClr val="000000"/>
                        </a:solidFill>
                        <a:effectLst/>
                        <a:latin typeface="Times New Roman" pitchFamily="18" charset="0"/>
                        <a:cs typeface="Times New Roman" pitchFamily="18" charset="0"/>
                      </a:endParaRPr>
                    </a:p>
                  </a:txBody>
                  <a:tcPr marL="7620" marR="7620" marT="7620" marB="0" anchor="b">
                    <a:solidFill>
                      <a:schemeClr val="accent6">
                        <a:lumMod val="40000"/>
                        <a:lumOff val="60000"/>
                      </a:schemeClr>
                    </a:solidFill>
                  </a:tcPr>
                </a:tc>
              </a:tr>
              <a:tr h="182880">
                <a:tc>
                  <a:txBody>
                    <a:bodyPr/>
                    <a:lstStyle/>
                    <a:p>
                      <a:pPr algn="l" fontAlgn="b"/>
                      <a:r>
                        <a:rPr lang="fr-FR" sz="1200" u="none" strike="noStrike" dirty="0">
                          <a:effectLst/>
                          <a:latin typeface="Times New Roman" pitchFamily="18" charset="0"/>
                          <a:cs typeface="Times New Roman" pitchFamily="18" charset="0"/>
                        </a:rPr>
                        <a:t>2009</a:t>
                      </a:r>
                      <a:endParaRPr lang="fr-FR" sz="1200" b="0" i="0" u="none" strike="noStrike" dirty="0">
                        <a:solidFill>
                          <a:srgbClr val="000000"/>
                        </a:solidFill>
                        <a:effectLst/>
                        <a:latin typeface="Times New Roman" pitchFamily="18" charset="0"/>
                        <a:cs typeface="Times New Roman" pitchFamily="18" charset="0"/>
                      </a:endParaRPr>
                    </a:p>
                  </a:txBody>
                  <a:tcPr marL="7620" marR="7620" marT="7620" marB="0" anchor="b"/>
                </a:tc>
                <a:tc>
                  <a:txBody>
                    <a:bodyPr/>
                    <a:lstStyle/>
                    <a:p>
                      <a:pPr algn="r" fontAlgn="b"/>
                      <a:r>
                        <a:rPr lang="fr-FR" sz="1200" u="none" strike="noStrike" dirty="0" smtClean="0">
                          <a:effectLst/>
                          <a:latin typeface="Times New Roman" pitchFamily="18" charset="0"/>
                          <a:cs typeface="Times New Roman" pitchFamily="18" charset="0"/>
                        </a:rPr>
                        <a:t>13 796</a:t>
                      </a:r>
                      <a:endParaRPr lang="fr-FR" sz="1200" b="0" i="0" u="none" strike="noStrike" dirty="0">
                        <a:solidFill>
                          <a:srgbClr val="000000"/>
                        </a:solidFill>
                        <a:effectLst/>
                        <a:latin typeface="Times New Roman" pitchFamily="18" charset="0"/>
                        <a:cs typeface="Times New Roman" pitchFamily="18" charset="0"/>
                      </a:endParaRPr>
                    </a:p>
                  </a:txBody>
                  <a:tcPr marL="7620" marR="7620" marT="7620" marB="0" anchor="b"/>
                </a:tc>
              </a:tr>
              <a:tr h="182880">
                <a:tc>
                  <a:txBody>
                    <a:bodyPr/>
                    <a:lstStyle/>
                    <a:p>
                      <a:pPr algn="l" fontAlgn="b"/>
                      <a:r>
                        <a:rPr lang="fr-FR" sz="1200" u="none" strike="noStrike" dirty="0">
                          <a:effectLst/>
                          <a:latin typeface="Times New Roman" pitchFamily="18" charset="0"/>
                          <a:cs typeface="Times New Roman" pitchFamily="18" charset="0"/>
                        </a:rPr>
                        <a:t>2010</a:t>
                      </a:r>
                      <a:endParaRPr lang="fr-FR" sz="1200" b="0" i="0" u="none" strike="noStrike" dirty="0">
                        <a:solidFill>
                          <a:srgbClr val="000000"/>
                        </a:solidFill>
                        <a:effectLst/>
                        <a:latin typeface="Times New Roman" pitchFamily="18" charset="0"/>
                        <a:cs typeface="Times New Roman" pitchFamily="18" charset="0"/>
                      </a:endParaRPr>
                    </a:p>
                  </a:txBody>
                  <a:tcPr marL="7620" marR="7620" marT="7620" marB="0" anchor="b">
                    <a:solidFill>
                      <a:schemeClr val="accent6">
                        <a:lumMod val="40000"/>
                        <a:lumOff val="60000"/>
                      </a:schemeClr>
                    </a:solidFill>
                  </a:tcPr>
                </a:tc>
                <a:tc>
                  <a:txBody>
                    <a:bodyPr/>
                    <a:lstStyle/>
                    <a:p>
                      <a:pPr algn="r" fontAlgn="b"/>
                      <a:r>
                        <a:rPr lang="fr-FR" sz="1200" u="none" strike="noStrike" dirty="0" smtClean="0">
                          <a:effectLst/>
                          <a:latin typeface="Times New Roman" pitchFamily="18" charset="0"/>
                          <a:cs typeface="Times New Roman" pitchFamily="18" charset="0"/>
                        </a:rPr>
                        <a:t>14 004</a:t>
                      </a:r>
                      <a:endParaRPr lang="fr-FR" sz="1200" b="0" i="0" u="none" strike="noStrike" dirty="0">
                        <a:solidFill>
                          <a:srgbClr val="000000"/>
                        </a:solidFill>
                        <a:effectLst/>
                        <a:latin typeface="Times New Roman" pitchFamily="18" charset="0"/>
                        <a:cs typeface="Times New Roman" pitchFamily="18" charset="0"/>
                      </a:endParaRPr>
                    </a:p>
                  </a:txBody>
                  <a:tcPr marL="7620" marR="7620" marT="7620" marB="0" anchor="b">
                    <a:solidFill>
                      <a:schemeClr val="accent6">
                        <a:lumMod val="40000"/>
                        <a:lumOff val="60000"/>
                      </a:schemeClr>
                    </a:solidFill>
                  </a:tcPr>
                </a:tc>
              </a:tr>
              <a:tr h="182880">
                <a:tc>
                  <a:txBody>
                    <a:bodyPr/>
                    <a:lstStyle/>
                    <a:p>
                      <a:pPr algn="l" fontAlgn="b"/>
                      <a:r>
                        <a:rPr lang="fr-FR" sz="1200" u="none" strike="noStrike" dirty="0">
                          <a:effectLst/>
                          <a:latin typeface="Times New Roman" pitchFamily="18" charset="0"/>
                          <a:cs typeface="Times New Roman" pitchFamily="18" charset="0"/>
                        </a:rPr>
                        <a:t>2011</a:t>
                      </a:r>
                      <a:endParaRPr lang="fr-FR" sz="1200" b="0" i="0" u="none" strike="noStrike" dirty="0">
                        <a:solidFill>
                          <a:srgbClr val="000000"/>
                        </a:solidFill>
                        <a:effectLst/>
                        <a:latin typeface="Times New Roman" pitchFamily="18" charset="0"/>
                        <a:cs typeface="Times New Roman" pitchFamily="18" charset="0"/>
                      </a:endParaRPr>
                    </a:p>
                  </a:txBody>
                  <a:tcPr marL="7620" marR="7620" marT="7620" marB="0" anchor="b"/>
                </a:tc>
                <a:tc>
                  <a:txBody>
                    <a:bodyPr/>
                    <a:lstStyle/>
                    <a:p>
                      <a:pPr algn="r" fontAlgn="b"/>
                      <a:r>
                        <a:rPr lang="fr-FR" sz="1200" u="none" strike="noStrike" dirty="0" smtClean="0">
                          <a:effectLst/>
                          <a:latin typeface="Times New Roman" pitchFamily="18" charset="0"/>
                          <a:cs typeface="Times New Roman" pitchFamily="18" charset="0"/>
                        </a:rPr>
                        <a:t>15 175</a:t>
                      </a:r>
                      <a:endParaRPr lang="fr-FR" sz="1200" b="0" i="0" u="none" strike="noStrike" dirty="0">
                        <a:solidFill>
                          <a:srgbClr val="000000"/>
                        </a:solidFill>
                        <a:effectLst/>
                        <a:latin typeface="Times New Roman" pitchFamily="18" charset="0"/>
                        <a:cs typeface="Times New Roman" pitchFamily="18" charset="0"/>
                      </a:endParaRPr>
                    </a:p>
                  </a:txBody>
                  <a:tcPr marL="7620" marR="7620" marT="7620" marB="0" anchor="b"/>
                </a:tc>
              </a:tr>
              <a:tr h="182880">
                <a:tc>
                  <a:txBody>
                    <a:bodyPr/>
                    <a:lstStyle/>
                    <a:p>
                      <a:pPr algn="l" fontAlgn="b"/>
                      <a:r>
                        <a:rPr lang="fr-FR" sz="1200" u="none" strike="noStrike" dirty="0">
                          <a:effectLst/>
                          <a:latin typeface="Times New Roman" pitchFamily="18" charset="0"/>
                          <a:cs typeface="Times New Roman" pitchFamily="18" charset="0"/>
                        </a:rPr>
                        <a:t>2012</a:t>
                      </a:r>
                      <a:endParaRPr lang="fr-FR" sz="1200" b="0" i="0" u="none" strike="noStrike" dirty="0">
                        <a:solidFill>
                          <a:srgbClr val="000000"/>
                        </a:solidFill>
                        <a:effectLst/>
                        <a:latin typeface="Times New Roman" pitchFamily="18" charset="0"/>
                        <a:cs typeface="Times New Roman" pitchFamily="18" charset="0"/>
                      </a:endParaRPr>
                    </a:p>
                  </a:txBody>
                  <a:tcPr marL="7620" marR="7620" marT="7620" marB="0" anchor="b">
                    <a:solidFill>
                      <a:schemeClr val="accent6">
                        <a:lumMod val="40000"/>
                        <a:lumOff val="60000"/>
                      </a:schemeClr>
                    </a:solidFill>
                  </a:tcPr>
                </a:tc>
                <a:tc>
                  <a:txBody>
                    <a:bodyPr/>
                    <a:lstStyle/>
                    <a:p>
                      <a:pPr algn="r" fontAlgn="b"/>
                      <a:r>
                        <a:rPr lang="fr-FR" sz="1200" u="none" strike="noStrike" dirty="0" smtClean="0">
                          <a:effectLst/>
                          <a:latin typeface="Times New Roman" pitchFamily="18" charset="0"/>
                          <a:cs typeface="Times New Roman" pitchFamily="18" charset="0"/>
                        </a:rPr>
                        <a:t>16 299</a:t>
                      </a:r>
                      <a:endParaRPr lang="fr-FR" sz="1200" b="0" i="0" u="none" strike="noStrike" dirty="0">
                        <a:solidFill>
                          <a:srgbClr val="000000"/>
                        </a:solidFill>
                        <a:effectLst/>
                        <a:latin typeface="Times New Roman" pitchFamily="18" charset="0"/>
                        <a:cs typeface="Times New Roman" pitchFamily="18" charset="0"/>
                      </a:endParaRPr>
                    </a:p>
                  </a:txBody>
                  <a:tcPr marL="7620" marR="7620" marT="7620" marB="0" anchor="b">
                    <a:solidFill>
                      <a:schemeClr val="accent6">
                        <a:lumMod val="40000"/>
                        <a:lumOff val="60000"/>
                      </a:schemeClr>
                    </a:solidFill>
                  </a:tcPr>
                </a:tc>
              </a:tr>
            </a:tbl>
          </a:graphicData>
        </a:graphic>
      </p:graphicFrame>
    </p:spTree>
    <p:extLst>
      <p:ext uri="{BB962C8B-B14F-4D97-AF65-F5344CB8AC3E}">
        <p14:creationId xmlns:p14="http://schemas.microsoft.com/office/powerpoint/2010/main" val="1244648419"/>
      </p:ext>
    </p:extLst>
  </p:cSld>
  <p:clrMapOvr>
    <a:masterClrMapping/>
  </p:clrMapOvr>
  <p:transition spd="slow">
    <p:pull/>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467544" y="908720"/>
            <a:ext cx="8229600" cy="5949281"/>
          </a:xfrm>
        </p:spPr>
        <p:txBody>
          <a:bodyPr>
            <a:normAutofit fontScale="55000" lnSpcReduction="20000"/>
          </a:bodyPr>
          <a:lstStyle/>
          <a:p>
            <a:pPr marL="457200" indent="-457200" algn="ctr">
              <a:buFont typeface="Wingdings" pitchFamily="2" charset="2"/>
              <a:buChar char="v"/>
            </a:pPr>
            <a:r>
              <a:rPr lang="fr-FR" sz="4400" b="1" dirty="0">
                <a:latin typeface="Times New Roman" pitchFamily="18" charset="0"/>
                <a:cs typeface="Times New Roman" pitchFamily="18" charset="0"/>
              </a:rPr>
              <a:t>Urgences des hôpitaux pour </a:t>
            </a:r>
            <a:r>
              <a:rPr lang="fr-FR" sz="4400" b="1" dirty="0" smtClean="0">
                <a:latin typeface="Times New Roman" pitchFamily="18" charset="0"/>
                <a:cs typeface="Times New Roman" pitchFamily="18" charset="0"/>
              </a:rPr>
              <a:t>enfants</a:t>
            </a:r>
            <a:endParaRPr lang="fr-FR" sz="4400" b="1" dirty="0">
              <a:latin typeface="Times New Roman" pitchFamily="18" charset="0"/>
              <a:cs typeface="Times New Roman" pitchFamily="18" charset="0"/>
            </a:endParaRPr>
          </a:p>
          <a:p>
            <a:pPr marL="0" indent="0" algn="ctr">
              <a:buNone/>
            </a:pPr>
            <a:endParaRPr lang="fr-FR" sz="3800" b="1" dirty="0" smtClean="0">
              <a:solidFill>
                <a:schemeClr val="accent4">
                  <a:lumMod val="50000"/>
                </a:schemeClr>
              </a:solidFill>
              <a:latin typeface="Times New Roman" pitchFamily="18" charset="0"/>
              <a:cs typeface="Times New Roman" pitchFamily="18" charset="0"/>
            </a:endParaRPr>
          </a:p>
          <a:p>
            <a:pPr marL="0" indent="0" algn="ctr">
              <a:buNone/>
            </a:pPr>
            <a:r>
              <a:rPr lang="fr-FR" b="1" dirty="0">
                <a:latin typeface="Times New Roman" pitchFamily="18" charset="0"/>
                <a:cs typeface="Times New Roman" pitchFamily="18" charset="0"/>
              </a:rPr>
              <a:t>Hôpitaux spécialisés en pédiatrie n’accueillant pas les urgences </a:t>
            </a:r>
            <a:r>
              <a:rPr lang="fr-FR" b="1" dirty="0" smtClean="0">
                <a:latin typeface="Times New Roman" pitchFamily="18" charset="0"/>
                <a:cs typeface="Times New Roman" pitchFamily="18" charset="0"/>
              </a:rPr>
              <a:t>adultes</a:t>
            </a:r>
          </a:p>
          <a:p>
            <a:pPr marL="0" indent="0" algn="ctr">
              <a:buNone/>
            </a:pPr>
            <a:endParaRPr lang="fr-FR" dirty="0" smtClean="0">
              <a:latin typeface="Times New Roman" pitchFamily="18" charset="0"/>
              <a:cs typeface="Times New Roman" pitchFamily="18" charset="0"/>
            </a:endParaRPr>
          </a:p>
          <a:p>
            <a:pPr marL="0" indent="0" algn="ctr">
              <a:buNone/>
            </a:pPr>
            <a:r>
              <a:rPr lang="fr-FR" b="1" dirty="0" smtClean="0">
                <a:latin typeface="Times New Roman" pitchFamily="18" charset="0"/>
                <a:cs typeface="Times New Roman" pitchFamily="18" charset="0"/>
              </a:rPr>
              <a:t>Armand-Trousseau </a:t>
            </a:r>
          </a:p>
          <a:p>
            <a:pPr marL="0" indent="0" algn="ctr">
              <a:buNone/>
            </a:pPr>
            <a:r>
              <a:rPr lang="fr-FR" dirty="0" smtClean="0">
                <a:latin typeface="Times New Roman" pitchFamily="18" charset="0"/>
                <a:cs typeface="Times New Roman" pitchFamily="18" charset="0"/>
              </a:rPr>
              <a:t>26 </a:t>
            </a:r>
            <a:r>
              <a:rPr lang="fr-FR" dirty="0">
                <a:latin typeface="Times New Roman" pitchFamily="18" charset="0"/>
                <a:cs typeface="Times New Roman" pitchFamily="18" charset="0"/>
              </a:rPr>
              <a:t>avenue du Dr Arnold </a:t>
            </a:r>
            <a:r>
              <a:rPr lang="fr-FR" dirty="0" err="1" smtClean="0">
                <a:latin typeface="Times New Roman" pitchFamily="18" charset="0"/>
                <a:cs typeface="Times New Roman" pitchFamily="18" charset="0"/>
              </a:rPr>
              <a:t>Netter</a:t>
            </a:r>
            <a:r>
              <a:rPr lang="fr-FR" dirty="0" smtClean="0">
                <a:latin typeface="Times New Roman" pitchFamily="18" charset="0"/>
                <a:cs typeface="Times New Roman" pitchFamily="18" charset="0"/>
              </a:rPr>
              <a:t> – 75012 PARIS</a:t>
            </a:r>
          </a:p>
          <a:p>
            <a:pPr marL="0" indent="0" algn="ctr">
              <a:buNone/>
            </a:pPr>
            <a:r>
              <a:rPr lang="fr-FR" dirty="0">
                <a:latin typeface="Times New Roman" pitchFamily="18" charset="0"/>
                <a:cs typeface="Times New Roman" pitchFamily="18" charset="0"/>
              </a:rPr>
              <a:t>Tel : 01 44 73 67 40 / 69 </a:t>
            </a:r>
            <a:r>
              <a:rPr lang="fr-FR" dirty="0" smtClean="0">
                <a:latin typeface="Times New Roman" pitchFamily="18" charset="0"/>
                <a:cs typeface="Times New Roman" pitchFamily="18" charset="0"/>
              </a:rPr>
              <a:t>09</a:t>
            </a:r>
          </a:p>
          <a:p>
            <a:pPr marL="0" indent="0" algn="ctr">
              <a:buNone/>
            </a:pPr>
            <a:endParaRPr lang="fr-FR" dirty="0">
              <a:latin typeface="Times New Roman" pitchFamily="18" charset="0"/>
              <a:cs typeface="Times New Roman" pitchFamily="18" charset="0"/>
            </a:endParaRPr>
          </a:p>
          <a:p>
            <a:pPr marL="0" indent="0" algn="ctr">
              <a:buNone/>
            </a:pPr>
            <a:r>
              <a:rPr lang="fr-FR" b="1" dirty="0" smtClean="0">
                <a:latin typeface="Times New Roman" pitchFamily="18" charset="0"/>
                <a:cs typeface="Times New Roman" pitchFamily="18" charset="0"/>
              </a:rPr>
              <a:t>Necker-Enfants Malades</a:t>
            </a:r>
          </a:p>
          <a:p>
            <a:pPr marL="0" indent="0" algn="ctr">
              <a:buNone/>
            </a:pPr>
            <a:r>
              <a:rPr lang="fr-FR" dirty="0" smtClean="0">
                <a:latin typeface="Times New Roman" pitchFamily="18" charset="0"/>
                <a:cs typeface="Times New Roman" pitchFamily="18" charset="0"/>
              </a:rPr>
              <a:t>149 </a:t>
            </a:r>
            <a:r>
              <a:rPr lang="fr-FR" dirty="0">
                <a:latin typeface="Times New Roman" pitchFamily="18" charset="0"/>
                <a:cs typeface="Times New Roman" pitchFamily="18" charset="0"/>
              </a:rPr>
              <a:t>rue de </a:t>
            </a:r>
            <a:r>
              <a:rPr lang="fr-FR" dirty="0" smtClean="0">
                <a:latin typeface="Times New Roman" pitchFamily="18" charset="0"/>
                <a:cs typeface="Times New Roman" pitchFamily="18" charset="0"/>
              </a:rPr>
              <a:t>Sèvres – 75015 PARIS</a:t>
            </a:r>
          </a:p>
          <a:p>
            <a:pPr marL="0" indent="0" algn="ctr">
              <a:buNone/>
            </a:pPr>
            <a:r>
              <a:rPr lang="fr-FR" dirty="0">
                <a:latin typeface="Times New Roman" pitchFamily="18" charset="0"/>
                <a:cs typeface="Times New Roman" pitchFamily="18" charset="0"/>
              </a:rPr>
              <a:t>Tel : 01 44 49 42 90 / 42 91</a:t>
            </a:r>
            <a:br>
              <a:rPr lang="fr-FR" dirty="0">
                <a:latin typeface="Times New Roman" pitchFamily="18" charset="0"/>
                <a:cs typeface="Times New Roman" pitchFamily="18" charset="0"/>
              </a:rPr>
            </a:br>
            <a:endParaRPr lang="fr-FR" dirty="0" smtClean="0">
              <a:latin typeface="Times New Roman" pitchFamily="18" charset="0"/>
              <a:cs typeface="Times New Roman" pitchFamily="18" charset="0"/>
            </a:endParaRPr>
          </a:p>
          <a:p>
            <a:pPr marL="0" indent="0" algn="ctr">
              <a:buNone/>
            </a:pPr>
            <a:r>
              <a:rPr lang="fr-FR" b="1" dirty="0" smtClean="0">
                <a:latin typeface="Times New Roman" pitchFamily="18" charset="0"/>
                <a:cs typeface="Times New Roman" pitchFamily="18" charset="0"/>
              </a:rPr>
              <a:t>Robert-Debré </a:t>
            </a:r>
          </a:p>
          <a:p>
            <a:pPr marL="0" indent="0" algn="ctr">
              <a:buNone/>
            </a:pPr>
            <a:r>
              <a:rPr lang="fr-FR" dirty="0" smtClean="0">
                <a:latin typeface="Times New Roman" pitchFamily="18" charset="0"/>
                <a:cs typeface="Times New Roman" pitchFamily="18" charset="0"/>
              </a:rPr>
              <a:t>48 </a:t>
            </a:r>
            <a:r>
              <a:rPr lang="fr-FR" dirty="0">
                <a:latin typeface="Times New Roman" pitchFamily="18" charset="0"/>
                <a:cs typeface="Times New Roman" pitchFamily="18" charset="0"/>
              </a:rPr>
              <a:t>boulevard </a:t>
            </a:r>
            <a:r>
              <a:rPr lang="fr-FR" dirty="0" smtClean="0">
                <a:latin typeface="Times New Roman" pitchFamily="18" charset="0"/>
                <a:cs typeface="Times New Roman" pitchFamily="18" charset="0"/>
              </a:rPr>
              <a:t>Sérurier – 75019 PARIS</a:t>
            </a:r>
          </a:p>
          <a:p>
            <a:pPr marL="0" indent="0" algn="ctr">
              <a:buNone/>
            </a:pPr>
            <a:r>
              <a:rPr lang="fr-FR" dirty="0">
                <a:latin typeface="Times New Roman" pitchFamily="18" charset="0"/>
                <a:cs typeface="Times New Roman" pitchFamily="18" charset="0"/>
              </a:rPr>
              <a:t>Tel : 01 40 03 22 </a:t>
            </a:r>
            <a:r>
              <a:rPr lang="fr-FR" dirty="0" smtClean="0">
                <a:latin typeface="Times New Roman" pitchFamily="18" charset="0"/>
                <a:cs typeface="Times New Roman" pitchFamily="18" charset="0"/>
              </a:rPr>
              <a:t>70</a:t>
            </a:r>
          </a:p>
          <a:p>
            <a:pPr marL="0" indent="0" algn="ctr">
              <a:buNone/>
            </a:pPr>
            <a:endParaRPr lang="fr-FR" dirty="0" smtClean="0">
              <a:latin typeface="Times New Roman" pitchFamily="18" charset="0"/>
              <a:cs typeface="Times New Roman" pitchFamily="18" charset="0"/>
            </a:endParaRPr>
          </a:p>
          <a:p>
            <a:pPr marL="0" indent="0" algn="ctr">
              <a:buNone/>
            </a:pPr>
            <a:endParaRPr lang="fr-FR" dirty="0" smtClean="0">
              <a:latin typeface="Times New Roman" pitchFamily="18" charset="0"/>
              <a:cs typeface="Times New Roman" pitchFamily="18" charset="0"/>
            </a:endParaRPr>
          </a:p>
          <a:p>
            <a:pPr marL="0" indent="0" algn="ctr">
              <a:buNone/>
            </a:pPr>
            <a:endParaRPr lang="fr-FR" dirty="0">
              <a:latin typeface="Times New Roman" pitchFamily="18" charset="0"/>
              <a:cs typeface="Times New Roman" pitchFamily="18" charset="0"/>
            </a:endParaRPr>
          </a:p>
          <a:p>
            <a:pPr marL="0" indent="0" algn="ctr">
              <a:buNone/>
            </a:pPr>
            <a:endParaRPr lang="fr-FR" dirty="0" smtClean="0">
              <a:latin typeface="Times New Roman" pitchFamily="18" charset="0"/>
              <a:cs typeface="Times New Roman" pitchFamily="18" charset="0"/>
            </a:endParaRPr>
          </a:p>
          <a:p>
            <a:pPr marL="0" indent="0" algn="ctr">
              <a:buNone/>
            </a:pPr>
            <a:endParaRPr lang="fr-FR" dirty="0">
              <a:latin typeface="Times New Roman" pitchFamily="18" charset="0"/>
              <a:cs typeface="Times New Roman" pitchFamily="18" charset="0"/>
            </a:endParaRPr>
          </a:p>
          <a:p>
            <a:pPr marL="0" indent="0" algn="ctr">
              <a:buNone/>
            </a:pPr>
            <a:endParaRPr lang="fr-FR" dirty="0">
              <a:latin typeface="Times New Roman" pitchFamily="18" charset="0"/>
              <a:cs typeface="Times New Roman" pitchFamily="18" charset="0"/>
            </a:endParaRPr>
          </a:p>
          <a:p>
            <a:pPr marL="0" indent="0" algn="ctr">
              <a:buNone/>
            </a:pPr>
            <a:r>
              <a:rPr lang="fr-FR" dirty="0">
                <a:latin typeface="Times New Roman" pitchFamily="18" charset="0"/>
                <a:cs typeface="Times New Roman" pitchFamily="18" charset="0"/>
              </a:rPr>
              <a:t/>
            </a:r>
            <a:br>
              <a:rPr lang="fr-FR" dirty="0">
                <a:latin typeface="Times New Roman" pitchFamily="18" charset="0"/>
                <a:cs typeface="Times New Roman" pitchFamily="18" charset="0"/>
              </a:rPr>
            </a:br>
            <a:endParaRPr lang="fr-FR" dirty="0">
              <a:effectLst/>
              <a:latin typeface="Times New Roman" pitchFamily="18" charset="0"/>
              <a:cs typeface="Times New Roman" pitchFamily="18" charset="0"/>
            </a:endParaRPr>
          </a:p>
        </p:txBody>
      </p:sp>
      <p:graphicFrame>
        <p:nvGraphicFramePr>
          <p:cNvPr id="3" name="Tableau 2"/>
          <p:cNvGraphicFramePr>
            <a:graphicFrameLocks noGrp="1"/>
          </p:cNvGraphicFramePr>
          <p:nvPr>
            <p:extLst>
              <p:ext uri="{D42A27DB-BD31-4B8C-83A1-F6EECF244321}">
                <p14:modId xmlns:p14="http://schemas.microsoft.com/office/powerpoint/2010/main" val="3812414297"/>
              </p:ext>
            </p:extLst>
          </p:nvPr>
        </p:nvGraphicFramePr>
        <p:xfrm>
          <a:off x="611561" y="5013174"/>
          <a:ext cx="7577831" cy="1457322"/>
        </p:xfrm>
        <a:graphic>
          <a:graphicData uri="http://schemas.openxmlformats.org/drawingml/2006/table">
            <a:tbl>
              <a:tblPr/>
              <a:tblGrid>
                <a:gridCol w="1306978"/>
                <a:gridCol w="805310"/>
                <a:gridCol w="726099"/>
                <a:gridCol w="541274"/>
                <a:gridCol w="858117"/>
                <a:gridCol w="884520"/>
                <a:gridCol w="818511"/>
                <a:gridCol w="818511"/>
                <a:gridCol w="818511"/>
              </a:tblGrid>
              <a:tr h="242887">
                <a:tc>
                  <a:txBody>
                    <a:bodyPr/>
                    <a:lstStyle/>
                    <a:p>
                      <a:pPr algn="l" fontAlgn="b"/>
                      <a:r>
                        <a:rPr lang="fr-FR" sz="1100" b="0" i="0" u="none" strike="noStrike" dirty="0">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100" b="1"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b"/>
                      <a:r>
                        <a:rPr lang="fr-FR" sz="1100" b="1" i="0" u="none" strike="noStrike">
                          <a:effectLst/>
                          <a:latin typeface="Calibri"/>
                        </a:rPr>
                        <a:t>Total 2010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b"/>
                      <a:r>
                        <a:rPr lang="fr-FR" sz="1100" b="1" i="0" u="none" strike="noStrike" dirty="0">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c>
                  <a:txBody>
                    <a:bodyPr/>
                    <a:lstStyle/>
                    <a:p>
                      <a:pPr algn="ctr" fontAlgn="b"/>
                      <a:r>
                        <a:rPr lang="fr-FR" sz="1100" b="1" i="0" u="none" strike="noStrike">
                          <a:effectLst/>
                          <a:latin typeface="Calibri"/>
                        </a:rPr>
                        <a:t>Total 2011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BF8F"/>
                    </a:solidFill>
                  </a:tcPr>
                </a:tc>
              </a:tr>
              <a:tr h="242887">
                <a:tc>
                  <a:txBody>
                    <a:bodyPr/>
                    <a:lstStyle/>
                    <a:p>
                      <a:pPr algn="l" fontAlgn="b"/>
                      <a:r>
                        <a:rPr lang="fr-FR" sz="1100" b="0" i="0" u="none" strike="noStrike">
                          <a:effectLst/>
                          <a:latin typeface="Calibri"/>
                        </a:rPr>
                        <a:t>Cochin (SVP)</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fr-FR" sz="1100" b="0" i="0" u="none" strike="noStrike">
                          <a:effectLst/>
                          <a:latin typeface="Calibri"/>
                        </a:rPr>
                        <a:t>11486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242887">
                <a:tc>
                  <a:txBody>
                    <a:bodyPr/>
                    <a:lstStyle/>
                    <a:p>
                      <a:pPr algn="l" fontAlgn="b"/>
                      <a:r>
                        <a:rPr lang="fr-FR" sz="1100" b="0" i="0" u="none" strike="noStrike">
                          <a:effectLst/>
                          <a:latin typeface="Calibri"/>
                        </a:rPr>
                        <a:t>Necker</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fr-FR" sz="1100" b="0" i="0" u="none" strike="noStrike">
                          <a:effectLst/>
                          <a:latin typeface="Calibri"/>
                        </a:rPr>
                        <a:t>52614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fr-FR" sz="1100" b="0" i="0" u="none" strike="noStrike">
                          <a:effectLst/>
                          <a:latin typeface="Calibri"/>
                        </a:rPr>
                        <a:t>65964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42887">
                <a:tc>
                  <a:txBody>
                    <a:bodyPr/>
                    <a:lstStyle/>
                    <a:p>
                      <a:pPr algn="l" fontAlgn="b"/>
                      <a:r>
                        <a:rPr lang="fr-FR" sz="1100" b="0" i="0" u="none" strike="noStrike">
                          <a:effectLst/>
                          <a:latin typeface="Calibri"/>
                        </a:rPr>
                        <a:t>R Debré</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fr-FR" sz="1100" b="0" i="0" u="none" strike="noStrike">
                          <a:effectLst/>
                          <a:latin typeface="Calibri"/>
                        </a:rPr>
                        <a:t>71120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fr-FR" sz="1100" b="0" i="0" u="none" strike="noStrike">
                          <a:effectLst/>
                          <a:latin typeface="Calibri"/>
                        </a:rPr>
                        <a:t>77887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42887">
                <a:tc>
                  <a:txBody>
                    <a:bodyPr/>
                    <a:lstStyle/>
                    <a:p>
                      <a:pPr algn="l" fontAlgn="b"/>
                      <a:r>
                        <a:rPr lang="fr-FR" sz="1100" b="0" i="0" u="none" strike="noStrike">
                          <a:effectLst/>
                          <a:latin typeface="Calibri"/>
                        </a:rPr>
                        <a:t>A Trousseau</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fr-FR" sz="1100" b="0" i="0" u="none" strike="noStrike">
                          <a:effectLst/>
                          <a:latin typeface="Calibri"/>
                        </a:rPr>
                        <a:t>43220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fr-FR" sz="1100" b="0"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b"/>
                      <a:r>
                        <a:rPr lang="fr-FR" sz="1100" b="0" i="0" u="none" strike="noStrike">
                          <a:effectLst/>
                          <a:latin typeface="Calibri"/>
                        </a:rPr>
                        <a:t>46604</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42887">
                <a:tc>
                  <a:txBody>
                    <a:bodyPr/>
                    <a:lstStyle/>
                    <a:p>
                      <a:pPr algn="l" fontAlgn="b"/>
                      <a:r>
                        <a:rPr lang="fr-FR" sz="1100" b="1" i="0" u="none" strike="noStrike">
                          <a:effectLst/>
                          <a:latin typeface="Calibri"/>
                        </a:rPr>
                        <a:t>Total pédiatrie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fr-FR" sz="1100" b="1"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fr-FR" sz="1100" b="1"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fr-FR" sz="1100" b="1"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fr-FR" sz="1100" b="1" i="0" u="none" strike="noStrike">
                          <a:effectLst/>
                          <a:latin typeface="Calibri"/>
                        </a:rPr>
                        <a:t>178440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fr-FR" sz="1100" b="1" i="0" u="none" strike="noStrike" dirty="0">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fr-FR" sz="1100" b="1"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fr-FR" sz="1100" b="1" i="0" u="none" strike="noStrike">
                          <a:effectLst/>
                          <a:latin typeface="Calibri"/>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fr-FR" sz="1100" b="1" i="0" u="none" strike="noStrike" dirty="0">
                          <a:effectLst/>
                          <a:latin typeface="Calibri"/>
                        </a:rPr>
                        <a:t>190455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898022225"/>
      </p:ext>
    </p:extLst>
  </p:cSld>
  <p:clrMapOvr>
    <a:masterClrMapping/>
  </p:clrMapOvr>
  <p:transition spd="slow">
    <p:pull/>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467544" y="1772816"/>
            <a:ext cx="8229600" cy="5085185"/>
          </a:xfrm>
        </p:spPr>
        <p:txBody>
          <a:bodyPr>
            <a:normAutofit/>
          </a:bodyPr>
          <a:lstStyle/>
          <a:p>
            <a:endParaRPr lang="fr-FR" b="1" dirty="0" smtClean="0">
              <a:latin typeface="Times New Roman" pitchFamily="18" charset="0"/>
              <a:cs typeface="Times New Roman" pitchFamily="18" charset="0"/>
            </a:endParaRPr>
          </a:p>
          <a:p>
            <a:pPr algn="ctr">
              <a:buFont typeface="Wingdings" pitchFamily="2" charset="2"/>
              <a:buChar char="v"/>
            </a:pPr>
            <a:r>
              <a:rPr lang="fr-FR" sz="2400" b="1" dirty="0" smtClean="0">
                <a:latin typeface="Times New Roman" pitchFamily="18" charset="0"/>
                <a:cs typeface="Times New Roman" pitchFamily="18" charset="0"/>
              </a:rPr>
              <a:t> Urgences spécialisées des hôpitaux</a:t>
            </a:r>
            <a:endParaRPr lang="fr-FR" sz="2400" b="1" dirty="0">
              <a:latin typeface="Times New Roman" pitchFamily="18" charset="0"/>
              <a:cs typeface="Times New Roman" pitchFamily="18" charset="0"/>
            </a:endParaRPr>
          </a:p>
          <a:p>
            <a:endParaRPr lang="fr-FR" b="1" dirty="0">
              <a:latin typeface="Times New Roman" pitchFamily="18" charset="0"/>
              <a:cs typeface="Times New Roman" pitchFamily="18" charset="0"/>
            </a:endParaRPr>
          </a:p>
          <a:p>
            <a:pPr marL="0" indent="0" algn="ctr">
              <a:buNone/>
            </a:pPr>
            <a:r>
              <a:rPr lang="fr-FR" b="1" dirty="0" smtClean="0">
                <a:solidFill>
                  <a:schemeClr val="accent4">
                    <a:lumMod val="50000"/>
                  </a:schemeClr>
                </a:solidFill>
                <a:latin typeface="Times New Roman" pitchFamily="18" charset="0"/>
                <a:cs typeface="Times New Roman" pitchFamily="18" charset="0"/>
              </a:rPr>
              <a:t>CENTRE ANTI-POISONS</a:t>
            </a:r>
          </a:p>
          <a:p>
            <a:pPr marL="0" indent="0" algn="ctr">
              <a:buNone/>
            </a:pPr>
            <a:r>
              <a:rPr lang="fr-FR" b="1" dirty="0" smtClean="0">
                <a:latin typeface="Times New Roman" pitchFamily="18" charset="0"/>
                <a:cs typeface="Times New Roman" pitchFamily="18" charset="0"/>
              </a:rPr>
              <a:t>Hôpital </a:t>
            </a:r>
            <a:r>
              <a:rPr lang="fr-FR" b="1" dirty="0">
                <a:latin typeface="Times New Roman" pitchFamily="18" charset="0"/>
                <a:cs typeface="Times New Roman" pitchFamily="18" charset="0"/>
              </a:rPr>
              <a:t>Fernand-Widal AP-HP</a:t>
            </a:r>
            <a:br>
              <a:rPr lang="fr-FR" b="1" dirty="0">
                <a:latin typeface="Times New Roman" pitchFamily="18" charset="0"/>
                <a:cs typeface="Times New Roman" pitchFamily="18" charset="0"/>
              </a:rPr>
            </a:br>
            <a:r>
              <a:rPr lang="fr-FR" dirty="0" smtClean="0">
                <a:latin typeface="Times New Roman" pitchFamily="18" charset="0"/>
                <a:cs typeface="Times New Roman" pitchFamily="18" charset="0"/>
              </a:rPr>
              <a:t>Assistance </a:t>
            </a:r>
            <a:r>
              <a:rPr lang="fr-FR" dirty="0">
                <a:latin typeface="Times New Roman" pitchFamily="18" charset="0"/>
                <a:cs typeface="Times New Roman" pitchFamily="18" charset="0"/>
              </a:rPr>
              <a:t>téléphonique tous les jours, 24 heures sur 24 au 01 40 05 48 </a:t>
            </a:r>
            <a:r>
              <a:rPr lang="fr-FR" dirty="0" smtClean="0">
                <a:latin typeface="Times New Roman" pitchFamily="18" charset="0"/>
                <a:cs typeface="Times New Roman" pitchFamily="18" charset="0"/>
              </a:rPr>
              <a:t>48</a:t>
            </a:r>
            <a:endParaRPr lang="fr-FR" dirty="0">
              <a:latin typeface="Times New Roman" pitchFamily="18" charset="0"/>
              <a:cs typeface="Times New Roman" pitchFamily="18" charset="0"/>
            </a:endParaRPr>
          </a:p>
          <a:p>
            <a:pPr lvl="1"/>
            <a:endParaRPr lang="fr-FR" b="1"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965379627"/>
      </p:ext>
    </p:extLst>
  </p:cSld>
  <p:clrMapOvr>
    <a:masterClrMapping/>
  </p:clrMapOvr>
  <p:transition spd="slow">
    <p:pull/>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467544" y="1196752"/>
            <a:ext cx="8229600" cy="5085185"/>
          </a:xfrm>
        </p:spPr>
        <p:txBody>
          <a:bodyPr>
            <a:normAutofit/>
          </a:bodyPr>
          <a:lstStyle/>
          <a:p>
            <a:pPr marL="0" indent="0" algn="ctr">
              <a:buNone/>
            </a:pPr>
            <a:endParaRPr lang="fr-FR" b="1" dirty="0">
              <a:latin typeface="Times New Roman" pitchFamily="18" charset="0"/>
              <a:cs typeface="Times New Roman" pitchFamily="18" charset="0"/>
            </a:endParaRPr>
          </a:p>
          <a:p>
            <a:pPr marL="0" indent="0" algn="ctr">
              <a:buNone/>
            </a:pPr>
            <a:r>
              <a:rPr lang="fr-FR" b="1" dirty="0" smtClean="0">
                <a:solidFill>
                  <a:schemeClr val="accent4">
                    <a:lumMod val="50000"/>
                  </a:schemeClr>
                </a:solidFill>
                <a:latin typeface="Times New Roman" pitchFamily="18" charset="0"/>
                <a:cs typeface="Times New Roman" pitchFamily="18" charset="0"/>
              </a:rPr>
              <a:t>URGENCES O.R.L. </a:t>
            </a:r>
          </a:p>
          <a:p>
            <a:pPr marL="0" indent="0" algn="ctr">
              <a:buNone/>
            </a:pPr>
            <a:r>
              <a:rPr lang="fr-FR" b="1" dirty="0" smtClean="0">
                <a:latin typeface="Times New Roman" pitchFamily="18" charset="0"/>
                <a:cs typeface="Times New Roman" pitchFamily="18" charset="0"/>
              </a:rPr>
              <a:t>Les </a:t>
            </a:r>
            <a:r>
              <a:rPr lang="fr-FR" b="1" dirty="0">
                <a:latin typeface="Times New Roman" pitchFamily="18" charset="0"/>
                <a:cs typeface="Times New Roman" pitchFamily="18" charset="0"/>
              </a:rPr>
              <a:t>après-midi, nuits, dimanches et jours fériés</a:t>
            </a:r>
            <a:r>
              <a:rPr lang="fr-FR" dirty="0">
                <a:latin typeface="Times New Roman" pitchFamily="18" charset="0"/>
                <a:cs typeface="Times New Roman" pitchFamily="18" charset="0"/>
              </a:rPr>
              <a:t>, </a:t>
            </a:r>
            <a:r>
              <a:rPr lang="fr-FR" b="1" dirty="0">
                <a:latin typeface="Times New Roman" pitchFamily="18" charset="0"/>
                <a:cs typeface="Times New Roman" pitchFamily="18" charset="0"/>
              </a:rPr>
              <a:t>ET</a:t>
            </a:r>
            <a:r>
              <a:rPr lang="fr-FR" dirty="0">
                <a:latin typeface="Times New Roman" pitchFamily="18" charset="0"/>
                <a:cs typeface="Times New Roman" pitchFamily="18" charset="0"/>
              </a:rPr>
              <a:t> toute la journée pour les </a:t>
            </a:r>
            <a:r>
              <a:rPr lang="fr-FR" b="1" dirty="0">
                <a:latin typeface="Times New Roman" pitchFamily="18" charset="0"/>
                <a:cs typeface="Times New Roman" pitchFamily="18" charset="0"/>
              </a:rPr>
              <a:t>personnes non suivies</a:t>
            </a:r>
            <a:r>
              <a:rPr lang="fr-FR" dirty="0">
                <a:latin typeface="Times New Roman" pitchFamily="18" charset="0"/>
                <a:cs typeface="Times New Roman" pitchFamily="18" charset="0"/>
              </a:rPr>
              <a:t> en </a:t>
            </a:r>
            <a:r>
              <a:rPr lang="fr-FR" dirty="0" smtClean="0">
                <a:latin typeface="Times New Roman" pitchFamily="18" charset="0"/>
                <a:cs typeface="Times New Roman" pitchFamily="18" charset="0"/>
              </a:rPr>
              <a:t>ORL</a:t>
            </a:r>
          </a:p>
          <a:p>
            <a:pPr marL="0" indent="0" algn="ctr">
              <a:buNone/>
            </a:pPr>
            <a:endParaRPr lang="fr-FR" dirty="0" smtClean="0">
              <a:latin typeface="Times New Roman" pitchFamily="18" charset="0"/>
              <a:cs typeface="Times New Roman" pitchFamily="18" charset="0"/>
            </a:endParaRPr>
          </a:p>
          <a:p>
            <a:pPr marL="0" indent="0" algn="ctr">
              <a:buNone/>
            </a:pPr>
            <a:r>
              <a:rPr lang="fr-FR" dirty="0" smtClean="0">
                <a:latin typeface="Times New Roman" pitchFamily="18" charset="0"/>
                <a:cs typeface="Times New Roman" pitchFamily="18" charset="0"/>
              </a:rPr>
              <a:t>pour </a:t>
            </a:r>
            <a:r>
              <a:rPr lang="fr-FR" dirty="0">
                <a:latin typeface="Times New Roman" pitchFamily="18" charset="0"/>
                <a:cs typeface="Times New Roman" pitchFamily="18" charset="0"/>
              </a:rPr>
              <a:t>les </a:t>
            </a:r>
            <a:r>
              <a:rPr lang="fr-FR" b="1" dirty="0" smtClean="0">
                <a:latin typeface="Times New Roman" pitchFamily="18" charset="0"/>
                <a:cs typeface="Times New Roman" pitchFamily="18" charset="0"/>
              </a:rPr>
              <a:t>adultes</a:t>
            </a:r>
          </a:p>
          <a:p>
            <a:pPr marL="0" indent="0" algn="ctr">
              <a:buNone/>
            </a:pPr>
            <a:r>
              <a:rPr lang="fr-FR" b="1" dirty="0" smtClean="0">
                <a:latin typeface="Times New Roman" pitchFamily="18" charset="0"/>
                <a:cs typeface="Times New Roman" pitchFamily="18" charset="0"/>
              </a:rPr>
              <a:t>hôpital </a:t>
            </a:r>
            <a:r>
              <a:rPr lang="fr-FR" b="1" dirty="0">
                <a:latin typeface="Times New Roman" pitchFamily="18" charset="0"/>
                <a:cs typeface="Times New Roman" pitchFamily="18" charset="0"/>
              </a:rPr>
              <a:t>Lariboisière</a:t>
            </a:r>
            <a:r>
              <a:rPr lang="fr-FR" dirty="0">
                <a:latin typeface="Times New Roman" pitchFamily="18" charset="0"/>
                <a:cs typeface="Times New Roman" pitchFamily="18" charset="0"/>
              </a:rPr>
              <a:t>. Tél : 01 49 95 65 </a:t>
            </a:r>
            <a:r>
              <a:rPr lang="fr-FR" dirty="0" smtClean="0">
                <a:latin typeface="Times New Roman" pitchFamily="18" charset="0"/>
                <a:cs typeface="Times New Roman" pitchFamily="18" charset="0"/>
              </a:rPr>
              <a:t>65</a:t>
            </a:r>
          </a:p>
          <a:p>
            <a:pPr marL="0" indent="0" algn="ctr">
              <a:buNone/>
            </a:pPr>
            <a:endParaRPr lang="fr-FR" dirty="0">
              <a:latin typeface="Times New Roman" pitchFamily="18" charset="0"/>
              <a:cs typeface="Times New Roman" pitchFamily="18" charset="0"/>
            </a:endParaRPr>
          </a:p>
          <a:p>
            <a:pPr marL="0" indent="0" algn="ctr">
              <a:buNone/>
            </a:pPr>
            <a:r>
              <a:rPr lang="fr-FR" dirty="0">
                <a:latin typeface="Times New Roman" pitchFamily="18" charset="0"/>
                <a:cs typeface="Times New Roman" pitchFamily="18" charset="0"/>
              </a:rPr>
              <a:t>pour les</a:t>
            </a:r>
            <a:r>
              <a:rPr lang="fr-FR" b="1" dirty="0">
                <a:latin typeface="Times New Roman" pitchFamily="18" charset="0"/>
                <a:cs typeface="Times New Roman" pitchFamily="18" charset="0"/>
              </a:rPr>
              <a:t> </a:t>
            </a:r>
            <a:r>
              <a:rPr lang="fr-FR" b="1" dirty="0" smtClean="0">
                <a:latin typeface="Times New Roman" pitchFamily="18" charset="0"/>
                <a:cs typeface="Times New Roman" pitchFamily="18" charset="0"/>
              </a:rPr>
              <a:t>enfants</a:t>
            </a:r>
          </a:p>
          <a:p>
            <a:pPr marL="0" indent="0" algn="ctr">
              <a:buNone/>
            </a:pPr>
            <a:r>
              <a:rPr lang="fr-FR" b="1" dirty="0" smtClean="0">
                <a:latin typeface="Times New Roman" pitchFamily="18" charset="0"/>
                <a:cs typeface="Times New Roman" pitchFamily="18" charset="0"/>
              </a:rPr>
              <a:t>hôpital </a:t>
            </a:r>
            <a:r>
              <a:rPr lang="fr-FR" b="1" dirty="0">
                <a:latin typeface="Times New Roman" pitchFamily="18" charset="0"/>
                <a:cs typeface="Times New Roman" pitchFamily="18" charset="0"/>
              </a:rPr>
              <a:t>Necker</a:t>
            </a:r>
            <a:r>
              <a:rPr lang="fr-FR" dirty="0">
                <a:latin typeface="Times New Roman" pitchFamily="18" charset="0"/>
                <a:cs typeface="Times New Roman" pitchFamily="18" charset="0"/>
              </a:rPr>
              <a:t>. Tél : 01 44 49 46 86</a:t>
            </a:r>
          </a:p>
          <a:p>
            <a:pPr lvl="1" algn="ctr"/>
            <a:endParaRPr lang="fr-FR" b="1"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418544626"/>
      </p:ext>
    </p:extLst>
  </p:cSld>
  <p:clrMapOvr>
    <a:masterClrMapping/>
  </p:clrMapOvr>
  <p:transition spd="slow">
    <p:pull/>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467544" y="908720"/>
            <a:ext cx="8229600" cy="5085185"/>
          </a:xfrm>
        </p:spPr>
        <p:txBody>
          <a:bodyPr>
            <a:normAutofit fontScale="92500" lnSpcReduction="20000"/>
          </a:bodyPr>
          <a:lstStyle/>
          <a:p>
            <a:pPr marL="0" indent="0">
              <a:buNone/>
            </a:pPr>
            <a:endParaRPr lang="fr-FR" b="1" dirty="0"/>
          </a:p>
          <a:p>
            <a:pPr marL="0" indent="0" algn="ctr">
              <a:buNone/>
            </a:pPr>
            <a:r>
              <a:rPr lang="fr-FR" b="1" dirty="0" smtClean="0">
                <a:solidFill>
                  <a:schemeClr val="accent4">
                    <a:lumMod val="50000"/>
                  </a:schemeClr>
                </a:solidFill>
                <a:latin typeface="Times New Roman" pitchFamily="18" charset="0"/>
                <a:cs typeface="Times New Roman" pitchFamily="18" charset="0"/>
              </a:rPr>
              <a:t>URGENCES STOMATOLOGIE</a:t>
            </a:r>
          </a:p>
          <a:p>
            <a:pPr marL="0" indent="0" algn="ctr">
              <a:buNone/>
            </a:pPr>
            <a:endParaRPr lang="fr-FR" b="1" dirty="0">
              <a:solidFill>
                <a:schemeClr val="accent4">
                  <a:lumMod val="50000"/>
                </a:schemeClr>
              </a:solidFill>
              <a:latin typeface="Times New Roman" pitchFamily="18" charset="0"/>
              <a:cs typeface="Times New Roman" pitchFamily="18" charset="0"/>
            </a:endParaRPr>
          </a:p>
          <a:p>
            <a:pPr marL="0" indent="0" algn="ctr">
              <a:buNone/>
            </a:pPr>
            <a:r>
              <a:rPr lang="fr-FR" b="1" dirty="0" smtClean="0">
                <a:latin typeface="Times New Roman" pitchFamily="18" charset="0"/>
                <a:cs typeface="Times New Roman" pitchFamily="18" charset="0"/>
              </a:rPr>
              <a:t>Les </a:t>
            </a:r>
            <a:r>
              <a:rPr lang="fr-FR" b="1" dirty="0">
                <a:latin typeface="Times New Roman" pitchFamily="18" charset="0"/>
                <a:cs typeface="Times New Roman" pitchFamily="18" charset="0"/>
              </a:rPr>
              <a:t>jours ouvrables jusqu’à </a:t>
            </a:r>
            <a:r>
              <a:rPr lang="fr-FR" b="1" dirty="0" smtClean="0">
                <a:latin typeface="Times New Roman" pitchFamily="18" charset="0"/>
                <a:cs typeface="Times New Roman" pitchFamily="18" charset="0"/>
              </a:rPr>
              <a:t>17h30 service </a:t>
            </a:r>
            <a:r>
              <a:rPr lang="fr-FR" b="1" dirty="0">
                <a:latin typeface="Times New Roman" pitchFamily="18" charset="0"/>
                <a:cs typeface="Times New Roman" pitchFamily="18" charset="0"/>
              </a:rPr>
              <a:t>de stomatologie</a:t>
            </a:r>
            <a:r>
              <a:rPr lang="fr-FR" dirty="0">
                <a:latin typeface="Times New Roman" pitchFamily="18" charset="0"/>
                <a:cs typeface="Times New Roman" pitchFamily="18" charset="0"/>
              </a:rPr>
              <a:t> de l’hôpital de </a:t>
            </a:r>
            <a:r>
              <a:rPr lang="fr-FR" dirty="0" smtClean="0">
                <a:latin typeface="Times New Roman" pitchFamily="18" charset="0"/>
                <a:cs typeface="Times New Roman" pitchFamily="18" charset="0"/>
              </a:rPr>
              <a:t>l’AP-HP</a:t>
            </a:r>
            <a:r>
              <a:rPr lang="fr-FR" b="1" dirty="0" smtClean="0">
                <a:latin typeface="Times New Roman" pitchFamily="18" charset="0"/>
                <a:cs typeface="Times New Roman" pitchFamily="18" charset="0"/>
              </a:rPr>
              <a:t>.</a:t>
            </a:r>
            <a:endParaRPr lang="fr-FR" dirty="0">
              <a:latin typeface="Times New Roman" pitchFamily="18" charset="0"/>
              <a:cs typeface="Times New Roman" pitchFamily="18" charset="0"/>
            </a:endParaRPr>
          </a:p>
          <a:p>
            <a:pPr marL="0" indent="0" algn="ctr">
              <a:buNone/>
            </a:pPr>
            <a:endParaRPr lang="fr-FR" b="1" dirty="0" smtClean="0">
              <a:latin typeface="Times New Roman" pitchFamily="18" charset="0"/>
              <a:cs typeface="Times New Roman" pitchFamily="18" charset="0"/>
            </a:endParaRPr>
          </a:p>
          <a:p>
            <a:pPr marL="0" indent="0" algn="ctr">
              <a:buNone/>
            </a:pPr>
            <a:r>
              <a:rPr lang="fr-FR" b="1" dirty="0" smtClean="0">
                <a:latin typeface="Times New Roman" pitchFamily="18" charset="0"/>
                <a:cs typeface="Times New Roman" pitchFamily="18" charset="0"/>
              </a:rPr>
              <a:t>Après </a:t>
            </a:r>
            <a:r>
              <a:rPr lang="fr-FR" b="1" dirty="0">
                <a:latin typeface="Times New Roman" pitchFamily="18" charset="0"/>
                <a:cs typeface="Times New Roman" pitchFamily="18" charset="0"/>
              </a:rPr>
              <a:t>17h30 et les samedis, dimanches et jours fériés</a:t>
            </a:r>
            <a:r>
              <a:rPr lang="fr-FR" dirty="0">
                <a:latin typeface="Times New Roman" pitchFamily="18" charset="0"/>
                <a:cs typeface="Times New Roman" pitchFamily="18" charset="0"/>
              </a:rPr>
              <a:t>, </a:t>
            </a:r>
            <a:r>
              <a:rPr lang="fr-FR" b="1" dirty="0">
                <a:latin typeface="Times New Roman" pitchFamily="18" charset="0"/>
                <a:cs typeface="Times New Roman" pitchFamily="18" charset="0"/>
              </a:rPr>
              <a:t>ET</a:t>
            </a:r>
            <a:r>
              <a:rPr lang="fr-FR" dirty="0">
                <a:latin typeface="Times New Roman" pitchFamily="18" charset="0"/>
                <a:cs typeface="Times New Roman" pitchFamily="18" charset="0"/>
              </a:rPr>
              <a:t> pour les </a:t>
            </a:r>
            <a:r>
              <a:rPr lang="fr-FR" b="1" dirty="0">
                <a:latin typeface="Times New Roman" pitchFamily="18" charset="0"/>
                <a:cs typeface="Times New Roman" pitchFamily="18" charset="0"/>
              </a:rPr>
              <a:t>personnes non suivies</a:t>
            </a:r>
            <a:r>
              <a:rPr lang="fr-FR" dirty="0">
                <a:latin typeface="Times New Roman" pitchFamily="18" charset="0"/>
                <a:cs typeface="Times New Roman" pitchFamily="18" charset="0"/>
              </a:rPr>
              <a:t> en </a:t>
            </a:r>
            <a:r>
              <a:rPr lang="fr-FR" dirty="0" smtClean="0">
                <a:latin typeface="Times New Roman" pitchFamily="18" charset="0"/>
                <a:cs typeface="Times New Roman" pitchFamily="18" charset="0"/>
              </a:rPr>
              <a:t>stomatologie :</a:t>
            </a:r>
          </a:p>
          <a:p>
            <a:pPr marL="0" indent="0" algn="ctr">
              <a:buNone/>
            </a:pPr>
            <a:endParaRPr lang="fr-FR" dirty="0">
              <a:latin typeface="Times New Roman" pitchFamily="18" charset="0"/>
              <a:cs typeface="Times New Roman" pitchFamily="18" charset="0"/>
            </a:endParaRPr>
          </a:p>
          <a:p>
            <a:pPr marL="0" indent="0" algn="ctr">
              <a:buNone/>
            </a:pPr>
            <a:r>
              <a:rPr lang="fr-FR" b="1" dirty="0">
                <a:latin typeface="Times New Roman" pitchFamily="18" charset="0"/>
                <a:cs typeface="Times New Roman" pitchFamily="18" charset="0"/>
              </a:rPr>
              <a:t>Pitié-Salpêtrière – service des urgences médicales</a:t>
            </a:r>
            <a:r>
              <a:rPr lang="fr-FR" dirty="0">
                <a:latin typeface="Times New Roman" pitchFamily="18" charset="0"/>
                <a:cs typeface="Times New Roman" pitchFamily="18" charset="0"/>
              </a:rPr>
              <a:t/>
            </a:r>
            <a:br>
              <a:rPr lang="fr-FR" dirty="0">
                <a:latin typeface="Times New Roman" pitchFamily="18" charset="0"/>
                <a:cs typeface="Times New Roman" pitchFamily="18" charset="0"/>
              </a:rPr>
            </a:br>
            <a:r>
              <a:rPr lang="fr-FR" dirty="0">
                <a:latin typeface="Times New Roman" pitchFamily="18" charset="0"/>
                <a:cs typeface="Times New Roman" pitchFamily="18" charset="0"/>
              </a:rPr>
              <a:t>Pavillon Gaston Cordier</a:t>
            </a:r>
            <a:br>
              <a:rPr lang="fr-FR" dirty="0">
                <a:latin typeface="Times New Roman" pitchFamily="18" charset="0"/>
                <a:cs typeface="Times New Roman" pitchFamily="18" charset="0"/>
              </a:rPr>
            </a:br>
            <a:r>
              <a:rPr lang="fr-FR" dirty="0">
                <a:latin typeface="Times New Roman" pitchFamily="18" charset="0"/>
                <a:cs typeface="Times New Roman" pitchFamily="18" charset="0"/>
              </a:rPr>
              <a:t>83, boulevard de l’Hôpital</a:t>
            </a:r>
            <a:br>
              <a:rPr lang="fr-FR" dirty="0">
                <a:latin typeface="Times New Roman" pitchFamily="18" charset="0"/>
                <a:cs typeface="Times New Roman" pitchFamily="18" charset="0"/>
              </a:rPr>
            </a:br>
            <a:r>
              <a:rPr lang="fr-FR" dirty="0">
                <a:latin typeface="Times New Roman" pitchFamily="18" charset="0"/>
                <a:cs typeface="Times New Roman" pitchFamily="18" charset="0"/>
              </a:rPr>
              <a:t>75013 Paris</a:t>
            </a:r>
            <a:br>
              <a:rPr lang="fr-FR" dirty="0">
                <a:latin typeface="Times New Roman" pitchFamily="18" charset="0"/>
                <a:cs typeface="Times New Roman" pitchFamily="18" charset="0"/>
              </a:rPr>
            </a:br>
            <a:r>
              <a:rPr lang="fr-FR" dirty="0">
                <a:latin typeface="Times New Roman" pitchFamily="18" charset="0"/>
                <a:cs typeface="Times New Roman" pitchFamily="18" charset="0"/>
              </a:rPr>
              <a:t>Tél : 01.42.17.72.47</a:t>
            </a:r>
          </a:p>
          <a:p>
            <a:pPr algn="ctr">
              <a:buFont typeface="Wingdings" pitchFamily="2" charset="2"/>
              <a:buChar char="v"/>
            </a:pPr>
            <a:endParaRPr lang="fr-FR" dirty="0">
              <a:latin typeface="Times New Roman" pitchFamily="18" charset="0"/>
              <a:cs typeface="Times New Roman" pitchFamily="18" charset="0"/>
            </a:endParaRPr>
          </a:p>
        </p:txBody>
      </p:sp>
    </p:spTree>
    <p:extLst>
      <p:ext uri="{BB962C8B-B14F-4D97-AF65-F5344CB8AC3E}">
        <p14:creationId xmlns:p14="http://schemas.microsoft.com/office/powerpoint/2010/main" val="3517920208"/>
      </p:ext>
    </p:extLst>
  </p:cSld>
  <p:clrMapOvr>
    <a:masterClrMapping/>
  </p:clrMapOvr>
  <p:transition spd="slow">
    <p:pull/>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467544" y="1340768"/>
            <a:ext cx="8229600" cy="5085185"/>
          </a:xfrm>
        </p:spPr>
        <p:txBody>
          <a:bodyPr>
            <a:normAutofit fontScale="70000" lnSpcReduction="20000"/>
          </a:bodyPr>
          <a:lstStyle/>
          <a:p>
            <a:pPr marL="0" indent="0" algn="ctr">
              <a:buNone/>
            </a:pPr>
            <a:endParaRPr lang="fr-FR" b="1" dirty="0">
              <a:latin typeface="Times New Roman" pitchFamily="18" charset="0"/>
              <a:cs typeface="Times New Roman" pitchFamily="18" charset="0"/>
            </a:endParaRPr>
          </a:p>
          <a:p>
            <a:pPr marL="0" indent="0" algn="ctr">
              <a:buNone/>
            </a:pPr>
            <a:r>
              <a:rPr lang="fr-FR" sz="3400" b="1" dirty="0" smtClean="0">
                <a:solidFill>
                  <a:schemeClr val="accent4">
                    <a:lumMod val="50000"/>
                  </a:schemeClr>
                </a:solidFill>
                <a:latin typeface="Times New Roman" pitchFamily="18" charset="0"/>
                <a:cs typeface="Times New Roman" pitchFamily="18" charset="0"/>
              </a:rPr>
              <a:t>URGENCES OPHTALMOLOGIE</a:t>
            </a:r>
          </a:p>
          <a:p>
            <a:pPr marL="0" indent="0" algn="ctr">
              <a:buNone/>
            </a:pPr>
            <a:r>
              <a:rPr lang="fr-FR" b="1" dirty="0" smtClean="0">
                <a:solidFill>
                  <a:schemeClr val="accent4">
                    <a:lumMod val="50000"/>
                  </a:schemeClr>
                </a:solidFill>
                <a:latin typeface="Times New Roman" pitchFamily="18" charset="0"/>
                <a:cs typeface="Times New Roman" pitchFamily="18" charset="0"/>
              </a:rPr>
              <a:t> </a:t>
            </a:r>
          </a:p>
          <a:p>
            <a:pPr marL="0" indent="0" algn="ctr">
              <a:buNone/>
            </a:pPr>
            <a:r>
              <a:rPr lang="fr-FR" b="1" dirty="0" smtClean="0">
                <a:latin typeface="Times New Roman" pitchFamily="18" charset="0"/>
                <a:cs typeface="Times New Roman" pitchFamily="18" charset="0"/>
              </a:rPr>
              <a:t>Les </a:t>
            </a:r>
            <a:r>
              <a:rPr lang="fr-FR" b="1" dirty="0">
                <a:latin typeface="Times New Roman" pitchFamily="18" charset="0"/>
                <a:cs typeface="Times New Roman" pitchFamily="18" charset="0"/>
              </a:rPr>
              <a:t>après-midi, nuits, dimanches et jours fériés</a:t>
            </a:r>
            <a:r>
              <a:rPr lang="fr-FR" dirty="0">
                <a:latin typeface="Times New Roman" pitchFamily="18" charset="0"/>
                <a:cs typeface="Times New Roman" pitchFamily="18" charset="0"/>
              </a:rPr>
              <a:t>, </a:t>
            </a:r>
            <a:r>
              <a:rPr lang="fr-FR" b="1" dirty="0">
                <a:latin typeface="Times New Roman" pitchFamily="18" charset="0"/>
                <a:cs typeface="Times New Roman" pitchFamily="18" charset="0"/>
              </a:rPr>
              <a:t>ET</a:t>
            </a:r>
            <a:r>
              <a:rPr lang="fr-FR" dirty="0">
                <a:latin typeface="Times New Roman" pitchFamily="18" charset="0"/>
                <a:cs typeface="Times New Roman" pitchFamily="18" charset="0"/>
              </a:rPr>
              <a:t> tous les jours pour les </a:t>
            </a:r>
            <a:r>
              <a:rPr lang="fr-FR" b="1" dirty="0">
                <a:latin typeface="Times New Roman" pitchFamily="18" charset="0"/>
                <a:cs typeface="Times New Roman" pitchFamily="18" charset="0"/>
              </a:rPr>
              <a:t>personnes non suivies</a:t>
            </a:r>
            <a:r>
              <a:rPr lang="fr-FR" dirty="0">
                <a:latin typeface="Times New Roman" pitchFamily="18" charset="0"/>
                <a:cs typeface="Times New Roman" pitchFamily="18" charset="0"/>
              </a:rPr>
              <a:t> en </a:t>
            </a:r>
            <a:r>
              <a:rPr lang="fr-FR" dirty="0" smtClean="0">
                <a:latin typeface="Times New Roman" pitchFamily="18" charset="0"/>
                <a:cs typeface="Times New Roman" pitchFamily="18" charset="0"/>
              </a:rPr>
              <a:t>ophtalmologie</a:t>
            </a:r>
          </a:p>
          <a:p>
            <a:pPr marL="0" indent="0" algn="ctr">
              <a:buNone/>
            </a:pPr>
            <a:endParaRPr lang="fr-FR" dirty="0">
              <a:latin typeface="Times New Roman" pitchFamily="18" charset="0"/>
              <a:cs typeface="Times New Roman" pitchFamily="18" charset="0"/>
            </a:endParaRPr>
          </a:p>
          <a:p>
            <a:pPr marL="0" indent="0" algn="ctr">
              <a:buNone/>
            </a:pPr>
            <a:r>
              <a:rPr lang="fr-FR" b="1" dirty="0">
                <a:latin typeface="Times New Roman" pitchFamily="18" charset="0"/>
                <a:cs typeface="Times New Roman" pitchFamily="18" charset="0"/>
              </a:rPr>
              <a:t>Hôtel-Dieu de Paris</a:t>
            </a:r>
            <a:r>
              <a:rPr lang="fr-FR" dirty="0">
                <a:latin typeface="Times New Roman" pitchFamily="18" charset="0"/>
                <a:cs typeface="Times New Roman" pitchFamily="18" charset="0"/>
              </a:rPr>
              <a:t/>
            </a:r>
            <a:br>
              <a:rPr lang="fr-FR" dirty="0">
                <a:latin typeface="Times New Roman" pitchFamily="18" charset="0"/>
                <a:cs typeface="Times New Roman" pitchFamily="18" charset="0"/>
              </a:rPr>
            </a:br>
            <a:r>
              <a:rPr lang="fr-FR" dirty="0">
                <a:latin typeface="Times New Roman" pitchFamily="18" charset="0"/>
                <a:cs typeface="Times New Roman" pitchFamily="18" charset="0"/>
              </a:rPr>
              <a:t>Tél : 01 42 34 80 36 ou 01 42 34 82 34</a:t>
            </a:r>
            <a:br>
              <a:rPr lang="fr-FR" dirty="0">
                <a:latin typeface="Times New Roman" pitchFamily="18" charset="0"/>
                <a:cs typeface="Times New Roman" pitchFamily="18" charset="0"/>
              </a:rPr>
            </a:br>
            <a:r>
              <a:rPr lang="fr-FR" dirty="0" smtClean="0">
                <a:latin typeface="Times New Roman" pitchFamily="18" charset="0"/>
                <a:cs typeface="Times New Roman" pitchFamily="18" charset="0"/>
              </a:rPr>
              <a:t>1 place Parvis Notre-Dame - </a:t>
            </a:r>
            <a:r>
              <a:rPr lang="fr-FR" dirty="0">
                <a:latin typeface="Times New Roman" pitchFamily="18" charset="0"/>
                <a:cs typeface="Times New Roman" pitchFamily="18" charset="0"/>
              </a:rPr>
              <a:t>75004 </a:t>
            </a:r>
            <a:r>
              <a:rPr lang="fr-FR" dirty="0" smtClean="0">
                <a:latin typeface="Times New Roman" pitchFamily="18" charset="0"/>
                <a:cs typeface="Times New Roman" pitchFamily="18" charset="0"/>
              </a:rPr>
              <a:t>Paris</a:t>
            </a:r>
          </a:p>
          <a:p>
            <a:pPr marL="0" indent="0" algn="ctr">
              <a:buNone/>
            </a:pPr>
            <a:endParaRPr lang="fr-FR" dirty="0" smtClean="0">
              <a:latin typeface="Times New Roman" pitchFamily="18" charset="0"/>
              <a:cs typeface="Times New Roman" pitchFamily="18" charset="0"/>
            </a:endParaRPr>
          </a:p>
          <a:p>
            <a:pPr marL="0" indent="0" algn="ctr">
              <a:buNone/>
            </a:pPr>
            <a:r>
              <a:rPr lang="fr-FR" b="1" dirty="0" smtClean="0">
                <a:latin typeface="Times New Roman" pitchFamily="18" charset="0"/>
                <a:cs typeface="Times New Roman" pitchFamily="18" charset="0"/>
              </a:rPr>
              <a:t>Hôpital des Quinze-</a:t>
            </a:r>
            <a:r>
              <a:rPr lang="fr-FR" b="1" dirty="0" err="1" smtClean="0">
                <a:latin typeface="Times New Roman" pitchFamily="18" charset="0"/>
                <a:cs typeface="Times New Roman" pitchFamily="18" charset="0"/>
              </a:rPr>
              <a:t>Vingts</a:t>
            </a:r>
            <a:endParaRPr lang="fr-FR" b="1" dirty="0" smtClean="0">
              <a:latin typeface="Times New Roman" pitchFamily="18" charset="0"/>
              <a:cs typeface="Times New Roman" pitchFamily="18" charset="0"/>
            </a:endParaRPr>
          </a:p>
          <a:p>
            <a:pPr marL="109728" indent="0" algn="ctr">
              <a:buNone/>
            </a:pPr>
            <a:r>
              <a:rPr lang="fr-FR" dirty="0">
                <a:latin typeface="Times New Roman" pitchFamily="18" charset="0"/>
                <a:cs typeface="Times New Roman" pitchFamily="18" charset="0"/>
              </a:rPr>
              <a:t>Tél : 01 40 02 15 20 </a:t>
            </a:r>
          </a:p>
          <a:p>
            <a:pPr marL="109728" indent="0" algn="ctr">
              <a:buNone/>
            </a:pPr>
            <a:r>
              <a:rPr lang="fr-FR" dirty="0" smtClean="0">
                <a:latin typeface="Times New Roman" pitchFamily="18" charset="0"/>
                <a:cs typeface="Times New Roman" pitchFamily="18" charset="0"/>
              </a:rPr>
              <a:t>28 </a:t>
            </a:r>
            <a:r>
              <a:rPr lang="fr-FR" dirty="0">
                <a:latin typeface="Times New Roman" pitchFamily="18" charset="0"/>
                <a:cs typeface="Times New Roman" pitchFamily="18" charset="0"/>
              </a:rPr>
              <a:t>Rue de </a:t>
            </a:r>
            <a:r>
              <a:rPr lang="fr-FR" dirty="0" smtClean="0">
                <a:latin typeface="Times New Roman" pitchFamily="18" charset="0"/>
                <a:cs typeface="Times New Roman" pitchFamily="18" charset="0"/>
              </a:rPr>
              <a:t>Charenton - </a:t>
            </a:r>
            <a:r>
              <a:rPr lang="fr-FR" dirty="0">
                <a:latin typeface="Times New Roman" pitchFamily="18" charset="0"/>
                <a:cs typeface="Times New Roman" pitchFamily="18" charset="0"/>
              </a:rPr>
              <a:t>75012 Paris </a:t>
            </a:r>
            <a:endParaRPr lang="fr-FR" dirty="0" smtClean="0">
              <a:latin typeface="Times New Roman" pitchFamily="18" charset="0"/>
              <a:cs typeface="Times New Roman" pitchFamily="18" charset="0"/>
            </a:endParaRPr>
          </a:p>
          <a:p>
            <a:pPr marL="109728" indent="0" algn="ctr">
              <a:buNone/>
            </a:pPr>
            <a:endParaRPr lang="fr-FR" dirty="0">
              <a:latin typeface="Times New Roman" pitchFamily="18" charset="0"/>
              <a:cs typeface="Times New Roman" pitchFamily="18" charset="0"/>
            </a:endParaRPr>
          </a:p>
          <a:p>
            <a:pPr marL="0" indent="0" algn="ctr">
              <a:buNone/>
            </a:pPr>
            <a:r>
              <a:rPr lang="fr-FR" b="1" dirty="0" smtClean="0">
                <a:latin typeface="Times New Roman" pitchFamily="18" charset="0"/>
                <a:cs typeface="Times New Roman" pitchFamily="18" charset="0"/>
              </a:rPr>
              <a:t>Fondation Rothschild</a:t>
            </a:r>
            <a:endParaRPr lang="fr-FR" b="1" dirty="0">
              <a:latin typeface="Times New Roman" pitchFamily="18" charset="0"/>
              <a:cs typeface="Times New Roman" pitchFamily="18" charset="0"/>
            </a:endParaRPr>
          </a:p>
          <a:p>
            <a:pPr marL="109728" indent="0" algn="ctr">
              <a:buNone/>
            </a:pPr>
            <a:r>
              <a:rPr lang="fr-FR" sz="2900" dirty="0">
                <a:latin typeface="Times New Roman" pitchFamily="18" charset="0"/>
                <a:cs typeface="Times New Roman" pitchFamily="18" charset="0"/>
              </a:rPr>
              <a:t>Tél :01 48 03 65 65 </a:t>
            </a:r>
          </a:p>
          <a:p>
            <a:pPr marL="109728" indent="0" algn="ctr">
              <a:buNone/>
            </a:pPr>
            <a:r>
              <a:rPr lang="fr-FR" sz="2900" dirty="0">
                <a:latin typeface="Times New Roman" pitchFamily="18" charset="0"/>
                <a:cs typeface="Times New Roman" pitchFamily="18" charset="0"/>
              </a:rPr>
              <a:t>25-29 Rue </a:t>
            </a:r>
            <a:r>
              <a:rPr lang="fr-FR" sz="2900" dirty="0" smtClean="0">
                <a:latin typeface="Times New Roman" pitchFamily="18" charset="0"/>
                <a:cs typeface="Times New Roman" pitchFamily="18" charset="0"/>
              </a:rPr>
              <a:t>Manin - 75019 </a:t>
            </a:r>
            <a:r>
              <a:rPr lang="fr-FR" sz="2900" dirty="0">
                <a:latin typeface="Times New Roman" pitchFamily="18" charset="0"/>
                <a:cs typeface="Times New Roman" pitchFamily="18" charset="0"/>
              </a:rPr>
              <a:t>Paris </a:t>
            </a:r>
          </a:p>
          <a:p>
            <a:pPr marL="109728" indent="0" algn="ctr">
              <a:buNone/>
            </a:pPr>
            <a:endParaRPr lang="fr-FR" dirty="0">
              <a:latin typeface="Times New Roman" pitchFamily="18" charset="0"/>
              <a:cs typeface="Times New Roman" pitchFamily="18" charset="0"/>
            </a:endParaRPr>
          </a:p>
          <a:p>
            <a:pPr marL="0" indent="0" algn="ctr">
              <a:buNone/>
            </a:pPr>
            <a:endParaRPr lang="fr-FR" dirty="0">
              <a:latin typeface="Times New Roman" pitchFamily="18" charset="0"/>
              <a:cs typeface="Times New Roman" pitchFamily="18" charset="0"/>
            </a:endParaRPr>
          </a:p>
          <a:p>
            <a:pPr algn="ctr">
              <a:buFont typeface="Wingdings" pitchFamily="2" charset="2"/>
              <a:buChar char="v"/>
            </a:pPr>
            <a:endParaRPr lang="fr-FR" dirty="0">
              <a:latin typeface="Times New Roman" pitchFamily="18" charset="0"/>
              <a:cs typeface="Times New Roman" pitchFamily="18" charset="0"/>
            </a:endParaRPr>
          </a:p>
        </p:txBody>
      </p:sp>
    </p:spTree>
    <p:extLst>
      <p:ext uri="{BB962C8B-B14F-4D97-AF65-F5344CB8AC3E}">
        <p14:creationId xmlns:p14="http://schemas.microsoft.com/office/powerpoint/2010/main" val="1341162237"/>
      </p:ext>
    </p:extLst>
  </p:cSld>
  <p:clrMapOvr>
    <a:masterClrMapping/>
  </p:clrMapOvr>
  <p:transition spd="slow">
    <p:pull/>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467544" y="1340768"/>
            <a:ext cx="8229600" cy="5085185"/>
          </a:xfrm>
        </p:spPr>
        <p:txBody>
          <a:bodyPr>
            <a:normAutofit fontScale="85000" lnSpcReduction="20000"/>
          </a:bodyPr>
          <a:lstStyle/>
          <a:p>
            <a:pPr marL="0" indent="0" algn="ctr">
              <a:buNone/>
            </a:pPr>
            <a:endParaRPr lang="fr-FR" b="1" dirty="0">
              <a:latin typeface="Times New Roman" pitchFamily="18" charset="0"/>
              <a:cs typeface="Times New Roman" pitchFamily="18" charset="0"/>
            </a:endParaRPr>
          </a:p>
          <a:p>
            <a:pPr marL="0" indent="0" algn="ctr">
              <a:buNone/>
            </a:pPr>
            <a:r>
              <a:rPr lang="fr-FR" b="1" dirty="0" smtClean="0">
                <a:solidFill>
                  <a:schemeClr val="accent4">
                    <a:lumMod val="50000"/>
                  </a:schemeClr>
                </a:solidFill>
                <a:latin typeface="Times New Roman" pitchFamily="18" charset="0"/>
                <a:cs typeface="Times New Roman" pitchFamily="18" charset="0"/>
              </a:rPr>
              <a:t>SOS MAINS (Réimplantation)</a:t>
            </a:r>
          </a:p>
          <a:p>
            <a:pPr marL="0" indent="0" algn="ctr">
              <a:buNone/>
            </a:pPr>
            <a:endParaRPr lang="fr-FR" dirty="0">
              <a:latin typeface="Times New Roman" pitchFamily="18" charset="0"/>
              <a:cs typeface="Times New Roman" pitchFamily="18" charset="0"/>
            </a:endParaRPr>
          </a:p>
          <a:p>
            <a:pPr marL="0" indent="0" algn="ctr">
              <a:buNone/>
            </a:pPr>
            <a:r>
              <a:rPr lang="fr-FR" dirty="0">
                <a:latin typeface="Times New Roman" pitchFamily="18" charset="0"/>
                <a:cs typeface="Times New Roman" pitchFamily="18" charset="0"/>
              </a:rPr>
              <a:t>Tous les jours 24 heures sur 24, adressez-vous à :</a:t>
            </a:r>
          </a:p>
          <a:p>
            <a:pPr marL="0" indent="0" algn="ctr">
              <a:buNone/>
            </a:pPr>
            <a:r>
              <a:rPr lang="fr-FR" b="1" dirty="0" smtClean="0">
                <a:latin typeface="Times New Roman" pitchFamily="18" charset="0"/>
                <a:cs typeface="Times New Roman" pitchFamily="18" charset="0"/>
              </a:rPr>
              <a:t/>
            </a:r>
            <a:br>
              <a:rPr lang="fr-FR" b="1" dirty="0" smtClean="0">
                <a:latin typeface="Times New Roman" pitchFamily="18" charset="0"/>
                <a:cs typeface="Times New Roman" pitchFamily="18" charset="0"/>
              </a:rPr>
            </a:br>
            <a:r>
              <a:rPr lang="fr-FR" b="1" dirty="0" smtClean="0">
                <a:latin typeface="Times New Roman" pitchFamily="18" charset="0"/>
                <a:cs typeface="Times New Roman" pitchFamily="18" charset="0"/>
              </a:rPr>
              <a:t>Pour </a:t>
            </a:r>
            <a:r>
              <a:rPr lang="fr-FR" b="1" dirty="0">
                <a:latin typeface="Times New Roman" pitchFamily="18" charset="0"/>
                <a:cs typeface="Times New Roman" pitchFamily="18" charset="0"/>
              </a:rPr>
              <a:t>les adultes</a:t>
            </a:r>
          </a:p>
          <a:p>
            <a:pPr marL="0" indent="0" algn="ctr">
              <a:buNone/>
            </a:pPr>
            <a:r>
              <a:rPr lang="fr-FR" dirty="0">
                <a:latin typeface="Times New Roman" pitchFamily="18" charset="0"/>
                <a:cs typeface="Times New Roman" pitchFamily="18" charset="0"/>
              </a:rPr>
              <a:t>Hôpital Saint-Antoine – Tél : 01 49 28 30 00</a:t>
            </a:r>
            <a:br>
              <a:rPr lang="fr-FR" dirty="0">
                <a:latin typeface="Times New Roman" pitchFamily="18" charset="0"/>
                <a:cs typeface="Times New Roman" pitchFamily="18" charset="0"/>
              </a:rPr>
            </a:br>
            <a:r>
              <a:rPr lang="fr-FR" dirty="0">
                <a:latin typeface="Times New Roman" pitchFamily="18" charset="0"/>
                <a:cs typeface="Times New Roman" pitchFamily="18" charset="0"/>
              </a:rPr>
              <a:t>184, rue du Faubourg Saint-Antoine – 75012 Paris</a:t>
            </a:r>
            <a:br>
              <a:rPr lang="fr-FR" dirty="0">
                <a:latin typeface="Times New Roman" pitchFamily="18" charset="0"/>
                <a:cs typeface="Times New Roman" pitchFamily="18" charset="0"/>
              </a:rPr>
            </a:br>
            <a:endParaRPr lang="fr-FR" dirty="0">
              <a:latin typeface="Times New Roman" pitchFamily="18" charset="0"/>
              <a:cs typeface="Times New Roman" pitchFamily="18" charset="0"/>
            </a:endParaRPr>
          </a:p>
          <a:p>
            <a:pPr marL="0" indent="0" algn="ctr">
              <a:buNone/>
            </a:pPr>
            <a:r>
              <a:rPr lang="fr-FR" dirty="0">
                <a:latin typeface="Times New Roman" pitchFamily="18" charset="0"/>
                <a:cs typeface="Times New Roman" pitchFamily="18" charset="0"/>
              </a:rPr>
              <a:t>Hôpital européen Georges Pompidou – Tél : 01 56 09 30 00</a:t>
            </a:r>
            <a:br>
              <a:rPr lang="fr-FR" dirty="0">
                <a:latin typeface="Times New Roman" pitchFamily="18" charset="0"/>
                <a:cs typeface="Times New Roman" pitchFamily="18" charset="0"/>
              </a:rPr>
            </a:br>
            <a:r>
              <a:rPr lang="fr-FR" dirty="0">
                <a:latin typeface="Times New Roman" pitchFamily="18" charset="0"/>
                <a:cs typeface="Times New Roman" pitchFamily="18" charset="0"/>
              </a:rPr>
              <a:t>20, rue Leblanc – 75015 </a:t>
            </a:r>
            <a:r>
              <a:rPr lang="fr-FR" dirty="0" smtClean="0">
                <a:latin typeface="Times New Roman" pitchFamily="18" charset="0"/>
                <a:cs typeface="Times New Roman" pitchFamily="18" charset="0"/>
              </a:rPr>
              <a:t>Paris</a:t>
            </a:r>
          </a:p>
          <a:p>
            <a:pPr marL="0" indent="0" algn="ctr">
              <a:buNone/>
            </a:pPr>
            <a:endParaRPr lang="fr-FR" dirty="0">
              <a:latin typeface="Times New Roman" pitchFamily="18" charset="0"/>
              <a:cs typeface="Times New Roman" pitchFamily="18" charset="0"/>
            </a:endParaRPr>
          </a:p>
          <a:p>
            <a:pPr marL="0" indent="0" algn="ctr">
              <a:buNone/>
            </a:pPr>
            <a:r>
              <a:rPr lang="fr-FR" b="1" dirty="0">
                <a:latin typeface="Times New Roman" pitchFamily="18" charset="0"/>
                <a:cs typeface="Times New Roman" pitchFamily="18" charset="0"/>
              </a:rPr>
              <a:t>Pour les enfants</a:t>
            </a:r>
          </a:p>
          <a:p>
            <a:pPr marL="0" indent="0" algn="ctr">
              <a:buNone/>
            </a:pPr>
            <a:r>
              <a:rPr lang="fr-FR" dirty="0">
                <a:latin typeface="Times New Roman" pitchFamily="18" charset="0"/>
                <a:cs typeface="Times New Roman" pitchFamily="18" charset="0"/>
              </a:rPr>
              <a:t>Hôpital Robert Debré – Tél : 01 40 03 20 00</a:t>
            </a:r>
            <a:br>
              <a:rPr lang="fr-FR" dirty="0">
                <a:latin typeface="Times New Roman" pitchFamily="18" charset="0"/>
                <a:cs typeface="Times New Roman" pitchFamily="18" charset="0"/>
              </a:rPr>
            </a:br>
            <a:r>
              <a:rPr lang="fr-FR" dirty="0">
                <a:latin typeface="Times New Roman" pitchFamily="18" charset="0"/>
                <a:cs typeface="Times New Roman" pitchFamily="18" charset="0"/>
              </a:rPr>
              <a:t>48, boulevard </a:t>
            </a:r>
            <a:r>
              <a:rPr lang="fr-FR" dirty="0" err="1">
                <a:latin typeface="Times New Roman" pitchFamily="18" charset="0"/>
                <a:cs typeface="Times New Roman" pitchFamily="18" charset="0"/>
              </a:rPr>
              <a:t>Serurier</a:t>
            </a:r>
            <a:r>
              <a:rPr lang="fr-FR" dirty="0">
                <a:latin typeface="Times New Roman" pitchFamily="18" charset="0"/>
                <a:cs typeface="Times New Roman" pitchFamily="18" charset="0"/>
              </a:rPr>
              <a:t> – 75019 Paris</a:t>
            </a:r>
          </a:p>
          <a:p>
            <a:pPr lvl="1" algn="ctr"/>
            <a:endParaRPr lang="fr-FR" b="1"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442995221"/>
      </p:ext>
    </p:extLst>
  </p:cSld>
  <p:clrMapOvr>
    <a:masterClrMapping/>
  </p:clrMapOvr>
  <p:transition spd="slow">
    <p:pull/>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467544" y="1196752"/>
            <a:ext cx="8229600" cy="5085185"/>
          </a:xfrm>
        </p:spPr>
        <p:txBody>
          <a:bodyPr>
            <a:normAutofit fontScale="92500" lnSpcReduction="10000"/>
          </a:bodyPr>
          <a:lstStyle/>
          <a:p>
            <a:pPr marL="0" indent="0" algn="ctr">
              <a:buNone/>
            </a:pPr>
            <a:endParaRPr lang="fr-FR" b="1" dirty="0">
              <a:latin typeface="Times New Roman" pitchFamily="18" charset="0"/>
              <a:cs typeface="Times New Roman" pitchFamily="18" charset="0"/>
            </a:endParaRPr>
          </a:p>
          <a:p>
            <a:pPr marL="0" indent="0" algn="ctr">
              <a:buNone/>
            </a:pPr>
            <a:r>
              <a:rPr lang="fr-FR" b="1" dirty="0" smtClean="0">
                <a:solidFill>
                  <a:schemeClr val="accent4">
                    <a:lumMod val="50000"/>
                  </a:schemeClr>
                </a:solidFill>
                <a:latin typeface="Times New Roman" pitchFamily="18" charset="0"/>
                <a:cs typeface="Times New Roman" pitchFamily="18" charset="0"/>
              </a:rPr>
              <a:t>URGENCES NEUROCHIRURGIE</a:t>
            </a:r>
          </a:p>
          <a:p>
            <a:pPr marL="0" indent="0" algn="ctr">
              <a:buNone/>
            </a:pPr>
            <a:endParaRPr lang="fr-FR" b="1" dirty="0" smtClean="0">
              <a:solidFill>
                <a:schemeClr val="accent4">
                  <a:lumMod val="50000"/>
                </a:schemeClr>
              </a:solidFill>
              <a:latin typeface="Times New Roman" pitchFamily="18" charset="0"/>
              <a:cs typeface="Times New Roman" pitchFamily="18" charset="0"/>
            </a:endParaRPr>
          </a:p>
          <a:p>
            <a:pPr algn="ctr"/>
            <a:r>
              <a:rPr lang="fr-FR" b="1" dirty="0">
                <a:latin typeface="Times New Roman" pitchFamily="18" charset="0"/>
                <a:cs typeface="Times New Roman" pitchFamily="18" charset="0"/>
              </a:rPr>
              <a:t>Pour les adultes</a:t>
            </a:r>
          </a:p>
          <a:p>
            <a:pPr marL="0" indent="0" algn="ctr">
              <a:buNone/>
            </a:pPr>
            <a:r>
              <a:rPr lang="fr-FR" dirty="0">
                <a:latin typeface="Times New Roman" pitchFamily="18" charset="0"/>
                <a:cs typeface="Times New Roman" pitchFamily="18" charset="0"/>
              </a:rPr>
              <a:t>Pour une urgence neurochirurgicale, </a:t>
            </a:r>
            <a:r>
              <a:rPr lang="fr-FR" dirty="0" smtClean="0">
                <a:latin typeface="Times New Roman" pitchFamily="18" charset="0"/>
                <a:cs typeface="Times New Roman" pitchFamily="18" charset="0"/>
              </a:rPr>
              <a:t>il faut contacter </a:t>
            </a:r>
            <a:r>
              <a:rPr lang="fr-FR" dirty="0">
                <a:latin typeface="Times New Roman" pitchFamily="18" charset="0"/>
                <a:cs typeface="Times New Roman" pitchFamily="18" charset="0"/>
              </a:rPr>
              <a:t>le </a:t>
            </a:r>
            <a:r>
              <a:rPr lang="fr-FR" dirty="0" smtClean="0">
                <a:latin typeface="Times New Roman" pitchFamily="18" charset="0"/>
                <a:cs typeface="Times New Roman" pitchFamily="18" charset="0"/>
              </a:rPr>
              <a:t>SAMU15 </a:t>
            </a:r>
            <a:r>
              <a:rPr lang="fr-FR" dirty="0">
                <a:latin typeface="Times New Roman" pitchFamily="18" charset="0"/>
                <a:cs typeface="Times New Roman" pitchFamily="18" charset="0"/>
              </a:rPr>
              <a:t>qui </a:t>
            </a:r>
            <a:r>
              <a:rPr lang="fr-FR" dirty="0" smtClean="0">
                <a:latin typeface="Times New Roman" pitchFamily="18" charset="0"/>
                <a:cs typeface="Times New Roman" pitchFamily="18" charset="0"/>
              </a:rPr>
              <a:t>prendra </a:t>
            </a:r>
            <a:r>
              <a:rPr lang="fr-FR" dirty="0">
                <a:latin typeface="Times New Roman" pitchFamily="18" charset="0"/>
                <a:cs typeface="Times New Roman" pitchFamily="18" charset="0"/>
              </a:rPr>
              <a:t>en charge et </a:t>
            </a:r>
            <a:r>
              <a:rPr lang="fr-FR" dirty="0" smtClean="0">
                <a:latin typeface="Times New Roman" pitchFamily="18" charset="0"/>
                <a:cs typeface="Times New Roman" pitchFamily="18" charset="0"/>
              </a:rPr>
              <a:t>orientera </a:t>
            </a:r>
            <a:r>
              <a:rPr lang="fr-FR" dirty="0">
                <a:latin typeface="Times New Roman" pitchFamily="18" charset="0"/>
                <a:cs typeface="Times New Roman" pitchFamily="18" charset="0"/>
              </a:rPr>
              <a:t>si nécessaire vers un service de garde assuré par six hôpitaux à l’AP-HP et l’Hôpital Sainte-Anne</a:t>
            </a:r>
            <a:r>
              <a:rPr lang="fr-FR" dirty="0" smtClean="0">
                <a:latin typeface="Times New Roman" pitchFamily="18" charset="0"/>
                <a:cs typeface="Times New Roman" pitchFamily="18" charset="0"/>
              </a:rPr>
              <a:t>.</a:t>
            </a:r>
          </a:p>
          <a:p>
            <a:pPr marL="0" indent="0" algn="ctr">
              <a:buNone/>
            </a:pPr>
            <a:endParaRPr lang="fr-FR" dirty="0">
              <a:latin typeface="Times New Roman" pitchFamily="18" charset="0"/>
              <a:cs typeface="Times New Roman" pitchFamily="18" charset="0"/>
            </a:endParaRPr>
          </a:p>
          <a:p>
            <a:pPr algn="ctr"/>
            <a:r>
              <a:rPr lang="fr-FR" dirty="0">
                <a:latin typeface="Times New Roman" pitchFamily="18" charset="0"/>
                <a:cs typeface="Times New Roman" pitchFamily="18" charset="0"/>
              </a:rPr>
              <a:t>Pour l’information des professionnels :</a:t>
            </a:r>
          </a:p>
          <a:p>
            <a:pPr marL="0" indent="0" algn="ctr">
              <a:buNone/>
            </a:pPr>
            <a:r>
              <a:rPr lang="fr-FR" b="1" dirty="0" smtClean="0">
                <a:latin typeface="Times New Roman" pitchFamily="18" charset="0"/>
                <a:cs typeface="Times New Roman" pitchFamily="18" charset="0"/>
              </a:rPr>
              <a:t>Pour </a:t>
            </a:r>
            <a:r>
              <a:rPr lang="fr-FR" b="1" dirty="0">
                <a:latin typeface="Times New Roman" pitchFamily="18" charset="0"/>
                <a:cs typeface="Times New Roman" pitchFamily="18" charset="0"/>
              </a:rPr>
              <a:t>les </a:t>
            </a:r>
            <a:r>
              <a:rPr lang="fr-FR" b="1" dirty="0" smtClean="0">
                <a:latin typeface="Times New Roman" pitchFamily="18" charset="0"/>
                <a:cs typeface="Times New Roman" pitchFamily="18" charset="0"/>
              </a:rPr>
              <a:t>enfants, l’hôpital </a:t>
            </a:r>
            <a:r>
              <a:rPr lang="fr-FR" b="1" dirty="0">
                <a:latin typeface="Times New Roman" pitchFamily="18" charset="0"/>
                <a:cs typeface="Times New Roman" pitchFamily="18" charset="0"/>
              </a:rPr>
              <a:t>Necker-Enfants Malades</a:t>
            </a:r>
            <a:r>
              <a:rPr lang="fr-FR" dirty="0">
                <a:latin typeface="Times New Roman" pitchFamily="18" charset="0"/>
                <a:cs typeface="Times New Roman" pitchFamily="18" charset="0"/>
              </a:rPr>
              <a:t> assure une garde 24 heures sur 24 et 7 jours sur </a:t>
            </a:r>
            <a:r>
              <a:rPr lang="fr-FR" dirty="0" smtClean="0">
                <a:latin typeface="Times New Roman" pitchFamily="18" charset="0"/>
                <a:cs typeface="Times New Roman" pitchFamily="18" charset="0"/>
              </a:rPr>
              <a:t>7</a:t>
            </a:r>
            <a:endParaRPr lang="fr-FR" dirty="0">
              <a:latin typeface="Times New Roman" pitchFamily="18" charset="0"/>
              <a:cs typeface="Times New Roman" pitchFamily="18" charset="0"/>
            </a:endParaRPr>
          </a:p>
          <a:p>
            <a:pPr marL="0" indent="0" algn="ctr">
              <a:buNone/>
            </a:pPr>
            <a:r>
              <a:rPr lang="fr-FR" dirty="0">
                <a:latin typeface="Times New Roman" pitchFamily="18" charset="0"/>
                <a:cs typeface="Times New Roman" pitchFamily="18" charset="0"/>
              </a:rPr>
              <a:t>Tel : 01 44 49 40 00</a:t>
            </a:r>
            <a:endParaRPr lang="fr-FR" dirty="0">
              <a:effectLst/>
              <a:latin typeface="Times New Roman" pitchFamily="18" charset="0"/>
              <a:cs typeface="Times New Roman" pitchFamily="18" charset="0"/>
            </a:endParaRPr>
          </a:p>
        </p:txBody>
      </p:sp>
    </p:spTree>
    <p:extLst>
      <p:ext uri="{BB962C8B-B14F-4D97-AF65-F5344CB8AC3E}">
        <p14:creationId xmlns:p14="http://schemas.microsoft.com/office/powerpoint/2010/main" val="4134179509"/>
      </p:ext>
    </p:extLst>
  </p:cSld>
  <p:clrMapOvr>
    <a:masterClrMapping/>
  </p:clrMapOvr>
  <p:transition spd="slow">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467544" y="1052736"/>
            <a:ext cx="8229600" cy="4325112"/>
          </a:xfrm>
        </p:spPr>
        <p:txBody>
          <a:bodyPr>
            <a:normAutofit fontScale="77500" lnSpcReduction="20000"/>
          </a:bodyPr>
          <a:lstStyle/>
          <a:p>
            <a:pPr marL="457200" lvl="1" indent="0" algn="just">
              <a:buNone/>
            </a:pPr>
            <a:r>
              <a:rPr lang="fr-FR" b="1" dirty="0" smtClean="0">
                <a:solidFill>
                  <a:schemeClr val="accent4">
                    <a:lumMod val="50000"/>
                  </a:schemeClr>
                </a:solidFill>
                <a:latin typeface="Times New Roman" pitchFamily="18" charset="0"/>
                <a:cs typeface="Times New Roman" pitchFamily="18" charset="0"/>
              </a:rPr>
              <a:t>PERMANENCE DES SOINS AMBULATOIRES CONFIEE A L’AGENCE REGIONALE DE SANTE (ARS) </a:t>
            </a:r>
          </a:p>
          <a:p>
            <a:pPr marL="457200" lvl="1" indent="0" algn="just">
              <a:buNone/>
            </a:pPr>
            <a:endParaRPr lang="fr-FR" dirty="0" smtClean="0">
              <a:latin typeface="Times New Roman" pitchFamily="18" charset="0"/>
              <a:cs typeface="Times New Roman" pitchFamily="18" charset="0"/>
            </a:endParaRPr>
          </a:p>
          <a:p>
            <a:pPr marL="457200" lvl="1" indent="0" algn="just">
              <a:buNone/>
            </a:pPr>
            <a:r>
              <a:rPr lang="fr-FR" dirty="0" smtClean="0">
                <a:solidFill>
                  <a:schemeClr val="tx1"/>
                </a:solidFill>
                <a:latin typeface="Times New Roman" pitchFamily="18" charset="0"/>
                <a:cs typeface="Times New Roman" pitchFamily="18" charset="0"/>
              </a:rPr>
              <a:t>1) Mission de service public </a:t>
            </a:r>
            <a:endParaRPr lang="fr-FR" dirty="0">
              <a:solidFill>
                <a:schemeClr val="tx1"/>
              </a:solidFill>
              <a:latin typeface="Times New Roman" pitchFamily="18" charset="0"/>
              <a:cs typeface="Times New Roman" pitchFamily="18" charset="0"/>
            </a:endParaRPr>
          </a:p>
          <a:p>
            <a:pPr marL="457200" lvl="1" indent="0" algn="just">
              <a:buNone/>
            </a:pPr>
            <a:endParaRPr lang="fr-FR" dirty="0" smtClean="0">
              <a:solidFill>
                <a:schemeClr val="tx1"/>
              </a:solidFill>
              <a:latin typeface="Times New Roman" pitchFamily="18" charset="0"/>
              <a:cs typeface="Times New Roman" pitchFamily="18" charset="0"/>
            </a:endParaRPr>
          </a:p>
          <a:p>
            <a:pPr marL="857250" lvl="2" indent="0" algn="just">
              <a:buNone/>
            </a:pPr>
            <a:r>
              <a:rPr lang="fr-FR" dirty="0" smtClean="0">
                <a:solidFill>
                  <a:schemeClr val="tx1"/>
                </a:solidFill>
                <a:latin typeface="Times New Roman" pitchFamily="18" charset="0"/>
                <a:cs typeface="Times New Roman" pitchFamily="18" charset="0"/>
              </a:rPr>
              <a:t>		a. Engagera l’Etat à assurer la protection aux médecins 			qui subiraient un dommage lors de cette mission</a:t>
            </a:r>
          </a:p>
          <a:p>
            <a:pPr marL="914400" lvl="1" indent="-457200" algn="just">
              <a:buAutoNum type="arabicParenR"/>
            </a:pPr>
            <a:endParaRPr lang="fr-FR" dirty="0" smtClean="0">
              <a:solidFill>
                <a:schemeClr val="tx1"/>
              </a:solidFill>
              <a:latin typeface="Times New Roman" pitchFamily="18" charset="0"/>
              <a:cs typeface="Times New Roman" pitchFamily="18" charset="0"/>
            </a:endParaRPr>
          </a:p>
          <a:p>
            <a:pPr marL="457200" lvl="1" indent="0" algn="just">
              <a:buNone/>
            </a:pPr>
            <a:r>
              <a:rPr lang="fr-FR" dirty="0" smtClean="0">
                <a:solidFill>
                  <a:schemeClr val="tx1"/>
                </a:solidFill>
                <a:latin typeface="Times New Roman" pitchFamily="18" charset="0"/>
                <a:cs typeface="Times New Roman" pitchFamily="18" charset="0"/>
              </a:rPr>
              <a:t>		b. Application de l’article L.4124-2 du Code de la 			Santé Publique en cas de plainte qui habilite le Conseil 		Départemental de l’Ordre des Médecins à rejeter une 			plainte insuffisamment fondée</a:t>
            </a:r>
          </a:p>
          <a:p>
            <a:pPr marL="457200" lvl="1" indent="0" algn="just">
              <a:buNone/>
            </a:pPr>
            <a:endParaRPr lang="fr-FR" dirty="0" smtClean="0">
              <a:solidFill>
                <a:schemeClr val="tx1"/>
              </a:solidFill>
              <a:latin typeface="Times New Roman" pitchFamily="18" charset="0"/>
              <a:cs typeface="Times New Roman" pitchFamily="18" charset="0"/>
            </a:endParaRPr>
          </a:p>
          <a:p>
            <a:pPr marL="914400" lvl="1" indent="-457200" algn="just">
              <a:buAutoNum type="arabicParenR"/>
            </a:pPr>
            <a:endParaRPr lang="fr-FR" dirty="0">
              <a:solidFill>
                <a:schemeClr val="tx1"/>
              </a:solidFill>
              <a:latin typeface="Times New Roman" pitchFamily="18" charset="0"/>
              <a:cs typeface="Times New Roman" pitchFamily="18" charset="0"/>
            </a:endParaRPr>
          </a:p>
          <a:p>
            <a:pPr marL="898525" lvl="1" indent="-449263" algn="just">
              <a:buNone/>
            </a:pPr>
            <a:r>
              <a:rPr lang="fr-FR" dirty="0" smtClean="0">
                <a:solidFill>
                  <a:schemeClr val="tx1"/>
                </a:solidFill>
                <a:latin typeface="Times New Roman" pitchFamily="18" charset="0"/>
                <a:cs typeface="Times New Roman" pitchFamily="18" charset="0"/>
              </a:rPr>
              <a:t>2) 	Cahier des charges régional opposable, avec déclinaison territoriale pour la PDSA - Avril 2013</a:t>
            </a:r>
          </a:p>
        </p:txBody>
      </p:sp>
    </p:spTree>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00"/>
                                        <p:tgtEl>
                                          <p:spTgt spid="3">
                                            <p:txEl>
                                              <p:pRg st="2" end="2"/>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4" end="4"/>
                                            </p:txEl>
                                          </p:spTgt>
                                        </p:tgtEl>
                                        <p:attrNameLst>
                                          <p:attrName>style.visibility</p:attrName>
                                        </p:attrNameLst>
                                      </p:cBhvr>
                                      <p:to>
                                        <p:strVal val="visible"/>
                                      </p:to>
                                    </p:set>
                                    <p:animEffect transition="in" filter="wipe(down)">
                                      <p:cBhvr>
                                        <p:cTn id="10" dur="500"/>
                                        <p:tgtEl>
                                          <p:spTgt spid="3">
                                            <p:txEl>
                                              <p:pRg st="4" end="4"/>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Effect transition="in" filter="wipe(down)">
                                      <p:cBhvr>
                                        <p:cTn id="13" dur="500"/>
                                        <p:tgtEl>
                                          <p:spTgt spid="3">
                                            <p:txEl>
                                              <p:pRg st="6" end="6"/>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3">
                                            <p:txEl>
                                              <p:pRg st="9" end="9"/>
                                            </p:txEl>
                                          </p:spTgt>
                                        </p:tgtEl>
                                        <p:attrNameLst>
                                          <p:attrName>style.visibility</p:attrName>
                                        </p:attrNameLst>
                                      </p:cBhvr>
                                      <p:to>
                                        <p:strVal val="visible"/>
                                      </p:to>
                                    </p:set>
                                    <p:animEffect transition="in" filter="wipe(down)">
                                      <p:cBhvr>
                                        <p:cTn id="18"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539552" y="809328"/>
            <a:ext cx="8229600" cy="6048672"/>
          </a:xfrm>
        </p:spPr>
        <p:txBody>
          <a:bodyPr>
            <a:normAutofit fontScale="25000" lnSpcReduction="20000"/>
          </a:bodyPr>
          <a:lstStyle/>
          <a:p>
            <a:pPr marL="0" indent="0" algn="ctr">
              <a:buNone/>
            </a:pPr>
            <a:r>
              <a:rPr lang="fr-FR" sz="6400" b="1" dirty="0" smtClean="0">
                <a:solidFill>
                  <a:schemeClr val="accent4">
                    <a:lumMod val="50000"/>
                  </a:schemeClr>
                </a:solidFill>
                <a:latin typeface="Times New Roman" pitchFamily="18" charset="0"/>
                <a:cs typeface="Times New Roman" pitchFamily="18" charset="0"/>
              </a:rPr>
              <a:t>URGENCES PSYCHIATRIE</a:t>
            </a:r>
          </a:p>
          <a:p>
            <a:pPr marL="0" indent="0" algn="ctr">
              <a:buNone/>
            </a:pPr>
            <a:endParaRPr lang="fr-FR" b="1" dirty="0">
              <a:solidFill>
                <a:schemeClr val="accent4">
                  <a:lumMod val="50000"/>
                </a:schemeClr>
              </a:solidFill>
              <a:latin typeface="Times New Roman" pitchFamily="18" charset="0"/>
              <a:cs typeface="Times New Roman" pitchFamily="18" charset="0"/>
            </a:endParaRPr>
          </a:p>
          <a:p>
            <a:pPr marL="685800" indent="-685800"/>
            <a:r>
              <a:rPr lang="fr-FR" sz="5600" b="1" dirty="0" smtClean="0">
                <a:latin typeface="Times New Roman" pitchFamily="18" charset="0"/>
                <a:cs typeface="Times New Roman" pitchFamily="18" charset="0"/>
              </a:rPr>
              <a:t>LE CPOA </a:t>
            </a:r>
            <a:r>
              <a:rPr lang="fr-FR" sz="5600" dirty="0" smtClean="0">
                <a:latin typeface="Times New Roman" pitchFamily="18" charset="0"/>
                <a:cs typeface="Times New Roman" pitchFamily="18" charset="0"/>
              </a:rPr>
              <a:t>( </a:t>
            </a:r>
            <a:r>
              <a:rPr lang="fr-FR" sz="5600" dirty="0">
                <a:latin typeface="Times New Roman" pitchFamily="18" charset="0"/>
                <a:cs typeface="Times New Roman" pitchFamily="18" charset="0"/>
              </a:rPr>
              <a:t>Centre Psychiatrique d'Orientation &amp; d'Accueil) est un service d'urgence sanitaire.</a:t>
            </a:r>
          </a:p>
          <a:p>
            <a:pPr marL="109728" indent="0">
              <a:buNone/>
            </a:pPr>
            <a:r>
              <a:rPr lang="fr-FR" sz="5600" dirty="0" smtClean="0">
                <a:latin typeface="Times New Roman" pitchFamily="18" charset="0"/>
                <a:cs typeface="Times New Roman" pitchFamily="18" charset="0"/>
              </a:rPr>
              <a:t/>
            </a:r>
            <a:br>
              <a:rPr lang="fr-FR" sz="5600" dirty="0" smtClean="0">
                <a:latin typeface="Times New Roman" pitchFamily="18" charset="0"/>
                <a:cs typeface="Times New Roman" pitchFamily="18" charset="0"/>
              </a:rPr>
            </a:br>
            <a:r>
              <a:rPr lang="fr-FR" sz="5600" dirty="0" smtClean="0">
                <a:latin typeface="Times New Roman" pitchFamily="18" charset="0"/>
                <a:cs typeface="Times New Roman" pitchFamily="18" charset="0"/>
              </a:rPr>
              <a:t>Une </a:t>
            </a:r>
            <a:r>
              <a:rPr lang="fr-FR" sz="5600" dirty="0">
                <a:latin typeface="Times New Roman" pitchFamily="18" charset="0"/>
                <a:cs typeface="Times New Roman" pitchFamily="18" charset="0"/>
              </a:rPr>
              <a:t>des principales caractéristiques du centre réside dans le fait qu'il accueille et "négocie" des réponses aux demandes de soins en urgence et assure  le transfert des personnes accueillies dans tous les hôpitaux de la région </a:t>
            </a:r>
            <a:r>
              <a:rPr lang="fr-FR" sz="5600" dirty="0" smtClean="0">
                <a:latin typeface="Times New Roman" pitchFamily="18" charset="0"/>
                <a:cs typeface="Times New Roman" pitchFamily="18" charset="0"/>
              </a:rPr>
              <a:t>parisienne. Il </a:t>
            </a:r>
            <a:r>
              <a:rPr lang="fr-FR" sz="5600" dirty="0">
                <a:latin typeface="Times New Roman" pitchFamily="18" charset="0"/>
                <a:cs typeface="Times New Roman" pitchFamily="18" charset="0"/>
              </a:rPr>
              <a:t>constitue un centre de ressources pour tous ceux qui ne savent pas à qui </a:t>
            </a:r>
            <a:r>
              <a:rPr lang="fr-FR" sz="5600" dirty="0" smtClean="0">
                <a:latin typeface="Times New Roman" pitchFamily="18" charset="0"/>
                <a:cs typeface="Times New Roman" pitchFamily="18" charset="0"/>
              </a:rPr>
              <a:t>s'adresser. Les </a:t>
            </a:r>
            <a:r>
              <a:rPr lang="fr-FR" sz="5600" dirty="0">
                <a:latin typeface="Times New Roman" pitchFamily="18" charset="0"/>
                <a:cs typeface="Times New Roman" pitchFamily="18" charset="0"/>
              </a:rPr>
              <a:t>locaux sont situés dans l'enceinte de </a:t>
            </a:r>
            <a:r>
              <a:rPr lang="fr-FR" sz="5600" b="1" dirty="0">
                <a:latin typeface="Times New Roman" pitchFamily="18" charset="0"/>
                <a:cs typeface="Times New Roman" pitchFamily="18" charset="0"/>
              </a:rPr>
              <a:t>l'hôpital Sainte-Anne. </a:t>
            </a:r>
            <a:r>
              <a:rPr lang="fr-FR" sz="5600" b="1" dirty="0" smtClean="0">
                <a:latin typeface="Times New Roman" pitchFamily="18" charset="0"/>
                <a:cs typeface="Times New Roman" pitchFamily="18" charset="0"/>
              </a:rPr>
              <a:t>Accès </a:t>
            </a:r>
            <a:r>
              <a:rPr lang="fr-FR" sz="5600" b="1" dirty="0">
                <a:latin typeface="Times New Roman" pitchFamily="18" charset="0"/>
                <a:cs typeface="Times New Roman" pitchFamily="18" charset="0"/>
              </a:rPr>
              <a:t>piéton et véhicules jour et nuit </a:t>
            </a:r>
            <a:r>
              <a:rPr lang="fr-FR" sz="5600" b="1" dirty="0" smtClean="0">
                <a:latin typeface="Times New Roman" pitchFamily="18" charset="0"/>
                <a:cs typeface="Times New Roman" pitchFamily="18" charset="0"/>
              </a:rPr>
              <a:t>17 </a:t>
            </a:r>
            <a:r>
              <a:rPr lang="fr-FR" sz="5600" b="1" dirty="0">
                <a:latin typeface="Times New Roman" pitchFamily="18" charset="0"/>
                <a:cs typeface="Times New Roman" pitchFamily="18" charset="0"/>
              </a:rPr>
              <a:t>rue Broussais - 75014 </a:t>
            </a:r>
            <a:r>
              <a:rPr lang="fr-FR" sz="5600" b="1" dirty="0" smtClean="0">
                <a:latin typeface="Times New Roman" pitchFamily="18" charset="0"/>
                <a:cs typeface="Times New Roman" pitchFamily="18" charset="0"/>
              </a:rPr>
              <a:t>Paris - </a:t>
            </a:r>
            <a:r>
              <a:rPr lang="fr-FR" sz="5600" dirty="0" smtClean="0">
                <a:latin typeface="Times New Roman" pitchFamily="18" charset="0"/>
                <a:cs typeface="Times New Roman" pitchFamily="18" charset="0"/>
              </a:rPr>
              <a:t>Bus </a:t>
            </a:r>
            <a:r>
              <a:rPr lang="fr-FR" sz="5600" dirty="0">
                <a:latin typeface="Times New Roman" pitchFamily="18" charset="0"/>
                <a:cs typeface="Times New Roman" pitchFamily="18" charset="0"/>
              </a:rPr>
              <a:t>62 </a:t>
            </a:r>
            <a:r>
              <a:rPr lang="fr-FR" sz="5600" dirty="0" smtClean="0">
                <a:latin typeface="Times New Roman" pitchFamily="18" charset="0"/>
                <a:cs typeface="Times New Roman" pitchFamily="18" charset="0"/>
              </a:rPr>
              <a:t>– Tél. : </a:t>
            </a:r>
            <a:r>
              <a:rPr lang="en-US" sz="4400" dirty="0" smtClean="0"/>
              <a:t>01 </a:t>
            </a:r>
            <a:r>
              <a:rPr lang="en-US" sz="4400" dirty="0"/>
              <a:t>45 65 81 </a:t>
            </a:r>
            <a:r>
              <a:rPr lang="en-US" sz="4400" dirty="0" smtClean="0"/>
              <a:t>09</a:t>
            </a:r>
            <a:endParaRPr lang="en-US" sz="4400" dirty="0"/>
          </a:p>
          <a:p>
            <a:pPr marL="109728" indent="0">
              <a:buNone/>
            </a:pPr>
            <a:endParaRPr lang="fr-FR" sz="5600" dirty="0">
              <a:latin typeface="Times New Roman" pitchFamily="18" charset="0"/>
              <a:cs typeface="Times New Roman" pitchFamily="18" charset="0"/>
            </a:endParaRPr>
          </a:p>
          <a:p>
            <a:pPr marL="0" indent="0" algn="ctr">
              <a:buNone/>
            </a:pPr>
            <a:endParaRPr lang="fr-FR" sz="5600" dirty="0" smtClean="0">
              <a:latin typeface="Times New Roman" pitchFamily="18" charset="0"/>
              <a:cs typeface="Times New Roman" pitchFamily="18" charset="0"/>
            </a:endParaRPr>
          </a:p>
          <a:p>
            <a:pPr marL="685800" indent="-685800">
              <a:buFont typeface="Arial" pitchFamily="34" charset="0"/>
              <a:buChar char="•"/>
            </a:pPr>
            <a:r>
              <a:rPr lang="fr-FR" sz="5600" b="1" dirty="0" smtClean="0">
                <a:latin typeface="Times New Roman" pitchFamily="18" charset="0"/>
                <a:cs typeface="Times New Roman" pitchFamily="18" charset="0"/>
              </a:rPr>
              <a:t>Urgences psychiatrie de l’APHP</a:t>
            </a:r>
          </a:p>
          <a:p>
            <a:pPr marL="685800" indent="-685800">
              <a:buFont typeface="Arial" pitchFamily="34" charset="0"/>
              <a:buChar char="•"/>
            </a:pPr>
            <a:endParaRPr lang="fr-FR" sz="5600" b="1" dirty="0" smtClean="0">
              <a:latin typeface="Times New Roman" pitchFamily="18" charset="0"/>
              <a:cs typeface="Times New Roman" pitchFamily="18" charset="0"/>
            </a:endParaRPr>
          </a:p>
          <a:p>
            <a:pPr marL="0" indent="0">
              <a:buNone/>
            </a:pPr>
            <a:r>
              <a:rPr lang="fr-FR" sz="5600" dirty="0" smtClean="0">
                <a:latin typeface="Times New Roman" pitchFamily="18" charset="0"/>
                <a:cs typeface="Times New Roman" pitchFamily="18" charset="0"/>
              </a:rPr>
              <a:t>Tous </a:t>
            </a:r>
            <a:r>
              <a:rPr lang="fr-FR" sz="5600" dirty="0">
                <a:latin typeface="Times New Roman" pitchFamily="18" charset="0"/>
                <a:cs typeface="Times New Roman" pitchFamily="18" charset="0"/>
              </a:rPr>
              <a:t>les jours, 24 heures sur 24</a:t>
            </a:r>
            <a:r>
              <a:rPr lang="fr-FR" sz="5600" dirty="0" smtClean="0">
                <a:latin typeface="Times New Roman" pitchFamily="18" charset="0"/>
                <a:cs typeface="Times New Roman" pitchFamily="18" charset="0"/>
              </a:rPr>
              <a:t> </a:t>
            </a:r>
            <a:r>
              <a:rPr lang="fr-FR" sz="5600" b="1" dirty="0" smtClean="0">
                <a:latin typeface="Times New Roman" pitchFamily="18" charset="0"/>
                <a:cs typeface="Times New Roman" pitchFamily="18" charset="0"/>
              </a:rPr>
              <a:t>urgences </a:t>
            </a:r>
            <a:r>
              <a:rPr lang="fr-FR" sz="5600" b="1" dirty="0">
                <a:latin typeface="Times New Roman" pitchFamily="18" charset="0"/>
                <a:cs typeface="Times New Roman" pitchFamily="18" charset="0"/>
              </a:rPr>
              <a:t>des hôpitaux de l’AP-HP :</a:t>
            </a:r>
          </a:p>
          <a:p>
            <a:pPr marL="0" indent="0">
              <a:buNone/>
            </a:pPr>
            <a:endParaRPr lang="fr-FR" sz="5600" b="1" dirty="0" smtClean="0">
              <a:latin typeface="Times New Roman" pitchFamily="18" charset="0"/>
              <a:cs typeface="Times New Roman" pitchFamily="18" charset="0"/>
            </a:endParaRPr>
          </a:p>
          <a:p>
            <a:pPr marL="0" indent="0">
              <a:buNone/>
            </a:pPr>
            <a:r>
              <a:rPr lang="fr-FR" sz="5600" b="1" dirty="0" smtClean="0">
                <a:latin typeface="Times New Roman" pitchFamily="18" charset="0"/>
                <a:cs typeface="Times New Roman" pitchFamily="18" charset="0"/>
              </a:rPr>
              <a:t>Hôtel-Dieu</a:t>
            </a:r>
            <a:r>
              <a:rPr lang="fr-FR" sz="5600" dirty="0">
                <a:latin typeface="Times New Roman" pitchFamily="18" charset="0"/>
                <a:cs typeface="Times New Roman" pitchFamily="18" charset="0"/>
              </a:rPr>
              <a:t>. tel : 01 42 34 82 32 / 82 </a:t>
            </a:r>
            <a:r>
              <a:rPr lang="fr-FR" sz="5600" dirty="0" smtClean="0">
                <a:latin typeface="Times New Roman" pitchFamily="18" charset="0"/>
                <a:cs typeface="Times New Roman" pitchFamily="18" charset="0"/>
              </a:rPr>
              <a:t>33, 1 </a:t>
            </a:r>
            <a:r>
              <a:rPr lang="fr-FR" sz="5600" dirty="0">
                <a:latin typeface="Times New Roman" pitchFamily="18" charset="0"/>
                <a:cs typeface="Times New Roman" pitchFamily="18" charset="0"/>
              </a:rPr>
              <a:t>place du Parvis </a:t>
            </a:r>
            <a:r>
              <a:rPr lang="fr-FR" sz="5600" dirty="0" smtClean="0">
                <a:latin typeface="Times New Roman" pitchFamily="18" charset="0"/>
                <a:cs typeface="Times New Roman" pitchFamily="18" charset="0"/>
              </a:rPr>
              <a:t>Notre-Dame – 75004 PARIS</a:t>
            </a:r>
          </a:p>
          <a:p>
            <a:pPr marL="0" indent="0">
              <a:buNone/>
            </a:pPr>
            <a:endParaRPr lang="fr-FR" sz="4000" dirty="0" smtClean="0">
              <a:latin typeface="Times New Roman" pitchFamily="18" charset="0"/>
              <a:cs typeface="Times New Roman" pitchFamily="18" charset="0"/>
            </a:endParaRPr>
          </a:p>
          <a:p>
            <a:pPr marL="0" indent="0">
              <a:buNone/>
            </a:pPr>
            <a:r>
              <a:rPr lang="fr-FR" sz="5600" b="1" dirty="0" smtClean="0">
                <a:latin typeface="Times New Roman" pitchFamily="18" charset="0"/>
                <a:cs typeface="Times New Roman" pitchFamily="18" charset="0"/>
              </a:rPr>
              <a:t>Lariboisière</a:t>
            </a:r>
            <a:r>
              <a:rPr lang="fr-FR" sz="5600" dirty="0">
                <a:latin typeface="Times New Roman" pitchFamily="18" charset="0"/>
                <a:cs typeface="Times New Roman" pitchFamily="18" charset="0"/>
              </a:rPr>
              <a:t>. tel : 01 49 95 64 45 / 64 </a:t>
            </a:r>
            <a:r>
              <a:rPr lang="fr-FR" sz="5600" dirty="0" smtClean="0">
                <a:latin typeface="Times New Roman" pitchFamily="18" charset="0"/>
                <a:cs typeface="Times New Roman" pitchFamily="18" charset="0"/>
              </a:rPr>
              <a:t>43, 2 </a:t>
            </a:r>
            <a:r>
              <a:rPr lang="fr-FR" sz="5600" dirty="0">
                <a:latin typeface="Times New Roman" pitchFamily="18" charset="0"/>
                <a:cs typeface="Times New Roman" pitchFamily="18" charset="0"/>
              </a:rPr>
              <a:t>rue </a:t>
            </a:r>
            <a:r>
              <a:rPr lang="fr-FR" sz="5600" dirty="0" smtClean="0">
                <a:latin typeface="Times New Roman" pitchFamily="18" charset="0"/>
                <a:cs typeface="Times New Roman" pitchFamily="18" charset="0"/>
              </a:rPr>
              <a:t>Ambroise-Paré – 75010 PARIS</a:t>
            </a:r>
          </a:p>
          <a:p>
            <a:pPr marL="0" indent="0">
              <a:buNone/>
            </a:pPr>
            <a:endParaRPr lang="fr-FR" sz="4000" dirty="0" smtClean="0">
              <a:latin typeface="Times New Roman" pitchFamily="18" charset="0"/>
              <a:cs typeface="Times New Roman" pitchFamily="18" charset="0"/>
            </a:endParaRPr>
          </a:p>
          <a:p>
            <a:pPr marL="0" indent="0">
              <a:buNone/>
            </a:pPr>
            <a:r>
              <a:rPr lang="fr-FR" sz="5600" b="1" dirty="0" smtClean="0">
                <a:latin typeface="Times New Roman" pitchFamily="18" charset="0"/>
                <a:cs typeface="Times New Roman" pitchFamily="18" charset="0"/>
              </a:rPr>
              <a:t>Saint-Antoine</a:t>
            </a:r>
            <a:r>
              <a:rPr lang="fr-FR" sz="5600" dirty="0">
                <a:latin typeface="Times New Roman" pitchFamily="18" charset="0"/>
                <a:cs typeface="Times New Roman" pitchFamily="18" charset="0"/>
              </a:rPr>
              <a:t>. tel : 01 49 28 27 </a:t>
            </a:r>
            <a:r>
              <a:rPr lang="fr-FR" sz="5600" dirty="0" smtClean="0">
                <a:latin typeface="Times New Roman" pitchFamily="18" charset="0"/>
                <a:cs typeface="Times New Roman" pitchFamily="18" charset="0"/>
              </a:rPr>
              <a:t>08, 184 </a:t>
            </a:r>
            <a:r>
              <a:rPr lang="fr-FR" sz="5600" dirty="0">
                <a:latin typeface="Times New Roman" pitchFamily="18" charset="0"/>
                <a:cs typeface="Times New Roman" pitchFamily="18" charset="0"/>
              </a:rPr>
              <a:t>rue du Faubourg </a:t>
            </a:r>
            <a:r>
              <a:rPr lang="fr-FR" sz="5600" dirty="0" smtClean="0">
                <a:latin typeface="Times New Roman" pitchFamily="18" charset="0"/>
                <a:cs typeface="Times New Roman" pitchFamily="18" charset="0"/>
              </a:rPr>
              <a:t>Saint-Antoine – 75012 PARIS</a:t>
            </a:r>
          </a:p>
          <a:p>
            <a:pPr marL="0" indent="0">
              <a:buNone/>
            </a:pPr>
            <a:endParaRPr lang="fr-FR" sz="4000" dirty="0" smtClean="0">
              <a:latin typeface="Times New Roman" pitchFamily="18" charset="0"/>
              <a:cs typeface="Times New Roman" pitchFamily="18" charset="0"/>
            </a:endParaRPr>
          </a:p>
          <a:p>
            <a:pPr marL="0" indent="0">
              <a:buNone/>
            </a:pPr>
            <a:r>
              <a:rPr lang="fr-FR" sz="5600" b="1" dirty="0" smtClean="0">
                <a:latin typeface="Times New Roman" pitchFamily="18" charset="0"/>
                <a:cs typeface="Times New Roman" pitchFamily="18" charset="0"/>
              </a:rPr>
              <a:t>Pitié-Salpêtrière</a:t>
            </a:r>
            <a:r>
              <a:rPr lang="fr-FR" sz="5600" dirty="0">
                <a:latin typeface="Times New Roman" pitchFamily="18" charset="0"/>
                <a:cs typeface="Times New Roman" pitchFamily="18" charset="0"/>
              </a:rPr>
              <a:t>. tel : 01 42 17 72 </a:t>
            </a:r>
            <a:r>
              <a:rPr lang="fr-FR" sz="5600" dirty="0" smtClean="0">
                <a:latin typeface="Times New Roman" pitchFamily="18" charset="0"/>
                <a:cs typeface="Times New Roman" pitchFamily="18" charset="0"/>
              </a:rPr>
              <a:t>47, 83 </a:t>
            </a:r>
            <a:r>
              <a:rPr lang="fr-FR" sz="5600" dirty="0">
                <a:latin typeface="Times New Roman" pitchFamily="18" charset="0"/>
                <a:cs typeface="Times New Roman" pitchFamily="18" charset="0"/>
              </a:rPr>
              <a:t>boulevard de </a:t>
            </a:r>
            <a:r>
              <a:rPr lang="fr-FR" sz="5600" dirty="0" smtClean="0">
                <a:latin typeface="Times New Roman" pitchFamily="18" charset="0"/>
                <a:cs typeface="Times New Roman" pitchFamily="18" charset="0"/>
              </a:rPr>
              <a:t>l’Hôpital – 75013 PARIS</a:t>
            </a:r>
          </a:p>
          <a:p>
            <a:pPr marL="0" indent="0">
              <a:buNone/>
            </a:pPr>
            <a:endParaRPr lang="fr-FR" sz="4000" dirty="0" smtClean="0">
              <a:latin typeface="Times New Roman" pitchFamily="18" charset="0"/>
              <a:cs typeface="Times New Roman" pitchFamily="18" charset="0"/>
            </a:endParaRPr>
          </a:p>
          <a:p>
            <a:pPr marL="0" indent="0">
              <a:buNone/>
            </a:pPr>
            <a:r>
              <a:rPr lang="fr-FR" sz="5600" b="1" dirty="0" smtClean="0">
                <a:latin typeface="Times New Roman" pitchFamily="18" charset="0"/>
                <a:cs typeface="Times New Roman" pitchFamily="18" charset="0"/>
              </a:rPr>
              <a:t>Cochin</a:t>
            </a:r>
            <a:r>
              <a:rPr lang="fr-FR" sz="5600" dirty="0">
                <a:latin typeface="Times New Roman" pitchFamily="18" charset="0"/>
                <a:cs typeface="Times New Roman" pitchFamily="18" charset="0"/>
              </a:rPr>
              <a:t>. tel : 01 58 41 27 22 /</a:t>
            </a:r>
            <a:r>
              <a:rPr lang="fr-FR" sz="5600" dirty="0" smtClean="0">
                <a:latin typeface="Times New Roman" pitchFamily="18" charset="0"/>
                <a:cs typeface="Times New Roman" pitchFamily="18" charset="0"/>
              </a:rPr>
              <a:t>35, 27 </a:t>
            </a:r>
            <a:r>
              <a:rPr lang="fr-FR" sz="5600" dirty="0">
                <a:latin typeface="Times New Roman" pitchFamily="18" charset="0"/>
                <a:cs typeface="Times New Roman" pitchFamily="18" charset="0"/>
              </a:rPr>
              <a:t>rue du Faubourg </a:t>
            </a:r>
            <a:r>
              <a:rPr lang="fr-FR" sz="5600" dirty="0" smtClean="0">
                <a:latin typeface="Times New Roman" pitchFamily="18" charset="0"/>
                <a:cs typeface="Times New Roman" pitchFamily="18" charset="0"/>
              </a:rPr>
              <a:t>Saint-Jacques – 75014 PARIS</a:t>
            </a:r>
          </a:p>
          <a:p>
            <a:pPr marL="0" indent="0">
              <a:buNone/>
            </a:pPr>
            <a:endParaRPr lang="fr-FR" sz="4000" dirty="0" smtClean="0">
              <a:latin typeface="Times New Roman" pitchFamily="18" charset="0"/>
              <a:cs typeface="Times New Roman" pitchFamily="18" charset="0"/>
            </a:endParaRPr>
          </a:p>
          <a:p>
            <a:pPr marL="0" indent="0">
              <a:buNone/>
            </a:pPr>
            <a:r>
              <a:rPr lang="fr-FR" sz="5600" b="1" dirty="0" smtClean="0">
                <a:latin typeface="Times New Roman" pitchFamily="18" charset="0"/>
                <a:cs typeface="Times New Roman" pitchFamily="18" charset="0"/>
              </a:rPr>
              <a:t>Hôpital </a:t>
            </a:r>
            <a:r>
              <a:rPr lang="fr-FR" sz="5600" b="1" dirty="0">
                <a:latin typeface="Times New Roman" pitchFamily="18" charset="0"/>
                <a:cs typeface="Times New Roman" pitchFamily="18" charset="0"/>
              </a:rPr>
              <a:t>européen Georges-Pompidou (HEGP)</a:t>
            </a:r>
            <a:r>
              <a:rPr lang="fr-FR" sz="5600" dirty="0">
                <a:latin typeface="Times New Roman" pitchFamily="18" charset="0"/>
                <a:cs typeface="Times New Roman" pitchFamily="18" charset="0"/>
              </a:rPr>
              <a:t>. tel : 01 56 09 32 24 / 32 </a:t>
            </a:r>
            <a:r>
              <a:rPr lang="fr-FR" sz="5600" dirty="0" smtClean="0">
                <a:latin typeface="Times New Roman" pitchFamily="18" charset="0"/>
                <a:cs typeface="Times New Roman" pitchFamily="18" charset="0"/>
              </a:rPr>
              <a:t>65, 20 </a:t>
            </a:r>
            <a:r>
              <a:rPr lang="fr-FR" sz="5600" dirty="0">
                <a:latin typeface="Times New Roman" pitchFamily="18" charset="0"/>
                <a:cs typeface="Times New Roman" pitchFamily="18" charset="0"/>
              </a:rPr>
              <a:t>rue </a:t>
            </a:r>
            <a:r>
              <a:rPr lang="fr-FR" sz="5600" dirty="0" smtClean="0">
                <a:latin typeface="Times New Roman" pitchFamily="18" charset="0"/>
                <a:cs typeface="Times New Roman" pitchFamily="18" charset="0"/>
              </a:rPr>
              <a:t>Leblanc – 75015 PARIS</a:t>
            </a:r>
          </a:p>
          <a:p>
            <a:pPr marL="0" indent="0">
              <a:buNone/>
            </a:pPr>
            <a:endParaRPr lang="fr-FR" sz="4000" dirty="0" smtClean="0">
              <a:latin typeface="Times New Roman" pitchFamily="18" charset="0"/>
              <a:cs typeface="Times New Roman" pitchFamily="18" charset="0"/>
            </a:endParaRPr>
          </a:p>
          <a:p>
            <a:pPr marL="0" indent="0">
              <a:buNone/>
            </a:pPr>
            <a:r>
              <a:rPr lang="fr-FR" sz="5600" b="1" dirty="0" smtClean="0">
                <a:latin typeface="Times New Roman" pitchFamily="18" charset="0"/>
                <a:cs typeface="Times New Roman" pitchFamily="18" charset="0"/>
              </a:rPr>
              <a:t>Bichat </a:t>
            </a:r>
            <a:r>
              <a:rPr lang="fr-FR" sz="5600" b="1" dirty="0">
                <a:latin typeface="Times New Roman" pitchFamily="18" charset="0"/>
                <a:cs typeface="Times New Roman" pitchFamily="18" charset="0"/>
              </a:rPr>
              <a:t>– Claude-Bernard</a:t>
            </a:r>
            <a:r>
              <a:rPr lang="fr-FR" sz="5600" dirty="0">
                <a:latin typeface="Times New Roman" pitchFamily="18" charset="0"/>
                <a:cs typeface="Times New Roman" pitchFamily="18" charset="0"/>
              </a:rPr>
              <a:t>. tel : 01 40 25 81 </a:t>
            </a:r>
            <a:r>
              <a:rPr lang="fr-FR" sz="5600" dirty="0" smtClean="0">
                <a:latin typeface="Times New Roman" pitchFamily="18" charset="0"/>
                <a:cs typeface="Times New Roman" pitchFamily="18" charset="0"/>
              </a:rPr>
              <a:t>37, 46 </a:t>
            </a:r>
            <a:r>
              <a:rPr lang="fr-FR" sz="5600" dirty="0">
                <a:latin typeface="Times New Roman" pitchFamily="18" charset="0"/>
                <a:cs typeface="Times New Roman" pitchFamily="18" charset="0"/>
              </a:rPr>
              <a:t>rue </a:t>
            </a:r>
            <a:r>
              <a:rPr lang="fr-FR" sz="5600" dirty="0" smtClean="0">
                <a:latin typeface="Times New Roman" pitchFamily="18" charset="0"/>
                <a:cs typeface="Times New Roman" pitchFamily="18" charset="0"/>
              </a:rPr>
              <a:t>Henri </a:t>
            </a:r>
            <a:r>
              <a:rPr lang="fr-FR" sz="5600" dirty="0" err="1" smtClean="0">
                <a:latin typeface="Times New Roman" pitchFamily="18" charset="0"/>
                <a:cs typeface="Times New Roman" pitchFamily="18" charset="0"/>
              </a:rPr>
              <a:t>Huchard</a:t>
            </a:r>
            <a:r>
              <a:rPr lang="fr-FR" sz="5600" dirty="0" smtClean="0">
                <a:latin typeface="Times New Roman" pitchFamily="18" charset="0"/>
                <a:cs typeface="Times New Roman" pitchFamily="18" charset="0"/>
              </a:rPr>
              <a:t> </a:t>
            </a:r>
            <a:r>
              <a:rPr lang="fr-FR" sz="5600" dirty="0" smtClean="0">
                <a:latin typeface="Times New Roman" pitchFamily="18" charset="0"/>
                <a:cs typeface="Times New Roman" pitchFamily="18" charset="0"/>
              </a:rPr>
              <a:t>– 75018 PARIS ou 48 </a:t>
            </a:r>
            <a:r>
              <a:rPr lang="fr-FR" sz="5600" dirty="0">
                <a:latin typeface="Times New Roman" pitchFamily="18" charset="0"/>
                <a:cs typeface="Times New Roman" pitchFamily="18" charset="0"/>
              </a:rPr>
              <a:t>boulevard </a:t>
            </a:r>
            <a:r>
              <a:rPr lang="fr-FR" sz="5600" dirty="0" smtClean="0">
                <a:latin typeface="Times New Roman" pitchFamily="18" charset="0"/>
                <a:cs typeface="Times New Roman" pitchFamily="18" charset="0"/>
              </a:rPr>
              <a:t>Sérurier – 75018 PARIS</a:t>
            </a:r>
          </a:p>
          <a:p>
            <a:pPr marL="0" indent="0">
              <a:buNone/>
            </a:pPr>
            <a:endParaRPr lang="fr-FR" sz="4000" dirty="0" smtClean="0">
              <a:latin typeface="Times New Roman" pitchFamily="18" charset="0"/>
              <a:cs typeface="Times New Roman" pitchFamily="18" charset="0"/>
            </a:endParaRPr>
          </a:p>
          <a:p>
            <a:pPr marL="0" indent="0">
              <a:buNone/>
            </a:pPr>
            <a:r>
              <a:rPr lang="fr-FR" sz="5600" b="1" dirty="0" smtClean="0">
                <a:latin typeface="Times New Roman" pitchFamily="18" charset="0"/>
                <a:cs typeface="Times New Roman" pitchFamily="18" charset="0"/>
              </a:rPr>
              <a:t>Tenon</a:t>
            </a:r>
            <a:r>
              <a:rPr lang="fr-FR" sz="5600" dirty="0">
                <a:latin typeface="Times New Roman" pitchFamily="18" charset="0"/>
                <a:cs typeface="Times New Roman" pitchFamily="18" charset="0"/>
              </a:rPr>
              <a:t>. tel : 01 56 01 64 </a:t>
            </a:r>
            <a:r>
              <a:rPr lang="fr-FR" sz="5600" dirty="0" smtClean="0">
                <a:latin typeface="Times New Roman" pitchFamily="18" charset="0"/>
                <a:cs typeface="Times New Roman" pitchFamily="18" charset="0"/>
              </a:rPr>
              <a:t>05, 4 </a:t>
            </a:r>
            <a:r>
              <a:rPr lang="fr-FR" sz="5600" dirty="0">
                <a:latin typeface="Times New Roman" pitchFamily="18" charset="0"/>
                <a:cs typeface="Times New Roman" pitchFamily="18" charset="0"/>
              </a:rPr>
              <a:t>rue de la </a:t>
            </a:r>
            <a:r>
              <a:rPr lang="fr-FR" sz="5600" dirty="0" smtClean="0">
                <a:latin typeface="Times New Roman" pitchFamily="18" charset="0"/>
                <a:cs typeface="Times New Roman" pitchFamily="18" charset="0"/>
              </a:rPr>
              <a:t>Chine – 75020 PARIS</a:t>
            </a:r>
            <a:endParaRPr lang="fr-FR" sz="5600" dirty="0">
              <a:latin typeface="Times New Roman" pitchFamily="18" charset="0"/>
              <a:cs typeface="Times New Roman" pitchFamily="18" charset="0"/>
            </a:endParaRPr>
          </a:p>
          <a:p>
            <a:pPr>
              <a:buFont typeface="Wingdings" pitchFamily="2" charset="2"/>
              <a:buChar char="v"/>
            </a:pPr>
            <a:endParaRPr lang="fr-FR" sz="4300" dirty="0">
              <a:latin typeface="Times New Roman" pitchFamily="18" charset="0"/>
              <a:cs typeface="Times New Roman" pitchFamily="18" charset="0"/>
            </a:endParaRPr>
          </a:p>
        </p:txBody>
      </p:sp>
    </p:spTree>
    <p:extLst>
      <p:ext uri="{BB962C8B-B14F-4D97-AF65-F5344CB8AC3E}">
        <p14:creationId xmlns:p14="http://schemas.microsoft.com/office/powerpoint/2010/main" val="3461832024"/>
      </p:ext>
    </p:extLst>
  </p:cSld>
  <p:clrMapOvr>
    <a:masterClrMapping/>
  </p:clrMapOvr>
  <p:transition spd="slow">
    <p:pull/>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467544" y="2332037"/>
            <a:ext cx="8229600" cy="4525963"/>
          </a:xfrm>
        </p:spPr>
        <p:txBody>
          <a:bodyPr/>
          <a:lstStyle/>
          <a:p>
            <a:pPr>
              <a:buFont typeface="Wingdings" pitchFamily="2" charset="2"/>
              <a:buChar char="v"/>
            </a:pPr>
            <a:r>
              <a:rPr lang="fr-FR" b="1" dirty="0" smtClean="0">
                <a:latin typeface="Times New Roman" pitchFamily="18" charset="0"/>
                <a:cs typeface="Times New Roman" pitchFamily="18" charset="0"/>
              </a:rPr>
              <a:t> LES URGENCES PSYCHIATRIQUES A DOMICILE</a:t>
            </a:r>
          </a:p>
          <a:p>
            <a:pPr marL="457200" lvl="1" indent="0">
              <a:buNone/>
            </a:pPr>
            <a:endParaRPr lang="fr-FR" dirty="0" smtClean="0">
              <a:latin typeface="Times New Roman" pitchFamily="18" charset="0"/>
              <a:cs typeface="Times New Roman" pitchFamily="18" charset="0"/>
            </a:endParaRPr>
          </a:p>
          <a:p>
            <a:pPr>
              <a:buFont typeface="Wingdings" pitchFamily="2" charset="2"/>
              <a:buChar char="v"/>
            </a:pPr>
            <a:r>
              <a:rPr lang="fr-FR" b="1" dirty="0" smtClean="0">
                <a:latin typeface="Times New Roman" pitchFamily="18" charset="0"/>
                <a:cs typeface="Times New Roman" pitchFamily="18" charset="0"/>
              </a:rPr>
              <a:t> LES URGENCES BIOLOGIQUES</a:t>
            </a:r>
          </a:p>
          <a:p>
            <a:pPr marL="457200" lvl="1" indent="0">
              <a:buNone/>
            </a:pPr>
            <a:endParaRPr lang="fr-FR" dirty="0" smtClean="0">
              <a:latin typeface="Times New Roman" pitchFamily="18" charset="0"/>
              <a:cs typeface="Times New Roman" pitchFamily="18" charset="0"/>
            </a:endParaRPr>
          </a:p>
          <a:p>
            <a:pPr>
              <a:buFont typeface="Wingdings" pitchFamily="2" charset="2"/>
              <a:buChar char="v"/>
            </a:pPr>
            <a:r>
              <a:rPr lang="fr-FR" b="1" dirty="0" smtClean="0">
                <a:latin typeface="Times New Roman" pitchFamily="18" charset="0"/>
                <a:cs typeface="Times New Roman" pitchFamily="18" charset="0"/>
              </a:rPr>
              <a:t> LES URGENCES RADIOLOGIQUES</a:t>
            </a:r>
            <a:endParaRPr lang="fr-FR" b="1" dirty="0">
              <a:latin typeface="Times New Roman" pitchFamily="18" charset="0"/>
              <a:cs typeface="Times New Roman" pitchFamily="18" charset="0"/>
            </a:endParaRPr>
          </a:p>
        </p:txBody>
      </p:sp>
      <p:sp>
        <p:nvSpPr>
          <p:cNvPr id="3" name="Titre 2"/>
          <p:cNvSpPr>
            <a:spLocks noGrp="1"/>
          </p:cNvSpPr>
          <p:nvPr>
            <p:ph type="title"/>
          </p:nvPr>
        </p:nvSpPr>
        <p:spPr>
          <a:xfrm>
            <a:off x="467544" y="836712"/>
            <a:ext cx="8229600" cy="1143000"/>
          </a:xfrm>
        </p:spPr>
        <p:txBody>
          <a:bodyPr>
            <a:normAutofit/>
          </a:bodyPr>
          <a:lstStyle/>
          <a:p>
            <a:r>
              <a:rPr lang="fr-FR" sz="3200" b="1" dirty="0" smtClean="0">
                <a:solidFill>
                  <a:schemeClr val="accent4">
                    <a:lumMod val="50000"/>
                  </a:schemeClr>
                </a:solidFill>
                <a:latin typeface="Times New Roman" pitchFamily="18" charset="0"/>
                <a:cs typeface="Times New Roman" pitchFamily="18" charset="0"/>
              </a:rPr>
              <a:t>Quelques particularités</a:t>
            </a:r>
            <a:endParaRPr lang="fr-FR" sz="3200" b="1" dirty="0">
              <a:solidFill>
                <a:schemeClr val="accent4">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268456029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down)">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wipe(down)">
                                      <p:cBhvr>
                                        <p:cTn id="17"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467544" y="2132856"/>
            <a:ext cx="8229600" cy="4525963"/>
          </a:xfrm>
        </p:spPr>
        <p:txBody>
          <a:bodyPr>
            <a:normAutofit/>
          </a:bodyPr>
          <a:lstStyle/>
          <a:p>
            <a:pPr marL="109728" indent="0" algn="just">
              <a:buNone/>
            </a:pPr>
            <a:r>
              <a:rPr lang="fr-FR" sz="2400" dirty="0" smtClean="0">
                <a:latin typeface="Times New Roman" pitchFamily="18" charset="0"/>
                <a:cs typeface="Times New Roman" pitchFamily="18" charset="0"/>
              </a:rPr>
              <a:t>La permanence des soins à Paris avec sa régulation par le centre 15 apporte une solution aux patients dont la pathologie relève d’urgence non programmée en dehors des heures d’ouverture des cabinet médicaux et devrait pouvoir soulager les hôpitaux en évitant de longues heures d’attente pour des soins ne nécessitant pas de plateaux techniques lourds.</a:t>
            </a:r>
          </a:p>
          <a:p>
            <a:pPr marL="109728" indent="0" algn="just">
              <a:buNone/>
            </a:pPr>
            <a:endParaRPr lang="fr-FR" sz="2400" dirty="0" smtClean="0">
              <a:latin typeface="Times New Roman" pitchFamily="18" charset="0"/>
              <a:cs typeface="Times New Roman" pitchFamily="18" charset="0"/>
            </a:endParaRPr>
          </a:p>
          <a:p>
            <a:pPr marL="109728" indent="0" algn="just">
              <a:buNone/>
            </a:pPr>
            <a:r>
              <a:rPr lang="fr-FR" sz="2400" b="1" dirty="0" smtClean="0">
                <a:latin typeface="Times New Roman" pitchFamily="18" charset="0"/>
                <a:cs typeface="Times New Roman" pitchFamily="18" charset="0"/>
              </a:rPr>
              <a:t>L’information des patients sur l’offre de soins en cas d’absence de leur médecin traitant est donc une priorité.</a:t>
            </a:r>
          </a:p>
          <a:p>
            <a:pPr marL="109728" indent="0" algn="just">
              <a:buNone/>
            </a:pPr>
            <a:endParaRPr lang="fr-FR" sz="2400" dirty="0">
              <a:latin typeface="Times New Roman" pitchFamily="18" charset="0"/>
              <a:cs typeface="Times New Roman" pitchFamily="18" charset="0"/>
            </a:endParaRPr>
          </a:p>
        </p:txBody>
      </p:sp>
      <p:sp>
        <p:nvSpPr>
          <p:cNvPr id="3" name="Titre 2"/>
          <p:cNvSpPr>
            <a:spLocks noGrp="1"/>
          </p:cNvSpPr>
          <p:nvPr>
            <p:ph type="title"/>
          </p:nvPr>
        </p:nvSpPr>
        <p:spPr>
          <a:xfrm>
            <a:off x="467544" y="836712"/>
            <a:ext cx="8229600" cy="1143000"/>
          </a:xfrm>
        </p:spPr>
        <p:txBody>
          <a:bodyPr>
            <a:normAutofit/>
          </a:bodyPr>
          <a:lstStyle/>
          <a:p>
            <a:r>
              <a:rPr lang="fr-FR" sz="3200" b="1" dirty="0" smtClean="0">
                <a:solidFill>
                  <a:schemeClr val="accent4">
                    <a:lumMod val="50000"/>
                  </a:schemeClr>
                </a:solidFill>
                <a:latin typeface="Times New Roman" pitchFamily="18" charset="0"/>
                <a:cs typeface="Times New Roman" pitchFamily="18" charset="0"/>
              </a:rPr>
              <a:t>CONCLUSION</a:t>
            </a:r>
            <a:endParaRPr lang="fr-FR" sz="3200" b="1" dirty="0">
              <a:solidFill>
                <a:schemeClr val="accent4">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2096709243"/>
      </p:ext>
    </p:extLst>
  </p:cSld>
  <p:clrMapOvr>
    <a:masterClrMapping/>
  </p:clrMapOvr>
  <p:transition spd="slow">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ctrTitle"/>
          </p:nvPr>
        </p:nvSpPr>
        <p:spPr>
          <a:xfrm>
            <a:off x="1259632" y="2132856"/>
            <a:ext cx="7577814" cy="1470025"/>
          </a:xfrm>
        </p:spPr>
        <p:txBody>
          <a:bodyPr>
            <a:normAutofit/>
          </a:bodyPr>
          <a:lstStyle/>
          <a:p>
            <a:r>
              <a:rPr lang="fr-FR" sz="3600" b="1" dirty="0" smtClean="0">
                <a:latin typeface="Times New Roman" pitchFamily="18" charset="0"/>
                <a:cs typeface="Times New Roman" pitchFamily="18" charset="0"/>
              </a:rPr>
              <a:t>LA PERMANENCE DES SOINS AMBULATOIRES</a:t>
            </a:r>
            <a:endParaRPr lang="fr-FR" sz="3600" b="1" dirty="0">
              <a:latin typeface="Times New Roman" pitchFamily="18" charset="0"/>
              <a:cs typeface="Times New Roman" pitchFamily="18" charset="0"/>
            </a:endParaRPr>
          </a:p>
        </p:txBody>
      </p:sp>
      <p:sp>
        <p:nvSpPr>
          <p:cNvPr id="2" name="Sous-titre 1"/>
          <p:cNvSpPr>
            <a:spLocks noGrp="1"/>
          </p:cNvSpPr>
          <p:nvPr>
            <p:ph type="subTitle" idx="1"/>
          </p:nvPr>
        </p:nvSpPr>
        <p:spPr/>
        <p:txBody>
          <a:bodyPr>
            <a:normAutofit/>
          </a:bodyPr>
          <a:lstStyle/>
          <a:p>
            <a:pPr algn="r"/>
            <a:r>
              <a:rPr lang="fr-FR" sz="3200" b="1" dirty="0" smtClean="0">
                <a:solidFill>
                  <a:schemeClr val="accent4">
                    <a:lumMod val="50000"/>
                  </a:schemeClr>
                </a:solidFill>
              </a:rPr>
              <a:t> LA PDSA</a:t>
            </a:r>
            <a:endParaRPr lang="fr-FR" sz="3200" b="1" dirty="0">
              <a:solidFill>
                <a:schemeClr val="accent4">
                  <a:lumMod val="50000"/>
                </a:schemeClr>
              </a:solidFill>
            </a:endParaRPr>
          </a:p>
        </p:txBody>
      </p:sp>
    </p:spTree>
    <p:extLst>
      <p:ext uri="{BB962C8B-B14F-4D97-AF65-F5344CB8AC3E}">
        <p14:creationId xmlns:p14="http://schemas.microsoft.com/office/powerpoint/2010/main" val="222795957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395536" y="1556792"/>
            <a:ext cx="8229600" cy="4525963"/>
          </a:xfrm>
        </p:spPr>
        <p:txBody>
          <a:bodyPr>
            <a:normAutofit fontScale="47500" lnSpcReduction="20000"/>
          </a:bodyPr>
          <a:lstStyle/>
          <a:p>
            <a:pPr marL="0" indent="0">
              <a:buNone/>
            </a:pPr>
            <a:r>
              <a:rPr lang="fr-FR" sz="3800" b="1" dirty="0" smtClean="0">
                <a:solidFill>
                  <a:schemeClr val="accent4">
                    <a:lumMod val="50000"/>
                  </a:schemeClr>
                </a:solidFill>
                <a:latin typeface="Times New Roman" pitchFamily="18" charset="0"/>
                <a:cs typeface="Times New Roman" pitchFamily="18" charset="0"/>
              </a:rPr>
              <a:t>A) Définition de la PDSA </a:t>
            </a:r>
          </a:p>
          <a:p>
            <a:pPr marL="0" indent="0">
              <a:buNone/>
            </a:pPr>
            <a:endParaRPr lang="fr-FR" b="1" dirty="0" smtClean="0">
              <a:solidFill>
                <a:schemeClr val="accent4">
                  <a:lumMod val="50000"/>
                </a:schemeClr>
              </a:solidFill>
              <a:latin typeface="Times New Roman" pitchFamily="18" charset="0"/>
              <a:cs typeface="Times New Roman" pitchFamily="18" charset="0"/>
            </a:endParaRPr>
          </a:p>
          <a:p>
            <a:pPr marL="0" lvl="1" indent="0" algn="just">
              <a:buClr>
                <a:schemeClr val="accent3"/>
              </a:buClr>
              <a:buNone/>
            </a:pPr>
            <a:r>
              <a:rPr lang="fr-FR" sz="3600" b="1" dirty="0" smtClean="0">
                <a:solidFill>
                  <a:schemeClr val="tx1"/>
                </a:solidFill>
                <a:latin typeface="Times New Roman" pitchFamily="18" charset="0"/>
                <a:cs typeface="Times New Roman" pitchFamily="18" charset="0"/>
              </a:rPr>
              <a:t>Assurer </a:t>
            </a:r>
            <a:r>
              <a:rPr lang="fr-FR" sz="3600" b="1" dirty="0">
                <a:solidFill>
                  <a:schemeClr val="tx1"/>
                </a:solidFill>
                <a:latin typeface="Times New Roman" pitchFamily="18" charset="0"/>
                <a:cs typeface="Times New Roman" pitchFamily="18" charset="0"/>
              </a:rPr>
              <a:t>une réponse médicale de premier recours par des moyens structurés adaptés et médicalement régulés aux demandes de soins non </a:t>
            </a:r>
            <a:r>
              <a:rPr lang="fr-FR" sz="3600" b="1" dirty="0" smtClean="0">
                <a:solidFill>
                  <a:schemeClr val="tx1"/>
                </a:solidFill>
                <a:latin typeface="Times New Roman" pitchFamily="18" charset="0"/>
                <a:cs typeface="Times New Roman" pitchFamily="18" charset="0"/>
              </a:rPr>
              <a:t>programmés en dehors des heures d’ouverture des cabinets médicaux</a:t>
            </a:r>
            <a:endParaRPr lang="fr-FR" sz="3600" b="1" dirty="0">
              <a:solidFill>
                <a:schemeClr val="tx1"/>
              </a:solidFill>
              <a:latin typeface="Times New Roman" pitchFamily="18" charset="0"/>
              <a:cs typeface="Times New Roman" pitchFamily="18" charset="0"/>
            </a:endParaRPr>
          </a:p>
          <a:p>
            <a:pPr marL="0" indent="0">
              <a:buNone/>
            </a:pPr>
            <a:endParaRPr lang="fr-FR" b="1" dirty="0" smtClean="0">
              <a:solidFill>
                <a:schemeClr val="accent4">
                  <a:lumMod val="50000"/>
                </a:schemeClr>
              </a:solidFill>
              <a:latin typeface="Times New Roman" pitchFamily="18" charset="0"/>
              <a:cs typeface="Times New Roman" pitchFamily="18" charset="0"/>
            </a:endParaRPr>
          </a:p>
          <a:p>
            <a:pPr marL="457200" lvl="1" indent="0">
              <a:buNone/>
            </a:pPr>
            <a:endParaRPr lang="fr-FR" b="1" dirty="0">
              <a:solidFill>
                <a:schemeClr val="accent4">
                  <a:lumMod val="50000"/>
                </a:schemeClr>
              </a:solidFill>
              <a:latin typeface="Times New Roman" pitchFamily="18" charset="0"/>
              <a:cs typeface="Times New Roman" pitchFamily="18" charset="0"/>
            </a:endParaRPr>
          </a:p>
          <a:p>
            <a:pPr marL="0" lvl="1" indent="0">
              <a:buNone/>
            </a:pPr>
            <a:r>
              <a:rPr lang="fr-FR" sz="3600" b="1" dirty="0" smtClean="0">
                <a:solidFill>
                  <a:schemeClr val="accent4">
                    <a:lumMod val="50000"/>
                  </a:schemeClr>
                </a:solidFill>
                <a:latin typeface="Times New Roman" pitchFamily="18" charset="0"/>
                <a:cs typeface="Times New Roman" pitchFamily="18" charset="0"/>
              </a:rPr>
              <a:t>B) Heures </a:t>
            </a:r>
            <a:r>
              <a:rPr lang="fr-FR" sz="3600" b="1" dirty="0">
                <a:solidFill>
                  <a:schemeClr val="accent4">
                    <a:lumMod val="50000"/>
                  </a:schemeClr>
                </a:solidFill>
                <a:latin typeface="Times New Roman" pitchFamily="18" charset="0"/>
                <a:cs typeface="Times New Roman" pitchFamily="18" charset="0"/>
              </a:rPr>
              <a:t>de PDSA </a:t>
            </a:r>
            <a:endParaRPr lang="fr-FR" sz="3600" b="1" dirty="0" smtClean="0">
              <a:solidFill>
                <a:schemeClr val="accent4">
                  <a:lumMod val="50000"/>
                </a:schemeClr>
              </a:solidFill>
              <a:latin typeface="Times New Roman" pitchFamily="18" charset="0"/>
              <a:cs typeface="Times New Roman" pitchFamily="18" charset="0"/>
            </a:endParaRPr>
          </a:p>
          <a:p>
            <a:pPr marL="0" lvl="1" indent="0">
              <a:buNone/>
            </a:pPr>
            <a:endParaRPr lang="fr-FR" sz="3600" b="1" dirty="0">
              <a:solidFill>
                <a:schemeClr val="accent4">
                  <a:lumMod val="50000"/>
                </a:schemeClr>
              </a:solidFill>
              <a:latin typeface="Times New Roman" pitchFamily="18" charset="0"/>
              <a:cs typeface="Times New Roman" pitchFamily="18" charset="0"/>
            </a:endParaRPr>
          </a:p>
          <a:p>
            <a:r>
              <a:rPr lang="fr-FR" b="1" dirty="0">
                <a:latin typeface="Times New Roman" pitchFamily="18" charset="0"/>
                <a:cs typeface="Times New Roman" pitchFamily="18" charset="0"/>
              </a:rPr>
              <a:t>Nuit </a:t>
            </a:r>
          </a:p>
          <a:p>
            <a:pPr lvl="1"/>
            <a:r>
              <a:rPr lang="fr-FR" dirty="0">
                <a:latin typeface="Times New Roman" pitchFamily="18" charset="0"/>
                <a:cs typeface="Times New Roman" pitchFamily="18" charset="0"/>
              </a:rPr>
              <a:t>De 20h00 à 8h00</a:t>
            </a:r>
          </a:p>
          <a:p>
            <a:pPr lvl="1"/>
            <a:endParaRPr lang="fr-FR" dirty="0">
              <a:latin typeface="Times New Roman" pitchFamily="18" charset="0"/>
              <a:cs typeface="Times New Roman" pitchFamily="18" charset="0"/>
            </a:endParaRPr>
          </a:p>
          <a:p>
            <a:r>
              <a:rPr lang="fr-FR" b="1" dirty="0">
                <a:latin typeface="Times New Roman" pitchFamily="18" charset="0"/>
                <a:cs typeface="Times New Roman" pitchFamily="18" charset="0"/>
              </a:rPr>
              <a:t>Dimanche et jours fériés</a:t>
            </a:r>
          </a:p>
          <a:p>
            <a:pPr lvl="1"/>
            <a:r>
              <a:rPr lang="fr-FR" dirty="0">
                <a:latin typeface="Times New Roman" pitchFamily="18" charset="0"/>
                <a:cs typeface="Times New Roman" pitchFamily="18" charset="0"/>
              </a:rPr>
              <a:t>De 8h00 à 20h00</a:t>
            </a:r>
          </a:p>
          <a:p>
            <a:pPr lvl="1"/>
            <a:endParaRPr lang="fr-FR" dirty="0">
              <a:latin typeface="Times New Roman" pitchFamily="18" charset="0"/>
              <a:cs typeface="Times New Roman" pitchFamily="18" charset="0"/>
            </a:endParaRPr>
          </a:p>
          <a:p>
            <a:r>
              <a:rPr lang="fr-FR" b="1" dirty="0">
                <a:latin typeface="Times New Roman" pitchFamily="18" charset="0"/>
                <a:cs typeface="Times New Roman" pitchFamily="18" charset="0"/>
              </a:rPr>
              <a:t>Samedi</a:t>
            </a:r>
          </a:p>
          <a:p>
            <a:pPr lvl="1"/>
            <a:r>
              <a:rPr lang="fr-FR" dirty="0">
                <a:latin typeface="Times New Roman" pitchFamily="18" charset="0"/>
                <a:cs typeface="Times New Roman" pitchFamily="18" charset="0"/>
              </a:rPr>
              <a:t>De 12h00 à 20h00</a:t>
            </a:r>
          </a:p>
          <a:p>
            <a:pPr marL="457200" lvl="1" indent="0">
              <a:buNone/>
            </a:pPr>
            <a:endParaRPr lang="fr-FR" b="1" dirty="0">
              <a:solidFill>
                <a:schemeClr val="accent4">
                  <a:lumMod val="50000"/>
                </a:schemeClr>
              </a:solidFill>
              <a:latin typeface="Times New Roman" pitchFamily="18" charset="0"/>
              <a:cs typeface="Times New Roman" pitchFamily="18" charset="0"/>
            </a:endParaRPr>
          </a:p>
          <a:p>
            <a:r>
              <a:rPr lang="fr-FR" b="1" dirty="0">
                <a:latin typeface="Times New Roman" pitchFamily="18" charset="0"/>
                <a:cs typeface="Times New Roman" pitchFamily="18" charset="0"/>
              </a:rPr>
              <a:t>Ponts </a:t>
            </a:r>
          </a:p>
          <a:p>
            <a:pPr lvl="1"/>
            <a:r>
              <a:rPr lang="fr-FR" dirty="0">
                <a:latin typeface="Times New Roman" pitchFamily="18" charset="0"/>
                <a:cs typeface="Times New Roman" pitchFamily="18" charset="0"/>
              </a:rPr>
              <a:t>Le lundi lorsqu’il est précédé d’un jour férié, le vendredi et le jeudi lorsqu’ils suivent un jour férié</a:t>
            </a:r>
            <a:endParaRPr lang="fr-FR" b="1" dirty="0">
              <a:latin typeface="Times New Roman" pitchFamily="18" charset="0"/>
              <a:cs typeface="Times New Roman" pitchFamily="18" charset="0"/>
            </a:endParaRPr>
          </a:p>
          <a:p>
            <a:pPr marL="0" lvl="1" indent="0">
              <a:buNone/>
            </a:pPr>
            <a:endParaRPr lang="fr-FR" sz="3600" b="1" dirty="0">
              <a:solidFill>
                <a:schemeClr val="accent4">
                  <a:lumMod val="50000"/>
                </a:schemeClr>
              </a:solidFill>
              <a:latin typeface="Times New Roman" pitchFamily="18" charset="0"/>
              <a:cs typeface="Times New Roman" pitchFamily="18" charset="0"/>
            </a:endParaRPr>
          </a:p>
          <a:p>
            <a:pPr marL="457200" lvl="1" indent="0">
              <a:buNone/>
            </a:pPr>
            <a:endParaRPr lang="fr-FR" b="1" dirty="0">
              <a:solidFill>
                <a:schemeClr val="accent4">
                  <a:lumMod val="50000"/>
                </a:schemeClr>
              </a:solidFill>
              <a:latin typeface="Times New Roman" pitchFamily="18" charset="0"/>
              <a:cs typeface="Times New Roman" pitchFamily="18" charset="0"/>
            </a:endParaRPr>
          </a:p>
        </p:txBody>
      </p:sp>
      <p:sp>
        <p:nvSpPr>
          <p:cNvPr id="3" name="Titre 2"/>
          <p:cNvSpPr>
            <a:spLocks noGrp="1"/>
          </p:cNvSpPr>
          <p:nvPr>
            <p:ph type="title"/>
          </p:nvPr>
        </p:nvSpPr>
        <p:spPr>
          <a:xfrm>
            <a:off x="323528" y="332656"/>
            <a:ext cx="8229600" cy="1143000"/>
          </a:xfrm>
        </p:spPr>
        <p:txBody>
          <a:bodyPr/>
          <a:lstStyle/>
          <a:p>
            <a:endParaRPr lang="fr-FR" b="1" dirty="0">
              <a:solidFill>
                <a:schemeClr val="accent4">
                  <a:lumMod val="50000"/>
                </a:schemeClr>
              </a:solidFill>
            </a:endParaRPr>
          </a:p>
        </p:txBody>
      </p:sp>
    </p:spTree>
    <p:extLst>
      <p:ext uri="{BB962C8B-B14F-4D97-AF65-F5344CB8AC3E}">
        <p14:creationId xmlns:p14="http://schemas.microsoft.com/office/powerpoint/2010/main" val="292469352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xEl>
                                              <p:pRg st="2" end="2"/>
                                            </p:txEl>
                                          </p:spTgt>
                                        </p:tgtEl>
                                        <p:attrNameLst>
                                          <p:attrName>style.visibility</p:attrName>
                                        </p:attrNameLst>
                                      </p:cBhvr>
                                      <p:to>
                                        <p:strVal val="visible"/>
                                      </p:to>
                                    </p:set>
                                    <p:animEffect transition="in" filter="wipe(down)">
                                      <p:cBhvr>
                                        <p:cTn id="10" dur="500"/>
                                        <p:tgtEl>
                                          <p:spTgt spid="2">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animEffect transition="in" filter="wipe(down)">
                                      <p:cBhvr>
                                        <p:cTn id="15" dur="500"/>
                                        <p:tgtEl>
                                          <p:spTgt spid="2">
                                            <p:txEl>
                                              <p:pRg st="5" end="5"/>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2">
                                            <p:txEl>
                                              <p:pRg st="7" end="7"/>
                                            </p:txEl>
                                          </p:spTgt>
                                        </p:tgtEl>
                                        <p:attrNameLst>
                                          <p:attrName>style.visibility</p:attrName>
                                        </p:attrNameLst>
                                      </p:cBhvr>
                                      <p:to>
                                        <p:strVal val="visible"/>
                                      </p:to>
                                    </p:set>
                                    <p:animEffect transition="in" filter="wipe(down)">
                                      <p:cBhvr>
                                        <p:cTn id="18" dur="500"/>
                                        <p:tgtEl>
                                          <p:spTgt spid="2">
                                            <p:txEl>
                                              <p:pRg st="7" end="7"/>
                                            </p:tx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2">
                                            <p:txEl>
                                              <p:pRg st="8" end="8"/>
                                            </p:txEl>
                                          </p:spTgt>
                                        </p:tgtEl>
                                        <p:attrNameLst>
                                          <p:attrName>style.visibility</p:attrName>
                                        </p:attrNameLst>
                                      </p:cBhvr>
                                      <p:to>
                                        <p:strVal val="visible"/>
                                      </p:to>
                                    </p:set>
                                    <p:animEffect transition="in" filter="wipe(down)">
                                      <p:cBhvr>
                                        <p:cTn id="21" dur="500"/>
                                        <p:tgtEl>
                                          <p:spTgt spid="2">
                                            <p:txEl>
                                              <p:pRg st="8" end="8"/>
                                            </p:txEl>
                                          </p:spTgt>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2">
                                            <p:txEl>
                                              <p:pRg st="10" end="10"/>
                                            </p:txEl>
                                          </p:spTgt>
                                        </p:tgtEl>
                                        <p:attrNameLst>
                                          <p:attrName>style.visibility</p:attrName>
                                        </p:attrNameLst>
                                      </p:cBhvr>
                                      <p:to>
                                        <p:strVal val="visible"/>
                                      </p:to>
                                    </p:set>
                                    <p:animEffect transition="in" filter="wipe(down)">
                                      <p:cBhvr>
                                        <p:cTn id="24" dur="500"/>
                                        <p:tgtEl>
                                          <p:spTgt spid="2">
                                            <p:txEl>
                                              <p:pRg st="10" end="10"/>
                                            </p:txEl>
                                          </p:spTgt>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2">
                                            <p:txEl>
                                              <p:pRg st="11" end="11"/>
                                            </p:txEl>
                                          </p:spTgt>
                                        </p:tgtEl>
                                        <p:attrNameLst>
                                          <p:attrName>style.visibility</p:attrName>
                                        </p:attrNameLst>
                                      </p:cBhvr>
                                      <p:to>
                                        <p:strVal val="visible"/>
                                      </p:to>
                                    </p:set>
                                    <p:animEffect transition="in" filter="wipe(down)">
                                      <p:cBhvr>
                                        <p:cTn id="27" dur="500"/>
                                        <p:tgtEl>
                                          <p:spTgt spid="2">
                                            <p:txEl>
                                              <p:pRg st="11" end="11"/>
                                            </p:txEl>
                                          </p:spTgt>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2">
                                            <p:txEl>
                                              <p:pRg st="13" end="13"/>
                                            </p:txEl>
                                          </p:spTgt>
                                        </p:tgtEl>
                                        <p:attrNameLst>
                                          <p:attrName>style.visibility</p:attrName>
                                        </p:attrNameLst>
                                      </p:cBhvr>
                                      <p:to>
                                        <p:strVal val="visible"/>
                                      </p:to>
                                    </p:set>
                                    <p:animEffect transition="in" filter="wipe(down)">
                                      <p:cBhvr>
                                        <p:cTn id="30" dur="500"/>
                                        <p:tgtEl>
                                          <p:spTgt spid="2">
                                            <p:txEl>
                                              <p:pRg st="13" end="13"/>
                                            </p:txEl>
                                          </p:spTgt>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2">
                                            <p:txEl>
                                              <p:pRg st="14" end="14"/>
                                            </p:txEl>
                                          </p:spTgt>
                                        </p:tgtEl>
                                        <p:attrNameLst>
                                          <p:attrName>style.visibility</p:attrName>
                                        </p:attrNameLst>
                                      </p:cBhvr>
                                      <p:to>
                                        <p:strVal val="visible"/>
                                      </p:to>
                                    </p:set>
                                    <p:animEffect transition="in" filter="wipe(down)">
                                      <p:cBhvr>
                                        <p:cTn id="33" dur="500"/>
                                        <p:tgtEl>
                                          <p:spTgt spid="2">
                                            <p:txEl>
                                              <p:pRg st="14" end="14"/>
                                            </p:txEl>
                                          </p:spTgt>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2">
                                            <p:txEl>
                                              <p:pRg st="16" end="16"/>
                                            </p:txEl>
                                          </p:spTgt>
                                        </p:tgtEl>
                                        <p:attrNameLst>
                                          <p:attrName>style.visibility</p:attrName>
                                        </p:attrNameLst>
                                      </p:cBhvr>
                                      <p:to>
                                        <p:strVal val="visible"/>
                                      </p:to>
                                    </p:set>
                                    <p:animEffect transition="in" filter="wipe(down)">
                                      <p:cBhvr>
                                        <p:cTn id="36" dur="500"/>
                                        <p:tgtEl>
                                          <p:spTgt spid="2">
                                            <p:txEl>
                                              <p:pRg st="16" end="16"/>
                                            </p:txEl>
                                          </p:spTgt>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2">
                                            <p:txEl>
                                              <p:pRg st="17" end="17"/>
                                            </p:txEl>
                                          </p:spTgt>
                                        </p:tgtEl>
                                        <p:attrNameLst>
                                          <p:attrName>style.visibility</p:attrName>
                                        </p:attrNameLst>
                                      </p:cBhvr>
                                      <p:to>
                                        <p:strVal val="visible"/>
                                      </p:to>
                                    </p:set>
                                    <p:animEffect transition="in" filter="wipe(down)">
                                      <p:cBhvr>
                                        <p:cTn id="39" dur="500"/>
                                        <p:tgtEl>
                                          <p:spTgt spid="2">
                                            <p:txEl>
                                              <p:pRg st="17" end="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ctrTitle"/>
          </p:nvPr>
        </p:nvSpPr>
        <p:spPr>
          <a:xfrm>
            <a:off x="467544" y="3573016"/>
            <a:ext cx="8585926" cy="1470025"/>
          </a:xfrm>
        </p:spPr>
        <p:txBody>
          <a:bodyPr>
            <a:normAutofit fontScale="90000"/>
          </a:bodyPr>
          <a:lstStyle/>
          <a:p>
            <a:r>
              <a:rPr lang="fr-FR" b="1" dirty="0" smtClean="0">
                <a:latin typeface="Times New Roman" pitchFamily="18" charset="0"/>
                <a:cs typeface="Times New Roman" pitchFamily="18" charset="0"/>
              </a:rPr>
              <a:t>LA PERMANENCE DES SOINS : </a:t>
            </a:r>
            <a:br>
              <a:rPr lang="fr-FR" b="1" dirty="0" smtClean="0">
                <a:latin typeface="Times New Roman" pitchFamily="18" charset="0"/>
                <a:cs typeface="Times New Roman" pitchFamily="18" charset="0"/>
              </a:rPr>
            </a:br>
            <a:r>
              <a:rPr lang="fr-FR" b="1" dirty="0" smtClean="0">
                <a:solidFill>
                  <a:schemeClr val="accent4">
                    <a:lumMod val="50000"/>
                  </a:schemeClr>
                </a:solidFill>
                <a:latin typeface="Times New Roman" pitchFamily="18" charset="0"/>
                <a:cs typeface="Times New Roman" pitchFamily="18" charset="0"/>
              </a:rPr>
              <a:t>UNE OBLIGATION DEONTOLOGIQUE</a:t>
            </a:r>
            <a:endParaRPr lang="fr-FR" b="1" dirty="0">
              <a:solidFill>
                <a:schemeClr val="accent4">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16713047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395536" y="764704"/>
            <a:ext cx="8229600" cy="5328592"/>
          </a:xfrm>
        </p:spPr>
        <p:txBody>
          <a:bodyPr>
            <a:noAutofit/>
          </a:bodyPr>
          <a:lstStyle/>
          <a:p>
            <a:pPr marL="0" indent="0">
              <a:buNone/>
            </a:pPr>
            <a:r>
              <a:rPr lang="fr-FR" sz="1600" b="1" dirty="0" smtClean="0">
                <a:solidFill>
                  <a:schemeClr val="accent4">
                    <a:lumMod val="50000"/>
                  </a:schemeClr>
                </a:solidFill>
                <a:latin typeface="Times New Roman" pitchFamily="18" charset="0"/>
                <a:cs typeface="Times New Roman" pitchFamily="18" charset="0"/>
              </a:rPr>
              <a:t>Article R.4127-77 du Code de la Santé Publique </a:t>
            </a:r>
            <a:r>
              <a:rPr lang="fr-FR" sz="1600" dirty="0" smtClean="0">
                <a:solidFill>
                  <a:schemeClr val="accent4">
                    <a:lumMod val="50000"/>
                  </a:schemeClr>
                </a:solidFill>
                <a:latin typeface="Times New Roman" pitchFamily="18" charset="0"/>
                <a:cs typeface="Times New Roman" pitchFamily="18" charset="0"/>
              </a:rPr>
              <a:t>:</a:t>
            </a:r>
          </a:p>
          <a:p>
            <a:pPr marL="0" indent="0">
              <a:buNone/>
            </a:pPr>
            <a:endParaRPr lang="fr-FR" sz="1600" dirty="0" smtClean="0">
              <a:solidFill>
                <a:schemeClr val="accent4">
                  <a:lumMod val="50000"/>
                </a:schemeClr>
              </a:solidFill>
              <a:latin typeface="Times New Roman" pitchFamily="18" charset="0"/>
              <a:cs typeface="Times New Roman" pitchFamily="18" charset="0"/>
            </a:endParaRPr>
          </a:p>
          <a:p>
            <a:pPr marL="0" indent="0" algn="just">
              <a:buNone/>
            </a:pPr>
            <a:r>
              <a:rPr lang="fr-FR" sz="1600" i="1" dirty="0" smtClean="0">
                <a:latin typeface="Times New Roman" pitchFamily="18" charset="0"/>
                <a:cs typeface="Times New Roman" pitchFamily="18" charset="0"/>
              </a:rPr>
              <a:t>«  Il est du devoir du médecin de participer à la permanence des soins dans le cadre des lois et des règlements qui l’organisent »</a:t>
            </a:r>
          </a:p>
          <a:p>
            <a:pPr marL="0" indent="0" algn="just">
              <a:buNone/>
            </a:pPr>
            <a:endParaRPr lang="fr-FR" sz="1600" i="1" dirty="0">
              <a:latin typeface="Times New Roman" pitchFamily="18" charset="0"/>
              <a:cs typeface="Times New Roman" pitchFamily="18" charset="0"/>
            </a:endParaRPr>
          </a:p>
          <a:p>
            <a:pPr marL="0" indent="0" algn="just">
              <a:buNone/>
            </a:pPr>
            <a:r>
              <a:rPr lang="fr-FR" sz="1600" dirty="0" smtClean="0">
                <a:latin typeface="Times New Roman" pitchFamily="18" charset="0"/>
                <a:cs typeface="Times New Roman" pitchFamily="18" charset="0"/>
              </a:rPr>
              <a:t>La Permanence des Soins est une organisation collective, confraternelle mutualisée de la réponse à des demandes non programmées de soins : </a:t>
            </a:r>
          </a:p>
          <a:p>
            <a:pPr marL="0" indent="0" algn="just">
              <a:buNone/>
            </a:pPr>
            <a:endParaRPr lang="fr-FR" sz="1600" b="1" dirty="0">
              <a:latin typeface="Times New Roman" pitchFamily="18" charset="0"/>
              <a:cs typeface="Times New Roman" pitchFamily="18" charset="0"/>
            </a:endParaRPr>
          </a:p>
          <a:p>
            <a:pPr marL="0" indent="0" algn="just">
              <a:buNone/>
              <a:tabLst>
                <a:tab pos="541338" algn="l"/>
              </a:tabLst>
            </a:pPr>
            <a:r>
              <a:rPr lang="fr-FR" sz="1600" b="1" dirty="0" smtClean="0">
                <a:latin typeface="Times New Roman" pitchFamily="18" charset="0"/>
                <a:cs typeface="Times New Roman" pitchFamily="18" charset="0"/>
              </a:rPr>
              <a:t>1)	Elle implique tous les médecins </a:t>
            </a:r>
            <a:r>
              <a:rPr lang="fr-FR" sz="1600" dirty="0" smtClean="0">
                <a:latin typeface="Times New Roman" pitchFamily="18" charset="0"/>
                <a:cs typeface="Times New Roman" pitchFamily="18" charset="0"/>
              </a:rPr>
              <a:t>quelque soit leur mode d’exercice (libéral, hospitalier ou 	salarié) et quelque soit leur spécialité</a:t>
            </a:r>
          </a:p>
          <a:p>
            <a:pPr marL="514350" indent="-514350" algn="just">
              <a:buAutoNum type="arabicParenR"/>
            </a:pPr>
            <a:endParaRPr lang="fr-FR" sz="1600" b="1" dirty="0" smtClean="0">
              <a:latin typeface="Times New Roman" pitchFamily="18" charset="0"/>
              <a:cs typeface="Times New Roman" pitchFamily="18" charset="0"/>
            </a:endParaRPr>
          </a:p>
          <a:p>
            <a:pPr marL="0" indent="0">
              <a:buNone/>
              <a:tabLst>
                <a:tab pos="541338" algn="l"/>
              </a:tabLst>
            </a:pPr>
            <a:r>
              <a:rPr lang="fr-FR" sz="1600" b="1" dirty="0">
                <a:latin typeface="Times New Roman" pitchFamily="18" charset="0"/>
                <a:cs typeface="Times New Roman" pitchFamily="18" charset="0"/>
              </a:rPr>
              <a:t>2) </a:t>
            </a:r>
            <a:r>
              <a:rPr lang="fr-FR" sz="1600" b="1" dirty="0" smtClean="0">
                <a:latin typeface="Times New Roman" pitchFamily="18" charset="0"/>
                <a:cs typeface="Times New Roman" pitchFamily="18" charset="0"/>
              </a:rPr>
              <a:t>	Si </a:t>
            </a:r>
            <a:r>
              <a:rPr lang="fr-FR" sz="1600" b="1" dirty="0">
                <a:latin typeface="Times New Roman" pitchFamily="18" charset="0"/>
                <a:cs typeface="Times New Roman" pitchFamily="18" charset="0"/>
              </a:rPr>
              <a:t>exercice en établissement </a:t>
            </a:r>
            <a:r>
              <a:rPr lang="fr-FR" sz="1600" dirty="0">
                <a:latin typeface="Times New Roman" pitchFamily="18" charset="0"/>
                <a:cs typeface="Times New Roman" pitchFamily="18" charset="0"/>
              </a:rPr>
              <a:t>: pas de liberté dans la modalité de leur </a:t>
            </a:r>
            <a:r>
              <a:rPr lang="fr-FR" sz="1600" dirty="0" smtClean="0">
                <a:latin typeface="Times New Roman" pitchFamily="18" charset="0"/>
                <a:cs typeface="Times New Roman" pitchFamily="18" charset="0"/>
              </a:rPr>
              <a:t>participation</a:t>
            </a:r>
          </a:p>
          <a:p>
            <a:pPr marL="0" indent="0" algn="just">
              <a:buNone/>
            </a:pPr>
            <a:endParaRPr lang="fr-FR" sz="1600" dirty="0">
              <a:latin typeface="Times New Roman" pitchFamily="18" charset="0"/>
              <a:cs typeface="Times New Roman" pitchFamily="18" charset="0"/>
            </a:endParaRPr>
          </a:p>
          <a:p>
            <a:pPr marL="0" indent="0" algn="just">
              <a:buNone/>
              <a:tabLst>
                <a:tab pos="266700" algn="l"/>
                <a:tab pos="541338" algn="l"/>
              </a:tabLst>
            </a:pPr>
            <a:r>
              <a:rPr lang="fr-FR" sz="1600" b="1" dirty="0" smtClean="0">
                <a:latin typeface="Times New Roman" pitchFamily="18" charset="0"/>
                <a:cs typeface="Times New Roman" pitchFamily="18" charset="0"/>
              </a:rPr>
              <a:t>		Si </a:t>
            </a:r>
            <a:r>
              <a:rPr lang="fr-FR" sz="1600" b="1" dirty="0">
                <a:latin typeface="Times New Roman" pitchFamily="18" charset="0"/>
                <a:cs typeface="Times New Roman" pitchFamily="18" charset="0"/>
              </a:rPr>
              <a:t>exercice libéral, hors établissement </a:t>
            </a:r>
            <a:r>
              <a:rPr lang="fr-FR" sz="1600" dirty="0">
                <a:latin typeface="Times New Roman" pitchFamily="18" charset="0"/>
                <a:cs typeface="Times New Roman" pitchFamily="18" charset="0"/>
              </a:rPr>
              <a:t>: les médecins satisfont à ce </a:t>
            </a:r>
            <a:r>
              <a:rPr lang="fr-FR" sz="1600" dirty="0" smtClean="0">
                <a:latin typeface="Times New Roman" pitchFamily="18" charset="0"/>
                <a:cs typeface="Times New Roman" pitchFamily="18" charset="0"/>
              </a:rPr>
              <a:t>devoir </a:t>
            </a:r>
            <a:r>
              <a:rPr lang="fr-FR" sz="1600" dirty="0">
                <a:latin typeface="Times New Roman" pitchFamily="18" charset="0"/>
                <a:cs typeface="Times New Roman" pitchFamily="18" charset="0"/>
              </a:rPr>
              <a:t>sur la base du </a:t>
            </a:r>
            <a:r>
              <a:rPr lang="fr-FR" sz="1600" dirty="0" smtClean="0">
                <a:latin typeface="Times New Roman" pitchFamily="18" charset="0"/>
                <a:cs typeface="Times New Roman" pitchFamily="18" charset="0"/>
              </a:rPr>
              <a:t>		volontariat</a:t>
            </a:r>
            <a:endParaRPr lang="fr-FR" sz="1600" dirty="0">
              <a:latin typeface="Times New Roman" pitchFamily="18" charset="0"/>
              <a:cs typeface="Times New Roman" pitchFamily="18" charset="0"/>
            </a:endParaRPr>
          </a:p>
          <a:p>
            <a:pPr algn="just"/>
            <a:endParaRPr lang="fr-FR" sz="1600" dirty="0">
              <a:latin typeface="Times New Roman" pitchFamily="18" charset="0"/>
              <a:cs typeface="Times New Roman" pitchFamily="18" charset="0"/>
            </a:endParaRPr>
          </a:p>
          <a:p>
            <a:pPr marL="0" indent="0" algn="just">
              <a:buNone/>
            </a:pPr>
            <a:r>
              <a:rPr lang="fr-FR" sz="1600" b="1" dirty="0" smtClean="0">
                <a:solidFill>
                  <a:schemeClr val="accent4">
                    <a:lumMod val="50000"/>
                  </a:schemeClr>
                </a:solidFill>
                <a:latin typeface="Times New Roman" pitchFamily="18" charset="0"/>
                <a:cs typeface="Times New Roman" pitchFamily="18" charset="0"/>
              </a:rPr>
              <a:t>Article </a:t>
            </a:r>
            <a:r>
              <a:rPr lang="fr-FR" sz="1600" b="1" dirty="0">
                <a:solidFill>
                  <a:schemeClr val="accent4">
                    <a:lumMod val="50000"/>
                  </a:schemeClr>
                </a:solidFill>
                <a:latin typeface="Times New Roman" pitchFamily="18" charset="0"/>
                <a:cs typeface="Times New Roman" pitchFamily="18" charset="0"/>
              </a:rPr>
              <a:t>R.6315-4 du Code de la Santé Publique </a:t>
            </a:r>
            <a:r>
              <a:rPr lang="fr-FR" sz="1600" b="1" dirty="0" smtClean="0">
                <a:solidFill>
                  <a:schemeClr val="accent4">
                    <a:lumMod val="50000"/>
                  </a:schemeClr>
                </a:solidFill>
                <a:latin typeface="Times New Roman" pitchFamily="18" charset="0"/>
                <a:cs typeface="Times New Roman" pitchFamily="18" charset="0"/>
              </a:rPr>
              <a:t>:</a:t>
            </a:r>
          </a:p>
          <a:p>
            <a:pPr marL="0" indent="0" algn="just">
              <a:buNone/>
            </a:pPr>
            <a:endParaRPr lang="fr-FR" sz="1600" b="1" dirty="0" smtClean="0">
              <a:solidFill>
                <a:schemeClr val="accent4">
                  <a:lumMod val="50000"/>
                </a:schemeClr>
              </a:solidFill>
              <a:latin typeface="Times New Roman" pitchFamily="18" charset="0"/>
              <a:cs typeface="Times New Roman" pitchFamily="18" charset="0"/>
            </a:endParaRPr>
          </a:p>
          <a:p>
            <a:pPr marL="0" indent="0" algn="just">
              <a:buNone/>
            </a:pPr>
            <a:r>
              <a:rPr lang="fr-FR" sz="1600" i="1" dirty="0" smtClean="0">
                <a:latin typeface="Times New Roman" pitchFamily="18" charset="0"/>
                <a:cs typeface="Times New Roman" pitchFamily="18" charset="0"/>
              </a:rPr>
              <a:t>« …Il </a:t>
            </a:r>
            <a:r>
              <a:rPr lang="fr-FR" sz="1600" i="1" dirty="0">
                <a:latin typeface="Times New Roman" pitchFamily="18" charset="0"/>
                <a:cs typeface="Times New Roman" pitchFamily="18" charset="0"/>
              </a:rPr>
              <a:t>peut être accordé par le conseil départemental de l'ordre des médecins des exemptions de permanence pour tenir compte de l'âge, de l'état de santé et éventuellement des conditions d'exercice de certains médecins. La liste des médecins exemptés est transmise au préfet par le conseil départemental avec le tableau de permanence prévu à l'article R. 6315-2</a:t>
            </a:r>
            <a:r>
              <a:rPr lang="fr-FR" sz="1600" i="1" dirty="0" smtClean="0">
                <a:latin typeface="Times New Roman" pitchFamily="18" charset="0"/>
                <a:cs typeface="Times New Roman" pitchFamily="18" charset="0"/>
              </a:rPr>
              <a:t>. »</a:t>
            </a:r>
            <a:endParaRPr lang="fr-FR" sz="1600" b="1" i="1" dirty="0">
              <a:latin typeface="Times New Roman" pitchFamily="18" charset="0"/>
              <a:cs typeface="Times New Roman" pitchFamily="18" charset="0"/>
            </a:endParaRPr>
          </a:p>
          <a:p>
            <a:pPr>
              <a:buFont typeface="Arial" pitchFamily="34" charset="0"/>
              <a:buChar char="•"/>
            </a:pPr>
            <a:endParaRPr lang="fr-FR" sz="1600" b="1" dirty="0">
              <a:latin typeface="Times New Roman" pitchFamily="18" charset="0"/>
              <a:cs typeface="Times New Roman" pitchFamily="18" charset="0"/>
            </a:endParaRPr>
          </a:p>
        </p:txBody>
      </p:sp>
    </p:spTree>
    <p:extLst>
      <p:ext uri="{BB962C8B-B14F-4D97-AF65-F5344CB8AC3E}">
        <p14:creationId xmlns:p14="http://schemas.microsoft.com/office/powerpoint/2010/main" val="83666046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xEl>
                                              <p:pRg st="2" end="2"/>
                                            </p:txEl>
                                          </p:spTgt>
                                        </p:tgtEl>
                                        <p:attrNameLst>
                                          <p:attrName>style.visibility</p:attrName>
                                        </p:attrNameLst>
                                      </p:cBhvr>
                                      <p:to>
                                        <p:strVal val="visible"/>
                                      </p:to>
                                    </p:set>
                                    <p:animEffect transition="in" filter="wipe(down)">
                                      <p:cBhvr>
                                        <p:cTn id="10" dur="500"/>
                                        <p:tgtEl>
                                          <p:spTgt spid="2">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animEffect transition="in" filter="wipe(down)">
                                      <p:cBhvr>
                                        <p:cTn id="15" dur="500"/>
                                        <p:tgtEl>
                                          <p:spTgt spid="2">
                                            <p:txEl>
                                              <p:pRg st="4" end="4"/>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2">
                                            <p:txEl>
                                              <p:pRg st="6" end="6"/>
                                            </p:txEl>
                                          </p:spTgt>
                                        </p:tgtEl>
                                        <p:attrNameLst>
                                          <p:attrName>style.visibility</p:attrName>
                                        </p:attrNameLst>
                                      </p:cBhvr>
                                      <p:to>
                                        <p:strVal val="visible"/>
                                      </p:to>
                                    </p:set>
                                    <p:animEffect transition="in" filter="wipe(down)">
                                      <p:cBhvr>
                                        <p:cTn id="18" dur="500"/>
                                        <p:tgtEl>
                                          <p:spTgt spid="2">
                                            <p:txEl>
                                              <p:pRg st="6" end="6"/>
                                            </p:txEl>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2">
                                            <p:txEl>
                                              <p:pRg st="8" end="8"/>
                                            </p:txEl>
                                          </p:spTgt>
                                        </p:tgtEl>
                                        <p:attrNameLst>
                                          <p:attrName>style.visibility</p:attrName>
                                        </p:attrNameLst>
                                      </p:cBhvr>
                                      <p:to>
                                        <p:strVal val="visible"/>
                                      </p:to>
                                    </p:set>
                                    <p:animEffect transition="in" filter="wipe(down)">
                                      <p:cBhvr>
                                        <p:cTn id="21" dur="500"/>
                                        <p:tgtEl>
                                          <p:spTgt spid="2">
                                            <p:txEl>
                                              <p:pRg st="8" end="8"/>
                                            </p:txEl>
                                          </p:spTgt>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2">
                                            <p:txEl>
                                              <p:pRg st="10" end="10"/>
                                            </p:txEl>
                                          </p:spTgt>
                                        </p:tgtEl>
                                        <p:attrNameLst>
                                          <p:attrName>style.visibility</p:attrName>
                                        </p:attrNameLst>
                                      </p:cBhvr>
                                      <p:to>
                                        <p:strVal val="visible"/>
                                      </p:to>
                                    </p:set>
                                    <p:animEffect transition="in" filter="wipe(down)">
                                      <p:cBhvr>
                                        <p:cTn id="24" dur="500"/>
                                        <p:tgtEl>
                                          <p:spTgt spid="2">
                                            <p:txEl>
                                              <p:pRg st="10" end="1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2">
                                            <p:txEl>
                                              <p:pRg st="12" end="12"/>
                                            </p:txEl>
                                          </p:spTgt>
                                        </p:tgtEl>
                                        <p:attrNameLst>
                                          <p:attrName>style.visibility</p:attrName>
                                        </p:attrNameLst>
                                      </p:cBhvr>
                                      <p:to>
                                        <p:strVal val="visible"/>
                                      </p:to>
                                    </p:set>
                                    <p:animEffect transition="in" filter="wipe(down)">
                                      <p:cBhvr>
                                        <p:cTn id="29" dur="500"/>
                                        <p:tgtEl>
                                          <p:spTgt spid="2">
                                            <p:txEl>
                                              <p:pRg st="12" end="12"/>
                                            </p:txEl>
                                          </p:spTgt>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2">
                                            <p:txEl>
                                              <p:pRg st="14" end="14"/>
                                            </p:txEl>
                                          </p:spTgt>
                                        </p:tgtEl>
                                        <p:attrNameLst>
                                          <p:attrName>style.visibility</p:attrName>
                                        </p:attrNameLst>
                                      </p:cBhvr>
                                      <p:to>
                                        <p:strVal val="visible"/>
                                      </p:to>
                                    </p:set>
                                    <p:animEffect transition="in" filter="wipe(down)">
                                      <p:cBhvr>
                                        <p:cTn id="32" dur="500"/>
                                        <p:tgtEl>
                                          <p:spTgt spid="2">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nvPr>
        </p:nvSpPr>
        <p:spPr>
          <a:xfrm>
            <a:off x="395536" y="3573016"/>
            <a:ext cx="8640960" cy="821953"/>
          </a:xfrm>
        </p:spPr>
        <p:txBody>
          <a:bodyPr>
            <a:noAutofit/>
          </a:bodyPr>
          <a:lstStyle/>
          <a:p>
            <a:r>
              <a:rPr lang="fr-FR" sz="3200" b="1" dirty="0" smtClean="0">
                <a:latin typeface="Times New Roman" pitchFamily="18" charset="0"/>
                <a:cs typeface="Times New Roman" pitchFamily="18" charset="0"/>
              </a:rPr>
              <a:t>ORGANISATION DE LA </a:t>
            </a:r>
            <a:br>
              <a:rPr lang="fr-FR" sz="3200" b="1" dirty="0" smtClean="0">
                <a:latin typeface="Times New Roman" pitchFamily="18" charset="0"/>
                <a:cs typeface="Times New Roman" pitchFamily="18" charset="0"/>
              </a:rPr>
            </a:br>
            <a:r>
              <a:rPr lang="fr-FR" sz="3200" b="1" dirty="0" smtClean="0">
                <a:latin typeface="Times New Roman" pitchFamily="18" charset="0"/>
                <a:cs typeface="Times New Roman" pitchFamily="18" charset="0"/>
              </a:rPr>
              <a:t>PERMANENCE DES SOINS A PARIS </a:t>
            </a:r>
            <a:r>
              <a:rPr lang="fr-FR" sz="3200" b="1" dirty="0">
                <a:solidFill>
                  <a:schemeClr val="accent4">
                    <a:lumMod val="50000"/>
                  </a:schemeClr>
                </a:solidFill>
                <a:latin typeface="Times New Roman" pitchFamily="18" charset="0"/>
                <a:cs typeface="Times New Roman" pitchFamily="18" charset="0"/>
              </a:rPr>
              <a:t/>
            </a:r>
            <a:br>
              <a:rPr lang="fr-FR" sz="3200" b="1" dirty="0">
                <a:solidFill>
                  <a:schemeClr val="accent4">
                    <a:lumMod val="50000"/>
                  </a:schemeClr>
                </a:solidFill>
                <a:latin typeface="Times New Roman" pitchFamily="18" charset="0"/>
                <a:cs typeface="Times New Roman" pitchFamily="18" charset="0"/>
              </a:rPr>
            </a:br>
            <a:r>
              <a:rPr lang="fr-FR" sz="3200" b="1" dirty="0" smtClean="0">
                <a:solidFill>
                  <a:schemeClr val="accent4">
                    <a:lumMod val="50000"/>
                  </a:schemeClr>
                </a:solidFill>
                <a:latin typeface="Times New Roman" pitchFamily="18" charset="0"/>
                <a:cs typeface="Times New Roman" pitchFamily="18" charset="0"/>
              </a:rPr>
              <a:t>		</a:t>
            </a:r>
            <a:br>
              <a:rPr lang="fr-FR" sz="3200" b="1" dirty="0" smtClean="0">
                <a:solidFill>
                  <a:schemeClr val="accent4">
                    <a:lumMod val="50000"/>
                  </a:schemeClr>
                </a:solidFill>
                <a:latin typeface="Times New Roman" pitchFamily="18" charset="0"/>
                <a:cs typeface="Times New Roman" pitchFamily="18" charset="0"/>
              </a:rPr>
            </a:br>
            <a:r>
              <a:rPr lang="fr-FR" sz="3200" b="1" dirty="0" smtClean="0">
                <a:solidFill>
                  <a:schemeClr val="accent4">
                    <a:lumMod val="50000"/>
                  </a:schemeClr>
                </a:solidFill>
                <a:latin typeface="Times New Roman" pitchFamily="18" charset="0"/>
                <a:cs typeface="Times New Roman" pitchFamily="18" charset="0"/>
              </a:rPr>
              <a:t>	 	      Données 2012</a:t>
            </a:r>
            <a:endParaRPr lang="fr-FR" sz="3200" b="1" dirty="0">
              <a:solidFill>
                <a:schemeClr val="accent4">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422733389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idx="1"/>
          </p:nvPr>
        </p:nvSpPr>
        <p:spPr>
          <a:xfrm>
            <a:off x="467544" y="2132856"/>
            <a:ext cx="8229600" cy="4525963"/>
          </a:xfrm>
        </p:spPr>
        <p:txBody>
          <a:bodyPr>
            <a:normAutofit lnSpcReduction="10000"/>
          </a:bodyPr>
          <a:lstStyle/>
          <a:p>
            <a:r>
              <a:rPr lang="fr-FR" sz="2000" b="1" dirty="0" smtClean="0">
                <a:latin typeface="Times New Roman" pitchFamily="18" charset="0"/>
                <a:cs typeface="Times New Roman" pitchFamily="18" charset="0"/>
              </a:rPr>
              <a:t>CRRA </a:t>
            </a:r>
            <a:r>
              <a:rPr lang="fr-FR" sz="2000" b="1" dirty="0" smtClean="0">
                <a:latin typeface="Times New Roman" pitchFamily="18" charset="0"/>
                <a:cs typeface="Times New Roman" pitchFamily="18" charset="0"/>
              </a:rPr>
              <a:t>– Centre 15 implanté au sein du SAMU 75 </a:t>
            </a:r>
            <a:r>
              <a:rPr lang="fr-FR" sz="2000" dirty="0" smtClean="0">
                <a:latin typeface="Times New Roman" pitchFamily="18" charset="0"/>
                <a:cs typeface="Times New Roman" pitchFamily="18" charset="0"/>
              </a:rPr>
              <a:t>(centre de réception et régulation des appels)</a:t>
            </a:r>
          </a:p>
          <a:p>
            <a:pPr lvl="1" algn="just"/>
            <a:r>
              <a:rPr lang="fr-FR" sz="2000" dirty="0" smtClean="0">
                <a:latin typeface="Times New Roman" pitchFamily="18" charset="0"/>
                <a:cs typeface="Times New Roman" pitchFamily="18" charset="0"/>
              </a:rPr>
              <a:t>Equipe de médecins régulateurs hospitaliers et libéraux, sauf la nuit profonde (minuit à 8 heures) ou n’exerce que régulateur hospitalier</a:t>
            </a:r>
          </a:p>
          <a:p>
            <a:pPr lvl="1" algn="just"/>
            <a:r>
              <a:rPr lang="fr-FR" sz="2000" dirty="0" smtClean="0">
                <a:latin typeface="Times New Roman" pitchFamily="18" charset="0"/>
                <a:cs typeface="Times New Roman" pitchFamily="18" charset="0"/>
              </a:rPr>
              <a:t>Régulation libérale : Conseil au patient </a:t>
            </a:r>
          </a:p>
          <a:p>
            <a:pPr lvl="1" algn="just"/>
            <a:r>
              <a:rPr lang="fr-FR" sz="2000" dirty="0" smtClean="0">
                <a:latin typeface="Times New Roman" pitchFamily="18" charset="0"/>
                <a:cs typeface="Times New Roman" pitchFamily="18" charset="0"/>
              </a:rPr>
              <a:t>32 médecins libéraux</a:t>
            </a:r>
          </a:p>
          <a:p>
            <a:pPr lvl="1" algn="just"/>
            <a:r>
              <a:rPr lang="fr-FR" sz="2000" dirty="0" smtClean="0">
                <a:latin typeface="Times New Roman" pitchFamily="18" charset="0"/>
                <a:cs typeface="Times New Roman" pitchFamily="18" charset="0"/>
              </a:rPr>
              <a:t>160 003 appels traités</a:t>
            </a:r>
          </a:p>
          <a:p>
            <a:pPr lvl="1" algn="just"/>
            <a:r>
              <a:rPr lang="fr-FR" sz="2000" dirty="0" smtClean="0">
                <a:latin typeface="Times New Roman" pitchFamily="18" charset="0"/>
                <a:cs typeface="Times New Roman" pitchFamily="18" charset="0"/>
              </a:rPr>
              <a:t>15 409 consultations (4000 en maisons de gardes médicale et 11 409 visites à domicile</a:t>
            </a:r>
          </a:p>
          <a:p>
            <a:pPr lvl="1" algn="just"/>
            <a:r>
              <a:rPr lang="fr-FR" sz="2000" dirty="0" smtClean="0">
                <a:latin typeface="Times New Roman" pitchFamily="18" charset="0"/>
                <a:cs typeface="Times New Roman" pitchFamily="18" charset="0"/>
              </a:rPr>
              <a:t>33 807 envois d’ambulances privées</a:t>
            </a:r>
          </a:p>
          <a:p>
            <a:pPr marL="457200" lvl="1" indent="0">
              <a:buNone/>
            </a:pPr>
            <a:endParaRPr lang="fr-FR" sz="2000" dirty="0" smtClean="0">
              <a:latin typeface="Times New Roman" pitchFamily="18" charset="0"/>
              <a:cs typeface="Times New Roman" pitchFamily="18" charset="0"/>
            </a:endParaRPr>
          </a:p>
          <a:p>
            <a:r>
              <a:rPr lang="fr-FR" sz="2000" b="1" dirty="0" smtClean="0">
                <a:latin typeface="Times New Roman" pitchFamily="18" charset="0"/>
                <a:cs typeface="Times New Roman" pitchFamily="18" charset="0"/>
              </a:rPr>
              <a:t>Cahier des charges </a:t>
            </a:r>
          </a:p>
          <a:p>
            <a:pPr lvl="1"/>
            <a:r>
              <a:rPr lang="fr-FR" sz="2000" dirty="0" smtClean="0">
                <a:latin typeface="Times New Roman" pitchFamily="18" charset="0"/>
                <a:cs typeface="Times New Roman" pitchFamily="18" charset="0"/>
              </a:rPr>
              <a:t>Permanence de fonctionnement du </a:t>
            </a:r>
            <a:r>
              <a:rPr lang="fr-FR" sz="2000" dirty="0" smtClean="0">
                <a:latin typeface="Times New Roman" pitchFamily="18" charset="0"/>
                <a:cs typeface="Times New Roman" pitchFamily="18" charset="0"/>
              </a:rPr>
              <a:t>CRRA- </a:t>
            </a:r>
            <a:r>
              <a:rPr lang="fr-FR" sz="2000" dirty="0" smtClean="0">
                <a:latin typeface="Times New Roman" pitchFamily="18" charset="0"/>
                <a:cs typeface="Times New Roman" pitchFamily="18" charset="0"/>
              </a:rPr>
              <a:t>C15 avec une réponse rapide et adaptée aux besoins et neutralité absolue dans le choix des effecteurs</a:t>
            </a:r>
            <a:endParaRPr lang="fr-FR" sz="2000" dirty="0">
              <a:latin typeface="Times New Roman" pitchFamily="18" charset="0"/>
              <a:cs typeface="Times New Roman" pitchFamily="18" charset="0"/>
            </a:endParaRPr>
          </a:p>
          <a:p>
            <a:pPr lvl="1"/>
            <a:endParaRPr lang="fr-FR" sz="2000" dirty="0" smtClean="0">
              <a:latin typeface="Times New Roman" pitchFamily="18" charset="0"/>
              <a:cs typeface="Times New Roman" pitchFamily="18" charset="0"/>
            </a:endParaRPr>
          </a:p>
        </p:txBody>
      </p:sp>
      <p:sp>
        <p:nvSpPr>
          <p:cNvPr id="3" name="Titre 2"/>
          <p:cNvSpPr>
            <a:spLocks noGrp="1"/>
          </p:cNvSpPr>
          <p:nvPr>
            <p:ph type="title"/>
          </p:nvPr>
        </p:nvSpPr>
        <p:spPr>
          <a:xfrm>
            <a:off x="395536" y="764704"/>
            <a:ext cx="8229600" cy="1143000"/>
          </a:xfrm>
        </p:spPr>
        <p:txBody>
          <a:bodyPr>
            <a:normAutofit/>
          </a:bodyPr>
          <a:lstStyle/>
          <a:p>
            <a:r>
              <a:rPr lang="fr-FR" sz="3200" b="1" dirty="0" smtClean="0">
                <a:solidFill>
                  <a:schemeClr val="accent4">
                    <a:lumMod val="50000"/>
                  </a:schemeClr>
                </a:solidFill>
                <a:latin typeface="Times New Roman" pitchFamily="18" charset="0"/>
                <a:cs typeface="Times New Roman" pitchFamily="18" charset="0"/>
              </a:rPr>
              <a:t>A - La régulation médicale</a:t>
            </a:r>
            <a:endParaRPr lang="fr-FR" sz="3200" b="1" dirty="0">
              <a:solidFill>
                <a:schemeClr val="accent4">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383119985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ipe(down)">
                                      <p:cBhvr>
                                        <p:cTn id="10" dur="500"/>
                                        <p:tgtEl>
                                          <p:spTgt spid="2">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wipe(down)">
                                      <p:cBhvr>
                                        <p:cTn id="13" dur="500"/>
                                        <p:tgtEl>
                                          <p:spTgt spid="2">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wipe(down)">
                                      <p:cBhvr>
                                        <p:cTn id="16" dur="500"/>
                                        <p:tgtEl>
                                          <p:spTgt spid="2">
                                            <p:txEl>
                                              <p:pRg st="3" end="3"/>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wipe(down)">
                                      <p:cBhvr>
                                        <p:cTn id="19" dur="500"/>
                                        <p:tgtEl>
                                          <p:spTgt spid="2">
                                            <p:txEl>
                                              <p:pRg st="4" end="4"/>
                                            </p:txEl>
                                          </p:spTgt>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wipe(down)">
                                      <p:cBhvr>
                                        <p:cTn id="22" dur="500"/>
                                        <p:tgtEl>
                                          <p:spTgt spid="2">
                                            <p:txEl>
                                              <p:pRg st="5" end="5"/>
                                            </p:txEl>
                                          </p:spTgt>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Effect transition="in" filter="wipe(down)">
                                      <p:cBhvr>
                                        <p:cTn id="25" dur="500"/>
                                        <p:tgtEl>
                                          <p:spTgt spid="2">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2">
                                            <p:txEl>
                                              <p:pRg st="8" end="8"/>
                                            </p:txEl>
                                          </p:spTgt>
                                        </p:tgtEl>
                                        <p:attrNameLst>
                                          <p:attrName>style.visibility</p:attrName>
                                        </p:attrNameLst>
                                      </p:cBhvr>
                                      <p:to>
                                        <p:strVal val="visible"/>
                                      </p:to>
                                    </p:set>
                                    <p:animEffect transition="in" filter="wipe(down)">
                                      <p:cBhvr>
                                        <p:cTn id="30" dur="500"/>
                                        <p:tgtEl>
                                          <p:spTgt spid="2">
                                            <p:txEl>
                                              <p:pRg st="8" end="8"/>
                                            </p:txEl>
                                          </p:spTgt>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2">
                                            <p:txEl>
                                              <p:pRg st="9" end="9"/>
                                            </p:txEl>
                                          </p:spTgt>
                                        </p:tgtEl>
                                        <p:attrNameLst>
                                          <p:attrName>style.visibility</p:attrName>
                                        </p:attrNameLst>
                                      </p:cBhvr>
                                      <p:to>
                                        <p:strVal val="visible"/>
                                      </p:to>
                                    </p:set>
                                    <p:animEffect transition="in" filter="wipe(down)">
                                      <p:cBhvr>
                                        <p:cTn id="33"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in">
  <a:themeElements>
    <a:clrScheme name="Urbai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i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i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Custom Theme">
  <a:themeElements>
    <a:clrScheme name="Office Colors">
      <a:dk1>
        <a:sysClr val="windowText" lastClr="000000"/>
      </a:dk1>
      <a:lt1>
        <a:sysClr val="window" lastClr="FFFFFF"/>
      </a:lt1>
      <a:dk2>
        <a:srgbClr val="1F497D"/>
      </a:dk2>
      <a:lt2>
        <a:srgbClr val="FAF3E8"/>
      </a:lt2>
      <a:accent1>
        <a:srgbClr val="5C83B4"/>
      </a:accent1>
      <a:accent2>
        <a:srgbClr val="C0504D"/>
      </a:accent2>
      <a:accent3>
        <a:srgbClr val="9DBB61"/>
      </a:accent3>
      <a:accent4>
        <a:srgbClr val="8066A0"/>
      </a:accent4>
      <a:accent5>
        <a:srgbClr val="4BACC6"/>
      </a:accent5>
      <a:accent6>
        <a:srgbClr val="F59D56"/>
      </a:accent6>
      <a:hlink>
        <a:srgbClr val="0000FF"/>
      </a:hlink>
      <a:folHlink>
        <a:srgbClr val="800080"/>
      </a:folHlink>
    </a:clrScheme>
    <a:fontScheme name="Office Fonts">
      <a:majorFont>
        <a:latin typeface="Calibri"/>
        <a:ea typeface="MS PGothic"/>
        <a:cs typeface=""/>
      </a:majorFont>
      <a:minorFont>
        <a:latin typeface="Calibri"/>
        <a:ea typeface="MS PGothic"/>
        <a:cs typeface=""/>
      </a:minorFont>
    </a:fontScheme>
    <a:fmtScheme name="Office Effects">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tint val="100000"/>
                <a:shade val="50000"/>
                <a:satMod val="145000"/>
              </a:schemeClr>
            </a:gs>
            <a:gs pos="40000">
              <a:schemeClr val="phClr">
                <a:tint val="100000"/>
                <a:shade val="70000"/>
                <a:satMod val="145000"/>
              </a:schemeClr>
            </a:gs>
            <a:gs pos="100000">
              <a:schemeClr val="phClr">
                <a:tint val="85000"/>
                <a:shade val="100000"/>
                <a:satMod val="155000"/>
              </a:schemeClr>
            </a:gs>
          </a:gsLst>
          <a:lin ang="16200000" scaled="1"/>
        </a:gradFill>
        <a:gradFill rotWithShape="1">
          <a:gsLst>
            <a:gs pos="0">
              <a:schemeClr val="phClr">
                <a:tint val="100000"/>
                <a:shade val="50000"/>
                <a:satMod val="145000"/>
              </a:schemeClr>
            </a:gs>
            <a:gs pos="30000">
              <a:schemeClr val="phClr">
                <a:tint val="100000"/>
                <a:shade val="65000"/>
                <a:satMod val="155000"/>
              </a:schemeClr>
            </a:gs>
            <a:gs pos="100000">
              <a:schemeClr val="phClr">
                <a:tint val="60000"/>
                <a:shade val="100000"/>
                <a:satMod val="170000"/>
              </a:schemeClr>
            </a:gs>
          </a:gsLst>
          <a:lin ang="16200000" scaled="1"/>
        </a:gradFill>
      </a:bgFillStyleLst>
    </a:fmtScheme>
  </a:themeElements>
  <a:objectDefaults/>
  <a:extraClrSchemeLst/>
</a:theme>
</file>

<file path=ppt/theme/theme3.xml><?xml version="1.0" encoding="utf-8"?>
<a:theme xmlns:a="http://schemas.openxmlformats.org/drawingml/2006/main" name="Custom Theme">
  <a:themeElements>
    <a:clrScheme name="Office Colors">
      <a:dk1>
        <a:sysClr val="windowText" lastClr="000000"/>
      </a:dk1>
      <a:lt1>
        <a:sysClr val="window" lastClr="FFFFFF"/>
      </a:lt1>
      <a:dk2>
        <a:srgbClr val="1F497D"/>
      </a:dk2>
      <a:lt2>
        <a:srgbClr val="FAF3E8"/>
      </a:lt2>
      <a:accent1>
        <a:srgbClr val="5C83B4"/>
      </a:accent1>
      <a:accent2>
        <a:srgbClr val="C0504D"/>
      </a:accent2>
      <a:accent3>
        <a:srgbClr val="9DBB61"/>
      </a:accent3>
      <a:accent4>
        <a:srgbClr val="8066A0"/>
      </a:accent4>
      <a:accent5>
        <a:srgbClr val="4BACC6"/>
      </a:accent5>
      <a:accent6>
        <a:srgbClr val="F59D56"/>
      </a:accent6>
      <a:hlink>
        <a:srgbClr val="0000FF"/>
      </a:hlink>
      <a:folHlink>
        <a:srgbClr val="800080"/>
      </a:folHlink>
    </a:clrScheme>
    <a:fontScheme name="Office Fonts">
      <a:majorFont>
        <a:latin typeface="Calibri"/>
        <a:ea typeface="MS PGothic"/>
        <a:cs typeface=""/>
      </a:majorFont>
      <a:minorFont>
        <a:latin typeface="Calibri"/>
        <a:ea typeface="MS PGothic"/>
        <a:cs typeface=""/>
      </a:minorFont>
    </a:fontScheme>
    <a:fmtScheme name="Office Effects">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tint val="100000"/>
                <a:shade val="50000"/>
                <a:satMod val="145000"/>
              </a:schemeClr>
            </a:gs>
            <a:gs pos="40000">
              <a:schemeClr val="phClr">
                <a:tint val="100000"/>
                <a:shade val="70000"/>
                <a:satMod val="145000"/>
              </a:schemeClr>
            </a:gs>
            <a:gs pos="100000">
              <a:schemeClr val="phClr">
                <a:tint val="85000"/>
                <a:shade val="100000"/>
                <a:satMod val="155000"/>
              </a:schemeClr>
            </a:gs>
          </a:gsLst>
          <a:lin ang="16200000" scaled="1"/>
        </a:gradFill>
        <a:gradFill rotWithShape="1">
          <a:gsLst>
            <a:gs pos="0">
              <a:schemeClr val="phClr">
                <a:tint val="100000"/>
                <a:shade val="50000"/>
                <a:satMod val="145000"/>
              </a:schemeClr>
            </a:gs>
            <a:gs pos="30000">
              <a:schemeClr val="phClr">
                <a:tint val="100000"/>
                <a:shade val="65000"/>
                <a:satMod val="155000"/>
              </a:schemeClr>
            </a:gs>
            <a:gs pos="100000">
              <a:schemeClr val="phClr">
                <a:tint val="60000"/>
                <a:shade val="100000"/>
                <a:satMod val="170000"/>
              </a:schemeClr>
            </a:gs>
          </a:gsLst>
          <a:lin ang="16200000" scaled="1"/>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71EE4DE3-2255-4B87-8719-0AC8F446033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Urban</Template>
  <TotalTime>1807</TotalTime>
  <Words>1665</Words>
  <Application>Microsoft Office PowerPoint</Application>
  <PresentationFormat>Affichage à l'écran (4:3)</PresentationFormat>
  <Paragraphs>508</Paragraphs>
  <Slides>32</Slides>
  <Notes>2</Notes>
  <HiddenSlides>0</HiddenSlides>
  <MMClips>0</MMClips>
  <ScaleCrop>false</ScaleCrop>
  <HeadingPairs>
    <vt:vector size="6" baseType="variant">
      <vt:variant>
        <vt:lpstr>Thème</vt:lpstr>
      </vt:variant>
      <vt:variant>
        <vt:i4>1</vt:i4>
      </vt:variant>
      <vt:variant>
        <vt:lpstr>Titres des diapositives</vt:lpstr>
      </vt:variant>
      <vt:variant>
        <vt:i4>32</vt:i4>
      </vt:variant>
      <vt:variant>
        <vt:lpstr>Diaporamas personnalisés</vt:lpstr>
      </vt:variant>
      <vt:variant>
        <vt:i4>1</vt:i4>
      </vt:variant>
    </vt:vector>
  </HeadingPairs>
  <TitlesOfParts>
    <vt:vector size="34" baseType="lpstr">
      <vt:lpstr>Urbain</vt:lpstr>
      <vt:lpstr>Présentation PowerPoint</vt:lpstr>
      <vt:lpstr>RAPPEL </vt:lpstr>
      <vt:lpstr>Présentation PowerPoint</vt:lpstr>
      <vt:lpstr>LA PERMANENCE DES SOINS AMBULATOIRES</vt:lpstr>
      <vt:lpstr>Présentation PowerPoint</vt:lpstr>
      <vt:lpstr>LA PERMANENCE DES SOINS :  UNE OBLIGATION DEONTOLOGIQUE</vt:lpstr>
      <vt:lpstr>Présentation PowerPoint</vt:lpstr>
      <vt:lpstr>ORGANISATION DE LA  PERMANENCE DES SOINS A PARIS              Données 2012</vt:lpstr>
      <vt:lpstr>A - La régulation médicale</vt:lpstr>
      <vt:lpstr>B - Le Comité Médical Territorial ou Comité de Gouvernance de la PDSA</vt:lpstr>
      <vt:lpstr>COMPOSITION</vt:lpstr>
      <vt:lpstr>2) Le Président du Conseil Départemental de l’Ordre des Médecins de Paris ou son représentant</vt:lpstr>
      <vt:lpstr>3) Le Directeur du SAMU C15</vt:lpstr>
      <vt:lpstr>4) Le Président de l’Association Départementale des médecins libéraux</vt:lpstr>
      <vt:lpstr>C - Les effecteurs mobiles</vt:lpstr>
      <vt:lpstr>D - Les effecteurs fixes</vt:lpstr>
      <vt:lpstr>Présentation PowerPoint</vt:lpstr>
      <vt:lpstr>2 - MMG (Maisons Médicales de Garde)</vt:lpstr>
      <vt:lpstr>3 - SOS MEDECINS – 87 boulevard Port Royal</vt:lpstr>
      <vt:lpstr>4 – URGENCES DES HOPITAUX</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Quelques particularités</vt:lpstr>
      <vt:lpstr>CONCLUSION</vt:lpstr>
      <vt:lpstr>Diaporama personnalisé 1</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Audrey VIRY</dc:creator>
  <cp:lastModifiedBy>Audrey Viry</cp:lastModifiedBy>
  <cp:revision>146</cp:revision>
  <cp:lastPrinted>2013-05-23T20:23:10Z</cp:lastPrinted>
  <dcterms:created xsi:type="dcterms:W3CDTF">2012-03-13T16:08:02Z</dcterms:created>
  <dcterms:modified xsi:type="dcterms:W3CDTF">2013-05-23T20:23:51Z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TC100738469990</vt:lpwstr>
  </property>
</Properties>
</file>