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08" r:id="rId5"/>
  </p:sldMasterIdLst>
  <p:notesMasterIdLst>
    <p:notesMasterId r:id="rId18"/>
  </p:notesMasterIdLst>
  <p:handoutMasterIdLst>
    <p:handoutMasterId r:id="rId19"/>
  </p:handoutMasterIdLst>
  <p:sldIdLst>
    <p:sldId id="260" r:id="rId6"/>
    <p:sldId id="364" r:id="rId7"/>
    <p:sldId id="357" r:id="rId8"/>
    <p:sldId id="367" r:id="rId9"/>
    <p:sldId id="385" r:id="rId10"/>
    <p:sldId id="387" r:id="rId11"/>
    <p:sldId id="388" r:id="rId12"/>
    <p:sldId id="390" r:id="rId13"/>
    <p:sldId id="389" r:id="rId14"/>
    <p:sldId id="391" r:id="rId15"/>
    <p:sldId id="392" r:id="rId16"/>
    <p:sldId id="362" r:id="rId17"/>
  </p:sldIdLst>
  <p:sldSz cx="9144000" cy="6858000" type="screen4x3"/>
  <p:notesSz cx="6807200" cy="9906000"/>
  <p:defaultTextStyle>
    <a:defPPr>
      <a:defRPr lang="fr-FR"/>
    </a:defPPr>
    <a:lvl1pPr algn="l" rtl="0" fontAlgn="base">
      <a:spcBef>
        <a:spcPct val="0"/>
      </a:spcBef>
      <a:spcAft>
        <a:spcPct val="0"/>
      </a:spcAft>
      <a:defRPr sz="1000" kern="1200">
        <a:solidFill>
          <a:srgbClr val="002395"/>
        </a:solidFill>
        <a:latin typeface="Arial" pitchFamily="34" charset="0"/>
        <a:ea typeface="+mn-ea"/>
        <a:cs typeface="Arial" pitchFamily="34" charset="0"/>
      </a:defRPr>
    </a:lvl1pPr>
    <a:lvl2pPr marL="457200" algn="l" rtl="0" fontAlgn="base">
      <a:spcBef>
        <a:spcPct val="0"/>
      </a:spcBef>
      <a:spcAft>
        <a:spcPct val="0"/>
      </a:spcAft>
      <a:defRPr sz="1000" kern="1200">
        <a:solidFill>
          <a:srgbClr val="002395"/>
        </a:solidFill>
        <a:latin typeface="Arial" pitchFamily="34" charset="0"/>
        <a:ea typeface="+mn-ea"/>
        <a:cs typeface="Arial" pitchFamily="34" charset="0"/>
      </a:defRPr>
    </a:lvl2pPr>
    <a:lvl3pPr marL="914400" algn="l" rtl="0" fontAlgn="base">
      <a:spcBef>
        <a:spcPct val="0"/>
      </a:spcBef>
      <a:spcAft>
        <a:spcPct val="0"/>
      </a:spcAft>
      <a:defRPr sz="1000" kern="1200">
        <a:solidFill>
          <a:srgbClr val="002395"/>
        </a:solidFill>
        <a:latin typeface="Arial" pitchFamily="34" charset="0"/>
        <a:ea typeface="+mn-ea"/>
        <a:cs typeface="Arial" pitchFamily="34" charset="0"/>
      </a:defRPr>
    </a:lvl3pPr>
    <a:lvl4pPr marL="1371600" algn="l" rtl="0" fontAlgn="base">
      <a:spcBef>
        <a:spcPct val="0"/>
      </a:spcBef>
      <a:spcAft>
        <a:spcPct val="0"/>
      </a:spcAft>
      <a:defRPr sz="1000" kern="1200">
        <a:solidFill>
          <a:srgbClr val="002395"/>
        </a:solidFill>
        <a:latin typeface="Arial" pitchFamily="34" charset="0"/>
        <a:ea typeface="+mn-ea"/>
        <a:cs typeface="Arial" pitchFamily="34" charset="0"/>
      </a:defRPr>
    </a:lvl4pPr>
    <a:lvl5pPr marL="1828800" algn="l" rtl="0" fontAlgn="base">
      <a:spcBef>
        <a:spcPct val="0"/>
      </a:spcBef>
      <a:spcAft>
        <a:spcPct val="0"/>
      </a:spcAft>
      <a:defRPr sz="1000" kern="1200">
        <a:solidFill>
          <a:srgbClr val="002395"/>
        </a:solidFill>
        <a:latin typeface="Arial" pitchFamily="34" charset="0"/>
        <a:ea typeface="+mn-ea"/>
        <a:cs typeface="Arial" pitchFamily="34" charset="0"/>
      </a:defRPr>
    </a:lvl5pPr>
    <a:lvl6pPr marL="2286000" algn="l" defTabSz="914400" rtl="0" eaLnBrk="1" latinLnBrk="0" hangingPunct="1">
      <a:defRPr sz="1000" kern="1200">
        <a:solidFill>
          <a:srgbClr val="002395"/>
        </a:solidFill>
        <a:latin typeface="Arial" pitchFamily="34" charset="0"/>
        <a:ea typeface="+mn-ea"/>
        <a:cs typeface="Arial" pitchFamily="34" charset="0"/>
      </a:defRPr>
    </a:lvl6pPr>
    <a:lvl7pPr marL="2743200" algn="l" defTabSz="914400" rtl="0" eaLnBrk="1" latinLnBrk="0" hangingPunct="1">
      <a:defRPr sz="1000" kern="1200">
        <a:solidFill>
          <a:srgbClr val="002395"/>
        </a:solidFill>
        <a:latin typeface="Arial" pitchFamily="34" charset="0"/>
        <a:ea typeface="+mn-ea"/>
        <a:cs typeface="Arial" pitchFamily="34" charset="0"/>
      </a:defRPr>
    </a:lvl7pPr>
    <a:lvl8pPr marL="3200400" algn="l" defTabSz="914400" rtl="0" eaLnBrk="1" latinLnBrk="0" hangingPunct="1">
      <a:defRPr sz="1000" kern="1200">
        <a:solidFill>
          <a:srgbClr val="002395"/>
        </a:solidFill>
        <a:latin typeface="Arial" pitchFamily="34" charset="0"/>
        <a:ea typeface="+mn-ea"/>
        <a:cs typeface="Arial" pitchFamily="34" charset="0"/>
      </a:defRPr>
    </a:lvl8pPr>
    <a:lvl9pPr marL="3657600" algn="l" defTabSz="914400" rtl="0" eaLnBrk="1" latinLnBrk="0" hangingPunct="1">
      <a:defRPr sz="1000" kern="1200">
        <a:solidFill>
          <a:srgbClr val="002395"/>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7AB800"/>
    <a:srgbClr val="002395"/>
    <a:srgbClr val="8BC53F"/>
    <a:srgbClr val="985B0C"/>
    <a:srgbClr val="014445"/>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1525" autoAdjust="0"/>
  </p:normalViewPr>
  <p:slideViewPr>
    <p:cSldViewPr>
      <p:cViewPr varScale="1">
        <p:scale>
          <a:sx n="68" d="100"/>
          <a:sy n="68" d="100"/>
        </p:scale>
        <p:origin x="-576" y="-90"/>
      </p:cViewPr>
      <p:guideLst>
        <p:guide orient="horz" pos="1392"/>
        <p:guide orient="horz" pos="480"/>
        <p:guide orient="horz" pos="96"/>
        <p:guide orient="horz" pos="384"/>
        <p:guide orient="horz" pos="1296"/>
        <p:guide orient="horz" pos="2784"/>
        <p:guide orient="horz" pos="4128"/>
        <p:guide pos="816"/>
        <p:guide pos="240"/>
        <p:guide pos="5424"/>
        <p:guide pos="1632"/>
        <p:guide pos="2208"/>
        <p:guide pos="19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2142" y="-90"/>
      </p:cViewPr>
      <p:guideLst>
        <p:guide orient="horz" pos="3119"/>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026"/>
          <p:cNvSpPr>
            <a:spLocks noGrp="1" noChangeArrowheads="1"/>
          </p:cNvSpPr>
          <p:nvPr>
            <p:ph type="hdr" sz="quarter"/>
          </p:nvPr>
        </p:nvSpPr>
        <p:spPr bwMode="auto">
          <a:xfrm>
            <a:off x="0" y="0"/>
            <a:ext cx="2949575" cy="495300"/>
          </a:xfrm>
          <a:prstGeom prst="rect">
            <a:avLst/>
          </a:prstGeom>
          <a:noFill/>
          <a:ln w="9525">
            <a:noFill/>
            <a:miter lim="800000"/>
            <a:headEnd/>
            <a:tailEnd/>
          </a:ln>
          <a:effectLst/>
        </p:spPr>
        <p:txBody>
          <a:bodyPr vert="horz" wrap="square" lIns="95490" tIns="47744" rIns="95490" bIns="47744" numCol="1" anchor="t" anchorCtr="0" compatLnSpc="1">
            <a:prstTxWarp prst="textNoShape">
              <a:avLst/>
            </a:prstTxWarp>
          </a:bodyPr>
          <a:lstStyle>
            <a:lvl1pPr defTabSz="954088">
              <a:spcBef>
                <a:spcPct val="50000"/>
              </a:spcBef>
              <a:defRPr sz="1200">
                <a:latin typeface="Arial" charset="0"/>
                <a:cs typeface="Arial" charset="0"/>
              </a:defRPr>
            </a:lvl1pPr>
          </a:lstStyle>
          <a:p>
            <a:pPr>
              <a:defRPr/>
            </a:pPr>
            <a:endParaRPr lang="fr-FR"/>
          </a:p>
        </p:txBody>
      </p:sp>
      <p:sp>
        <p:nvSpPr>
          <p:cNvPr id="11267" name="Rectangle 1027"/>
          <p:cNvSpPr>
            <a:spLocks noGrp="1" noChangeArrowheads="1"/>
          </p:cNvSpPr>
          <p:nvPr>
            <p:ph type="dt" sz="quarter" idx="1"/>
          </p:nvPr>
        </p:nvSpPr>
        <p:spPr bwMode="auto">
          <a:xfrm>
            <a:off x="3857625" y="0"/>
            <a:ext cx="2949575" cy="495300"/>
          </a:xfrm>
          <a:prstGeom prst="rect">
            <a:avLst/>
          </a:prstGeom>
          <a:noFill/>
          <a:ln w="9525">
            <a:noFill/>
            <a:miter lim="800000"/>
            <a:headEnd/>
            <a:tailEnd/>
          </a:ln>
          <a:effectLst/>
        </p:spPr>
        <p:txBody>
          <a:bodyPr vert="horz" wrap="square" lIns="95490" tIns="47744" rIns="95490" bIns="47744" numCol="1" anchor="t" anchorCtr="0" compatLnSpc="1">
            <a:prstTxWarp prst="textNoShape">
              <a:avLst/>
            </a:prstTxWarp>
          </a:bodyPr>
          <a:lstStyle>
            <a:lvl1pPr algn="r" defTabSz="954088">
              <a:spcBef>
                <a:spcPct val="50000"/>
              </a:spcBef>
              <a:defRPr sz="1200">
                <a:latin typeface="Arial" charset="0"/>
                <a:cs typeface="Arial" charset="0"/>
              </a:defRPr>
            </a:lvl1pPr>
          </a:lstStyle>
          <a:p>
            <a:pPr>
              <a:defRPr/>
            </a:pPr>
            <a:endParaRPr lang="fr-FR"/>
          </a:p>
        </p:txBody>
      </p:sp>
      <p:sp>
        <p:nvSpPr>
          <p:cNvPr id="11268" name="Rectangle 1028"/>
          <p:cNvSpPr>
            <a:spLocks noGrp="1" noChangeArrowheads="1"/>
          </p:cNvSpPr>
          <p:nvPr>
            <p:ph type="ftr" sz="quarter" idx="2"/>
          </p:nvPr>
        </p:nvSpPr>
        <p:spPr bwMode="auto">
          <a:xfrm>
            <a:off x="0" y="9410700"/>
            <a:ext cx="2949575" cy="495300"/>
          </a:xfrm>
          <a:prstGeom prst="rect">
            <a:avLst/>
          </a:prstGeom>
          <a:noFill/>
          <a:ln w="9525">
            <a:noFill/>
            <a:miter lim="800000"/>
            <a:headEnd/>
            <a:tailEnd/>
          </a:ln>
          <a:effectLst/>
        </p:spPr>
        <p:txBody>
          <a:bodyPr vert="horz" wrap="square" lIns="95490" tIns="47744" rIns="95490" bIns="47744" numCol="1" anchor="b" anchorCtr="0" compatLnSpc="1">
            <a:prstTxWarp prst="textNoShape">
              <a:avLst/>
            </a:prstTxWarp>
          </a:bodyPr>
          <a:lstStyle>
            <a:lvl1pPr defTabSz="954088">
              <a:spcBef>
                <a:spcPct val="50000"/>
              </a:spcBef>
              <a:defRPr sz="1200">
                <a:latin typeface="Arial" charset="0"/>
                <a:cs typeface="Arial" charset="0"/>
              </a:defRPr>
            </a:lvl1pPr>
          </a:lstStyle>
          <a:p>
            <a:pPr>
              <a:defRPr/>
            </a:pPr>
            <a:endParaRPr lang="fr-FR"/>
          </a:p>
        </p:txBody>
      </p:sp>
      <p:sp>
        <p:nvSpPr>
          <p:cNvPr id="11269" name="Rectangle 1029"/>
          <p:cNvSpPr>
            <a:spLocks noGrp="1" noChangeArrowheads="1"/>
          </p:cNvSpPr>
          <p:nvPr>
            <p:ph type="sldNum" sz="quarter" idx="3"/>
          </p:nvPr>
        </p:nvSpPr>
        <p:spPr bwMode="auto">
          <a:xfrm>
            <a:off x="3857625" y="9410700"/>
            <a:ext cx="2949575" cy="495300"/>
          </a:xfrm>
          <a:prstGeom prst="rect">
            <a:avLst/>
          </a:prstGeom>
          <a:noFill/>
          <a:ln w="9525">
            <a:noFill/>
            <a:miter lim="800000"/>
            <a:headEnd/>
            <a:tailEnd/>
          </a:ln>
          <a:effectLst/>
        </p:spPr>
        <p:txBody>
          <a:bodyPr vert="horz" wrap="square" lIns="95490" tIns="47744" rIns="95490" bIns="47744" numCol="1" anchor="b" anchorCtr="0" compatLnSpc="1">
            <a:prstTxWarp prst="textNoShape">
              <a:avLst/>
            </a:prstTxWarp>
          </a:bodyPr>
          <a:lstStyle>
            <a:lvl1pPr algn="r" defTabSz="954088">
              <a:spcBef>
                <a:spcPct val="50000"/>
              </a:spcBef>
              <a:defRPr sz="1200">
                <a:latin typeface="Arial" charset="0"/>
                <a:cs typeface="Arial" charset="0"/>
              </a:defRPr>
            </a:lvl1pPr>
          </a:lstStyle>
          <a:p>
            <a:pPr>
              <a:defRPr/>
            </a:pPr>
            <a:fld id="{6B8103CE-9658-41D6-BC70-281635192B91}" type="slidenum">
              <a:rPr lang="fr-FR"/>
              <a:pPr>
                <a:defRPr/>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49575" cy="495300"/>
          </a:xfrm>
          <a:prstGeom prst="rect">
            <a:avLst/>
          </a:prstGeom>
          <a:noFill/>
          <a:ln w="9525">
            <a:noFill/>
            <a:miter lim="800000"/>
            <a:headEnd/>
            <a:tailEnd/>
          </a:ln>
          <a:effectLst/>
        </p:spPr>
        <p:txBody>
          <a:bodyPr vert="horz" wrap="square" lIns="95490" tIns="47744" rIns="95490" bIns="47744" numCol="1" anchor="t" anchorCtr="0" compatLnSpc="1">
            <a:prstTxWarp prst="textNoShape">
              <a:avLst/>
            </a:prstTxWarp>
          </a:bodyPr>
          <a:lstStyle>
            <a:lvl1pPr defTabSz="954088">
              <a:defRPr sz="1200">
                <a:solidFill>
                  <a:schemeClr val="tx1"/>
                </a:solidFill>
                <a:latin typeface="Times New Roman" pitchFamily="18" charset="0"/>
                <a:cs typeface="Arial" charset="0"/>
              </a:defRPr>
            </a:lvl1pPr>
          </a:lstStyle>
          <a:p>
            <a:pPr>
              <a:defRPr/>
            </a:pPr>
            <a:endParaRPr lang="fr-FR"/>
          </a:p>
        </p:txBody>
      </p:sp>
      <p:sp>
        <p:nvSpPr>
          <p:cNvPr id="7171" name="Rectangle 3"/>
          <p:cNvSpPr>
            <a:spLocks noGrp="1" noChangeArrowheads="1"/>
          </p:cNvSpPr>
          <p:nvPr>
            <p:ph type="dt" idx="1"/>
          </p:nvPr>
        </p:nvSpPr>
        <p:spPr bwMode="auto">
          <a:xfrm>
            <a:off x="3857625" y="0"/>
            <a:ext cx="2949575" cy="495300"/>
          </a:xfrm>
          <a:prstGeom prst="rect">
            <a:avLst/>
          </a:prstGeom>
          <a:noFill/>
          <a:ln w="9525">
            <a:noFill/>
            <a:miter lim="800000"/>
            <a:headEnd/>
            <a:tailEnd/>
          </a:ln>
          <a:effectLst/>
        </p:spPr>
        <p:txBody>
          <a:bodyPr vert="horz" wrap="square" lIns="95490" tIns="47744" rIns="95490" bIns="47744" numCol="1" anchor="t" anchorCtr="0" compatLnSpc="1">
            <a:prstTxWarp prst="textNoShape">
              <a:avLst/>
            </a:prstTxWarp>
          </a:bodyPr>
          <a:lstStyle>
            <a:lvl1pPr algn="r" defTabSz="954088">
              <a:defRPr sz="1200">
                <a:solidFill>
                  <a:schemeClr val="tx1"/>
                </a:solidFill>
                <a:latin typeface="Times New Roman" pitchFamily="18" charset="0"/>
                <a:cs typeface="Arial" charset="0"/>
              </a:defRPr>
            </a:lvl1pPr>
          </a:lstStyle>
          <a:p>
            <a:pPr>
              <a:defRPr/>
            </a:pPr>
            <a:endParaRPr lang="fr-FR"/>
          </a:p>
        </p:txBody>
      </p:sp>
      <p:sp>
        <p:nvSpPr>
          <p:cNvPr id="14340" name="Rectangle 4"/>
          <p:cNvSpPr>
            <a:spLocks noGrp="1" noRot="1" noChangeAspect="1" noChangeArrowheads="1" noTextEdit="1"/>
          </p:cNvSpPr>
          <p:nvPr>
            <p:ph type="sldImg" idx="2"/>
          </p:nvPr>
        </p:nvSpPr>
        <p:spPr bwMode="auto">
          <a:xfrm>
            <a:off x="925513" y="742950"/>
            <a:ext cx="4956175" cy="3716338"/>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06463" y="4706938"/>
            <a:ext cx="4994275" cy="4456112"/>
          </a:xfrm>
          <a:prstGeom prst="rect">
            <a:avLst/>
          </a:prstGeom>
          <a:noFill/>
          <a:ln w="9525">
            <a:noFill/>
            <a:miter lim="800000"/>
            <a:headEnd/>
            <a:tailEnd/>
          </a:ln>
          <a:effectLst/>
        </p:spPr>
        <p:txBody>
          <a:bodyPr vert="horz" wrap="square" lIns="95490" tIns="47744" rIns="95490" bIns="47744"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174" name="Rectangle 6"/>
          <p:cNvSpPr>
            <a:spLocks noGrp="1" noChangeArrowheads="1"/>
          </p:cNvSpPr>
          <p:nvPr>
            <p:ph type="ftr" sz="quarter" idx="4"/>
          </p:nvPr>
        </p:nvSpPr>
        <p:spPr bwMode="auto">
          <a:xfrm>
            <a:off x="0" y="9410700"/>
            <a:ext cx="2949575" cy="495300"/>
          </a:xfrm>
          <a:prstGeom prst="rect">
            <a:avLst/>
          </a:prstGeom>
          <a:noFill/>
          <a:ln w="9525">
            <a:noFill/>
            <a:miter lim="800000"/>
            <a:headEnd/>
            <a:tailEnd/>
          </a:ln>
          <a:effectLst/>
        </p:spPr>
        <p:txBody>
          <a:bodyPr vert="horz" wrap="square" lIns="95490" tIns="47744" rIns="95490" bIns="47744" numCol="1" anchor="b" anchorCtr="0" compatLnSpc="1">
            <a:prstTxWarp prst="textNoShape">
              <a:avLst/>
            </a:prstTxWarp>
          </a:bodyPr>
          <a:lstStyle>
            <a:lvl1pPr defTabSz="954088">
              <a:defRPr sz="1200">
                <a:solidFill>
                  <a:schemeClr val="tx1"/>
                </a:solidFill>
                <a:latin typeface="Times New Roman" pitchFamily="18" charset="0"/>
                <a:cs typeface="Arial" charset="0"/>
              </a:defRPr>
            </a:lvl1pPr>
          </a:lstStyle>
          <a:p>
            <a:pPr>
              <a:defRPr/>
            </a:pPr>
            <a:endParaRPr lang="fr-FR"/>
          </a:p>
        </p:txBody>
      </p:sp>
      <p:sp>
        <p:nvSpPr>
          <p:cNvPr id="7175" name="Rectangle 7"/>
          <p:cNvSpPr>
            <a:spLocks noGrp="1" noChangeArrowheads="1"/>
          </p:cNvSpPr>
          <p:nvPr>
            <p:ph type="sldNum" sz="quarter" idx="5"/>
          </p:nvPr>
        </p:nvSpPr>
        <p:spPr bwMode="auto">
          <a:xfrm>
            <a:off x="3857625" y="9410700"/>
            <a:ext cx="2949575" cy="495300"/>
          </a:xfrm>
          <a:prstGeom prst="rect">
            <a:avLst/>
          </a:prstGeom>
          <a:noFill/>
          <a:ln w="9525">
            <a:noFill/>
            <a:miter lim="800000"/>
            <a:headEnd/>
            <a:tailEnd/>
          </a:ln>
          <a:effectLst/>
        </p:spPr>
        <p:txBody>
          <a:bodyPr vert="horz" wrap="square" lIns="95490" tIns="47744" rIns="95490" bIns="47744" numCol="1" anchor="b" anchorCtr="0" compatLnSpc="1">
            <a:prstTxWarp prst="textNoShape">
              <a:avLst/>
            </a:prstTxWarp>
          </a:bodyPr>
          <a:lstStyle>
            <a:lvl1pPr algn="r" defTabSz="954088">
              <a:defRPr sz="1200">
                <a:solidFill>
                  <a:schemeClr val="tx1"/>
                </a:solidFill>
                <a:latin typeface="Times New Roman" pitchFamily="18" charset="0"/>
                <a:cs typeface="Arial" charset="0"/>
              </a:defRPr>
            </a:lvl1pPr>
          </a:lstStyle>
          <a:p>
            <a:pPr>
              <a:defRPr/>
            </a:pPr>
            <a:fld id="{00DE9138-EAB8-488A-896C-BC2EC53B528F}"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e l'image des diapositives 1"/>
          <p:cNvSpPr>
            <a:spLocks noGrp="1" noRot="1" noChangeAspect="1" noTextEdit="1"/>
          </p:cNvSpPr>
          <p:nvPr>
            <p:ph type="sldImg"/>
          </p:nvPr>
        </p:nvSpPr>
        <p:spPr>
          <a:ln/>
        </p:spPr>
      </p:sp>
      <p:sp>
        <p:nvSpPr>
          <p:cNvPr id="16387" name="Espace réservé des commentaires 2"/>
          <p:cNvSpPr>
            <a:spLocks noGrp="1"/>
          </p:cNvSpPr>
          <p:nvPr>
            <p:ph type="body" idx="1"/>
          </p:nvPr>
        </p:nvSpPr>
        <p:spPr>
          <a:noFill/>
          <a:ln/>
        </p:spPr>
        <p:txBody>
          <a:bodyPr/>
          <a:lstStyle/>
          <a:p>
            <a:endParaRPr lang="fr-FR" smtClean="0"/>
          </a:p>
        </p:txBody>
      </p:sp>
      <p:sp>
        <p:nvSpPr>
          <p:cNvPr id="16388" name="Espace réservé du numéro de diapositive 3"/>
          <p:cNvSpPr>
            <a:spLocks noGrp="1"/>
          </p:cNvSpPr>
          <p:nvPr>
            <p:ph type="sldNum" sz="quarter" idx="5"/>
          </p:nvPr>
        </p:nvSpPr>
        <p:spPr>
          <a:noFill/>
        </p:spPr>
        <p:txBody>
          <a:bodyPr/>
          <a:lstStyle/>
          <a:p>
            <a:fld id="{D7B97812-9419-4192-BCBD-0972A9B384D2}" type="slidenum">
              <a:rPr lang="fr-FR" smtClean="0">
                <a:cs typeface="Arial" pitchFamily="34" charset="0"/>
              </a:rPr>
              <a:pPr/>
              <a:t>3</a:t>
            </a:fld>
            <a:endParaRPr lang="fr-FR"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00DE9138-EAB8-488A-896C-BC2EC53B528F}" type="slidenum">
              <a:rPr lang="fr-FR" smtClean="0"/>
              <a:pPr>
                <a:defRPr/>
              </a:pPr>
              <a:t>6</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e l'image des diapositives 1"/>
          <p:cNvSpPr>
            <a:spLocks noGrp="1" noRot="1" noChangeAspect="1" noTextEdit="1"/>
          </p:cNvSpPr>
          <p:nvPr>
            <p:ph type="sldImg"/>
          </p:nvPr>
        </p:nvSpPr>
        <p:spPr>
          <a:ln/>
        </p:spPr>
      </p:sp>
      <p:sp>
        <p:nvSpPr>
          <p:cNvPr id="17411" name="Espace réservé des commentaires 2"/>
          <p:cNvSpPr>
            <a:spLocks noGrp="1"/>
          </p:cNvSpPr>
          <p:nvPr>
            <p:ph type="body" idx="1"/>
          </p:nvPr>
        </p:nvSpPr>
        <p:spPr>
          <a:noFill/>
          <a:ln/>
        </p:spPr>
        <p:txBody>
          <a:bodyPr/>
          <a:lstStyle/>
          <a:p>
            <a:endParaRPr lang="fr-FR" smtClean="0"/>
          </a:p>
        </p:txBody>
      </p:sp>
      <p:sp>
        <p:nvSpPr>
          <p:cNvPr id="17412" name="Espace réservé du numéro de diapositive 3"/>
          <p:cNvSpPr>
            <a:spLocks noGrp="1"/>
          </p:cNvSpPr>
          <p:nvPr>
            <p:ph type="sldNum" sz="quarter" idx="5"/>
          </p:nvPr>
        </p:nvSpPr>
        <p:spPr>
          <a:noFill/>
        </p:spPr>
        <p:txBody>
          <a:bodyPr/>
          <a:lstStyle/>
          <a:p>
            <a:fld id="{CE6245D2-58F8-4501-8F61-5A500ABEDFE8}" type="slidenum">
              <a:rPr lang="fr-FR" smtClean="0">
                <a:cs typeface="Arial" pitchFamily="34" charset="0"/>
              </a:rPr>
              <a:pPr/>
              <a:t>12</a:t>
            </a:fld>
            <a:endParaRPr lang="fr-FR"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04800" y="220663"/>
            <a:ext cx="815340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1219200" y="1547813"/>
            <a:ext cx="35433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220663"/>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 Cliquez pour modifier le style du titre</a:t>
            </a:r>
            <a:br>
              <a:rPr lang="fr-FR" smtClean="0"/>
            </a:br>
            <a:r>
              <a:rPr lang="fr-FR" smtClean="0"/>
              <a:t> du masque</a:t>
            </a:r>
          </a:p>
        </p:txBody>
      </p:sp>
      <p:sp>
        <p:nvSpPr>
          <p:cNvPr id="1027" name="Rectangle 3"/>
          <p:cNvSpPr>
            <a:spLocks noGrp="1" noChangeArrowheads="1"/>
          </p:cNvSpPr>
          <p:nvPr>
            <p:ph type="body" idx="1"/>
          </p:nvPr>
        </p:nvSpPr>
        <p:spPr bwMode="auto">
          <a:xfrm>
            <a:off x="1219200" y="1547813"/>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 xxxxxxxxxxxxxxxxxxx                                                                                                                                                                                                                                                                                </a:t>
            </a:r>
          </a:p>
          <a:p>
            <a:pPr lvl="1"/>
            <a:r>
              <a:rPr lang="fr-FR" smtClean="0"/>
              <a:t>Deuxième niveau</a:t>
            </a:r>
          </a:p>
          <a:p>
            <a:pPr lvl="2"/>
            <a:r>
              <a:rPr lang="fr-FR" smtClean="0"/>
              <a:t> Troisième niveau</a:t>
            </a:r>
          </a:p>
        </p:txBody>
      </p:sp>
      <p:pic>
        <p:nvPicPr>
          <p:cNvPr id="1028" name="Picture 14" descr="D:\Mes documents\Lauranne\Dicom\ARS\ARS-PPT-ELEMTS-1\ARS-TERRITOIRE GRAPHIQUE.jpg"/>
          <p:cNvPicPr>
            <a:picLocks noChangeAspect="1" noChangeArrowheads="1"/>
          </p:cNvPicPr>
          <p:nvPr userDrawn="1"/>
        </p:nvPicPr>
        <p:blipFill>
          <a:blip r:embed="rId14" cstate="print"/>
          <a:srcRect/>
          <a:stretch>
            <a:fillRect/>
          </a:stretch>
        </p:blipFill>
        <p:spPr bwMode="auto">
          <a:xfrm>
            <a:off x="0" y="6096000"/>
            <a:ext cx="9144000" cy="381000"/>
          </a:xfrm>
          <a:prstGeom prst="rect">
            <a:avLst/>
          </a:prstGeom>
          <a:noFill/>
          <a:ln w="9525">
            <a:noFill/>
            <a:miter lim="800000"/>
            <a:headEnd/>
            <a:tailEnd/>
          </a:ln>
        </p:spPr>
      </p:pic>
      <p:sp>
        <p:nvSpPr>
          <p:cNvPr id="11" name="Rectangle 10"/>
          <p:cNvSpPr>
            <a:spLocks noChangeArrowheads="1"/>
          </p:cNvSpPr>
          <p:nvPr userDrawn="1"/>
        </p:nvSpPr>
        <p:spPr bwMode="auto">
          <a:xfrm>
            <a:off x="8778875" y="6477000"/>
            <a:ext cx="457200" cy="457200"/>
          </a:xfrm>
          <a:prstGeom prst="rect">
            <a:avLst/>
          </a:prstGeom>
          <a:noFill/>
          <a:ln w="9525">
            <a:noFill/>
            <a:miter lim="800000"/>
            <a:headEnd/>
            <a:tailEnd/>
          </a:ln>
        </p:spPr>
        <p:txBody>
          <a:bodyPr/>
          <a:lstStyle/>
          <a:p>
            <a:pPr algn="r">
              <a:defRPr/>
            </a:pPr>
            <a:fld id="{12A09E35-FFAA-4153-ABC6-E9B62C2C0F29}" type="slidenum">
              <a:rPr lang="fr-FR">
                <a:latin typeface="Arial" charset="0"/>
                <a:cs typeface="Arial" charset="0"/>
              </a:rPr>
              <a:pPr algn="r">
                <a:defRPr/>
              </a:pPr>
              <a:t>‹N°›</a:t>
            </a:fld>
            <a:endParaRPr lang="fr-FR">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hf sldNum="0" hdr="0" dt="0"/>
  <p:txStyles>
    <p:titleStyle>
      <a:lvl1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6"/>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pitchFamily="18" charset="0"/>
        </a:defRPr>
      </a:lvl4pPr>
      <a:lvl5pPr marL="3121025" indent="-228600" algn="l" rtl="0" eaLnBrk="0" fontAlgn="base" hangingPunct="0">
        <a:spcBef>
          <a:spcPct val="20000"/>
        </a:spcBef>
        <a:spcAft>
          <a:spcPct val="0"/>
        </a:spcAft>
        <a:buChar char="»"/>
        <a:defRPr sz="2000">
          <a:solidFill>
            <a:schemeClr val="tx1"/>
          </a:solidFill>
          <a:latin typeface="Times New Roman" pitchFamily="18" charset="0"/>
        </a:defRPr>
      </a:lvl5pPr>
      <a:lvl6pPr marL="3578225" indent="-228600" algn="l" rtl="0" eaLnBrk="0" fontAlgn="base" hangingPunct="0">
        <a:spcBef>
          <a:spcPct val="20000"/>
        </a:spcBef>
        <a:spcAft>
          <a:spcPct val="0"/>
        </a:spcAft>
        <a:buChar char="»"/>
        <a:defRPr sz="2000">
          <a:solidFill>
            <a:schemeClr val="tx1"/>
          </a:solidFill>
          <a:latin typeface="Times New Roman" pitchFamily="18" charset="0"/>
        </a:defRPr>
      </a:lvl6pPr>
      <a:lvl7pPr marL="4035425" indent="-228600" algn="l" rtl="0" eaLnBrk="0" fontAlgn="base" hangingPunct="0">
        <a:spcBef>
          <a:spcPct val="20000"/>
        </a:spcBef>
        <a:spcAft>
          <a:spcPct val="0"/>
        </a:spcAft>
        <a:buChar char="»"/>
        <a:defRPr sz="2000">
          <a:solidFill>
            <a:schemeClr val="tx1"/>
          </a:solidFill>
          <a:latin typeface="Times New Roman" pitchFamily="18" charset="0"/>
        </a:defRPr>
      </a:lvl7pPr>
      <a:lvl8pPr marL="4492625" indent="-228600" algn="l" rtl="0" eaLnBrk="0" fontAlgn="base" hangingPunct="0">
        <a:spcBef>
          <a:spcPct val="20000"/>
        </a:spcBef>
        <a:spcAft>
          <a:spcPct val="0"/>
        </a:spcAft>
        <a:buChar char="»"/>
        <a:defRPr sz="2000">
          <a:solidFill>
            <a:schemeClr val="tx1"/>
          </a:solidFill>
          <a:latin typeface="Times New Roman" pitchFamily="18" charset="0"/>
        </a:defRPr>
      </a:lvl8pPr>
      <a:lvl9pPr marL="4949825" indent="-22860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3" descr="D:\Mes documents\Lauranne\Dicom\ARS\ARS-PPT\ARS-PPT ECRAN D'OUVERTURE.jpg"/>
          <p:cNvPicPr>
            <a:picLocks noChangeAspect="1" noChangeArrowheads="1"/>
          </p:cNvPicPr>
          <p:nvPr userDrawn="1"/>
        </p:nvPicPr>
        <p:blipFill>
          <a:blip r:embed="rId13" cstate="print"/>
          <a:srcRect/>
          <a:stretch>
            <a:fillRect/>
          </a:stretch>
        </p:blipFill>
        <p:spPr bwMode="auto">
          <a:xfrm>
            <a:off x="0" y="9525"/>
            <a:ext cx="9144000" cy="6838950"/>
          </a:xfrm>
          <a:prstGeom prst="rect">
            <a:avLst/>
          </a:prstGeom>
          <a:noFill/>
          <a:ln w="9525">
            <a:noFill/>
            <a:miter lim="800000"/>
            <a:headEnd/>
            <a:tailEnd/>
          </a:ln>
        </p:spPr>
      </p:pic>
      <p:sp>
        <p:nvSpPr>
          <p:cNvPr id="2051" name="Rectangle 2"/>
          <p:cNvSpPr>
            <a:spLocks noGrp="1" noChangeArrowheads="1"/>
          </p:cNvSpPr>
          <p:nvPr>
            <p:ph type="title"/>
          </p:nvPr>
        </p:nvSpPr>
        <p:spPr bwMode="auto">
          <a:xfrm>
            <a:off x="304800" y="220663"/>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 Cliquez pour modifier le style du titre</a:t>
            </a:r>
            <a:br>
              <a:rPr lang="fr-FR" smtClean="0"/>
            </a:br>
            <a:r>
              <a:rPr lang="fr-FR" smtClean="0"/>
              <a:t> du masque</a:t>
            </a:r>
          </a:p>
        </p:txBody>
      </p:sp>
      <p:sp>
        <p:nvSpPr>
          <p:cNvPr id="2052" name="Rectangle 3"/>
          <p:cNvSpPr>
            <a:spLocks noGrp="1" noChangeArrowheads="1"/>
          </p:cNvSpPr>
          <p:nvPr>
            <p:ph type="body" idx="1"/>
          </p:nvPr>
        </p:nvSpPr>
        <p:spPr bwMode="auto">
          <a:xfrm>
            <a:off x="1219200" y="1547813"/>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 xxxxxxxxxxxxxxxxxxx                                                                                                                                                                                                                                                                                </a:t>
            </a:r>
          </a:p>
          <a:p>
            <a:pPr lvl="1"/>
            <a:r>
              <a:rPr lang="fr-FR" smtClean="0"/>
              <a:t>Deuxième niveau</a:t>
            </a:r>
          </a:p>
          <a:p>
            <a:pPr lvl="2"/>
            <a:r>
              <a:rPr lang="fr-FR" smtClean="0"/>
              <a:t> Troisième niveau</a:t>
            </a: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dt="0"/>
  <p:txStyles>
    <p:titleStyle>
      <a:lvl1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5"/>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pitchFamily="18" charset="0"/>
        </a:defRPr>
      </a:lvl4pPr>
      <a:lvl5pPr marL="3121025" indent="-228600" algn="l" rtl="0" eaLnBrk="0" fontAlgn="base" hangingPunct="0">
        <a:spcBef>
          <a:spcPct val="20000"/>
        </a:spcBef>
        <a:spcAft>
          <a:spcPct val="0"/>
        </a:spcAft>
        <a:buChar char="»"/>
        <a:defRPr sz="2000">
          <a:solidFill>
            <a:schemeClr val="tx1"/>
          </a:solidFill>
          <a:latin typeface="Times New Roman" pitchFamily="18" charset="0"/>
        </a:defRPr>
      </a:lvl5pPr>
      <a:lvl6pPr marL="3578225" indent="-228600" algn="l" rtl="0" eaLnBrk="0" fontAlgn="base" hangingPunct="0">
        <a:spcBef>
          <a:spcPct val="20000"/>
        </a:spcBef>
        <a:spcAft>
          <a:spcPct val="0"/>
        </a:spcAft>
        <a:buChar char="»"/>
        <a:defRPr sz="2000">
          <a:solidFill>
            <a:schemeClr val="tx1"/>
          </a:solidFill>
          <a:latin typeface="Times New Roman" pitchFamily="18" charset="0"/>
        </a:defRPr>
      </a:lvl6pPr>
      <a:lvl7pPr marL="4035425" indent="-228600" algn="l" rtl="0" eaLnBrk="0" fontAlgn="base" hangingPunct="0">
        <a:spcBef>
          <a:spcPct val="20000"/>
        </a:spcBef>
        <a:spcAft>
          <a:spcPct val="0"/>
        </a:spcAft>
        <a:buChar char="»"/>
        <a:defRPr sz="2000">
          <a:solidFill>
            <a:schemeClr val="tx1"/>
          </a:solidFill>
          <a:latin typeface="Times New Roman" pitchFamily="18" charset="0"/>
        </a:defRPr>
      </a:lvl7pPr>
      <a:lvl8pPr marL="4492625" indent="-228600" algn="l" rtl="0" eaLnBrk="0" fontAlgn="base" hangingPunct="0">
        <a:spcBef>
          <a:spcPct val="20000"/>
        </a:spcBef>
        <a:spcAft>
          <a:spcPct val="0"/>
        </a:spcAft>
        <a:buChar char="»"/>
        <a:defRPr sz="2000">
          <a:solidFill>
            <a:schemeClr val="tx1"/>
          </a:solidFill>
          <a:latin typeface="Times New Roman" pitchFamily="18" charset="0"/>
        </a:defRPr>
      </a:lvl8pPr>
      <a:lvl9pPr marL="4949825" indent="-22860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alexandre.farnault@ars.sante.f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michele.gratz@ars.sante.f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179512" y="2564904"/>
            <a:ext cx="8642350" cy="3312442"/>
          </a:xfrm>
        </p:spPr>
        <p:txBody>
          <a:bodyPr/>
          <a:lstStyle/>
          <a:p>
            <a:pPr marL="0" indent="0" algn="ctr" eaLnBrk="1" hangingPunct="1">
              <a:buFontTx/>
              <a:buNone/>
              <a:tabLst>
                <a:tab pos="806450" algn="l"/>
                <a:tab pos="952500" algn="l"/>
                <a:tab pos="1141413" algn="l"/>
                <a:tab pos="5243513" algn="l"/>
              </a:tabLst>
            </a:pPr>
            <a:r>
              <a:rPr lang="fr-FR" sz="2800" dirty="0" smtClean="0">
                <a:solidFill>
                  <a:srgbClr val="002395"/>
                </a:solidFill>
              </a:rPr>
              <a:t/>
            </a:r>
            <a:br>
              <a:rPr lang="fr-FR" sz="2800" dirty="0" smtClean="0">
                <a:solidFill>
                  <a:srgbClr val="002395"/>
                </a:solidFill>
              </a:rPr>
            </a:br>
            <a:r>
              <a:rPr lang="fr-FR" sz="1800" dirty="0" smtClean="0">
                <a:solidFill>
                  <a:srgbClr val="002395"/>
                </a:solidFill>
              </a:rPr>
              <a:t>« Pacte territoire santé »</a:t>
            </a:r>
            <a:br>
              <a:rPr lang="fr-FR" sz="1800" dirty="0" smtClean="0">
                <a:solidFill>
                  <a:srgbClr val="002395"/>
                </a:solidFill>
              </a:rPr>
            </a:br>
            <a:r>
              <a:rPr lang="fr-FR" sz="1800" dirty="0" smtClean="0">
                <a:solidFill>
                  <a:srgbClr val="002395"/>
                </a:solidFill>
              </a:rPr>
              <a:t>pour lutter contre les déserts médicaux</a:t>
            </a:r>
            <a:br>
              <a:rPr lang="fr-FR" sz="1800" dirty="0" smtClean="0">
                <a:solidFill>
                  <a:srgbClr val="002395"/>
                </a:solidFill>
              </a:rPr>
            </a:br>
            <a:r>
              <a:rPr lang="fr-FR" sz="1800" dirty="0" smtClean="0">
                <a:solidFill>
                  <a:srgbClr val="002395"/>
                </a:solidFill>
              </a:rPr>
              <a:t/>
            </a:r>
            <a:br>
              <a:rPr lang="fr-FR" sz="1800" dirty="0" smtClean="0">
                <a:solidFill>
                  <a:srgbClr val="002395"/>
                </a:solidFill>
              </a:rPr>
            </a:br>
            <a:r>
              <a:rPr lang="fr-FR" sz="1800" i="1" dirty="0" smtClean="0"/>
              <a:t>CONFERENCE DE TERRITOIRE</a:t>
            </a:r>
            <a:br>
              <a:rPr lang="fr-FR" sz="1800" i="1" dirty="0" smtClean="0"/>
            </a:br>
            <a:r>
              <a:rPr lang="fr-FR" sz="1800" i="1" dirty="0" smtClean="0"/>
              <a:t/>
            </a:r>
            <a:br>
              <a:rPr lang="fr-FR" sz="1800" i="1" dirty="0" smtClean="0"/>
            </a:br>
            <a:r>
              <a:rPr lang="fr-FR" sz="1800" dirty="0" smtClean="0"/>
              <a:t> Au siège de l’URPS Pharmacien: 2 rue Récamier, 75007 Paris </a:t>
            </a:r>
            <a:br>
              <a:rPr lang="fr-FR" sz="1800" dirty="0" smtClean="0"/>
            </a:br>
            <a:r>
              <a:rPr lang="fr-FR" sz="1800" dirty="0" smtClean="0"/>
              <a:t/>
            </a:r>
            <a:br>
              <a:rPr lang="fr-FR" sz="1800" dirty="0" smtClean="0"/>
            </a:br>
            <a:r>
              <a:rPr lang="fr-FR" sz="1800" i="1" dirty="0" smtClean="0"/>
              <a:t>22 mars 2013</a:t>
            </a:r>
            <a:r>
              <a:rPr lang="fr-FR" sz="2800" dirty="0" smtClean="0"/>
              <a:t/>
            </a:r>
            <a:br>
              <a:rPr lang="fr-FR" sz="2800" dirty="0" smtClean="0"/>
            </a:br>
            <a:endParaRPr lang="fr-FR" sz="2800" dirty="0" smtClean="0">
              <a:solidFill>
                <a:srgbClr val="002395"/>
              </a:solidFill>
            </a:endParaRPr>
          </a:p>
        </p:txBody>
      </p:sp>
      <p:sp>
        <p:nvSpPr>
          <p:cNvPr id="3075" name="Rectangle 4"/>
          <p:cNvSpPr>
            <a:spLocks noChangeArrowheads="1"/>
          </p:cNvSpPr>
          <p:nvPr/>
        </p:nvSpPr>
        <p:spPr bwMode="auto">
          <a:xfrm>
            <a:off x="3886200" y="6165850"/>
            <a:ext cx="1295400" cy="685800"/>
          </a:xfrm>
          <a:prstGeom prst="rect">
            <a:avLst/>
          </a:prstGeom>
          <a:solidFill>
            <a:schemeClr val="bg1"/>
          </a:solidFill>
          <a:ln w="9525">
            <a:noFill/>
            <a:miter lim="800000"/>
            <a:headEnd/>
            <a:tailEnd/>
          </a:ln>
        </p:spPr>
        <p:txBody>
          <a:bodyPr wrap="none" anchor="ctr">
            <a:spAutoFit/>
          </a:bodyPr>
          <a:lstStyle/>
          <a:p>
            <a:pPr>
              <a:spcBef>
                <a:spcPct val="50000"/>
              </a:spcBef>
            </a:pPr>
            <a:endParaRPr lang="en-US"/>
          </a:p>
        </p:txBody>
      </p:sp>
      <p:sp>
        <p:nvSpPr>
          <p:cNvPr id="3076" name="Text Box 5"/>
          <p:cNvSpPr txBox="1">
            <a:spLocks noChangeArrowheads="1"/>
          </p:cNvSpPr>
          <p:nvPr/>
        </p:nvSpPr>
        <p:spPr bwMode="auto">
          <a:xfrm>
            <a:off x="357188" y="2000250"/>
            <a:ext cx="1127125" cy="239713"/>
          </a:xfrm>
          <a:prstGeom prst="rect">
            <a:avLst/>
          </a:prstGeom>
          <a:noFill/>
          <a:ln w="9525">
            <a:noFill/>
            <a:miter lim="800000"/>
            <a:headEnd/>
            <a:tailEnd/>
          </a:ln>
        </p:spPr>
        <p:txBody>
          <a:bodyPr/>
          <a:lstStyle/>
          <a:p>
            <a:pPr>
              <a:spcBef>
                <a:spcPct val="50000"/>
              </a:spcBef>
              <a:spcAft>
                <a:spcPts val="1000"/>
              </a:spcAft>
            </a:pPr>
            <a:r>
              <a:rPr lang="fr-FR" sz="1100">
                <a:latin typeface="Calibri" pitchFamily="34" charset="0"/>
              </a:rPr>
              <a:t>Ile-de-France</a:t>
            </a:r>
            <a:endParaRPr lang="fr-FR" sz="11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323850" y="115888"/>
            <a:ext cx="8153400" cy="1143000"/>
          </a:xfrm>
        </p:spPr>
        <p:txBody>
          <a:bodyPr/>
          <a:lstStyle/>
          <a:p>
            <a:pPr marL="0" indent="0" defTabSz="914400" eaLnBrk="1" hangingPunct="1">
              <a:buFontTx/>
              <a:buNone/>
              <a:tabLst/>
            </a:pPr>
            <a:r>
              <a:rPr lang="fr-FR" sz="2400" dirty="0" smtClean="0"/>
              <a:t>6. Articulation entre le premier recours et l’hôpital</a:t>
            </a:r>
          </a:p>
        </p:txBody>
      </p:sp>
      <p:sp>
        <p:nvSpPr>
          <p:cNvPr id="3" name="Espace réservé du contenu 2"/>
          <p:cNvSpPr>
            <a:spLocks noGrp="1"/>
          </p:cNvSpPr>
          <p:nvPr>
            <p:ph idx="1"/>
          </p:nvPr>
        </p:nvSpPr>
        <p:spPr>
          <a:xfrm>
            <a:off x="251521" y="1124744"/>
            <a:ext cx="8424936" cy="5112568"/>
          </a:xfrm>
        </p:spPr>
        <p:txBody>
          <a:bodyPr/>
          <a:lstStyle/>
          <a:p>
            <a:pPr>
              <a:buNone/>
              <a:defRPr/>
            </a:pPr>
            <a:r>
              <a:rPr lang="fr-FR" dirty="0" smtClean="0"/>
              <a:t>	CONSTATS</a:t>
            </a:r>
          </a:p>
          <a:p>
            <a:pPr lvl="0">
              <a:buNone/>
            </a:pPr>
            <a:r>
              <a:rPr lang="fr-FR" sz="1800" dirty="0" smtClean="0"/>
              <a:t>	- </a:t>
            </a:r>
            <a:r>
              <a:rPr lang="fr-FR" sz="1200" dirty="0" smtClean="0"/>
              <a:t>La présence d'une offre hospitalière très denses et hyperspécialisée, y compris à recrutement  régional et national ;</a:t>
            </a:r>
          </a:p>
          <a:p>
            <a:pPr lvl="0">
              <a:buNone/>
            </a:pPr>
            <a:r>
              <a:rPr lang="fr-FR" sz="1200" dirty="0" smtClean="0"/>
              <a:t>	</a:t>
            </a:r>
            <a:r>
              <a:rPr lang="fr-FR" sz="1200" b="1" dirty="0" smtClean="0"/>
              <a:t>-</a:t>
            </a:r>
            <a:r>
              <a:rPr lang="fr-FR" sz="1200" dirty="0" smtClean="0"/>
              <a:t> une offre de soins hospitalières extrêmement variées concernant les types d'activités, mais aussi au regard de la nature des établissements (proportion importante d'ESPIC et de PNL due au poids de l’histoire) ;</a:t>
            </a:r>
          </a:p>
          <a:p>
            <a:pPr lvl="0">
              <a:buNone/>
            </a:pPr>
            <a:r>
              <a:rPr lang="fr-FR" sz="1200" dirty="0" smtClean="0"/>
              <a:t>	</a:t>
            </a:r>
            <a:r>
              <a:rPr lang="fr-FR" sz="1200" b="1" dirty="0" smtClean="0"/>
              <a:t>- </a:t>
            </a:r>
            <a:r>
              <a:rPr lang="fr-FR" sz="1200" dirty="0" smtClean="0"/>
              <a:t>Présence de l’ AP HP ;</a:t>
            </a:r>
          </a:p>
          <a:p>
            <a:pPr lvl="0">
              <a:buNone/>
            </a:pPr>
            <a:r>
              <a:rPr lang="fr-FR" sz="1200" dirty="0" smtClean="0"/>
              <a:t>	</a:t>
            </a:r>
            <a:r>
              <a:rPr lang="fr-FR" sz="1200" b="1" dirty="0" smtClean="0"/>
              <a:t>- </a:t>
            </a:r>
            <a:r>
              <a:rPr lang="fr-FR" sz="1200" dirty="0" smtClean="0"/>
              <a:t>Une offre atypique du secteur privé lucratif (54 cliniques) (absence de restrucuration, spécialisée), avec une activité peu importante au regard des autres grosses cliniques de la région (aucune clinique au dessus de 20 000 séjours par an) et par ailleurs très spécialisées : ortho, ophtalmo mais quasiment pas polyvalentes, le tout peu restructuré ;</a:t>
            </a:r>
          </a:p>
          <a:p>
            <a:pPr lvl="0">
              <a:buNone/>
            </a:pPr>
            <a:r>
              <a:rPr lang="fr-FR" sz="1200" dirty="0" smtClean="0"/>
              <a:t>	</a:t>
            </a:r>
            <a:r>
              <a:rPr lang="fr-FR" sz="1200" b="1" dirty="0" smtClean="0"/>
              <a:t>-</a:t>
            </a:r>
            <a:r>
              <a:rPr lang="fr-FR" sz="1200" dirty="0" smtClean="0"/>
              <a:t> Une suppléance permanente des structures de soins (urgences, consultations) en cas de "défaillances" de l'offre de premier recours, y compris dans les cas peu complexes...</a:t>
            </a:r>
          </a:p>
          <a:p>
            <a:pPr lvl="0">
              <a:buNone/>
            </a:pPr>
            <a:r>
              <a:rPr lang="fr-FR" sz="1200" dirty="0" smtClean="0"/>
              <a:t>	</a:t>
            </a:r>
            <a:r>
              <a:rPr lang="fr-FR" sz="1200" b="1" dirty="0" smtClean="0"/>
              <a:t>-</a:t>
            </a:r>
            <a:r>
              <a:rPr lang="fr-FR" sz="1200" dirty="0" smtClean="0"/>
              <a:t> Visibilité très « parcellaire » des parcours, des relations , des accords des organisations mises en place entre les structures </a:t>
            </a:r>
          </a:p>
          <a:p>
            <a:pPr lvl="0">
              <a:buNone/>
            </a:pPr>
            <a:r>
              <a:rPr lang="fr-FR" sz="1200" dirty="0" smtClean="0"/>
              <a:t>	</a:t>
            </a:r>
            <a:r>
              <a:rPr lang="fr-FR" dirty="0" smtClean="0"/>
              <a:t>PROPOSITIONS</a:t>
            </a:r>
          </a:p>
          <a:p>
            <a:pPr>
              <a:buNone/>
              <a:defRPr/>
            </a:pPr>
            <a:r>
              <a:rPr lang="fr-FR" sz="1200" dirty="0" smtClean="0"/>
              <a:t>	</a:t>
            </a:r>
            <a:r>
              <a:rPr lang="fr-FR" sz="1200" b="1" dirty="0" smtClean="0"/>
              <a:t>- </a:t>
            </a:r>
            <a:r>
              <a:rPr lang="fr-FR" sz="1200" dirty="0" smtClean="0"/>
              <a:t>Recenser et faire connaître les actions innovantes, des bonnes coopérations</a:t>
            </a:r>
          </a:p>
          <a:p>
            <a:pPr>
              <a:buNone/>
              <a:defRPr/>
            </a:pPr>
            <a:r>
              <a:rPr lang="fr-FR" sz="1200" dirty="0" smtClean="0"/>
              <a:t> 	</a:t>
            </a:r>
            <a:r>
              <a:rPr lang="fr-FR" sz="1200" b="1" dirty="0" smtClean="0"/>
              <a:t>- </a:t>
            </a:r>
            <a:r>
              <a:rPr lang="fr-FR" sz="1200" dirty="0" smtClean="0"/>
              <a:t>Accompagner l’essor de la filière universitaire par la création de terrains de recherche et d'enseignement pour la médecine générale pour renforcer ainsi l’attractivité de l’exercice en ambulatoire</a:t>
            </a:r>
          </a:p>
          <a:p>
            <a:pPr>
              <a:buNone/>
              <a:defRPr/>
            </a:pPr>
            <a:r>
              <a:rPr lang="fr-FR" sz="1200" dirty="0" smtClean="0"/>
              <a:t>	</a:t>
            </a:r>
            <a:r>
              <a:rPr lang="fr-FR" sz="1200" b="1" dirty="0" smtClean="0"/>
              <a:t>-</a:t>
            </a:r>
            <a:r>
              <a:rPr lang="fr-FR" sz="1200" dirty="0" smtClean="0"/>
              <a:t> Engager des concertations par territoire pour détecter les meilleures pratiques et les modalités qui permettront d’atteindre cet objectif</a:t>
            </a:r>
          </a:p>
          <a:p>
            <a:pPr>
              <a:buNone/>
              <a:defRPr/>
            </a:pPr>
            <a:r>
              <a:rPr lang="fr-FR" sz="1200" dirty="0" smtClean="0"/>
              <a:t>	</a:t>
            </a:r>
            <a:r>
              <a:rPr lang="fr-FR" sz="1200" b="1" dirty="0" smtClean="0"/>
              <a:t>-</a:t>
            </a:r>
            <a:r>
              <a:rPr lang="fr-FR" sz="1200" dirty="0" smtClean="0"/>
              <a:t> Renforcer les liens avec les structures ambulatoires et les établissements de soins ( ex: appels d’offre, NMR, expérimentations 9,10,19…) </a:t>
            </a:r>
          </a:p>
          <a:p>
            <a:pPr>
              <a:buFontTx/>
              <a:buNone/>
              <a:defRPr/>
            </a:pPr>
            <a:endParaRPr lang="fr-FR" dirty="0" smtClean="0"/>
          </a:p>
          <a:p>
            <a:pPr>
              <a:defRPr/>
            </a:pP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Echanges avec la conférence de territoire </a:t>
            </a:r>
            <a:endParaRPr lang="fr-FR" dirty="0"/>
          </a:p>
        </p:txBody>
      </p:sp>
      <p:sp>
        <p:nvSpPr>
          <p:cNvPr id="4" name="Titre 1"/>
          <p:cNvSpPr txBox="1">
            <a:spLocks/>
          </p:cNvSpPr>
          <p:nvPr/>
        </p:nvSpPr>
        <p:spPr bwMode="auto">
          <a:xfrm>
            <a:off x="467544" y="2636912"/>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815975" marR="0" lvl="0" indent="-815975" algn="l" defTabSz="512763" rtl="0" eaLnBrk="0" fontAlgn="base" latinLnBrk="0" hangingPunct="0">
              <a:lnSpc>
                <a:spcPct val="100000"/>
              </a:lnSpc>
              <a:spcBef>
                <a:spcPct val="0"/>
              </a:spcBef>
              <a:spcAft>
                <a:spcPct val="0"/>
              </a:spcAft>
              <a:buClrTx/>
              <a:buSzPct val="30000"/>
              <a:buFontTx/>
              <a:buBlip>
                <a:blip r:embed="rId2"/>
              </a:buBlip>
              <a:tabLst>
                <a:tab pos="806450" algn="l"/>
                <a:tab pos="1141413" algn="l"/>
                <a:tab pos="5243513" algn="l"/>
              </a:tabLst>
              <a:defRPr/>
            </a:pPr>
            <a:endParaRPr kumimoji="0" lang="fr-FR" sz="2900" b="1" i="0" u="none" strike="noStrike" kern="0" cap="none" spc="0" normalizeH="0" baseline="0" noProof="0" dirty="0">
              <a:ln>
                <a:noFill/>
              </a:ln>
              <a:solidFill>
                <a:srgbClr val="7AB800"/>
              </a:solidFill>
              <a:effectLst/>
              <a:uLnTx/>
              <a:uFillTx/>
              <a:latin typeface="+mj-lt"/>
              <a:ea typeface="+mj-ea"/>
              <a:cs typeface="+mj-cs"/>
            </a:endParaRPr>
          </a:p>
        </p:txBody>
      </p:sp>
      <p:sp>
        <p:nvSpPr>
          <p:cNvPr id="5" name="Titre 1"/>
          <p:cNvSpPr txBox="1">
            <a:spLocks/>
          </p:cNvSpPr>
          <p:nvPr/>
        </p:nvSpPr>
        <p:spPr bwMode="auto">
          <a:xfrm>
            <a:off x="395536" y="270892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815975" marR="0" lvl="0" indent="-815975" algn="l" defTabSz="512763" rtl="0" eaLnBrk="0" fontAlgn="base" latinLnBrk="0" hangingPunct="0">
              <a:lnSpc>
                <a:spcPct val="100000"/>
              </a:lnSpc>
              <a:spcBef>
                <a:spcPct val="0"/>
              </a:spcBef>
              <a:spcAft>
                <a:spcPct val="0"/>
              </a:spcAft>
              <a:buClrTx/>
              <a:buSzPct val="30000"/>
              <a:buFontTx/>
              <a:buBlip>
                <a:blip r:embed="rId2"/>
              </a:buBlip>
              <a:tabLst>
                <a:tab pos="806450" algn="l"/>
                <a:tab pos="1141413" algn="l"/>
                <a:tab pos="5243513" algn="l"/>
              </a:tabLst>
              <a:defRPr/>
            </a:pPr>
            <a:r>
              <a:rPr lang="fr-FR" sz="2900" b="1" kern="0" dirty="0" smtClean="0">
                <a:solidFill>
                  <a:srgbClr val="7AB800"/>
                </a:solidFill>
                <a:latin typeface="+mj-lt"/>
                <a:ea typeface="+mj-ea"/>
                <a:cs typeface="+mj-cs"/>
              </a:rPr>
              <a:t>Retour des propositions Avril/mai auprès de la Conférence de territoire</a:t>
            </a:r>
            <a:r>
              <a:rPr kumimoji="0" lang="fr-FR" sz="2900" b="1" i="0" u="none" strike="noStrike" kern="0" cap="none" spc="0" normalizeH="0" baseline="0" noProof="0" dirty="0" smtClean="0">
                <a:ln>
                  <a:noFill/>
                </a:ln>
                <a:solidFill>
                  <a:srgbClr val="7AB800"/>
                </a:solidFill>
                <a:effectLst/>
                <a:uLnTx/>
                <a:uFillTx/>
                <a:latin typeface="+mj-lt"/>
                <a:ea typeface="+mj-ea"/>
                <a:cs typeface="+mj-cs"/>
              </a:rPr>
              <a:t> </a:t>
            </a:r>
            <a:endParaRPr kumimoji="0" lang="fr-FR" sz="2900" b="1" i="0" u="none" strike="noStrike" kern="0" cap="none" spc="0" normalizeH="0" baseline="0" noProof="0" dirty="0">
              <a:ln>
                <a:noFill/>
              </a:ln>
              <a:solidFill>
                <a:srgbClr val="7AB800"/>
              </a:solidFill>
              <a:effectLst/>
              <a:uLnTx/>
              <a:uFillTx/>
              <a:latin typeface="+mj-lt"/>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6165850"/>
          </a:xfrm>
          <a:solidFill>
            <a:schemeClr val="accent2">
              <a:lumMod val="75000"/>
            </a:schemeClr>
          </a:solidFill>
        </p:spPr>
        <p:txBody>
          <a:bodyPr/>
          <a:lstStyle/>
          <a:p>
            <a:pPr algn="ctr">
              <a:buFontTx/>
              <a:buNone/>
              <a:defRPr/>
            </a:pP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2000" dirty="0" smtClean="0">
                <a:solidFill>
                  <a:srgbClr val="00B050"/>
                </a:solidFill>
              </a:rPr>
              <a:t>MERCI DE VOTRE ATTENTION</a:t>
            </a:r>
            <a:br>
              <a:rPr lang="fr-FR" sz="2000" dirty="0" smtClean="0">
                <a:solidFill>
                  <a:srgbClr val="00B050"/>
                </a:solidFill>
              </a:rPr>
            </a:br>
            <a:r>
              <a:rPr lang="fr-FR" sz="2000" dirty="0" smtClean="0">
                <a:solidFill>
                  <a:srgbClr val="00B050"/>
                </a:solidFill>
              </a:rPr>
              <a:t/>
            </a:r>
            <a:br>
              <a:rPr lang="fr-FR" sz="2000" dirty="0" smtClean="0">
                <a:solidFill>
                  <a:srgbClr val="00B050"/>
                </a:solidFill>
              </a:rPr>
            </a:br>
            <a:r>
              <a:rPr lang="fr-FR" sz="2000" dirty="0" smtClean="0">
                <a:solidFill>
                  <a:srgbClr val="00B050"/>
                </a:solidFill>
              </a:rPr>
              <a:t>***</a:t>
            </a:r>
            <a:br>
              <a:rPr lang="fr-FR" sz="2000" dirty="0" smtClean="0">
                <a:solidFill>
                  <a:srgbClr val="00B050"/>
                </a:solidFill>
              </a:rPr>
            </a:br>
            <a:r>
              <a:rPr lang="fr-FR" sz="2000" dirty="0" smtClean="0">
                <a:solidFill>
                  <a:srgbClr val="00B050"/>
                </a:solidFill>
              </a:rPr>
              <a:t/>
            </a:r>
            <a:br>
              <a:rPr lang="fr-FR" sz="2000" dirty="0" smtClean="0">
                <a:solidFill>
                  <a:srgbClr val="00B050"/>
                </a:solidFill>
              </a:rPr>
            </a:br>
            <a:r>
              <a:rPr lang="fr-FR" sz="2000" dirty="0" smtClean="0">
                <a:solidFill>
                  <a:srgbClr val="00B050"/>
                </a:solidFill>
              </a:rPr>
              <a:t>Pour plus d’information, contacter</a:t>
            </a:r>
            <a:br>
              <a:rPr lang="fr-FR" sz="2000" dirty="0" smtClean="0">
                <a:solidFill>
                  <a:srgbClr val="00B050"/>
                </a:solidFill>
              </a:rPr>
            </a:br>
            <a:r>
              <a:rPr lang="fr-FR" sz="2000" dirty="0" smtClean="0">
                <a:solidFill>
                  <a:srgbClr val="00B050"/>
                </a:solidFill>
              </a:rPr>
              <a:t/>
            </a:r>
            <a:br>
              <a:rPr lang="fr-FR" sz="2000" dirty="0" smtClean="0">
                <a:solidFill>
                  <a:srgbClr val="00B050"/>
                </a:solidFill>
              </a:rPr>
            </a:br>
            <a:r>
              <a:rPr lang="fr-FR" sz="2000" dirty="0" smtClean="0">
                <a:solidFill>
                  <a:srgbClr val="000000"/>
                </a:solidFill>
                <a:hlinkClick r:id="rId3"/>
              </a:rPr>
              <a:t>alexandre.farnault@ars.sante.fr</a:t>
            </a:r>
            <a:r>
              <a:rPr lang="fr-FR" sz="2000" dirty="0" smtClean="0">
                <a:solidFill>
                  <a:srgbClr val="000000"/>
                </a:solidFill>
              </a:rPr>
              <a:t/>
            </a:r>
            <a:br>
              <a:rPr lang="fr-FR" sz="2000" dirty="0" smtClean="0">
                <a:solidFill>
                  <a:srgbClr val="000000"/>
                </a:solidFill>
              </a:rPr>
            </a:br>
            <a:r>
              <a:rPr lang="fr-FR" sz="2000" dirty="0" smtClean="0">
                <a:solidFill>
                  <a:srgbClr val="000000"/>
                </a:solidFill>
              </a:rPr>
              <a:t/>
            </a:r>
            <a:br>
              <a:rPr lang="fr-FR" sz="2000" dirty="0" smtClean="0">
                <a:solidFill>
                  <a:srgbClr val="000000"/>
                </a:solidFill>
              </a:rPr>
            </a:br>
            <a:r>
              <a:rPr lang="fr-FR" sz="2000" dirty="0" smtClean="0">
                <a:solidFill>
                  <a:srgbClr val="000000"/>
                </a:solidFill>
                <a:hlinkClick r:id="rId4"/>
              </a:rPr>
              <a:t>michele.ooms@ars.sante.fr</a:t>
            </a:r>
            <a:r>
              <a:rPr lang="fr-FR" sz="2000" dirty="0" smtClean="0">
                <a:solidFill>
                  <a:srgbClr val="000000"/>
                </a:solidFill>
              </a:rPr>
              <a:t> </a:t>
            </a: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endParaRPr lang="fr-FR"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ZoneTexte 1"/>
          <p:cNvSpPr txBox="1">
            <a:spLocks noChangeArrowheads="1"/>
          </p:cNvSpPr>
          <p:nvPr/>
        </p:nvSpPr>
        <p:spPr bwMode="auto">
          <a:xfrm>
            <a:off x="684213" y="2060575"/>
            <a:ext cx="7920037" cy="5155257"/>
          </a:xfrm>
          <a:prstGeom prst="rect">
            <a:avLst/>
          </a:prstGeom>
          <a:noFill/>
          <a:ln w="9525">
            <a:noFill/>
            <a:miter lim="800000"/>
            <a:headEnd/>
            <a:tailEnd/>
          </a:ln>
        </p:spPr>
        <p:txBody>
          <a:bodyPr>
            <a:spAutoFit/>
          </a:bodyPr>
          <a:lstStyle/>
          <a:p>
            <a:pPr>
              <a:spcBef>
                <a:spcPct val="50000"/>
              </a:spcBef>
            </a:pPr>
            <a:r>
              <a:rPr lang="fr-FR" sz="2000" dirty="0"/>
              <a:t>                                  </a:t>
            </a:r>
            <a:r>
              <a:rPr lang="fr-FR" sz="2000" dirty="0">
                <a:solidFill>
                  <a:schemeClr val="tx2"/>
                </a:solidFill>
              </a:rPr>
              <a:t>Présenté par</a:t>
            </a:r>
          </a:p>
          <a:p>
            <a:pPr algn="r">
              <a:spcBef>
                <a:spcPct val="50000"/>
              </a:spcBef>
            </a:pPr>
            <a:r>
              <a:rPr lang="fr-FR" sz="1400" b="1" dirty="0" smtClean="0">
                <a:solidFill>
                  <a:schemeClr val="tx2"/>
                </a:solidFill>
              </a:rPr>
              <a:t>Gilles ECHARDOUR, </a:t>
            </a:r>
          </a:p>
          <a:p>
            <a:pPr algn="r">
              <a:spcBef>
                <a:spcPct val="50000"/>
              </a:spcBef>
            </a:pPr>
            <a:r>
              <a:rPr lang="fr-FR" sz="1400" b="1" i="1" dirty="0" smtClean="0">
                <a:solidFill>
                  <a:schemeClr val="tx2"/>
                </a:solidFill>
              </a:rPr>
              <a:t>Délégué territorial à Paris</a:t>
            </a:r>
          </a:p>
          <a:p>
            <a:pPr algn="r">
              <a:spcBef>
                <a:spcPct val="50000"/>
              </a:spcBef>
            </a:pPr>
            <a:r>
              <a:rPr lang="fr-FR" sz="1400" b="1" dirty="0" smtClean="0">
                <a:solidFill>
                  <a:schemeClr val="tx2"/>
                </a:solidFill>
              </a:rPr>
              <a:t>Alexandre </a:t>
            </a:r>
            <a:r>
              <a:rPr lang="fr-FR" sz="1400" b="1" dirty="0">
                <a:solidFill>
                  <a:schemeClr val="tx2"/>
                </a:solidFill>
              </a:rPr>
              <a:t>FARNAULT</a:t>
            </a:r>
            <a:r>
              <a:rPr lang="fr-FR" sz="1400" dirty="0">
                <a:solidFill>
                  <a:schemeClr val="tx2"/>
                </a:solidFill>
              </a:rPr>
              <a:t>, </a:t>
            </a:r>
          </a:p>
          <a:p>
            <a:pPr algn="r">
              <a:spcBef>
                <a:spcPct val="50000"/>
              </a:spcBef>
            </a:pPr>
            <a:r>
              <a:rPr lang="fr-FR" sz="1400" i="1" dirty="0">
                <a:solidFill>
                  <a:schemeClr val="tx2"/>
                </a:solidFill>
              </a:rPr>
              <a:t>responsable du </a:t>
            </a:r>
            <a:r>
              <a:rPr lang="fr-FR" sz="1400" b="1" i="1" dirty="0">
                <a:solidFill>
                  <a:schemeClr val="tx2"/>
                </a:solidFill>
              </a:rPr>
              <a:t>Pôle </a:t>
            </a:r>
            <a:r>
              <a:rPr lang="fr-FR" sz="1400" b="1" i="1" dirty="0" smtClean="0">
                <a:solidFill>
                  <a:schemeClr val="tx2"/>
                </a:solidFill>
              </a:rPr>
              <a:t>Innovation </a:t>
            </a:r>
            <a:r>
              <a:rPr lang="fr-FR" sz="1400" b="1" i="1" dirty="0">
                <a:solidFill>
                  <a:schemeClr val="tx2"/>
                </a:solidFill>
              </a:rPr>
              <a:t>et démocratie sanitaire</a:t>
            </a:r>
          </a:p>
          <a:p>
            <a:pPr algn="r">
              <a:spcBef>
                <a:spcPct val="50000"/>
              </a:spcBef>
            </a:pPr>
            <a:r>
              <a:rPr lang="fr-FR" sz="1400" b="1" dirty="0">
                <a:solidFill>
                  <a:schemeClr val="tx2"/>
                </a:solidFill>
              </a:rPr>
              <a:t>Christine GRATZ</a:t>
            </a:r>
            <a:r>
              <a:rPr lang="fr-FR" sz="1400" dirty="0">
                <a:solidFill>
                  <a:schemeClr val="tx2"/>
                </a:solidFill>
              </a:rPr>
              <a:t>, </a:t>
            </a:r>
          </a:p>
          <a:p>
            <a:pPr algn="r">
              <a:spcBef>
                <a:spcPct val="50000"/>
              </a:spcBef>
            </a:pPr>
            <a:r>
              <a:rPr lang="fr-FR" sz="1400" i="1" dirty="0">
                <a:solidFill>
                  <a:schemeClr val="tx2"/>
                </a:solidFill>
              </a:rPr>
              <a:t>responsable du </a:t>
            </a:r>
            <a:r>
              <a:rPr lang="fr-FR" sz="1400" b="1" i="1" dirty="0">
                <a:solidFill>
                  <a:schemeClr val="tx2"/>
                </a:solidFill>
              </a:rPr>
              <a:t>Département de l'offre de soins ambulatoires </a:t>
            </a:r>
          </a:p>
          <a:p>
            <a:pPr algn="r">
              <a:spcBef>
                <a:spcPct val="50000"/>
              </a:spcBef>
            </a:pPr>
            <a:r>
              <a:rPr lang="fr-FR" sz="1400" b="1" i="1" dirty="0">
                <a:solidFill>
                  <a:schemeClr val="tx2"/>
                </a:solidFill>
              </a:rPr>
              <a:t>et des professionnels de santé</a:t>
            </a:r>
          </a:p>
          <a:p>
            <a:pPr algn="r">
              <a:spcBef>
                <a:spcPct val="50000"/>
              </a:spcBef>
            </a:pPr>
            <a:r>
              <a:rPr lang="fr-FR" sz="1400" b="1" dirty="0">
                <a:solidFill>
                  <a:schemeClr val="tx2"/>
                </a:solidFill>
              </a:rPr>
              <a:t>Michèle OOMS, </a:t>
            </a:r>
          </a:p>
          <a:p>
            <a:pPr algn="r">
              <a:spcBef>
                <a:spcPct val="50000"/>
              </a:spcBef>
            </a:pPr>
            <a:r>
              <a:rPr lang="fr-FR" sz="1400" i="1" dirty="0">
                <a:solidFill>
                  <a:schemeClr val="tx2"/>
                </a:solidFill>
              </a:rPr>
              <a:t>médecin de santé publique sur l’offre de soins ambulatoires</a:t>
            </a:r>
          </a:p>
          <a:p>
            <a:pPr algn="r">
              <a:spcBef>
                <a:spcPct val="50000"/>
              </a:spcBef>
            </a:pPr>
            <a:endParaRPr lang="fr-FR" sz="2000" b="1" i="1" dirty="0"/>
          </a:p>
          <a:p>
            <a:pPr algn="r">
              <a:spcBef>
                <a:spcPct val="50000"/>
              </a:spcBef>
            </a:pPr>
            <a:endParaRPr lang="fr-FR" sz="2000" dirty="0"/>
          </a:p>
          <a:p>
            <a:pPr>
              <a:spcBef>
                <a:spcPct val="50000"/>
              </a:spcBef>
            </a:pPr>
            <a:endParaRPr lang="fr-FR" dirty="0"/>
          </a:p>
          <a:p>
            <a:pPr>
              <a:spcBef>
                <a:spcPct val="50000"/>
              </a:spcBef>
            </a:pPr>
            <a:endParaRPr lang="fr-FR" dirty="0"/>
          </a:p>
          <a:p>
            <a:pPr>
              <a:spcBef>
                <a:spcPct val="50000"/>
              </a:spcBef>
            </a:pPr>
            <a:endParaRPr lang="fr-FR" dirty="0"/>
          </a:p>
          <a:p>
            <a:pPr>
              <a:spcBef>
                <a:spcPct val="50000"/>
              </a:spcBef>
            </a:pP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
          <p:cNvSpPr>
            <a:spLocks noGrp="1"/>
          </p:cNvSpPr>
          <p:nvPr>
            <p:ph type="title"/>
          </p:nvPr>
        </p:nvSpPr>
        <p:spPr>
          <a:xfrm>
            <a:off x="304800" y="220663"/>
            <a:ext cx="8153400" cy="831850"/>
          </a:xfrm>
        </p:spPr>
        <p:txBody>
          <a:bodyPr/>
          <a:lstStyle/>
          <a:p>
            <a:r>
              <a:rPr lang="fr-FR" smtClean="0"/>
              <a:t>PACTE TERRITOIRE-SANTE</a:t>
            </a:r>
          </a:p>
        </p:txBody>
      </p:sp>
      <p:sp>
        <p:nvSpPr>
          <p:cNvPr id="5123" name="Espace réservé du contenu 2"/>
          <p:cNvSpPr>
            <a:spLocks noGrp="1"/>
          </p:cNvSpPr>
          <p:nvPr>
            <p:ph idx="1"/>
          </p:nvPr>
        </p:nvSpPr>
        <p:spPr>
          <a:xfrm>
            <a:off x="755650" y="908050"/>
            <a:ext cx="7702550" cy="4897438"/>
          </a:xfrm>
        </p:spPr>
        <p:txBody>
          <a:bodyPr/>
          <a:lstStyle/>
          <a:p>
            <a:endParaRPr lang="fr-FR" dirty="0" smtClean="0"/>
          </a:p>
          <a:p>
            <a:r>
              <a:rPr lang="fr-FR" b="1" dirty="0" smtClean="0">
                <a:solidFill>
                  <a:schemeClr val="tx2"/>
                </a:solidFill>
              </a:rPr>
              <a:t>Présentation le 15 février dernier auprès de la CT75 du dispositif national</a:t>
            </a:r>
          </a:p>
          <a:p>
            <a:r>
              <a:rPr lang="fr-FR" b="1" dirty="0" smtClean="0">
                <a:solidFill>
                  <a:schemeClr val="tx2"/>
                </a:solidFill>
              </a:rPr>
              <a:t>Rappel rapide de l’objectif </a:t>
            </a:r>
            <a:r>
              <a:rPr lang="fr-FR" dirty="0" smtClean="0">
                <a:solidFill>
                  <a:schemeClr val="tx2"/>
                </a:solidFill>
              </a:rPr>
              <a:t>général : l</a:t>
            </a:r>
            <a:r>
              <a:rPr lang="fr-FR" sz="1600" dirty="0" smtClean="0">
                <a:solidFill>
                  <a:schemeClr val="tx2"/>
                </a:solidFill>
              </a:rPr>
              <a:t>utter contre les déserts médicaux pour favoriser l’accès de tous les Français à des soins de qualité sur l’ensemble du territoire</a:t>
            </a:r>
          </a:p>
          <a:p>
            <a:r>
              <a:rPr lang="fr-FR" sz="1800" b="1" dirty="0" smtClean="0">
                <a:solidFill>
                  <a:schemeClr val="tx2"/>
                </a:solidFill>
              </a:rPr>
              <a:t>Objectifs spécifiques</a:t>
            </a:r>
            <a:endParaRPr lang="fr-FR" b="1" dirty="0" smtClean="0">
              <a:solidFill>
                <a:schemeClr val="tx2"/>
              </a:solidFill>
            </a:endParaRPr>
          </a:p>
          <a:p>
            <a:pPr lvl="1"/>
            <a:r>
              <a:rPr lang="fr-FR" sz="1600" dirty="0" smtClean="0">
                <a:solidFill>
                  <a:schemeClr val="tx2"/>
                </a:solidFill>
              </a:rPr>
              <a:t>Changer la formation et faciliter l’installation des jeunes médecins</a:t>
            </a:r>
          </a:p>
          <a:p>
            <a:pPr lvl="1"/>
            <a:r>
              <a:rPr lang="fr-FR" sz="1600" dirty="0" smtClean="0">
                <a:solidFill>
                  <a:schemeClr val="tx2"/>
                </a:solidFill>
              </a:rPr>
              <a:t>Transformer les conditions d’exercice des professionnels de santé</a:t>
            </a:r>
          </a:p>
          <a:p>
            <a:pPr lvl="1"/>
            <a:r>
              <a:rPr lang="fr-FR" sz="1600" dirty="0" smtClean="0">
                <a:solidFill>
                  <a:schemeClr val="tx2"/>
                </a:solidFill>
              </a:rPr>
              <a:t>Investir dans les territoires isolés</a:t>
            </a:r>
            <a:endParaRPr lang="fr-FR" dirty="0" smtClean="0">
              <a:solidFill>
                <a:schemeClr val="tx2"/>
              </a:solidFill>
            </a:endParaRPr>
          </a:p>
          <a:p>
            <a:r>
              <a:rPr lang="fr-FR" sz="1800" b="1" dirty="0" smtClean="0">
                <a:solidFill>
                  <a:schemeClr val="tx2"/>
                </a:solidFill>
              </a:rPr>
              <a:t>12 engagements identifiés</a:t>
            </a:r>
          </a:p>
          <a:p>
            <a:r>
              <a:rPr lang="fr-FR" sz="1600" dirty="0" smtClean="0">
                <a:solidFill>
                  <a:schemeClr val="tx2"/>
                </a:solidFill>
              </a:rPr>
              <a:t>Des propositions soumises à une double concertation</a:t>
            </a:r>
          </a:p>
          <a:p>
            <a:pPr lvl="1"/>
            <a:r>
              <a:rPr lang="fr-FR" sz="1600" dirty="0" smtClean="0">
                <a:solidFill>
                  <a:schemeClr val="tx2"/>
                </a:solidFill>
              </a:rPr>
              <a:t>Une </a:t>
            </a:r>
            <a:r>
              <a:rPr lang="fr-FR" sz="1600" b="1" dirty="0" smtClean="0">
                <a:solidFill>
                  <a:schemeClr val="tx2"/>
                </a:solidFill>
              </a:rPr>
              <a:t>concertation nationale</a:t>
            </a:r>
          </a:p>
          <a:p>
            <a:pPr lvl="1"/>
            <a:r>
              <a:rPr lang="fr-FR" sz="1600" dirty="0" smtClean="0">
                <a:solidFill>
                  <a:schemeClr val="tx2"/>
                </a:solidFill>
              </a:rPr>
              <a:t>Une </a:t>
            </a:r>
            <a:r>
              <a:rPr lang="fr-FR" sz="1600" b="1" dirty="0" smtClean="0">
                <a:solidFill>
                  <a:schemeClr val="tx2"/>
                </a:solidFill>
              </a:rPr>
              <a:t>concertation départementale </a:t>
            </a:r>
            <a:r>
              <a:rPr lang="fr-FR" sz="1600" dirty="0" smtClean="0">
                <a:solidFill>
                  <a:schemeClr val="tx2"/>
                </a:solidFill>
              </a:rPr>
              <a:t>devant être menée par chaque Agence régionale de santé (ARS) jusqu’à la fin février. Les nouvelles propositions formulées à cette occasion pourront conduire à amender ou compléter le « Pacte territoire-santé »</a:t>
            </a:r>
          </a:p>
          <a:p>
            <a:endParaRPr lang="fr-FR" sz="1600" b="1" dirty="0" smtClean="0">
              <a:solidFill>
                <a:srgbClr val="FF0000"/>
              </a:solidFill>
            </a:endParaRPr>
          </a:p>
          <a:p>
            <a:endParaRPr lang="fr-FR" dirty="0" smtClean="0"/>
          </a:p>
        </p:txBody>
      </p:sp>
      <p:sp>
        <p:nvSpPr>
          <p:cNvPr id="5124" name="Rectangle 4"/>
          <p:cNvSpPr>
            <a:spLocks noChangeArrowheads="1"/>
          </p:cNvSpPr>
          <p:nvPr/>
        </p:nvSpPr>
        <p:spPr bwMode="auto">
          <a:xfrm>
            <a:off x="1692275" y="5373688"/>
            <a:ext cx="6840538" cy="369887"/>
          </a:xfrm>
          <a:prstGeom prst="rect">
            <a:avLst/>
          </a:prstGeom>
          <a:noFill/>
          <a:ln w="9525" algn="ctr">
            <a:solidFill>
              <a:schemeClr val="bg1"/>
            </a:solidFill>
            <a:round/>
            <a:headEnd/>
            <a:tailEnd/>
          </a:ln>
        </p:spPr>
        <p:txBody>
          <a:bodyPr>
            <a:spAutoFit/>
          </a:bodyPr>
          <a:lstStyle/>
          <a:p>
            <a:pPr>
              <a:spcBef>
                <a:spcPct val="50000"/>
              </a:spcBef>
            </a:pPr>
            <a:endParaRPr lang="fr-FR" sz="1800">
              <a:solidFill>
                <a:srgbClr val="92D05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107950" y="220663"/>
            <a:ext cx="9036050" cy="1143000"/>
          </a:xfrm>
        </p:spPr>
        <p:txBody>
          <a:bodyPr/>
          <a:lstStyle/>
          <a:p>
            <a:r>
              <a:rPr lang="fr-FR" dirty="0" smtClean="0"/>
              <a:t>Approche engagée à la DT75 pour la déclinaison du Pacte à Paris</a:t>
            </a:r>
          </a:p>
        </p:txBody>
      </p:sp>
      <p:graphicFrame>
        <p:nvGraphicFramePr>
          <p:cNvPr id="6" name="Espace réservé du contenu 5"/>
          <p:cNvGraphicFramePr>
            <a:graphicFrameLocks noGrp="1"/>
          </p:cNvGraphicFramePr>
          <p:nvPr>
            <p:ph idx="1"/>
          </p:nvPr>
        </p:nvGraphicFramePr>
        <p:xfrm>
          <a:off x="395537" y="1268761"/>
          <a:ext cx="8352928" cy="5303520"/>
        </p:xfrm>
        <a:graphic>
          <a:graphicData uri="http://schemas.openxmlformats.org/drawingml/2006/table">
            <a:tbl>
              <a:tblPr firstRow="1" bandRow="1">
                <a:tableStyleId>{5C22544A-7EE6-4342-B048-85BDC9FD1C3A}</a:tableStyleId>
              </a:tblPr>
              <a:tblGrid>
                <a:gridCol w="479266"/>
                <a:gridCol w="5999442"/>
                <a:gridCol w="1874220"/>
              </a:tblGrid>
              <a:tr h="561445">
                <a:tc>
                  <a:txBody>
                    <a:bodyPr/>
                    <a:lstStyle/>
                    <a:p>
                      <a:pPr algn="ctr"/>
                      <a:r>
                        <a:rPr lang="fr-FR" dirty="0" smtClean="0"/>
                        <a:t>N°</a:t>
                      </a:r>
                      <a:endParaRPr lang="fr-FR" dirty="0"/>
                    </a:p>
                  </a:txBody>
                  <a:tcPr/>
                </a:tc>
                <a:tc>
                  <a:txBody>
                    <a:bodyPr/>
                    <a:lstStyle/>
                    <a:p>
                      <a:pPr algn="ctr"/>
                      <a:r>
                        <a:rPr lang="fr-FR" dirty="0" smtClean="0"/>
                        <a:t>THEMES PROPOSES</a:t>
                      </a:r>
                      <a:endParaRPr lang="fr-FR" dirty="0"/>
                    </a:p>
                  </a:txBody>
                  <a:tcPr/>
                </a:tc>
                <a:tc>
                  <a:txBody>
                    <a:bodyPr/>
                    <a:lstStyle/>
                    <a:p>
                      <a:pPr algn="ctr"/>
                      <a:r>
                        <a:rPr lang="fr-FR" dirty="0" smtClean="0"/>
                        <a:t>Point focal à la DT75</a:t>
                      </a:r>
                      <a:endParaRPr lang="fr-FR" dirty="0"/>
                    </a:p>
                  </a:txBody>
                  <a:tcPr/>
                </a:tc>
              </a:tr>
              <a:tr h="802064">
                <a:tc>
                  <a:txBody>
                    <a:bodyPr/>
                    <a:lstStyle/>
                    <a:p>
                      <a:r>
                        <a:rPr lang="fr-FR" dirty="0" smtClean="0"/>
                        <a:t>1</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Collecte et analyse de la documentation</a:t>
                      </a:r>
                      <a:r>
                        <a:rPr lang="fr-FR" sz="1800" baseline="0" dirty="0" smtClean="0"/>
                        <a:t> et </a:t>
                      </a:r>
                      <a:r>
                        <a:rPr lang="fr-FR" sz="1800" dirty="0" smtClean="0"/>
                        <a:t>des données disponibles à Paris</a:t>
                      </a:r>
                    </a:p>
                    <a:p>
                      <a:endParaRPr lang="fr-FR" dirty="0"/>
                    </a:p>
                  </a:txBody>
                  <a:tcPr/>
                </a:tc>
                <a:tc rowSpan="3">
                  <a:txBody>
                    <a:bodyPr/>
                    <a:lstStyle/>
                    <a:p>
                      <a:pPr algn="ctr"/>
                      <a:r>
                        <a:rPr lang="fr-FR" dirty="0" smtClean="0"/>
                        <a:t>Alexandre </a:t>
                      </a:r>
                      <a:r>
                        <a:rPr lang="fr-FR" dirty="0" err="1" smtClean="0"/>
                        <a:t>Farnault</a:t>
                      </a:r>
                      <a:endParaRPr lang="fr-FR" dirty="0"/>
                    </a:p>
                  </a:txBody>
                  <a:tcPr anchor="ctr"/>
                </a:tc>
              </a:tr>
              <a:tr h="320826">
                <a:tc>
                  <a:txBody>
                    <a:bodyPr/>
                    <a:lstStyle/>
                    <a:p>
                      <a:r>
                        <a:rPr lang="fr-FR" dirty="0" smtClean="0"/>
                        <a:t>2</a:t>
                      </a:r>
                      <a:endParaRPr lang="fr-FR" dirty="0"/>
                    </a:p>
                  </a:txBody>
                  <a:tcPr/>
                </a:tc>
                <a:tc>
                  <a:txBody>
                    <a:bodyPr/>
                    <a:lstStyle/>
                    <a:p>
                      <a:r>
                        <a:rPr lang="fr-FR" sz="1800" dirty="0" smtClean="0"/>
                        <a:t>Définition du champ du premier recours à Paris</a:t>
                      </a:r>
                      <a:endParaRPr lang="fr-FR" dirty="0"/>
                    </a:p>
                  </a:txBody>
                  <a:tcPr/>
                </a:tc>
                <a:tc vMerge="1">
                  <a:txBody>
                    <a:bodyPr/>
                    <a:lstStyle/>
                    <a:p>
                      <a:endParaRPr lang="fr-FR" dirty="0"/>
                    </a:p>
                  </a:txBody>
                  <a:tcPr/>
                </a:tc>
              </a:tr>
              <a:tr h="589991">
                <a:tc>
                  <a:txBody>
                    <a:bodyPr/>
                    <a:lstStyle/>
                    <a:p>
                      <a:r>
                        <a:rPr lang="fr-FR" dirty="0" smtClean="0"/>
                        <a:t>3</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Mesures d’aide et d’incitation du premier recours à Paris</a:t>
                      </a:r>
                    </a:p>
                    <a:p>
                      <a:endParaRPr lang="fr-FR" dirty="0"/>
                    </a:p>
                  </a:txBody>
                  <a:tcPr/>
                </a:tc>
                <a:tc vMerge="1">
                  <a:txBody>
                    <a:bodyPr/>
                    <a:lstStyle/>
                    <a:p>
                      <a:endParaRPr lang="fr-FR" dirty="0"/>
                    </a:p>
                  </a:txBody>
                  <a:tcPr/>
                </a:tc>
              </a:tr>
              <a:tr h="802064">
                <a:tc>
                  <a:txBody>
                    <a:bodyPr/>
                    <a:lstStyle/>
                    <a:p>
                      <a:r>
                        <a:rPr lang="fr-FR" dirty="0" smtClean="0"/>
                        <a:t>4</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Structuration du premier recours à Paris (cabinets individuels, cabinets de groupe,</a:t>
                      </a:r>
                      <a:r>
                        <a:rPr lang="fr-FR" sz="1800" baseline="0" dirty="0" smtClean="0"/>
                        <a:t> pôles de santé, </a:t>
                      </a:r>
                      <a:r>
                        <a:rPr lang="fr-FR" sz="1800" dirty="0" smtClean="0"/>
                        <a:t>CDS, MSP, …): identification des leviers et obstacles</a:t>
                      </a:r>
                    </a:p>
                  </a:txBody>
                  <a:tcPr/>
                </a:tc>
                <a:tc>
                  <a:txBody>
                    <a:bodyPr/>
                    <a:lstStyle/>
                    <a:p>
                      <a:pPr algn="ctr"/>
                      <a:r>
                        <a:rPr lang="fr-FR" dirty="0" smtClean="0"/>
                        <a:t>Michèle </a:t>
                      </a:r>
                      <a:r>
                        <a:rPr lang="fr-FR" dirty="0" err="1" smtClean="0"/>
                        <a:t>Ooms</a:t>
                      </a:r>
                      <a:endParaRPr lang="fr-FR" dirty="0"/>
                    </a:p>
                  </a:txBody>
                  <a:tcPr/>
                </a:tc>
              </a:tr>
              <a:tr h="1042684">
                <a:tc>
                  <a:txBody>
                    <a:bodyPr/>
                    <a:lstStyle/>
                    <a:p>
                      <a:r>
                        <a:rPr lang="fr-FR" dirty="0" smtClean="0"/>
                        <a:t>5</a:t>
                      </a:r>
                      <a:endParaRPr lang="fr-FR" dirty="0"/>
                    </a:p>
                  </a:txBody>
                  <a:tcPr/>
                </a:tc>
                <a:tc>
                  <a:txBody>
                    <a:bodyPr/>
                    <a:lstStyle/>
                    <a:p>
                      <a:pPr>
                        <a:buFont typeface="+mj-lt"/>
                        <a:buNone/>
                      </a:pPr>
                      <a:r>
                        <a:rPr lang="fr-FR" sz="1600" dirty="0" smtClean="0"/>
                        <a:t>Point sur les partenariats avec</a:t>
                      </a:r>
                    </a:p>
                    <a:p>
                      <a:pPr lvl="1">
                        <a:buFont typeface="Wingdings" pitchFamily="2" charset="2"/>
                        <a:buChar char="ü"/>
                      </a:pPr>
                      <a:r>
                        <a:rPr lang="fr-FR" sz="1400" dirty="0" smtClean="0"/>
                        <a:t>les institutionnels (URPS, Ordres, syndicats…)</a:t>
                      </a:r>
                    </a:p>
                    <a:p>
                      <a:pPr lvl="1">
                        <a:buFont typeface="Wingdings" pitchFamily="2" charset="2"/>
                        <a:buChar char="ü"/>
                      </a:pPr>
                      <a:r>
                        <a:rPr lang="fr-FR" sz="1400" dirty="0" smtClean="0"/>
                        <a:t>les professionnels (médecins, paramédicaux…)</a:t>
                      </a:r>
                    </a:p>
                    <a:p>
                      <a:pPr lvl="1">
                        <a:buFont typeface="Wingdings" pitchFamily="2" charset="2"/>
                        <a:buChar char="ü"/>
                      </a:pPr>
                      <a:r>
                        <a:rPr lang="fr-FR" sz="1400" dirty="0" smtClean="0"/>
                        <a:t>les universités</a:t>
                      </a:r>
                    </a:p>
                    <a:p>
                      <a:pPr lvl="1">
                        <a:buFont typeface="Wingdings" pitchFamily="2" charset="2"/>
                        <a:buChar char="ü"/>
                      </a:pPr>
                      <a:r>
                        <a:rPr lang="fr-FR" sz="1400" dirty="0" smtClean="0"/>
                        <a:t>les jeunes (en fin de formation, récemment installés…)</a:t>
                      </a:r>
                    </a:p>
                  </a:txBody>
                  <a:tcPr/>
                </a:tc>
                <a:tc>
                  <a:txBody>
                    <a:bodyPr/>
                    <a:lstStyle/>
                    <a:p>
                      <a:pPr algn="ctr"/>
                      <a:r>
                        <a:rPr lang="fr-FR" dirty="0" smtClean="0"/>
                        <a:t>Alain </a:t>
                      </a:r>
                      <a:r>
                        <a:rPr lang="fr-FR" dirty="0" err="1" smtClean="0"/>
                        <a:t>Beauvois</a:t>
                      </a:r>
                      <a:endParaRPr lang="fr-FR" dirty="0"/>
                    </a:p>
                  </a:txBody>
                  <a:tcPr/>
                </a:tc>
              </a:tr>
              <a:tr h="561445">
                <a:tc>
                  <a:txBody>
                    <a:bodyPr/>
                    <a:lstStyle/>
                    <a:p>
                      <a:r>
                        <a:rPr lang="fr-FR" dirty="0" smtClean="0"/>
                        <a:t>6</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Articulation</a:t>
                      </a:r>
                      <a:r>
                        <a:rPr lang="fr-FR" sz="1800" baseline="0" dirty="0" smtClean="0"/>
                        <a:t> entre le premier recours et l’h</a:t>
                      </a:r>
                      <a:r>
                        <a:rPr lang="fr-FR" sz="1800" dirty="0" smtClean="0"/>
                        <a:t>ôpital</a:t>
                      </a:r>
                    </a:p>
                    <a:p>
                      <a:endParaRPr lang="fr-FR" dirty="0"/>
                    </a:p>
                  </a:txBody>
                  <a:tcPr/>
                </a:tc>
                <a:tc>
                  <a:txBody>
                    <a:bodyPr/>
                    <a:lstStyle/>
                    <a:p>
                      <a:pPr algn="ctr"/>
                      <a:r>
                        <a:rPr lang="fr-FR" dirty="0" smtClean="0"/>
                        <a:t>Mathilde </a:t>
                      </a:r>
                      <a:r>
                        <a:rPr lang="fr-FR" dirty="0" err="1" smtClean="0"/>
                        <a:t>Chapet</a:t>
                      </a:r>
                      <a:endParaRPr lang="fr-FR"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23850" y="115888"/>
            <a:ext cx="8153400" cy="1143000"/>
          </a:xfrm>
        </p:spPr>
        <p:txBody>
          <a:bodyPr/>
          <a:lstStyle/>
          <a:p>
            <a:pPr>
              <a:buFontTx/>
              <a:buNone/>
            </a:pPr>
            <a:r>
              <a:rPr lang="fr-FR" sz="2800" dirty="0" smtClean="0"/>
              <a:t>1. </a:t>
            </a:r>
            <a:r>
              <a:rPr lang="fr-FR" sz="2400" dirty="0" smtClean="0"/>
              <a:t>Collecte et analyse de la documentation et des données disponibles à Paris</a:t>
            </a:r>
          </a:p>
        </p:txBody>
      </p:sp>
      <p:sp>
        <p:nvSpPr>
          <p:cNvPr id="3" name="Espace réservé du contenu 2"/>
          <p:cNvSpPr>
            <a:spLocks noGrp="1"/>
          </p:cNvSpPr>
          <p:nvPr>
            <p:ph idx="1"/>
          </p:nvPr>
        </p:nvSpPr>
        <p:spPr>
          <a:xfrm>
            <a:off x="250825" y="1052513"/>
            <a:ext cx="8785225" cy="5518150"/>
          </a:xfrm>
        </p:spPr>
        <p:txBody>
          <a:bodyPr/>
          <a:lstStyle/>
          <a:p>
            <a:pPr>
              <a:buNone/>
              <a:defRPr/>
            </a:pPr>
            <a:endParaRPr lang="fr-FR" dirty="0" smtClean="0">
              <a:ea typeface="+mn-ea"/>
              <a:cs typeface="+mn-cs"/>
            </a:endParaRPr>
          </a:p>
          <a:p>
            <a:pPr>
              <a:defRPr/>
            </a:pPr>
            <a:r>
              <a:rPr lang="fr-FR" dirty="0" smtClean="0"/>
              <a:t>CONSTATS</a:t>
            </a:r>
          </a:p>
          <a:p>
            <a:pPr>
              <a:buFontTx/>
              <a:buNone/>
              <a:defRPr/>
            </a:pPr>
            <a:r>
              <a:rPr lang="fr-FR" dirty="0" smtClean="0"/>
              <a:t>	</a:t>
            </a:r>
            <a:r>
              <a:rPr lang="fr-FR" sz="1400" dirty="0" smtClean="0"/>
              <a:t>Nécessité d’approfondir nos connaissances du territoire parisien (données incomplètes, absence de mise à jour, données difficilement exploitables à l’échelle d’un quartier ou d’un arrondissement…) </a:t>
            </a:r>
          </a:p>
          <a:p>
            <a:pPr>
              <a:buFontTx/>
              <a:buNone/>
              <a:defRPr/>
            </a:pPr>
            <a:r>
              <a:rPr lang="fr-FR" sz="1400" dirty="0" smtClean="0"/>
              <a:t>	Recensement et analyse approfondie des documents, outils et enquêtes en cours pour Paris afin d’élaborer un diagnostic territorial pertinent au regard des objectifs fixé</a:t>
            </a:r>
          </a:p>
          <a:p>
            <a:pPr lvl="1">
              <a:buFontTx/>
              <a:buNone/>
              <a:defRPr/>
            </a:pPr>
            <a:r>
              <a:rPr lang="fr-FR" sz="1200" dirty="0" smtClean="0"/>
              <a:t>Ex1: Enquêtes et outils de l’</a:t>
            </a:r>
            <a:r>
              <a:rPr lang="fr-FR" sz="1200" b="1" dirty="0" smtClean="0"/>
              <a:t>URPS , ARS (PAPS, www.se soigner en </a:t>
            </a:r>
            <a:r>
              <a:rPr lang="fr-FR" sz="1200" b="1" dirty="0" err="1" smtClean="0"/>
              <a:t>idf</a:t>
            </a:r>
            <a:r>
              <a:rPr lang="fr-FR" sz="1200" b="1" dirty="0" smtClean="0"/>
              <a:t>, …)</a:t>
            </a:r>
          </a:p>
          <a:p>
            <a:pPr lvl="1">
              <a:buFontTx/>
              <a:buNone/>
              <a:defRPr/>
            </a:pPr>
            <a:r>
              <a:rPr lang="fr-FR" sz="1200" dirty="0" smtClean="0"/>
              <a:t>Ex2: Enquête </a:t>
            </a:r>
            <a:r>
              <a:rPr lang="fr-FR" sz="1200" b="1" dirty="0" smtClean="0">
                <a:solidFill>
                  <a:schemeClr val="tx1"/>
                </a:solidFill>
                <a:latin typeface="+mn-lt"/>
              </a:rPr>
              <a:t>DEMOMG-75</a:t>
            </a:r>
            <a:endParaRPr lang="fr-FR" sz="1200" dirty="0" smtClean="0"/>
          </a:p>
          <a:p>
            <a:pPr lvl="1">
              <a:buFontTx/>
              <a:buNone/>
              <a:defRPr/>
            </a:pPr>
            <a:r>
              <a:rPr lang="fr-FR" sz="1200" dirty="0" smtClean="0"/>
              <a:t>Ex3 : Enquête </a:t>
            </a:r>
            <a:r>
              <a:rPr lang="fr-FR" sz="1200" b="1" dirty="0" smtClean="0"/>
              <a:t>CPAM </a:t>
            </a:r>
          </a:p>
          <a:p>
            <a:pPr>
              <a:defRPr/>
            </a:pPr>
            <a:r>
              <a:rPr lang="fr-FR" dirty="0" smtClean="0"/>
              <a:t>PROPOSITIONS</a:t>
            </a:r>
          </a:p>
          <a:p>
            <a:pPr>
              <a:buNone/>
              <a:defRPr/>
            </a:pPr>
            <a:r>
              <a:rPr lang="fr-FR" sz="1400" dirty="0" smtClean="0">
                <a:ea typeface="+mn-ea"/>
                <a:cs typeface="+mn-cs"/>
              </a:rPr>
              <a:t>Définir les requêtes nouvelles sur les bases de données actuelles, par exemple</a:t>
            </a:r>
          </a:p>
          <a:p>
            <a:pPr lvl="1">
              <a:buFont typeface="Wingdings" pitchFamily="2" charset="2"/>
              <a:buChar char="§"/>
              <a:defRPr/>
            </a:pPr>
            <a:r>
              <a:rPr lang="fr-FR" sz="1200" dirty="0" smtClean="0"/>
              <a:t>V</a:t>
            </a:r>
            <a:r>
              <a:rPr lang="fr-FR" sz="1200" dirty="0" smtClean="0">
                <a:ea typeface="+mn-ea"/>
                <a:cs typeface="+mn-cs"/>
              </a:rPr>
              <a:t>olumes d’activité (actes ? Horaires ) par médecin et par adresse</a:t>
            </a:r>
          </a:p>
          <a:p>
            <a:pPr lvl="1">
              <a:buFont typeface="Wingdings" pitchFamily="2" charset="2"/>
              <a:buChar char="§"/>
              <a:defRPr/>
            </a:pPr>
            <a:r>
              <a:rPr lang="fr-FR" sz="1200" dirty="0" smtClean="0">
                <a:ea typeface="+mn-ea"/>
                <a:cs typeface="+mn-cs"/>
              </a:rPr>
              <a:t>cartographie des taux de fuites et analyses des conséquences </a:t>
            </a:r>
          </a:p>
          <a:p>
            <a:pPr lvl="1">
              <a:buFont typeface="Wingdings" pitchFamily="2" charset="2"/>
              <a:buChar char="§"/>
              <a:defRPr/>
            </a:pPr>
            <a:r>
              <a:rPr lang="fr-FR" sz="1200" dirty="0" smtClean="0">
                <a:ea typeface="+mn-ea"/>
                <a:cs typeface="+mn-cs"/>
              </a:rPr>
              <a:t>taux de départ (retraite, cessation…) par arrondissement / quartier et par profession</a:t>
            </a:r>
          </a:p>
          <a:p>
            <a:pPr lvl="1">
              <a:buFont typeface="Wingdings" pitchFamily="2" charset="2"/>
              <a:buChar char="§"/>
              <a:defRPr/>
            </a:pPr>
            <a:r>
              <a:rPr lang="fr-FR" sz="1200" dirty="0" smtClean="0">
                <a:ea typeface="+mn-ea"/>
                <a:cs typeface="+mn-cs"/>
              </a:rPr>
              <a:t>cartographie, état des lieux des cabinets de groupe sur Paris</a:t>
            </a:r>
          </a:p>
          <a:p>
            <a:pPr lvl="1">
              <a:buFont typeface="Wingdings" pitchFamily="2" charset="2"/>
              <a:buChar char="§"/>
              <a:defRPr/>
            </a:pPr>
            <a:r>
              <a:rPr lang="fr-FR" sz="1200" dirty="0" smtClean="0">
                <a:ea typeface="+mn-ea"/>
                <a:cs typeface="+mn-cs"/>
              </a:rPr>
              <a:t>Suivi et évolution des activités des structures ambulatoires (CDS, cabinets de groupes, consultations externes à l’hôpital…)</a:t>
            </a:r>
          </a:p>
          <a:p>
            <a:pPr lvl="1">
              <a:buFont typeface="Wingdings" pitchFamily="2" charset="2"/>
              <a:buChar char="§"/>
              <a:defRPr/>
            </a:pPr>
            <a:r>
              <a:rPr lang="fr-FR" sz="1200" dirty="0" smtClean="0">
                <a:ea typeface="+mn-ea"/>
                <a:cs typeface="+mn-cs"/>
              </a:rPr>
              <a:t>Travailler sur un tableau de bord synthétique pour le développement en continu du premier recours</a:t>
            </a:r>
          </a:p>
          <a:p>
            <a:pPr marL="2076450" lvl="3" indent="-858838">
              <a:buSzPct val="55000"/>
              <a:buFontTx/>
              <a:buNone/>
              <a:defRPr/>
            </a:pPr>
            <a:r>
              <a:rPr lang="fr-FR" dirty="0" smtClean="0">
                <a:latin typeface="+mn-lt"/>
                <a:ea typeface="+mn-ea"/>
                <a:cs typeface="+mn-cs"/>
              </a:rPr>
              <a:t> </a:t>
            </a:r>
          </a:p>
          <a:p>
            <a:pPr>
              <a:buFontTx/>
              <a:buNone/>
              <a:defRPr/>
            </a:pPr>
            <a:r>
              <a:rPr lang="fr-FR" dirty="0" smtClean="0"/>
              <a:t> </a:t>
            </a:r>
          </a:p>
          <a:p>
            <a:pPr>
              <a:defRPr/>
            </a:pP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323850" y="115888"/>
            <a:ext cx="8153400" cy="936625"/>
          </a:xfrm>
        </p:spPr>
        <p:txBody>
          <a:bodyPr/>
          <a:lstStyle/>
          <a:p>
            <a:pPr>
              <a:buFontTx/>
              <a:buNone/>
            </a:pPr>
            <a:r>
              <a:rPr lang="fr-FR" sz="2800" smtClean="0"/>
              <a:t>2. </a:t>
            </a:r>
            <a:r>
              <a:rPr lang="fr-FR" sz="2400" smtClean="0"/>
              <a:t>Définition du champ du premier recours à Paris</a:t>
            </a:r>
            <a:endParaRPr lang="fr-FR" smtClean="0"/>
          </a:p>
        </p:txBody>
      </p:sp>
      <p:sp>
        <p:nvSpPr>
          <p:cNvPr id="3" name="Espace réservé du contenu 2"/>
          <p:cNvSpPr>
            <a:spLocks noGrp="1"/>
          </p:cNvSpPr>
          <p:nvPr>
            <p:ph idx="1"/>
          </p:nvPr>
        </p:nvSpPr>
        <p:spPr>
          <a:xfrm>
            <a:off x="179388" y="1125538"/>
            <a:ext cx="8569325" cy="5255790"/>
          </a:xfrm>
        </p:spPr>
        <p:txBody>
          <a:bodyPr/>
          <a:lstStyle/>
          <a:p>
            <a:pPr>
              <a:defRPr/>
            </a:pPr>
            <a:r>
              <a:rPr lang="fr-FR" sz="1800" dirty="0" smtClean="0"/>
              <a:t>CONSTATS</a:t>
            </a:r>
          </a:p>
          <a:p>
            <a:pPr lvl="1">
              <a:defRPr/>
            </a:pPr>
            <a:r>
              <a:rPr lang="fr-FR" sz="1400" dirty="0" smtClean="0">
                <a:ea typeface="+mn-ea"/>
                <a:cs typeface="+mn-cs"/>
              </a:rPr>
              <a:t>Maillage actuel extrêmement varié et complexe </a:t>
            </a:r>
          </a:p>
          <a:p>
            <a:pPr lvl="1">
              <a:defRPr/>
            </a:pPr>
            <a:r>
              <a:rPr lang="fr-FR" sz="1400" dirty="0" smtClean="0">
                <a:ea typeface="+mn-ea"/>
                <a:cs typeface="+mn-cs"/>
              </a:rPr>
              <a:t>Parcours ambulatoires des patients insuffisamment coordonné </a:t>
            </a:r>
          </a:p>
          <a:p>
            <a:pPr lvl="1">
              <a:defRPr/>
            </a:pPr>
            <a:r>
              <a:rPr lang="fr-FR" sz="1400" dirty="0" smtClean="0">
                <a:ea typeface="+mn-ea"/>
                <a:cs typeface="+mn-cs"/>
              </a:rPr>
              <a:t>Pratiques professionnels multiples, évolutions potentielles rapides des modes de prises en charge des pathologies</a:t>
            </a:r>
          </a:p>
          <a:p>
            <a:pPr lvl="1">
              <a:defRPr/>
            </a:pPr>
            <a:r>
              <a:rPr lang="fr-FR" sz="1400" dirty="0" smtClean="0">
                <a:ea typeface="+mn-ea"/>
                <a:cs typeface="+mn-cs"/>
              </a:rPr>
              <a:t>Interaction avec les autres territoires </a:t>
            </a:r>
          </a:p>
          <a:p>
            <a:pPr lvl="1">
              <a:buFontTx/>
              <a:buNone/>
              <a:defRPr/>
            </a:pPr>
            <a:endParaRPr lang="fr-FR" sz="1400" dirty="0" smtClean="0">
              <a:ea typeface="+mn-ea"/>
              <a:cs typeface="+mn-cs"/>
            </a:endParaRPr>
          </a:p>
          <a:p>
            <a:pPr>
              <a:defRPr/>
            </a:pPr>
            <a:r>
              <a:rPr lang="fr-FR" sz="1800" dirty="0" smtClean="0"/>
              <a:t>OBJECTIF</a:t>
            </a:r>
          </a:p>
          <a:p>
            <a:pPr lvl="1">
              <a:defRPr/>
            </a:pPr>
            <a:r>
              <a:rPr lang="fr-FR" sz="1400" dirty="0" smtClean="0">
                <a:ea typeface="+mn-ea"/>
                <a:cs typeface="+mn-cs"/>
              </a:rPr>
              <a:t>Effectuer une synthèse claire, pratique et prospective de la notion de premier recours dans une zone urbaine dense disposant de nombreux établissements et de possibilités  de prises en charge</a:t>
            </a:r>
          </a:p>
          <a:p>
            <a:pPr>
              <a:buFontTx/>
              <a:buNone/>
              <a:defRPr/>
            </a:pPr>
            <a:endParaRPr lang="fr-FR" sz="1400" dirty="0" smtClean="0"/>
          </a:p>
          <a:p>
            <a:pPr>
              <a:defRPr/>
            </a:pPr>
            <a:r>
              <a:rPr lang="fr-FR" sz="1800" dirty="0" smtClean="0"/>
              <a:t>PROPOSITIONS</a:t>
            </a:r>
          </a:p>
          <a:p>
            <a:pPr lvl="1">
              <a:defRPr/>
            </a:pPr>
            <a:r>
              <a:rPr lang="fr-FR" sz="1400" dirty="0" smtClean="0">
                <a:ea typeface="+mn-ea"/>
                <a:cs typeface="+mn-cs"/>
              </a:rPr>
              <a:t>Réalisation d’une fiche synthétique permettant d’encadrer une définition du premier recours en y apportant des éléments prospectifs</a:t>
            </a:r>
          </a:p>
          <a:p>
            <a:pPr lvl="1">
              <a:defRPr/>
            </a:pPr>
            <a:r>
              <a:rPr lang="fr-FR" sz="1400" dirty="0" smtClean="0">
                <a:ea typeface="+mn-ea"/>
                <a:cs typeface="+mn-cs"/>
              </a:rPr>
              <a:t>Existe-t- il une spécificité parisienne ? Comment peut se développer l’activité de soins de 1</a:t>
            </a:r>
            <a:r>
              <a:rPr lang="fr-FR" sz="1400" baseline="30000" dirty="0" smtClean="0">
                <a:ea typeface="+mn-ea"/>
                <a:cs typeface="+mn-cs"/>
              </a:rPr>
              <a:t>er</a:t>
            </a:r>
            <a:r>
              <a:rPr lang="fr-FR" sz="1400" dirty="0" smtClean="0">
                <a:ea typeface="+mn-ea"/>
                <a:cs typeface="+mn-cs"/>
              </a:rPr>
              <a:t> recours dans les prochaines années?</a:t>
            </a:r>
          </a:p>
          <a:p>
            <a:pPr lvl="1">
              <a:defRPr/>
            </a:pPr>
            <a:r>
              <a:rPr lang="fr-FR" sz="1400" dirty="0" smtClean="0">
                <a:ea typeface="+mn-ea"/>
                <a:cs typeface="+mn-cs"/>
              </a:rPr>
              <a:t>Rencontres avec les principaux acteurs (ambulatoires, mais aussi universitaires et hospitaliers)</a:t>
            </a:r>
          </a:p>
          <a:p>
            <a:pPr>
              <a:defRPr/>
            </a:pPr>
            <a:endParaRPr lang="fr-FR" dirty="0" smtClean="0"/>
          </a:p>
          <a:p>
            <a:pPr>
              <a:buFontTx/>
              <a:buNone/>
              <a:defRPr/>
            </a:pPr>
            <a:endParaRPr lang="fr-FR" dirty="0" smtClean="0"/>
          </a:p>
          <a:p>
            <a:pPr>
              <a:buFontTx/>
              <a:buNone/>
              <a:defRPr/>
            </a:pPr>
            <a:endParaRPr lang="fr-FR" dirty="0" smtClean="0"/>
          </a:p>
          <a:p>
            <a:pPr>
              <a:defRPr/>
            </a:pP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0" y="0"/>
            <a:ext cx="8928100" cy="1143000"/>
          </a:xfrm>
        </p:spPr>
        <p:txBody>
          <a:bodyPr/>
          <a:lstStyle/>
          <a:p>
            <a:pPr marL="0" indent="0" defTabSz="914400" eaLnBrk="1" hangingPunct="1">
              <a:buFontTx/>
              <a:buNone/>
              <a:tabLst/>
            </a:pPr>
            <a:r>
              <a:rPr lang="fr-FR" sz="2400" dirty="0" smtClean="0"/>
              <a:t>3. Mesures d’aide et d’incitation du premier recours à Paris</a:t>
            </a:r>
          </a:p>
        </p:txBody>
      </p:sp>
      <p:sp>
        <p:nvSpPr>
          <p:cNvPr id="3" name="Espace réservé du contenu 2"/>
          <p:cNvSpPr>
            <a:spLocks noGrp="1"/>
          </p:cNvSpPr>
          <p:nvPr>
            <p:ph idx="1"/>
          </p:nvPr>
        </p:nvSpPr>
        <p:spPr>
          <a:xfrm>
            <a:off x="179512" y="980728"/>
            <a:ext cx="8569325" cy="5516563"/>
          </a:xfrm>
        </p:spPr>
        <p:txBody>
          <a:bodyPr/>
          <a:lstStyle/>
          <a:p>
            <a:pPr lvl="1">
              <a:buFontTx/>
              <a:buNone/>
              <a:defRPr/>
            </a:pPr>
            <a:endParaRPr lang="fr-FR" dirty="0" smtClean="0">
              <a:ea typeface="+mn-ea"/>
              <a:cs typeface="+mn-cs"/>
            </a:endParaRPr>
          </a:p>
          <a:p>
            <a:pPr>
              <a:defRPr/>
            </a:pPr>
            <a:r>
              <a:rPr lang="fr-FR" dirty="0" smtClean="0"/>
              <a:t>CONSTATS</a:t>
            </a:r>
          </a:p>
          <a:p>
            <a:pPr lvl="1">
              <a:defRPr/>
            </a:pPr>
            <a:r>
              <a:rPr lang="fr-FR" sz="1400" dirty="0" smtClean="0">
                <a:ea typeface="+mn-ea"/>
                <a:cs typeface="+mn-cs"/>
              </a:rPr>
              <a:t>L’installation, le renforcement et le renouvellement de l’offre de premier recours nécessitent de plus en plus l’appui des pouvoirs publics et l’évaluation des potentialités du secteur privé  (professionnels libéraux, établissements de santé, </a:t>
            </a:r>
            <a:r>
              <a:rPr lang="fr-FR" sz="1400" dirty="0" smtClean="0"/>
              <a:t>m</a:t>
            </a:r>
            <a:r>
              <a:rPr lang="fr-FR" sz="1400" dirty="0" smtClean="0">
                <a:ea typeface="+mn-ea"/>
                <a:cs typeface="+mn-cs"/>
              </a:rPr>
              <a:t>utuelles, fondations …)</a:t>
            </a:r>
          </a:p>
          <a:p>
            <a:pPr lvl="1">
              <a:defRPr/>
            </a:pPr>
            <a:r>
              <a:rPr lang="fr-FR" sz="1400" dirty="0" smtClean="0">
                <a:ea typeface="+mn-ea"/>
                <a:cs typeface="+mn-cs"/>
              </a:rPr>
              <a:t>A Paris, le zonage actuel des aides concernent 2 ZUS 18eme (goutte d’or) et 19eme (curial) .</a:t>
            </a:r>
          </a:p>
          <a:p>
            <a:pPr lvl="1">
              <a:defRPr/>
            </a:pPr>
            <a:r>
              <a:rPr lang="fr-FR" sz="1400" dirty="0" smtClean="0">
                <a:ea typeface="+mn-ea"/>
                <a:cs typeface="+mn-cs"/>
              </a:rPr>
              <a:t>Dispositifs d’incitation hétérogènes , peu coordonné</a:t>
            </a:r>
          </a:p>
          <a:p>
            <a:pPr>
              <a:defRPr/>
            </a:pPr>
            <a:r>
              <a:rPr lang="fr-FR" sz="1800" dirty="0" smtClean="0"/>
              <a:t>OBJECTIFS</a:t>
            </a:r>
          </a:p>
          <a:p>
            <a:pPr lvl="1">
              <a:defRPr/>
            </a:pPr>
            <a:r>
              <a:rPr lang="fr-FR" sz="1400" dirty="0" smtClean="0">
                <a:ea typeface="+mn-ea"/>
                <a:cs typeface="+mn-cs"/>
              </a:rPr>
              <a:t>Assurer une bonne lisibilité des opportunités offertes par les pouvoirs publics et le secteur privé</a:t>
            </a:r>
          </a:p>
          <a:p>
            <a:pPr lvl="1">
              <a:defRPr/>
            </a:pPr>
            <a:r>
              <a:rPr lang="fr-FR" sz="1400" dirty="0" smtClean="0">
                <a:ea typeface="+mn-ea"/>
                <a:cs typeface="+mn-cs"/>
              </a:rPr>
              <a:t>Quantifier les aides disponibles </a:t>
            </a:r>
          </a:p>
          <a:p>
            <a:pPr lvl="1">
              <a:defRPr/>
            </a:pPr>
            <a:r>
              <a:rPr lang="fr-FR" sz="1400" dirty="0" smtClean="0">
                <a:ea typeface="+mn-ea"/>
                <a:cs typeface="+mn-cs"/>
              </a:rPr>
              <a:t>Evaluer les opportunités actuelles et futures</a:t>
            </a:r>
          </a:p>
          <a:p>
            <a:pPr lvl="1">
              <a:defRPr/>
            </a:pPr>
            <a:r>
              <a:rPr lang="fr-FR" sz="1400" dirty="0" smtClean="0">
                <a:ea typeface="+mn-ea"/>
                <a:cs typeface="+mn-cs"/>
              </a:rPr>
              <a:t>Apprécier les effets des 1</a:t>
            </a:r>
            <a:r>
              <a:rPr lang="fr-FR" sz="1400" baseline="30000" dirty="0" smtClean="0">
                <a:ea typeface="+mn-ea"/>
                <a:cs typeface="+mn-cs"/>
              </a:rPr>
              <a:t>er</a:t>
            </a:r>
            <a:r>
              <a:rPr lang="fr-FR" sz="1400" dirty="0" smtClean="0">
                <a:ea typeface="+mn-ea"/>
                <a:cs typeface="+mn-cs"/>
              </a:rPr>
              <a:t> incitations </a:t>
            </a:r>
          </a:p>
          <a:p>
            <a:pPr>
              <a:defRPr/>
            </a:pPr>
            <a:r>
              <a:rPr lang="fr-FR" sz="1800" dirty="0" smtClean="0"/>
              <a:t>PROPOSITIONS</a:t>
            </a:r>
          </a:p>
          <a:p>
            <a:pPr lvl="1">
              <a:defRPr/>
            </a:pPr>
            <a:r>
              <a:rPr lang="fr-FR" sz="1400" dirty="0" smtClean="0"/>
              <a:t>Dresser un tableau synthétique des aides disponibles sur le premier recours</a:t>
            </a:r>
          </a:p>
          <a:p>
            <a:pPr lvl="1">
              <a:defRPr/>
            </a:pPr>
            <a:r>
              <a:rPr lang="fr-FR" sz="1400" dirty="0" smtClean="0"/>
              <a:t>Quantifier les besoins futurs pour Paris</a:t>
            </a:r>
          </a:p>
          <a:p>
            <a:pPr lvl="1">
              <a:defRPr/>
            </a:pPr>
            <a:r>
              <a:rPr lang="fr-FR" sz="1400" dirty="0" smtClean="0"/>
              <a:t>Faire des nouvelles propositions </a:t>
            </a:r>
            <a:r>
              <a:rPr lang="fr-FR" sz="1400" dirty="0" err="1" smtClean="0"/>
              <a:t>spéficiques</a:t>
            </a:r>
            <a:r>
              <a:rPr lang="fr-FR" sz="1400" dirty="0" smtClean="0"/>
              <a:t> pour Paris</a:t>
            </a:r>
          </a:p>
          <a:p>
            <a:pPr lvl="1">
              <a:defRPr/>
            </a:pPr>
            <a:endParaRPr lang="fr-FR" sz="1400" dirty="0" smtClean="0"/>
          </a:p>
          <a:p>
            <a:pPr lvl="1">
              <a:buFontTx/>
              <a:buNone/>
              <a:defRPr/>
            </a:pPr>
            <a:endParaRPr lang="fr-FR" dirty="0" smtClean="0">
              <a:ea typeface="+mn-ea"/>
              <a:cs typeface="+mn-cs"/>
            </a:endParaRPr>
          </a:p>
          <a:p>
            <a:pPr>
              <a:buFontTx/>
              <a:buNone/>
              <a:defRPr/>
            </a:pPr>
            <a:r>
              <a:rPr lang="fr-FR" dirty="0" smtClean="0"/>
              <a:t> </a:t>
            </a:r>
          </a:p>
          <a:p>
            <a:pPr>
              <a:defRPr/>
            </a:pP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23850" y="0"/>
            <a:ext cx="8569325" cy="1143000"/>
          </a:xfrm>
        </p:spPr>
        <p:txBody>
          <a:bodyPr/>
          <a:lstStyle/>
          <a:p>
            <a:pPr marL="0" indent="0" defTabSz="914400" eaLnBrk="1" hangingPunct="1">
              <a:buFontTx/>
              <a:buNone/>
              <a:tabLst/>
            </a:pPr>
            <a:r>
              <a:rPr lang="fr-FR" sz="2400" dirty="0" smtClean="0"/>
              <a:t>4. Structuration du premier recours à Paris : identification des leviers et obstacles</a:t>
            </a:r>
          </a:p>
        </p:txBody>
      </p:sp>
      <p:sp>
        <p:nvSpPr>
          <p:cNvPr id="3" name="Espace réservé du contenu 2"/>
          <p:cNvSpPr>
            <a:spLocks noGrp="1"/>
          </p:cNvSpPr>
          <p:nvPr>
            <p:ph idx="1"/>
          </p:nvPr>
        </p:nvSpPr>
        <p:spPr>
          <a:xfrm>
            <a:off x="107950" y="1052513"/>
            <a:ext cx="9036050" cy="5518150"/>
          </a:xfrm>
        </p:spPr>
        <p:txBody>
          <a:bodyPr/>
          <a:lstStyle/>
          <a:p>
            <a:pPr>
              <a:defRPr/>
            </a:pPr>
            <a:r>
              <a:rPr lang="fr-FR" dirty="0" smtClean="0"/>
              <a:t>ACTIVITES EN COURS</a:t>
            </a:r>
          </a:p>
          <a:p>
            <a:pPr lvl="1">
              <a:defRPr/>
            </a:pPr>
            <a:r>
              <a:rPr lang="fr-FR" sz="1200" dirty="0" smtClean="0"/>
              <a:t>Mise à jour des listes d’adresses électroniques des correspondants des CDS 75 et  MSP/PDS/ cabinets de groupes de manière à faciliter l’échange d’informations</a:t>
            </a:r>
          </a:p>
          <a:p>
            <a:pPr lvl="1">
              <a:defRPr/>
            </a:pPr>
            <a:r>
              <a:rPr lang="fr-FR" sz="1200" dirty="0" smtClean="0"/>
              <a:t>Rassembler les données par arrondissement</a:t>
            </a:r>
          </a:p>
          <a:p>
            <a:pPr lvl="1">
              <a:defRPr/>
            </a:pPr>
            <a:r>
              <a:rPr lang="fr-FR" sz="1200" dirty="0" smtClean="0">
                <a:ea typeface="+mn-ea"/>
                <a:cs typeface="+mn-cs"/>
              </a:rPr>
              <a:t>Travail d’implantation fin des praticiens sur les arrondissements </a:t>
            </a:r>
            <a:endParaRPr lang="fr-FR" sz="1200" dirty="0" smtClean="0"/>
          </a:p>
          <a:p>
            <a:pPr lvl="1">
              <a:buFontTx/>
              <a:buNone/>
              <a:defRPr/>
            </a:pPr>
            <a:endParaRPr lang="fr-FR" dirty="0" smtClean="0">
              <a:ea typeface="+mn-ea"/>
              <a:cs typeface="+mn-cs"/>
            </a:endParaRPr>
          </a:p>
          <a:p>
            <a:pPr>
              <a:defRPr/>
            </a:pPr>
            <a:r>
              <a:rPr lang="fr-FR" dirty="0" smtClean="0"/>
              <a:t>CONSTATS : </a:t>
            </a:r>
            <a:r>
              <a:rPr lang="fr-FR" sz="1400" dirty="0" smtClean="0"/>
              <a:t>Richesse du dispositif de soins à Paris, mais</a:t>
            </a:r>
          </a:p>
          <a:p>
            <a:pPr lvl="1">
              <a:defRPr/>
            </a:pPr>
            <a:r>
              <a:rPr lang="fr-FR" sz="1200" dirty="0" smtClean="0"/>
              <a:t>Soins de premier recours manquant de visibilité</a:t>
            </a:r>
          </a:p>
          <a:p>
            <a:pPr lvl="1">
              <a:defRPr/>
            </a:pPr>
            <a:r>
              <a:rPr lang="fr-FR" sz="1200" dirty="0" smtClean="0"/>
              <a:t>Relation entre hôpitaux et dispositifs de premier recours mal définies</a:t>
            </a:r>
          </a:p>
          <a:p>
            <a:pPr lvl="1">
              <a:defRPr/>
            </a:pPr>
            <a:r>
              <a:rPr lang="fr-FR" sz="1200" dirty="0" smtClean="0"/>
              <a:t>Diversité des dispositifs de premier recours en matière de statuts, de modes de fonctionnement, d’objectifs poursuivis, de schéma économique, de systèmes d’information…</a:t>
            </a:r>
          </a:p>
          <a:p>
            <a:pPr lvl="1">
              <a:defRPr/>
            </a:pPr>
            <a:r>
              <a:rPr lang="fr-FR" sz="1200" dirty="0" smtClean="0">
                <a:ea typeface="+mn-ea"/>
                <a:cs typeface="+mn-cs"/>
              </a:rPr>
              <a:t>Etat des lieux et connaissance incomplète de la couverture du territoire parisien.</a:t>
            </a:r>
          </a:p>
          <a:p>
            <a:pPr lvl="1">
              <a:defRPr/>
            </a:pPr>
            <a:r>
              <a:rPr lang="fr-FR" sz="1200" dirty="0" smtClean="0">
                <a:ea typeface="+mn-ea"/>
                <a:cs typeface="+mn-cs"/>
              </a:rPr>
              <a:t>Le SROS ambulatoire acté par l’Agence ; actions et dispositifs d’implantations et de structurations hétérogènes (Ville de Paris, Région IDF, opérateurs privés et publics)</a:t>
            </a:r>
          </a:p>
          <a:p>
            <a:pPr lvl="1">
              <a:defRPr/>
            </a:pPr>
            <a:r>
              <a:rPr lang="fr-FR" sz="1200" dirty="0" smtClean="0">
                <a:ea typeface="+mn-ea"/>
                <a:cs typeface="+mn-cs"/>
              </a:rPr>
              <a:t>Partenaires et acteurs institutionnels nombreux avec des approches divergentes</a:t>
            </a:r>
          </a:p>
          <a:p>
            <a:pPr lvl="1">
              <a:defRPr/>
            </a:pPr>
            <a:r>
              <a:rPr lang="fr-FR" sz="1200" dirty="0" smtClean="0">
                <a:ea typeface="+mn-ea"/>
                <a:cs typeface="+mn-cs"/>
              </a:rPr>
              <a:t>Difficulté de communication pour informer la population parisienne des services disponibles</a:t>
            </a:r>
          </a:p>
          <a:p>
            <a:pPr>
              <a:defRPr/>
            </a:pPr>
            <a:r>
              <a:rPr lang="fr-FR" dirty="0" smtClean="0"/>
              <a:t>PROPOSITIONS</a:t>
            </a:r>
          </a:p>
          <a:p>
            <a:pPr lvl="1">
              <a:defRPr/>
            </a:pPr>
            <a:r>
              <a:rPr lang="fr-FR" sz="1200" dirty="0" smtClean="0">
                <a:ea typeface="+mn-ea"/>
                <a:cs typeface="+mn-cs"/>
              </a:rPr>
              <a:t>Extraire les informations utiles en vue de la préparation d’une synthèse qui sera soumise à la Conférence de territoire pour discussion</a:t>
            </a:r>
          </a:p>
          <a:p>
            <a:pPr lvl="1">
              <a:defRPr/>
            </a:pPr>
            <a:r>
              <a:rPr lang="fr-FR" sz="1200" dirty="0" smtClean="0">
                <a:ea typeface="+mn-ea"/>
                <a:cs typeface="+mn-cs"/>
              </a:rPr>
              <a:t>Proposer divers mécanismes de concertation pour s’assurer du caractère participatif de la démarche</a:t>
            </a:r>
          </a:p>
          <a:p>
            <a:pPr lvl="1">
              <a:defRPr/>
            </a:pPr>
            <a:r>
              <a:rPr lang="fr-FR" sz="1200" dirty="0" smtClean="0">
                <a:ea typeface="+mn-ea"/>
                <a:cs typeface="+mn-cs"/>
              </a:rPr>
              <a:t>Identifier les freins existants et chercher des solutions pour les lever</a:t>
            </a:r>
          </a:p>
          <a:p>
            <a:pPr lvl="1">
              <a:defRPr/>
            </a:pPr>
            <a:r>
              <a:rPr lang="fr-FR" sz="1200" dirty="0" smtClean="0">
                <a:ea typeface="+mn-ea"/>
                <a:cs typeface="+mn-cs"/>
              </a:rPr>
              <a:t>Trouver des nouveaux circuits d’information </a:t>
            </a:r>
          </a:p>
          <a:p>
            <a:pPr>
              <a:buFontTx/>
              <a:buNone/>
              <a:defRPr/>
            </a:pPr>
            <a:endParaRPr lang="fr-FR" dirty="0" smtClean="0"/>
          </a:p>
          <a:p>
            <a:pPr>
              <a:defRPr/>
            </a:pPr>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323850" y="115888"/>
            <a:ext cx="8153400" cy="649287"/>
          </a:xfrm>
        </p:spPr>
        <p:txBody>
          <a:bodyPr/>
          <a:lstStyle/>
          <a:p>
            <a:pPr>
              <a:buFontTx/>
              <a:buNone/>
            </a:pPr>
            <a:r>
              <a:rPr lang="fr-FR" sz="2400" smtClean="0"/>
              <a:t>5. Point sur les partenariats</a:t>
            </a:r>
          </a:p>
        </p:txBody>
      </p:sp>
      <p:sp>
        <p:nvSpPr>
          <p:cNvPr id="3" name="Espace réservé du contenu 2"/>
          <p:cNvSpPr>
            <a:spLocks noGrp="1"/>
          </p:cNvSpPr>
          <p:nvPr>
            <p:ph idx="1"/>
          </p:nvPr>
        </p:nvSpPr>
        <p:spPr>
          <a:xfrm>
            <a:off x="250825" y="692150"/>
            <a:ext cx="8569325" cy="5518150"/>
          </a:xfrm>
        </p:spPr>
        <p:txBody>
          <a:bodyPr/>
          <a:lstStyle/>
          <a:p>
            <a:pPr>
              <a:defRPr/>
            </a:pPr>
            <a:r>
              <a:rPr lang="fr-FR" dirty="0" smtClean="0"/>
              <a:t>CONSTATS</a:t>
            </a:r>
          </a:p>
          <a:p>
            <a:pPr lvl="1">
              <a:defRPr/>
            </a:pPr>
            <a:r>
              <a:rPr lang="fr-FR" sz="1400" dirty="0" smtClean="0">
                <a:ea typeface="+mn-ea"/>
                <a:cs typeface="+mn-cs"/>
              </a:rPr>
              <a:t>Multiplicité des partenaires sur le territoire parisien</a:t>
            </a:r>
          </a:p>
          <a:p>
            <a:pPr lvl="1">
              <a:defRPr/>
            </a:pPr>
            <a:r>
              <a:rPr lang="fr-FR" sz="1400" dirty="0" smtClean="0">
                <a:ea typeface="+mn-ea"/>
                <a:cs typeface="+mn-cs"/>
              </a:rPr>
              <a:t>Relations entre différents acteurs de premier recours mal définies</a:t>
            </a:r>
          </a:p>
          <a:p>
            <a:pPr lvl="1">
              <a:defRPr/>
            </a:pPr>
            <a:r>
              <a:rPr lang="fr-FR" sz="1400" dirty="0" smtClean="0">
                <a:ea typeface="+mn-ea"/>
                <a:cs typeface="+mn-cs"/>
              </a:rPr>
              <a:t>Actions existantes pas toujours connues et souvent isolées</a:t>
            </a:r>
          </a:p>
          <a:p>
            <a:pPr>
              <a:buFontTx/>
              <a:buNone/>
              <a:defRPr/>
            </a:pPr>
            <a:endParaRPr lang="fr-FR" sz="1400" dirty="0" smtClean="0"/>
          </a:p>
          <a:p>
            <a:pPr>
              <a:defRPr/>
            </a:pPr>
            <a:r>
              <a:rPr lang="fr-FR" dirty="0" smtClean="0"/>
              <a:t>OBJECTIFS</a:t>
            </a:r>
          </a:p>
          <a:p>
            <a:pPr lvl="1">
              <a:defRPr/>
            </a:pPr>
            <a:r>
              <a:rPr lang="fr-FR" sz="1400" dirty="0" smtClean="0">
                <a:ea typeface="+mn-ea"/>
                <a:cs typeface="+mn-cs"/>
              </a:rPr>
              <a:t>Situer le présent exercice des différentes actions existantes dans le contexte en cours (volet ambulatoire du SROS )</a:t>
            </a:r>
          </a:p>
          <a:p>
            <a:pPr lvl="1">
              <a:defRPr/>
            </a:pPr>
            <a:r>
              <a:rPr lang="fr-FR" sz="1400" dirty="0" smtClean="0">
                <a:ea typeface="+mn-ea"/>
                <a:cs typeface="+mn-cs"/>
              </a:rPr>
              <a:t>Dresser un état des partenariats et les intégrer dans le plan de travail</a:t>
            </a:r>
          </a:p>
          <a:p>
            <a:pPr lvl="1">
              <a:defRPr/>
            </a:pPr>
            <a:r>
              <a:rPr lang="fr-FR" sz="1400" dirty="0" smtClean="0">
                <a:ea typeface="+mn-ea"/>
                <a:cs typeface="+mn-cs"/>
              </a:rPr>
              <a:t>Susciter des propositions innovantes des différents partenaires</a:t>
            </a:r>
          </a:p>
          <a:p>
            <a:pPr lvl="1">
              <a:defRPr/>
            </a:pPr>
            <a:r>
              <a:rPr lang="fr-FR" sz="1400" dirty="0" smtClean="0">
                <a:ea typeface="+mn-ea"/>
                <a:cs typeface="+mn-cs"/>
              </a:rPr>
              <a:t>Favoriser les projets proposés</a:t>
            </a:r>
          </a:p>
          <a:p>
            <a:pPr>
              <a:defRPr/>
            </a:pPr>
            <a:r>
              <a:rPr lang="fr-FR" dirty="0" smtClean="0"/>
              <a:t>PROPOSITIONS</a:t>
            </a:r>
          </a:p>
          <a:p>
            <a:pPr lvl="1">
              <a:defRPr/>
            </a:pPr>
            <a:r>
              <a:rPr lang="fr-FR" sz="1400" dirty="0" smtClean="0">
                <a:ea typeface="+mn-ea"/>
                <a:cs typeface="+mn-cs"/>
              </a:rPr>
              <a:t>Participer au site électronique de la PAPS</a:t>
            </a:r>
          </a:p>
          <a:p>
            <a:pPr lvl="1">
              <a:defRPr/>
            </a:pPr>
            <a:r>
              <a:rPr lang="fr-FR" sz="1400" dirty="0" smtClean="0">
                <a:ea typeface="+mn-ea"/>
                <a:cs typeface="+mn-cs"/>
              </a:rPr>
              <a:t>Présenter aux différents interlocuteurs le Pacte Territoire-santé pour inscrire les actions envisagées dans le cadre de partenariats</a:t>
            </a:r>
          </a:p>
          <a:p>
            <a:pPr lvl="1">
              <a:defRPr/>
            </a:pPr>
            <a:r>
              <a:rPr lang="fr-FR" sz="1400" dirty="0" smtClean="0">
                <a:ea typeface="+mn-ea"/>
                <a:cs typeface="+mn-cs"/>
              </a:rPr>
              <a:t>Identifier les opportunités d’échanges possibles</a:t>
            </a:r>
          </a:p>
          <a:p>
            <a:pPr lvl="1">
              <a:defRPr/>
            </a:pPr>
            <a:r>
              <a:rPr lang="fr-FR" sz="1400" dirty="0" smtClean="0">
                <a:ea typeface="+mn-ea"/>
                <a:cs typeface="+mn-cs"/>
              </a:rPr>
              <a:t>Définir des stratégies de mobilisation des partenaires cernés (qui avec qui dans les groupes de travail par exemple, réunir les ordres concernés pour favoriser les différents modes d’exercices du 1</a:t>
            </a:r>
            <a:r>
              <a:rPr lang="fr-FR" sz="1400" baseline="30000" dirty="0" smtClean="0">
                <a:ea typeface="+mn-ea"/>
                <a:cs typeface="+mn-cs"/>
              </a:rPr>
              <a:t>er</a:t>
            </a:r>
            <a:r>
              <a:rPr lang="fr-FR" sz="1400" dirty="0" smtClean="0">
                <a:ea typeface="+mn-ea"/>
                <a:cs typeface="+mn-cs"/>
              </a:rPr>
              <a:t> recours)</a:t>
            </a:r>
          </a:p>
          <a:p>
            <a:pPr lvl="1">
              <a:defRPr/>
            </a:pPr>
            <a:r>
              <a:rPr lang="fr-FR" sz="1400" dirty="0" smtClean="0">
                <a:ea typeface="+mn-ea"/>
                <a:cs typeface="+mn-cs"/>
              </a:rPr>
              <a:t>Réunir des partenaires pour faire émerger des projets</a:t>
            </a:r>
          </a:p>
          <a:p>
            <a:pPr lvl="1">
              <a:defRPr/>
            </a:pPr>
            <a:r>
              <a:rPr lang="fr-FR" sz="1400" dirty="0" smtClean="0">
                <a:ea typeface="+mn-ea"/>
                <a:cs typeface="+mn-cs"/>
              </a:rPr>
              <a:t>Développer nos relations et nos actions avec les jeunes praticiens</a:t>
            </a:r>
          </a:p>
          <a:p>
            <a:pPr>
              <a:buFontTx/>
              <a:buNone/>
              <a:defRPr/>
            </a:pPr>
            <a:endParaRPr lang="fr-FR" dirty="0" smtClean="0"/>
          </a:p>
          <a:p>
            <a:pPr>
              <a:defRPr/>
            </a:pPr>
            <a:endParaRPr lang="fr-FR" dirty="0"/>
          </a:p>
        </p:txBody>
      </p:sp>
    </p:spTree>
  </p:cSld>
  <p:clrMapOvr>
    <a:masterClrMapping/>
  </p:clrMapOvr>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odèle par défaut">
  <a:themeElements>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1_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0E0B3D7DA8B344B0AAB522D73B8BB2" ma:contentTypeVersion="5" ma:contentTypeDescription="Crée un document." ma:contentTypeScope="" ma:versionID="873d44a0dcd011a4461aba56b52b36a8">
  <xsd:schema xmlns:xsd="http://www.w3.org/2001/XMLSchema" xmlns:p="http://schemas.microsoft.com/office/2006/metadata/properties" xmlns:ns2="e33eb8d3-d83a-4308-98e4-13751bdaa3b0" xmlns:ns3="a0f4fd0f-4d05-4f0b-ae84-b79e23a0e9c9" targetNamespace="http://schemas.microsoft.com/office/2006/metadata/properties" ma:root="true" ma:fieldsID="0789b853bf6737b124619c824a8c7b8c" ns2:_="" ns3:_="">
    <xsd:import namespace="e33eb8d3-d83a-4308-98e4-13751bdaa3b0"/>
    <xsd:import namespace="a0f4fd0f-4d05-4f0b-ae84-b79e23a0e9c9"/>
    <xsd:element name="properties">
      <xsd:complexType>
        <xsd:sequence>
          <xsd:element name="documentManagement">
            <xsd:complexType>
              <xsd:all>
                <xsd:element ref="ns2:R_x00e9_dacteur" minOccurs="0"/>
                <xsd:element ref="ns3:Nature_x0020_du_x0020_document" minOccurs="0"/>
              </xsd:all>
            </xsd:complexType>
          </xsd:element>
        </xsd:sequence>
      </xsd:complexType>
    </xsd:element>
  </xsd:schema>
  <xsd:schema xmlns:xsd="http://www.w3.org/2001/XMLSchema" xmlns:dms="http://schemas.microsoft.com/office/2006/documentManagement/types" targetNamespace="e33eb8d3-d83a-4308-98e4-13751bdaa3b0" elementFormDefault="qualified">
    <xsd:import namespace="http://schemas.microsoft.com/office/2006/documentManagement/types"/>
    <xsd:element name="R_x00e9_dacteur" ma:index="8" nillable="true" ma:displayName="Rédacteur" ma:internalName="R_x00e9_dacteur">
      <xsd:simpleType>
        <xsd:restriction base="dms:Text">
          <xsd:maxLength value="255"/>
        </xsd:restriction>
      </xsd:simpleType>
    </xsd:element>
  </xsd:schema>
  <xsd:schema xmlns:xsd="http://www.w3.org/2001/XMLSchema" xmlns:dms="http://schemas.microsoft.com/office/2006/documentManagement/types" targetNamespace="a0f4fd0f-4d05-4f0b-ae84-b79e23a0e9c9" elementFormDefault="qualified">
    <xsd:import namespace="http://schemas.microsoft.com/office/2006/documentManagement/types"/>
    <xsd:element name="Nature_x0020_du_x0020_document" ma:index="9" nillable="true" ma:displayName="Nature du document" ma:format="Dropdown" ma:internalName="Nature_x0020_du_x0020_document">
      <xsd:simpleType>
        <xsd:restriction base="dms:Choice">
          <xsd:enumeration value="1. Ordre du jour"/>
          <xsd:enumeration value="2. Relevé de décisions"/>
          <xsd:enumeration value="3. Présentation"/>
          <xsd:enumeration value="4. Annexe"/>
          <xsd:enumeration value="5. Document de travai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R_x00e9_dacteur xmlns="e33eb8d3-d83a-4308-98e4-13751bdaa3b0" xsi:nil="true"/>
    <Nature_x0020_du_x0020_document xmlns="a0f4fd0f-4d05-4f0b-ae84-b79e23a0e9c9" xsi:nil="true"/>
  </documentManagement>
</p:properties>
</file>

<file path=customXml/itemProps1.xml><?xml version="1.0" encoding="utf-8"?>
<ds:datastoreItem xmlns:ds="http://schemas.openxmlformats.org/officeDocument/2006/customXml" ds:itemID="{D88990ED-E917-4A4B-9CF5-8C96EA097D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3eb8d3-d83a-4308-98e4-13751bdaa3b0"/>
    <ds:schemaRef ds:uri="a0f4fd0f-4d05-4f0b-ae84-b79e23a0e9c9"/>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9E2A6ED-8612-4329-978B-AB5A412AE40D}">
  <ds:schemaRefs>
    <ds:schemaRef ds:uri="http://schemas.microsoft.com/sharepoint/v3/contenttype/forms"/>
  </ds:schemaRefs>
</ds:datastoreItem>
</file>

<file path=customXml/itemProps3.xml><?xml version="1.0" encoding="utf-8"?>
<ds:datastoreItem xmlns:ds="http://schemas.openxmlformats.org/officeDocument/2006/customXml" ds:itemID="{FE6C25D6-8DFF-4DE2-BDAD-B8C78E4A7C59}">
  <ds:schemaRefs>
    <ds:schemaRef ds:uri="http://schemas.microsoft.com/office/2006/metadata/properties"/>
    <ds:schemaRef ds:uri="e33eb8d3-d83a-4308-98e4-13751bdaa3b0"/>
    <ds:schemaRef ds:uri="a0f4fd0f-4d05-4f0b-ae84-b79e23a0e9c9"/>
  </ds:schemaRefs>
</ds:datastoreItem>
</file>

<file path=docProps/app.xml><?xml version="1.0" encoding="utf-8"?>
<Properties xmlns="http://schemas.openxmlformats.org/officeDocument/2006/extended-properties" xmlns:vt="http://schemas.openxmlformats.org/officeDocument/2006/docPropsVTypes">
  <TotalTime>1312</TotalTime>
  <Words>769</Words>
  <Application>Microsoft Office PowerPoint</Application>
  <PresentationFormat>Affichage à l'écran (4:3)</PresentationFormat>
  <Paragraphs>160</Paragraphs>
  <Slides>12</Slides>
  <Notes>4</Notes>
  <HiddenSlides>0</HiddenSlides>
  <MMClips>0</MMClips>
  <ScaleCrop>false</ScaleCrop>
  <HeadingPairs>
    <vt:vector size="4" baseType="variant">
      <vt:variant>
        <vt:lpstr>Thème</vt:lpstr>
      </vt:variant>
      <vt:variant>
        <vt:i4>2</vt:i4>
      </vt:variant>
      <vt:variant>
        <vt:lpstr>Titres des diapositives</vt:lpstr>
      </vt:variant>
      <vt:variant>
        <vt:i4>12</vt:i4>
      </vt:variant>
    </vt:vector>
  </HeadingPairs>
  <TitlesOfParts>
    <vt:vector size="14" baseType="lpstr">
      <vt:lpstr>Modèle par défaut</vt:lpstr>
      <vt:lpstr>1_Modèle par défaut</vt:lpstr>
      <vt:lpstr> « Pacte territoire santé » pour lutter contre les déserts médicaux  CONFERENCE DE TERRITOIRE   Au siège de l’URPS Pharmacien: 2 rue Récamier, 75007 Paris   22 mars 2013 </vt:lpstr>
      <vt:lpstr>Diapositive 2</vt:lpstr>
      <vt:lpstr>PACTE TERRITOIRE-SANTE</vt:lpstr>
      <vt:lpstr>Approche engagée à la DT75 pour la déclinaison du Pacte à Paris</vt:lpstr>
      <vt:lpstr>1. Collecte et analyse de la documentation et des données disponibles à Paris</vt:lpstr>
      <vt:lpstr>2. Définition du champ du premier recours à Paris</vt:lpstr>
      <vt:lpstr>3. Mesures d’aide et d’incitation du premier recours à Paris</vt:lpstr>
      <vt:lpstr>4. Structuration du premier recours à Paris : identification des leviers et obstacles</vt:lpstr>
      <vt:lpstr>5. Point sur les partenariats</vt:lpstr>
      <vt:lpstr>6. Articulation entre le premier recours et l’hôpital</vt:lpstr>
      <vt:lpstr>Echanges avec la conférence de territoire </vt:lpstr>
      <vt:lpstr>        MERCI DE VOTRE ATTENTION  ***  Pour plus d’information, contacter  alexandre.farnault@ars.sante.fr  michele.ooms@ars.sante.fr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Pacte territoire-santé - Pour lutter contre les déserts médicaux</dc:title>
  <dc:creator>Service Info</dc:creator>
  <cp:lastModifiedBy>Nasra A</cp:lastModifiedBy>
  <cp:revision>822</cp:revision>
  <cp:lastPrinted>2013-01-07T08:55:12Z</cp:lastPrinted>
  <dcterms:created xsi:type="dcterms:W3CDTF">2010-01-06T10:10:18Z</dcterms:created>
  <dcterms:modified xsi:type="dcterms:W3CDTF">2013-03-20T21:58:29Z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0x010100A10E0B3D7DA8B344B0AAB522D73B8BB2</vt:lpwstr>
  </property>
</Properties>
</file>