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67" r:id="rId4"/>
    <p:sldId id="273" r:id="rId5"/>
    <p:sldId id="274" r:id="rId6"/>
    <p:sldId id="268" r:id="rId7"/>
    <p:sldId id="271" r:id="rId8"/>
    <p:sldId id="262" r:id="rId9"/>
    <p:sldId id="272" r:id="rId10"/>
    <p:sldId id="270" r:id="rId11"/>
    <p:sldId id="276" r:id="rId12"/>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619672" y="2130425"/>
            <a:ext cx="6336704" cy="1470025"/>
          </a:xfrm>
          <a:prstGeom prst="rect">
            <a:avLst/>
          </a:prstGeom>
        </p:spPr>
        <p:txBody>
          <a:bodyPr anchor="b"/>
          <a:lstStyle>
            <a:lvl1pPr>
              <a:defRPr sz="3200">
                <a:solidFill>
                  <a:srgbClr val="C00000"/>
                </a:solidFill>
                <a:latin typeface="Calibri" pitchFamily="34" charset="0"/>
              </a:defRPr>
            </a:lvl1pPr>
          </a:lstStyle>
          <a:p>
            <a:r>
              <a:rPr lang="fr-FR" smtClean="0"/>
              <a:t>Cliquez pour modifier le style du titre</a:t>
            </a:r>
            <a:endParaRPr lang="fr-FR" dirty="0"/>
          </a:p>
        </p:txBody>
      </p:sp>
      <p:sp>
        <p:nvSpPr>
          <p:cNvPr id="3" name="Sous-titre 2"/>
          <p:cNvSpPr>
            <a:spLocks noGrp="1"/>
          </p:cNvSpPr>
          <p:nvPr>
            <p:ph type="subTitle" idx="1"/>
          </p:nvPr>
        </p:nvSpPr>
        <p:spPr>
          <a:xfrm>
            <a:off x="1619672" y="3645024"/>
            <a:ext cx="6336704" cy="1752600"/>
          </a:xfrm>
          <a:prstGeom prst="rect">
            <a:avLst/>
          </a:prstGeom>
        </p:spPr>
        <p:txBody>
          <a:bodyPr/>
          <a:lstStyle>
            <a:lvl1pPr marL="0" indent="0" algn="r">
              <a:buNone/>
              <a:defRPr lang="fr-FR" sz="1400" dirty="0">
                <a:solidFill>
                  <a:schemeClr val="bg2">
                    <a:lumMod val="75000"/>
                  </a:schemeClr>
                </a:solidFill>
                <a:latin typeface="Calibri" pitchFamily="34" charset="0"/>
                <a:ea typeface="+mj-ea"/>
                <a:cs typeface="+mj-cs"/>
                <a:sym typeface="Times" pitchFamily="18"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dirty="0"/>
          </a:p>
        </p:txBody>
      </p:sp>
      <p:pic>
        <p:nvPicPr>
          <p:cNvPr id="6" name="Image 8" descr="FHSM_logo-gif.GIF"/>
          <p:cNvPicPr>
            <a:picLocks noChangeAspect="1"/>
          </p:cNvPicPr>
          <p:nvPr/>
        </p:nvPicPr>
        <p:blipFill>
          <a:blip r:embed="rId2" cstate="print"/>
          <a:srcRect/>
          <a:stretch>
            <a:fillRect/>
          </a:stretch>
        </p:blipFill>
        <p:spPr bwMode="auto">
          <a:xfrm>
            <a:off x="179388" y="343198"/>
            <a:ext cx="3455987" cy="912813"/>
          </a:xfrm>
          <a:prstGeom prst="rect">
            <a:avLst/>
          </a:prstGeom>
          <a:noFill/>
          <a:ln w="9525">
            <a:noFill/>
            <a:miter lim="800000"/>
            <a:headEnd/>
            <a:tailEnd/>
          </a:ln>
        </p:spPr>
      </p:pic>
      <p:pic>
        <p:nvPicPr>
          <p:cNvPr id="7" name="Picture 6" descr="promesse"/>
          <p:cNvPicPr>
            <a:picLocks noChangeAspect="1" noChangeArrowheads="1"/>
          </p:cNvPicPr>
          <p:nvPr/>
        </p:nvPicPr>
        <p:blipFill>
          <a:blip r:embed="rId3" cstate="print"/>
          <a:srcRect/>
          <a:stretch>
            <a:fillRect/>
          </a:stretch>
        </p:blipFill>
        <p:spPr bwMode="auto">
          <a:xfrm>
            <a:off x="1908175" y="260648"/>
            <a:ext cx="5759450" cy="155575"/>
          </a:xfrm>
          <a:prstGeom prst="rect">
            <a:avLst/>
          </a:prstGeom>
          <a:noFill/>
          <a:ln w="9525">
            <a:noFill/>
            <a:miter lim="800000"/>
            <a:headEnd/>
            <a:tailEnd/>
          </a:ln>
        </p:spPr>
      </p:pic>
      <p:sp>
        <p:nvSpPr>
          <p:cNvPr id="8" name="Espace réservé de la date 3"/>
          <p:cNvSpPr>
            <a:spLocks noGrp="1"/>
          </p:cNvSpPr>
          <p:nvPr>
            <p:ph type="dt" sz="half" idx="2"/>
          </p:nvPr>
        </p:nvSpPr>
        <p:spPr>
          <a:xfrm>
            <a:off x="467544" y="637624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35F34-88FB-45D4-9991-0244E4A35A1A}" type="datetimeFigureOut">
              <a:rPr lang="fr-FR" smtClean="0"/>
              <a:pPr/>
              <a:t>19/09/2013</a:t>
            </a:fld>
            <a:endParaRPr lang="fr-FR"/>
          </a:p>
        </p:txBody>
      </p:sp>
      <p:sp>
        <p:nvSpPr>
          <p:cNvPr id="9"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10" name="Espace réservé du numéro de diapositive 5"/>
          <p:cNvSpPr txBox="1">
            <a:spLocks/>
          </p:cNvSpPr>
          <p:nvPr/>
        </p:nvSpPr>
        <p:spPr bwMode="auto">
          <a:xfrm>
            <a:off x="6553200" y="6356350"/>
            <a:ext cx="2133600" cy="365125"/>
          </a:xfrm>
          <a:prstGeom prst="rect">
            <a:avLst/>
          </a:prstGeom>
          <a:noFill/>
          <a:ln w="12700">
            <a:noFill/>
            <a:miter lim="800000"/>
            <a:headEnd/>
            <a:tailEnd/>
          </a:ln>
          <a:effectLst/>
        </p:spPr>
        <p:txBody>
          <a:bodyPr vert="horz" wrap="non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6ACF359-7E79-4357-95A1-62C9E09A2E83}" type="slidenum">
              <a:rPr kumimoji="0" lang="fr-FR" sz="1200" b="0" i="0" u="none" strike="noStrike" kern="1200" cap="none" spc="0" normalizeH="0" baseline="0" noProof="0" smtClean="0">
                <a:ln>
                  <a:noFill/>
                </a:ln>
                <a:solidFill>
                  <a:schemeClr val="tx1">
                    <a:tint val="75000"/>
                  </a:schemeClr>
                </a:solidFill>
                <a:effectLst/>
                <a:uLnTx/>
                <a:uFillTx/>
                <a:latin typeface="Times" charset="0"/>
                <a:ea typeface="ヒラギノ明朝 ProN W3" charset="0"/>
                <a:cs typeface="Times" charset="0"/>
                <a:sym typeface="Times"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chemeClr val="tx1">
                  <a:tint val="75000"/>
                </a:schemeClr>
              </a:solidFill>
              <a:effectLst/>
              <a:uLnTx/>
              <a:uFillTx/>
              <a:latin typeface="Times" charset="0"/>
              <a:ea typeface="ヒラギノ明朝 ProN W3" charset="0"/>
              <a:cs typeface="Times" charset="0"/>
              <a:sym typeface="Times" charset="0"/>
            </a:endParaRPr>
          </a:p>
        </p:txBody>
      </p:sp>
      <p:pic>
        <p:nvPicPr>
          <p:cNvPr id="11" name="Picture 1"/>
          <p:cNvPicPr>
            <a:picLocks noChangeArrowheads="1"/>
          </p:cNvPicPr>
          <p:nvPr/>
        </p:nvPicPr>
        <p:blipFill>
          <a:blip r:embed="rId4" cstate="print"/>
          <a:srcRect/>
          <a:stretch>
            <a:fillRect/>
          </a:stretch>
        </p:blipFill>
        <p:spPr bwMode="auto">
          <a:xfrm>
            <a:off x="8246566" y="6360244"/>
            <a:ext cx="69850" cy="165100"/>
          </a:xfrm>
          <a:prstGeom prst="rect">
            <a:avLst/>
          </a:prstGeom>
          <a:noFill/>
          <a:ln w="9525">
            <a:noFill/>
            <a:miter lim="800000"/>
            <a:headEnd/>
            <a:tailEnd/>
          </a:ln>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vertical et texte">
    <p:spTree>
      <p:nvGrpSpPr>
        <p:cNvPr id="1" name=""/>
        <p:cNvGrpSpPr/>
        <p:nvPr/>
      </p:nvGrpSpPr>
      <p:grpSpPr>
        <a:xfrm>
          <a:off x="0" y="0"/>
          <a:ext cx="0" cy="0"/>
          <a:chOff x="0" y="0"/>
          <a:chExt cx="0" cy="0"/>
        </a:xfrm>
      </p:grpSpPr>
      <p:pic>
        <p:nvPicPr>
          <p:cNvPr id="5" name="Picture 1"/>
          <p:cNvPicPr>
            <a:picLocks noChangeArrowheads="1"/>
          </p:cNvPicPr>
          <p:nvPr/>
        </p:nvPicPr>
        <p:blipFill>
          <a:blip r:embed="rId2" cstate="print"/>
          <a:srcRect/>
          <a:stretch>
            <a:fillRect/>
          </a:stretch>
        </p:blipFill>
        <p:spPr bwMode="auto">
          <a:xfrm>
            <a:off x="8246566" y="6360244"/>
            <a:ext cx="69850" cy="165100"/>
          </a:xfrm>
          <a:prstGeom prst="rect">
            <a:avLst/>
          </a:prstGeom>
          <a:noFill/>
          <a:ln w="9525">
            <a:noFill/>
            <a:miter lim="800000"/>
            <a:headEnd/>
            <a:tailEnd/>
          </a:ln>
        </p:spPr>
      </p:pic>
      <p:sp>
        <p:nvSpPr>
          <p:cNvPr id="6" name="Titre 1"/>
          <p:cNvSpPr>
            <a:spLocks noGrp="1"/>
          </p:cNvSpPr>
          <p:nvPr>
            <p:ph type="title"/>
          </p:nvPr>
        </p:nvSpPr>
        <p:spPr>
          <a:xfrm rot="5400000">
            <a:off x="6194003" y="3826867"/>
            <a:ext cx="4114800" cy="418058"/>
          </a:xfrm>
          <a:prstGeom prst="rect">
            <a:avLst/>
          </a:prstGeom>
        </p:spPr>
        <p:txBody>
          <a:bodyPr/>
          <a:lstStyle>
            <a:lvl1pPr algn="r">
              <a:defRPr sz="1800">
                <a:solidFill>
                  <a:srgbClr val="E6442E"/>
                </a:solidFill>
                <a:latin typeface="Franklin Gothic Book" pitchFamily="34" charset="0"/>
              </a:defRPr>
            </a:lvl1pPr>
          </a:lstStyle>
          <a:p>
            <a:r>
              <a:rPr lang="fr-FR" smtClean="0"/>
              <a:t>Cliquez pour modifier le style du titre</a:t>
            </a:r>
            <a:endParaRPr lang="fr-FR" dirty="0"/>
          </a:p>
        </p:txBody>
      </p:sp>
      <p:sp>
        <p:nvSpPr>
          <p:cNvPr id="7" name="Line 2"/>
          <p:cNvSpPr>
            <a:spLocks noChangeShapeType="1"/>
          </p:cNvSpPr>
          <p:nvPr/>
        </p:nvSpPr>
        <p:spPr bwMode="auto">
          <a:xfrm rot="5400000">
            <a:off x="5508327" y="3854053"/>
            <a:ext cx="4464050" cy="0"/>
          </a:xfrm>
          <a:prstGeom prst="line">
            <a:avLst/>
          </a:prstGeom>
          <a:noFill/>
          <a:ln w="9525">
            <a:solidFill>
              <a:srgbClr val="E6442E"/>
            </a:solidFill>
            <a:round/>
            <a:headEnd/>
            <a:tailEnd/>
          </a:ln>
        </p:spPr>
        <p:txBody>
          <a:bodyPr/>
          <a:lstStyle/>
          <a:p>
            <a:endParaRPr lang="fr-FR"/>
          </a:p>
        </p:txBody>
      </p:sp>
      <p:sp>
        <p:nvSpPr>
          <p:cNvPr id="8" name="Espace réservé du texte vertical 2"/>
          <p:cNvSpPr>
            <a:spLocks noGrp="1"/>
          </p:cNvSpPr>
          <p:nvPr>
            <p:ph type="body" orient="vert" idx="1"/>
          </p:nvPr>
        </p:nvSpPr>
        <p:spPr>
          <a:xfrm>
            <a:off x="457200" y="476672"/>
            <a:ext cx="7283152" cy="5649491"/>
          </a:xfrm>
          <a:prstGeom prst="rect">
            <a:avLst/>
          </a:prstGeom>
        </p:spPr>
        <p:txBody>
          <a:bodyPr vert="eaVert"/>
          <a:lstStyle>
            <a:lvl1pPr>
              <a:buClr>
                <a:srgbClr val="C00000"/>
              </a:buClr>
              <a:defRPr sz="1600">
                <a:latin typeface="Calibri" pitchFamily="34" charset="0"/>
              </a:defRPr>
            </a:lvl1pPr>
            <a:lvl2pPr>
              <a:buClr>
                <a:srgbClr val="6D2466"/>
              </a:buClr>
              <a:defRPr sz="1600">
                <a:latin typeface="Calibri" pitchFamily="34" charset="0"/>
              </a:defRPr>
            </a:lvl2pPr>
            <a:lvl3pPr>
              <a:buClr>
                <a:srgbClr val="C00000"/>
              </a:buClr>
              <a:defRPr sz="1400"/>
            </a:lvl3pPr>
            <a:lvl4pPr>
              <a:buClr>
                <a:srgbClr val="6D2466"/>
              </a:buClr>
              <a:defRPr sz="1400"/>
            </a:lvl4pPr>
            <a:lvl5pPr>
              <a:buClr>
                <a:srgbClr val="C00000"/>
              </a:buClr>
              <a:defRPr sz="14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9" name="Line 2"/>
          <p:cNvSpPr>
            <a:spLocks noChangeShapeType="1"/>
          </p:cNvSpPr>
          <p:nvPr/>
        </p:nvSpPr>
        <p:spPr bwMode="auto">
          <a:xfrm flipH="1">
            <a:off x="8028384" y="1556792"/>
            <a:ext cx="0" cy="4581128"/>
          </a:xfrm>
          <a:prstGeom prst="line">
            <a:avLst/>
          </a:prstGeom>
          <a:noFill/>
          <a:ln w="9525">
            <a:solidFill>
              <a:srgbClr val="E6442E"/>
            </a:solidFill>
            <a:round/>
            <a:headEnd/>
            <a:tailEnd/>
          </a:ln>
        </p:spPr>
        <p:txBody>
          <a:bodyPr/>
          <a:lstStyle/>
          <a:p>
            <a:endParaRPr lang="fr-FR"/>
          </a:p>
        </p:txBody>
      </p:sp>
      <p:sp>
        <p:nvSpPr>
          <p:cNvPr id="10"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35F34-88FB-45D4-9991-0244E4A35A1A}" type="datetimeFigureOut">
              <a:rPr lang="fr-FR" smtClean="0"/>
              <a:pPr/>
              <a:t>19/09/2013</a:t>
            </a:fld>
            <a:endParaRPr lang="fr-FR"/>
          </a:p>
        </p:txBody>
      </p:sp>
      <p:sp>
        <p:nvSpPr>
          <p:cNvPr id="11"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12" name="Espace réservé du numéro de diapositive 5"/>
          <p:cNvSpPr txBox="1">
            <a:spLocks/>
          </p:cNvSpPr>
          <p:nvPr/>
        </p:nvSpPr>
        <p:spPr bwMode="auto">
          <a:xfrm>
            <a:off x="6553200" y="6356350"/>
            <a:ext cx="2133600" cy="365125"/>
          </a:xfrm>
          <a:prstGeom prst="rect">
            <a:avLst/>
          </a:prstGeom>
          <a:noFill/>
          <a:ln w="12700">
            <a:noFill/>
            <a:miter lim="800000"/>
            <a:headEnd/>
            <a:tailEnd/>
          </a:ln>
          <a:effectLst/>
        </p:spPr>
        <p:txBody>
          <a:bodyPr vert="horz" wrap="non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6ACF359-7E79-4357-95A1-62C9E09A2E83}" type="slidenum">
              <a:rPr kumimoji="0" lang="fr-FR" sz="1200" b="0" i="0" u="none" strike="noStrike" kern="1200" cap="none" spc="0" normalizeH="0" baseline="0" noProof="0" smtClean="0">
                <a:ln>
                  <a:noFill/>
                </a:ln>
                <a:solidFill>
                  <a:schemeClr val="tx1">
                    <a:tint val="75000"/>
                  </a:schemeClr>
                </a:solidFill>
                <a:effectLst/>
                <a:uLnTx/>
                <a:uFillTx/>
                <a:latin typeface="Times" charset="0"/>
                <a:ea typeface="ヒラギノ明朝 ProN W3" charset="0"/>
                <a:cs typeface="Times" charset="0"/>
                <a:sym typeface="Times"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schemeClr val="tx1">
                  <a:tint val="75000"/>
                </a:schemeClr>
              </a:solidFill>
              <a:effectLst/>
              <a:uLnTx/>
              <a:uFillTx/>
              <a:latin typeface="Times" charset="0"/>
              <a:ea typeface="ヒラギノ明朝 ProN W3" charset="0"/>
              <a:cs typeface="Times" charset="0"/>
              <a:sym typeface="Times" charset="0"/>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pic>
        <p:nvPicPr>
          <p:cNvPr id="2" name="Picture 2"/>
          <p:cNvPicPr>
            <a:picLocks noChangeArrowheads="1"/>
          </p:cNvPicPr>
          <p:nvPr/>
        </p:nvPicPr>
        <p:blipFill>
          <a:blip r:embed="rId2" cstate="print"/>
          <a:srcRect/>
          <a:stretch>
            <a:fillRect/>
          </a:stretch>
        </p:blipFill>
        <p:spPr bwMode="auto">
          <a:xfrm>
            <a:off x="1116013" y="836613"/>
            <a:ext cx="7056437" cy="5310187"/>
          </a:xfrm>
          <a:prstGeom prst="rect">
            <a:avLst/>
          </a:prstGeom>
          <a:noFill/>
          <a:ln w="9525">
            <a:noFill/>
            <a:miter lim="800000"/>
            <a:headEnd/>
            <a:tailEnd/>
          </a:ln>
        </p:spPr>
      </p:pic>
      <p:sp>
        <p:nvSpPr>
          <p:cNvPr id="5" name="Titre 1"/>
          <p:cNvSpPr>
            <a:spLocks noGrp="1"/>
          </p:cNvSpPr>
          <p:nvPr>
            <p:ph type="title"/>
          </p:nvPr>
        </p:nvSpPr>
        <p:spPr>
          <a:xfrm>
            <a:off x="4572000" y="274638"/>
            <a:ext cx="4114800" cy="418058"/>
          </a:xfrm>
          <a:prstGeom prst="rect">
            <a:avLst/>
          </a:prstGeom>
        </p:spPr>
        <p:txBody>
          <a:bodyPr/>
          <a:lstStyle>
            <a:lvl1pPr algn="r">
              <a:defRPr sz="1800">
                <a:solidFill>
                  <a:srgbClr val="E6442E"/>
                </a:solidFill>
                <a:latin typeface="Franklin Gothic Book" pitchFamily="34" charset="0"/>
              </a:defRPr>
            </a:lvl1pPr>
          </a:lstStyle>
          <a:p>
            <a:r>
              <a:rPr lang="fr-FR" smtClean="0"/>
              <a:t>Cliquez pour modifier le style du titre</a:t>
            </a:r>
            <a:endParaRPr lang="fr-FR" dirty="0"/>
          </a:p>
        </p:txBody>
      </p:sp>
      <p:sp>
        <p:nvSpPr>
          <p:cNvPr id="6" name="Line 2"/>
          <p:cNvSpPr>
            <a:spLocks noChangeShapeType="1"/>
          </p:cNvSpPr>
          <p:nvPr/>
        </p:nvSpPr>
        <p:spPr bwMode="auto">
          <a:xfrm>
            <a:off x="4211960" y="764704"/>
            <a:ext cx="4464050" cy="0"/>
          </a:xfrm>
          <a:prstGeom prst="line">
            <a:avLst/>
          </a:prstGeom>
          <a:noFill/>
          <a:ln w="9525">
            <a:solidFill>
              <a:srgbClr val="E6442E"/>
            </a:solidFill>
            <a:round/>
            <a:headEnd/>
            <a:tailEnd/>
          </a:ln>
        </p:spPr>
        <p:txBody>
          <a:bodyPr/>
          <a:lstStyle/>
          <a:p>
            <a:endParaRPr lang="fr-FR"/>
          </a:p>
        </p:txBody>
      </p:sp>
      <p:sp>
        <p:nvSpPr>
          <p:cNvPr id="7" name="Espace réservé du contenu 2"/>
          <p:cNvSpPr>
            <a:spLocks noGrp="1"/>
          </p:cNvSpPr>
          <p:nvPr>
            <p:ph idx="1"/>
          </p:nvPr>
        </p:nvSpPr>
        <p:spPr>
          <a:xfrm>
            <a:off x="457200" y="980728"/>
            <a:ext cx="8229600" cy="5186048"/>
          </a:xfrm>
          <a:prstGeom prst="rect">
            <a:avLst/>
          </a:prstGeom>
        </p:spPr>
        <p:txBody>
          <a:bodyPr/>
          <a:lstStyle>
            <a:lvl1pPr>
              <a:buClr>
                <a:srgbClr val="E6442E"/>
              </a:buClr>
              <a:buFont typeface="Wingdings" pitchFamily="2" charset="2"/>
              <a:buChar char="§"/>
              <a:defRPr sz="1600">
                <a:solidFill>
                  <a:schemeClr val="bg2">
                    <a:lumMod val="75000"/>
                  </a:schemeClr>
                </a:solidFill>
              </a:defRPr>
            </a:lvl1pPr>
            <a:lvl2pPr>
              <a:buClr>
                <a:srgbClr val="660066"/>
              </a:buClr>
              <a:defRPr sz="1600">
                <a:solidFill>
                  <a:schemeClr val="bg2">
                    <a:lumMod val="75000"/>
                  </a:schemeClr>
                </a:solidFill>
              </a:defRPr>
            </a:lvl2pPr>
            <a:lvl3pPr>
              <a:buClr>
                <a:srgbClr val="C00000"/>
              </a:buClr>
              <a:defRPr sz="1600">
                <a:solidFill>
                  <a:schemeClr val="bg2">
                    <a:lumMod val="75000"/>
                  </a:schemeClr>
                </a:solidFill>
              </a:defRPr>
            </a:lvl3pPr>
            <a:lvl4pPr>
              <a:buClr>
                <a:srgbClr val="6D2466"/>
              </a:buClr>
              <a:defRPr sz="1400">
                <a:solidFill>
                  <a:schemeClr val="bg2">
                    <a:lumMod val="75000"/>
                  </a:schemeClr>
                </a:solidFill>
              </a:defRPr>
            </a:lvl4pPr>
            <a:lvl5pPr>
              <a:buClr>
                <a:srgbClr val="C00000"/>
              </a:buClr>
              <a:defRPr sz="1400">
                <a:solidFill>
                  <a:schemeClr val="bg2">
                    <a:lumMod val="75000"/>
                  </a:schemeClr>
                </a:solidFill>
              </a:defRPr>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dirty="0"/>
          </a:p>
        </p:txBody>
      </p:sp>
      <p:sp>
        <p:nvSpPr>
          <p:cNvPr id="8" name="Espace réservé de la date 3"/>
          <p:cNvSpPr>
            <a:spLocks noGrp="1"/>
          </p:cNvSpPr>
          <p:nvPr>
            <p:ph type="dt" sz="half" idx="2"/>
          </p:nvPr>
        </p:nvSpPr>
        <p:spPr>
          <a:xfrm>
            <a:off x="494184" y="637624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35F34-88FB-45D4-9991-0244E4A35A1A}" type="datetimeFigureOut">
              <a:rPr lang="fr-FR" smtClean="0"/>
              <a:pPr/>
              <a:t>19/09/2013</a:t>
            </a:fld>
            <a:endParaRPr lang="fr-FR"/>
          </a:p>
        </p:txBody>
      </p:sp>
      <p:sp>
        <p:nvSpPr>
          <p:cNvPr id="9"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10" name="Espace réservé du numéro de diapositive 5"/>
          <p:cNvSpPr txBox="1">
            <a:spLocks/>
          </p:cNvSpPr>
          <p:nvPr/>
        </p:nvSpPr>
        <p:spPr bwMode="auto">
          <a:xfrm>
            <a:off x="6553200" y="6356350"/>
            <a:ext cx="2133600" cy="365125"/>
          </a:xfrm>
          <a:prstGeom prst="rect">
            <a:avLst/>
          </a:prstGeom>
          <a:noFill/>
          <a:ln w="12700">
            <a:noFill/>
            <a:miter lim="800000"/>
            <a:headEnd/>
            <a:tailEnd/>
          </a:ln>
          <a:effectLst/>
        </p:spPr>
        <p:txBody>
          <a:bodyPr vert="horz" wrap="non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6ACF359-7E79-4357-95A1-62C9E09A2E83}" type="slidenum">
              <a:rPr kumimoji="0" lang="fr-FR" sz="1200" b="0" i="0" u="none" strike="noStrike" kern="1200" cap="none" spc="0" normalizeH="0" baseline="0" noProof="0" smtClean="0">
                <a:ln>
                  <a:noFill/>
                </a:ln>
                <a:solidFill>
                  <a:schemeClr val="tx1">
                    <a:tint val="75000"/>
                  </a:schemeClr>
                </a:solidFill>
                <a:effectLst/>
                <a:uLnTx/>
                <a:uFillTx/>
                <a:latin typeface="Times" charset="0"/>
                <a:ea typeface="ヒラギノ明朝 ProN W3" charset="0"/>
                <a:cs typeface="Times" charset="0"/>
                <a:sym typeface="Times"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schemeClr val="tx1">
                  <a:tint val="75000"/>
                </a:schemeClr>
              </a:solidFill>
              <a:effectLst/>
              <a:uLnTx/>
              <a:uFillTx/>
              <a:latin typeface="Times" charset="0"/>
              <a:ea typeface="ヒラギノ明朝 ProN W3" charset="0"/>
              <a:cs typeface="Times" charset="0"/>
              <a:sym typeface="Times" charset="0"/>
            </a:endParaRPr>
          </a:p>
        </p:txBody>
      </p:sp>
      <p:pic>
        <p:nvPicPr>
          <p:cNvPr id="11" name="Picture 1"/>
          <p:cNvPicPr>
            <a:picLocks noChangeArrowheads="1"/>
          </p:cNvPicPr>
          <p:nvPr/>
        </p:nvPicPr>
        <p:blipFill>
          <a:blip r:embed="rId3" cstate="print"/>
          <a:srcRect/>
          <a:stretch>
            <a:fillRect/>
          </a:stretch>
        </p:blipFill>
        <p:spPr bwMode="auto">
          <a:xfrm>
            <a:off x="8246566" y="6360244"/>
            <a:ext cx="69850" cy="165100"/>
          </a:xfrm>
          <a:prstGeom prst="rect">
            <a:avLst/>
          </a:prstGeom>
          <a:noFill/>
          <a:ln w="9525">
            <a:noFill/>
            <a:miter lim="800000"/>
            <a:headEnd/>
            <a:tailEnd/>
          </a:ln>
        </p:spPr>
      </p:pic>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3200" b="1" cap="all">
                <a:solidFill>
                  <a:srgbClr val="C00000"/>
                </a:solidFill>
                <a:latin typeface="Calibri" pitchFamily="34" charset="0"/>
              </a:defRPr>
            </a:lvl1pPr>
          </a:lstStyle>
          <a:p>
            <a:r>
              <a:rPr lang="fr-FR" smtClean="0"/>
              <a:t>Cliquez pour modifier le style du titre</a:t>
            </a:r>
            <a:endParaRPr lang="fr-FR" dirty="0"/>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bg2">
                    <a:lumMod val="75000"/>
                  </a:schemeClr>
                </a:solidFill>
                <a:latin typeface="Calibri"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6"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35F34-88FB-45D4-9991-0244E4A35A1A}" type="datetimeFigureOut">
              <a:rPr lang="fr-FR" smtClean="0"/>
              <a:pPr/>
              <a:t>19/09/2013</a:t>
            </a:fld>
            <a:endParaRPr lang="fr-FR"/>
          </a:p>
        </p:txBody>
      </p:sp>
      <p:sp>
        <p:nvSpPr>
          <p:cNvPr id="7"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8" name="Espace réservé du numéro de diapositive 5"/>
          <p:cNvSpPr txBox="1">
            <a:spLocks/>
          </p:cNvSpPr>
          <p:nvPr/>
        </p:nvSpPr>
        <p:spPr bwMode="auto">
          <a:xfrm>
            <a:off x="6553200" y="6356350"/>
            <a:ext cx="2133600" cy="365125"/>
          </a:xfrm>
          <a:prstGeom prst="rect">
            <a:avLst/>
          </a:prstGeom>
          <a:noFill/>
          <a:ln w="12700">
            <a:noFill/>
            <a:miter lim="800000"/>
            <a:headEnd/>
            <a:tailEnd/>
          </a:ln>
          <a:effectLst/>
        </p:spPr>
        <p:txBody>
          <a:bodyPr vert="horz" wrap="non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6ACF359-7E79-4357-95A1-62C9E09A2E83}" type="slidenum">
              <a:rPr kumimoji="0" lang="fr-FR" sz="1200" b="0" i="0" u="none" strike="noStrike" kern="1200" cap="none" spc="0" normalizeH="0" baseline="0" noProof="0" smtClean="0">
                <a:ln>
                  <a:noFill/>
                </a:ln>
                <a:solidFill>
                  <a:schemeClr val="tx1">
                    <a:tint val="75000"/>
                  </a:schemeClr>
                </a:solidFill>
                <a:effectLst/>
                <a:uLnTx/>
                <a:uFillTx/>
                <a:latin typeface="Times" charset="0"/>
                <a:ea typeface="ヒラギノ明朝 ProN W3" charset="0"/>
                <a:cs typeface="Times" charset="0"/>
                <a:sym typeface="Times"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schemeClr val="tx1">
                  <a:tint val="75000"/>
                </a:schemeClr>
              </a:solidFill>
              <a:effectLst/>
              <a:uLnTx/>
              <a:uFillTx/>
              <a:latin typeface="Times" charset="0"/>
              <a:ea typeface="ヒラギノ明朝 ProN W3" charset="0"/>
              <a:cs typeface="Times" charset="0"/>
              <a:sym typeface="Times" charset="0"/>
            </a:endParaRPr>
          </a:p>
        </p:txBody>
      </p:sp>
      <p:pic>
        <p:nvPicPr>
          <p:cNvPr id="9" name="Picture 1"/>
          <p:cNvPicPr>
            <a:picLocks noChangeArrowheads="1"/>
          </p:cNvPicPr>
          <p:nvPr/>
        </p:nvPicPr>
        <p:blipFill>
          <a:blip r:embed="rId2" cstate="print"/>
          <a:srcRect/>
          <a:stretch>
            <a:fillRect/>
          </a:stretch>
        </p:blipFill>
        <p:spPr bwMode="auto">
          <a:xfrm>
            <a:off x="8246566" y="6360244"/>
            <a:ext cx="69850" cy="165100"/>
          </a:xfrm>
          <a:prstGeom prst="rect">
            <a:avLst/>
          </a:prstGeom>
          <a:noFill/>
          <a:ln w="9525">
            <a:noFill/>
            <a:miter lim="800000"/>
            <a:headEnd/>
            <a:tailEnd/>
          </a:ln>
        </p:spPr>
      </p:pic>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ux contenus">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052736"/>
            <a:ext cx="4038600" cy="5073427"/>
          </a:xfrm>
          <a:prstGeom prst="rect">
            <a:avLst/>
          </a:prstGeom>
        </p:spPr>
        <p:txBody>
          <a:bodyPr/>
          <a:lstStyle>
            <a:lvl1pPr>
              <a:buClr>
                <a:srgbClr val="C00000"/>
              </a:buClr>
              <a:defRPr sz="1600">
                <a:solidFill>
                  <a:schemeClr val="bg2">
                    <a:lumMod val="75000"/>
                  </a:schemeClr>
                </a:solidFill>
                <a:latin typeface="Calibri" pitchFamily="34" charset="0"/>
              </a:defRPr>
            </a:lvl1pPr>
            <a:lvl2pPr>
              <a:buClr>
                <a:srgbClr val="6D2466"/>
              </a:buClr>
              <a:defRPr sz="1600">
                <a:solidFill>
                  <a:schemeClr val="bg2">
                    <a:lumMod val="75000"/>
                  </a:schemeClr>
                </a:solidFill>
                <a:latin typeface="Calibri" pitchFamily="34" charset="0"/>
              </a:defRPr>
            </a:lvl2pPr>
            <a:lvl3pPr>
              <a:buClr>
                <a:srgbClr val="C00000"/>
              </a:buClr>
              <a:defRPr sz="1600">
                <a:solidFill>
                  <a:schemeClr val="bg2">
                    <a:lumMod val="75000"/>
                  </a:schemeClr>
                </a:solidFill>
                <a:latin typeface="Calibri" pitchFamily="34" charset="0"/>
              </a:defRPr>
            </a:lvl3pPr>
            <a:lvl4pPr>
              <a:buClr>
                <a:srgbClr val="6D2466"/>
              </a:buClr>
              <a:defRPr sz="1400">
                <a:solidFill>
                  <a:schemeClr val="bg2">
                    <a:lumMod val="75000"/>
                  </a:schemeClr>
                </a:solidFill>
                <a:latin typeface="Calibri" pitchFamily="34" charset="0"/>
              </a:defRPr>
            </a:lvl4pPr>
            <a:lvl5pPr>
              <a:buClr>
                <a:srgbClr val="C00000"/>
              </a:buClr>
              <a:defRPr sz="1400">
                <a:solidFill>
                  <a:schemeClr val="bg2">
                    <a:lumMod val="75000"/>
                  </a:schemeClr>
                </a:solidFill>
                <a:latin typeface="Calibri" pitchFamily="34" charset="0"/>
              </a:defRPr>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Titre 1"/>
          <p:cNvSpPr>
            <a:spLocks noGrp="1"/>
          </p:cNvSpPr>
          <p:nvPr>
            <p:ph type="title"/>
          </p:nvPr>
        </p:nvSpPr>
        <p:spPr>
          <a:xfrm>
            <a:off x="4572000" y="274638"/>
            <a:ext cx="4114800" cy="418058"/>
          </a:xfrm>
          <a:prstGeom prst="rect">
            <a:avLst/>
          </a:prstGeom>
        </p:spPr>
        <p:txBody>
          <a:bodyPr/>
          <a:lstStyle>
            <a:lvl1pPr algn="r">
              <a:defRPr sz="1800">
                <a:solidFill>
                  <a:srgbClr val="E6442E"/>
                </a:solidFill>
                <a:latin typeface="Franklin Gothic Book" pitchFamily="34" charset="0"/>
              </a:defRPr>
            </a:lvl1pPr>
          </a:lstStyle>
          <a:p>
            <a:r>
              <a:rPr lang="fr-FR" smtClean="0"/>
              <a:t>Cliquez pour modifier le style du titre</a:t>
            </a:r>
            <a:endParaRPr lang="fr-FR" dirty="0"/>
          </a:p>
        </p:txBody>
      </p:sp>
      <p:sp>
        <p:nvSpPr>
          <p:cNvPr id="8" name="Line 2"/>
          <p:cNvSpPr>
            <a:spLocks noChangeShapeType="1"/>
          </p:cNvSpPr>
          <p:nvPr/>
        </p:nvSpPr>
        <p:spPr bwMode="auto">
          <a:xfrm>
            <a:off x="4211960" y="764704"/>
            <a:ext cx="4464050" cy="0"/>
          </a:xfrm>
          <a:prstGeom prst="line">
            <a:avLst/>
          </a:prstGeom>
          <a:noFill/>
          <a:ln w="9525">
            <a:solidFill>
              <a:srgbClr val="E6442E"/>
            </a:solidFill>
            <a:round/>
            <a:headEnd/>
            <a:tailEnd/>
          </a:ln>
        </p:spPr>
        <p:txBody>
          <a:bodyPr/>
          <a:lstStyle/>
          <a:p>
            <a:endParaRPr lang="fr-FR"/>
          </a:p>
        </p:txBody>
      </p:sp>
      <p:sp>
        <p:nvSpPr>
          <p:cNvPr id="9" name="Espace réservé du contenu 2"/>
          <p:cNvSpPr>
            <a:spLocks noGrp="1"/>
          </p:cNvSpPr>
          <p:nvPr>
            <p:ph sz="half" idx="11"/>
          </p:nvPr>
        </p:nvSpPr>
        <p:spPr>
          <a:xfrm>
            <a:off x="4716016" y="1052736"/>
            <a:ext cx="4038600" cy="5040560"/>
          </a:xfrm>
          <a:prstGeom prst="rect">
            <a:avLst/>
          </a:prstGeom>
        </p:spPr>
        <p:txBody>
          <a:bodyPr/>
          <a:lstStyle>
            <a:lvl1pPr>
              <a:buClr>
                <a:srgbClr val="C00000"/>
              </a:buClr>
              <a:defRPr sz="1600">
                <a:solidFill>
                  <a:schemeClr val="bg2">
                    <a:lumMod val="75000"/>
                  </a:schemeClr>
                </a:solidFill>
                <a:latin typeface="Calibri" pitchFamily="34" charset="0"/>
              </a:defRPr>
            </a:lvl1pPr>
            <a:lvl2pPr>
              <a:buClr>
                <a:srgbClr val="6D2466"/>
              </a:buClr>
              <a:defRPr sz="1600">
                <a:solidFill>
                  <a:schemeClr val="bg2">
                    <a:lumMod val="75000"/>
                  </a:schemeClr>
                </a:solidFill>
                <a:latin typeface="Calibri" pitchFamily="34" charset="0"/>
              </a:defRPr>
            </a:lvl2pPr>
            <a:lvl3pPr>
              <a:buClr>
                <a:srgbClr val="C00000"/>
              </a:buClr>
              <a:defRPr sz="1600">
                <a:solidFill>
                  <a:schemeClr val="bg2">
                    <a:lumMod val="75000"/>
                  </a:schemeClr>
                </a:solidFill>
                <a:latin typeface="Calibri" pitchFamily="34" charset="0"/>
              </a:defRPr>
            </a:lvl3pPr>
            <a:lvl4pPr>
              <a:buClr>
                <a:srgbClr val="6D2466"/>
              </a:buClr>
              <a:defRPr sz="1400">
                <a:solidFill>
                  <a:schemeClr val="bg2">
                    <a:lumMod val="75000"/>
                  </a:schemeClr>
                </a:solidFill>
                <a:latin typeface="Calibri" pitchFamily="34" charset="0"/>
              </a:defRPr>
            </a:lvl4pPr>
            <a:lvl5pPr>
              <a:buClr>
                <a:srgbClr val="C00000"/>
              </a:buClr>
              <a:defRPr sz="1400">
                <a:solidFill>
                  <a:schemeClr val="bg2">
                    <a:lumMod val="75000"/>
                  </a:schemeClr>
                </a:solidFill>
                <a:latin typeface="Calibri" pitchFamily="34" charset="0"/>
              </a:defRPr>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3"/>
          <p:cNvSpPr>
            <a:spLocks noGrp="1"/>
          </p:cNvSpPr>
          <p:nvPr>
            <p:ph type="dt" sz="half" idx="2"/>
          </p:nvPr>
        </p:nvSpPr>
        <p:spPr>
          <a:xfrm>
            <a:off x="467544" y="637624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35F34-88FB-45D4-9991-0244E4A35A1A}" type="datetimeFigureOut">
              <a:rPr lang="fr-FR" smtClean="0"/>
              <a:pPr/>
              <a:t>19/09/2013</a:t>
            </a:fld>
            <a:endParaRPr lang="fr-FR"/>
          </a:p>
        </p:txBody>
      </p:sp>
      <p:sp>
        <p:nvSpPr>
          <p:cNvPr id="11"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12" name="Espace réservé du numéro de diapositive 5"/>
          <p:cNvSpPr txBox="1">
            <a:spLocks/>
          </p:cNvSpPr>
          <p:nvPr/>
        </p:nvSpPr>
        <p:spPr bwMode="auto">
          <a:xfrm>
            <a:off x="6553200" y="6356350"/>
            <a:ext cx="2133600" cy="365125"/>
          </a:xfrm>
          <a:prstGeom prst="rect">
            <a:avLst/>
          </a:prstGeom>
          <a:noFill/>
          <a:ln w="12700">
            <a:noFill/>
            <a:miter lim="800000"/>
            <a:headEnd/>
            <a:tailEnd/>
          </a:ln>
          <a:effectLst/>
        </p:spPr>
        <p:txBody>
          <a:bodyPr vert="horz" wrap="non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6ACF359-7E79-4357-95A1-62C9E09A2E83}" type="slidenum">
              <a:rPr kumimoji="0" lang="fr-FR" sz="1200" b="0" i="0" u="none" strike="noStrike" kern="1200" cap="none" spc="0" normalizeH="0" baseline="0" noProof="0" smtClean="0">
                <a:ln>
                  <a:noFill/>
                </a:ln>
                <a:solidFill>
                  <a:schemeClr val="tx1">
                    <a:tint val="75000"/>
                  </a:schemeClr>
                </a:solidFill>
                <a:effectLst/>
                <a:uLnTx/>
                <a:uFillTx/>
                <a:latin typeface="Times" charset="0"/>
                <a:ea typeface="ヒラギノ明朝 ProN W3" charset="0"/>
                <a:cs typeface="Times" charset="0"/>
                <a:sym typeface="Times"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schemeClr val="tx1">
                  <a:tint val="75000"/>
                </a:schemeClr>
              </a:solidFill>
              <a:effectLst/>
              <a:uLnTx/>
              <a:uFillTx/>
              <a:latin typeface="Times" charset="0"/>
              <a:ea typeface="ヒラギノ明朝 ProN W3" charset="0"/>
              <a:cs typeface="Times" charset="0"/>
              <a:sym typeface="Times" charset="0"/>
            </a:endParaRPr>
          </a:p>
        </p:txBody>
      </p:sp>
      <p:pic>
        <p:nvPicPr>
          <p:cNvPr id="13" name="Picture 1"/>
          <p:cNvPicPr>
            <a:picLocks noChangeArrowheads="1"/>
          </p:cNvPicPr>
          <p:nvPr/>
        </p:nvPicPr>
        <p:blipFill>
          <a:blip r:embed="rId2" cstate="print"/>
          <a:srcRect/>
          <a:stretch>
            <a:fillRect/>
          </a:stretch>
        </p:blipFill>
        <p:spPr bwMode="auto">
          <a:xfrm>
            <a:off x="8246566" y="6360244"/>
            <a:ext cx="69850" cy="165100"/>
          </a:xfrm>
          <a:prstGeom prst="rect">
            <a:avLst/>
          </a:prstGeom>
          <a:noFill/>
          <a:ln w="9525">
            <a:noFill/>
            <a:miter lim="800000"/>
            <a:headEnd/>
            <a:tailEnd/>
          </a:ln>
        </p:spPr>
      </p:pic>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57200" y="1196752"/>
            <a:ext cx="4040188" cy="639762"/>
          </a:xfrm>
          <a:prstGeom prst="rect">
            <a:avLst/>
          </a:prstGeom>
        </p:spPr>
        <p:txBody>
          <a:bodyPr anchor="b"/>
          <a:lstStyle>
            <a:lvl1pPr marL="0" indent="0">
              <a:buNone/>
              <a:defRPr sz="1800" b="1">
                <a:solidFill>
                  <a:schemeClr val="bg2">
                    <a:lumMod val="75000"/>
                  </a:schemeClr>
                </a:solidFill>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5" name="Espace réservé du texte 4"/>
          <p:cNvSpPr>
            <a:spLocks noGrp="1"/>
          </p:cNvSpPr>
          <p:nvPr>
            <p:ph type="body" sz="quarter" idx="3"/>
          </p:nvPr>
        </p:nvSpPr>
        <p:spPr>
          <a:xfrm>
            <a:off x="4645025" y="1196752"/>
            <a:ext cx="4041775" cy="639762"/>
          </a:xfrm>
          <a:prstGeom prst="rect">
            <a:avLst/>
          </a:prstGeom>
        </p:spPr>
        <p:txBody>
          <a:bodyPr anchor="b"/>
          <a:lstStyle>
            <a:lvl1pPr marL="0" indent="0">
              <a:buNone/>
              <a:defRPr sz="1800" b="1">
                <a:solidFill>
                  <a:schemeClr val="bg2">
                    <a:lumMod val="75000"/>
                  </a:schemeClr>
                </a:solidFill>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9" name="Titre 1"/>
          <p:cNvSpPr>
            <a:spLocks noGrp="1"/>
          </p:cNvSpPr>
          <p:nvPr>
            <p:ph type="title"/>
          </p:nvPr>
        </p:nvSpPr>
        <p:spPr>
          <a:xfrm>
            <a:off x="4572000" y="274638"/>
            <a:ext cx="4114800" cy="418058"/>
          </a:xfrm>
          <a:prstGeom prst="rect">
            <a:avLst/>
          </a:prstGeom>
        </p:spPr>
        <p:txBody>
          <a:bodyPr/>
          <a:lstStyle>
            <a:lvl1pPr algn="r">
              <a:defRPr sz="1800">
                <a:solidFill>
                  <a:srgbClr val="E6442E"/>
                </a:solidFill>
                <a:latin typeface="Franklin Gothic Book" pitchFamily="34" charset="0"/>
              </a:defRPr>
            </a:lvl1pPr>
          </a:lstStyle>
          <a:p>
            <a:r>
              <a:rPr lang="fr-FR" smtClean="0"/>
              <a:t>Cliquez pour modifier le style du titre</a:t>
            </a:r>
            <a:endParaRPr lang="fr-FR" dirty="0"/>
          </a:p>
        </p:txBody>
      </p:sp>
      <p:sp>
        <p:nvSpPr>
          <p:cNvPr id="10" name="Line 2"/>
          <p:cNvSpPr>
            <a:spLocks noChangeShapeType="1"/>
          </p:cNvSpPr>
          <p:nvPr/>
        </p:nvSpPr>
        <p:spPr bwMode="auto">
          <a:xfrm>
            <a:off x="4211960" y="764704"/>
            <a:ext cx="4464050" cy="0"/>
          </a:xfrm>
          <a:prstGeom prst="line">
            <a:avLst/>
          </a:prstGeom>
          <a:noFill/>
          <a:ln w="9525">
            <a:solidFill>
              <a:srgbClr val="E6442E"/>
            </a:solidFill>
            <a:round/>
            <a:headEnd/>
            <a:tailEnd/>
          </a:ln>
        </p:spPr>
        <p:txBody>
          <a:bodyPr/>
          <a:lstStyle/>
          <a:p>
            <a:endParaRPr lang="fr-FR"/>
          </a:p>
        </p:txBody>
      </p:sp>
      <p:sp>
        <p:nvSpPr>
          <p:cNvPr id="11" name="Espace réservé du contenu 2"/>
          <p:cNvSpPr>
            <a:spLocks noGrp="1"/>
          </p:cNvSpPr>
          <p:nvPr>
            <p:ph sz="half" idx="11"/>
          </p:nvPr>
        </p:nvSpPr>
        <p:spPr>
          <a:xfrm>
            <a:off x="457200" y="1844824"/>
            <a:ext cx="4038600" cy="4281339"/>
          </a:xfrm>
          <a:prstGeom prst="rect">
            <a:avLst/>
          </a:prstGeom>
        </p:spPr>
        <p:txBody>
          <a:bodyPr/>
          <a:lstStyle>
            <a:lvl1pPr>
              <a:buClr>
                <a:srgbClr val="C00000"/>
              </a:buClr>
              <a:defRPr sz="1600">
                <a:solidFill>
                  <a:schemeClr val="bg2">
                    <a:lumMod val="75000"/>
                  </a:schemeClr>
                </a:solidFill>
                <a:latin typeface="Calibri" pitchFamily="34" charset="0"/>
              </a:defRPr>
            </a:lvl1pPr>
            <a:lvl2pPr>
              <a:buClr>
                <a:srgbClr val="6D2466"/>
              </a:buClr>
              <a:defRPr sz="1600">
                <a:solidFill>
                  <a:schemeClr val="bg2">
                    <a:lumMod val="75000"/>
                  </a:schemeClr>
                </a:solidFill>
                <a:latin typeface="Calibri" pitchFamily="34" charset="0"/>
              </a:defRPr>
            </a:lvl2pPr>
            <a:lvl3pPr>
              <a:buClr>
                <a:srgbClr val="C00000"/>
              </a:buClr>
              <a:defRPr sz="1600">
                <a:solidFill>
                  <a:schemeClr val="bg2">
                    <a:lumMod val="75000"/>
                  </a:schemeClr>
                </a:solidFill>
                <a:latin typeface="Calibri" pitchFamily="34" charset="0"/>
              </a:defRPr>
            </a:lvl3pPr>
            <a:lvl4pPr>
              <a:buClr>
                <a:srgbClr val="6D2466"/>
              </a:buClr>
              <a:defRPr sz="1400">
                <a:solidFill>
                  <a:schemeClr val="bg2">
                    <a:lumMod val="75000"/>
                  </a:schemeClr>
                </a:solidFill>
                <a:latin typeface="Calibri" pitchFamily="34" charset="0"/>
              </a:defRPr>
            </a:lvl4pPr>
            <a:lvl5pPr>
              <a:buClr>
                <a:srgbClr val="C00000"/>
              </a:buClr>
              <a:defRPr sz="1400">
                <a:solidFill>
                  <a:schemeClr val="bg2">
                    <a:lumMod val="75000"/>
                  </a:schemeClr>
                </a:solidFill>
                <a:latin typeface="Calibri" pitchFamily="34" charset="0"/>
              </a:defRPr>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2" name="Espace réservé du contenu 2"/>
          <p:cNvSpPr>
            <a:spLocks noGrp="1"/>
          </p:cNvSpPr>
          <p:nvPr>
            <p:ph sz="half" idx="12"/>
          </p:nvPr>
        </p:nvSpPr>
        <p:spPr>
          <a:xfrm>
            <a:off x="4637856" y="1844824"/>
            <a:ext cx="4038600" cy="4281339"/>
          </a:xfrm>
          <a:prstGeom prst="rect">
            <a:avLst/>
          </a:prstGeom>
        </p:spPr>
        <p:txBody>
          <a:bodyPr/>
          <a:lstStyle>
            <a:lvl1pPr>
              <a:buClr>
                <a:srgbClr val="C00000"/>
              </a:buClr>
              <a:defRPr sz="1600">
                <a:solidFill>
                  <a:schemeClr val="bg2">
                    <a:lumMod val="75000"/>
                  </a:schemeClr>
                </a:solidFill>
                <a:latin typeface="Calibri" pitchFamily="34" charset="0"/>
              </a:defRPr>
            </a:lvl1pPr>
            <a:lvl2pPr>
              <a:buClr>
                <a:srgbClr val="6D2466"/>
              </a:buClr>
              <a:defRPr sz="1600">
                <a:solidFill>
                  <a:schemeClr val="bg2">
                    <a:lumMod val="75000"/>
                  </a:schemeClr>
                </a:solidFill>
                <a:latin typeface="Calibri" pitchFamily="34" charset="0"/>
              </a:defRPr>
            </a:lvl2pPr>
            <a:lvl3pPr>
              <a:buClr>
                <a:srgbClr val="C00000"/>
              </a:buClr>
              <a:defRPr sz="1600">
                <a:solidFill>
                  <a:schemeClr val="bg2">
                    <a:lumMod val="75000"/>
                  </a:schemeClr>
                </a:solidFill>
                <a:latin typeface="Calibri" pitchFamily="34" charset="0"/>
              </a:defRPr>
            </a:lvl3pPr>
            <a:lvl4pPr>
              <a:buClr>
                <a:srgbClr val="6D2466"/>
              </a:buClr>
              <a:defRPr sz="1400">
                <a:solidFill>
                  <a:schemeClr val="bg2">
                    <a:lumMod val="75000"/>
                  </a:schemeClr>
                </a:solidFill>
                <a:latin typeface="Calibri" pitchFamily="34" charset="0"/>
              </a:defRPr>
            </a:lvl4pPr>
            <a:lvl5pPr>
              <a:buClr>
                <a:srgbClr val="C00000"/>
              </a:buClr>
              <a:defRPr sz="1400">
                <a:solidFill>
                  <a:schemeClr val="bg2">
                    <a:lumMod val="75000"/>
                  </a:schemeClr>
                </a:solidFill>
                <a:latin typeface="Calibri" pitchFamily="34" charset="0"/>
              </a:defRPr>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3"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35F34-88FB-45D4-9991-0244E4A35A1A}" type="datetimeFigureOut">
              <a:rPr lang="fr-FR" smtClean="0"/>
              <a:pPr/>
              <a:t>19/09/2013</a:t>
            </a:fld>
            <a:endParaRPr lang="fr-FR"/>
          </a:p>
        </p:txBody>
      </p:sp>
      <p:sp>
        <p:nvSpPr>
          <p:cNvPr id="14" name="Espace réservé du pied de page 4"/>
          <p:cNvSpPr>
            <a:spLocks noGrp="1"/>
          </p:cNvSpPr>
          <p:nvPr>
            <p:ph type="ftr" sz="quarter" idx="1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15" name="Espace réservé du numéro de diapositive 5"/>
          <p:cNvSpPr txBox="1">
            <a:spLocks/>
          </p:cNvSpPr>
          <p:nvPr/>
        </p:nvSpPr>
        <p:spPr bwMode="auto">
          <a:xfrm>
            <a:off x="6553200" y="6356350"/>
            <a:ext cx="2133600" cy="365125"/>
          </a:xfrm>
          <a:prstGeom prst="rect">
            <a:avLst/>
          </a:prstGeom>
          <a:noFill/>
          <a:ln w="12700">
            <a:noFill/>
            <a:miter lim="800000"/>
            <a:headEnd/>
            <a:tailEnd/>
          </a:ln>
          <a:effectLst/>
        </p:spPr>
        <p:txBody>
          <a:bodyPr vert="horz" wrap="non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6ACF359-7E79-4357-95A1-62C9E09A2E83}" type="slidenum">
              <a:rPr kumimoji="0" lang="fr-FR" sz="1200" b="0" i="0" u="none" strike="noStrike" kern="1200" cap="none" spc="0" normalizeH="0" baseline="0" noProof="0" smtClean="0">
                <a:ln>
                  <a:noFill/>
                </a:ln>
                <a:solidFill>
                  <a:schemeClr val="tx1">
                    <a:tint val="75000"/>
                  </a:schemeClr>
                </a:solidFill>
                <a:effectLst/>
                <a:uLnTx/>
                <a:uFillTx/>
                <a:latin typeface="Times" charset="0"/>
                <a:ea typeface="ヒラギノ明朝 ProN W3" charset="0"/>
                <a:cs typeface="Times" charset="0"/>
                <a:sym typeface="Times"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schemeClr val="tx1">
                  <a:tint val="75000"/>
                </a:schemeClr>
              </a:solidFill>
              <a:effectLst/>
              <a:uLnTx/>
              <a:uFillTx/>
              <a:latin typeface="Times" charset="0"/>
              <a:ea typeface="ヒラギノ明朝 ProN W3" charset="0"/>
              <a:cs typeface="Times" charset="0"/>
              <a:sym typeface="Times" charset="0"/>
            </a:endParaRPr>
          </a:p>
        </p:txBody>
      </p:sp>
      <p:pic>
        <p:nvPicPr>
          <p:cNvPr id="16" name="Picture 1"/>
          <p:cNvPicPr>
            <a:picLocks noChangeArrowheads="1"/>
          </p:cNvPicPr>
          <p:nvPr/>
        </p:nvPicPr>
        <p:blipFill>
          <a:blip r:embed="rId2" cstate="print"/>
          <a:srcRect/>
          <a:stretch>
            <a:fillRect/>
          </a:stretch>
        </p:blipFill>
        <p:spPr bwMode="auto">
          <a:xfrm>
            <a:off x="8246566" y="6360244"/>
            <a:ext cx="69850" cy="165100"/>
          </a:xfrm>
          <a:prstGeom prst="rect">
            <a:avLst/>
          </a:prstGeom>
          <a:noFill/>
          <a:ln w="9525">
            <a:noFill/>
            <a:miter lim="800000"/>
            <a:headEnd/>
            <a:tailEnd/>
          </a:ln>
        </p:spPr>
      </p:pic>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5" name="Titre 1"/>
          <p:cNvSpPr>
            <a:spLocks noGrp="1"/>
          </p:cNvSpPr>
          <p:nvPr>
            <p:ph type="title"/>
          </p:nvPr>
        </p:nvSpPr>
        <p:spPr>
          <a:xfrm>
            <a:off x="4572000" y="274638"/>
            <a:ext cx="4114800" cy="418058"/>
          </a:xfrm>
          <a:prstGeom prst="rect">
            <a:avLst/>
          </a:prstGeom>
        </p:spPr>
        <p:txBody>
          <a:bodyPr/>
          <a:lstStyle>
            <a:lvl1pPr algn="r">
              <a:defRPr sz="1800">
                <a:solidFill>
                  <a:srgbClr val="E6442E"/>
                </a:solidFill>
                <a:latin typeface="Franklin Gothic Book" pitchFamily="34" charset="0"/>
              </a:defRPr>
            </a:lvl1pPr>
          </a:lstStyle>
          <a:p>
            <a:r>
              <a:rPr lang="fr-FR" smtClean="0"/>
              <a:t>Cliquez pour modifier le style du titre</a:t>
            </a:r>
            <a:endParaRPr lang="fr-FR" dirty="0"/>
          </a:p>
        </p:txBody>
      </p:sp>
      <p:sp>
        <p:nvSpPr>
          <p:cNvPr id="6" name="Line 2"/>
          <p:cNvSpPr>
            <a:spLocks noChangeShapeType="1"/>
          </p:cNvSpPr>
          <p:nvPr/>
        </p:nvSpPr>
        <p:spPr bwMode="auto">
          <a:xfrm>
            <a:off x="4211960" y="764704"/>
            <a:ext cx="4464050" cy="0"/>
          </a:xfrm>
          <a:prstGeom prst="line">
            <a:avLst/>
          </a:prstGeom>
          <a:noFill/>
          <a:ln w="9525">
            <a:solidFill>
              <a:srgbClr val="E6442E"/>
            </a:solidFill>
            <a:round/>
            <a:headEnd/>
            <a:tailEnd/>
          </a:ln>
        </p:spPr>
        <p:txBody>
          <a:bodyPr/>
          <a:lstStyle/>
          <a:p>
            <a:endParaRPr lang="fr-FR"/>
          </a:p>
        </p:txBody>
      </p:sp>
      <p:sp>
        <p:nvSpPr>
          <p:cNvPr id="7"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35F34-88FB-45D4-9991-0244E4A35A1A}" type="datetimeFigureOut">
              <a:rPr lang="fr-FR" smtClean="0"/>
              <a:pPr/>
              <a:t>19/09/2013</a:t>
            </a:fld>
            <a:endParaRPr lang="fr-FR"/>
          </a:p>
        </p:txBody>
      </p:sp>
      <p:sp>
        <p:nvSpPr>
          <p:cNvPr id="8"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9" name="Espace réservé du numéro de diapositive 5"/>
          <p:cNvSpPr txBox="1">
            <a:spLocks/>
          </p:cNvSpPr>
          <p:nvPr/>
        </p:nvSpPr>
        <p:spPr bwMode="auto">
          <a:xfrm>
            <a:off x="6553200" y="6356350"/>
            <a:ext cx="2133600" cy="365125"/>
          </a:xfrm>
          <a:prstGeom prst="rect">
            <a:avLst/>
          </a:prstGeom>
          <a:noFill/>
          <a:ln w="12700">
            <a:noFill/>
            <a:miter lim="800000"/>
            <a:headEnd/>
            <a:tailEnd/>
          </a:ln>
          <a:effectLst/>
        </p:spPr>
        <p:txBody>
          <a:bodyPr vert="horz" wrap="non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6ACF359-7E79-4357-95A1-62C9E09A2E83}" type="slidenum">
              <a:rPr kumimoji="0" lang="fr-FR" sz="1200" b="0" i="0" u="none" strike="noStrike" kern="1200" cap="none" spc="0" normalizeH="0" baseline="0" noProof="0" smtClean="0">
                <a:ln>
                  <a:noFill/>
                </a:ln>
                <a:solidFill>
                  <a:schemeClr val="tx1">
                    <a:tint val="75000"/>
                  </a:schemeClr>
                </a:solidFill>
                <a:effectLst/>
                <a:uLnTx/>
                <a:uFillTx/>
                <a:latin typeface="Times" charset="0"/>
                <a:ea typeface="ヒラギノ明朝 ProN W3" charset="0"/>
                <a:cs typeface="Times" charset="0"/>
                <a:sym typeface="Times"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schemeClr val="tx1">
                  <a:tint val="75000"/>
                </a:schemeClr>
              </a:solidFill>
              <a:effectLst/>
              <a:uLnTx/>
              <a:uFillTx/>
              <a:latin typeface="Times" charset="0"/>
              <a:ea typeface="ヒラギノ明朝 ProN W3" charset="0"/>
              <a:cs typeface="Times" charset="0"/>
              <a:sym typeface="Times" charset="0"/>
            </a:endParaRPr>
          </a:p>
        </p:txBody>
      </p:sp>
      <p:pic>
        <p:nvPicPr>
          <p:cNvPr id="10" name="Picture 1"/>
          <p:cNvPicPr>
            <a:picLocks noChangeArrowheads="1"/>
          </p:cNvPicPr>
          <p:nvPr/>
        </p:nvPicPr>
        <p:blipFill>
          <a:blip r:embed="rId2" cstate="print"/>
          <a:srcRect/>
          <a:stretch>
            <a:fillRect/>
          </a:stretch>
        </p:blipFill>
        <p:spPr bwMode="auto">
          <a:xfrm>
            <a:off x="8246566" y="6360244"/>
            <a:ext cx="69850" cy="165100"/>
          </a:xfrm>
          <a:prstGeom prst="rect">
            <a:avLst/>
          </a:prstGeom>
          <a:noFill/>
          <a:ln w="9525">
            <a:noFill/>
            <a:miter lim="800000"/>
            <a:headEnd/>
            <a:tailEnd/>
          </a:ln>
        </p:spPr>
      </p:pic>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solidFill>
                  <a:srgbClr val="C00000"/>
                </a:solidFill>
                <a:latin typeface="Calibri" pitchFamily="34" charset="0"/>
              </a:defRPr>
            </a:lvl1pPr>
          </a:lstStyle>
          <a:p>
            <a:r>
              <a:rPr lang="fr-FR" smtClean="0"/>
              <a:t>Cliquez pour modifier le style du titre</a:t>
            </a:r>
            <a:endParaRPr lang="fr-FR" dirty="0"/>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solidFill>
                  <a:schemeClr val="bg2">
                    <a:lumMod val="75000"/>
                  </a:schemeClr>
                </a:solidFill>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7" name="Espace réservé du contenu 2"/>
          <p:cNvSpPr>
            <a:spLocks noGrp="1"/>
          </p:cNvSpPr>
          <p:nvPr>
            <p:ph sz="half" idx="12"/>
          </p:nvPr>
        </p:nvSpPr>
        <p:spPr>
          <a:xfrm>
            <a:off x="3491880" y="260648"/>
            <a:ext cx="5184576" cy="5904656"/>
          </a:xfrm>
          <a:prstGeom prst="rect">
            <a:avLst/>
          </a:prstGeom>
        </p:spPr>
        <p:txBody>
          <a:bodyPr/>
          <a:lstStyle>
            <a:lvl1pPr>
              <a:buClr>
                <a:srgbClr val="C00000"/>
              </a:buClr>
              <a:defRPr sz="1600">
                <a:solidFill>
                  <a:schemeClr val="bg2">
                    <a:lumMod val="75000"/>
                  </a:schemeClr>
                </a:solidFill>
                <a:latin typeface="Calibri" pitchFamily="34" charset="0"/>
              </a:defRPr>
            </a:lvl1pPr>
            <a:lvl2pPr>
              <a:buClr>
                <a:srgbClr val="6D2466"/>
              </a:buClr>
              <a:defRPr sz="1600">
                <a:solidFill>
                  <a:schemeClr val="bg2">
                    <a:lumMod val="75000"/>
                  </a:schemeClr>
                </a:solidFill>
                <a:latin typeface="Calibri" pitchFamily="34" charset="0"/>
              </a:defRPr>
            </a:lvl2pPr>
            <a:lvl3pPr>
              <a:buClr>
                <a:srgbClr val="C00000"/>
              </a:buClr>
              <a:defRPr sz="1600">
                <a:solidFill>
                  <a:schemeClr val="bg2">
                    <a:lumMod val="75000"/>
                  </a:schemeClr>
                </a:solidFill>
                <a:latin typeface="Calibri" pitchFamily="34" charset="0"/>
              </a:defRPr>
            </a:lvl3pPr>
            <a:lvl4pPr>
              <a:buClr>
                <a:srgbClr val="6D2466"/>
              </a:buClr>
              <a:defRPr sz="1400">
                <a:solidFill>
                  <a:schemeClr val="bg2">
                    <a:lumMod val="75000"/>
                  </a:schemeClr>
                </a:solidFill>
                <a:latin typeface="Calibri" pitchFamily="34" charset="0"/>
              </a:defRPr>
            </a:lvl4pPr>
            <a:lvl5pPr>
              <a:buClr>
                <a:srgbClr val="C00000"/>
              </a:buClr>
              <a:defRPr sz="1400">
                <a:solidFill>
                  <a:schemeClr val="bg2">
                    <a:lumMod val="75000"/>
                  </a:schemeClr>
                </a:solidFill>
                <a:latin typeface="Calibri" pitchFamily="34" charset="0"/>
              </a:defRPr>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e la date 3"/>
          <p:cNvSpPr>
            <a:spLocks noGrp="1"/>
          </p:cNvSpPr>
          <p:nvPr>
            <p:ph type="dt" sz="half" idx="13"/>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35F34-88FB-45D4-9991-0244E4A35A1A}" type="datetimeFigureOut">
              <a:rPr lang="fr-FR" smtClean="0"/>
              <a:pPr/>
              <a:t>19/09/2013</a:t>
            </a:fld>
            <a:endParaRPr lang="fr-FR"/>
          </a:p>
        </p:txBody>
      </p:sp>
      <p:sp>
        <p:nvSpPr>
          <p:cNvPr id="9"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10" name="Espace réservé du numéro de diapositive 5"/>
          <p:cNvSpPr txBox="1">
            <a:spLocks/>
          </p:cNvSpPr>
          <p:nvPr/>
        </p:nvSpPr>
        <p:spPr bwMode="auto">
          <a:xfrm>
            <a:off x="6553200" y="6356350"/>
            <a:ext cx="2133600" cy="365125"/>
          </a:xfrm>
          <a:prstGeom prst="rect">
            <a:avLst/>
          </a:prstGeom>
          <a:noFill/>
          <a:ln w="12700">
            <a:noFill/>
            <a:miter lim="800000"/>
            <a:headEnd/>
            <a:tailEnd/>
          </a:ln>
          <a:effectLst/>
        </p:spPr>
        <p:txBody>
          <a:bodyPr vert="horz" wrap="non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6ACF359-7E79-4357-95A1-62C9E09A2E83}" type="slidenum">
              <a:rPr kumimoji="0" lang="fr-FR" sz="1200" b="0" i="0" u="none" strike="noStrike" kern="1200" cap="none" spc="0" normalizeH="0" baseline="0" noProof="0" smtClean="0">
                <a:ln>
                  <a:noFill/>
                </a:ln>
                <a:solidFill>
                  <a:schemeClr val="tx1">
                    <a:tint val="75000"/>
                  </a:schemeClr>
                </a:solidFill>
                <a:effectLst/>
                <a:uLnTx/>
                <a:uFillTx/>
                <a:latin typeface="Times" charset="0"/>
                <a:ea typeface="ヒラギノ明朝 ProN W3" charset="0"/>
                <a:cs typeface="Times" charset="0"/>
                <a:sym typeface="Times"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schemeClr val="tx1">
                  <a:tint val="75000"/>
                </a:schemeClr>
              </a:solidFill>
              <a:effectLst/>
              <a:uLnTx/>
              <a:uFillTx/>
              <a:latin typeface="Times" charset="0"/>
              <a:ea typeface="ヒラギノ明朝 ProN W3" charset="0"/>
              <a:cs typeface="Times" charset="0"/>
              <a:sym typeface="Times" charset="0"/>
            </a:endParaRPr>
          </a:p>
        </p:txBody>
      </p:sp>
      <p:pic>
        <p:nvPicPr>
          <p:cNvPr id="11" name="Picture 1"/>
          <p:cNvPicPr>
            <a:picLocks noChangeArrowheads="1"/>
          </p:cNvPicPr>
          <p:nvPr/>
        </p:nvPicPr>
        <p:blipFill>
          <a:blip r:embed="rId2" cstate="print"/>
          <a:srcRect/>
          <a:stretch>
            <a:fillRect/>
          </a:stretch>
        </p:blipFill>
        <p:spPr bwMode="auto">
          <a:xfrm>
            <a:off x="8246566" y="6360244"/>
            <a:ext cx="69850" cy="165100"/>
          </a:xfrm>
          <a:prstGeom prst="rect">
            <a:avLst/>
          </a:prstGeom>
          <a:noFill/>
          <a:ln w="9525">
            <a:noFill/>
            <a:miter lim="800000"/>
            <a:headEnd/>
            <a:tailEnd/>
          </a:ln>
        </p:spPr>
      </p:pic>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solidFill>
                  <a:schemeClr val="bg2">
                    <a:lumMod val="75000"/>
                  </a:schemeClr>
                </a:solidFill>
                <a:latin typeface="Calibri" pitchFamily="34" charset="0"/>
              </a:defRPr>
            </a:lvl1pPr>
          </a:lstStyle>
          <a:p>
            <a:r>
              <a:rPr lang="fr-FR" smtClean="0"/>
              <a:t>Cliquez pour modifier le style du titre</a:t>
            </a:r>
            <a:endParaRPr lang="fr-FR" dirty="0"/>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sym typeface="Times" charset="0"/>
              </a:rPr>
              <a:t>Cliquez sur l'icône pour ajouter une image</a:t>
            </a:r>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solidFill>
                  <a:schemeClr val="bg2">
                    <a:lumMod val="75000"/>
                  </a:schemeClr>
                </a:solidFill>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7" name="Espace réservé de la date 3"/>
          <p:cNvSpPr>
            <a:spLocks noGrp="1"/>
          </p:cNvSpPr>
          <p:nvPr>
            <p:ph type="dt" sz="half" idx="11"/>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35F34-88FB-45D4-9991-0244E4A35A1A}" type="datetimeFigureOut">
              <a:rPr lang="fr-FR" smtClean="0"/>
              <a:pPr/>
              <a:t>19/09/2013</a:t>
            </a:fld>
            <a:endParaRPr lang="fr-FR"/>
          </a:p>
        </p:txBody>
      </p:sp>
      <p:sp>
        <p:nvSpPr>
          <p:cNvPr id="8"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9" name="Espace réservé du numéro de diapositive 5"/>
          <p:cNvSpPr txBox="1">
            <a:spLocks/>
          </p:cNvSpPr>
          <p:nvPr/>
        </p:nvSpPr>
        <p:spPr bwMode="auto">
          <a:xfrm>
            <a:off x="6553200" y="6356350"/>
            <a:ext cx="2133600" cy="365125"/>
          </a:xfrm>
          <a:prstGeom prst="rect">
            <a:avLst/>
          </a:prstGeom>
          <a:noFill/>
          <a:ln w="12700">
            <a:noFill/>
            <a:miter lim="800000"/>
            <a:headEnd/>
            <a:tailEnd/>
          </a:ln>
          <a:effectLst/>
        </p:spPr>
        <p:txBody>
          <a:bodyPr vert="horz" wrap="non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6ACF359-7E79-4357-95A1-62C9E09A2E83}" type="slidenum">
              <a:rPr kumimoji="0" lang="fr-FR" sz="1200" b="0" i="0" u="none" strike="noStrike" kern="1200" cap="none" spc="0" normalizeH="0" baseline="0" noProof="0" smtClean="0">
                <a:ln>
                  <a:noFill/>
                </a:ln>
                <a:solidFill>
                  <a:schemeClr val="tx1">
                    <a:tint val="75000"/>
                  </a:schemeClr>
                </a:solidFill>
                <a:effectLst/>
                <a:uLnTx/>
                <a:uFillTx/>
                <a:latin typeface="Times" charset="0"/>
                <a:ea typeface="ヒラギノ明朝 ProN W3" charset="0"/>
                <a:cs typeface="Times" charset="0"/>
                <a:sym typeface="Times"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schemeClr val="tx1">
                  <a:tint val="75000"/>
                </a:schemeClr>
              </a:solidFill>
              <a:effectLst/>
              <a:uLnTx/>
              <a:uFillTx/>
              <a:latin typeface="Times" charset="0"/>
              <a:ea typeface="ヒラギノ明朝 ProN W3" charset="0"/>
              <a:cs typeface="Times" charset="0"/>
              <a:sym typeface="Times" charset="0"/>
            </a:endParaRPr>
          </a:p>
        </p:txBody>
      </p:sp>
      <p:pic>
        <p:nvPicPr>
          <p:cNvPr id="10" name="Picture 1"/>
          <p:cNvPicPr>
            <a:picLocks noChangeArrowheads="1"/>
          </p:cNvPicPr>
          <p:nvPr/>
        </p:nvPicPr>
        <p:blipFill>
          <a:blip r:embed="rId2" cstate="print"/>
          <a:srcRect/>
          <a:stretch>
            <a:fillRect/>
          </a:stretch>
        </p:blipFill>
        <p:spPr bwMode="auto">
          <a:xfrm>
            <a:off x="8246566" y="6360244"/>
            <a:ext cx="69850" cy="165100"/>
          </a:xfrm>
          <a:prstGeom prst="rect">
            <a:avLst/>
          </a:prstGeom>
          <a:noFill/>
          <a:ln w="9525">
            <a:noFill/>
            <a:miter lim="800000"/>
            <a:headEnd/>
            <a:tailEnd/>
          </a:ln>
        </p:spPr>
      </p:pic>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re et texte vertical">
    <p:spTree>
      <p:nvGrpSpPr>
        <p:cNvPr id="1" name=""/>
        <p:cNvGrpSpPr/>
        <p:nvPr/>
      </p:nvGrpSpPr>
      <p:grpSpPr>
        <a:xfrm>
          <a:off x="0" y="0"/>
          <a:ext cx="0" cy="0"/>
          <a:chOff x="0" y="0"/>
          <a:chExt cx="0" cy="0"/>
        </a:xfrm>
      </p:grpSpPr>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lvl1pPr>
              <a:buClr>
                <a:srgbClr val="C00000"/>
              </a:buClr>
              <a:defRPr sz="1600">
                <a:latin typeface="Calibri" pitchFamily="34" charset="0"/>
              </a:defRPr>
            </a:lvl1pPr>
            <a:lvl2pPr>
              <a:buClr>
                <a:srgbClr val="6D2466"/>
              </a:buClr>
              <a:defRPr sz="1600">
                <a:latin typeface="Calibri" pitchFamily="34" charset="0"/>
              </a:defRPr>
            </a:lvl2pPr>
            <a:lvl3pPr>
              <a:buClr>
                <a:srgbClr val="C00000"/>
              </a:buClr>
              <a:defRPr sz="1400"/>
            </a:lvl3pPr>
            <a:lvl4pPr>
              <a:buClr>
                <a:srgbClr val="6D2466"/>
              </a:buClr>
              <a:defRPr sz="1400"/>
            </a:lvl4pPr>
            <a:lvl5pPr>
              <a:buClr>
                <a:srgbClr val="C00000"/>
              </a:buClr>
              <a:defRPr sz="14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Titre 1"/>
          <p:cNvSpPr>
            <a:spLocks noGrp="1"/>
          </p:cNvSpPr>
          <p:nvPr>
            <p:ph type="title"/>
          </p:nvPr>
        </p:nvSpPr>
        <p:spPr>
          <a:xfrm>
            <a:off x="4572000" y="274638"/>
            <a:ext cx="4114800" cy="418058"/>
          </a:xfrm>
          <a:prstGeom prst="rect">
            <a:avLst/>
          </a:prstGeom>
        </p:spPr>
        <p:txBody>
          <a:bodyPr/>
          <a:lstStyle>
            <a:lvl1pPr algn="r">
              <a:defRPr sz="1800">
                <a:solidFill>
                  <a:srgbClr val="E6442E"/>
                </a:solidFill>
                <a:latin typeface="Franklin Gothic Book" pitchFamily="34" charset="0"/>
              </a:defRPr>
            </a:lvl1pPr>
          </a:lstStyle>
          <a:p>
            <a:r>
              <a:rPr lang="fr-FR" smtClean="0"/>
              <a:t>Cliquez pour modifier le style du titre</a:t>
            </a:r>
            <a:endParaRPr lang="fr-FR" dirty="0"/>
          </a:p>
        </p:txBody>
      </p:sp>
      <p:sp>
        <p:nvSpPr>
          <p:cNvPr id="7" name="Line 2"/>
          <p:cNvSpPr>
            <a:spLocks noChangeShapeType="1"/>
          </p:cNvSpPr>
          <p:nvPr/>
        </p:nvSpPr>
        <p:spPr bwMode="auto">
          <a:xfrm>
            <a:off x="4211960" y="764704"/>
            <a:ext cx="4464050" cy="0"/>
          </a:xfrm>
          <a:prstGeom prst="line">
            <a:avLst/>
          </a:prstGeom>
          <a:noFill/>
          <a:ln w="9525">
            <a:solidFill>
              <a:srgbClr val="E6442E"/>
            </a:solidFill>
            <a:round/>
            <a:headEnd/>
            <a:tailEnd/>
          </a:ln>
        </p:spPr>
        <p:txBody>
          <a:bodyPr/>
          <a:lstStyle/>
          <a:p>
            <a:endParaRPr lang="fr-FR"/>
          </a:p>
        </p:txBody>
      </p:sp>
      <p:sp>
        <p:nvSpPr>
          <p:cNvPr id="8"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35F34-88FB-45D4-9991-0244E4A35A1A}" type="datetimeFigureOut">
              <a:rPr lang="fr-FR" smtClean="0"/>
              <a:pPr/>
              <a:t>19/09/2013</a:t>
            </a:fld>
            <a:endParaRPr lang="fr-FR"/>
          </a:p>
        </p:txBody>
      </p:sp>
      <p:sp>
        <p:nvSpPr>
          <p:cNvPr id="9"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10" name="Espace réservé du numéro de diapositive 5"/>
          <p:cNvSpPr txBox="1">
            <a:spLocks/>
          </p:cNvSpPr>
          <p:nvPr/>
        </p:nvSpPr>
        <p:spPr bwMode="auto">
          <a:xfrm>
            <a:off x="6553200" y="6356350"/>
            <a:ext cx="2133600" cy="365125"/>
          </a:xfrm>
          <a:prstGeom prst="rect">
            <a:avLst/>
          </a:prstGeom>
          <a:noFill/>
          <a:ln w="12700">
            <a:noFill/>
            <a:miter lim="800000"/>
            <a:headEnd/>
            <a:tailEnd/>
          </a:ln>
          <a:effectLst/>
        </p:spPr>
        <p:txBody>
          <a:bodyPr vert="horz" wrap="non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6ACF359-7E79-4357-95A1-62C9E09A2E83}" type="slidenum">
              <a:rPr kumimoji="0" lang="fr-FR" sz="1200" b="0" i="0" u="none" strike="noStrike" kern="1200" cap="none" spc="0" normalizeH="0" baseline="0" noProof="0" smtClean="0">
                <a:ln>
                  <a:noFill/>
                </a:ln>
                <a:solidFill>
                  <a:schemeClr val="tx1">
                    <a:tint val="75000"/>
                  </a:schemeClr>
                </a:solidFill>
                <a:effectLst/>
                <a:uLnTx/>
                <a:uFillTx/>
                <a:latin typeface="Times" charset="0"/>
                <a:ea typeface="ヒラギノ明朝 ProN W3" charset="0"/>
                <a:cs typeface="Times" charset="0"/>
                <a:sym typeface="Times"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schemeClr val="tx1">
                  <a:tint val="75000"/>
                </a:schemeClr>
              </a:solidFill>
              <a:effectLst/>
              <a:uLnTx/>
              <a:uFillTx/>
              <a:latin typeface="Times" charset="0"/>
              <a:ea typeface="ヒラギノ明朝 ProN W3" charset="0"/>
              <a:cs typeface="Times" charset="0"/>
              <a:sym typeface="Times" charset="0"/>
            </a:endParaRPr>
          </a:p>
        </p:txBody>
      </p:sp>
      <p:pic>
        <p:nvPicPr>
          <p:cNvPr id="11" name="Picture 1"/>
          <p:cNvPicPr>
            <a:picLocks noChangeArrowheads="1"/>
          </p:cNvPicPr>
          <p:nvPr/>
        </p:nvPicPr>
        <p:blipFill>
          <a:blip r:embed="rId2" cstate="print"/>
          <a:srcRect/>
          <a:stretch>
            <a:fillRect/>
          </a:stretch>
        </p:blipFill>
        <p:spPr bwMode="auto">
          <a:xfrm>
            <a:off x="8246566" y="6360244"/>
            <a:ext cx="69850" cy="165100"/>
          </a:xfrm>
          <a:prstGeom prst="rect">
            <a:avLst/>
          </a:prstGeom>
          <a:noFill/>
          <a:ln w="9525">
            <a:noFill/>
            <a:miter lim="800000"/>
            <a:headEnd/>
            <a:tailEnd/>
          </a:ln>
        </p:spPr>
      </p:pic>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rrowheads="1"/>
          </p:cNvPicPr>
          <p:nvPr/>
        </p:nvPicPr>
        <p:blipFill>
          <a:blip r:embed="rId12" cstate="print"/>
          <a:srcRect/>
          <a:stretch>
            <a:fillRect/>
          </a:stretch>
        </p:blipFill>
        <p:spPr bwMode="auto">
          <a:xfrm>
            <a:off x="1116013" y="836613"/>
            <a:ext cx="7056437" cy="5310187"/>
          </a:xfrm>
          <a:prstGeom prst="rect">
            <a:avLst/>
          </a:prstGeom>
          <a:noFill/>
          <a:ln w="9525">
            <a:noFill/>
            <a:miter lim="800000"/>
            <a:headEnd/>
            <a:tailEnd/>
          </a:ln>
        </p:spPr>
      </p:pic>
      <p:sp>
        <p:nvSpPr>
          <p:cNvPr id="5" name="Espace réservé du numéro de diapositive 5"/>
          <p:cNvSpPr txBox="1">
            <a:spLocks/>
          </p:cNvSpPr>
          <p:nvPr/>
        </p:nvSpPr>
        <p:spPr bwMode="auto">
          <a:xfrm>
            <a:off x="6553200" y="6356350"/>
            <a:ext cx="2133600" cy="365125"/>
          </a:xfrm>
          <a:prstGeom prst="rect">
            <a:avLst/>
          </a:prstGeom>
          <a:noFill/>
          <a:ln w="12700">
            <a:noFill/>
            <a:miter lim="800000"/>
            <a:headEnd/>
            <a:tailEnd/>
          </a:ln>
          <a:effectLst/>
        </p:spPr>
        <p:txBody>
          <a:bodyPr vert="horz" wrap="none" lIns="91440" tIns="45720" rIns="91440" bIns="45720"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6ACF359-7E79-4357-95A1-62C9E09A2E83}" type="slidenum">
              <a:rPr kumimoji="0" lang="fr-FR" sz="1200" b="0" i="0" u="none" strike="noStrike" kern="1200" cap="none" spc="0" normalizeH="0" baseline="0" noProof="0" smtClean="0">
                <a:ln>
                  <a:noFill/>
                </a:ln>
                <a:solidFill>
                  <a:schemeClr val="tx1">
                    <a:tint val="75000"/>
                  </a:schemeClr>
                </a:solidFill>
                <a:effectLst/>
                <a:uLnTx/>
                <a:uFillTx/>
                <a:latin typeface="Times" charset="0"/>
                <a:ea typeface="ヒラギノ明朝 ProN W3" charset="0"/>
                <a:cs typeface="Times" charset="0"/>
                <a:sym typeface="Times"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chemeClr val="tx1">
                  <a:tint val="75000"/>
                </a:schemeClr>
              </a:solidFill>
              <a:effectLst/>
              <a:uLnTx/>
              <a:uFillTx/>
              <a:latin typeface="Times" charset="0"/>
              <a:ea typeface="ヒラギノ明朝 ProN W3" charset="0"/>
              <a:cs typeface="Times" charset="0"/>
              <a:sym typeface="Times" charset="0"/>
            </a:endParaRPr>
          </a:p>
        </p:txBody>
      </p:sp>
      <p:pic>
        <p:nvPicPr>
          <p:cNvPr id="6" name="Picture 1"/>
          <p:cNvPicPr>
            <a:picLocks noChangeArrowheads="1"/>
          </p:cNvPicPr>
          <p:nvPr/>
        </p:nvPicPr>
        <p:blipFill>
          <a:blip r:embed="rId13" cstate="print"/>
          <a:srcRect/>
          <a:stretch>
            <a:fillRect/>
          </a:stretch>
        </p:blipFill>
        <p:spPr bwMode="auto">
          <a:xfrm>
            <a:off x="8246566" y="6360244"/>
            <a:ext cx="69850" cy="1651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ransition/>
  <p:txStyles>
    <p:titleStyle>
      <a:lvl1pPr marL="39688" indent="-39688" algn="ctr" rtl="0" eaLnBrk="1" fontAlgn="base" hangingPunct="1">
        <a:spcBef>
          <a:spcPct val="0"/>
        </a:spcBef>
        <a:spcAft>
          <a:spcPct val="0"/>
        </a:spcAft>
        <a:defRPr sz="4400">
          <a:solidFill>
            <a:schemeClr val="tx1"/>
          </a:solidFill>
          <a:latin typeface="+mj-lt"/>
          <a:ea typeface="+mj-ea"/>
          <a:cs typeface="+mj-cs"/>
          <a:sym typeface="Times" pitchFamily="18" charset="0"/>
        </a:defRPr>
      </a:lvl1pPr>
      <a:lvl2pPr marL="39688" indent="-39688" algn="ctr" rtl="0" eaLnBrk="1" fontAlgn="base" hangingPunct="1">
        <a:spcBef>
          <a:spcPct val="0"/>
        </a:spcBef>
        <a:spcAft>
          <a:spcPct val="0"/>
        </a:spcAft>
        <a:defRPr sz="4400">
          <a:solidFill>
            <a:schemeClr val="tx1"/>
          </a:solidFill>
          <a:latin typeface="Times" charset="0"/>
          <a:ea typeface="ヒラギノ明朝 ProN W3" charset="0"/>
          <a:cs typeface="ヒラギノ明朝 ProN W3" charset="0"/>
          <a:sym typeface="Times" pitchFamily="18" charset="0"/>
        </a:defRPr>
      </a:lvl2pPr>
      <a:lvl3pPr marL="39688" indent="-39688" algn="ctr" rtl="0" eaLnBrk="1" fontAlgn="base" hangingPunct="1">
        <a:spcBef>
          <a:spcPct val="0"/>
        </a:spcBef>
        <a:spcAft>
          <a:spcPct val="0"/>
        </a:spcAft>
        <a:defRPr sz="4400">
          <a:solidFill>
            <a:schemeClr val="tx1"/>
          </a:solidFill>
          <a:latin typeface="Times" charset="0"/>
          <a:ea typeface="ヒラギノ明朝 ProN W3" charset="0"/>
          <a:cs typeface="ヒラギノ明朝 ProN W3" charset="0"/>
          <a:sym typeface="Times" pitchFamily="18" charset="0"/>
        </a:defRPr>
      </a:lvl3pPr>
      <a:lvl4pPr marL="39688" indent="-39688" algn="ctr" rtl="0" eaLnBrk="1" fontAlgn="base" hangingPunct="1">
        <a:spcBef>
          <a:spcPct val="0"/>
        </a:spcBef>
        <a:spcAft>
          <a:spcPct val="0"/>
        </a:spcAft>
        <a:defRPr sz="4400">
          <a:solidFill>
            <a:schemeClr val="tx1"/>
          </a:solidFill>
          <a:latin typeface="Times" charset="0"/>
          <a:ea typeface="ヒラギノ明朝 ProN W3" charset="0"/>
          <a:cs typeface="ヒラギノ明朝 ProN W3" charset="0"/>
          <a:sym typeface="Times" pitchFamily="18" charset="0"/>
        </a:defRPr>
      </a:lvl4pPr>
      <a:lvl5pPr marL="39688" indent="-39688" algn="ctr" rtl="0" eaLnBrk="1" fontAlgn="base" hangingPunct="1">
        <a:spcBef>
          <a:spcPct val="0"/>
        </a:spcBef>
        <a:spcAft>
          <a:spcPct val="0"/>
        </a:spcAft>
        <a:defRPr sz="4400">
          <a:solidFill>
            <a:schemeClr val="tx1"/>
          </a:solidFill>
          <a:latin typeface="Times" charset="0"/>
          <a:ea typeface="ヒラギノ明朝 ProN W3" charset="0"/>
          <a:cs typeface="ヒラギノ明朝 ProN W3" charset="0"/>
          <a:sym typeface="Times" pitchFamily="18" charset="0"/>
        </a:defRPr>
      </a:lvl5pPr>
      <a:lvl6pPr marL="496888" algn="ctr" rtl="0" eaLnBrk="1" fontAlgn="base" hangingPunct="1">
        <a:spcBef>
          <a:spcPct val="0"/>
        </a:spcBef>
        <a:spcAft>
          <a:spcPct val="0"/>
        </a:spcAft>
        <a:defRPr sz="4400">
          <a:solidFill>
            <a:schemeClr val="tx1"/>
          </a:solidFill>
          <a:latin typeface="Times" charset="0"/>
          <a:ea typeface="ヒラギノ明朝 ProN W3" charset="0"/>
          <a:cs typeface="ヒラギノ明朝 ProN W3" charset="0"/>
          <a:sym typeface="Times" charset="0"/>
        </a:defRPr>
      </a:lvl6pPr>
      <a:lvl7pPr marL="954088" algn="ctr" rtl="0" eaLnBrk="1" fontAlgn="base" hangingPunct="1">
        <a:spcBef>
          <a:spcPct val="0"/>
        </a:spcBef>
        <a:spcAft>
          <a:spcPct val="0"/>
        </a:spcAft>
        <a:defRPr sz="4400">
          <a:solidFill>
            <a:schemeClr val="tx1"/>
          </a:solidFill>
          <a:latin typeface="Times" charset="0"/>
          <a:ea typeface="ヒラギノ明朝 ProN W3" charset="0"/>
          <a:cs typeface="ヒラギノ明朝 ProN W3" charset="0"/>
          <a:sym typeface="Times" charset="0"/>
        </a:defRPr>
      </a:lvl7pPr>
      <a:lvl8pPr marL="1411288" algn="ctr" rtl="0" eaLnBrk="1" fontAlgn="base" hangingPunct="1">
        <a:spcBef>
          <a:spcPct val="0"/>
        </a:spcBef>
        <a:spcAft>
          <a:spcPct val="0"/>
        </a:spcAft>
        <a:defRPr sz="4400">
          <a:solidFill>
            <a:schemeClr val="tx1"/>
          </a:solidFill>
          <a:latin typeface="Times" charset="0"/>
          <a:ea typeface="ヒラギノ明朝 ProN W3" charset="0"/>
          <a:cs typeface="ヒラギノ明朝 ProN W3" charset="0"/>
          <a:sym typeface="Times" charset="0"/>
        </a:defRPr>
      </a:lvl8pPr>
      <a:lvl9pPr marL="1868488" algn="ctr" rtl="0" eaLnBrk="1" fontAlgn="base" hangingPunct="1">
        <a:spcBef>
          <a:spcPct val="0"/>
        </a:spcBef>
        <a:spcAft>
          <a:spcPct val="0"/>
        </a:spcAft>
        <a:defRPr sz="4400">
          <a:solidFill>
            <a:schemeClr val="tx1"/>
          </a:solidFill>
          <a:latin typeface="Times" charset="0"/>
          <a:ea typeface="ヒラギノ明朝 ProN W3" charset="0"/>
          <a:cs typeface="ヒラギノ明朝 ProN W3" charset="0"/>
          <a:sym typeface="Times" charset="0"/>
        </a:defRPr>
      </a:lvl9pPr>
    </p:titleStyle>
    <p:bodyStyle>
      <a:lvl1pPr marL="382588" indent="-342900" algn="l" rtl="0" eaLnBrk="1" fontAlgn="base" hangingPunct="1">
        <a:spcBef>
          <a:spcPts val="6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1" fontAlgn="base" hangingPunct="1">
        <a:spcBef>
          <a:spcPts val="600"/>
        </a:spcBef>
        <a:spcAft>
          <a:spcPct val="0"/>
        </a:spcAft>
        <a:buSzPct val="100000"/>
        <a:buFont typeface="Times" pitchFamily="18" charset="0"/>
        <a:buChar char="–"/>
        <a:defRPr sz="2800">
          <a:solidFill>
            <a:schemeClr val="tx1"/>
          </a:solidFill>
          <a:latin typeface="+mn-lt"/>
          <a:ea typeface="+mn-ea"/>
          <a:cs typeface="+mn-cs"/>
          <a:sym typeface="Times" pitchFamily="18" charset="0"/>
        </a:defRPr>
      </a:lvl2pPr>
      <a:lvl3pPr marL="1182688" indent="-228600" algn="l" rtl="0" eaLnBrk="1" fontAlgn="base" hangingPunct="1">
        <a:spcBef>
          <a:spcPts val="500"/>
        </a:spcBef>
        <a:spcAft>
          <a:spcPct val="0"/>
        </a:spcAft>
        <a:buSzPct val="100000"/>
        <a:buFont typeface="Times" pitchFamily="18" charset="0"/>
        <a:buChar char="•"/>
        <a:defRPr sz="2400">
          <a:solidFill>
            <a:schemeClr val="tx1"/>
          </a:solidFill>
          <a:latin typeface="+mn-lt"/>
          <a:ea typeface="+mn-ea"/>
          <a:cs typeface="+mn-cs"/>
          <a:sym typeface="Times" pitchFamily="18" charset="0"/>
        </a:defRPr>
      </a:lvl3pPr>
      <a:lvl4pPr marL="1639888" indent="-228600" algn="l" rtl="0" eaLnBrk="1" fontAlgn="base" hangingPunct="1">
        <a:spcBef>
          <a:spcPts val="400"/>
        </a:spcBef>
        <a:spcAft>
          <a:spcPct val="0"/>
        </a:spcAft>
        <a:buSzPct val="100000"/>
        <a:buFont typeface="Times" pitchFamily="18" charset="0"/>
        <a:buChar char="–"/>
        <a:defRPr sz="2000">
          <a:solidFill>
            <a:schemeClr val="tx1"/>
          </a:solidFill>
          <a:latin typeface="+mn-lt"/>
          <a:ea typeface="+mn-ea"/>
          <a:cs typeface="+mn-cs"/>
          <a:sym typeface="Times" pitchFamily="18" charset="0"/>
        </a:defRPr>
      </a:lvl4pPr>
      <a:lvl5pPr marL="2097088" indent="-228600" algn="l" rtl="0" eaLnBrk="1" fontAlgn="base" hangingPunct="1">
        <a:spcBef>
          <a:spcPts val="400"/>
        </a:spcBef>
        <a:spcAft>
          <a:spcPct val="0"/>
        </a:spcAft>
        <a:buSzPct val="100000"/>
        <a:buFont typeface="Times" pitchFamily="18" charset="0"/>
        <a:buChar char="»"/>
        <a:defRPr sz="2000">
          <a:solidFill>
            <a:schemeClr val="tx1"/>
          </a:solidFill>
          <a:latin typeface="+mn-lt"/>
          <a:ea typeface="+mn-ea"/>
          <a:cs typeface="+mn-cs"/>
          <a:sym typeface="Times" pitchFamily="18" charset="0"/>
        </a:defRPr>
      </a:lvl5pPr>
      <a:lvl6pPr marL="2554288" indent="-228600" algn="l" rtl="0" eaLnBrk="1" fontAlgn="base" hangingPunct="1">
        <a:spcBef>
          <a:spcPts val="400"/>
        </a:spcBef>
        <a:spcAft>
          <a:spcPct val="0"/>
        </a:spcAft>
        <a:buSzPct val="100000"/>
        <a:buFont typeface="Times" charset="0"/>
        <a:buChar char="»"/>
        <a:defRPr sz="2000">
          <a:solidFill>
            <a:schemeClr val="tx1"/>
          </a:solidFill>
          <a:latin typeface="+mn-lt"/>
          <a:ea typeface="+mn-ea"/>
          <a:cs typeface="+mn-cs"/>
          <a:sym typeface="Times" charset="0"/>
        </a:defRPr>
      </a:lvl6pPr>
      <a:lvl7pPr marL="3011488" indent="-228600" algn="l" rtl="0" eaLnBrk="1" fontAlgn="base" hangingPunct="1">
        <a:spcBef>
          <a:spcPts val="400"/>
        </a:spcBef>
        <a:spcAft>
          <a:spcPct val="0"/>
        </a:spcAft>
        <a:buSzPct val="100000"/>
        <a:buFont typeface="Times" charset="0"/>
        <a:buChar char="»"/>
        <a:defRPr sz="2000">
          <a:solidFill>
            <a:schemeClr val="tx1"/>
          </a:solidFill>
          <a:latin typeface="+mn-lt"/>
          <a:ea typeface="+mn-ea"/>
          <a:cs typeface="+mn-cs"/>
          <a:sym typeface="Times" charset="0"/>
        </a:defRPr>
      </a:lvl7pPr>
      <a:lvl8pPr marL="3468688" indent="-228600" algn="l" rtl="0" eaLnBrk="1" fontAlgn="base" hangingPunct="1">
        <a:spcBef>
          <a:spcPts val="400"/>
        </a:spcBef>
        <a:spcAft>
          <a:spcPct val="0"/>
        </a:spcAft>
        <a:buSzPct val="100000"/>
        <a:buFont typeface="Times" charset="0"/>
        <a:buChar char="»"/>
        <a:defRPr sz="2000">
          <a:solidFill>
            <a:schemeClr val="tx1"/>
          </a:solidFill>
          <a:latin typeface="+mn-lt"/>
          <a:ea typeface="+mn-ea"/>
          <a:cs typeface="+mn-cs"/>
          <a:sym typeface="Times" charset="0"/>
        </a:defRPr>
      </a:lvl8pPr>
      <a:lvl9pPr marL="3925888" indent="-228600" algn="l" rtl="0" eaLnBrk="1" fontAlgn="base" hangingPunct="1">
        <a:spcBef>
          <a:spcPts val="400"/>
        </a:spcBef>
        <a:spcAft>
          <a:spcPct val="0"/>
        </a:spcAft>
        <a:buSzPct val="100000"/>
        <a:buFont typeface="Times" charset="0"/>
        <a:buChar char="»"/>
        <a:defRPr sz="2000">
          <a:solidFill>
            <a:schemeClr val="tx1"/>
          </a:solidFill>
          <a:latin typeface="+mn-lt"/>
          <a:ea typeface="+mn-ea"/>
          <a:cs typeface="+mn-cs"/>
          <a:sym typeface="Times"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619672" y="1142984"/>
            <a:ext cx="6336704" cy="3286147"/>
          </a:xfrm>
        </p:spPr>
        <p:txBody>
          <a:bodyPr/>
          <a:lstStyle/>
          <a:p>
            <a:r>
              <a:rPr lang="fr-FR" dirty="0" smtClean="0">
                <a:solidFill>
                  <a:srgbClr val="7030A0"/>
                </a:solidFill>
              </a:rPr>
              <a:t>Proposition d’expérimentation d’un </a:t>
            </a:r>
            <a:br>
              <a:rPr lang="fr-FR" dirty="0" smtClean="0">
                <a:solidFill>
                  <a:srgbClr val="7030A0"/>
                </a:solidFill>
              </a:rPr>
            </a:br>
            <a:r>
              <a:rPr lang="fr-FR" dirty="0" smtClean="0">
                <a:solidFill>
                  <a:srgbClr val="7030A0"/>
                </a:solidFill>
              </a:rPr>
              <a:t>DISPOSITIF D’ACCOMPAGNEMENT </a:t>
            </a:r>
            <a:br>
              <a:rPr lang="fr-FR" dirty="0" smtClean="0">
                <a:solidFill>
                  <a:srgbClr val="7030A0"/>
                </a:solidFill>
              </a:rPr>
            </a:br>
            <a:r>
              <a:rPr lang="fr-FR" dirty="0" smtClean="0">
                <a:solidFill>
                  <a:srgbClr val="7030A0"/>
                </a:solidFill>
              </a:rPr>
              <a:t>DE PERSONNES AGEES </a:t>
            </a:r>
            <a:br>
              <a:rPr lang="fr-FR" dirty="0" smtClean="0">
                <a:solidFill>
                  <a:srgbClr val="7030A0"/>
                </a:solidFill>
              </a:rPr>
            </a:br>
            <a:r>
              <a:rPr lang="fr-FR" dirty="0" smtClean="0">
                <a:solidFill>
                  <a:srgbClr val="7030A0"/>
                </a:solidFill>
              </a:rPr>
              <a:t>DE RETOUR AU DOMICILE </a:t>
            </a:r>
            <a:br>
              <a:rPr lang="fr-FR" dirty="0" smtClean="0">
                <a:solidFill>
                  <a:srgbClr val="7030A0"/>
                </a:solidFill>
              </a:rPr>
            </a:br>
            <a:r>
              <a:rPr lang="fr-FR" dirty="0" smtClean="0">
                <a:solidFill>
                  <a:srgbClr val="7030A0"/>
                </a:solidFill>
              </a:rPr>
              <a:t>EN SORTIE DES URGENCES</a:t>
            </a:r>
            <a:endParaRPr lang="fr-FR" dirty="0"/>
          </a:p>
        </p:txBody>
      </p:sp>
      <p:sp>
        <p:nvSpPr>
          <p:cNvPr id="3" name="Sous-titre 2"/>
          <p:cNvSpPr>
            <a:spLocks noGrp="1"/>
          </p:cNvSpPr>
          <p:nvPr>
            <p:ph type="subTitle" idx="1"/>
          </p:nvPr>
        </p:nvSpPr>
        <p:spPr>
          <a:xfrm>
            <a:off x="1619672" y="4572008"/>
            <a:ext cx="6336704" cy="825616"/>
          </a:xfrm>
        </p:spPr>
        <p:txBody>
          <a:bodyPr/>
          <a:lstStyle/>
          <a:p>
            <a:endParaRPr lang="fr-FR" dirty="0"/>
          </a:p>
        </p:txBody>
      </p:sp>
      <p:pic>
        <p:nvPicPr>
          <p:cNvPr id="4" name="il_fi" descr="http://www.urgences-serveur.fr/local/cache-vignettes/L630xH193/stjo-edfd5.png"/>
          <p:cNvPicPr/>
          <p:nvPr/>
        </p:nvPicPr>
        <p:blipFill>
          <a:blip r:embed="rId2" cstate="print"/>
          <a:srcRect/>
          <a:stretch>
            <a:fillRect/>
          </a:stretch>
        </p:blipFill>
        <p:spPr bwMode="auto">
          <a:xfrm>
            <a:off x="6429388" y="571480"/>
            <a:ext cx="2052070" cy="6286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6050" y="274638"/>
            <a:ext cx="5900750" cy="418058"/>
          </a:xfrm>
        </p:spPr>
        <p:txBody>
          <a:bodyPr/>
          <a:lstStyle/>
          <a:p>
            <a:r>
              <a:rPr lang="fr-FR" dirty="0" smtClean="0"/>
              <a:t>Démarches effectuées et conditions de réalisation</a:t>
            </a:r>
            <a:endParaRPr lang="fr-FR" dirty="0"/>
          </a:p>
        </p:txBody>
      </p:sp>
      <p:sp>
        <p:nvSpPr>
          <p:cNvPr id="3" name="Espace réservé du contenu 2"/>
          <p:cNvSpPr>
            <a:spLocks noGrp="1"/>
          </p:cNvSpPr>
          <p:nvPr>
            <p:ph idx="1"/>
          </p:nvPr>
        </p:nvSpPr>
        <p:spPr/>
        <p:txBody>
          <a:bodyPr/>
          <a:lstStyle/>
          <a:p>
            <a:pPr>
              <a:buNone/>
            </a:pPr>
            <a:r>
              <a:rPr lang="fr-FR" b="1" dirty="0" smtClean="0"/>
              <a:t>Projet présenté en 2012/2013 :</a:t>
            </a:r>
          </a:p>
          <a:p>
            <a:pPr>
              <a:buNone/>
            </a:pPr>
            <a:r>
              <a:rPr lang="fr-FR" dirty="0" smtClean="0"/>
              <a:t>A la Direction de l’Action Sociale, de l’Enfance et de la Santé (DASES Paris)</a:t>
            </a:r>
          </a:p>
          <a:p>
            <a:pPr>
              <a:buNone/>
            </a:pPr>
            <a:r>
              <a:rPr lang="fr-FR" dirty="0" smtClean="0"/>
              <a:t>A la Délégation Territoriale 75 de l’Agence Régionale de Santé Ile de France</a:t>
            </a:r>
          </a:p>
          <a:p>
            <a:pPr>
              <a:buNone/>
            </a:pPr>
            <a:r>
              <a:rPr lang="fr-FR" dirty="0" smtClean="0"/>
              <a:t>A la Caisse Nationale pour la Solidarité et l’Autonomie (CNSA)</a:t>
            </a:r>
          </a:p>
          <a:p>
            <a:pPr>
              <a:buNone/>
            </a:pPr>
            <a:r>
              <a:rPr lang="fr-FR" dirty="0" smtClean="0"/>
              <a:t>A Mme le Maire-Adjoint de la ville de Paris en charge des personnes âgées.</a:t>
            </a:r>
          </a:p>
          <a:p>
            <a:pPr>
              <a:buNone/>
            </a:pPr>
            <a:endParaRPr lang="fr-FR" dirty="0" smtClean="0"/>
          </a:p>
          <a:p>
            <a:pPr>
              <a:buNone/>
            </a:pPr>
            <a:r>
              <a:rPr lang="fr-FR" b="1" dirty="0" smtClean="0"/>
              <a:t>Conditions de réalisation</a:t>
            </a:r>
          </a:p>
          <a:p>
            <a:pPr>
              <a:buNone/>
            </a:pPr>
            <a:r>
              <a:rPr lang="fr-FR" dirty="0" smtClean="0"/>
              <a:t>Engagement des partenaires (acté)</a:t>
            </a:r>
          </a:p>
          <a:p>
            <a:pPr>
              <a:buNone/>
            </a:pPr>
            <a:r>
              <a:rPr lang="fr-FR" dirty="0" smtClean="0"/>
              <a:t>Mobilisation des équipes SAU et PMAD (actée)</a:t>
            </a:r>
          </a:p>
          <a:p>
            <a:pPr>
              <a:buNone/>
            </a:pPr>
            <a:r>
              <a:rPr lang="fr-FR" dirty="0" smtClean="0"/>
              <a:t>Validation des outils (actée)</a:t>
            </a:r>
          </a:p>
          <a:p>
            <a:pPr>
              <a:buNone/>
            </a:pPr>
            <a:r>
              <a:rPr lang="fr-FR" dirty="0" smtClean="0"/>
              <a:t>Limite de l’APA en urgence : public GIR 1 à 4, plafond limité à 652€/mois = moins de 30 heures d’intervention, versement direct au bénéficiaire, pas de prise en compte si aidant naturel blessé &amp; délai de traitement rapide mais incompatible avec PC en sortie des urgences.</a:t>
            </a:r>
          </a:p>
          <a:p>
            <a:pPr>
              <a:buNone/>
            </a:pPr>
            <a:r>
              <a:rPr lang="fr-FR" dirty="0" smtClean="0">
                <a:sym typeface="Wingdings" pitchFamily="2" charset="2"/>
              </a:rPr>
              <a:t></a:t>
            </a:r>
            <a:r>
              <a:rPr lang="fr-FR" b="1" dirty="0" smtClean="0"/>
              <a:t>Mise en œuvre d’un mécanisme garantissant le financement des interventions de l’aide à domicile en sortie des urgences = décloisonnement entre le sanitaire et le médico-social.</a:t>
            </a:r>
          </a:p>
          <a:p>
            <a:pPr lvl="1">
              <a:buNone/>
            </a:pPr>
            <a:endParaRPr lang="fr-FR" dirty="0" smtClean="0"/>
          </a:p>
          <a:p>
            <a:pPr lvl="1">
              <a:buNone/>
            </a:pPr>
            <a:endParaRPr lang="fr-FR" dirty="0" smtClean="0"/>
          </a:p>
          <a:p>
            <a:pPr lvl="1">
              <a:buNone/>
            </a:pPr>
            <a:endParaRPr lang="fr-FR" dirty="0" smtClean="0"/>
          </a:p>
          <a:p>
            <a:pPr lvl="1">
              <a:buNone/>
            </a:pPr>
            <a:endParaRPr lang="fr-FR" dirty="0" smtClean="0"/>
          </a:p>
          <a:p>
            <a:pPr lvl="1"/>
            <a:endParaRPr lang="fr-FR" dirty="0" smtClean="0"/>
          </a:p>
          <a:p>
            <a:endParaRPr lang="fr-FR"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l_fi" descr="http://www.urgences-serveur.fr/local/cache-vignettes/L630xH193/stjo-edfd5.png"/>
          <p:cNvPicPr/>
          <p:nvPr/>
        </p:nvPicPr>
        <p:blipFill>
          <a:blip r:embed="rId2" cstate="print"/>
          <a:srcRect/>
          <a:stretch>
            <a:fillRect/>
          </a:stretch>
        </p:blipFill>
        <p:spPr bwMode="auto">
          <a:xfrm>
            <a:off x="6429388" y="571480"/>
            <a:ext cx="2052070" cy="628650"/>
          </a:xfrm>
          <a:prstGeom prst="rect">
            <a:avLst/>
          </a:prstGeom>
          <a:noFill/>
          <a:ln w="9525">
            <a:noFill/>
            <a:miter lim="800000"/>
            <a:headEnd/>
            <a:tailEnd/>
          </a:ln>
        </p:spPr>
      </p:pic>
      <p:sp>
        <p:nvSpPr>
          <p:cNvPr id="5" name="Espace réservé du contenu 3"/>
          <p:cNvSpPr>
            <a:spLocks noGrp="1"/>
          </p:cNvSpPr>
          <p:nvPr>
            <p:ph type="ctrTitle"/>
          </p:nvPr>
        </p:nvSpPr>
        <p:spPr bwMode="auto">
          <a:xfrm>
            <a:off x="642910" y="2571744"/>
            <a:ext cx="7929618" cy="1571636"/>
          </a:xfrm>
          <a:prstGeom prst="roundRect">
            <a:avLst/>
          </a:prstGeom>
          <a:solidFill>
            <a:schemeClr val="accent6">
              <a:lumMod val="20000"/>
              <a:lumOff val="80000"/>
            </a:scheme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1" algn="ctr">
              <a:buNone/>
            </a:pPr>
            <a:r>
              <a:rPr lang="fr-FR" sz="2000" dirty="0" smtClean="0"/>
              <a:t>L’objectif de ces deux opérateurs privés à but non lucratif est donc de travailler, par la mise en œuvre de ce dispositif expérimental, à l’amélioration de l’offre de soins et d’accompagnement pour des personnes âgées fragilisées et/ou en risque de perte d’autonomie.</a:t>
            </a:r>
          </a:p>
          <a:p>
            <a:pPr marL="0" marR="0" indent="0" algn="l"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rgbClr val="000000"/>
              </a:solidFill>
              <a:effectLst/>
              <a:latin typeface="Times" charset="0"/>
              <a:ea typeface="ヒラギノ明朝 ProN W3" charset="0"/>
              <a:cs typeface="ヒラギノ明朝 ProN W3" charset="0"/>
              <a:sym typeface="Times" charset="0"/>
            </a:endParaRPr>
          </a:p>
        </p:txBody>
      </p:sp>
      <p:sp>
        <p:nvSpPr>
          <p:cNvPr id="6" name="Rectangle à coins arrondis 5"/>
          <p:cNvSpPr/>
          <p:nvPr/>
        </p:nvSpPr>
        <p:spPr bwMode="auto">
          <a:xfrm>
            <a:off x="4929190" y="5715016"/>
            <a:ext cx="3714776" cy="342896"/>
          </a:xfrm>
          <a:prstGeom prst="roundRect">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dirty="0" smtClean="0">
                <a:ln>
                  <a:noFill/>
                </a:ln>
                <a:solidFill>
                  <a:srgbClr val="0070C0"/>
                </a:solidFill>
                <a:effectLst/>
                <a:latin typeface="Times" charset="0"/>
                <a:ea typeface="ヒラギノ明朝 ProN W3" charset="0"/>
                <a:cs typeface="ヒラギノ明朝 ProN W3" charset="0"/>
                <a:sym typeface="Times" charset="0"/>
              </a:rPr>
              <a:t>En vous</a:t>
            </a:r>
            <a:r>
              <a:rPr kumimoji="0" lang="fr-FR" sz="1400" b="1" i="0" u="none" strike="noStrike" cap="none" normalizeH="0" dirty="0" smtClean="0">
                <a:ln>
                  <a:noFill/>
                </a:ln>
                <a:solidFill>
                  <a:srgbClr val="0070C0"/>
                </a:solidFill>
                <a:effectLst/>
                <a:latin typeface="Times" charset="0"/>
                <a:ea typeface="ヒラギノ明朝 ProN W3" charset="0"/>
                <a:cs typeface="ヒラギノ明朝 ProN W3" charset="0"/>
                <a:sym typeface="Times" charset="0"/>
              </a:rPr>
              <a:t> remerciant pour votre attention.</a:t>
            </a:r>
            <a:endParaRPr kumimoji="0" lang="fr-FR" sz="1400" b="1" i="0" u="none" strike="noStrike" cap="none" normalizeH="0" baseline="0" dirty="0" smtClean="0">
              <a:ln>
                <a:noFill/>
              </a:ln>
              <a:solidFill>
                <a:srgbClr val="0070C0"/>
              </a:solidFill>
              <a:effectLst/>
              <a:latin typeface="Times" charset="0"/>
              <a:ea typeface="ヒラギノ明朝 ProN W3" charset="0"/>
              <a:cs typeface="ヒラギノ明朝 ProN W3" charset="0"/>
              <a:sym typeface="Times"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Constat et Objectifs généraux :</a:t>
            </a:r>
            <a:br>
              <a:rPr lang="fr-FR" dirty="0" smtClean="0"/>
            </a:br>
            <a:r>
              <a:rPr lang="fr-FR" dirty="0" smtClean="0"/>
              <a:t> </a:t>
            </a:r>
            <a:br>
              <a:rPr lang="fr-FR" dirty="0" smtClean="0"/>
            </a:br>
            <a:endParaRPr lang="fr-FR" dirty="0"/>
          </a:p>
        </p:txBody>
      </p:sp>
      <p:sp>
        <p:nvSpPr>
          <p:cNvPr id="3" name="Espace réservé du contenu 2"/>
          <p:cNvSpPr>
            <a:spLocks noGrp="1"/>
          </p:cNvSpPr>
          <p:nvPr>
            <p:ph idx="1"/>
          </p:nvPr>
        </p:nvSpPr>
        <p:spPr>
          <a:xfrm>
            <a:off x="457200" y="1000108"/>
            <a:ext cx="8229600" cy="5166668"/>
          </a:xfrm>
        </p:spPr>
        <p:txBody>
          <a:bodyPr/>
          <a:lstStyle/>
          <a:p>
            <a:pPr>
              <a:buNone/>
            </a:pPr>
            <a:r>
              <a:rPr lang="fr-FR" dirty="0" smtClean="0"/>
              <a:t>« Les nœuds de fragilité dans les parcours de soins (…) concernent notamment les interfaces entre la permanence des soins hospitalière et la permanence des soins en ville, les interfaces entre les acteurs du domicile, du social et du médico-social (…). L’action de renforcement de ces différentes interfaces est inséparable de l’action de structuration du premier niveau de recours  aux soins. »</a:t>
            </a:r>
          </a:p>
          <a:p>
            <a:pPr>
              <a:buNone/>
            </a:pPr>
            <a:r>
              <a:rPr lang="fr-FR" b="1" i="1" dirty="0" smtClean="0"/>
              <a:t>« Plan Stratégique Régional de Santé », ARS Ile de France, 2011  </a:t>
            </a:r>
          </a:p>
          <a:p>
            <a:pPr lvl="0">
              <a:buNone/>
            </a:pPr>
            <a:endParaRPr lang="fr-FR" b="1" dirty="0" smtClean="0"/>
          </a:p>
          <a:p>
            <a:pPr lvl="0">
              <a:buNone/>
            </a:pPr>
            <a:r>
              <a:rPr lang="fr-FR" dirty="0" smtClean="0">
                <a:solidFill>
                  <a:srgbClr val="FF0000"/>
                </a:solidFill>
              </a:rPr>
              <a:t>Objectifs généraux</a:t>
            </a:r>
            <a:r>
              <a:rPr lang="fr-FR" dirty="0" smtClean="0"/>
              <a:t> </a:t>
            </a:r>
            <a:endParaRPr lang="fr-FR" b="1" dirty="0" smtClean="0"/>
          </a:p>
          <a:p>
            <a:pPr lvl="0"/>
            <a:r>
              <a:rPr lang="fr-FR" b="1" dirty="0" smtClean="0"/>
              <a:t>Fluidifier le fonctionnement des urgences </a:t>
            </a:r>
            <a:r>
              <a:rPr lang="fr-FR" dirty="0" smtClean="0"/>
              <a:t>en sécurisant le retour à domicile de la personne âgée déclarée sortante d’un SAU (intervention dans un délai de 4 heures à partir de la demande).</a:t>
            </a:r>
          </a:p>
          <a:p>
            <a:pPr lvl="0"/>
            <a:endParaRPr lang="fr-FR" dirty="0" smtClean="0"/>
          </a:p>
          <a:p>
            <a:pPr lvl="0"/>
            <a:r>
              <a:rPr lang="fr-FR" b="1" dirty="0" smtClean="0"/>
              <a:t>Diminuer le nombre d’hospitalisations inadéquates</a:t>
            </a:r>
            <a:r>
              <a:rPr lang="fr-FR" dirty="0" smtClean="0"/>
              <a:t>, économiquement coûteuses et facteurs de risque de perte d’autonomie (rapport HCAAM 2011).</a:t>
            </a:r>
          </a:p>
          <a:p>
            <a:pPr lvl="0"/>
            <a:endParaRPr lang="fr-FR" dirty="0" smtClean="0"/>
          </a:p>
          <a:p>
            <a:pPr lvl="0"/>
            <a:r>
              <a:rPr lang="fr-FR" b="1" dirty="0" smtClean="0"/>
              <a:t>Contribuer, à une phase aigue, au parcours de santé </a:t>
            </a:r>
            <a:r>
              <a:rPr lang="fr-FR" dirty="0" smtClean="0"/>
              <a:t>de la personne âgée et être vecteur de coordination entre l’hôpital et la ville.</a:t>
            </a:r>
          </a:p>
          <a:p>
            <a:endParaRPr lang="fr-FR"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Population concernée et contexte</a:t>
            </a:r>
            <a:endParaRPr lang="fr-FR" dirty="0"/>
          </a:p>
        </p:txBody>
      </p:sp>
      <p:sp>
        <p:nvSpPr>
          <p:cNvPr id="3" name="Espace réservé du contenu 2"/>
          <p:cNvSpPr>
            <a:spLocks noGrp="1"/>
          </p:cNvSpPr>
          <p:nvPr>
            <p:ph idx="1"/>
          </p:nvPr>
        </p:nvSpPr>
        <p:spPr/>
        <p:txBody>
          <a:bodyPr/>
          <a:lstStyle/>
          <a:p>
            <a:pPr>
              <a:buNone/>
            </a:pPr>
            <a:r>
              <a:rPr lang="fr-FR" b="1" u="sng" dirty="0" smtClean="0"/>
              <a:t>POPULATION CIBLE </a:t>
            </a:r>
            <a:r>
              <a:rPr lang="fr-FR" dirty="0" smtClean="0"/>
              <a:t> </a:t>
            </a:r>
          </a:p>
          <a:p>
            <a:endParaRPr lang="fr-FR" dirty="0" smtClean="0"/>
          </a:p>
          <a:p>
            <a:pPr lvl="0"/>
            <a:r>
              <a:rPr lang="fr-FR" dirty="0" smtClean="0"/>
              <a:t>Personne âgée de plus de 60 ans en perte d’autonomie temporaire ou installée.</a:t>
            </a:r>
          </a:p>
          <a:p>
            <a:pPr lvl="0"/>
            <a:r>
              <a:rPr lang="fr-FR" dirty="0" smtClean="0"/>
              <a:t>Personne dépendante habituellement assistée par un aidant naturel temporairement en difficulté.</a:t>
            </a:r>
          </a:p>
          <a:p>
            <a:endParaRPr lang="fr-FR" dirty="0" smtClean="0"/>
          </a:p>
          <a:p>
            <a:pPr lvl="0">
              <a:buNone/>
            </a:pPr>
            <a:r>
              <a:rPr lang="fr-FR" b="1" u="sng" dirty="0" smtClean="0"/>
              <a:t>VALIDATION DE LA SORTIE </a:t>
            </a:r>
          </a:p>
          <a:p>
            <a:pPr lvl="0"/>
            <a:r>
              <a:rPr lang="fr-FR" dirty="0" smtClean="0"/>
              <a:t>Par le médecin urgentiste et prescription aide ou soins</a:t>
            </a:r>
          </a:p>
          <a:p>
            <a:pPr lvl="0"/>
            <a:r>
              <a:rPr lang="fr-FR" dirty="0" smtClean="0"/>
              <a:t>Par l’assistante sociale du SAU de St Joseph (présente du Lundi au Vendredi de 9h à 18h)</a:t>
            </a:r>
          </a:p>
          <a:p>
            <a:pPr>
              <a:buNone/>
            </a:pPr>
            <a:endParaRPr lang="fr-FR" dirty="0" smtClean="0"/>
          </a:p>
          <a:p>
            <a:pPr>
              <a:buNone/>
            </a:pPr>
            <a:r>
              <a:rPr lang="fr-FR" b="1" u="sng" dirty="0" smtClean="0"/>
              <a:t>CONTEXTE</a:t>
            </a:r>
            <a:endParaRPr lang="fr-FR" dirty="0" smtClean="0"/>
          </a:p>
          <a:p>
            <a:pPr lvl="0"/>
            <a:r>
              <a:rPr lang="fr-FR" dirty="0" smtClean="0"/>
              <a:t>Absence d’intervenants aide et/ou soins.</a:t>
            </a:r>
          </a:p>
          <a:p>
            <a:pPr lvl="0"/>
            <a:r>
              <a:rPr lang="fr-FR" dirty="0" smtClean="0"/>
              <a:t>Aide existante insuffisante.</a:t>
            </a:r>
          </a:p>
          <a:p>
            <a:pPr lvl="0"/>
            <a:r>
              <a:rPr lang="fr-FR" dirty="0" smtClean="0"/>
              <a:t>Incapacité des intervenants à répondre immédiatement à un besoin accru d’interventions.</a:t>
            </a:r>
          </a:p>
          <a:p>
            <a:endParaRPr lang="fr-FR"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Typologie des besoins (1)</a:t>
            </a:r>
            <a:endParaRPr lang="fr-FR" dirty="0"/>
          </a:p>
        </p:txBody>
      </p:sp>
      <p:sp>
        <p:nvSpPr>
          <p:cNvPr id="3" name="Espace réservé du contenu 2"/>
          <p:cNvSpPr>
            <a:spLocks noGrp="1"/>
          </p:cNvSpPr>
          <p:nvPr>
            <p:ph idx="1"/>
          </p:nvPr>
        </p:nvSpPr>
        <p:spPr>
          <a:xfrm>
            <a:off x="457200" y="857232"/>
            <a:ext cx="8229600" cy="5309544"/>
          </a:xfrm>
        </p:spPr>
        <p:txBody>
          <a:bodyPr/>
          <a:lstStyle/>
          <a:p>
            <a:pPr>
              <a:buNone/>
            </a:pPr>
            <a:r>
              <a:rPr lang="fr-FR" dirty="0" smtClean="0"/>
              <a:t>Les patients pouvant relever de ce dispositif doivent présenter une pathologie </a:t>
            </a:r>
          </a:p>
          <a:p>
            <a:pPr>
              <a:buNone/>
            </a:pPr>
            <a:r>
              <a:rPr lang="fr-FR" dirty="0" smtClean="0"/>
              <a:t>« maîtrisée », la prise en compte des pathologies associées étant indispensable.</a:t>
            </a:r>
          </a:p>
          <a:p>
            <a:pPr>
              <a:buNone/>
            </a:pPr>
            <a:endParaRPr lang="fr-FR" dirty="0" smtClean="0"/>
          </a:p>
          <a:p>
            <a:pPr>
              <a:buNone/>
            </a:pPr>
            <a:r>
              <a:rPr lang="fr-FR" dirty="0" smtClean="0"/>
              <a:t>Les premières typologies de besoins recensés sont les suivantes :</a:t>
            </a:r>
          </a:p>
          <a:p>
            <a:pPr lvl="0"/>
            <a:r>
              <a:rPr lang="fr-FR" dirty="0" smtClean="0"/>
              <a:t>Traumatologie non opérable dont :</a:t>
            </a:r>
          </a:p>
          <a:p>
            <a:pPr lvl="1"/>
            <a:r>
              <a:rPr lang="fr-FR" dirty="0" smtClean="0"/>
              <a:t>Fracture du bassin (branche </a:t>
            </a:r>
            <a:r>
              <a:rPr lang="fr-FR" dirty="0" err="1" smtClean="0"/>
              <a:t>ischio</a:t>
            </a:r>
            <a:r>
              <a:rPr lang="fr-FR" dirty="0" smtClean="0"/>
              <a:t>-pubienne)</a:t>
            </a:r>
          </a:p>
          <a:p>
            <a:pPr lvl="1"/>
            <a:r>
              <a:rPr lang="fr-FR" dirty="0" smtClean="0"/>
              <a:t>Fracture simple du col huméral (immobilisation par </a:t>
            </a:r>
            <a:r>
              <a:rPr lang="fr-FR" dirty="0" err="1" smtClean="0"/>
              <a:t>Dujarrier</a:t>
            </a:r>
            <a:r>
              <a:rPr lang="fr-FR" dirty="0" smtClean="0"/>
              <a:t>)</a:t>
            </a:r>
          </a:p>
          <a:p>
            <a:pPr lvl="1"/>
            <a:r>
              <a:rPr lang="fr-FR" dirty="0" smtClean="0"/>
              <a:t>Tassement vertébral</a:t>
            </a:r>
          </a:p>
          <a:p>
            <a:pPr lvl="1">
              <a:buNone/>
            </a:pPr>
            <a:endParaRPr lang="fr-FR" dirty="0" smtClean="0"/>
          </a:p>
          <a:p>
            <a:pPr lvl="0"/>
            <a:r>
              <a:rPr lang="fr-FR" dirty="0" smtClean="0"/>
              <a:t>Processus infectieux en cours de traitement et pouvant être surveillé à domicile</a:t>
            </a:r>
          </a:p>
          <a:p>
            <a:pPr lvl="1"/>
            <a:r>
              <a:rPr lang="fr-FR" dirty="0" smtClean="0"/>
              <a:t>Pneumopathie communautaire</a:t>
            </a:r>
          </a:p>
          <a:p>
            <a:pPr lvl="1"/>
            <a:r>
              <a:rPr lang="fr-FR" dirty="0" smtClean="0"/>
              <a:t>Infection urinaire</a:t>
            </a:r>
          </a:p>
          <a:p>
            <a:pPr>
              <a:buNone/>
            </a:pPr>
            <a:endParaRPr lang="fr-FR" dirty="0" smtClean="0"/>
          </a:p>
          <a:p>
            <a:pPr>
              <a:buNone/>
            </a:pPr>
            <a:endParaRPr lang="fr-FR" dirty="0" smtClean="0"/>
          </a:p>
          <a:p>
            <a:endParaRPr lang="fr-FR"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Typologie des besoins (2)</a:t>
            </a:r>
            <a:endParaRPr lang="fr-FR" dirty="0"/>
          </a:p>
        </p:txBody>
      </p:sp>
      <p:sp>
        <p:nvSpPr>
          <p:cNvPr id="3" name="Espace réservé du contenu 2"/>
          <p:cNvSpPr>
            <a:spLocks noGrp="1"/>
          </p:cNvSpPr>
          <p:nvPr>
            <p:ph idx="1"/>
          </p:nvPr>
        </p:nvSpPr>
        <p:spPr/>
        <p:txBody>
          <a:bodyPr/>
          <a:lstStyle/>
          <a:p>
            <a:pPr>
              <a:buNone/>
            </a:pPr>
            <a:r>
              <a:rPr lang="fr-FR" dirty="0" smtClean="0"/>
              <a:t>Par ailleurs peuvent être envisagées des prises en charge répondant à des </a:t>
            </a:r>
            <a:r>
              <a:rPr lang="fr-FR" b="1" dirty="0" smtClean="0"/>
              <a:t>nécessités de coordination, de suppléance ou de répit</a:t>
            </a:r>
            <a:r>
              <a:rPr lang="fr-FR" dirty="0" smtClean="0"/>
              <a:t> depuis le domicile.</a:t>
            </a:r>
          </a:p>
          <a:p>
            <a:pPr lvl="0"/>
            <a:r>
              <a:rPr lang="fr-FR" dirty="0" smtClean="0"/>
              <a:t>Coordination d’un bilan gériatrique prescrit par les Urgences</a:t>
            </a:r>
          </a:p>
          <a:p>
            <a:pPr lvl="1"/>
            <a:r>
              <a:rPr lang="fr-FR" dirty="0" smtClean="0"/>
              <a:t>Prise de rendez-vous</a:t>
            </a:r>
          </a:p>
          <a:p>
            <a:pPr lvl="1"/>
            <a:r>
              <a:rPr lang="fr-FR" dirty="0" smtClean="0"/>
              <a:t>Préparation des documents administratifs</a:t>
            </a:r>
          </a:p>
          <a:p>
            <a:pPr lvl="1"/>
            <a:r>
              <a:rPr lang="fr-FR" dirty="0" smtClean="0"/>
              <a:t>Organisation des transports</a:t>
            </a:r>
          </a:p>
          <a:p>
            <a:pPr lvl="1"/>
            <a:r>
              <a:rPr lang="fr-FR" dirty="0" smtClean="0"/>
              <a:t>Vérification des transmissions consultation/médecin traitant/hôpital</a:t>
            </a:r>
          </a:p>
          <a:p>
            <a:pPr lvl="1">
              <a:buNone/>
            </a:pPr>
            <a:endParaRPr lang="fr-FR" dirty="0" smtClean="0"/>
          </a:p>
          <a:p>
            <a:pPr lvl="0"/>
            <a:r>
              <a:rPr lang="fr-FR" dirty="0" smtClean="0"/>
              <a:t>Prestations « de suppléance »</a:t>
            </a:r>
          </a:p>
          <a:p>
            <a:pPr lvl="1"/>
            <a:r>
              <a:rPr lang="fr-FR" dirty="0" smtClean="0"/>
              <a:t>Aidant naturel temporairement diminué et limité dans ses interventions auprès d’une personne dépendante</a:t>
            </a:r>
          </a:p>
          <a:p>
            <a:pPr lvl="1">
              <a:buNone/>
            </a:pPr>
            <a:endParaRPr lang="fr-FR" dirty="0" smtClean="0"/>
          </a:p>
          <a:p>
            <a:pPr lvl="0"/>
            <a:r>
              <a:rPr lang="fr-FR" dirty="0" smtClean="0"/>
              <a:t>Organisation du répit à domicile</a:t>
            </a:r>
          </a:p>
          <a:p>
            <a:pPr lvl="1"/>
            <a:r>
              <a:rPr lang="fr-FR" dirty="0" smtClean="0"/>
              <a:t>Passage aux urgences synonyme d’une situation à risque de rupture (épuisement des aidants)</a:t>
            </a:r>
            <a:endParaRPr lang="fr-FR"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14348" y="274638"/>
            <a:ext cx="7972452" cy="418058"/>
          </a:xfrm>
        </p:spPr>
        <p:txBody>
          <a:bodyPr/>
          <a:lstStyle/>
          <a:p>
            <a:r>
              <a:rPr lang="fr-FR" dirty="0" smtClean="0"/>
              <a:t>Description synthétique du dispositif envisage : </a:t>
            </a:r>
            <a:br>
              <a:rPr lang="fr-FR" dirty="0" smtClean="0"/>
            </a:br>
            <a:r>
              <a:rPr lang="fr-FR" dirty="0" smtClean="0"/>
              <a:t> </a:t>
            </a:r>
            <a:br>
              <a:rPr lang="fr-FR" dirty="0" smtClean="0"/>
            </a:br>
            <a:endParaRPr lang="fr-FR" dirty="0"/>
          </a:p>
        </p:txBody>
      </p:sp>
      <p:sp>
        <p:nvSpPr>
          <p:cNvPr id="3" name="Espace réservé du contenu 2"/>
          <p:cNvSpPr>
            <a:spLocks noGrp="1"/>
          </p:cNvSpPr>
          <p:nvPr>
            <p:ph idx="1"/>
          </p:nvPr>
        </p:nvSpPr>
        <p:spPr>
          <a:xfrm>
            <a:off x="457200" y="980728"/>
            <a:ext cx="8229600" cy="5305792"/>
          </a:xfrm>
        </p:spPr>
        <p:txBody>
          <a:bodyPr/>
          <a:lstStyle/>
          <a:p>
            <a:pPr>
              <a:buNone/>
            </a:pPr>
            <a:r>
              <a:rPr lang="fr-FR" b="1" u="sng" dirty="0" smtClean="0"/>
              <a:t>Initialement, en phase expérimentale</a:t>
            </a:r>
            <a:r>
              <a:rPr lang="fr-FR" b="1" dirty="0" smtClean="0"/>
              <a:t> :</a:t>
            </a:r>
            <a:endParaRPr lang="fr-FR" dirty="0" smtClean="0"/>
          </a:p>
          <a:p>
            <a:pPr lvl="0"/>
            <a:r>
              <a:rPr lang="fr-FR" dirty="0" smtClean="0"/>
              <a:t>Territoire concerné : les personnes résidant dans le </a:t>
            </a:r>
            <a:r>
              <a:rPr lang="fr-FR" b="1" dirty="0" smtClean="0"/>
              <a:t>14éme arrondissement</a:t>
            </a:r>
            <a:r>
              <a:rPr lang="fr-FR" dirty="0" smtClean="0"/>
              <a:t> </a:t>
            </a:r>
          </a:p>
          <a:p>
            <a:pPr lvl="0"/>
            <a:r>
              <a:rPr lang="fr-FR" b="1" dirty="0" smtClean="0"/>
              <a:t>Appel téléphonique depuis le SAU au dispositif</a:t>
            </a:r>
            <a:r>
              <a:rPr lang="fr-FR" dirty="0" smtClean="0"/>
              <a:t> d’accompagnement (avec mise en place de référents au Pôle Maintien à Domicile de le Fondation)</a:t>
            </a:r>
          </a:p>
          <a:p>
            <a:pPr lvl="0"/>
            <a:r>
              <a:rPr lang="fr-FR" b="1" dirty="0" smtClean="0"/>
              <a:t>Mobilisation immédiate des acteurs</a:t>
            </a:r>
            <a:r>
              <a:rPr lang="fr-FR" dirty="0" smtClean="0"/>
              <a:t> et relais existants </a:t>
            </a:r>
            <a:r>
              <a:rPr lang="fr-FR" b="1" u="sng" dirty="0" smtClean="0"/>
              <a:t>(interventions au domicile dans les 4 heures suivant l’appel)</a:t>
            </a:r>
            <a:r>
              <a:rPr lang="fr-FR" dirty="0" smtClean="0"/>
              <a:t> : SSIAD de jour et/ou de nuit, Services d’Aide à Domicile 24h/24 :</a:t>
            </a:r>
          </a:p>
          <a:p>
            <a:pPr lvl="1">
              <a:buFont typeface="Wingdings" pitchFamily="2" charset="2"/>
              <a:buChar char="Ø"/>
            </a:pPr>
            <a:r>
              <a:rPr lang="fr-FR" dirty="0" smtClean="0"/>
              <a:t>Mise en œuvre des prescriptions</a:t>
            </a:r>
          </a:p>
          <a:p>
            <a:pPr lvl="1">
              <a:buFont typeface="Wingdings" pitchFamily="2" charset="2"/>
              <a:buChar char="Ø"/>
            </a:pPr>
            <a:r>
              <a:rPr lang="fr-FR" dirty="0" smtClean="0"/>
              <a:t>Surveillance de l’évolution clinique</a:t>
            </a:r>
          </a:p>
          <a:p>
            <a:pPr lvl="1">
              <a:buFont typeface="Wingdings" pitchFamily="2" charset="2"/>
              <a:buChar char="Ø"/>
            </a:pPr>
            <a:r>
              <a:rPr lang="fr-FR" dirty="0" smtClean="0"/>
              <a:t>Mise en place des aides urgentes (courses, repas, actes de la vie quotidienne…)</a:t>
            </a:r>
          </a:p>
          <a:p>
            <a:pPr lvl="0"/>
            <a:r>
              <a:rPr lang="fr-FR" b="1" dirty="0" smtClean="0"/>
              <a:t>Accompagnement des aidants</a:t>
            </a:r>
            <a:r>
              <a:rPr lang="fr-FR" dirty="0" smtClean="0"/>
              <a:t> : renseignements sur les dispositifs d’aides, conseils d’aménagement du domicile…</a:t>
            </a:r>
          </a:p>
          <a:p>
            <a:pPr lvl="0"/>
            <a:r>
              <a:rPr lang="fr-FR" b="1" dirty="0" smtClean="0"/>
              <a:t>Partage des informations</a:t>
            </a:r>
            <a:r>
              <a:rPr lang="fr-FR" dirty="0" smtClean="0"/>
              <a:t> pertinentes avec les équipes médico-sociales du service APA et/ou du CLIC du secteur.</a:t>
            </a:r>
          </a:p>
          <a:p>
            <a:pPr lvl="0"/>
            <a:r>
              <a:rPr lang="fr-FR" b="1" dirty="0" smtClean="0"/>
              <a:t>Compte-rendu d’intervention</a:t>
            </a:r>
            <a:r>
              <a:rPr lang="fr-FR" dirty="0" smtClean="0"/>
              <a:t> au médecin traitant et au S.A.U.</a:t>
            </a:r>
          </a:p>
          <a:p>
            <a:pPr lvl="0"/>
            <a:r>
              <a:rPr lang="fr-FR" b="1" dirty="0" smtClean="0"/>
              <a:t>Réunion trimestrielle</a:t>
            </a:r>
            <a:r>
              <a:rPr lang="fr-FR" dirty="0" smtClean="0"/>
              <a:t> entre les partenaires</a:t>
            </a:r>
          </a:p>
          <a:p>
            <a:endParaRPr lang="fr-FR"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Perspectives</a:t>
            </a:r>
            <a:endParaRPr lang="fr-FR" dirty="0"/>
          </a:p>
        </p:txBody>
      </p:sp>
      <p:sp>
        <p:nvSpPr>
          <p:cNvPr id="3" name="Espace réservé du contenu 2"/>
          <p:cNvSpPr>
            <a:spLocks noGrp="1"/>
          </p:cNvSpPr>
          <p:nvPr>
            <p:ph idx="1"/>
          </p:nvPr>
        </p:nvSpPr>
        <p:spPr/>
        <p:txBody>
          <a:bodyPr/>
          <a:lstStyle/>
          <a:p>
            <a:r>
              <a:rPr lang="fr-FR" b="1" u="sng" dirty="0" smtClean="0"/>
              <a:t>Projet de réalisation d’une étude de pertinence médico-économique</a:t>
            </a:r>
          </a:p>
          <a:p>
            <a:pPr>
              <a:buNone/>
            </a:pPr>
            <a:r>
              <a:rPr lang="fr-FR" dirty="0" smtClean="0"/>
              <a:t>Validation par le GHPSJ des recommandations de bonne pratique.</a:t>
            </a:r>
          </a:p>
          <a:p>
            <a:pPr>
              <a:buNone/>
            </a:pPr>
            <a:r>
              <a:rPr lang="fr-FR" dirty="0" smtClean="0"/>
              <a:t>Qualité de prise en charge et comparatif des couts «ville » versus « hôpital »</a:t>
            </a:r>
          </a:p>
          <a:p>
            <a:pPr>
              <a:buNone/>
            </a:pPr>
            <a:endParaRPr lang="fr-FR" b="1" u="sng" dirty="0" smtClean="0"/>
          </a:p>
          <a:p>
            <a:r>
              <a:rPr lang="fr-FR" b="1" u="sng" dirty="0" smtClean="0"/>
              <a:t>A terme</a:t>
            </a:r>
            <a:r>
              <a:rPr lang="fr-FR" b="1" dirty="0" smtClean="0"/>
              <a:t> :</a:t>
            </a:r>
            <a:endParaRPr lang="fr-FR" dirty="0" smtClean="0"/>
          </a:p>
          <a:p>
            <a:pPr lvl="1"/>
            <a:r>
              <a:rPr lang="fr-FR" b="1" dirty="0" smtClean="0"/>
              <a:t>Projet d’élargissement</a:t>
            </a:r>
            <a:r>
              <a:rPr lang="fr-FR" dirty="0" smtClean="0"/>
              <a:t> des territoires d’intervention élargis : Paris et, concernant St Joseph, plus globalement, sur la zone d’attractivité du S.A.U.</a:t>
            </a:r>
          </a:p>
          <a:p>
            <a:pPr lvl="1"/>
            <a:r>
              <a:rPr lang="fr-FR" dirty="0" smtClean="0"/>
              <a:t>Numéro unique joignable </a:t>
            </a:r>
            <a:r>
              <a:rPr lang="fr-FR" b="1" dirty="0" smtClean="0"/>
              <a:t>24h/24 et 7 jours sur 7</a:t>
            </a:r>
            <a:r>
              <a:rPr lang="fr-FR" dirty="0" smtClean="0"/>
              <a:t>.</a:t>
            </a:r>
          </a:p>
          <a:p>
            <a:pPr lvl="1"/>
            <a:r>
              <a:rPr lang="fr-FR" dirty="0" smtClean="0"/>
              <a:t>Organisation d’interventions coordonnées des services d’aide et des professionnels de santé installés sur les territoires.</a:t>
            </a:r>
          </a:p>
          <a:p>
            <a:endParaRPr lang="fr-FR"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Présentation Schématique</a:t>
            </a:r>
            <a:endParaRPr lang="fr-FR" b="1" dirty="0"/>
          </a:p>
        </p:txBody>
      </p:sp>
      <p:sp>
        <p:nvSpPr>
          <p:cNvPr id="3" name="Espace réservé du contenu 2"/>
          <p:cNvSpPr>
            <a:spLocks noGrp="1"/>
          </p:cNvSpPr>
          <p:nvPr>
            <p:ph idx="1"/>
          </p:nvPr>
        </p:nvSpPr>
        <p:spPr/>
        <p:txBody>
          <a:bodyPr/>
          <a:lstStyle/>
          <a:p>
            <a:endParaRPr lang="fr-FR" dirty="0"/>
          </a:p>
        </p:txBody>
      </p:sp>
      <p:sp>
        <p:nvSpPr>
          <p:cNvPr id="4" name="Rectangle à coins arrondis 3"/>
          <p:cNvSpPr/>
          <p:nvPr/>
        </p:nvSpPr>
        <p:spPr>
          <a:xfrm>
            <a:off x="642910" y="2643182"/>
            <a:ext cx="1071570" cy="128588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1200" dirty="0" smtClean="0"/>
              <a:t>Sortie du </a:t>
            </a:r>
            <a:r>
              <a:rPr lang="fr-FR" sz="1200" b="1" dirty="0" smtClean="0"/>
              <a:t>Service d’Accueil des Urgences</a:t>
            </a:r>
            <a:endParaRPr lang="fr-FR" sz="1200" b="1" dirty="0"/>
          </a:p>
        </p:txBody>
      </p:sp>
      <p:sp>
        <p:nvSpPr>
          <p:cNvPr id="5" name="Rectangle à coins arrondis 4"/>
          <p:cNvSpPr/>
          <p:nvPr/>
        </p:nvSpPr>
        <p:spPr>
          <a:xfrm>
            <a:off x="2571736" y="1071546"/>
            <a:ext cx="5786478" cy="914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1200" dirty="0" smtClean="0"/>
              <a:t>Maintien à Domicile déjà installé : </a:t>
            </a:r>
          </a:p>
          <a:p>
            <a:pPr algn="ctr"/>
            <a:r>
              <a:rPr lang="fr-FR" sz="1200" dirty="0" smtClean="0"/>
              <a:t>le SAU mobilise les acteurs et assure la transmission des informations.</a:t>
            </a:r>
            <a:endParaRPr lang="fr-FR" sz="1200" dirty="0"/>
          </a:p>
        </p:txBody>
      </p:sp>
      <p:sp>
        <p:nvSpPr>
          <p:cNvPr id="6" name="Rectangle à coins arrondis 5"/>
          <p:cNvSpPr/>
          <p:nvPr/>
        </p:nvSpPr>
        <p:spPr>
          <a:xfrm>
            <a:off x="571472" y="4572008"/>
            <a:ext cx="1143008" cy="1485904"/>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200" dirty="0" smtClean="0">
                <a:solidFill>
                  <a:schemeClr val="tx1"/>
                </a:solidFill>
              </a:rPr>
              <a:t>Pas de besoins ou besoins couverts par les proches ou intervenants disponibles</a:t>
            </a:r>
            <a:endParaRPr lang="fr-FR" sz="1200" dirty="0">
              <a:solidFill>
                <a:schemeClr val="tx1"/>
              </a:solidFill>
            </a:endParaRPr>
          </a:p>
        </p:txBody>
      </p:sp>
      <p:sp>
        <p:nvSpPr>
          <p:cNvPr id="7" name="Rectangle à coins arrondis 6"/>
          <p:cNvSpPr/>
          <p:nvPr/>
        </p:nvSpPr>
        <p:spPr>
          <a:xfrm>
            <a:off x="4714876" y="4786322"/>
            <a:ext cx="3643338" cy="914400"/>
          </a:xfrm>
          <a:prstGeom prst="roundRect">
            <a:avLst/>
          </a:prstGeom>
          <a:ln w="19050">
            <a:solidFill>
              <a:srgbClr val="FF000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1200" dirty="0" smtClean="0">
                <a:solidFill>
                  <a:schemeClr val="tx1"/>
                </a:solidFill>
              </a:rPr>
              <a:t>Coordination avec le </a:t>
            </a:r>
            <a:r>
              <a:rPr lang="fr-FR" sz="1200" b="1" dirty="0" smtClean="0">
                <a:solidFill>
                  <a:schemeClr val="tx1"/>
                </a:solidFill>
              </a:rPr>
              <a:t>Médecin traitant</a:t>
            </a:r>
            <a:r>
              <a:rPr lang="fr-FR" sz="1200" dirty="0" smtClean="0">
                <a:solidFill>
                  <a:schemeClr val="tx1"/>
                </a:solidFill>
              </a:rPr>
              <a:t>, les autres acteurs dont les CLIC et retour d’info </a:t>
            </a:r>
            <a:r>
              <a:rPr lang="fr-FR" sz="1200" dirty="0" smtClean="0">
                <a:solidFill>
                  <a:schemeClr val="tx1"/>
                </a:solidFill>
                <a:sym typeface="Wingdings" pitchFamily="2" charset="2"/>
              </a:rPr>
              <a:t></a:t>
            </a:r>
            <a:r>
              <a:rPr lang="fr-FR" sz="1200" dirty="0" smtClean="0">
                <a:solidFill>
                  <a:schemeClr val="tx1"/>
                </a:solidFill>
              </a:rPr>
              <a:t> </a:t>
            </a:r>
            <a:r>
              <a:rPr lang="fr-FR" sz="1200" b="1" dirty="0" smtClean="0">
                <a:solidFill>
                  <a:schemeClr val="tx1"/>
                </a:solidFill>
              </a:rPr>
              <a:t>S.A.U.</a:t>
            </a:r>
            <a:endParaRPr lang="fr-FR" sz="1200" b="1" dirty="0">
              <a:solidFill>
                <a:schemeClr val="tx1"/>
              </a:solidFill>
            </a:endParaRPr>
          </a:p>
        </p:txBody>
      </p:sp>
      <p:sp>
        <p:nvSpPr>
          <p:cNvPr id="8" name="Rectangle à coins arrondis 7"/>
          <p:cNvSpPr/>
          <p:nvPr/>
        </p:nvSpPr>
        <p:spPr>
          <a:xfrm>
            <a:off x="4714876" y="2285992"/>
            <a:ext cx="3643338" cy="914400"/>
          </a:xfrm>
          <a:prstGeom prst="roundRect">
            <a:avLst/>
          </a:prstGeom>
          <a:ln w="19050">
            <a:solidFill>
              <a:srgbClr val="FF000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1200" dirty="0" smtClean="0">
                <a:solidFill>
                  <a:schemeClr val="tx1"/>
                </a:solidFill>
              </a:rPr>
              <a:t>Mobilisation du SSIAD du territoire pour mise en œuvre des soins sous 4 heures</a:t>
            </a:r>
            <a:endParaRPr lang="fr-FR" sz="1200" dirty="0">
              <a:solidFill>
                <a:schemeClr val="tx1"/>
              </a:solidFill>
            </a:endParaRPr>
          </a:p>
        </p:txBody>
      </p:sp>
      <p:sp>
        <p:nvSpPr>
          <p:cNvPr id="9" name="Rectangle à coins arrondis 8"/>
          <p:cNvSpPr/>
          <p:nvPr/>
        </p:nvSpPr>
        <p:spPr>
          <a:xfrm>
            <a:off x="4714876" y="3429000"/>
            <a:ext cx="3643338" cy="914400"/>
          </a:xfrm>
          <a:prstGeom prst="roundRect">
            <a:avLst/>
          </a:prstGeom>
          <a:ln w="19050">
            <a:solidFill>
              <a:srgbClr val="FF000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1200" dirty="0" smtClean="0">
                <a:solidFill>
                  <a:schemeClr val="tx1"/>
                </a:solidFill>
              </a:rPr>
              <a:t>Mise en place d’une aide à domicile en urgence</a:t>
            </a:r>
            <a:endParaRPr lang="fr-FR" sz="1200" dirty="0">
              <a:solidFill>
                <a:schemeClr val="tx1"/>
              </a:solidFill>
            </a:endParaRPr>
          </a:p>
        </p:txBody>
      </p:sp>
      <p:sp>
        <p:nvSpPr>
          <p:cNvPr id="10" name="Rectangle à coins arrondis 9"/>
          <p:cNvSpPr/>
          <p:nvPr/>
        </p:nvSpPr>
        <p:spPr>
          <a:xfrm>
            <a:off x="2571736" y="2285992"/>
            <a:ext cx="1428760" cy="3500462"/>
          </a:xfrm>
          <a:prstGeom prst="roundRect">
            <a:avLst/>
          </a:prstGeom>
          <a:ln w="19050">
            <a:solidFill>
              <a:srgbClr val="FF000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1200" dirty="0" smtClean="0">
                <a:solidFill>
                  <a:schemeClr val="tx1"/>
                </a:solidFill>
              </a:rPr>
              <a:t>Pas d’acteurs ou acteurs non joignables : </a:t>
            </a:r>
            <a:r>
              <a:rPr lang="fr-FR" sz="1200" b="1" dirty="0" smtClean="0">
                <a:solidFill>
                  <a:srgbClr val="FF0000"/>
                </a:solidFill>
              </a:rPr>
              <a:t>mobilisation du dispositif</a:t>
            </a:r>
            <a:endParaRPr lang="fr-FR" sz="1200" b="1" dirty="0">
              <a:solidFill>
                <a:srgbClr val="FF0000"/>
              </a:solidFill>
            </a:endParaRPr>
          </a:p>
        </p:txBody>
      </p:sp>
      <p:sp>
        <p:nvSpPr>
          <p:cNvPr id="11" name="Virage 10"/>
          <p:cNvSpPr/>
          <p:nvPr/>
        </p:nvSpPr>
        <p:spPr>
          <a:xfrm>
            <a:off x="1000100" y="1142984"/>
            <a:ext cx="1571636" cy="1500198"/>
          </a:xfrm>
          <a:prstGeom prst="bentArrow">
            <a:avLst>
              <a:gd name="adj1" fmla="val 16124"/>
              <a:gd name="adj2" fmla="val 24435"/>
              <a:gd name="adj3" fmla="val 25000"/>
              <a:gd name="adj4" fmla="val 44934"/>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solidFill>
                <a:schemeClr val="tx1"/>
              </a:solidFill>
            </a:endParaRPr>
          </a:p>
        </p:txBody>
      </p:sp>
      <p:sp>
        <p:nvSpPr>
          <p:cNvPr id="13" name="Flèche droite 12"/>
          <p:cNvSpPr/>
          <p:nvPr/>
        </p:nvSpPr>
        <p:spPr>
          <a:xfrm>
            <a:off x="1714480" y="3071810"/>
            <a:ext cx="857256" cy="484632"/>
          </a:xfrm>
          <a:prstGeom prst="rightArrow">
            <a:avLst/>
          </a:prstGeom>
          <a:ln w="19050">
            <a:solidFill>
              <a:srgbClr val="FF000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fr-FR"/>
          </a:p>
        </p:txBody>
      </p:sp>
      <p:sp>
        <p:nvSpPr>
          <p:cNvPr id="14" name="Flèche droite 13"/>
          <p:cNvSpPr/>
          <p:nvPr/>
        </p:nvSpPr>
        <p:spPr>
          <a:xfrm>
            <a:off x="4000496" y="2500306"/>
            <a:ext cx="714380" cy="484632"/>
          </a:xfrm>
          <a:prstGeom prst="rightArrow">
            <a:avLst/>
          </a:prstGeom>
          <a:ln w="19050">
            <a:solidFill>
              <a:srgbClr val="FF0000"/>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sz="1200" dirty="0" smtClean="0">
              <a:solidFill>
                <a:schemeClr val="tx1"/>
              </a:solidFill>
            </a:endParaRPr>
          </a:p>
        </p:txBody>
      </p:sp>
      <p:sp>
        <p:nvSpPr>
          <p:cNvPr id="15" name="Flèche droite 14"/>
          <p:cNvSpPr/>
          <p:nvPr/>
        </p:nvSpPr>
        <p:spPr>
          <a:xfrm>
            <a:off x="4000496" y="3643314"/>
            <a:ext cx="714380" cy="484632"/>
          </a:xfrm>
          <a:prstGeom prst="rightArrow">
            <a:avLst/>
          </a:prstGeom>
          <a:ln w="19050">
            <a:solidFill>
              <a:srgbClr val="FF000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1200" dirty="0" smtClean="0">
                <a:solidFill>
                  <a:schemeClr val="tx1"/>
                </a:solidFill>
              </a:rPr>
              <a:t>et/ou</a:t>
            </a:r>
            <a:endParaRPr lang="fr-FR" sz="1200" dirty="0">
              <a:solidFill>
                <a:schemeClr val="tx1"/>
              </a:solidFill>
            </a:endParaRPr>
          </a:p>
        </p:txBody>
      </p:sp>
      <p:sp>
        <p:nvSpPr>
          <p:cNvPr id="16" name="Flèche droite 15"/>
          <p:cNvSpPr/>
          <p:nvPr/>
        </p:nvSpPr>
        <p:spPr>
          <a:xfrm>
            <a:off x="4000496" y="5000636"/>
            <a:ext cx="714380" cy="484632"/>
          </a:xfrm>
          <a:prstGeom prst="rightArrow">
            <a:avLst/>
          </a:prstGeom>
          <a:ln w="19050">
            <a:solidFill>
              <a:srgbClr val="FF000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1200" dirty="0" smtClean="0">
                <a:solidFill>
                  <a:schemeClr val="tx1"/>
                </a:solidFill>
              </a:rPr>
              <a:t>et/ou</a:t>
            </a:r>
            <a:endParaRPr lang="fr-FR" sz="1200" dirty="0">
              <a:solidFill>
                <a:schemeClr val="tx1"/>
              </a:solidFill>
            </a:endParaRPr>
          </a:p>
        </p:txBody>
      </p:sp>
      <p:sp>
        <p:nvSpPr>
          <p:cNvPr id="17" name="Flèche vers le bas 16"/>
          <p:cNvSpPr/>
          <p:nvPr/>
        </p:nvSpPr>
        <p:spPr bwMode="auto">
          <a:xfrm>
            <a:off x="928662" y="3929066"/>
            <a:ext cx="428628" cy="642942"/>
          </a:xfrm>
          <a:prstGeom prst="downArrow">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400" b="0" i="0" u="none" strike="noStrike" cap="none" normalizeH="0" baseline="0" smtClean="0">
              <a:ln>
                <a:noFill/>
              </a:ln>
              <a:solidFill>
                <a:srgbClr val="000000"/>
              </a:solidFill>
              <a:effectLst/>
              <a:latin typeface="Times" charset="0"/>
              <a:ea typeface="ヒラギノ明朝 ProN W3" charset="0"/>
              <a:cs typeface="ヒラギノ明朝 ProN W3" charset="0"/>
              <a:sym typeface="Times"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368280"/>
          </a:xfrm>
        </p:spPr>
        <p:txBody>
          <a:bodyPr>
            <a:normAutofit/>
          </a:bodyPr>
          <a:lstStyle/>
          <a:p>
            <a:r>
              <a:rPr lang="fr-FR" dirty="0" smtClean="0"/>
              <a:t>Un enjeu humain mais aussi économique</a:t>
            </a:r>
            <a:endParaRPr lang="fr-FR" dirty="0"/>
          </a:p>
        </p:txBody>
      </p:sp>
      <p:sp>
        <p:nvSpPr>
          <p:cNvPr id="3" name="Espace réservé du contenu 2"/>
          <p:cNvSpPr>
            <a:spLocks noGrp="1"/>
          </p:cNvSpPr>
          <p:nvPr>
            <p:ph idx="1"/>
          </p:nvPr>
        </p:nvSpPr>
        <p:spPr>
          <a:xfrm>
            <a:off x="457200" y="785794"/>
            <a:ext cx="8229600" cy="5572164"/>
          </a:xfrm>
        </p:spPr>
        <p:txBody>
          <a:bodyPr>
            <a:normAutofit/>
          </a:bodyPr>
          <a:lstStyle/>
          <a:p>
            <a:pPr algn="ctr">
              <a:buNone/>
            </a:pPr>
            <a:r>
              <a:rPr lang="fr-FR" sz="1600" dirty="0" smtClean="0"/>
              <a:t>Coût d’une journée d’hospitalisation en médecine </a:t>
            </a:r>
            <a:r>
              <a:rPr lang="fr-FR" sz="1600" dirty="0" smtClean="0">
                <a:solidFill>
                  <a:schemeClr val="tx1"/>
                </a:solidFill>
              </a:rPr>
              <a:t>: 1200€ environ</a:t>
            </a:r>
          </a:p>
          <a:p>
            <a:pPr>
              <a:buNone/>
            </a:pPr>
            <a:endParaRPr lang="fr-FR" sz="1600" dirty="0" smtClean="0">
              <a:solidFill>
                <a:srgbClr val="FF0000"/>
              </a:solidFill>
            </a:endParaRPr>
          </a:p>
          <a:p>
            <a:pPr>
              <a:buNone/>
            </a:pPr>
            <a:r>
              <a:rPr lang="fr-FR" sz="1600" dirty="0" smtClean="0">
                <a:sym typeface="Wingdings" pitchFamily="2" charset="2"/>
              </a:rPr>
              <a:t>Soins au domicile:</a:t>
            </a:r>
          </a:p>
          <a:p>
            <a:r>
              <a:rPr lang="fr-FR" sz="1600" dirty="0" smtClean="0">
                <a:sym typeface="Wingdings" pitchFamily="2" charset="2"/>
              </a:rPr>
              <a:t>Forfait journalier moyen en SSIAD : </a:t>
            </a:r>
            <a:r>
              <a:rPr lang="fr-FR" sz="1600" dirty="0" smtClean="0">
                <a:solidFill>
                  <a:schemeClr val="tx1"/>
                </a:solidFill>
                <a:sym typeface="Wingdings" pitchFamily="2" charset="2"/>
              </a:rPr>
              <a:t>environ 36€ </a:t>
            </a:r>
            <a:r>
              <a:rPr lang="fr-FR" sz="1600" dirty="0" smtClean="0">
                <a:sym typeface="Wingdings" pitchFamily="2" charset="2"/>
              </a:rPr>
              <a:t>financés par dotation globale de fonctionnement  le dispositif mobilisant les capacités des SSIAD installés, il n’entraîne pas de coût supplémentaire.</a:t>
            </a:r>
          </a:p>
          <a:p>
            <a:pPr>
              <a:buNone/>
            </a:pPr>
            <a:endParaRPr lang="fr-FR" sz="1600" dirty="0" smtClean="0">
              <a:sym typeface="Wingdings" pitchFamily="2" charset="2"/>
            </a:endParaRPr>
          </a:p>
          <a:p>
            <a:pPr>
              <a:buNone/>
            </a:pPr>
            <a:r>
              <a:rPr lang="fr-FR" sz="1600" dirty="0" smtClean="0">
                <a:sym typeface="Wingdings" pitchFamily="2" charset="2"/>
              </a:rPr>
              <a:t>Aide à domicile : </a:t>
            </a:r>
          </a:p>
          <a:p>
            <a:r>
              <a:rPr lang="fr-FR" sz="1600" dirty="0" smtClean="0">
                <a:sym typeface="Wingdings" pitchFamily="2" charset="2"/>
              </a:rPr>
              <a:t>La mise en place du dispositif ne ferait que mobiliser de façon plus précoce des aides qui seraient installées par la suite </a:t>
            </a:r>
            <a:r>
              <a:rPr lang="fr-FR" sz="1600" u="sng" dirty="0" smtClean="0">
                <a:sym typeface="Wingdings" pitchFamily="2" charset="2"/>
              </a:rPr>
              <a:t>MAIS</a:t>
            </a:r>
            <a:r>
              <a:rPr lang="fr-FR" sz="1600" dirty="0" smtClean="0">
                <a:sym typeface="Wingdings" pitchFamily="2" charset="2"/>
              </a:rPr>
              <a:t> une intervention précoce et coordonnée peut aussi limiter la perte d’autonomie, diminuer la charge reposant sur un conjoint âgé et ainsi éviter des dépenses plus conséquentes à terme.</a:t>
            </a:r>
          </a:p>
          <a:p>
            <a:endParaRPr lang="fr-FR" sz="1600" dirty="0" smtClean="0">
              <a:sym typeface="Wingdings" pitchFamily="2" charset="2"/>
            </a:endParaRPr>
          </a:p>
          <a:p>
            <a:pPr>
              <a:buNone/>
            </a:pPr>
            <a:endParaRPr lang="fr-FR" sz="1600" dirty="0" smtClean="0">
              <a:sym typeface="Wingdings" pitchFamily="2" charset="2"/>
            </a:endParaRPr>
          </a:p>
          <a:p>
            <a:pPr algn="ctr">
              <a:buNone/>
            </a:pPr>
            <a:r>
              <a:rPr lang="fr-FR" sz="1600" b="1" dirty="0" smtClean="0">
                <a:sym typeface="Wingdings" pitchFamily="2" charset="2"/>
              </a:rPr>
              <a:t>La mobilisation d’acteurs déjà installés (SSIAD) est à coût constant.</a:t>
            </a:r>
          </a:p>
          <a:p>
            <a:pPr algn="ctr">
              <a:buNone/>
            </a:pPr>
            <a:r>
              <a:rPr lang="fr-FR" sz="1600" b="1" dirty="0" smtClean="0">
                <a:sym typeface="Wingdings" pitchFamily="2" charset="2"/>
              </a:rPr>
              <a:t>A l’inverse, chaque journée d’hospitalisation évitée, chaque action permettant le maintien ou le retour à l’autonomie représente une économie.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hsm3">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Times"/>
        <a:ea typeface="ヒラギノ明朝 ProN W3"/>
        <a:cs typeface="ヒラギノ明朝 ProN W3"/>
      </a:majorFont>
      <a:minorFont>
        <a:latin typeface="Times"/>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rgbClr val="000000"/>
            </a:solidFill>
            <a:effectLst/>
            <a:latin typeface="Times" charset="0"/>
            <a:ea typeface="ヒラギノ明朝 ProN W3" charset="0"/>
            <a:cs typeface="ヒラギノ明朝 ProN W3" charset="0"/>
            <a:sym typeface="Times"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rgbClr val="000000"/>
            </a:solidFill>
            <a:effectLst/>
            <a:latin typeface="Times" charset="0"/>
            <a:ea typeface="ヒラギノ明朝 ProN W3" charset="0"/>
            <a:cs typeface="ヒラギノ明朝 ProN W3" charset="0"/>
            <a:sym typeface="Times"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fhsm3</Template>
  <TotalTime>703</TotalTime>
  <Words>591</Words>
  <Application>Microsoft Office PowerPoint</Application>
  <PresentationFormat>Affichage à l'écran (4:3)</PresentationFormat>
  <Paragraphs>115</Paragraphs>
  <Slides>11</Slides>
  <Notes>0</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fhsm3</vt:lpstr>
      <vt:lpstr>Proposition d’expérimentation d’un  DISPOSITIF D’ACCOMPAGNEMENT  DE PERSONNES AGEES  DE RETOUR AU DOMICILE  EN SORTIE DES URGENCES</vt:lpstr>
      <vt:lpstr>Constat et Objectifs généraux :   </vt:lpstr>
      <vt:lpstr>Population concernée et contexte</vt:lpstr>
      <vt:lpstr>Typologie des besoins (1)</vt:lpstr>
      <vt:lpstr>Typologie des besoins (2)</vt:lpstr>
      <vt:lpstr>Description synthétique du dispositif envisage :    </vt:lpstr>
      <vt:lpstr>Perspectives</vt:lpstr>
      <vt:lpstr>Présentation Schématique</vt:lpstr>
      <vt:lpstr>Un enjeu humain mais aussi économique</vt:lpstr>
      <vt:lpstr>Démarches effectuées et conditions de réalisation</vt:lpstr>
      <vt:lpstr>L’objectif de ces deux opérateurs privés à but non lucratif est donc de travailler, par la mise en œuvre de ce dispositif expérimental, à l’amélioration de l’offre de soins et d’accompagnement pour des personnes âgées fragilisées et/ou en risque de perte d’autonomie.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ocoic</dc:creator>
  <cp:lastModifiedBy>vkaufmann</cp:lastModifiedBy>
  <cp:revision>60</cp:revision>
  <dcterms:created xsi:type="dcterms:W3CDTF">2012-05-25T10:30:23Z</dcterms:created>
  <dcterms:modified xsi:type="dcterms:W3CDTF">2013-09-19T21:48:11Z</dcterms:modified>
</cp:coreProperties>
</file>