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708" r:id="rId5"/>
  </p:sldMasterIdLst>
  <p:notesMasterIdLst>
    <p:notesMasterId r:id="rId28"/>
  </p:notesMasterIdLst>
  <p:handoutMasterIdLst>
    <p:handoutMasterId r:id="rId29"/>
  </p:handoutMasterIdLst>
  <p:sldIdLst>
    <p:sldId id="260" r:id="rId6"/>
    <p:sldId id="364" r:id="rId7"/>
    <p:sldId id="345" r:id="rId8"/>
    <p:sldId id="357" r:id="rId9"/>
    <p:sldId id="359" r:id="rId10"/>
    <p:sldId id="341" r:id="rId11"/>
    <p:sldId id="342" r:id="rId12"/>
    <p:sldId id="321" r:id="rId13"/>
    <p:sldId id="346" r:id="rId14"/>
    <p:sldId id="347" r:id="rId15"/>
    <p:sldId id="361" r:id="rId16"/>
    <p:sldId id="332" r:id="rId17"/>
    <p:sldId id="348" r:id="rId18"/>
    <p:sldId id="349" r:id="rId19"/>
    <p:sldId id="350" r:id="rId20"/>
    <p:sldId id="351" r:id="rId21"/>
    <p:sldId id="356" r:id="rId22"/>
    <p:sldId id="352" r:id="rId23"/>
    <p:sldId id="353" r:id="rId24"/>
    <p:sldId id="354" r:id="rId25"/>
    <p:sldId id="363" r:id="rId26"/>
    <p:sldId id="362" r:id="rId27"/>
  </p:sldIdLst>
  <p:sldSz cx="9144000" cy="6858000" type="screen4x3"/>
  <p:notesSz cx="6807200" cy="9906000"/>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AB800"/>
    <a:srgbClr val="002395"/>
    <a:srgbClr val="8BC53F"/>
    <a:srgbClr val="985B0C"/>
    <a:srgbClr val="01444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591" autoAdjust="0"/>
    <p:restoredTop sz="72425" autoAdjust="0"/>
  </p:normalViewPr>
  <p:slideViewPr>
    <p:cSldViewPr>
      <p:cViewPr>
        <p:scale>
          <a:sx n="66" d="100"/>
          <a:sy n="66" d="100"/>
        </p:scale>
        <p:origin x="-1746" y="-1062"/>
      </p:cViewPr>
      <p:guideLst>
        <p:guide orient="horz" pos="1392"/>
        <p:guide orient="horz" pos="480"/>
        <p:guide orient="horz" pos="96"/>
        <p:guide orient="horz" pos="384"/>
        <p:guide orient="horz" pos="1296"/>
        <p:guide orient="horz" pos="2784"/>
        <p:guide orient="horz" pos="4128"/>
        <p:guide pos="816"/>
        <p:guide pos="240"/>
        <p:guide pos="5424"/>
        <p:guide pos="1632"/>
        <p:guide pos="2208"/>
        <p:guide pos="19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42" y="-90"/>
      </p:cViewPr>
      <p:guideLst>
        <p:guide orient="horz" pos="3119"/>
        <p:guide pos="214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0" y="0"/>
            <a:ext cx="2950108" cy="495221"/>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defTabSz="955006">
              <a:defRPr sz="1200"/>
            </a:lvl1pPr>
          </a:lstStyle>
          <a:p>
            <a:pPr>
              <a:defRPr/>
            </a:pPr>
            <a:endParaRPr lang="fr-FR"/>
          </a:p>
        </p:txBody>
      </p:sp>
      <p:sp>
        <p:nvSpPr>
          <p:cNvPr id="11267" name="Rectangle 1027"/>
          <p:cNvSpPr>
            <a:spLocks noGrp="1" noChangeArrowheads="1"/>
          </p:cNvSpPr>
          <p:nvPr>
            <p:ph type="dt" sz="quarter" idx="1"/>
          </p:nvPr>
        </p:nvSpPr>
        <p:spPr bwMode="auto">
          <a:xfrm>
            <a:off x="3857094" y="0"/>
            <a:ext cx="2950107" cy="495221"/>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algn="r" defTabSz="955006">
              <a:defRPr sz="1200"/>
            </a:lvl1pPr>
          </a:lstStyle>
          <a:p>
            <a:pPr>
              <a:defRPr/>
            </a:pPr>
            <a:endParaRPr lang="fr-FR"/>
          </a:p>
        </p:txBody>
      </p:sp>
      <p:sp>
        <p:nvSpPr>
          <p:cNvPr id="11268" name="Rectangle 1028"/>
          <p:cNvSpPr>
            <a:spLocks noGrp="1" noChangeArrowheads="1"/>
          </p:cNvSpPr>
          <p:nvPr>
            <p:ph type="ftr" sz="quarter" idx="2"/>
          </p:nvPr>
        </p:nvSpPr>
        <p:spPr bwMode="auto">
          <a:xfrm>
            <a:off x="0" y="9410780"/>
            <a:ext cx="2950108" cy="495221"/>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defTabSz="955006">
              <a:defRPr sz="1200"/>
            </a:lvl1pPr>
          </a:lstStyle>
          <a:p>
            <a:pPr>
              <a:defRPr/>
            </a:pPr>
            <a:endParaRPr lang="fr-FR"/>
          </a:p>
        </p:txBody>
      </p:sp>
      <p:sp>
        <p:nvSpPr>
          <p:cNvPr id="11269" name="Rectangle 1029"/>
          <p:cNvSpPr>
            <a:spLocks noGrp="1" noChangeArrowheads="1"/>
          </p:cNvSpPr>
          <p:nvPr>
            <p:ph type="sldNum" sz="quarter" idx="3"/>
          </p:nvPr>
        </p:nvSpPr>
        <p:spPr bwMode="auto">
          <a:xfrm>
            <a:off x="3857094" y="9410780"/>
            <a:ext cx="2950107" cy="495221"/>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algn="r" defTabSz="955006">
              <a:defRPr sz="1200"/>
            </a:lvl1pPr>
          </a:lstStyle>
          <a:p>
            <a:pPr>
              <a:defRPr/>
            </a:pPr>
            <a:fld id="{83C8E974-B29A-4811-A685-555E462EE38D}" type="slidenum">
              <a:rPr lang="fr-FR"/>
              <a:pPr>
                <a:defRPr/>
              </a:pPr>
              <a:t>‹N°›</a:t>
            </a:fld>
            <a:endParaRPr lang="fr-FR"/>
          </a:p>
        </p:txBody>
      </p:sp>
    </p:spTree>
    <p:extLst>
      <p:ext uri="{BB962C8B-B14F-4D97-AF65-F5344CB8AC3E}">
        <p14:creationId xmlns:p14="http://schemas.microsoft.com/office/powerpoint/2010/main" xmlns="" val="27616436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50108" cy="495221"/>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defTabSz="955006">
              <a:spcBef>
                <a:spcPct val="0"/>
              </a:spcBef>
              <a:defRPr sz="1200">
                <a:solidFill>
                  <a:schemeClr val="tx1"/>
                </a:solidFill>
                <a:latin typeface="Times New Roman" charset="0"/>
              </a:defRPr>
            </a:lvl1pPr>
          </a:lstStyle>
          <a:p>
            <a:pPr>
              <a:defRPr/>
            </a:pPr>
            <a:endParaRPr lang="fr-FR"/>
          </a:p>
        </p:txBody>
      </p:sp>
      <p:sp>
        <p:nvSpPr>
          <p:cNvPr id="7171" name="Rectangle 3"/>
          <p:cNvSpPr>
            <a:spLocks noGrp="1" noChangeArrowheads="1"/>
          </p:cNvSpPr>
          <p:nvPr>
            <p:ph type="dt" idx="1"/>
          </p:nvPr>
        </p:nvSpPr>
        <p:spPr bwMode="auto">
          <a:xfrm>
            <a:off x="3857094" y="0"/>
            <a:ext cx="2950107" cy="495221"/>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lvl1pPr algn="r" defTabSz="955006">
              <a:spcBef>
                <a:spcPct val="0"/>
              </a:spcBef>
              <a:defRPr sz="1200">
                <a:solidFill>
                  <a:schemeClr val="tx1"/>
                </a:solidFill>
                <a:latin typeface="Times New Roman" charset="0"/>
              </a:defRPr>
            </a:lvl1pPr>
          </a:lstStyle>
          <a:p>
            <a:pPr>
              <a:defRPr/>
            </a:pPr>
            <a:endParaRPr lang="fr-FR"/>
          </a:p>
        </p:txBody>
      </p:sp>
      <p:sp>
        <p:nvSpPr>
          <p:cNvPr id="13316" name="Rectangle 4"/>
          <p:cNvSpPr>
            <a:spLocks noGrp="1" noRot="1" noChangeAspect="1" noChangeArrowheads="1" noTextEdit="1"/>
          </p:cNvSpPr>
          <p:nvPr>
            <p:ph type="sldImg" idx="2"/>
          </p:nvPr>
        </p:nvSpPr>
        <p:spPr bwMode="auto">
          <a:xfrm>
            <a:off x="925513" y="742950"/>
            <a:ext cx="4956175" cy="3716338"/>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6986" y="4706982"/>
            <a:ext cx="4993229" cy="4455391"/>
          </a:xfrm>
          <a:prstGeom prst="rect">
            <a:avLst/>
          </a:prstGeom>
          <a:noFill/>
          <a:ln w="9525">
            <a:noFill/>
            <a:miter lim="800000"/>
            <a:headEnd/>
            <a:tailEnd/>
          </a:ln>
          <a:effectLst/>
        </p:spPr>
        <p:txBody>
          <a:bodyPr vert="horz" wrap="square" lIns="95490" tIns="47744" rIns="95490" bIns="47744"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9410780"/>
            <a:ext cx="2950108" cy="495221"/>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defTabSz="955006">
              <a:spcBef>
                <a:spcPct val="0"/>
              </a:spcBef>
              <a:defRPr sz="1200">
                <a:solidFill>
                  <a:schemeClr val="tx1"/>
                </a:solidFill>
                <a:latin typeface="Times New Roman" charset="0"/>
              </a:defRPr>
            </a:lvl1pPr>
          </a:lstStyle>
          <a:p>
            <a:pPr>
              <a:defRPr/>
            </a:pPr>
            <a:endParaRPr lang="fr-FR"/>
          </a:p>
        </p:txBody>
      </p:sp>
      <p:sp>
        <p:nvSpPr>
          <p:cNvPr id="7175" name="Rectangle 7"/>
          <p:cNvSpPr>
            <a:spLocks noGrp="1" noChangeArrowheads="1"/>
          </p:cNvSpPr>
          <p:nvPr>
            <p:ph type="sldNum" sz="quarter" idx="5"/>
          </p:nvPr>
        </p:nvSpPr>
        <p:spPr bwMode="auto">
          <a:xfrm>
            <a:off x="3857094" y="9410780"/>
            <a:ext cx="2950107" cy="495221"/>
          </a:xfrm>
          <a:prstGeom prst="rect">
            <a:avLst/>
          </a:prstGeom>
          <a:noFill/>
          <a:ln w="9525">
            <a:noFill/>
            <a:miter lim="800000"/>
            <a:headEnd/>
            <a:tailEnd/>
          </a:ln>
          <a:effectLst/>
        </p:spPr>
        <p:txBody>
          <a:bodyPr vert="horz" wrap="square" lIns="95490" tIns="47744" rIns="95490" bIns="47744" numCol="1" anchor="b" anchorCtr="0" compatLnSpc="1">
            <a:prstTxWarp prst="textNoShape">
              <a:avLst/>
            </a:prstTxWarp>
          </a:bodyPr>
          <a:lstStyle>
            <a:lvl1pPr algn="r" defTabSz="955006">
              <a:spcBef>
                <a:spcPct val="0"/>
              </a:spcBef>
              <a:defRPr sz="1200">
                <a:solidFill>
                  <a:schemeClr val="tx1"/>
                </a:solidFill>
                <a:latin typeface="Times New Roman" charset="0"/>
              </a:defRPr>
            </a:lvl1pPr>
          </a:lstStyle>
          <a:p>
            <a:pPr>
              <a:defRPr/>
            </a:pPr>
            <a:fld id="{6A841DC5-3850-49C0-9694-1810F18CB31C}" type="slidenum">
              <a:rPr lang="fr-FR"/>
              <a:pPr>
                <a:defRPr/>
              </a:pPr>
              <a:t>‹N°›</a:t>
            </a:fld>
            <a:endParaRPr lang="fr-FR"/>
          </a:p>
        </p:txBody>
      </p:sp>
    </p:spTree>
    <p:extLst>
      <p:ext uri="{BB962C8B-B14F-4D97-AF65-F5344CB8AC3E}">
        <p14:creationId xmlns:p14="http://schemas.microsoft.com/office/powerpoint/2010/main" xmlns="" val="15230136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5328" y="704528"/>
            <a:ext cx="4956175" cy="3716338"/>
          </a:xfrm>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11</a:t>
            </a:fld>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Notre organisation des soins de proximité doit prendre en compte le souhait exprimé de plus en plus largement de passer d’un exercice individuel et isolé à un travail en </a:t>
            </a:r>
            <a:r>
              <a:rPr lang="fr-FR" dirty="0" smtClean="0"/>
              <a:t>équipe </a:t>
            </a:r>
            <a:r>
              <a:rPr lang="fr-FR" dirty="0" err="1" smtClean="0"/>
              <a:t>pluriprofessionnelle</a:t>
            </a:r>
            <a:r>
              <a:rPr lang="fr-FR" dirty="0"/>
              <a:t>. Cela doit permettre, par une meilleure répartition des activités entre professionnels et par une mutualisation des tâches administratives de :</a:t>
            </a:r>
          </a:p>
          <a:p>
            <a:r>
              <a:rPr lang="fr-FR" dirty="0"/>
              <a:t>- dégager du temps médical disponible</a:t>
            </a:r>
          </a:p>
          <a:p>
            <a:r>
              <a:rPr lang="fr-FR" dirty="0"/>
              <a:t>- mieux assurer la prévention, le dépistage, l’éducation thérapeutique,</a:t>
            </a:r>
          </a:p>
          <a:p>
            <a:r>
              <a:rPr lang="fr-FR" dirty="0"/>
              <a:t>- permettre aux professionnels de prendre des engagements concrets sur un territoire : garantie d’accueillir tous les patients, continuité des soins, extension des horaires d’ouverture, engagement sur des délais pour les patients…</a:t>
            </a:r>
          </a:p>
          <a:p>
            <a:r>
              <a:rPr lang="fr-FR" dirty="0"/>
              <a:t>Ces équipes </a:t>
            </a:r>
            <a:r>
              <a:rPr lang="fr-FR" dirty="0" err="1"/>
              <a:t>pluriprofessionnelles</a:t>
            </a:r>
            <a:r>
              <a:rPr lang="fr-FR" dirty="0"/>
              <a:t> peuvent être rassemblées au sein de maison de santé, ou de pôle de santé. Elles répondent aux attentes de jeunes médecins en termes de conditions d’exercice et d’équilibre entre vie personnelle et vie professionnelle, et constituent ainsi une réponse importante apportée à la désertification médicale. Or seuls 2% des professionnels fonctionnent selon ces organisations.</a:t>
            </a:r>
          </a:p>
          <a:p>
            <a:r>
              <a:rPr lang="fr-FR" dirty="0" smtClean="0"/>
              <a:t>Ces </a:t>
            </a:r>
            <a:r>
              <a:rPr lang="fr-FR" dirty="0"/>
              <a:t>rémunérations ne seront versées qu’en contrepartie de services tangibles réalisés par les équipes (prévention, éducation thérapeutiques), d’atteinte d’objectifs de santé publique ou bien d’engagements vers les patients : élargissement des plages horaires, prise en charge de soins non programmés dans la journée, accueil continu des patients... Elles seront versées de manière forfaitaire à des équipes qui pourront ainsi financer les moyens nécessaires à la réalisation de ces services : équipements (notamment informatiques), secrétariats ou temps de coordination.</a:t>
            </a:r>
          </a:p>
          <a:p>
            <a:endParaRPr lang="fr-FR" dirty="0"/>
          </a:p>
          <a:p>
            <a:endParaRPr lang="fr-FR" dirty="0"/>
          </a:p>
          <a:p>
            <a:r>
              <a:rPr lang="fr-FR" dirty="0"/>
              <a:t>Calendrier</a:t>
            </a:r>
          </a:p>
          <a:p>
            <a:r>
              <a:rPr lang="fr-FR" i="1" dirty="0"/>
              <a:t>1er trimestre 2013 : </a:t>
            </a:r>
            <a:r>
              <a:rPr lang="fr-FR" dirty="0"/>
              <a:t>début de la négociation conventionnelle</a:t>
            </a:r>
          </a:p>
          <a:p>
            <a:r>
              <a:rPr lang="fr-FR" i="1" dirty="0"/>
              <a:t>Avant fin 2013 : </a:t>
            </a:r>
            <a:r>
              <a:rPr lang="fr-FR" dirty="0"/>
              <a:t>versements des premiers forfaits d’équipe</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12</a:t>
            </a:fld>
            <a:endParaRPr lang="fr-FR"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pPr defTabSz="919521">
              <a:defRPr/>
            </a:pPr>
            <a:r>
              <a:rPr lang="fr-FR" dirty="0"/>
              <a:t>Journée d’information par le coordonnateur de médecine générale sur l’</a:t>
            </a:r>
            <a:r>
              <a:rPr lang="fr-FR" dirty="0" err="1"/>
              <a:t>universitarisation</a:t>
            </a:r>
            <a:r>
              <a:rPr lang="fr-FR" dirty="0"/>
              <a:t> des structures d’exercice collectif le 10 janvier 2013. Par le groupe de travail de l'université Paris Diderot, le CNGE et le Regroupement autonome des généralistes jeunes installés et remplaçants (</a:t>
            </a:r>
            <a:r>
              <a:rPr lang="fr-FR" dirty="0" err="1"/>
              <a:t>ReAGJIR</a:t>
            </a:r>
            <a:r>
              <a:rPr lang="fr-FR" dirty="0"/>
              <a:t>)</a:t>
            </a:r>
          </a:p>
          <a:p>
            <a:endParaRPr lang="fr-FR" dirty="0"/>
          </a:p>
          <a:p>
            <a:r>
              <a:rPr lang="fr-FR" dirty="0"/>
              <a:t>L'objectif est d'</a:t>
            </a:r>
            <a:r>
              <a:rPr lang="fr-FR" b="1" dirty="0"/>
              <a:t>aboutir à une véritable charte pour l’</a:t>
            </a:r>
            <a:r>
              <a:rPr lang="fr-FR" b="1" dirty="0" err="1"/>
              <a:t>universitarisation</a:t>
            </a:r>
            <a:r>
              <a:rPr lang="fr-FR" b="1" dirty="0"/>
              <a:t> des centres, maisons et pôles de santé</a:t>
            </a:r>
            <a:r>
              <a:rPr lang="fr-FR" dirty="0"/>
              <a:t>. Cette charte, établie de manière consensuelle, précisera les critères de labellisation des structures </a:t>
            </a:r>
            <a:r>
              <a:rPr lang="fr-FR" dirty="0" err="1"/>
              <a:t>pluriprofessionnelles</a:t>
            </a:r>
            <a:r>
              <a:rPr lang="fr-FR" dirty="0"/>
              <a:t>, ainsi que leurs modalités d'évaluation.</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13</a:t>
            </a:fld>
            <a:endParaRPr lang="fr-FR"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En facilitant les coopérations à distance, la télémédecine constitue un outil qui permet de libérer du temps de médecins spécialistes. Jusqu’à présent, la priorité s’est principalement</a:t>
            </a:r>
          </a:p>
          <a:p>
            <a:r>
              <a:rPr lang="fr-FR" dirty="0"/>
              <a:t>attachée à la télémédecine entre hôpitaux.</a:t>
            </a:r>
          </a:p>
          <a:p>
            <a:endParaRPr lang="fr-FR" dirty="0"/>
          </a:p>
          <a:p>
            <a:endParaRPr lang="fr-FR" dirty="0"/>
          </a:p>
          <a:p>
            <a:r>
              <a:rPr lang="fr-FR" dirty="0"/>
              <a:t>Calendrier</a:t>
            </a:r>
          </a:p>
          <a:p>
            <a:r>
              <a:rPr lang="fr-FR" i="1" dirty="0"/>
              <a:t>1er semestre 2013 : </a:t>
            </a:r>
            <a:r>
              <a:rPr lang="fr-FR" dirty="0"/>
              <a:t>élaboration des protocoles, des modèles économiques, concertation, sur la filière dermatologie.</a:t>
            </a:r>
          </a:p>
          <a:p>
            <a:r>
              <a:rPr lang="fr-FR" i="1" dirty="0"/>
              <a:t>2nd semestre 2013 : </a:t>
            </a:r>
            <a:r>
              <a:rPr lang="fr-FR" dirty="0"/>
              <a:t>déploiement de l’expérimentation par les ARS</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14</a:t>
            </a:fld>
            <a:endParaRPr lang="fr-FR"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L’accès à certaines spécialités est de plus en plus long, parfois plusieurs mois pour une consultation de médecin spécialiste dans certaines villes.</a:t>
            </a:r>
          </a:p>
          <a:p>
            <a:r>
              <a:rPr lang="fr-FR" dirty="0"/>
              <a:t>Ces activités pourraient être mieux réparties au sein de certaines filières, pour laisser plus de temps médical disponible en déléguant davantage de tâches.</a:t>
            </a:r>
          </a:p>
          <a:p>
            <a:r>
              <a:rPr lang="fr-FR" dirty="0"/>
              <a:t>Ce constat est réalisé depuis un certain nombre d’années, mais les solutions sont souvent bloquées par des contraintes financières, juridiques ou organisationnelles.</a:t>
            </a:r>
          </a:p>
          <a:p>
            <a:endParaRPr lang="fr-FR" dirty="0"/>
          </a:p>
          <a:p>
            <a:r>
              <a:rPr lang="fr-FR" dirty="0"/>
              <a:t>Calendrier</a:t>
            </a:r>
          </a:p>
          <a:p>
            <a:r>
              <a:rPr lang="fr-FR" i="1" dirty="0"/>
              <a:t>1er semestre 2013 : </a:t>
            </a:r>
            <a:r>
              <a:rPr lang="fr-FR" dirty="0"/>
              <a:t>élaboration des protocoles, des modèles économiques,</a:t>
            </a:r>
          </a:p>
          <a:p>
            <a:r>
              <a:rPr lang="fr-FR" dirty="0"/>
              <a:t>concertation</a:t>
            </a:r>
          </a:p>
          <a:p>
            <a:r>
              <a:rPr lang="fr-FR" i="1" dirty="0"/>
              <a:t>2nd semestre 2013 : </a:t>
            </a:r>
            <a:r>
              <a:rPr lang="fr-FR" dirty="0"/>
              <a:t>déploiement d’un plan de déploiement par les ARS sur les</a:t>
            </a:r>
          </a:p>
          <a:p>
            <a:r>
              <a:rPr lang="fr-FR" dirty="0"/>
              <a:t>territoires les plus concernés par les délais d’attente</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15</a:t>
            </a:fld>
            <a:endParaRPr lang="fr-FR" smtClean="0">
              <a:latin typeface="Times New Roman" pitchFamily="18"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2 millions d’habitants sont à plus de 30 minutes d’accès d’une prise en charge médicale à une urgence vitale. Cette population est répartie de manière inégale sur le territoire et</a:t>
            </a:r>
          </a:p>
          <a:p>
            <a:r>
              <a:rPr lang="fr-FR" dirty="0"/>
              <a:t>nombre de territoires connaissent une ou plusieurs zones dont l’accès aux soins urgents est compliqué. La population située dans des territoires isolés est particulièrement</a:t>
            </a:r>
          </a:p>
          <a:p>
            <a:r>
              <a:rPr lang="fr-FR" dirty="0"/>
              <a:t>concernée.</a:t>
            </a:r>
          </a:p>
          <a:p>
            <a:endParaRPr lang="fr-FR" dirty="0"/>
          </a:p>
          <a:p>
            <a:endParaRPr lang="fr-FR" dirty="0"/>
          </a:p>
          <a:p>
            <a:r>
              <a:rPr lang="fr-FR" dirty="0"/>
              <a:t>Calendrier</a:t>
            </a:r>
          </a:p>
          <a:p>
            <a:r>
              <a:rPr lang="fr-FR" i="1" dirty="0"/>
              <a:t>Janvier 2013 : </a:t>
            </a:r>
            <a:r>
              <a:rPr lang="fr-FR" dirty="0"/>
              <a:t>instruction aux ARS</a:t>
            </a:r>
          </a:p>
          <a:p>
            <a:r>
              <a:rPr lang="fr-FR" i="1" dirty="0"/>
              <a:t>2013-2015 : </a:t>
            </a:r>
            <a:r>
              <a:rPr lang="fr-FR" dirty="0"/>
              <a:t>mise en </a:t>
            </a:r>
            <a:r>
              <a:rPr lang="fr-FR" dirty="0" err="1"/>
              <a:t>oeuvre</a:t>
            </a:r>
            <a:r>
              <a:rPr lang="fr-FR" dirty="0"/>
              <a:t> des mesures</a:t>
            </a:r>
          </a:p>
          <a:p>
            <a:endParaRPr lang="fr-FR" dirty="0"/>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16</a:t>
            </a:fld>
            <a:endParaRPr lang="fr-FR" smtClean="0">
              <a:latin typeface="Times New Roman" pitchFamily="18"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2 millions d’habitants sont à plus de 30 minutes d’accès d’une prise en charge médicale à une urgence vitale. Cette population est répartie de manière inégale sur le territoire et</a:t>
            </a:r>
          </a:p>
          <a:p>
            <a:r>
              <a:rPr lang="fr-FR" dirty="0"/>
              <a:t>nombre de territoires connaissent une ou plusieurs zones dont l’accès aux soins urgents est compliqué. La population située dans des territoires isolés est particulièrement</a:t>
            </a:r>
          </a:p>
          <a:p>
            <a:r>
              <a:rPr lang="fr-FR" dirty="0"/>
              <a:t>concernée.</a:t>
            </a:r>
          </a:p>
          <a:p>
            <a:endParaRPr lang="fr-FR" dirty="0"/>
          </a:p>
          <a:p>
            <a:endParaRPr lang="fr-FR" dirty="0"/>
          </a:p>
          <a:p>
            <a:r>
              <a:rPr lang="fr-FR" dirty="0"/>
              <a:t>Calendrier</a:t>
            </a:r>
          </a:p>
          <a:p>
            <a:r>
              <a:rPr lang="fr-FR" i="1" dirty="0"/>
              <a:t>Janvier 2013 : </a:t>
            </a:r>
            <a:r>
              <a:rPr lang="fr-FR" dirty="0"/>
              <a:t>instruction aux ARS</a:t>
            </a:r>
          </a:p>
          <a:p>
            <a:r>
              <a:rPr lang="fr-FR" i="1" dirty="0"/>
              <a:t>2013-2015 : </a:t>
            </a:r>
            <a:r>
              <a:rPr lang="fr-FR" dirty="0"/>
              <a:t>mise en </a:t>
            </a:r>
            <a:r>
              <a:rPr lang="fr-FR" dirty="0" err="1"/>
              <a:t>oeuvre</a:t>
            </a:r>
            <a:r>
              <a:rPr lang="fr-FR" dirty="0"/>
              <a:t> des mesures</a:t>
            </a:r>
          </a:p>
          <a:p>
            <a:endParaRPr lang="fr-FR" dirty="0"/>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17</a:t>
            </a:fld>
            <a:endParaRPr lang="fr-FR" smtClean="0">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Un certain nombre de médecins salariés de centres de santé, d’hôpitaux, de centres mutualistes sont prêts à diversifier leur activité pour exercer une partie de leur temps dans</a:t>
            </a:r>
          </a:p>
          <a:p>
            <a:r>
              <a:rPr lang="fr-FR" dirty="0"/>
              <a:t>des zones démédicalisées. Aucune possibilité n’existe aujourd’hui pour inciter leurs employeurs à le faire.</a:t>
            </a:r>
          </a:p>
          <a:p>
            <a:endParaRPr lang="fr-FR" dirty="0"/>
          </a:p>
          <a:p>
            <a:r>
              <a:rPr lang="fr-FR" dirty="0"/>
              <a:t>Calendrier</a:t>
            </a:r>
          </a:p>
          <a:p>
            <a:r>
              <a:rPr lang="fr-FR" dirty="0"/>
              <a:t>Modification législative et réglementaire en cours (article 49 de la loi de financement de la sécurité sociale, décret à prendre)</a:t>
            </a:r>
          </a:p>
          <a:p>
            <a:r>
              <a:rPr lang="fr-FR" i="1" dirty="0"/>
              <a:t>1er semestre 2013 </a:t>
            </a:r>
            <a:r>
              <a:rPr lang="fr-FR" dirty="0"/>
              <a:t>: Plan de mobilisation monté par les ARS.</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18</a:t>
            </a:fld>
            <a:endParaRPr lang="fr-FR" smtClean="0">
              <a:latin typeface="Times New Roman" pitchFamily="18"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Les hôpitaux de proximité sont, pour nombre d’entre eux implantés sur des territoires fragiles et jouent à ce titre un rôle important en matière d’accès aux soins. Ils sont</a:t>
            </a:r>
          </a:p>
          <a:p>
            <a:r>
              <a:rPr lang="fr-FR" dirty="0"/>
              <a:t>confrontés à des questions de financements et parfois sont freinés dans leur volonté de coopérer avec la médecine de ville par des freins juridiques ou financiers, notamment pour</a:t>
            </a:r>
          </a:p>
          <a:p>
            <a:r>
              <a:rPr lang="fr-FR" dirty="0"/>
              <a:t>la mise en place de consultation avancées de spécialistes.</a:t>
            </a:r>
          </a:p>
          <a:p>
            <a:endParaRPr lang="fr-FR" dirty="0"/>
          </a:p>
          <a:p>
            <a:r>
              <a:rPr lang="fr-FR" dirty="0"/>
              <a:t>Calendrier</a:t>
            </a:r>
          </a:p>
          <a:p>
            <a:r>
              <a:rPr lang="fr-FR" i="1" dirty="0"/>
              <a:t>2013 </a:t>
            </a:r>
            <a:r>
              <a:rPr lang="fr-FR" dirty="0"/>
              <a:t>: identification des principales mesures à prendre, notamment en</a:t>
            </a:r>
          </a:p>
          <a:p>
            <a:r>
              <a:rPr lang="fr-FR" dirty="0"/>
              <a:t>termes d’adaptation du modèle de financement</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19</a:t>
            </a:fld>
            <a:endParaRPr lang="fr-FR" smtClean="0">
              <a:latin typeface="Times New Roman" pitchFamily="18"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e l'image des diapositives 1"/>
          <p:cNvSpPr>
            <a:spLocks noGrp="1" noRot="1" noChangeAspect="1" noTextEdit="1"/>
          </p:cNvSpPr>
          <p:nvPr>
            <p:ph type="sldImg"/>
          </p:nvPr>
        </p:nvSpPr>
        <p:spPr>
          <a:ln/>
        </p:spPr>
      </p:sp>
      <p:sp>
        <p:nvSpPr>
          <p:cNvPr id="19459" name="Espace réservé des commentaires 2"/>
          <p:cNvSpPr>
            <a:spLocks noGrp="1"/>
          </p:cNvSpPr>
          <p:nvPr>
            <p:ph type="body" idx="1"/>
          </p:nvPr>
        </p:nvSpPr>
        <p:spPr>
          <a:noFill/>
          <a:ln/>
        </p:spPr>
        <p:txBody>
          <a:bodyPr/>
          <a:lstStyle/>
          <a:p>
            <a:r>
              <a:rPr lang="fr-FR" dirty="0"/>
              <a:t>Constat</a:t>
            </a:r>
          </a:p>
          <a:p>
            <a:r>
              <a:rPr lang="fr-FR" dirty="0"/>
              <a:t>Dans certains territoires, notamment dans les zones urbaines sensibles, l’offre libérale à elle seule ne peut répondre à l’ensemble des besoins. Il n’est pas envisageable de laisser</a:t>
            </a:r>
          </a:p>
          <a:p>
            <a:r>
              <a:rPr lang="fr-FR" dirty="0"/>
              <a:t>nos concitoyens sans aucune réponse médicale de proximité.</a:t>
            </a:r>
          </a:p>
          <a:p>
            <a:endParaRPr lang="fr-FR" dirty="0"/>
          </a:p>
          <a:p>
            <a:r>
              <a:rPr lang="fr-FR" dirty="0"/>
              <a:t>Calendrier</a:t>
            </a:r>
          </a:p>
          <a:p>
            <a:r>
              <a:rPr lang="fr-FR" dirty="0"/>
              <a:t>Remise du rapport IGAS début 2013</a:t>
            </a:r>
          </a:p>
          <a:p>
            <a:r>
              <a:rPr lang="fr-FR" i="1" dirty="0"/>
              <a:t>1er semestre 2013 : - </a:t>
            </a:r>
            <a:r>
              <a:rPr lang="fr-FR" dirty="0"/>
              <a:t>négociation de l’accord national entre les centres de santé et l’assurance maladie</a:t>
            </a:r>
          </a:p>
          <a:p>
            <a:r>
              <a:rPr lang="fr-FR" dirty="0"/>
              <a:t>- identification des territoires qui nécessitent l’implantation des centres de santé</a:t>
            </a:r>
          </a:p>
          <a:p>
            <a:r>
              <a:rPr lang="fr-FR" i="1" dirty="0"/>
              <a:t>2nd semestre 2013 : </a:t>
            </a:r>
            <a:r>
              <a:rPr lang="fr-FR" dirty="0"/>
              <a:t>mise en </a:t>
            </a:r>
            <a:r>
              <a:rPr lang="fr-FR" dirty="0" err="1"/>
              <a:t>oeuvre</a:t>
            </a:r>
            <a:r>
              <a:rPr lang="fr-FR" dirty="0"/>
              <a:t> des solutions</a:t>
            </a:r>
          </a:p>
        </p:txBody>
      </p:sp>
      <p:sp>
        <p:nvSpPr>
          <p:cNvPr id="19460" name="Espace réservé du numéro de diapositive 3"/>
          <p:cNvSpPr>
            <a:spLocks noGrp="1"/>
          </p:cNvSpPr>
          <p:nvPr>
            <p:ph type="sldNum" sz="quarter" idx="5"/>
          </p:nvPr>
        </p:nvSpPr>
        <p:spPr>
          <a:noFill/>
        </p:spPr>
        <p:txBody>
          <a:bodyPr/>
          <a:lstStyle/>
          <a:p>
            <a:pPr defTabSz="954641"/>
            <a:fld id="{338C6969-8D74-40CA-8851-96CA2B8761DB}" type="slidenum">
              <a:rPr lang="fr-FR" smtClean="0">
                <a:latin typeface="Times New Roman" pitchFamily="18" charset="0"/>
              </a:rPr>
              <a:pPr defTabSz="954641"/>
              <a:t>20</a:t>
            </a:fld>
            <a:endParaRPr lang="fr-FR"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3</a:t>
            </a:fld>
            <a:endParaRPr lang="fr-F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21</a:t>
            </a:fld>
            <a:endParaRPr lang="fr-F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22</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4</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5</a:t>
            </a:fld>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Pas</a:t>
            </a:r>
            <a:r>
              <a:rPr lang="fr-FR" baseline="0" dirty="0" smtClean="0"/>
              <a:t> de positionnement actuel sur la façon dont sera menée la concertation départementale ??</a:t>
            </a:r>
            <a:endParaRPr lang="fr-FR" dirty="0"/>
          </a:p>
        </p:txBody>
      </p:sp>
      <p:sp>
        <p:nvSpPr>
          <p:cNvPr id="4" name="Espace réservé du numéro de diapositive 3"/>
          <p:cNvSpPr>
            <a:spLocks noGrp="1"/>
          </p:cNvSpPr>
          <p:nvPr>
            <p:ph type="sldNum" sz="quarter" idx="10"/>
          </p:nvPr>
        </p:nvSpPr>
        <p:spPr/>
        <p:txBody>
          <a:bodyPr/>
          <a:lstStyle/>
          <a:p>
            <a:pPr>
              <a:defRPr/>
            </a:pPr>
            <a:fld id="{6A841DC5-3850-49C0-9694-1810F18CB31C}" type="slidenum">
              <a:rPr lang="fr-FR" smtClean="0"/>
              <a:pPr>
                <a:defRPr/>
              </a:pPr>
              <a:t>6</a:t>
            </a:fld>
            <a:endParaRPr lang="fr-FR"/>
          </a:p>
        </p:txBody>
      </p:sp>
    </p:spTree>
    <p:extLst>
      <p:ext uri="{BB962C8B-B14F-4D97-AF65-F5344CB8AC3E}">
        <p14:creationId xmlns:p14="http://schemas.microsoft.com/office/powerpoint/2010/main" xmlns="" val="10540417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e l'image des diapositives 1"/>
          <p:cNvSpPr>
            <a:spLocks noGrp="1" noRot="1" noChangeAspect="1" noTextEdit="1"/>
          </p:cNvSpPr>
          <p:nvPr>
            <p:ph type="sldImg"/>
          </p:nvPr>
        </p:nvSpPr>
        <p:spPr>
          <a:ln/>
        </p:spPr>
      </p:sp>
      <p:sp>
        <p:nvSpPr>
          <p:cNvPr id="16387" name="Espace réservé des commentaires 2"/>
          <p:cNvSpPr>
            <a:spLocks noGrp="1"/>
          </p:cNvSpPr>
          <p:nvPr>
            <p:ph type="body" idx="1"/>
          </p:nvPr>
        </p:nvSpPr>
        <p:spPr>
          <a:noFill/>
          <a:ln/>
        </p:spPr>
        <p:txBody>
          <a:bodyPr/>
          <a:lstStyle/>
          <a:p>
            <a:r>
              <a:rPr lang="fr-FR" dirty="0"/>
              <a:t>Constat</a:t>
            </a:r>
          </a:p>
          <a:p>
            <a:r>
              <a:rPr lang="fr-FR" dirty="0"/>
              <a:t>Alors que la plupart des étudiants entrant à la faculté ont l’ambition de devenir médecin généraliste en ville, seulement 10 % d’entre eux s’installent en libéral à l’issue de leurs</a:t>
            </a:r>
          </a:p>
          <a:p>
            <a:r>
              <a:rPr lang="fr-FR" dirty="0"/>
              <a:t>études. L’université doit faire connaitre et apprécier l’exercice en cabinet, avant l’internat. Le stage de deuxième cycle en médecine générale n’est effectivement effectué que par</a:t>
            </a:r>
          </a:p>
          <a:p>
            <a:r>
              <a:rPr lang="fr-FR" dirty="0"/>
              <a:t>50% des étudiants.</a:t>
            </a:r>
          </a:p>
          <a:p>
            <a:endParaRPr lang="fr-FR" dirty="0"/>
          </a:p>
          <a:p>
            <a:r>
              <a:rPr lang="fr-FR" dirty="0"/>
              <a:t>Calendrier</a:t>
            </a:r>
          </a:p>
          <a:p>
            <a:r>
              <a:rPr lang="fr-FR" i="1" dirty="0"/>
              <a:t>2017 </a:t>
            </a:r>
            <a:r>
              <a:rPr lang="fr-FR" dirty="0"/>
              <a:t>: tous les étudiants de 2ème cycle, soit 8000 étudiants, auront suivi ce stage de médecine générale.</a:t>
            </a:r>
          </a:p>
          <a:p>
            <a:endParaRPr lang="fr-FR" dirty="0" smtClean="0"/>
          </a:p>
          <a:p>
            <a:pPr>
              <a:buFontTx/>
              <a:buNone/>
            </a:pPr>
            <a:endParaRPr lang="fr-FR" dirty="0" smtClean="0"/>
          </a:p>
        </p:txBody>
      </p:sp>
      <p:sp>
        <p:nvSpPr>
          <p:cNvPr id="16388" name="Espace réservé du numéro de diapositive 3"/>
          <p:cNvSpPr>
            <a:spLocks noGrp="1"/>
          </p:cNvSpPr>
          <p:nvPr>
            <p:ph type="sldNum" sz="quarter" idx="5"/>
          </p:nvPr>
        </p:nvSpPr>
        <p:spPr>
          <a:noFill/>
        </p:spPr>
        <p:txBody>
          <a:bodyPr/>
          <a:lstStyle/>
          <a:p>
            <a:pPr defTabSz="954641"/>
            <a:fld id="{F97F2443-70F6-45BD-9FC1-18AD2C194935}" type="slidenum">
              <a:rPr lang="fr-FR" smtClean="0">
                <a:latin typeface="Times New Roman" pitchFamily="18" charset="0"/>
              </a:rPr>
              <a:pPr defTabSz="954641"/>
              <a:t>7</a:t>
            </a:fld>
            <a:endParaRPr lang="fr-FR"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p:spPr>
        <p:txBody>
          <a:bodyPr/>
          <a:lstStyle/>
          <a:p>
            <a:r>
              <a:rPr lang="fr-FR" dirty="0"/>
              <a:t>Constat</a:t>
            </a:r>
          </a:p>
          <a:p>
            <a:r>
              <a:rPr lang="fr-FR" dirty="0"/>
              <a:t>Le contrat d’engagement de service public, bourse versée aux étudiants en médecine en contrepartie d’un engagement à s’installer en zone démédicalisée, n’atteint pas les objectifs qui lui ont été fixés, avec seulement 351 contrats signés sur les 800 proposés.</a:t>
            </a:r>
          </a:p>
          <a:p>
            <a:endParaRPr lang="fr-FR" dirty="0"/>
          </a:p>
          <a:p>
            <a:r>
              <a:rPr lang="fr-FR" dirty="0"/>
              <a:t>Calendrier :</a:t>
            </a:r>
          </a:p>
          <a:p>
            <a:r>
              <a:rPr lang="fr-FR" dirty="0"/>
              <a:t>La loi de financement de la sécurité sociale pour 2013 prévoit la simplification du dispositif et la création du contrat d’engagement de service public pour les chirurgiens dentistes</a:t>
            </a:r>
          </a:p>
          <a:p>
            <a:r>
              <a:rPr lang="fr-FR" i="1" dirty="0"/>
              <a:t>A partir de 2013 : </a:t>
            </a:r>
            <a:r>
              <a:rPr lang="fr-FR" dirty="0"/>
              <a:t>forte mobilisation des ARS sur la signature des contrats et évaluation régulière du dispositif.</a:t>
            </a:r>
            <a:endParaRPr lang="fr-FR" dirty="0" smtClean="0"/>
          </a:p>
        </p:txBody>
      </p:sp>
      <p:sp>
        <p:nvSpPr>
          <p:cNvPr id="17412" name="Espace réservé du numéro de diapositive 3"/>
          <p:cNvSpPr>
            <a:spLocks noGrp="1"/>
          </p:cNvSpPr>
          <p:nvPr>
            <p:ph type="sldNum" sz="quarter" idx="5"/>
          </p:nvPr>
        </p:nvSpPr>
        <p:spPr>
          <a:noFill/>
        </p:spPr>
        <p:txBody>
          <a:bodyPr/>
          <a:lstStyle/>
          <a:p>
            <a:pPr defTabSz="954641"/>
            <a:fld id="{F300F195-66FA-42B0-89EC-159263485C12}" type="slidenum">
              <a:rPr lang="fr-FR" smtClean="0">
                <a:latin typeface="Times New Roman" pitchFamily="18" charset="0"/>
              </a:rPr>
              <a:pPr defTabSz="954641"/>
              <a:t>8</a:t>
            </a:fld>
            <a:endParaRPr lang="fr-FR"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p:spPr>
        <p:txBody>
          <a:bodyPr/>
          <a:lstStyle/>
          <a:p>
            <a:r>
              <a:rPr lang="fr-FR" dirty="0"/>
              <a:t>Constat</a:t>
            </a:r>
          </a:p>
          <a:p>
            <a:r>
              <a:rPr lang="fr-FR" dirty="0"/>
              <a:t>Le moment de l’installation pour les médecins constitue une période d’incertitude importante : arrivée sur un nouveau territoire, changement de vie, création de </a:t>
            </a:r>
            <a:r>
              <a:rPr lang="fr-FR" dirty="0" err="1"/>
              <a:t>patientèle</a:t>
            </a:r>
            <a:r>
              <a:rPr lang="fr-FR" dirty="0"/>
              <a:t>,</a:t>
            </a:r>
          </a:p>
          <a:p>
            <a:r>
              <a:rPr lang="fr-FR" dirty="0"/>
              <a:t>difficultés de trésorerie et incertitudes financières. La sécurisation financière au moment de l’installation dans les zones en difficultés démographiques constitue une incitation efficace.</a:t>
            </a:r>
          </a:p>
          <a:p>
            <a:endParaRPr lang="fr-FR" dirty="0"/>
          </a:p>
          <a:p>
            <a:r>
              <a:rPr lang="fr-FR" dirty="0"/>
              <a:t>En </a:t>
            </a:r>
            <a:r>
              <a:rPr lang="fr-FR" dirty="0" err="1"/>
              <a:t>IdF</a:t>
            </a:r>
            <a:r>
              <a:rPr lang="fr-FR" dirty="0"/>
              <a:t> : Nombre de médecins généralistes installés en libéral en </a:t>
            </a:r>
            <a:r>
              <a:rPr lang="fr-FR" dirty="0" err="1"/>
              <a:t>IdF</a:t>
            </a:r>
            <a:r>
              <a:rPr lang="fr-FR" dirty="0"/>
              <a:t>  en 2012 = 8005 MG soit -1 ,7% par rapport à 2010 (8144).NB. Sans compter les PAE</a:t>
            </a:r>
          </a:p>
          <a:p>
            <a:r>
              <a:rPr lang="fr-FR" dirty="0"/>
              <a:t>Cette diminution correspond à la différence entre les flux entrants (nouveaux installés dans la région), et les flux sortants (départs en retraite, changement de région, de mode d’exercice…)</a:t>
            </a:r>
          </a:p>
          <a:p>
            <a:r>
              <a:rPr lang="fr-FR" dirty="0"/>
              <a:t>Nombre d’installations de Médecins Généralistes en </a:t>
            </a:r>
            <a:r>
              <a:rPr lang="fr-FR" dirty="0" err="1"/>
              <a:t>IdF</a:t>
            </a:r>
            <a:r>
              <a:rPr lang="fr-FR" dirty="0"/>
              <a:t> (Flux entrants Source SNIIRAM)</a:t>
            </a:r>
          </a:p>
          <a:p>
            <a:r>
              <a:rPr lang="fr-FR" dirty="0"/>
              <a:t>En 2011, 249 omni (et 523 spécialistes) se sont installés en libéral dans un département d’IDF (1</a:t>
            </a:r>
            <a:r>
              <a:rPr lang="fr-FR" baseline="30000" dirty="0"/>
              <a:t>ère</a:t>
            </a:r>
            <a:r>
              <a:rPr lang="fr-FR" dirty="0"/>
              <a:t> installation, changement de cabinet au sein de la région ou venant d’une autre région).</a:t>
            </a:r>
          </a:p>
          <a:p>
            <a:r>
              <a:rPr lang="fr-FR" dirty="0"/>
              <a:t>Parmi eux, 161 omni (et 337 spécialistes) sont des primo installations en libéral (1</a:t>
            </a:r>
            <a:r>
              <a:rPr lang="fr-FR" baseline="30000" dirty="0"/>
              <a:t>ère</a:t>
            </a:r>
            <a:r>
              <a:rPr lang="fr-FR" dirty="0"/>
              <a:t> installation de leur carrière) et se répartissent selon les départements :</a:t>
            </a:r>
          </a:p>
          <a:p>
            <a:endParaRPr lang="fr-FR" dirty="0"/>
          </a:p>
          <a:p>
            <a:r>
              <a:rPr lang="fr-FR" dirty="0"/>
              <a:t>Calendrier</a:t>
            </a:r>
          </a:p>
          <a:p>
            <a:r>
              <a:rPr lang="fr-FR" i="1" dirty="0"/>
              <a:t>2013 </a:t>
            </a:r>
            <a:r>
              <a:rPr lang="fr-FR" dirty="0"/>
              <a:t>: 200 premiers contrats signés.</a:t>
            </a:r>
            <a:endParaRPr lang="fr-FR" dirty="0" smtClean="0"/>
          </a:p>
        </p:txBody>
      </p:sp>
      <p:sp>
        <p:nvSpPr>
          <p:cNvPr id="17412" name="Espace réservé du numéro de diapositive 3"/>
          <p:cNvSpPr>
            <a:spLocks noGrp="1"/>
          </p:cNvSpPr>
          <p:nvPr>
            <p:ph type="sldNum" sz="quarter" idx="5"/>
          </p:nvPr>
        </p:nvSpPr>
        <p:spPr>
          <a:noFill/>
        </p:spPr>
        <p:txBody>
          <a:bodyPr/>
          <a:lstStyle/>
          <a:p>
            <a:pPr defTabSz="954641"/>
            <a:fld id="{F300F195-66FA-42B0-89EC-159263485C12}" type="slidenum">
              <a:rPr lang="fr-FR" smtClean="0">
                <a:latin typeface="Times New Roman" pitchFamily="18" charset="0"/>
              </a:rPr>
              <a:pPr defTabSz="954641"/>
              <a:t>9</a:t>
            </a:fld>
            <a:endParaRPr lang="fr-FR"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Espace réservé de l'image des diapositives 1"/>
          <p:cNvSpPr>
            <a:spLocks noGrp="1" noRot="1" noChangeAspect="1" noTextEdit="1"/>
          </p:cNvSpPr>
          <p:nvPr>
            <p:ph type="sldImg"/>
          </p:nvPr>
        </p:nvSpPr>
        <p:spPr>
          <a:ln/>
        </p:spPr>
      </p:sp>
      <p:sp>
        <p:nvSpPr>
          <p:cNvPr id="17411" name="Espace réservé des commentaires 2"/>
          <p:cNvSpPr>
            <a:spLocks noGrp="1"/>
          </p:cNvSpPr>
          <p:nvPr>
            <p:ph type="body" idx="1"/>
          </p:nvPr>
        </p:nvSpPr>
        <p:spPr>
          <a:noFill/>
          <a:ln/>
        </p:spPr>
        <p:txBody>
          <a:bodyPr/>
          <a:lstStyle/>
          <a:p>
            <a:r>
              <a:rPr lang="fr-FR" dirty="0"/>
              <a:t>Constat</a:t>
            </a:r>
          </a:p>
          <a:p>
            <a:r>
              <a:rPr lang="fr-FR" dirty="0"/>
              <a:t>Les différentes enquêtes menées auprès des étudiants et des internes révèlent une réelle méconnaissance de l’ensemble des mesures d’aides à l’installation : absence de lisibilité</a:t>
            </a:r>
          </a:p>
          <a:p>
            <a:r>
              <a:rPr lang="fr-FR" dirty="0"/>
              <a:t>des lieux d’exercice possibles, complexité des démarches à accomplir lors de l’installation et difficultés à identifier le bon interlocuteur.</a:t>
            </a:r>
          </a:p>
          <a:p>
            <a:endParaRPr lang="fr-FR" dirty="0"/>
          </a:p>
          <a:p>
            <a:r>
              <a:rPr lang="fr-FR" dirty="0"/>
              <a:t>Calendrier</a:t>
            </a:r>
          </a:p>
          <a:p>
            <a:r>
              <a:rPr lang="fr-FR" i="1" dirty="0"/>
              <a:t>1er trimestre 2013 </a:t>
            </a:r>
            <a:r>
              <a:rPr lang="fr-FR" dirty="0"/>
              <a:t>: Désignation par les ARS d’un correspondant, bien identifié, formé, pour faciliter les démarches d’installation et définition d’un programme de travail pour mieux informer les étudiants</a:t>
            </a:r>
            <a:endParaRPr lang="fr-FR" dirty="0" smtClean="0"/>
          </a:p>
        </p:txBody>
      </p:sp>
      <p:sp>
        <p:nvSpPr>
          <p:cNvPr id="17412" name="Espace réservé du numéro de diapositive 3"/>
          <p:cNvSpPr>
            <a:spLocks noGrp="1"/>
          </p:cNvSpPr>
          <p:nvPr>
            <p:ph type="sldNum" sz="quarter" idx="5"/>
          </p:nvPr>
        </p:nvSpPr>
        <p:spPr>
          <a:noFill/>
        </p:spPr>
        <p:txBody>
          <a:bodyPr/>
          <a:lstStyle/>
          <a:p>
            <a:pPr defTabSz="954641"/>
            <a:fld id="{F300F195-66FA-42B0-89EC-159263485C12}" type="slidenum">
              <a:rPr lang="fr-FR" smtClean="0">
                <a:latin typeface="Times New Roman" pitchFamily="18" charset="0"/>
              </a:rPr>
              <a:pPr defTabSz="954641"/>
              <a:t>10</a:t>
            </a:fld>
            <a:endParaRPr lang="fr-FR"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re. Text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1143000"/>
          </a:xfrm>
        </p:spPr>
        <p:txBody>
          <a:bodyPr/>
          <a:lstStyle/>
          <a:p>
            <a:r>
              <a:rPr lang="fr-FR" smtClean="0"/>
              <a:t>Cliquez pour modifier le style du titre</a:t>
            </a:r>
            <a:endParaRPr lang="fr-FR"/>
          </a:p>
        </p:txBody>
      </p:sp>
      <p:sp>
        <p:nvSpPr>
          <p:cNvPr id="3" name="Espace réservé du texte 2"/>
          <p:cNvSpPr>
            <a:spLocks noGrp="1"/>
          </p:cNvSpPr>
          <p:nvPr>
            <p:ph type="body" sz="half" idx="1"/>
          </p:nvPr>
        </p:nvSpPr>
        <p:spPr>
          <a:xfrm>
            <a:off x="12192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pic>
        <p:nvPicPr>
          <p:cNvPr id="1028" name="Picture 14" descr="D:\Mes documents\Lauranne\Dicom\ARS\ARS-PPT-ELEMTS-1\ARS-TERRITOIRE GRAPHIQUE.jpg"/>
          <p:cNvPicPr>
            <a:picLocks noChangeAspect="1" noChangeArrowheads="1"/>
          </p:cNvPicPr>
          <p:nvPr userDrawn="1"/>
        </p:nvPicPr>
        <p:blipFill>
          <a:blip r:embed="rId14" cstate="print"/>
          <a:srcRect/>
          <a:stretch>
            <a:fillRect/>
          </a:stretch>
        </p:blipFill>
        <p:spPr bwMode="auto">
          <a:xfrm>
            <a:off x="0" y="6096000"/>
            <a:ext cx="9144000" cy="381000"/>
          </a:xfrm>
          <a:prstGeom prst="rect">
            <a:avLst/>
          </a:prstGeom>
          <a:noFill/>
          <a:ln w="9525">
            <a:noFill/>
            <a:miter lim="800000"/>
            <a:headEnd/>
            <a:tailEnd/>
          </a:ln>
        </p:spPr>
      </p:pic>
      <p:sp>
        <p:nvSpPr>
          <p:cNvPr id="11" name="Rectangle 10"/>
          <p:cNvSpPr>
            <a:spLocks noChangeArrowheads="1"/>
          </p:cNvSpPr>
          <p:nvPr userDrawn="1"/>
        </p:nvSpPr>
        <p:spPr bwMode="auto">
          <a:xfrm>
            <a:off x="8778875" y="6477000"/>
            <a:ext cx="457200" cy="457200"/>
          </a:xfrm>
          <a:prstGeom prst="rect">
            <a:avLst/>
          </a:prstGeom>
          <a:noFill/>
          <a:ln w="9525">
            <a:noFill/>
            <a:miter lim="800000"/>
            <a:headEnd/>
            <a:tailEnd/>
          </a:ln>
        </p:spPr>
        <p:txBody>
          <a:bodyPr/>
          <a:lstStyle/>
          <a:p>
            <a:pPr algn="r">
              <a:spcBef>
                <a:spcPct val="0"/>
              </a:spcBef>
              <a:defRPr/>
            </a:pPr>
            <a:fld id="{A609AEAE-E721-447B-B886-AA1660E52A26}" type="slidenum">
              <a:rPr lang="fr-FR"/>
              <a:pPr algn="r">
                <a:spcBef>
                  <a:spcPct val="0"/>
                </a:spcBef>
                <a:defRPr/>
              </a:pPr>
              <a:t>‹N°›</a:t>
            </a:fld>
            <a:endParaRPr lang="fr-FR"/>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Lst>
  <p:hf sldNum="0" hdr="0" dt="0"/>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3" descr="D:\Mes documents\Lauranne\Dicom\ARS\ARS-PPT\ARS-PPT ECRAN D'OUVERTURE.jpg"/>
          <p:cNvPicPr>
            <a:picLocks noChangeAspect="1" noChangeArrowheads="1"/>
          </p:cNvPicPr>
          <p:nvPr userDrawn="1"/>
        </p:nvPicPr>
        <p:blipFill>
          <a:blip r:embed="rId13" cstate="print"/>
          <a:srcRect/>
          <a:stretch>
            <a:fillRect/>
          </a:stretch>
        </p:blipFill>
        <p:spPr bwMode="auto">
          <a:xfrm>
            <a:off x="0" y="9525"/>
            <a:ext cx="9144000" cy="6838950"/>
          </a:xfrm>
          <a:prstGeom prst="rect">
            <a:avLst/>
          </a:prstGeom>
          <a:noFill/>
          <a:ln w="9525">
            <a:noFill/>
            <a:miter lim="800000"/>
            <a:headEnd/>
            <a:tailEnd/>
          </a:ln>
        </p:spPr>
      </p:pic>
      <p:sp>
        <p:nvSpPr>
          <p:cNvPr id="2051"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2052"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pitchFamily="18" charset="0"/>
        </a:defRPr>
      </a:lvl4pPr>
      <a:lvl5pPr marL="3121025" indent="-228600" algn="l" rtl="0" eaLnBrk="0" fontAlgn="base" hangingPunct="0">
        <a:spcBef>
          <a:spcPct val="20000"/>
        </a:spcBef>
        <a:spcAft>
          <a:spcPct val="0"/>
        </a:spcAft>
        <a:buChar char="»"/>
        <a:defRPr sz="2000">
          <a:solidFill>
            <a:schemeClr val="tx1"/>
          </a:solidFill>
          <a:latin typeface="Times New Roman" pitchFamily="18" charset="0"/>
        </a:defRPr>
      </a:lvl5pPr>
      <a:lvl6pPr marL="3578225" indent="-228600" algn="l" rtl="0" eaLnBrk="0" fontAlgn="base" hangingPunct="0">
        <a:spcBef>
          <a:spcPct val="20000"/>
        </a:spcBef>
        <a:spcAft>
          <a:spcPct val="0"/>
        </a:spcAft>
        <a:buChar char="»"/>
        <a:defRPr sz="2000">
          <a:solidFill>
            <a:schemeClr val="tx1"/>
          </a:solidFill>
          <a:latin typeface="Times New Roman" pitchFamily="18" charset="0"/>
        </a:defRPr>
      </a:lvl6pPr>
      <a:lvl7pPr marL="4035425" indent="-228600" algn="l" rtl="0" eaLnBrk="0" fontAlgn="base" hangingPunct="0">
        <a:spcBef>
          <a:spcPct val="20000"/>
        </a:spcBef>
        <a:spcAft>
          <a:spcPct val="0"/>
        </a:spcAft>
        <a:buChar char="»"/>
        <a:defRPr sz="2000">
          <a:solidFill>
            <a:schemeClr val="tx1"/>
          </a:solidFill>
          <a:latin typeface="Times New Roman" pitchFamily="18" charset="0"/>
        </a:defRPr>
      </a:lvl7pPr>
      <a:lvl8pPr marL="4492625" indent="-228600" algn="l" rtl="0" eaLnBrk="0" fontAlgn="base" hangingPunct="0">
        <a:spcBef>
          <a:spcPct val="20000"/>
        </a:spcBef>
        <a:spcAft>
          <a:spcPct val="0"/>
        </a:spcAft>
        <a:buChar char="»"/>
        <a:defRPr sz="2000">
          <a:solidFill>
            <a:schemeClr val="tx1"/>
          </a:solidFill>
          <a:latin typeface="Times New Roman" pitchFamily="18" charset="0"/>
        </a:defRPr>
      </a:lvl8pPr>
      <a:lvl9pPr marL="4949825"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alexandre.farnault@ars.sante.fr"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mailto:christine.gratz@ars.sante.fr"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idx="4294967295"/>
          </p:nvPr>
        </p:nvSpPr>
        <p:spPr>
          <a:xfrm>
            <a:off x="251520" y="2636912"/>
            <a:ext cx="8569325" cy="2755900"/>
          </a:xfrm>
        </p:spPr>
        <p:txBody>
          <a:bodyPr/>
          <a:lstStyle/>
          <a:p>
            <a:pPr marL="0" indent="0" algn="ctr" eaLnBrk="1" hangingPunct="1">
              <a:buNone/>
              <a:tabLst>
                <a:tab pos="806450" algn="l"/>
                <a:tab pos="952500" algn="l"/>
                <a:tab pos="1141413" algn="l"/>
                <a:tab pos="5243513" algn="l"/>
              </a:tabLst>
            </a:pPr>
            <a:r>
              <a:rPr lang="fr-FR" sz="2800" dirty="0" smtClean="0">
                <a:solidFill>
                  <a:srgbClr val="002395"/>
                </a:solidFill>
              </a:rPr>
              <a:t/>
            </a:r>
            <a:br>
              <a:rPr lang="fr-FR" sz="2800" dirty="0" smtClean="0">
                <a:solidFill>
                  <a:srgbClr val="002395"/>
                </a:solidFill>
              </a:rPr>
            </a:br>
            <a:r>
              <a:rPr lang="fr-FR" sz="5200" dirty="0" smtClean="0">
                <a:solidFill>
                  <a:srgbClr val="002395"/>
                </a:solidFill>
              </a:rPr>
              <a:t>« </a:t>
            </a:r>
            <a:r>
              <a:rPr lang="fr-FR" sz="4800" dirty="0" smtClean="0">
                <a:solidFill>
                  <a:srgbClr val="002395"/>
                </a:solidFill>
              </a:rPr>
              <a:t>Pacte territoire-santé</a:t>
            </a:r>
            <a:r>
              <a:rPr lang="fr-FR" sz="5200" dirty="0" smtClean="0">
                <a:solidFill>
                  <a:srgbClr val="002395"/>
                </a:solidFill>
              </a:rPr>
              <a:t> »</a:t>
            </a:r>
            <a:r>
              <a:rPr lang="fr-FR" sz="3200" dirty="0" smtClean="0">
                <a:solidFill>
                  <a:srgbClr val="002395"/>
                </a:solidFill>
              </a:rPr>
              <a:t/>
            </a:r>
            <a:br>
              <a:rPr lang="fr-FR" sz="3200" dirty="0" smtClean="0">
                <a:solidFill>
                  <a:srgbClr val="002395"/>
                </a:solidFill>
              </a:rPr>
            </a:br>
            <a:r>
              <a:rPr lang="fr-FR" sz="3200" dirty="0" smtClean="0">
                <a:solidFill>
                  <a:srgbClr val="002395"/>
                </a:solidFill>
              </a:rPr>
              <a:t>pour lutter contre les déserts médicaux</a:t>
            </a:r>
            <a:br>
              <a:rPr lang="fr-FR" sz="3200" dirty="0" smtClean="0">
                <a:solidFill>
                  <a:srgbClr val="002395"/>
                </a:solidFill>
              </a:rPr>
            </a:br>
            <a:r>
              <a:rPr lang="fr-FR" sz="2100" dirty="0" smtClean="0">
                <a:solidFill>
                  <a:srgbClr val="002395"/>
                </a:solidFill>
              </a:rPr>
              <a:t/>
            </a:r>
            <a:br>
              <a:rPr lang="fr-FR" sz="2100" dirty="0" smtClean="0">
                <a:solidFill>
                  <a:srgbClr val="002395"/>
                </a:solidFill>
              </a:rPr>
            </a:br>
            <a:r>
              <a:rPr lang="fr-FR" sz="2000" i="1" dirty="0" smtClean="0"/>
              <a:t>CONFERENCE DE TERRITOIRE</a:t>
            </a:r>
            <a:br>
              <a:rPr lang="fr-FR" sz="2000" i="1" dirty="0" smtClean="0"/>
            </a:br>
            <a:r>
              <a:rPr lang="fr-FR" sz="2000" i="1" dirty="0" smtClean="0"/>
              <a:t/>
            </a:r>
            <a:br>
              <a:rPr lang="fr-FR" sz="2000" i="1" dirty="0" smtClean="0"/>
            </a:br>
            <a:r>
              <a:rPr lang="fr-FR" sz="2000" i="1" dirty="0" smtClean="0"/>
              <a:t>Val-de-Grâce, 15 février 2013</a:t>
            </a:r>
            <a:r>
              <a:rPr lang="fr-FR" sz="2800" dirty="0"/>
              <a:t/>
            </a:r>
            <a:br>
              <a:rPr lang="fr-FR" sz="2800" dirty="0"/>
            </a:br>
            <a:endParaRPr lang="fr-FR" sz="2800" dirty="0" smtClean="0">
              <a:solidFill>
                <a:srgbClr val="002395"/>
              </a:solidFill>
            </a:endParaRPr>
          </a:p>
        </p:txBody>
      </p:sp>
      <p:sp>
        <p:nvSpPr>
          <p:cNvPr id="3075" name="Rectangle 4"/>
          <p:cNvSpPr>
            <a:spLocks noChangeArrowheads="1"/>
          </p:cNvSpPr>
          <p:nvPr/>
        </p:nvSpPr>
        <p:spPr bwMode="auto">
          <a:xfrm>
            <a:off x="3886200" y="6165850"/>
            <a:ext cx="1295400" cy="685800"/>
          </a:xfrm>
          <a:prstGeom prst="rect">
            <a:avLst/>
          </a:prstGeom>
          <a:solidFill>
            <a:schemeClr val="bg1"/>
          </a:solidFill>
          <a:ln w="9525">
            <a:noFill/>
            <a:miter lim="800000"/>
            <a:headEnd/>
            <a:tailEnd/>
          </a:ln>
        </p:spPr>
        <p:txBody>
          <a:bodyPr wrap="none" anchor="ctr">
            <a:spAutoFit/>
          </a:bodyPr>
          <a:lstStyle/>
          <a:p>
            <a:endParaRPr lang="en-US"/>
          </a:p>
        </p:txBody>
      </p:sp>
      <p:sp>
        <p:nvSpPr>
          <p:cNvPr id="3076" name="Text Box 5"/>
          <p:cNvSpPr txBox="1">
            <a:spLocks noChangeArrowheads="1"/>
          </p:cNvSpPr>
          <p:nvPr/>
        </p:nvSpPr>
        <p:spPr bwMode="auto">
          <a:xfrm>
            <a:off x="357188" y="2000250"/>
            <a:ext cx="1127125" cy="239713"/>
          </a:xfrm>
          <a:prstGeom prst="rect">
            <a:avLst/>
          </a:prstGeom>
          <a:noFill/>
          <a:ln w="9525">
            <a:noFill/>
            <a:miter lim="800000"/>
            <a:headEnd/>
            <a:tailEnd/>
          </a:ln>
        </p:spPr>
        <p:txBody>
          <a:bodyPr/>
          <a:lstStyle/>
          <a:p>
            <a:pPr>
              <a:spcAft>
                <a:spcPts val="1000"/>
              </a:spcAft>
            </a:pPr>
            <a:r>
              <a:rPr lang="fr-FR" sz="1100">
                <a:latin typeface="Calibri" pitchFamily="34" charset="0"/>
              </a:rPr>
              <a:t>Ile-de-France</a:t>
            </a:r>
            <a:endParaRPr lang="fr-FR" sz="11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323528" y="260648"/>
            <a:ext cx="8568952" cy="1143000"/>
          </a:xfrm>
        </p:spPr>
        <p:txBody>
          <a:bodyPr/>
          <a:lstStyle/>
          <a:p>
            <a:r>
              <a:rPr lang="fr-FR" dirty="0" smtClean="0"/>
              <a:t>Changer la formation et faciliter l’installation des jeunes médecins</a:t>
            </a:r>
          </a:p>
        </p:txBody>
      </p:sp>
      <p:sp>
        <p:nvSpPr>
          <p:cNvPr id="7171" name="Rectangle 3"/>
          <p:cNvSpPr>
            <a:spLocks noGrp="1" noChangeArrowheads="1"/>
          </p:cNvSpPr>
          <p:nvPr>
            <p:ph type="body" idx="1"/>
          </p:nvPr>
        </p:nvSpPr>
        <p:spPr>
          <a:xfrm>
            <a:off x="467544" y="1772816"/>
            <a:ext cx="8101408" cy="3483768"/>
          </a:xfrm>
        </p:spPr>
        <p:txBody>
          <a:bodyPr/>
          <a:lstStyle/>
          <a:p>
            <a:pPr>
              <a:buNone/>
            </a:pPr>
            <a:r>
              <a:rPr lang="fr-FR" sz="2400" dirty="0" smtClean="0"/>
              <a:t>	</a:t>
            </a:r>
            <a:r>
              <a:rPr lang="fr-FR" sz="2000" b="1" dirty="0" smtClean="0"/>
              <a:t>Engagement 4</a:t>
            </a:r>
            <a:r>
              <a:rPr lang="fr-FR" sz="2000" dirty="0" smtClean="0"/>
              <a:t>: Un « référent-installation » unique dans chaque région</a:t>
            </a:r>
          </a:p>
          <a:p>
            <a:pPr>
              <a:buNone/>
            </a:pPr>
            <a:endParaRPr lang="fr-FR" sz="2000" dirty="0" smtClean="0"/>
          </a:p>
          <a:p>
            <a:pPr>
              <a:buFontTx/>
              <a:buBlip>
                <a:blip r:embed="rId3"/>
              </a:buBlip>
            </a:pPr>
            <a:endParaRPr lang="fr-FR" sz="800" dirty="0" smtClean="0"/>
          </a:p>
          <a:p>
            <a:r>
              <a:rPr lang="fr-FR" sz="2000" dirty="0"/>
              <a:t>Dès 2013, toutes les régions devront être en mesure de proposer aux étudiants et </a:t>
            </a:r>
            <a:r>
              <a:rPr lang="fr-FR" sz="2000" dirty="0" smtClean="0"/>
              <a:t>aux internes</a:t>
            </a:r>
            <a:r>
              <a:rPr lang="fr-FR" sz="2000" dirty="0"/>
              <a:t>, un service unique (site </a:t>
            </a:r>
            <a:r>
              <a:rPr lang="fr-FR" sz="2000" dirty="0" smtClean="0"/>
              <a:t>web – PAPS) avec</a:t>
            </a:r>
            <a:r>
              <a:rPr lang="fr-FR" sz="1500" dirty="0" smtClean="0"/>
              <a:t> </a:t>
            </a:r>
            <a:r>
              <a:rPr lang="fr-FR" sz="2000" dirty="0"/>
              <a:t>un correspondant identifié </a:t>
            </a:r>
          </a:p>
          <a:p>
            <a:pPr marL="0" indent="0">
              <a:buNone/>
            </a:pPr>
            <a:endParaRPr lang="fr-FR" sz="2400" dirty="0" smtClean="0"/>
          </a:p>
          <a:p>
            <a:endParaRPr lang="fr-FR" sz="600" dirty="0" smtClean="0"/>
          </a:p>
          <a:p>
            <a:endParaRPr lang="fr-FR" sz="600" dirty="0" smtClean="0"/>
          </a:p>
          <a:p>
            <a:pPr marL="0" indent="0">
              <a:buNone/>
            </a:pPr>
            <a:endParaRPr lang="fr-FR" sz="2000" dirty="0" smtClean="0"/>
          </a:p>
        </p:txBody>
      </p:sp>
    </p:spTree>
    <p:extLst>
      <p:ext uri="{BB962C8B-B14F-4D97-AF65-F5344CB8AC3E}">
        <p14:creationId xmlns:p14="http://schemas.microsoft.com/office/powerpoint/2010/main" xmlns="" val="14792112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PAPS  (Plateforme d’Appui des Professionnels de Santé)</a:t>
            </a:r>
            <a:endParaRPr lang="fr-FR" dirty="0"/>
          </a:p>
        </p:txBody>
      </p:sp>
      <p:sp>
        <p:nvSpPr>
          <p:cNvPr id="3" name="Espace réservé du contenu 2"/>
          <p:cNvSpPr>
            <a:spLocks noGrp="1"/>
          </p:cNvSpPr>
          <p:nvPr>
            <p:ph idx="1"/>
          </p:nvPr>
        </p:nvSpPr>
        <p:spPr>
          <a:xfrm>
            <a:off x="395536" y="1628800"/>
            <a:ext cx="7887072" cy="3096344"/>
          </a:xfrm>
        </p:spPr>
        <p:txBody>
          <a:bodyPr/>
          <a:lstStyle/>
          <a:p>
            <a:pPr marL="0" indent="0">
              <a:buNone/>
            </a:pPr>
            <a:r>
              <a:rPr lang="fr-FR" sz="1800" dirty="0" smtClean="0"/>
              <a:t>Portail internet d’information et de sensibilisation des étudiants, internes et professionnels de santé associe désormais 17 acteurs institutionnels (URPS, Conseils ordinaux, Assurance Maladie, collectivités territoriales…) ayant signé la charte PAPS. </a:t>
            </a:r>
          </a:p>
          <a:p>
            <a:pPr marL="0" indent="0">
              <a:buNone/>
            </a:pPr>
            <a:endParaRPr lang="fr-FR" sz="1800" dirty="0" smtClean="0"/>
          </a:p>
          <a:p>
            <a:pPr marL="0" indent="0">
              <a:buNone/>
            </a:pPr>
            <a:endParaRPr lang="fr-FR" sz="1800" b="1" dirty="0" smtClean="0"/>
          </a:p>
          <a:p>
            <a:pPr marL="0" indent="0">
              <a:buNone/>
            </a:pPr>
            <a:r>
              <a:rPr lang="fr-FR" sz="1800" dirty="0" smtClean="0"/>
              <a:t>Pour l’Ile de France, « </a:t>
            </a:r>
            <a:r>
              <a:rPr lang="fr-FR" sz="1800" b="1" dirty="0" smtClean="0"/>
              <a:t>référent installation</a:t>
            </a:r>
            <a:r>
              <a:rPr lang="fr-FR" sz="1800" dirty="0" smtClean="0"/>
              <a:t> » = un binôme régional + référents départementaux </a:t>
            </a:r>
          </a:p>
          <a:p>
            <a:endParaRPr lang="fr-F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Transformer les conditions d’exercice des professionnels de santé</a:t>
            </a:r>
          </a:p>
        </p:txBody>
      </p:sp>
      <p:sp>
        <p:nvSpPr>
          <p:cNvPr id="9219" name="Espace réservé du contenu 2"/>
          <p:cNvSpPr>
            <a:spLocks noGrp="1"/>
          </p:cNvSpPr>
          <p:nvPr>
            <p:ph idx="1"/>
          </p:nvPr>
        </p:nvSpPr>
        <p:spPr>
          <a:xfrm>
            <a:off x="467544" y="1412776"/>
            <a:ext cx="8208912" cy="4752528"/>
          </a:xfrm>
        </p:spPr>
        <p:txBody>
          <a:bodyPr/>
          <a:lstStyle/>
          <a:p>
            <a:pPr>
              <a:buFontTx/>
              <a:buNone/>
            </a:pPr>
            <a:r>
              <a:rPr lang="fr-FR" sz="2000" b="1" dirty="0" smtClean="0"/>
              <a:t>Engagement 5 </a:t>
            </a:r>
            <a:r>
              <a:rPr lang="fr-FR" sz="2000" dirty="0" smtClean="0"/>
              <a:t>– Développer le travail en équipe</a:t>
            </a:r>
          </a:p>
          <a:p>
            <a:pPr>
              <a:buFontTx/>
              <a:buNone/>
            </a:pPr>
            <a:endParaRPr lang="fr-FR" sz="2000" dirty="0" smtClean="0"/>
          </a:p>
          <a:p>
            <a:r>
              <a:rPr lang="fr-FR" sz="1400" dirty="0" smtClean="0"/>
              <a:t>La </a:t>
            </a:r>
            <a:r>
              <a:rPr lang="fr-FR" sz="1400" dirty="0"/>
              <a:t>loi de financement de la sécurité sociale pour 2013 a permis d’ouvrir une </a:t>
            </a:r>
            <a:r>
              <a:rPr lang="fr-FR" sz="1400" dirty="0" smtClean="0"/>
              <a:t>négociation conventionnelle </a:t>
            </a:r>
            <a:r>
              <a:rPr lang="fr-FR" sz="1400" dirty="0"/>
              <a:t>interprofessionnelle sur le sujet de la rémunération des équipes de soins</a:t>
            </a:r>
            <a:r>
              <a:rPr lang="fr-FR" sz="1400" dirty="0" smtClean="0"/>
              <a:t>.</a:t>
            </a:r>
          </a:p>
          <a:p>
            <a:endParaRPr lang="fr-FR" sz="1400" dirty="0" smtClean="0"/>
          </a:p>
          <a:p>
            <a:r>
              <a:rPr lang="fr-FR" sz="1400" dirty="0" smtClean="0"/>
              <a:t>Rémunération de « services tangibles »: prévention, éducation thérapeutique du patient, coordination (voir les Nouveaux Modes de Rémunération)</a:t>
            </a:r>
          </a:p>
          <a:p>
            <a:endParaRPr lang="fr-FR" sz="1400" dirty="0"/>
          </a:p>
          <a:p>
            <a:r>
              <a:rPr lang="fr-FR" sz="1400" dirty="0" smtClean="0"/>
              <a:t>Ces </a:t>
            </a:r>
            <a:r>
              <a:rPr lang="fr-FR" sz="1400" dirty="0"/>
              <a:t>engagements seront formalisés à travers la signature </a:t>
            </a:r>
            <a:r>
              <a:rPr lang="fr-FR" sz="1400" dirty="0" smtClean="0"/>
              <a:t> de Contrats Pluriannuels d’Objectifs et de Moyens, entre </a:t>
            </a:r>
            <a:r>
              <a:rPr lang="fr-FR" sz="1400" dirty="0"/>
              <a:t>les équipes </a:t>
            </a:r>
            <a:r>
              <a:rPr lang="fr-FR" sz="1400" dirty="0" smtClean="0"/>
              <a:t>de professionnels, </a:t>
            </a:r>
            <a:r>
              <a:rPr lang="fr-FR" sz="1400" dirty="0"/>
              <a:t>les caisses primaires d’assurance maladie et les </a:t>
            </a:r>
            <a:r>
              <a:rPr lang="fr-FR" sz="1400" dirty="0" smtClean="0"/>
              <a:t>ARS. </a:t>
            </a:r>
          </a:p>
          <a:p>
            <a:pPr>
              <a:buNone/>
            </a:pPr>
            <a:endParaRPr lang="fr-FR" sz="1400" dirty="0" smtClean="0"/>
          </a:p>
          <a:p>
            <a:r>
              <a:rPr lang="fr-FR" sz="1400" dirty="0" smtClean="0"/>
              <a:t> Réflexion sur des </a:t>
            </a:r>
            <a:r>
              <a:rPr lang="fr-FR" sz="1400" dirty="0"/>
              <a:t>CPOM expérimentaux </a:t>
            </a:r>
            <a:r>
              <a:rPr lang="fr-FR" sz="1400" dirty="0" smtClean="0"/>
              <a:t>conclus </a:t>
            </a:r>
            <a:r>
              <a:rPr lang="fr-FR" sz="1400" dirty="0"/>
              <a:t>avec des structures fonctionnant depuis quelques mois permettant de valoriser l’investissement des professionnels dans des actions de coordination, de santé publique ou d’éducation thérapeutique des patients ou dans l’amélioration de la qualité des soins</a:t>
            </a:r>
            <a:r>
              <a:rPr lang="fr-FR" sz="1400" dirty="0" smtClean="0"/>
              <a:t>. </a:t>
            </a:r>
          </a:p>
          <a:p>
            <a:pPr>
              <a:buNone/>
            </a:pPr>
            <a:endParaRPr lang="fr-FR" sz="1400" dirty="0" smtClean="0"/>
          </a:p>
          <a:p>
            <a:r>
              <a:rPr lang="fr-FR" sz="1400" dirty="0" smtClean="0"/>
              <a:t>Différentes structures possibles (centres de santé, maisons de santé pluridisciplinaires, maisons médicales de garde, réseaux etc.)</a:t>
            </a:r>
            <a:endParaRPr lang="fr-FR" sz="1400" dirty="0"/>
          </a:p>
          <a:p>
            <a:pPr marL="0" indent="0">
              <a:buNone/>
            </a:pPr>
            <a:endParaRPr lang="fr-FR" sz="1200" dirty="0"/>
          </a:p>
          <a:p>
            <a:pPr marL="0" indent="0">
              <a:buNone/>
            </a:pPr>
            <a:endParaRPr lang="fr-FR" sz="1200" dirty="0"/>
          </a:p>
          <a:p>
            <a:pPr marL="0" indent="0">
              <a:buNone/>
            </a:pPr>
            <a:endParaRPr lang="fr-FR" sz="1200" dirty="0" smtClean="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Transformer les conditions d’exercice des professionnels de santé</a:t>
            </a:r>
          </a:p>
        </p:txBody>
      </p:sp>
      <p:sp>
        <p:nvSpPr>
          <p:cNvPr id="9219" name="Espace réservé du contenu 2"/>
          <p:cNvSpPr>
            <a:spLocks noGrp="1"/>
          </p:cNvSpPr>
          <p:nvPr>
            <p:ph idx="1"/>
          </p:nvPr>
        </p:nvSpPr>
        <p:spPr>
          <a:xfrm>
            <a:off x="683568" y="1700808"/>
            <a:ext cx="7776864" cy="3960440"/>
          </a:xfrm>
        </p:spPr>
        <p:txBody>
          <a:bodyPr/>
          <a:lstStyle/>
          <a:p>
            <a:pPr>
              <a:buFontTx/>
              <a:buNone/>
            </a:pPr>
            <a:r>
              <a:rPr lang="fr-FR" sz="2000" b="1" dirty="0" smtClean="0"/>
              <a:t>Engagement 6 </a:t>
            </a:r>
            <a:r>
              <a:rPr lang="fr-FR" sz="2000" dirty="0" smtClean="0"/>
              <a:t>– Rapprocher les maisons de santé des universités</a:t>
            </a:r>
          </a:p>
          <a:p>
            <a:pPr>
              <a:buFontTx/>
              <a:buNone/>
            </a:pPr>
            <a:endParaRPr lang="fr-FR" sz="2000" dirty="0" smtClean="0"/>
          </a:p>
          <a:p>
            <a:r>
              <a:rPr lang="fr-FR" sz="1600" dirty="0" smtClean="0"/>
              <a:t>Développer </a:t>
            </a:r>
            <a:r>
              <a:rPr lang="fr-FR" sz="1600" dirty="0"/>
              <a:t>le vivier </a:t>
            </a:r>
            <a:r>
              <a:rPr lang="fr-FR" sz="1600" dirty="0" smtClean="0"/>
              <a:t>de terrains </a:t>
            </a:r>
            <a:r>
              <a:rPr lang="fr-FR" sz="1600" dirty="0"/>
              <a:t>de stages </a:t>
            </a:r>
            <a:r>
              <a:rPr lang="fr-FR" sz="1600" dirty="0" smtClean="0"/>
              <a:t>hors les murs de l’hôpital </a:t>
            </a:r>
          </a:p>
          <a:p>
            <a:pPr>
              <a:buNone/>
            </a:pPr>
            <a:r>
              <a:rPr lang="fr-FR" sz="1600" dirty="0" smtClean="0"/>
              <a:t> </a:t>
            </a:r>
          </a:p>
          <a:p>
            <a:r>
              <a:rPr lang="fr-FR" sz="1600" dirty="0" smtClean="0"/>
              <a:t>Accompagner </a:t>
            </a:r>
            <a:r>
              <a:rPr lang="fr-FR" sz="1600" dirty="0"/>
              <a:t>l’essor de la filière universitaire par la création de terrains de recherche </a:t>
            </a:r>
            <a:r>
              <a:rPr lang="fr-FR" sz="1600" dirty="0" smtClean="0"/>
              <a:t>	et d'enseignement </a:t>
            </a:r>
            <a:r>
              <a:rPr lang="fr-FR" sz="1600" dirty="0"/>
              <a:t>pour la médecine générale </a:t>
            </a:r>
            <a:r>
              <a:rPr lang="fr-FR" sz="1600" dirty="0" smtClean="0"/>
              <a:t>pour renforcer </a:t>
            </a:r>
            <a:r>
              <a:rPr lang="fr-FR" sz="1600" dirty="0"/>
              <a:t>ainsi l’attractivité de </a:t>
            </a:r>
            <a:r>
              <a:rPr lang="fr-FR" sz="1600" dirty="0" smtClean="0"/>
              <a:t>	l’exercice en ambulatoire</a:t>
            </a:r>
          </a:p>
          <a:p>
            <a:pPr>
              <a:buNone/>
            </a:pPr>
            <a:endParaRPr lang="fr-FR" sz="1600" dirty="0" smtClean="0"/>
          </a:p>
          <a:p>
            <a:r>
              <a:rPr lang="fr-FR" sz="1600" dirty="0" smtClean="0"/>
              <a:t>Poursuivre la valorisation de la médecine générale </a:t>
            </a:r>
          </a:p>
          <a:p>
            <a:pPr>
              <a:buNone/>
            </a:pPr>
            <a:r>
              <a:rPr lang="fr-FR" sz="1600" dirty="0" smtClean="0"/>
              <a:t> </a:t>
            </a:r>
          </a:p>
          <a:p>
            <a:r>
              <a:rPr lang="fr-FR" sz="1600" dirty="0" smtClean="0"/>
              <a:t>Engager la concertation </a:t>
            </a:r>
            <a:r>
              <a:rPr lang="fr-FR" sz="1600" dirty="0"/>
              <a:t>pour détecter les meilleures pratiques </a:t>
            </a:r>
            <a:r>
              <a:rPr lang="fr-FR" sz="1600" dirty="0" smtClean="0"/>
              <a:t>et les modalités </a:t>
            </a:r>
            <a:r>
              <a:rPr lang="fr-FR" sz="1600" dirty="0"/>
              <a:t>qui permettront d’atteindre cet objectif</a:t>
            </a:r>
            <a:r>
              <a:rPr lang="fr-FR" sz="1600" dirty="0" smtClean="0"/>
              <a:t>.</a:t>
            </a:r>
          </a:p>
          <a:p>
            <a:pPr marL="0" indent="0">
              <a:buNone/>
            </a:pPr>
            <a:endParaRPr lang="fr-FR" sz="800" dirty="0" smtClean="0"/>
          </a:p>
        </p:txBody>
      </p:sp>
    </p:spTree>
    <p:extLst>
      <p:ext uri="{BB962C8B-B14F-4D97-AF65-F5344CB8AC3E}">
        <p14:creationId xmlns:p14="http://schemas.microsoft.com/office/powerpoint/2010/main" xmlns="" val="1613193086"/>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Transformer les conditions d’exercice des professionnels de santé</a:t>
            </a:r>
          </a:p>
        </p:txBody>
      </p:sp>
      <p:sp>
        <p:nvSpPr>
          <p:cNvPr id="9219" name="Espace réservé du contenu 2"/>
          <p:cNvSpPr>
            <a:spLocks noGrp="1"/>
          </p:cNvSpPr>
          <p:nvPr>
            <p:ph idx="1"/>
          </p:nvPr>
        </p:nvSpPr>
        <p:spPr>
          <a:xfrm>
            <a:off x="683568" y="1556792"/>
            <a:ext cx="7632848" cy="4114800"/>
          </a:xfrm>
        </p:spPr>
        <p:txBody>
          <a:bodyPr/>
          <a:lstStyle/>
          <a:p>
            <a:pPr>
              <a:buFontTx/>
              <a:buNone/>
            </a:pPr>
            <a:r>
              <a:rPr lang="fr-FR" sz="2400" b="1" dirty="0" smtClean="0"/>
              <a:t>Engagement 7 </a:t>
            </a:r>
            <a:r>
              <a:rPr lang="fr-FR" sz="2000" dirty="0" smtClean="0"/>
              <a:t>– </a:t>
            </a:r>
            <a:r>
              <a:rPr lang="fr-FR" sz="2400" dirty="0" smtClean="0"/>
              <a:t>Développer la télémédecine</a:t>
            </a:r>
          </a:p>
          <a:p>
            <a:pPr>
              <a:buFontTx/>
              <a:buNone/>
            </a:pPr>
            <a:endParaRPr lang="fr-FR" sz="2000" dirty="0" smtClean="0"/>
          </a:p>
          <a:p>
            <a:r>
              <a:rPr lang="fr-FR" sz="2400" dirty="0" smtClean="0"/>
              <a:t>Concrétiser la mise en place de la télémédecine en 2013 par une expérimentation sur la filière dermatologique </a:t>
            </a:r>
          </a:p>
          <a:p>
            <a:pPr>
              <a:buNone/>
            </a:pPr>
            <a:endParaRPr lang="fr-FR" sz="2400" dirty="0" smtClean="0"/>
          </a:p>
          <a:p>
            <a:r>
              <a:rPr lang="fr-FR" sz="2400" dirty="0" smtClean="0"/>
              <a:t>Passer d’une phase d’expérimentation à une phase de déploiement</a:t>
            </a:r>
          </a:p>
          <a:p>
            <a:endParaRPr lang="fr-FR" sz="2400" dirty="0" smtClean="0"/>
          </a:p>
          <a:p>
            <a:endParaRPr lang="fr-FR" sz="2400" dirty="0" smtClean="0"/>
          </a:p>
          <a:p>
            <a:pPr marL="0" indent="0">
              <a:buNone/>
            </a:pPr>
            <a:endParaRPr lang="fr-FR" sz="1200" dirty="0" smtClean="0"/>
          </a:p>
        </p:txBody>
      </p:sp>
    </p:spTree>
    <p:extLst>
      <p:ext uri="{BB962C8B-B14F-4D97-AF65-F5344CB8AC3E}">
        <p14:creationId xmlns:p14="http://schemas.microsoft.com/office/powerpoint/2010/main" xmlns="" val="1092611335"/>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Transformer les conditions d’exercice des professionnels de santé</a:t>
            </a:r>
          </a:p>
        </p:txBody>
      </p:sp>
      <p:sp>
        <p:nvSpPr>
          <p:cNvPr id="9219" name="Espace réservé du contenu 2"/>
          <p:cNvSpPr>
            <a:spLocks noGrp="1"/>
          </p:cNvSpPr>
          <p:nvPr>
            <p:ph idx="1"/>
          </p:nvPr>
        </p:nvSpPr>
        <p:spPr>
          <a:xfrm>
            <a:off x="467544" y="1772816"/>
            <a:ext cx="7920880" cy="3024336"/>
          </a:xfrm>
        </p:spPr>
        <p:txBody>
          <a:bodyPr/>
          <a:lstStyle/>
          <a:p>
            <a:pPr>
              <a:buFontTx/>
              <a:buNone/>
            </a:pPr>
            <a:r>
              <a:rPr lang="fr-FR" sz="2400" b="1" dirty="0" smtClean="0"/>
              <a:t>Engagement 8 </a:t>
            </a:r>
            <a:r>
              <a:rPr lang="fr-FR" sz="2400" dirty="0" smtClean="0"/>
              <a:t>– Accélérer les transferts de compétences</a:t>
            </a:r>
          </a:p>
          <a:p>
            <a:pPr>
              <a:buFontTx/>
              <a:buNone/>
            </a:pPr>
            <a:endParaRPr lang="fr-FR" sz="2000" dirty="0" smtClean="0"/>
          </a:p>
          <a:p>
            <a:r>
              <a:rPr lang="fr-FR" sz="2500" dirty="0"/>
              <a:t>Avancer concrètement sur </a:t>
            </a:r>
            <a:r>
              <a:rPr lang="fr-FR" sz="2500" dirty="0" smtClean="0"/>
              <a:t>la </a:t>
            </a:r>
            <a:r>
              <a:rPr lang="fr-FR" sz="2500" dirty="0"/>
              <a:t>finalisation des protocoles </a:t>
            </a:r>
            <a:r>
              <a:rPr lang="fr-FR" sz="2500" dirty="0" smtClean="0"/>
              <a:t>de coopération </a:t>
            </a:r>
            <a:r>
              <a:rPr lang="fr-FR" sz="2500" dirty="0"/>
              <a:t>entre les professionnels </a:t>
            </a:r>
            <a:r>
              <a:rPr lang="fr-FR" sz="2500" dirty="0" smtClean="0"/>
              <a:t>des différentes filières.</a:t>
            </a:r>
            <a:endParaRPr lang="fr-FR" sz="2500" dirty="0"/>
          </a:p>
          <a:p>
            <a:pPr marL="0" indent="0">
              <a:buNone/>
            </a:pPr>
            <a:r>
              <a:rPr lang="fr-FR" sz="1600" dirty="0" smtClean="0"/>
              <a:t>	</a:t>
            </a:r>
            <a:endParaRPr lang="fr-FR" sz="800" dirty="0" smtClean="0"/>
          </a:p>
          <a:p>
            <a:pPr marL="0" indent="0">
              <a:buNone/>
            </a:pPr>
            <a:endParaRPr lang="fr-FR" sz="1200" dirty="0" smtClean="0"/>
          </a:p>
        </p:txBody>
      </p:sp>
    </p:spTree>
    <p:extLst>
      <p:ext uri="{BB962C8B-B14F-4D97-AF65-F5344CB8AC3E}">
        <p14:creationId xmlns:p14="http://schemas.microsoft.com/office/powerpoint/2010/main" xmlns="" val="3686926422"/>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Investir dans les territoires isolés</a:t>
            </a:r>
          </a:p>
        </p:txBody>
      </p:sp>
      <p:sp>
        <p:nvSpPr>
          <p:cNvPr id="9219" name="Espace réservé du contenu 2"/>
          <p:cNvSpPr>
            <a:spLocks noGrp="1"/>
          </p:cNvSpPr>
          <p:nvPr>
            <p:ph idx="1"/>
          </p:nvPr>
        </p:nvSpPr>
        <p:spPr>
          <a:xfrm>
            <a:off x="539552" y="1340768"/>
            <a:ext cx="7992888" cy="4896544"/>
          </a:xfrm>
        </p:spPr>
        <p:txBody>
          <a:bodyPr/>
          <a:lstStyle/>
          <a:p>
            <a:pPr>
              <a:buFontTx/>
              <a:buNone/>
            </a:pPr>
            <a:r>
              <a:rPr lang="fr-FR" sz="2000" dirty="0" smtClean="0"/>
              <a:t>	</a:t>
            </a:r>
            <a:r>
              <a:rPr lang="fr-FR" sz="2000" b="1" dirty="0" smtClean="0"/>
              <a:t>Engagement 9 </a:t>
            </a:r>
            <a:r>
              <a:rPr lang="fr-FR" sz="2000" dirty="0" smtClean="0"/>
              <a:t>– Garantir un accès aux soins urgents en moins de 30 minutes d’ici 2015</a:t>
            </a:r>
          </a:p>
          <a:p>
            <a:pPr>
              <a:buFontTx/>
              <a:buNone/>
            </a:pPr>
            <a:endParaRPr lang="fr-FR" sz="2000" dirty="0" smtClean="0"/>
          </a:p>
          <a:p>
            <a:r>
              <a:rPr lang="fr-FR" sz="2000" dirty="0" smtClean="0"/>
              <a:t>Axes </a:t>
            </a:r>
            <a:r>
              <a:rPr lang="fr-FR" sz="2000" dirty="0"/>
              <a:t>de travail </a:t>
            </a:r>
            <a:r>
              <a:rPr lang="fr-FR" sz="2000" dirty="0" smtClean="0"/>
              <a:t>identifiés </a:t>
            </a:r>
            <a:r>
              <a:rPr lang="fr-FR" sz="2000" dirty="0"/>
              <a:t>en 2012 </a:t>
            </a:r>
            <a:r>
              <a:rPr lang="fr-FR" sz="1800" dirty="0" smtClean="0"/>
              <a:t>:</a:t>
            </a:r>
          </a:p>
          <a:p>
            <a:pPr>
              <a:buNone/>
            </a:pPr>
            <a:endParaRPr lang="fr-FR" sz="1800" dirty="0"/>
          </a:p>
          <a:p>
            <a:pPr lvl="1"/>
            <a:r>
              <a:rPr lang="fr-FR" sz="1800" dirty="0" smtClean="0"/>
              <a:t> Mettre en </a:t>
            </a:r>
            <a:r>
              <a:rPr lang="fr-FR" sz="1800" dirty="0"/>
              <a:t>place de nouveaux services mobiles d’urgence et de réanimation (SMUR) </a:t>
            </a:r>
            <a:r>
              <a:rPr lang="fr-FR" sz="1800" dirty="0" smtClean="0"/>
              <a:t>ou antennes </a:t>
            </a:r>
            <a:r>
              <a:rPr lang="fr-FR" sz="1800" dirty="0"/>
              <a:t>de SMUR</a:t>
            </a:r>
            <a:r>
              <a:rPr lang="fr-FR" sz="1800" dirty="0" smtClean="0"/>
              <a:t>,</a:t>
            </a:r>
          </a:p>
          <a:p>
            <a:pPr lvl="1"/>
            <a:endParaRPr lang="fr-FR" sz="1800" dirty="0"/>
          </a:p>
          <a:p>
            <a:pPr lvl="1"/>
            <a:r>
              <a:rPr lang="fr-FR" sz="1800" dirty="0" smtClean="0"/>
              <a:t> Inciter </a:t>
            </a:r>
            <a:r>
              <a:rPr lang="fr-FR" sz="1800" dirty="0"/>
              <a:t>des </a:t>
            </a:r>
            <a:r>
              <a:rPr lang="fr-FR" sz="1800" dirty="0" smtClean="0"/>
              <a:t>médecins généralistes </a:t>
            </a:r>
            <a:r>
              <a:rPr lang="fr-FR" sz="1800" dirty="0"/>
              <a:t>à rejoindre le dispositif</a:t>
            </a:r>
            <a:r>
              <a:rPr lang="fr-FR" sz="1800" dirty="0" smtClean="0"/>
              <a:t>,</a:t>
            </a:r>
          </a:p>
          <a:p>
            <a:pPr lvl="1"/>
            <a:endParaRPr lang="fr-FR" sz="1800" dirty="0"/>
          </a:p>
          <a:p>
            <a:pPr lvl="1"/>
            <a:r>
              <a:rPr lang="fr-FR" sz="1800" dirty="0" smtClean="0"/>
              <a:t> Faciliter la coopération </a:t>
            </a:r>
            <a:r>
              <a:rPr lang="fr-FR" sz="1800" dirty="0"/>
              <a:t>entre services d’urgence pour conserver le maillage du territoire et la </a:t>
            </a:r>
            <a:r>
              <a:rPr lang="fr-FR" sz="1800" dirty="0" smtClean="0"/>
              <a:t>qualité des </a:t>
            </a:r>
            <a:r>
              <a:rPr lang="fr-FR" sz="1800" dirty="0"/>
              <a:t>prises en </a:t>
            </a:r>
            <a:r>
              <a:rPr lang="fr-FR" sz="1800" dirty="0" smtClean="0"/>
              <a:t>charge,</a:t>
            </a:r>
          </a:p>
          <a:p>
            <a:pPr lvl="1">
              <a:buNone/>
            </a:pPr>
            <a:endParaRPr lang="fr-FR" sz="1600" dirty="0"/>
          </a:p>
          <a:p>
            <a:pPr marL="0" indent="0">
              <a:buNone/>
            </a:pPr>
            <a:r>
              <a:rPr lang="fr-FR" sz="1400" dirty="0" smtClean="0"/>
              <a:t>	</a:t>
            </a:r>
          </a:p>
          <a:p>
            <a:pPr marL="0" indent="0">
              <a:buNone/>
            </a:pPr>
            <a:endParaRPr lang="fr-FR" sz="1200" dirty="0"/>
          </a:p>
          <a:p>
            <a:endParaRPr lang="fr-FR" sz="2400" dirty="0" smtClean="0"/>
          </a:p>
        </p:txBody>
      </p:sp>
    </p:spTree>
    <p:extLst>
      <p:ext uri="{BB962C8B-B14F-4D97-AF65-F5344CB8AC3E}">
        <p14:creationId xmlns:p14="http://schemas.microsoft.com/office/powerpoint/2010/main" xmlns="" val="448323055"/>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Investir dans les territoires isolés</a:t>
            </a:r>
          </a:p>
        </p:txBody>
      </p:sp>
      <p:sp>
        <p:nvSpPr>
          <p:cNvPr id="9219" name="Espace réservé du contenu 2"/>
          <p:cNvSpPr>
            <a:spLocks noGrp="1"/>
          </p:cNvSpPr>
          <p:nvPr>
            <p:ph idx="1"/>
          </p:nvPr>
        </p:nvSpPr>
        <p:spPr>
          <a:xfrm>
            <a:off x="107504" y="1124744"/>
            <a:ext cx="8928992" cy="4114800"/>
          </a:xfrm>
        </p:spPr>
        <p:txBody>
          <a:bodyPr/>
          <a:lstStyle/>
          <a:p>
            <a:pPr>
              <a:buFontTx/>
              <a:buNone/>
            </a:pPr>
            <a:r>
              <a:rPr lang="fr-FR" sz="2000" dirty="0" smtClean="0"/>
              <a:t>	Engagement 9 – Garantir un accès aux soins urgents en moins de 30 minutes d’ici 2015</a:t>
            </a:r>
          </a:p>
          <a:p>
            <a:r>
              <a:rPr lang="fr-FR" sz="1800" dirty="0" smtClean="0"/>
              <a:t>Sur </a:t>
            </a:r>
            <a:r>
              <a:rPr lang="fr-FR" sz="1800" dirty="0"/>
              <a:t>la base d’un diagnostic des territoires et populations situés à plus de trente </a:t>
            </a:r>
            <a:r>
              <a:rPr lang="fr-FR" sz="1800" dirty="0" smtClean="0"/>
              <a:t>minutes d’accès </a:t>
            </a:r>
            <a:r>
              <a:rPr lang="fr-FR" sz="1800" dirty="0"/>
              <a:t>de soins urgents, trois axes de travail ont été identifiés en 2012 :</a:t>
            </a:r>
          </a:p>
          <a:p>
            <a:pPr lvl="1"/>
            <a:r>
              <a:rPr lang="fr-FR" sz="1600" dirty="0" smtClean="0"/>
              <a:t>mise </a:t>
            </a:r>
            <a:r>
              <a:rPr lang="fr-FR" sz="1600" dirty="0"/>
              <a:t>en place de nouveaux services mobiles d’urgence et de réanimation (SMUR) </a:t>
            </a:r>
            <a:r>
              <a:rPr lang="fr-FR" sz="1600" dirty="0" smtClean="0"/>
              <a:t>ou antennes </a:t>
            </a:r>
            <a:r>
              <a:rPr lang="fr-FR" sz="1600" dirty="0"/>
              <a:t>de SMUR,</a:t>
            </a:r>
          </a:p>
          <a:p>
            <a:pPr lvl="1"/>
            <a:r>
              <a:rPr lang="fr-FR" sz="1600" dirty="0" smtClean="0"/>
              <a:t>extension </a:t>
            </a:r>
            <a:r>
              <a:rPr lang="fr-FR" sz="1600" dirty="0"/>
              <a:t>du statut de « médecins correspondants du SAMU », pour inciter des </a:t>
            </a:r>
            <a:r>
              <a:rPr lang="fr-FR" sz="1600" dirty="0" smtClean="0"/>
              <a:t>médecins généralistes </a:t>
            </a:r>
            <a:r>
              <a:rPr lang="fr-FR" sz="1600" dirty="0"/>
              <a:t>à rejoindre le dispositif,</a:t>
            </a:r>
          </a:p>
          <a:p>
            <a:pPr lvl="1"/>
            <a:r>
              <a:rPr lang="fr-FR" sz="1600" dirty="0" smtClean="0"/>
              <a:t>coopération </a:t>
            </a:r>
            <a:r>
              <a:rPr lang="fr-FR" sz="1600" dirty="0"/>
              <a:t>entre services d’urgence pour conserver le maillage du territoire et la </a:t>
            </a:r>
            <a:r>
              <a:rPr lang="fr-FR" sz="1600" dirty="0" smtClean="0"/>
              <a:t>qualité des </a:t>
            </a:r>
            <a:r>
              <a:rPr lang="fr-FR" sz="1600" dirty="0"/>
              <a:t>prises en charge</a:t>
            </a:r>
          </a:p>
          <a:p>
            <a:pPr lvl="1"/>
            <a:r>
              <a:rPr lang="fr-FR" sz="1600" dirty="0"/>
              <a:t>d</a:t>
            </a:r>
            <a:r>
              <a:rPr lang="fr-FR" sz="1600" dirty="0" smtClean="0"/>
              <a:t>éploiement </a:t>
            </a:r>
            <a:r>
              <a:rPr lang="fr-FR" sz="1600" dirty="0"/>
              <a:t>des solutions par les </a:t>
            </a:r>
            <a:r>
              <a:rPr lang="fr-FR" sz="1600" dirty="0" smtClean="0"/>
              <a:t>ARS</a:t>
            </a:r>
          </a:p>
          <a:p>
            <a:pPr marL="0" indent="0">
              <a:buNone/>
            </a:pPr>
            <a:r>
              <a:rPr lang="fr-FR" sz="1600" dirty="0" smtClean="0"/>
              <a:t>	</a:t>
            </a:r>
            <a:endParaRPr lang="fr-FR" sz="800" dirty="0" smtClean="0"/>
          </a:p>
          <a:p>
            <a:pPr marL="0" indent="0">
              <a:buNone/>
            </a:pPr>
            <a:r>
              <a:rPr lang="fr-FR" sz="1200" u="sng" dirty="0"/>
              <a:t>REGION </a:t>
            </a:r>
            <a:r>
              <a:rPr lang="fr-FR" sz="1200" u="sng" dirty="0" smtClean="0"/>
              <a:t>Ile-de-France</a:t>
            </a:r>
          </a:p>
          <a:p>
            <a:pPr marL="0" indent="0">
              <a:buNone/>
            </a:pPr>
            <a:r>
              <a:rPr lang="fr-FR" sz="1200" dirty="0" smtClean="0"/>
              <a:t>En attente des instruction aux ARS début 2013</a:t>
            </a:r>
          </a:p>
          <a:p>
            <a:pPr marL="0" indent="0">
              <a:buNone/>
            </a:pPr>
            <a:r>
              <a:rPr lang="fr-FR" sz="1200" dirty="0" smtClean="0"/>
              <a:t>NB. Problématique qui concerne peu l’IDF, seuls </a:t>
            </a:r>
            <a:r>
              <a:rPr lang="fr-FR" sz="1200" dirty="0" err="1" smtClean="0"/>
              <a:t>qques</a:t>
            </a:r>
            <a:r>
              <a:rPr lang="fr-FR" sz="1200" dirty="0" smtClean="0"/>
              <a:t> communes sont concernées</a:t>
            </a:r>
            <a:endParaRPr lang="fr-FR" sz="1200" dirty="0"/>
          </a:p>
          <a:p>
            <a:endParaRPr lang="fr-FR" sz="2400" dirty="0" smtClean="0"/>
          </a:p>
        </p:txBody>
      </p:sp>
      <p:pic>
        <p:nvPicPr>
          <p:cNvPr id="3074" name="Picture 2"/>
          <p:cNvPicPr>
            <a:picLocks noChangeAspect="1" noChangeArrowheads="1"/>
          </p:cNvPicPr>
          <p:nvPr/>
        </p:nvPicPr>
        <p:blipFill>
          <a:blip r:embed="rId3" cstate="print"/>
          <a:srcRect/>
          <a:stretch>
            <a:fillRect/>
          </a:stretch>
        </p:blipFill>
        <p:spPr bwMode="auto">
          <a:xfrm>
            <a:off x="238125" y="352425"/>
            <a:ext cx="8667750" cy="6153150"/>
          </a:xfrm>
          <a:prstGeom prst="rect">
            <a:avLst/>
          </a:prstGeom>
          <a:noFill/>
          <a:ln w="9525">
            <a:noFill/>
            <a:miter lim="800000"/>
            <a:headEnd/>
            <a:tailEnd/>
          </a:ln>
        </p:spPr>
      </p:pic>
    </p:spTree>
    <p:extLst>
      <p:ext uri="{BB962C8B-B14F-4D97-AF65-F5344CB8AC3E}">
        <p14:creationId xmlns:p14="http://schemas.microsoft.com/office/powerpoint/2010/main" xmlns="" val="448323055"/>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Investir dans les territoires isolés</a:t>
            </a:r>
          </a:p>
        </p:txBody>
      </p:sp>
      <p:sp>
        <p:nvSpPr>
          <p:cNvPr id="9219" name="Espace réservé du contenu 2"/>
          <p:cNvSpPr>
            <a:spLocks noGrp="1"/>
          </p:cNvSpPr>
          <p:nvPr>
            <p:ph idx="1"/>
          </p:nvPr>
        </p:nvSpPr>
        <p:spPr>
          <a:xfrm>
            <a:off x="611560" y="1124744"/>
            <a:ext cx="7848872" cy="4968552"/>
          </a:xfrm>
        </p:spPr>
        <p:txBody>
          <a:bodyPr/>
          <a:lstStyle/>
          <a:p>
            <a:pPr>
              <a:buFontTx/>
              <a:buNone/>
            </a:pPr>
            <a:r>
              <a:rPr lang="fr-FR" sz="2000" dirty="0" smtClean="0"/>
              <a:t>	</a:t>
            </a:r>
            <a:r>
              <a:rPr lang="fr-FR" sz="2000" b="1" dirty="0" smtClean="0"/>
              <a:t>Engagement 10 </a:t>
            </a:r>
            <a:r>
              <a:rPr lang="fr-FR" sz="2000" dirty="0" smtClean="0"/>
              <a:t>– Permettre aux professionnels hospitaliers et salariés d’appuyer les structures ambulatoires</a:t>
            </a:r>
          </a:p>
          <a:p>
            <a:pPr>
              <a:buFontTx/>
              <a:buNone/>
            </a:pPr>
            <a:endParaRPr lang="fr-FR" sz="2000" dirty="0" smtClean="0"/>
          </a:p>
          <a:p>
            <a:r>
              <a:rPr lang="fr-FR" sz="2500" dirty="0"/>
              <a:t>Permettre aux ARS de signer des conventions avec les établissements hospitaliers, </a:t>
            </a:r>
            <a:r>
              <a:rPr lang="fr-FR" sz="2500" dirty="0" smtClean="0"/>
              <a:t>les centres </a:t>
            </a:r>
            <a:r>
              <a:rPr lang="fr-FR" sz="2500" dirty="0"/>
              <a:t>de </a:t>
            </a:r>
            <a:r>
              <a:rPr lang="fr-FR" sz="2500" dirty="0" smtClean="0"/>
              <a:t>santé, les maisons de santé pluridisciplinaires ou </a:t>
            </a:r>
            <a:r>
              <a:rPr lang="fr-FR" sz="2500" dirty="0"/>
              <a:t>des organismes mutualistes, prévoyant la mise à disposition </a:t>
            </a:r>
            <a:r>
              <a:rPr lang="fr-FR" sz="2500" dirty="0" smtClean="0"/>
              <a:t>de médecins salariés, spécialistes hospitaliers, </a:t>
            </a:r>
            <a:r>
              <a:rPr lang="fr-FR" sz="2500" dirty="0"/>
              <a:t>qui iront exercer en ambulatoire dans les territoires les plus fragiles</a:t>
            </a:r>
            <a:r>
              <a:rPr lang="fr-FR" sz="2500" dirty="0" smtClean="0"/>
              <a:t>.</a:t>
            </a:r>
            <a:endParaRPr lang="fr-FR" sz="2500" dirty="0"/>
          </a:p>
          <a:p>
            <a:pPr marL="0" indent="0">
              <a:buNone/>
            </a:pPr>
            <a:r>
              <a:rPr lang="fr-FR" sz="1400" dirty="0" smtClean="0"/>
              <a:t>	</a:t>
            </a:r>
          </a:p>
          <a:p>
            <a:pPr marL="0" indent="0">
              <a:buNone/>
            </a:pPr>
            <a:endParaRPr lang="fr-FR" sz="1200" dirty="0" smtClean="0"/>
          </a:p>
        </p:txBody>
      </p:sp>
    </p:spTree>
    <p:extLst>
      <p:ext uri="{BB962C8B-B14F-4D97-AF65-F5344CB8AC3E}">
        <p14:creationId xmlns:p14="http://schemas.microsoft.com/office/powerpoint/2010/main" xmlns="" val="448323055"/>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04800" y="-99392"/>
            <a:ext cx="8153400" cy="1143000"/>
          </a:xfrm>
        </p:spPr>
        <p:txBody>
          <a:bodyPr/>
          <a:lstStyle/>
          <a:p>
            <a:r>
              <a:rPr lang="fr-FR" dirty="0" smtClean="0"/>
              <a:t>Investir dans les territoires isolés</a:t>
            </a:r>
          </a:p>
        </p:txBody>
      </p:sp>
      <p:sp>
        <p:nvSpPr>
          <p:cNvPr id="9219" name="Espace réservé du contenu 2"/>
          <p:cNvSpPr>
            <a:spLocks noGrp="1"/>
          </p:cNvSpPr>
          <p:nvPr>
            <p:ph idx="1"/>
          </p:nvPr>
        </p:nvSpPr>
        <p:spPr>
          <a:xfrm>
            <a:off x="539552" y="1313384"/>
            <a:ext cx="8064896" cy="4491880"/>
          </a:xfrm>
        </p:spPr>
        <p:txBody>
          <a:bodyPr/>
          <a:lstStyle/>
          <a:p>
            <a:pPr>
              <a:buFontTx/>
              <a:buNone/>
            </a:pPr>
            <a:r>
              <a:rPr lang="fr-FR" sz="2000" b="1" dirty="0" smtClean="0"/>
              <a:t>Engagement 11 </a:t>
            </a:r>
            <a:r>
              <a:rPr lang="fr-FR" sz="2000" dirty="0" smtClean="0"/>
              <a:t>– Adapter les hôpitaux de proximité et responsabiliser les centres hospitaliers de niveau régional à l’égard de leurs territoires</a:t>
            </a:r>
          </a:p>
          <a:p>
            <a:pPr>
              <a:buFontTx/>
              <a:buNone/>
            </a:pPr>
            <a:endParaRPr lang="fr-FR" sz="2000" dirty="0" smtClean="0"/>
          </a:p>
          <a:p>
            <a:pPr>
              <a:buFontTx/>
              <a:buNone/>
            </a:pPr>
            <a:endParaRPr lang="fr-FR" sz="400" dirty="0" smtClean="0"/>
          </a:p>
          <a:p>
            <a:r>
              <a:rPr lang="fr-FR" sz="1800" dirty="0"/>
              <a:t>Adapter le modèle de financement des hôpitaux de proximité pour en garantir la </a:t>
            </a:r>
            <a:r>
              <a:rPr lang="fr-FR" sz="1800" dirty="0" smtClean="0"/>
              <a:t>pérennité dans </a:t>
            </a:r>
            <a:r>
              <a:rPr lang="fr-FR" sz="1800" dirty="0"/>
              <a:t>le cadre des travaux de réforme de la tarification </a:t>
            </a:r>
            <a:r>
              <a:rPr lang="fr-FR" sz="1800" dirty="0" smtClean="0"/>
              <a:t>hospitalière </a:t>
            </a:r>
          </a:p>
          <a:p>
            <a:pPr>
              <a:buNone/>
            </a:pPr>
            <a:endParaRPr lang="fr-FR" sz="1800" dirty="0"/>
          </a:p>
          <a:p>
            <a:r>
              <a:rPr lang="fr-FR" sz="1800" dirty="0" smtClean="0"/>
              <a:t>Adapter la réglementation des hôpitaux de proximité pour mieux coopérer avec la médecine de ville</a:t>
            </a:r>
          </a:p>
          <a:p>
            <a:pPr>
              <a:buNone/>
            </a:pPr>
            <a:endParaRPr lang="fr-FR" sz="1800" dirty="0"/>
          </a:p>
          <a:p>
            <a:r>
              <a:rPr lang="fr-FR" sz="1800" dirty="0"/>
              <a:t>Mobiliser la responsabilité territoriale des centres hospitaliers de niveau régional </a:t>
            </a:r>
            <a:r>
              <a:rPr lang="fr-FR" sz="1800" dirty="0" smtClean="0"/>
              <a:t>pour appuyer </a:t>
            </a:r>
            <a:r>
              <a:rPr lang="fr-FR" sz="1800" dirty="0"/>
              <a:t>l’action des hôpitaux de proximité.</a:t>
            </a:r>
            <a:r>
              <a:rPr lang="fr-FR" sz="1600" dirty="0" smtClean="0"/>
              <a:t>	</a:t>
            </a:r>
          </a:p>
        </p:txBody>
      </p:sp>
    </p:spTree>
    <p:extLst>
      <p:ext uri="{BB962C8B-B14F-4D97-AF65-F5344CB8AC3E}">
        <p14:creationId xmlns:p14="http://schemas.microsoft.com/office/powerpoint/2010/main" xmlns="" val="44832305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83568" y="2780928"/>
            <a:ext cx="7920880" cy="4278094"/>
          </a:xfrm>
          <a:prstGeom prst="rect">
            <a:avLst/>
          </a:prstGeom>
          <a:noFill/>
        </p:spPr>
        <p:txBody>
          <a:bodyPr wrap="square" rtlCol="0">
            <a:spAutoFit/>
          </a:bodyPr>
          <a:lstStyle/>
          <a:p>
            <a:r>
              <a:rPr lang="fr-FR" sz="2000" dirty="0" smtClean="0"/>
              <a:t>               Présenté par</a:t>
            </a:r>
          </a:p>
          <a:p>
            <a:endParaRPr lang="fr-FR" sz="2000" dirty="0" smtClean="0"/>
          </a:p>
          <a:p>
            <a:pPr algn="r"/>
            <a:r>
              <a:rPr lang="fr-FR" sz="2400" b="1" dirty="0" smtClean="0"/>
              <a:t>Alexandre FARNAULT</a:t>
            </a:r>
            <a:r>
              <a:rPr lang="fr-FR" sz="2000" dirty="0" smtClean="0"/>
              <a:t>, </a:t>
            </a:r>
          </a:p>
          <a:p>
            <a:pPr algn="r"/>
            <a:r>
              <a:rPr lang="fr-FR" sz="2000" i="1" dirty="0" smtClean="0"/>
              <a:t>responsable du </a:t>
            </a:r>
            <a:r>
              <a:rPr lang="fr-FR" sz="2000" b="1" i="1" dirty="0" smtClean="0"/>
              <a:t>Pôle Innovations et </a:t>
            </a:r>
            <a:r>
              <a:rPr lang="fr-FR" sz="2000" b="1" i="1" dirty="0" smtClean="0"/>
              <a:t>d</a:t>
            </a:r>
            <a:r>
              <a:rPr lang="fr-FR" sz="2000" b="1" i="1" dirty="0" smtClean="0"/>
              <a:t>émocratie sanitaire</a:t>
            </a:r>
          </a:p>
          <a:p>
            <a:pPr algn="r"/>
            <a:r>
              <a:rPr lang="fr-FR" sz="2400" b="1" dirty="0" smtClean="0"/>
              <a:t>Christine GRATZ</a:t>
            </a:r>
            <a:r>
              <a:rPr lang="fr-FR" sz="2000" dirty="0" smtClean="0"/>
              <a:t>, </a:t>
            </a:r>
          </a:p>
          <a:p>
            <a:pPr algn="r"/>
            <a:r>
              <a:rPr lang="fr-FR" sz="2000" i="1" dirty="0" smtClean="0"/>
              <a:t>responsable du </a:t>
            </a:r>
            <a:r>
              <a:rPr lang="fr-FR" sz="2000" b="1" i="1" dirty="0" smtClean="0"/>
              <a:t>Pôle</a:t>
            </a:r>
            <a:r>
              <a:rPr lang="fr-FR" sz="2000" b="1" i="1" dirty="0" smtClean="0"/>
              <a:t> </a:t>
            </a:r>
            <a:r>
              <a:rPr lang="fr-FR" sz="2000" b="1" i="1" dirty="0" smtClean="0"/>
              <a:t>de l'offre de soins </a:t>
            </a:r>
            <a:r>
              <a:rPr lang="fr-FR" sz="2000" b="1" i="1" dirty="0" smtClean="0"/>
              <a:t>ambulatoires </a:t>
            </a:r>
          </a:p>
          <a:p>
            <a:pPr algn="r"/>
            <a:r>
              <a:rPr lang="fr-FR" sz="2000" b="1" i="1" dirty="0" smtClean="0"/>
              <a:t>et </a:t>
            </a:r>
            <a:r>
              <a:rPr lang="fr-FR" sz="2000" b="1" i="1" dirty="0" smtClean="0"/>
              <a:t>des professionnels de </a:t>
            </a:r>
            <a:r>
              <a:rPr lang="fr-FR" sz="2000" b="1" i="1" dirty="0" smtClean="0"/>
              <a:t>santé</a:t>
            </a:r>
            <a:endParaRPr lang="fr-FR" sz="2000" dirty="0" smtClean="0"/>
          </a:p>
          <a:p>
            <a:endParaRPr lang="fr-FR" dirty="0" smtClean="0"/>
          </a:p>
          <a:p>
            <a:endParaRPr lang="fr-FR" dirty="0" smtClean="0"/>
          </a:p>
          <a:p>
            <a:endParaRPr lang="fr-FR" dirty="0" smtClean="0"/>
          </a:p>
          <a:p>
            <a:endParaRPr lang="fr-F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p:txBody>
          <a:bodyPr/>
          <a:lstStyle/>
          <a:p>
            <a:r>
              <a:rPr lang="fr-FR" dirty="0" smtClean="0"/>
              <a:t>Investir dans les territoires isolés</a:t>
            </a:r>
          </a:p>
        </p:txBody>
      </p:sp>
      <p:sp>
        <p:nvSpPr>
          <p:cNvPr id="9219" name="Espace réservé du contenu 2"/>
          <p:cNvSpPr>
            <a:spLocks noGrp="1"/>
          </p:cNvSpPr>
          <p:nvPr>
            <p:ph idx="1"/>
          </p:nvPr>
        </p:nvSpPr>
        <p:spPr>
          <a:xfrm>
            <a:off x="755576" y="1556792"/>
            <a:ext cx="7344816" cy="3960440"/>
          </a:xfrm>
        </p:spPr>
        <p:txBody>
          <a:bodyPr/>
          <a:lstStyle/>
          <a:p>
            <a:pPr>
              <a:buFontTx/>
              <a:buNone/>
            </a:pPr>
            <a:r>
              <a:rPr lang="fr-FR" sz="2000" b="1" dirty="0" smtClean="0"/>
              <a:t>Engagement 12 </a:t>
            </a:r>
            <a:r>
              <a:rPr lang="fr-FR" sz="2000" dirty="0" smtClean="0"/>
              <a:t>– Conforter les centres de santé</a:t>
            </a:r>
          </a:p>
          <a:p>
            <a:pPr>
              <a:buFontTx/>
              <a:buNone/>
            </a:pPr>
            <a:endParaRPr lang="fr-FR" sz="2000" dirty="0" smtClean="0"/>
          </a:p>
          <a:p>
            <a:r>
              <a:rPr lang="fr-FR" sz="2000" dirty="0" smtClean="0"/>
              <a:t>Dans </a:t>
            </a:r>
            <a:r>
              <a:rPr lang="fr-FR" sz="2000" dirty="0"/>
              <a:t>ces zones, le recours aux centres de santé doit être envisagé, en assurant </a:t>
            </a:r>
            <a:r>
              <a:rPr lang="fr-FR" sz="2000" dirty="0" smtClean="0"/>
              <a:t>un fonctionnement </a:t>
            </a:r>
            <a:r>
              <a:rPr lang="fr-FR" sz="2000" dirty="0"/>
              <a:t>pérenne</a:t>
            </a:r>
            <a:r>
              <a:rPr lang="fr-FR" sz="2000" dirty="0" smtClean="0"/>
              <a:t>.</a:t>
            </a:r>
          </a:p>
          <a:p>
            <a:pPr>
              <a:buNone/>
            </a:pPr>
            <a:endParaRPr lang="fr-FR" sz="2000" dirty="0"/>
          </a:p>
          <a:p>
            <a:pPr marL="625475" lvl="1" indent="0"/>
            <a:r>
              <a:rPr lang="fr-FR" sz="1800" dirty="0" smtClean="0"/>
              <a:t>	Rénover </a:t>
            </a:r>
            <a:r>
              <a:rPr lang="fr-FR" sz="1800" dirty="0"/>
              <a:t>le modèle </a:t>
            </a:r>
            <a:r>
              <a:rPr lang="fr-FR" sz="1800" dirty="0" smtClean="0"/>
              <a:t>économique des </a:t>
            </a:r>
            <a:r>
              <a:rPr lang="fr-FR" sz="1800" dirty="0"/>
              <a:t>centres de </a:t>
            </a:r>
            <a:r>
              <a:rPr lang="fr-FR" sz="1800" dirty="0" smtClean="0"/>
              <a:t>santé</a:t>
            </a:r>
          </a:p>
          <a:p>
            <a:pPr marL="625475" lvl="1" indent="0"/>
            <a:r>
              <a:rPr lang="fr-FR" sz="1800" dirty="0" smtClean="0"/>
              <a:t>   Finaliser les accords centres de santé/assurance maladie</a:t>
            </a:r>
          </a:p>
          <a:p>
            <a:pPr marL="625475" lvl="1" indent="0"/>
            <a:r>
              <a:rPr lang="fr-FR" sz="1800" dirty="0" smtClean="0"/>
              <a:t>   Identifier les territoires nécessitant l’installation de centres de santé</a:t>
            </a:r>
            <a:endParaRPr lang="fr-FR" sz="1800" dirty="0"/>
          </a:p>
          <a:p>
            <a:pPr marL="625475" lvl="1" indent="0"/>
            <a:r>
              <a:rPr lang="fr-FR" sz="1800" dirty="0" smtClean="0"/>
              <a:t>   Associer l’ensemble des acteurs concernés aux travaux et projets de texte portés par le ministère</a:t>
            </a:r>
          </a:p>
          <a:p>
            <a:pPr marL="0" indent="0">
              <a:buNone/>
            </a:pPr>
            <a:endParaRPr lang="fr-FR" sz="1200" dirty="0" smtClean="0"/>
          </a:p>
        </p:txBody>
      </p:sp>
    </p:spTree>
    <p:extLst>
      <p:ext uri="{BB962C8B-B14F-4D97-AF65-F5344CB8AC3E}">
        <p14:creationId xmlns:p14="http://schemas.microsoft.com/office/powerpoint/2010/main" xmlns="" val="44832305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219200" y="1547813"/>
            <a:ext cx="7025208" cy="2313235"/>
          </a:xfrm>
        </p:spPr>
        <p:txBody>
          <a:bodyPr/>
          <a:lstStyle/>
          <a:p>
            <a:pPr algn="ctr">
              <a:buNone/>
            </a:pPr>
            <a:r>
              <a:rPr lang="fr-FR" sz="3200" dirty="0" smtClean="0"/>
              <a:t>Ces </a:t>
            </a:r>
            <a:r>
              <a:rPr lang="fr-FR" sz="3200" dirty="0" smtClean="0"/>
              <a:t>12 engagements </a:t>
            </a:r>
            <a:endParaRPr lang="fr-FR" sz="3200" dirty="0" smtClean="0"/>
          </a:p>
          <a:p>
            <a:pPr algn="ctr">
              <a:buNone/>
            </a:pPr>
            <a:r>
              <a:rPr lang="fr-FR" sz="3200" dirty="0" smtClean="0"/>
              <a:t>constituent </a:t>
            </a:r>
            <a:r>
              <a:rPr lang="fr-FR" sz="3200" dirty="0" smtClean="0"/>
              <a:t>la trame </a:t>
            </a:r>
            <a:endParaRPr lang="fr-FR" sz="3200" dirty="0" smtClean="0"/>
          </a:p>
          <a:p>
            <a:pPr algn="ctr">
              <a:buNone/>
            </a:pPr>
            <a:r>
              <a:rPr lang="fr-FR" sz="3200" dirty="0" smtClean="0"/>
              <a:t>pour </a:t>
            </a:r>
            <a:r>
              <a:rPr lang="fr-FR" sz="3200" dirty="0" smtClean="0"/>
              <a:t>les travaux prioritaires </a:t>
            </a:r>
            <a:endParaRPr lang="fr-FR" sz="3200" dirty="0" smtClean="0"/>
          </a:p>
          <a:p>
            <a:pPr algn="ctr">
              <a:buNone/>
            </a:pPr>
            <a:r>
              <a:rPr lang="fr-FR" sz="3200" dirty="0" smtClean="0"/>
              <a:t>engagés </a:t>
            </a:r>
            <a:r>
              <a:rPr lang="fr-FR" sz="3200" dirty="0" smtClean="0"/>
              <a:t>par l’ARS en 2013</a:t>
            </a:r>
            <a:endParaRPr lang="fr-FR" sz="32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9144000" cy="6165304"/>
          </a:xfrm>
          <a:solidFill>
            <a:schemeClr val="accent2">
              <a:lumMod val="75000"/>
            </a:schemeClr>
          </a:solidFill>
        </p:spPr>
        <p:txBody>
          <a:bodyPr/>
          <a:lstStyle/>
          <a:p>
            <a:pPr algn="ctr">
              <a:buNone/>
            </a:pP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MERCI </a:t>
            </a:r>
            <a:r>
              <a:rPr lang="fr-FR" sz="3200" dirty="0" smtClean="0">
                <a:solidFill>
                  <a:srgbClr val="00B050"/>
                </a:solidFill>
              </a:rPr>
              <a:t>DE VOTRE </a:t>
            </a:r>
            <a:r>
              <a:rPr lang="fr-FR" sz="3200" dirty="0" smtClean="0">
                <a:solidFill>
                  <a:srgbClr val="00B050"/>
                </a:solidFill>
              </a:rPr>
              <a:t>ATTENTION</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Pour plus d’information, contacter</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chemeClr val="accent4"/>
                </a:solidFill>
                <a:hlinkClick r:id="rId3"/>
              </a:rPr>
              <a:t>alexandre.farnault@ars.sante.fr</a:t>
            </a:r>
            <a:r>
              <a:rPr lang="fr-FR" sz="3200" dirty="0" smtClean="0">
                <a:solidFill>
                  <a:schemeClr val="accent4"/>
                </a:solidFill>
              </a:rPr>
              <a:t/>
            </a:r>
            <a:br>
              <a:rPr lang="fr-FR" sz="3200" dirty="0" smtClean="0">
                <a:solidFill>
                  <a:schemeClr val="accent4"/>
                </a:solidFill>
              </a:rPr>
            </a:br>
            <a:r>
              <a:rPr lang="fr-FR" sz="3200" dirty="0" smtClean="0">
                <a:solidFill>
                  <a:schemeClr val="accent4"/>
                </a:solidFill>
              </a:rPr>
              <a:t/>
            </a:r>
            <a:br>
              <a:rPr lang="fr-FR" sz="3200" dirty="0" smtClean="0">
                <a:solidFill>
                  <a:schemeClr val="accent4"/>
                </a:solidFill>
              </a:rPr>
            </a:br>
            <a:r>
              <a:rPr lang="fr-FR" sz="3200" dirty="0" smtClean="0">
                <a:solidFill>
                  <a:schemeClr val="accent4"/>
                </a:solidFill>
                <a:hlinkClick r:id="rId4"/>
              </a:rPr>
              <a:t>christine.gratz@ars.sante.fr</a:t>
            </a:r>
            <a:r>
              <a:rPr lang="fr-FR" sz="3200" dirty="0" smtClean="0">
                <a:solidFill>
                  <a:schemeClr val="accent4"/>
                </a:solidFill>
              </a:rPr>
              <a:t> </a:t>
            </a: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r>
              <a:rPr lang="fr-FR" sz="3200" dirty="0" smtClean="0">
                <a:solidFill>
                  <a:srgbClr val="00B050"/>
                </a:solidFill>
              </a:rPr>
              <a:t/>
            </a:r>
            <a:br>
              <a:rPr lang="fr-FR" sz="3200" dirty="0" smtClean="0">
                <a:solidFill>
                  <a:srgbClr val="00B050"/>
                </a:solidFill>
              </a:rPr>
            </a:br>
            <a:endParaRPr lang="fr-F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Pacte territoire-santé</a:t>
            </a:r>
          </a:p>
        </p:txBody>
      </p:sp>
      <p:sp>
        <p:nvSpPr>
          <p:cNvPr id="3" name="Espace réservé du contenu 2"/>
          <p:cNvSpPr>
            <a:spLocks noGrp="1"/>
          </p:cNvSpPr>
          <p:nvPr>
            <p:ph idx="1"/>
          </p:nvPr>
        </p:nvSpPr>
        <p:spPr>
          <a:xfrm>
            <a:off x="539552" y="1700808"/>
            <a:ext cx="7704856" cy="3168352"/>
          </a:xfrm>
        </p:spPr>
        <p:txBody>
          <a:bodyPr/>
          <a:lstStyle/>
          <a:p>
            <a:r>
              <a:rPr lang="fr-FR" sz="2400" dirty="0"/>
              <a:t>Une priorité </a:t>
            </a:r>
            <a:r>
              <a:rPr lang="fr-FR" sz="2400" dirty="0" smtClean="0"/>
              <a:t>présentée, le 13 décembre 2012, par </a:t>
            </a:r>
            <a:r>
              <a:rPr lang="fr-FR" sz="2400" dirty="0"/>
              <a:t>la Ministre </a:t>
            </a:r>
            <a:r>
              <a:rPr lang="fr-FR" sz="2400" dirty="0" err="1" smtClean="0"/>
              <a:t>Marisol</a:t>
            </a:r>
            <a:r>
              <a:rPr lang="fr-FR" sz="2400" dirty="0" smtClean="0"/>
              <a:t> Touraine lors du lancement du Pacte Territoire-Santé : </a:t>
            </a:r>
            <a:endParaRPr lang="fr-FR" sz="2400" dirty="0" smtClean="0"/>
          </a:p>
          <a:p>
            <a:pPr>
              <a:buNone/>
            </a:pPr>
            <a:endParaRPr lang="fr-FR" sz="2400" dirty="0" smtClean="0"/>
          </a:p>
          <a:p>
            <a:pPr lvl="1"/>
            <a:r>
              <a:rPr lang="fr-FR" sz="2200" dirty="0" smtClean="0"/>
              <a:t> lutter contre les déserts médicaux pour favoriser l’accès </a:t>
            </a:r>
            <a:r>
              <a:rPr lang="fr-FR" sz="2200" dirty="0"/>
              <a:t>de tous les Français </a:t>
            </a:r>
            <a:r>
              <a:rPr lang="fr-FR" sz="2200" dirty="0" smtClean="0"/>
              <a:t>à </a:t>
            </a:r>
            <a:r>
              <a:rPr lang="fr-FR" sz="2200" dirty="0"/>
              <a:t>des soins de qualité </a:t>
            </a:r>
            <a:r>
              <a:rPr lang="fr-FR" sz="2200" dirty="0" smtClean="0"/>
              <a:t>sur l’ensemble du territoire</a:t>
            </a:r>
          </a:p>
          <a:p>
            <a:pPr lvl="1"/>
            <a:endParaRPr lang="fr-FR" sz="2200" dirty="0" smtClean="0"/>
          </a:p>
          <a:p>
            <a:endParaRPr lang="fr-FR" sz="2400" dirty="0" smtClean="0"/>
          </a:p>
          <a:p>
            <a:endParaRPr lang="fr-FR" sz="2400" dirty="0" smtClean="0"/>
          </a:p>
        </p:txBody>
      </p:sp>
    </p:spTree>
    <p:extLst>
      <p:ext uri="{BB962C8B-B14F-4D97-AF65-F5344CB8AC3E}">
        <p14:creationId xmlns:p14="http://schemas.microsoft.com/office/powerpoint/2010/main" xmlns="" val="3480954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800" y="220663"/>
            <a:ext cx="8153400" cy="832073"/>
          </a:xfrm>
        </p:spPr>
        <p:txBody>
          <a:bodyPr/>
          <a:lstStyle/>
          <a:p>
            <a:r>
              <a:rPr lang="fr-FR" dirty="0" smtClean="0"/>
              <a:t>CONTEXTE</a:t>
            </a:r>
            <a:endParaRPr lang="fr-FR" dirty="0"/>
          </a:p>
        </p:txBody>
      </p:sp>
      <p:sp>
        <p:nvSpPr>
          <p:cNvPr id="3" name="Espace réservé du contenu 2"/>
          <p:cNvSpPr>
            <a:spLocks noGrp="1"/>
          </p:cNvSpPr>
          <p:nvPr>
            <p:ph idx="1"/>
          </p:nvPr>
        </p:nvSpPr>
        <p:spPr>
          <a:xfrm>
            <a:off x="755576" y="908720"/>
            <a:ext cx="7702624" cy="4896544"/>
          </a:xfrm>
        </p:spPr>
        <p:txBody>
          <a:bodyPr/>
          <a:lstStyle/>
          <a:p>
            <a:endParaRPr lang="fr-FR" dirty="0" smtClean="0"/>
          </a:p>
          <a:p>
            <a:r>
              <a:rPr lang="fr-FR" b="1" dirty="0" smtClean="0">
                <a:solidFill>
                  <a:srgbClr val="FF0000"/>
                </a:solidFill>
              </a:rPr>
              <a:t>Déserts médicaux</a:t>
            </a:r>
          </a:p>
          <a:p>
            <a:pPr>
              <a:buNone/>
            </a:pPr>
            <a:endParaRPr lang="fr-FR" dirty="0" smtClean="0"/>
          </a:p>
          <a:p>
            <a:r>
              <a:rPr lang="fr-FR" b="1" dirty="0" smtClean="0">
                <a:solidFill>
                  <a:srgbClr val="FF0000"/>
                </a:solidFill>
              </a:rPr>
              <a:t>Inégalités d’accès aux soins selon les territoires</a:t>
            </a:r>
          </a:p>
          <a:p>
            <a:pPr lvl="1"/>
            <a:r>
              <a:rPr lang="fr-FR" dirty="0" smtClean="0"/>
              <a:t>Ex. -16% médecins de famille dans le Val de Marne et à Paris</a:t>
            </a:r>
          </a:p>
          <a:p>
            <a:pPr>
              <a:buNone/>
            </a:pPr>
            <a:endParaRPr lang="fr-FR" dirty="0" smtClean="0"/>
          </a:p>
          <a:p>
            <a:r>
              <a:rPr lang="fr-FR" b="1" dirty="0" smtClean="0">
                <a:solidFill>
                  <a:srgbClr val="FF0000"/>
                </a:solidFill>
              </a:rPr>
              <a:t>Manque d’installation de nouveaux médecins </a:t>
            </a:r>
          </a:p>
          <a:p>
            <a:endParaRPr lang="fr-FR" b="1" dirty="0" smtClean="0">
              <a:solidFill>
                <a:srgbClr val="FF0000"/>
              </a:solidFill>
            </a:endParaRPr>
          </a:p>
          <a:p>
            <a:r>
              <a:rPr lang="fr-FR" b="1" dirty="0" smtClean="0">
                <a:solidFill>
                  <a:srgbClr val="FF0000"/>
                </a:solidFill>
              </a:rPr>
              <a:t>Vieillissement des médecins généralistes</a:t>
            </a:r>
            <a:endParaRPr lang="fr-FR" dirty="0" smtClean="0"/>
          </a:p>
          <a:p>
            <a:endParaRPr lang="fr-FR" dirty="0" smtClean="0"/>
          </a:p>
          <a:p>
            <a:r>
              <a:rPr lang="fr-FR" dirty="0" smtClean="0"/>
              <a:t>Système de santé construit selon une </a:t>
            </a:r>
            <a:r>
              <a:rPr lang="fr-FR" b="1" dirty="0" smtClean="0">
                <a:solidFill>
                  <a:srgbClr val="FF0000"/>
                </a:solidFill>
              </a:rPr>
              <a:t>logique curative </a:t>
            </a:r>
            <a:r>
              <a:rPr lang="fr-FR" dirty="0" smtClean="0"/>
              <a:t>et très </a:t>
            </a:r>
            <a:r>
              <a:rPr lang="fr-FR" b="1" dirty="0" err="1" smtClean="0">
                <a:solidFill>
                  <a:srgbClr val="FF0000"/>
                </a:solidFill>
              </a:rPr>
              <a:t>hospitalo</a:t>
            </a:r>
            <a:r>
              <a:rPr lang="fr-FR" b="1" dirty="0" smtClean="0">
                <a:solidFill>
                  <a:srgbClr val="FF0000"/>
                </a:solidFill>
              </a:rPr>
              <a:t>-centrée</a:t>
            </a:r>
            <a:r>
              <a:rPr lang="fr-FR" dirty="0" smtClean="0"/>
              <a:t>: évolution nécessaire car</a:t>
            </a:r>
          </a:p>
          <a:p>
            <a:pPr lvl="1"/>
            <a:r>
              <a:rPr lang="fr-FR" dirty="0" smtClean="0"/>
              <a:t>Hausse des maladies chroniques</a:t>
            </a:r>
          </a:p>
          <a:p>
            <a:pPr lvl="1"/>
            <a:r>
              <a:rPr lang="fr-FR" dirty="0" smtClean="0"/>
              <a:t>Évolution de l’attente des patients</a:t>
            </a:r>
          </a:p>
          <a:p>
            <a:pPr lvl="1"/>
            <a:r>
              <a:rPr lang="fr-FR" dirty="0" smtClean="0"/>
              <a:t>Évolution des aspirations des professionnels de santé</a:t>
            </a:r>
          </a:p>
          <a:p>
            <a:pPr lvl="1"/>
            <a:endParaRPr lang="fr-FR" dirty="0" smtClean="0"/>
          </a:p>
          <a:p>
            <a:pPr>
              <a:buNone/>
            </a:pPr>
            <a:endParaRPr lang="fr-FR" dirty="0" smtClean="0"/>
          </a:p>
          <a:p>
            <a:endParaRPr lang="fr-FR" dirty="0" smtClean="0"/>
          </a:p>
        </p:txBody>
      </p:sp>
      <p:sp>
        <p:nvSpPr>
          <p:cNvPr id="4" name="Flèche droite 3"/>
          <p:cNvSpPr/>
          <p:nvPr/>
        </p:nvSpPr>
        <p:spPr bwMode="auto">
          <a:xfrm>
            <a:off x="683568" y="5517232"/>
            <a:ext cx="864096" cy="489109"/>
          </a:xfrm>
          <a:prstGeom prst="rightArrow">
            <a:avLst/>
          </a:prstGeom>
          <a:solidFill>
            <a:srgbClr val="92D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fr-FR" sz="1000" b="0" i="0" u="none" strike="noStrike" cap="none" normalizeH="0" baseline="0" smtClean="0">
              <a:ln>
                <a:noFill/>
              </a:ln>
              <a:solidFill>
                <a:srgbClr val="002395"/>
              </a:solidFill>
              <a:effectLst/>
              <a:latin typeface="Arial" charset="0"/>
            </a:endParaRPr>
          </a:p>
        </p:txBody>
      </p:sp>
      <p:sp>
        <p:nvSpPr>
          <p:cNvPr id="5" name="Rectangle 4"/>
          <p:cNvSpPr/>
          <p:nvPr/>
        </p:nvSpPr>
        <p:spPr bwMode="auto">
          <a:xfrm>
            <a:off x="1691680" y="5373216"/>
            <a:ext cx="6840760" cy="800219"/>
          </a:xfrm>
          <a:prstGeom prst="rect">
            <a:avLst/>
          </a:prstGeom>
          <a:no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r>
              <a:rPr lang="fr-FR" sz="2800" b="1" dirty="0" smtClean="0">
                <a:solidFill>
                  <a:srgbClr val="92D050"/>
                </a:solidFill>
              </a:rPr>
              <a:t>Solution: </a:t>
            </a:r>
            <a:r>
              <a:rPr kumimoji="0" lang="fr-FR" sz="1800" b="0" i="0" u="none" strike="noStrike" cap="none" normalizeH="0" baseline="0" dirty="0" smtClean="0">
                <a:ln>
                  <a:noFill/>
                </a:ln>
                <a:solidFill>
                  <a:srgbClr val="92D050"/>
                </a:solidFill>
                <a:latin typeface="Arial" charset="0"/>
              </a:rPr>
              <a:t>Développement de </a:t>
            </a:r>
            <a:r>
              <a:rPr kumimoji="0" lang="fr-FR" sz="1800" b="1" i="0" u="none" strike="noStrike" cap="none" normalizeH="0" baseline="0" dirty="0" smtClean="0">
                <a:ln>
                  <a:noFill/>
                </a:ln>
                <a:solidFill>
                  <a:srgbClr val="92D050"/>
                </a:solidFill>
                <a:latin typeface="Arial" charset="0"/>
              </a:rPr>
              <a:t>politiques de prévention </a:t>
            </a:r>
            <a:r>
              <a:rPr kumimoji="0" lang="fr-FR" sz="1800" b="0" i="0" u="none" strike="noStrike" cap="none" normalizeH="0" baseline="0" dirty="0" smtClean="0">
                <a:ln>
                  <a:noFill/>
                </a:ln>
                <a:solidFill>
                  <a:srgbClr val="92D050"/>
                </a:solidFill>
                <a:latin typeface="Arial" charset="0"/>
              </a:rPr>
              <a:t>dont  la </a:t>
            </a:r>
            <a:r>
              <a:rPr kumimoji="0" lang="fr-FR" sz="1800" b="1" i="0" u="none" strike="noStrike" cap="none" normalizeH="0" baseline="0" dirty="0" smtClean="0">
                <a:ln>
                  <a:noFill/>
                </a:ln>
                <a:solidFill>
                  <a:srgbClr val="92D050"/>
                </a:solidFill>
                <a:latin typeface="Arial" charset="0"/>
              </a:rPr>
              <a:t>médecine</a:t>
            </a:r>
            <a:r>
              <a:rPr kumimoji="0" lang="fr-FR" sz="1800" b="1" i="0" u="none" strike="noStrike" cap="none" normalizeH="0" dirty="0" smtClean="0">
                <a:ln>
                  <a:noFill/>
                </a:ln>
                <a:solidFill>
                  <a:srgbClr val="92D050"/>
                </a:solidFill>
                <a:latin typeface="Arial" charset="0"/>
              </a:rPr>
              <a:t> de proximité </a:t>
            </a:r>
            <a:r>
              <a:rPr kumimoji="0" lang="fr-FR" sz="1800" b="0" i="0" u="none" strike="noStrike" cap="none" normalizeH="0" dirty="0" smtClean="0">
                <a:ln>
                  <a:noFill/>
                </a:ln>
                <a:solidFill>
                  <a:srgbClr val="92D050"/>
                </a:solidFill>
                <a:latin typeface="Arial" charset="0"/>
              </a:rPr>
              <a:t>doit être le pivot</a:t>
            </a:r>
            <a:endParaRPr kumimoji="0" lang="fr-FR" sz="1800" b="0" i="0" u="none" strike="noStrike" cap="none" normalizeH="0" baseline="0" dirty="0" smtClean="0">
              <a:ln>
                <a:noFill/>
              </a:ln>
              <a:solidFill>
                <a:srgbClr val="92D050"/>
              </a:solidFill>
              <a:latin typeface="Arial"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OBJECTIFS DU PACTE</a:t>
            </a:r>
            <a:endParaRPr lang="fr-FR" dirty="0"/>
          </a:p>
        </p:txBody>
      </p:sp>
      <p:sp>
        <p:nvSpPr>
          <p:cNvPr id="3" name="Espace réservé du contenu 2"/>
          <p:cNvSpPr>
            <a:spLocks noGrp="1"/>
          </p:cNvSpPr>
          <p:nvPr>
            <p:ph idx="1"/>
          </p:nvPr>
        </p:nvSpPr>
        <p:spPr/>
        <p:txBody>
          <a:bodyPr/>
          <a:lstStyle/>
          <a:p>
            <a:r>
              <a:rPr lang="fr-FR" sz="2000" dirty="0" smtClean="0"/>
              <a:t>Changer la formation et faciliter l’installation des jeunes médecins</a:t>
            </a:r>
          </a:p>
          <a:p>
            <a:endParaRPr lang="fr-FR" sz="2000" dirty="0" smtClean="0"/>
          </a:p>
          <a:p>
            <a:endParaRPr lang="fr-FR" sz="2000" dirty="0" smtClean="0"/>
          </a:p>
          <a:p>
            <a:r>
              <a:rPr lang="fr-FR" sz="2000" dirty="0" smtClean="0"/>
              <a:t>Transformer les conditions d’exercice des professionnels de santé</a:t>
            </a:r>
          </a:p>
          <a:p>
            <a:endParaRPr lang="fr-FR" sz="2000" dirty="0" smtClean="0"/>
          </a:p>
          <a:p>
            <a:pPr>
              <a:buNone/>
            </a:pPr>
            <a:endParaRPr lang="fr-FR" sz="2000" dirty="0" smtClean="0"/>
          </a:p>
          <a:p>
            <a:r>
              <a:rPr lang="fr-FR" sz="2000" dirty="0" smtClean="0"/>
              <a:t>Investir dans les territoires isolés</a:t>
            </a:r>
          </a:p>
          <a:p>
            <a:endParaRPr lang="fr-F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re 1"/>
          <p:cNvSpPr>
            <a:spLocks noGrp="1"/>
          </p:cNvSpPr>
          <p:nvPr>
            <p:ph type="title"/>
          </p:nvPr>
        </p:nvSpPr>
        <p:spPr/>
        <p:txBody>
          <a:bodyPr/>
          <a:lstStyle/>
          <a:p>
            <a:r>
              <a:rPr lang="fr-FR" dirty="0" smtClean="0"/>
              <a:t>Les engagements proposés</a:t>
            </a:r>
          </a:p>
        </p:txBody>
      </p:sp>
      <p:sp>
        <p:nvSpPr>
          <p:cNvPr id="5123" name="Espace réservé du contenu 2"/>
          <p:cNvSpPr>
            <a:spLocks noGrp="1"/>
          </p:cNvSpPr>
          <p:nvPr>
            <p:ph idx="1"/>
          </p:nvPr>
        </p:nvSpPr>
        <p:spPr>
          <a:xfrm>
            <a:off x="539552" y="1412776"/>
            <a:ext cx="7920880" cy="4608512"/>
          </a:xfrm>
        </p:spPr>
        <p:txBody>
          <a:bodyPr/>
          <a:lstStyle/>
          <a:p>
            <a:r>
              <a:rPr lang="fr-FR" sz="2400" dirty="0" smtClean="0"/>
              <a:t>Le « pacte territoire-santé » est composé de 12 engagements et  promeut une méthode qui se veut volontariste</a:t>
            </a:r>
          </a:p>
          <a:p>
            <a:pPr lvl="1"/>
            <a:endParaRPr lang="fr-FR" sz="1800" dirty="0" smtClean="0"/>
          </a:p>
          <a:p>
            <a:r>
              <a:rPr lang="fr-FR" sz="2400" dirty="0" smtClean="0"/>
              <a:t>Des propositions soumises à une double concertation</a:t>
            </a:r>
          </a:p>
          <a:p>
            <a:pPr lvl="1"/>
            <a:r>
              <a:rPr lang="fr-FR" sz="1800" dirty="0" smtClean="0"/>
              <a:t>Une </a:t>
            </a:r>
            <a:r>
              <a:rPr lang="fr-FR" sz="1800" b="1" dirty="0" smtClean="0"/>
              <a:t>concertation nationale</a:t>
            </a:r>
          </a:p>
          <a:p>
            <a:pPr lvl="1">
              <a:buNone/>
            </a:pPr>
            <a:endParaRPr lang="fr-FR" sz="1800" b="1" dirty="0" smtClean="0"/>
          </a:p>
          <a:p>
            <a:pPr lvl="1"/>
            <a:r>
              <a:rPr lang="fr-FR" sz="1800" dirty="0" smtClean="0"/>
              <a:t>Une </a:t>
            </a:r>
            <a:r>
              <a:rPr lang="fr-FR" sz="1800" b="1" dirty="0" smtClean="0"/>
              <a:t>concertation départementale </a:t>
            </a:r>
            <a:r>
              <a:rPr lang="fr-FR" sz="1800" dirty="0" smtClean="0"/>
              <a:t>devant être menée par chaque Agence régionale de santé (ARS) . Les nouvelles propositions formulées à cette occasion pourront conduire à amender ou compléter le « Pacte territoire-santé »</a:t>
            </a:r>
          </a:p>
          <a:p>
            <a:endParaRPr lang="fr-FR" sz="2400" dirty="0" smtClean="0"/>
          </a:p>
          <a:p>
            <a:endParaRPr lang="fr-FR" sz="2400" dirty="0" smtClean="0"/>
          </a:p>
          <a:p>
            <a:pPr marL="0" indent="0">
              <a:buNone/>
            </a:pPr>
            <a:endParaRPr lang="fr-FR" sz="2400" dirty="0" smtClean="0"/>
          </a:p>
          <a:p>
            <a:endParaRPr lang="fr-FR"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re 1"/>
          <p:cNvSpPr>
            <a:spLocks noGrp="1"/>
          </p:cNvSpPr>
          <p:nvPr>
            <p:ph type="title"/>
          </p:nvPr>
        </p:nvSpPr>
        <p:spPr>
          <a:xfrm>
            <a:off x="179512" y="116632"/>
            <a:ext cx="8784976" cy="1143000"/>
          </a:xfrm>
        </p:spPr>
        <p:txBody>
          <a:bodyPr/>
          <a:lstStyle/>
          <a:p>
            <a:r>
              <a:rPr lang="fr-FR" dirty="0" smtClean="0"/>
              <a:t>Changer la formation et faciliter l’installation des jeunes médecins</a:t>
            </a:r>
          </a:p>
        </p:txBody>
      </p:sp>
      <p:sp>
        <p:nvSpPr>
          <p:cNvPr id="6147" name="Espace réservé du contenu 2"/>
          <p:cNvSpPr>
            <a:spLocks noGrp="1"/>
          </p:cNvSpPr>
          <p:nvPr>
            <p:ph idx="1"/>
          </p:nvPr>
        </p:nvSpPr>
        <p:spPr>
          <a:xfrm>
            <a:off x="539552" y="1556792"/>
            <a:ext cx="8208912" cy="4392488"/>
          </a:xfrm>
        </p:spPr>
        <p:txBody>
          <a:bodyPr/>
          <a:lstStyle/>
          <a:p>
            <a:pPr marL="0" indent="0">
              <a:buNone/>
            </a:pPr>
            <a:r>
              <a:rPr lang="fr-FR" sz="2000" dirty="0" smtClean="0"/>
              <a:t>	</a:t>
            </a:r>
            <a:r>
              <a:rPr lang="fr-FR" sz="2000" b="1" dirty="0" smtClean="0"/>
              <a:t>Engagement 1 </a:t>
            </a:r>
            <a:r>
              <a:rPr lang="fr-FR" sz="2000" dirty="0" smtClean="0"/>
              <a:t>– Un stage en médecine générale                         	pour 100 % des étudiants</a:t>
            </a:r>
          </a:p>
          <a:p>
            <a:pPr marL="0" indent="0">
              <a:buSzPct val="100000"/>
              <a:buNone/>
            </a:pPr>
            <a:endParaRPr lang="fr-FR" sz="1600" dirty="0" smtClean="0"/>
          </a:p>
          <a:p>
            <a:pPr marL="0" indent="0">
              <a:buSzPct val="100000"/>
              <a:buFont typeface="Wingdings" pitchFamily="2" charset="2"/>
              <a:buChar char="ü"/>
            </a:pPr>
            <a:r>
              <a:rPr lang="fr-FR" sz="1600" dirty="0" smtClean="0"/>
              <a:t>Faire évoluer les contenus de la formation médicale en vue de la gestion de cabinets de médecine générale</a:t>
            </a:r>
          </a:p>
          <a:p>
            <a:pPr marL="0" indent="0">
              <a:buSzPct val="100000"/>
              <a:buFont typeface="Wingdings" pitchFamily="2" charset="2"/>
              <a:buChar char="ü"/>
            </a:pPr>
            <a:endParaRPr lang="fr-FR" sz="1600" dirty="0" smtClean="0"/>
          </a:p>
          <a:p>
            <a:pPr marL="0" indent="0">
              <a:buSzPct val="100000"/>
              <a:buFont typeface="Wingdings" pitchFamily="2" charset="2"/>
              <a:buChar char="ü"/>
            </a:pPr>
            <a:r>
              <a:rPr lang="fr-FR" sz="1600" dirty="0" smtClean="0"/>
              <a:t>Augmenter le nombre de stages en médecine générale</a:t>
            </a:r>
          </a:p>
          <a:p>
            <a:pPr marL="0" indent="0">
              <a:buSzPct val="100000"/>
              <a:buFont typeface="Wingdings" pitchFamily="2" charset="2"/>
              <a:buChar char="ü"/>
            </a:pPr>
            <a:endParaRPr lang="fr-FR" sz="1200" dirty="0" smtClean="0"/>
          </a:p>
          <a:p>
            <a:pPr marL="0" indent="0">
              <a:buSzPct val="100000"/>
              <a:buFont typeface="Wingdings" pitchFamily="2" charset="2"/>
              <a:buChar char="ü"/>
            </a:pPr>
            <a:r>
              <a:rPr lang="fr-FR" sz="1600" dirty="0" smtClean="0"/>
              <a:t>Sensibiliser les </a:t>
            </a:r>
            <a:r>
              <a:rPr lang="fr-FR" sz="1600" dirty="0"/>
              <a:t>MG à la fonction de </a:t>
            </a:r>
            <a:r>
              <a:rPr lang="fr-FR" sz="1600" dirty="0" smtClean="0"/>
              <a:t>Maîtres de stage en </a:t>
            </a:r>
            <a:r>
              <a:rPr lang="fr-FR" sz="1600" dirty="0"/>
              <a:t>collaboration avec les </a:t>
            </a:r>
            <a:r>
              <a:rPr lang="fr-FR" sz="1600" dirty="0" smtClean="0"/>
              <a:t>coordonnateurs </a:t>
            </a:r>
            <a:r>
              <a:rPr lang="fr-FR" sz="1600" dirty="0"/>
              <a:t>de </a:t>
            </a:r>
            <a:r>
              <a:rPr lang="fr-FR" sz="1600" dirty="0" smtClean="0"/>
              <a:t>MG </a:t>
            </a:r>
            <a:r>
              <a:rPr lang="fr-FR" sz="1600" dirty="0"/>
              <a:t>et </a:t>
            </a:r>
            <a:r>
              <a:rPr lang="fr-FR" sz="1600" dirty="0" smtClean="0"/>
              <a:t>l’URPS médecins</a:t>
            </a:r>
          </a:p>
          <a:p>
            <a:pPr marL="0" indent="-131762">
              <a:buSzPct val="100000"/>
              <a:buFont typeface="Wingdings" pitchFamily="2" charset="2"/>
              <a:buChar char="ü"/>
            </a:pPr>
            <a:endParaRPr lang="fr-FR" sz="1200" dirty="0" smtClean="0"/>
          </a:p>
          <a:p>
            <a:pPr marL="0" indent="-131762">
              <a:buSzPct val="100000"/>
              <a:buFont typeface="Wingdings" pitchFamily="2" charset="2"/>
              <a:buChar char="ü"/>
            </a:pPr>
            <a:r>
              <a:rPr lang="fr-FR" sz="1600" dirty="0" smtClean="0"/>
              <a:t>Inciter les Centres de santé à accueillir des stagiaires</a:t>
            </a:r>
          </a:p>
          <a:p>
            <a:pPr marL="0" indent="-131762">
              <a:buSzPct val="100000"/>
              <a:buFont typeface="Wingdings" pitchFamily="2" charset="2"/>
              <a:buChar char="ü"/>
            </a:pPr>
            <a:endParaRPr lang="fr-FR" sz="1200" dirty="0" smtClean="0"/>
          </a:p>
          <a:p>
            <a:pPr marL="0" indent="-131762">
              <a:buSzPct val="100000"/>
              <a:buFont typeface="Wingdings" pitchFamily="2" charset="2"/>
              <a:buChar char="ü"/>
            </a:pPr>
            <a:r>
              <a:rPr lang="fr-FR" sz="1600" dirty="0" smtClean="0"/>
              <a:t>Réfléchir sur l’incitation financière à la maîtrise de stage dans les territoires déficitaires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fr-FR" dirty="0" smtClean="0"/>
              <a:t>Changer la formation et faciliter l’installation des jeunes médecins</a:t>
            </a:r>
          </a:p>
        </p:txBody>
      </p:sp>
      <p:sp>
        <p:nvSpPr>
          <p:cNvPr id="7171" name="Rectangle 3"/>
          <p:cNvSpPr>
            <a:spLocks noGrp="1" noChangeArrowheads="1"/>
          </p:cNvSpPr>
          <p:nvPr>
            <p:ph idx="1"/>
          </p:nvPr>
        </p:nvSpPr>
        <p:spPr/>
        <p:txBody>
          <a:bodyPr/>
          <a:lstStyle/>
          <a:p>
            <a:pPr>
              <a:buNone/>
            </a:pPr>
            <a:r>
              <a:rPr lang="fr-FR" sz="2400" dirty="0" smtClean="0"/>
              <a:t>	</a:t>
            </a:r>
            <a:r>
              <a:rPr lang="fr-FR" sz="2000" b="1" dirty="0" smtClean="0"/>
              <a:t>Engagement 2</a:t>
            </a:r>
            <a:r>
              <a:rPr lang="fr-FR" sz="2000" dirty="0" smtClean="0"/>
              <a:t>: 1 500 bourses d’engagement de service public d’ici 2017</a:t>
            </a:r>
          </a:p>
          <a:p>
            <a:pPr>
              <a:buFontTx/>
              <a:buBlip>
                <a:blip r:embed="rId3"/>
              </a:buBlip>
            </a:pPr>
            <a:endParaRPr lang="fr-FR" sz="800" dirty="0" smtClean="0"/>
          </a:p>
          <a:p>
            <a:r>
              <a:rPr lang="fr-FR" sz="1800" dirty="0" smtClean="0"/>
              <a:t>Simplifier le dispositif en donnant aux directeurs généraux d’ARS davantage de latitude dans la définition des zones concernées</a:t>
            </a:r>
          </a:p>
          <a:p>
            <a:endParaRPr lang="fr-FR" sz="1800" dirty="0" smtClean="0"/>
          </a:p>
          <a:p>
            <a:pPr marL="0" indent="0">
              <a:buNone/>
            </a:pPr>
            <a:endParaRPr lang="fr-FR" sz="800" dirty="0" smtClean="0"/>
          </a:p>
          <a:p>
            <a:r>
              <a:rPr lang="fr-FR" sz="1800" dirty="0" smtClean="0"/>
              <a:t>Créer un dispositif dédié pour chirurgiens dentistes</a:t>
            </a:r>
          </a:p>
          <a:p>
            <a:pPr>
              <a:buNone/>
            </a:pPr>
            <a:endParaRPr lang="fr-FR" sz="1800" dirty="0" smtClean="0"/>
          </a:p>
          <a:p>
            <a:pPr marL="0" indent="0">
              <a:buNone/>
            </a:pPr>
            <a:endParaRPr lang="fr-FR" sz="800" dirty="0" smtClean="0"/>
          </a:p>
          <a:p>
            <a:r>
              <a:rPr lang="fr-FR" sz="1800" dirty="0" smtClean="0"/>
              <a:t>Mettre en place des plans d’information des étudiants autour de ces contrats </a:t>
            </a:r>
          </a:p>
          <a:p>
            <a:pPr marL="0" indent="0">
              <a:buNone/>
            </a:pPr>
            <a:endParaRPr lang="fr-FR" sz="1000" u="sng" dirty="0" smtClean="0"/>
          </a:p>
          <a:p>
            <a:endParaRPr lang="fr-FR" sz="2400" dirty="0" smtClean="0"/>
          </a:p>
          <a:p>
            <a:endParaRPr lang="fr-FR" sz="600" dirty="0" smtClean="0"/>
          </a:p>
          <a:p>
            <a:endParaRPr lang="fr-FR" sz="600" dirty="0" smtClean="0"/>
          </a:p>
          <a:p>
            <a:pPr marL="0" indent="0">
              <a:buNone/>
            </a:pPr>
            <a:endParaRPr lang="fr-FR"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51520" y="0"/>
            <a:ext cx="8568952" cy="1143000"/>
          </a:xfrm>
        </p:spPr>
        <p:txBody>
          <a:bodyPr/>
          <a:lstStyle/>
          <a:p>
            <a:r>
              <a:rPr lang="fr-FR" dirty="0" smtClean="0"/>
              <a:t>Changer la formation et faciliter l’installation des jeunes médecins</a:t>
            </a:r>
          </a:p>
        </p:txBody>
      </p:sp>
      <p:sp>
        <p:nvSpPr>
          <p:cNvPr id="7171" name="Rectangle 3"/>
          <p:cNvSpPr>
            <a:spLocks noGrp="1" noChangeArrowheads="1"/>
          </p:cNvSpPr>
          <p:nvPr>
            <p:ph type="body" idx="1"/>
          </p:nvPr>
        </p:nvSpPr>
        <p:spPr>
          <a:xfrm>
            <a:off x="251520" y="1268760"/>
            <a:ext cx="8280920" cy="4608512"/>
          </a:xfrm>
        </p:spPr>
        <p:txBody>
          <a:bodyPr/>
          <a:lstStyle/>
          <a:p>
            <a:pPr>
              <a:buNone/>
            </a:pPr>
            <a:r>
              <a:rPr lang="fr-FR" sz="2400" dirty="0" smtClean="0"/>
              <a:t>	</a:t>
            </a:r>
            <a:r>
              <a:rPr lang="fr-FR" sz="2000" b="1" dirty="0" smtClean="0"/>
              <a:t>Engagement 3</a:t>
            </a:r>
            <a:r>
              <a:rPr lang="fr-FR" sz="2000" dirty="0" smtClean="0"/>
              <a:t>: 200 praticiens territoriaux de médecine générale dès 2013</a:t>
            </a:r>
          </a:p>
          <a:p>
            <a:pPr>
              <a:buNone/>
            </a:pPr>
            <a:endParaRPr lang="fr-FR" sz="2000" dirty="0" smtClean="0"/>
          </a:p>
          <a:p>
            <a:pPr>
              <a:buFontTx/>
              <a:buBlip>
                <a:blip r:embed="rId3"/>
              </a:buBlip>
            </a:pPr>
            <a:endParaRPr lang="fr-FR" sz="800" dirty="0" smtClean="0"/>
          </a:p>
          <a:p>
            <a:r>
              <a:rPr lang="fr-FR" sz="1600" dirty="0" smtClean="0"/>
              <a:t>Apporter une garantie financière de revenu pendant deux ans aux jeunes médecins en contrepartie d’une installation dans une zone en voie de démédicalisation</a:t>
            </a:r>
          </a:p>
          <a:p>
            <a:pPr>
              <a:buNone/>
            </a:pPr>
            <a:endParaRPr lang="fr-FR" sz="1600" kern="1200" dirty="0" smtClean="0">
              <a:latin typeface="+mj-lt"/>
            </a:endParaRPr>
          </a:p>
          <a:p>
            <a:r>
              <a:rPr lang="fr-FR" sz="1600" kern="1200" dirty="0" smtClean="0">
                <a:latin typeface="+mj-lt"/>
              </a:rPr>
              <a:t>Proposer un minimum 40 Praticiens Territoriaux de Médecine Générale en Ile de France en 2013</a:t>
            </a:r>
          </a:p>
          <a:p>
            <a:pPr>
              <a:buNone/>
            </a:pPr>
            <a:r>
              <a:rPr lang="fr-FR" sz="1600" kern="1200" dirty="0" smtClean="0">
                <a:latin typeface="+mj-lt"/>
              </a:rPr>
              <a:t> </a:t>
            </a:r>
          </a:p>
          <a:p>
            <a:r>
              <a:rPr lang="fr-FR" sz="1600" kern="1200" dirty="0" smtClean="0">
                <a:latin typeface="+mj-lt"/>
              </a:rPr>
              <a:t>Définir les territoires de l’Ile de France dans lesquels proposer des </a:t>
            </a:r>
            <a:r>
              <a:rPr lang="fr-FR" sz="1600" kern="1200" dirty="0" smtClean="0"/>
              <a:t>Praticiens Territoriaux de Médecine Générale</a:t>
            </a:r>
            <a:r>
              <a:rPr lang="fr-FR" sz="1600" kern="1200" dirty="0" smtClean="0">
                <a:latin typeface="+mj-lt"/>
              </a:rPr>
              <a:t>  (zones de diminution d’installation, de flux négatifs,…)</a:t>
            </a:r>
          </a:p>
          <a:p>
            <a:pPr>
              <a:buNone/>
            </a:pPr>
            <a:r>
              <a:rPr lang="fr-FR" sz="1600" kern="1200" dirty="0" smtClean="0">
                <a:latin typeface="+mj-lt"/>
              </a:rPr>
              <a:t> </a:t>
            </a:r>
          </a:p>
          <a:p>
            <a:r>
              <a:rPr lang="fr-FR" sz="1600" kern="1200" dirty="0" smtClean="0">
                <a:latin typeface="+mj-lt"/>
              </a:rPr>
              <a:t>Associer les partenaires à la réflexion</a:t>
            </a:r>
          </a:p>
          <a:p>
            <a:pPr marL="0" indent="0">
              <a:buNone/>
            </a:pPr>
            <a:endParaRPr lang="fr-FR" sz="1200" kern="1200" dirty="0" smtClean="0">
              <a:latin typeface="+mj-lt"/>
            </a:endParaRPr>
          </a:p>
          <a:p>
            <a:pPr marL="0" indent="0">
              <a:buNone/>
            </a:pPr>
            <a:endParaRPr lang="fr-FR" sz="2400" dirty="0" smtClean="0"/>
          </a:p>
          <a:p>
            <a:endParaRPr lang="fr-FR" sz="600" dirty="0" smtClean="0"/>
          </a:p>
          <a:p>
            <a:endParaRPr lang="fr-FR" sz="600" dirty="0" smtClean="0"/>
          </a:p>
          <a:p>
            <a:pPr marL="0" indent="0">
              <a:buNone/>
            </a:pPr>
            <a:endParaRPr lang="fr-FR" sz="2000" dirty="0" smtClean="0"/>
          </a:p>
        </p:txBody>
      </p:sp>
    </p:spTree>
    <p:extLst>
      <p:ext uri="{BB962C8B-B14F-4D97-AF65-F5344CB8AC3E}">
        <p14:creationId xmlns:p14="http://schemas.microsoft.com/office/powerpoint/2010/main" xmlns="" val="4065403547"/>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10E0B3D7DA8B344B0AAB522D73B8BB2" ma:contentTypeVersion="5" ma:contentTypeDescription="Crée un document." ma:contentTypeScope="" ma:versionID="873d44a0dcd011a4461aba56b52b36a8">
  <xsd:schema xmlns:xsd="http://www.w3.org/2001/XMLSchema" xmlns:p="http://schemas.microsoft.com/office/2006/metadata/properties" xmlns:ns2="e33eb8d3-d83a-4308-98e4-13751bdaa3b0" xmlns:ns3="a0f4fd0f-4d05-4f0b-ae84-b79e23a0e9c9" targetNamespace="http://schemas.microsoft.com/office/2006/metadata/properties" ma:root="true" ma:fieldsID="0789b853bf6737b124619c824a8c7b8c" ns2:_="" ns3:_="">
    <xsd:import namespace="e33eb8d3-d83a-4308-98e4-13751bdaa3b0"/>
    <xsd:import namespace="a0f4fd0f-4d05-4f0b-ae84-b79e23a0e9c9"/>
    <xsd:element name="properties">
      <xsd:complexType>
        <xsd:sequence>
          <xsd:element name="documentManagement">
            <xsd:complexType>
              <xsd:all>
                <xsd:element ref="ns2:R_x00e9_dacteur" minOccurs="0"/>
                <xsd:element ref="ns3:Nature_x0020_du_x0020_document" minOccurs="0"/>
              </xsd:all>
            </xsd:complexType>
          </xsd:element>
        </xsd:sequence>
      </xsd:complexType>
    </xsd:element>
  </xsd:schema>
  <xsd:schema xmlns:xsd="http://www.w3.org/2001/XMLSchema" xmlns:dms="http://schemas.microsoft.com/office/2006/documentManagement/types" targetNamespace="e33eb8d3-d83a-4308-98e4-13751bdaa3b0" elementFormDefault="qualified">
    <xsd:import namespace="http://schemas.microsoft.com/office/2006/documentManagement/types"/>
    <xsd:element name="R_x00e9_dacteur" ma:index="8" nillable="true" ma:displayName="Rédacteur" ma:internalName="R_x00e9_dacteur">
      <xsd:simpleType>
        <xsd:restriction base="dms:Text">
          <xsd:maxLength value="255"/>
        </xsd:restriction>
      </xsd:simpleType>
    </xsd:element>
  </xsd:schema>
  <xsd:schema xmlns:xsd="http://www.w3.org/2001/XMLSchema" xmlns:dms="http://schemas.microsoft.com/office/2006/documentManagement/types" targetNamespace="a0f4fd0f-4d05-4f0b-ae84-b79e23a0e9c9" elementFormDefault="qualified">
    <xsd:import namespace="http://schemas.microsoft.com/office/2006/documentManagement/types"/>
    <xsd:element name="Nature_x0020_du_x0020_document" ma:index="9" nillable="true" ma:displayName="Nature du document" ma:format="Dropdown" ma:internalName="Nature_x0020_du_x0020_document">
      <xsd:simpleType>
        <xsd:restriction base="dms:Choice">
          <xsd:enumeration value="1. Ordre du jour"/>
          <xsd:enumeration value="2. Relevé de décisions"/>
          <xsd:enumeration value="3. Présentation"/>
          <xsd:enumeration value="4. Annexe"/>
          <xsd:enumeration value="5. Document de travail"/>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R_x00e9_dacteur xmlns="e33eb8d3-d83a-4308-98e4-13751bdaa3b0">Pierre Ouanhnon</R_x00e9_dacteur>
    <Nature_x0020_du_x0020_document xmlns="a0f4fd0f-4d05-4f0b-ae84-b79e23a0e9c9">5. Document de travail</Nature_x0020_du_x0020_document>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88990ED-E917-4A4B-9CF5-8C96EA097D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33eb8d3-d83a-4308-98e4-13751bdaa3b0"/>
    <ds:schemaRef ds:uri="a0f4fd0f-4d05-4f0b-ae84-b79e23a0e9c9"/>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CA64995-70ED-401D-93B6-E0BDA9CFE248}">
  <ds:schemaRefs>
    <ds:schemaRef ds:uri="http://schemas.microsoft.com/office/2006/metadata/properties"/>
    <ds:schemaRef ds:uri="e33eb8d3-d83a-4308-98e4-13751bdaa3b0"/>
    <ds:schemaRef ds:uri="a0f4fd0f-4d05-4f0b-ae84-b79e23a0e9c9"/>
  </ds:schemaRefs>
</ds:datastoreItem>
</file>

<file path=customXml/itemProps3.xml><?xml version="1.0" encoding="utf-8"?>
<ds:datastoreItem xmlns:ds="http://schemas.openxmlformats.org/officeDocument/2006/customXml" ds:itemID="{29E2A6ED-8612-4329-978B-AB5A412AE40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10718</TotalTime>
  <Words>1944</Words>
  <Application>Microsoft Office PowerPoint</Application>
  <PresentationFormat>Affichage à l'écran (4:3)</PresentationFormat>
  <Paragraphs>314</Paragraphs>
  <Slides>22</Slides>
  <Notes>21</Notes>
  <HiddenSlides>0</HiddenSlides>
  <MMClips>0</MMClips>
  <ScaleCrop>false</ScaleCrop>
  <HeadingPairs>
    <vt:vector size="4" baseType="variant">
      <vt:variant>
        <vt:lpstr>Thème</vt:lpstr>
      </vt:variant>
      <vt:variant>
        <vt:i4>2</vt:i4>
      </vt:variant>
      <vt:variant>
        <vt:lpstr>Titres des diapositives</vt:lpstr>
      </vt:variant>
      <vt:variant>
        <vt:i4>22</vt:i4>
      </vt:variant>
    </vt:vector>
  </HeadingPairs>
  <TitlesOfParts>
    <vt:vector size="24" baseType="lpstr">
      <vt:lpstr>Modèle par défaut</vt:lpstr>
      <vt:lpstr>1_Modèle par défaut</vt:lpstr>
      <vt:lpstr> « Pacte territoire-santé » pour lutter contre les déserts médicaux  CONFERENCE DE TERRITOIRE  Val-de-Grâce, 15 février 2013 </vt:lpstr>
      <vt:lpstr>Diapositive 2</vt:lpstr>
      <vt:lpstr>Pacte territoire-santé</vt:lpstr>
      <vt:lpstr>CONTEXTE</vt:lpstr>
      <vt:lpstr>OBJECTIFS DU PACTE</vt:lpstr>
      <vt:lpstr>Les engagements proposés</vt:lpstr>
      <vt:lpstr>Changer la formation et faciliter l’installation des jeunes médecins</vt:lpstr>
      <vt:lpstr>Changer la formation et faciliter l’installation des jeunes médecins</vt:lpstr>
      <vt:lpstr>Changer la formation et faciliter l’installation des jeunes médecins</vt:lpstr>
      <vt:lpstr>Changer la formation et faciliter l’installation des jeunes médecins</vt:lpstr>
      <vt:lpstr>PAPS  (Plateforme d’Appui des Professionnels de Santé)</vt:lpstr>
      <vt:lpstr>Transformer les conditions d’exercice des professionnels de santé</vt:lpstr>
      <vt:lpstr>Transformer les conditions d’exercice des professionnels de santé</vt:lpstr>
      <vt:lpstr>Transformer les conditions d’exercice des professionnels de santé</vt:lpstr>
      <vt:lpstr>Transformer les conditions d’exercice des professionnels de santé</vt:lpstr>
      <vt:lpstr>Investir dans les territoires isolés</vt:lpstr>
      <vt:lpstr>Investir dans les territoires isolés</vt:lpstr>
      <vt:lpstr>Investir dans les territoires isolés</vt:lpstr>
      <vt:lpstr>Investir dans les territoires isolés</vt:lpstr>
      <vt:lpstr>Investir dans les territoires isolés</vt:lpstr>
      <vt:lpstr>Diapositive 21</vt:lpstr>
      <vt:lpstr>        MERCI DE VOTRE ATTENTION  ***  Pour plus d’information, contacter  alexandre.farnault@ars.sante.fr  christine.gratz@ars.sante.fr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Pacte territoire-santé - Pour lutter contre les déserts médicaux</dc:title>
  <dc:creator>Service Info</dc:creator>
  <cp:lastModifiedBy>OOMS</cp:lastModifiedBy>
  <cp:revision>696</cp:revision>
  <cp:lastPrinted>2013-01-07T08:55:12Z</cp:lastPrinted>
  <dcterms:created xsi:type="dcterms:W3CDTF">2010-01-06T10:10:18Z</dcterms:created>
  <dcterms:modified xsi:type="dcterms:W3CDTF">2013-02-14T16:54:45Z</dcterms:modified>
  <cp:contentType>Document</cp:contentTyp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0x010100A10E0B3D7DA8B344B0AAB522D73B8BB2</vt:lpwstr>
  </property>
</Properties>
</file>