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5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F466F-BDA4-4F18-9C7B-FF0A9A1B0E80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B4290-6522-4139-852E-05BD9E7F0D2E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955F9-81EA-47C5-8059-9E5C2B437C70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EF607B-A47E-422C-9BEF-122CCDB7C526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9A7CB-BEE6-4F99-898E-913F06E8E125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E300C-6FC5-4FC3-AF1A-075E4F50620D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295D-4A77-4DEB-B04C-9F4282A8BC04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B28685-4D0C-42D5-8013-B5904CD1FCBC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226C0-9885-4BA9-BBFA-A52CBFEBB775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EE1B38-C5EB-4D66-9137-0AFE9CDEDE8F}" type="datetime1">
              <a:rPr lang="en-US" smtClean="0"/>
              <a:pPr/>
              <a:t>2/15/2013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Faire glisser l'image vers l'espace réservé ou cliquer sur l'icône pour l'ajouter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7B613C-1AD7-49D3-885D-F654C5CDBAA6}" type="datetime1">
              <a:rPr lang="en-US" smtClean="0"/>
              <a:pPr/>
              <a:t>2/15/2013</a:t>
            </a:fld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E2D2B3B-882E-40F3-A32F-6DD516915044}" type="slidenum">
              <a:rPr lang="en-US" smtClean="0"/>
              <a:pPr/>
              <a:t>‹N°›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6E2D2B3B-882E-40F3-A32F-6DD516915044}" type="slidenum">
              <a:rPr lang="en-US" smtClean="0"/>
              <a:pPr/>
              <a:t>‹N°›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327B613C-1AD7-49D3-885D-F654C5CDBAA6}" type="datetime1">
              <a:rPr lang="en-US" smtClean="0"/>
              <a:pPr/>
              <a:t>2/15/2013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51" r:id="rId1"/>
    <p:sldLayoutId id="2147483952" r:id="rId2"/>
    <p:sldLayoutId id="2147483953" r:id="rId3"/>
    <p:sldLayoutId id="2147483954" r:id="rId4"/>
    <p:sldLayoutId id="2147483955" r:id="rId5"/>
    <p:sldLayoutId id="2147483956" r:id="rId6"/>
    <p:sldLayoutId id="2147483957" r:id="rId7"/>
    <p:sldLayoutId id="2147483958" r:id="rId8"/>
    <p:sldLayoutId id="2147483959" r:id="rId9"/>
    <p:sldLayoutId id="2147483960" r:id="rId10"/>
    <p:sldLayoutId id="2147483961" r:id="rId11"/>
  </p:sldLayoutIdLst>
  <p:hf sldNum="0" hdr="0" ftr="0" dt="0"/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fr-FR" dirty="0" smtClean="0"/>
              <a:t>Aspirations professionnelles des internes et CCA en Ile - de - France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/>
              <a:t>Dr Julien Lenglet</a:t>
            </a:r>
          </a:p>
          <a:p>
            <a:r>
              <a:rPr lang="fr-FR" dirty="0" smtClean="0"/>
              <a:t>Président du syndicat des Internes des </a:t>
            </a:r>
            <a:r>
              <a:rPr lang="fr-FR" dirty="0" err="1" smtClean="0"/>
              <a:t>Höpitaux</a:t>
            </a:r>
            <a:r>
              <a:rPr lang="fr-FR" dirty="0" smtClean="0"/>
              <a:t> de Paris</a:t>
            </a:r>
          </a:p>
        </p:txBody>
      </p:sp>
    </p:spTree>
    <p:extLst>
      <p:ext uri="{BB962C8B-B14F-4D97-AF65-F5344CB8AC3E}">
        <p14:creationId xmlns:p14="http://schemas.microsoft.com/office/powerpoint/2010/main" xmlns="" val="4061820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Contexte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Problématique de la démographie médicale en IDF</a:t>
            </a:r>
          </a:p>
          <a:p>
            <a:r>
              <a:rPr lang="fr-FR" dirty="0" smtClean="0"/>
              <a:t>Parallèlement profonde modification des pratiques professionnelles futures</a:t>
            </a:r>
          </a:p>
          <a:p>
            <a:pPr lvl="1"/>
            <a:r>
              <a:rPr lang="fr-FR" dirty="0" smtClean="0"/>
              <a:t>Rôle futur de la médecine libérale mal défini</a:t>
            </a:r>
          </a:p>
          <a:p>
            <a:pPr lvl="1"/>
            <a:r>
              <a:rPr lang="fr-FR" dirty="0" smtClean="0"/>
              <a:t>Conséquence de la féminisation de la profession</a:t>
            </a:r>
          </a:p>
          <a:p>
            <a:pPr lvl="1"/>
            <a:r>
              <a:rPr lang="fr-FR" dirty="0" smtClean="0"/>
              <a:t>Modification des conditions de travail</a:t>
            </a:r>
          </a:p>
          <a:p>
            <a:pPr lvl="1"/>
            <a:r>
              <a:rPr lang="fr-FR" dirty="0" smtClean="0"/>
              <a:t>Répartition des praticiens en Ile de France (public ET privé)</a:t>
            </a:r>
          </a:p>
          <a:p>
            <a:pPr lvl="1"/>
            <a:r>
              <a:rPr lang="fr-FR" dirty="0" smtClean="0"/>
              <a:t>Offre de soin en soirée / nuit / WE</a:t>
            </a:r>
          </a:p>
          <a:p>
            <a:pPr lvl="1"/>
            <a:r>
              <a:rPr lang="fr-FR" dirty="0" smtClean="0"/>
              <a:t>Cout du système</a:t>
            </a:r>
          </a:p>
          <a:p>
            <a:pPr lvl="1"/>
            <a:r>
              <a:rPr lang="fr-FR" dirty="0" smtClean="0"/>
              <a:t>Articulation public / privé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1512749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Objectifs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Au moins 2000 réponses</a:t>
            </a:r>
          </a:p>
          <a:p>
            <a:r>
              <a:rPr lang="fr-FR" dirty="0" smtClean="0"/>
              <a:t>Base de données de 4000 internes et CCA en IDF</a:t>
            </a:r>
          </a:p>
          <a:p>
            <a:r>
              <a:rPr lang="fr-FR" dirty="0" smtClean="0"/>
              <a:t>Jeu concours</a:t>
            </a:r>
          </a:p>
          <a:p>
            <a:r>
              <a:rPr lang="fr-FR" dirty="0" smtClean="0"/>
              <a:t>Dépouillement / statistiques par un professionnel</a:t>
            </a:r>
          </a:p>
          <a:p>
            <a:r>
              <a:rPr lang="fr-FR" dirty="0" smtClean="0"/>
              <a:t>Rédaction d’un livre blanc collaboratif</a:t>
            </a:r>
          </a:p>
          <a:p>
            <a:pPr lvl="1"/>
            <a:r>
              <a:rPr lang="fr-FR" dirty="0" smtClean="0"/>
              <a:t>Public : AP, ARS</a:t>
            </a:r>
          </a:p>
          <a:p>
            <a:pPr lvl="1"/>
            <a:r>
              <a:rPr lang="fr-FR" dirty="0" smtClean="0"/>
              <a:t>Privé / libéral : URPS, </a:t>
            </a:r>
            <a:r>
              <a:rPr lang="fr-FR" dirty="0" err="1" smtClean="0"/>
              <a:t>GdS</a:t>
            </a:r>
            <a:endParaRPr lang="fr-FR" dirty="0" smtClean="0"/>
          </a:p>
          <a:p>
            <a:pPr lvl="1"/>
            <a:r>
              <a:rPr lang="fr-FR" dirty="0" smtClean="0"/>
              <a:t>CROM</a:t>
            </a:r>
          </a:p>
          <a:p>
            <a:pPr lvl="1"/>
            <a:r>
              <a:rPr lang="fr-FR" dirty="0" smtClean="0"/>
              <a:t>Doyens</a:t>
            </a:r>
          </a:p>
          <a:p>
            <a:pPr lvl="1"/>
            <a:r>
              <a:rPr lang="fr-FR" dirty="0" smtClean="0"/>
              <a:t>Conférence</a:t>
            </a:r>
          </a:p>
          <a:p>
            <a:pPr lvl="1"/>
            <a:r>
              <a:rPr lang="fr-FR" dirty="0" smtClean="0"/>
              <a:t>Toute participation est la bienvenue et appréciée ++++</a:t>
            </a:r>
          </a:p>
          <a:p>
            <a:pPr lvl="2"/>
            <a:r>
              <a:rPr lang="fr-FR" dirty="0" smtClean="0"/>
              <a:t>Objectif : participer à la rédaction des questions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1615643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Données de la population d’étude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fr-FR" b="1" dirty="0"/>
              <a:t>Q1. Vous êtes…</a:t>
            </a:r>
            <a:endParaRPr lang="fr-FR" dirty="0"/>
          </a:p>
          <a:p>
            <a:pPr lvl="0"/>
            <a:r>
              <a:rPr lang="fr-FR" dirty="0"/>
              <a:t>Un homme</a:t>
            </a:r>
          </a:p>
          <a:p>
            <a:pPr lvl="0"/>
            <a:r>
              <a:rPr lang="fr-FR" dirty="0"/>
              <a:t>Une femme</a:t>
            </a:r>
          </a:p>
          <a:p>
            <a:r>
              <a:rPr lang="fr-FR" b="1" dirty="0"/>
              <a:t> </a:t>
            </a:r>
            <a:endParaRPr lang="fr-FR" dirty="0"/>
          </a:p>
          <a:p>
            <a:r>
              <a:rPr lang="fr-FR" b="1" dirty="0"/>
              <a:t>Q2. Quelle est votre année de naissance ?</a:t>
            </a:r>
            <a:endParaRPr lang="fr-FR" dirty="0"/>
          </a:p>
          <a:p>
            <a:r>
              <a:rPr lang="fr-FR" dirty="0"/>
              <a:t> </a:t>
            </a:r>
          </a:p>
          <a:p>
            <a:r>
              <a:rPr lang="fr-FR" b="1" dirty="0"/>
              <a:t>Q3. En quelle année avez vous passé les ECN ?</a:t>
            </a:r>
            <a:endParaRPr lang="fr-FR" dirty="0"/>
          </a:p>
          <a:p>
            <a:r>
              <a:rPr lang="fr-FR" b="1" dirty="0"/>
              <a:t> </a:t>
            </a:r>
            <a:endParaRPr lang="fr-FR" dirty="0"/>
          </a:p>
          <a:p>
            <a:r>
              <a:rPr lang="fr-FR" b="1" dirty="0"/>
              <a:t>Q4. Combien de semestres avez – vous validé ?</a:t>
            </a:r>
            <a:endParaRPr lang="fr-FR" dirty="0"/>
          </a:p>
          <a:p>
            <a:r>
              <a:rPr lang="fr-FR" dirty="0"/>
              <a:t> </a:t>
            </a:r>
          </a:p>
          <a:p>
            <a:r>
              <a:rPr lang="fr-FR" b="1" dirty="0"/>
              <a:t>Q5. Quel est votre DES d’inscription ? L’année d’obtention de votre DES si vous êtes en post-internat ?</a:t>
            </a:r>
            <a:endParaRPr lang="fr-FR" dirty="0"/>
          </a:p>
          <a:p>
            <a:r>
              <a:rPr lang="fr-FR" dirty="0"/>
              <a:t> </a:t>
            </a:r>
          </a:p>
          <a:p>
            <a:r>
              <a:rPr lang="fr-FR" b="1" dirty="0"/>
              <a:t>Q6. Vous êtes…</a:t>
            </a:r>
            <a:endParaRPr lang="fr-FR" dirty="0"/>
          </a:p>
          <a:p>
            <a:pPr lvl="0"/>
            <a:r>
              <a:rPr lang="fr-FR" dirty="0"/>
              <a:t>Célibataire</a:t>
            </a:r>
          </a:p>
          <a:p>
            <a:pPr lvl="0"/>
            <a:r>
              <a:rPr lang="fr-FR" dirty="0"/>
              <a:t>En couple </a:t>
            </a:r>
          </a:p>
          <a:p>
            <a:pPr lvl="0"/>
            <a:r>
              <a:rPr lang="fr-FR" dirty="0"/>
              <a:t>Avec enfants (oui, non, combien ?)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Q7. Quelle est la catégorie socio-professionnelle de votre conjoint ? (Listing CSP)</a:t>
            </a:r>
            <a:endParaRPr lang="fr-FR" dirty="0"/>
          </a:p>
          <a:p>
            <a:r>
              <a:rPr lang="fr-FR" b="1" dirty="0"/>
              <a:t> </a:t>
            </a:r>
            <a:endParaRPr lang="fr-FR" dirty="0"/>
          </a:p>
          <a:p>
            <a:r>
              <a:rPr lang="fr-FR" b="1" dirty="0"/>
              <a:t>Q8. Dans quel département avez-vous passé votre baccalauréat ? (numéro)</a:t>
            </a:r>
            <a:endParaRPr lang="fr-FR" dirty="0"/>
          </a:p>
          <a:p>
            <a:r>
              <a:rPr lang="fr-FR" b="1" dirty="0"/>
              <a:t>Dans quelle faculté avez – vous fait votre externat ?</a:t>
            </a:r>
            <a:endParaRPr lang="fr-FR" dirty="0"/>
          </a:p>
          <a:p>
            <a:r>
              <a:rPr lang="fr-FR" dirty="0"/>
              <a:t> </a:t>
            </a:r>
          </a:p>
          <a:p>
            <a:r>
              <a:rPr lang="fr-FR" b="1" dirty="0"/>
              <a:t>Q9. Avez-vous fait ou voulez – vous faire un master 2 / un DEA ? (OUI/NON) et si oui… (classer 2 réponses)</a:t>
            </a:r>
            <a:endParaRPr lang="fr-FR" dirty="0"/>
          </a:p>
          <a:p>
            <a:pPr lvl="0"/>
            <a:r>
              <a:rPr lang="fr-FR" dirty="0"/>
              <a:t>Par attrait pour une formation scientifique</a:t>
            </a:r>
          </a:p>
          <a:p>
            <a:pPr lvl="0"/>
            <a:r>
              <a:rPr lang="fr-FR" dirty="0"/>
              <a:t>Dans l’attente d’un poste de CCA</a:t>
            </a:r>
          </a:p>
          <a:p>
            <a:pPr lvl="0"/>
            <a:r>
              <a:rPr lang="fr-FR" dirty="0"/>
              <a:t>Obligatoire pour obtenir un poste de CCA </a:t>
            </a:r>
          </a:p>
          <a:p>
            <a:pPr lvl="0"/>
            <a:r>
              <a:rPr lang="fr-FR" dirty="0"/>
              <a:t>Pour faire une pause pendant votre internat</a:t>
            </a:r>
          </a:p>
          <a:p>
            <a:r>
              <a:rPr lang="fr-FR" b="1" dirty="0"/>
              <a:t> </a:t>
            </a:r>
            <a:endParaRPr lang="fr-FR" dirty="0"/>
          </a:p>
          <a:p>
            <a:r>
              <a:rPr lang="fr-FR" b="1" dirty="0"/>
              <a:t>Q10. Avez-vous bénéficié / bénéficiez-vous d’un congé maternité ? (OUI/NON)</a:t>
            </a:r>
            <a:endParaRPr lang="fr-FR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8615966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 smtClean="0"/>
              <a:t>Aspirations pour l’exercice futur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fr-FR" b="1" dirty="0"/>
              <a:t>Q13. Vous envisagez, pour votre exercice futur… (classez 2 réponses par ordre de préférence)</a:t>
            </a:r>
            <a:endParaRPr lang="fr-FR" dirty="0"/>
          </a:p>
          <a:p>
            <a:pPr lvl="0"/>
            <a:r>
              <a:rPr lang="fr-FR" dirty="0"/>
              <a:t>De rester en région Ile-de-France</a:t>
            </a:r>
          </a:p>
          <a:p>
            <a:pPr lvl="0"/>
            <a:r>
              <a:rPr lang="fr-FR" dirty="0"/>
              <a:t>De quitter la région parisienne</a:t>
            </a:r>
          </a:p>
          <a:p>
            <a:pPr lvl="0"/>
            <a:r>
              <a:rPr lang="fr-FR" dirty="0"/>
              <a:t>De partir à l’étranger en Union Européenne (précisez)</a:t>
            </a:r>
          </a:p>
          <a:p>
            <a:pPr lvl="0"/>
            <a:r>
              <a:rPr lang="fr-FR" dirty="0"/>
              <a:t>De partir à l’étranger hors Union Européenne (précisez)</a:t>
            </a:r>
          </a:p>
          <a:p>
            <a:pPr lvl="0"/>
            <a:r>
              <a:rPr lang="fr-FR" dirty="0"/>
              <a:t>Vous ne savez pas encore </a:t>
            </a:r>
          </a:p>
          <a:p>
            <a:r>
              <a:rPr lang="fr-FR" b="1" dirty="0"/>
              <a:t> </a:t>
            </a:r>
            <a:endParaRPr lang="fr-FR" dirty="0"/>
          </a:p>
          <a:p>
            <a:r>
              <a:rPr lang="fr-FR" b="1" dirty="0"/>
              <a:t>Q14. Vous envisagez d’effectuer votre carrière professionnelle hors de France (pour ceux qui ont répondu oui, plusieurs réponses possibles à classer parmi 2)</a:t>
            </a:r>
            <a:endParaRPr lang="fr-FR" dirty="0"/>
          </a:p>
          <a:p>
            <a:pPr lvl="0"/>
            <a:r>
              <a:rPr lang="fr-FR" dirty="0"/>
              <a:t>Pour y avoir une activité de recherche</a:t>
            </a:r>
          </a:p>
          <a:p>
            <a:pPr lvl="0"/>
            <a:r>
              <a:rPr lang="fr-FR" dirty="0"/>
              <a:t>Pour bénéficier de meilleures conditions d’exercice</a:t>
            </a:r>
          </a:p>
          <a:p>
            <a:pPr lvl="0"/>
            <a:r>
              <a:rPr lang="fr-FR" dirty="0"/>
              <a:t>Pour cause de regroupement familial</a:t>
            </a:r>
          </a:p>
          <a:p>
            <a:pPr lvl="0"/>
            <a:r>
              <a:rPr lang="fr-FR" dirty="0"/>
              <a:t>Pour avoir accès à une spécialité à laquelle vous n’avez pas eu accès en France</a:t>
            </a:r>
          </a:p>
          <a:p>
            <a:pPr lvl="0"/>
            <a:r>
              <a:rPr lang="fr-FR" dirty="0"/>
              <a:t>Autre (précisez)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Q15. Quel mode d’exercice envisagez-vous prioritairement pour votre exercice futur ? (1 réponse possible) : question orientant vers le questionnaire public ou privé</a:t>
            </a:r>
            <a:endParaRPr lang="fr-FR" dirty="0"/>
          </a:p>
          <a:p>
            <a:pPr lvl="0"/>
            <a:r>
              <a:rPr lang="fr-FR" dirty="0"/>
              <a:t>Majoritairement hospitalier et/ou dans un établissement public de santé</a:t>
            </a:r>
          </a:p>
          <a:p>
            <a:pPr lvl="0"/>
            <a:r>
              <a:rPr lang="fr-FR" dirty="0"/>
              <a:t>Majoritairement libéral et/ou en établissement privé de santé</a:t>
            </a:r>
          </a:p>
          <a:p>
            <a:pPr lvl="0"/>
            <a:r>
              <a:rPr lang="fr-FR" dirty="0"/>
              <a:t>Vous ne savez pas encore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Q16. Pour vous, le plus important est… (classer sur 2 réponses)</a:t>
            </a:r>
            <a:endParaRPr lang="fr-FR" dirty="0"/>
          </a:p>
          <a:p>
            <a:pPr lvl="0"/>
            <a:r>
              <a:rPr lang="fr-FR" dirty="0"/>
              <a:t>La qualité de vie, en ce qui concerne la vie personnelle et familiale</a:t>
            </a:r>
          </a:p>
          <a:p>
            <a:pPr lvl="0"/>
            <a:r>
              <a:rPr lang="fr-FR" dirty="0"/>
              <a:t>Le niveau scientifique </a:t>
            </a:r>
          </a:p>
          <a:p>
            <a:pPr lvl="0"/>
            <a:r>
              <a:rPr lang="fr-FR" dirty="0"/>
              <a:t>Les dossiers médicaux les plus intéressants possibles</a:t>
            </a:r>
          </a:p>
          <a:p>
            <a:pPr lvl="0"/>
            <a:r>
              <a:rPr lang="fr-FR" dirty="0"/>
              <a:t>Les revenus </a:t>
            </a:r>
          </a:p>
          <a:p>
            <a:pPr lvl="0"/>
            <a:r>
              <a:rPr lang="fr-FR" dirty="0"/>
              <a:t>Les conditions d’exercice (sécurité de l’emploi, congés maternité, congés payés…) 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4230482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Temps de travail et revenus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fr-FR" b="1" dirty="0"/>
              <a:t>Q17. Après avoir fini votre internat et votre clinicat, pensez - vous  garder une activité de gardes de nuit</a:t>
            </a:r>
            <a:endParaRPr lang="fr-FR" dirty="0"/>
          </a:p>
          <a:p>
            <a:r>
              <a:rPr lang="fr-FR" b="1" dirty="0"/>
              <a:t> </a:t>
            </a:r>
            <a:endParaRPr lang="fr-FR" dirty="0"/>
          </a:p>
          <a:p>
            <a:r>
              <a:rPr lang="fr-FR" b="1" dirty="0"/>
              <a:t>Q18. Après avoir fini votre internat et votre clinicat, voudriez vous ne plus travailler tous les jours de la semaine ?</a:t>
            </a:r>
            <a:endParaRPr lang="fr-FR" dirty="0"/>
          </a:p>
          <a:p>
            <a:r>
              <a:rPr lang="fr-FR" b="1" dirty="0"/>
              <a:t>Si oui, combien de jours non travaillés dans une semaine ?</a:t>
            </a:r>
            <a:endParaRPr lang="fr-FR" dirty="0"/>
          </a:p>
          <a:p>
            <a:r>
              <a:rPr lang="fr-FR" dirty="0"/>
              <a:t> </a:t>
            </a:r>
          </a:p>
          <a:p>
            <a:r>
              <a:rPr lang="fr-FR" b="1" dirty="0"/>
              <a:t>Q19. Quel est votre objectif de revenus mensuels, une fois votre internat (et clinicat / assistanat si vous en faîtes un) terminé ?</a:t>
            </a:r>
            <a:endParaRPr lang="fr-FR" dirty="0"/>
          </a:p>
          <a:p>
            <a:pPr lvl="0"/>
            <a:r>
              <a:rPr lang="fr-FR" dirty="0"/>
              <a:t>Moins de 4000 euros nets par mois</a:t>
            </a:r>
          </a:p>
          <a:p>
            <a:pPr lvl="0"/>
            <a:r>
              <a:rPr lang="fr-FR" dirty="0"/>
              <a:t>Entre 4000 et 6000 euros nets / mois</a:t>
            </a:r>
          </a:p>
          <a:p>
            <a:pPr lvl="0"/>
            <a:r>
              <a:rPr lang="fr-FR" dirty="0"/>
              <a:t>Entre 6.000 et 10.000 euros nets / mois</a:t>
            </a:r>
          </a:p>
          <a:p>
            <a:pPr lvl="0"/>
            <a:r>
              <a:rPr lang="fr-FR" dirty="0"/>
              <a:t>Entre 10.000 et 20.000 euros nets / mois</a:t>
            </a:r>
          </a:p>
          <a:p>
            <a:pPr lvl="0"/>
            <a:r>
              <a:rPr lang="fr-FR" dirty="0"/>
              <a:t>Plus de 20.000 euros nets / mois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Q20. Combien d’heures envisagez - vous travailler par semaine ?</a:t>
            </a:r>
            <a:endParaRPr lang="fr-FR" dirty="0"/>
          </a:p>
          <a:p>
            <a:pPr lvl="0"/>
            <a:r>
              <a:rPr lang="fr-FR" dirty="0"/>
              <a:t>Moins de 35 heures</a:t>
            </a:r>
          </a:p>
          <a:p>
            <a:pPr lvl="0"/>
            <a:r>
              <a:rPr lang="fr-FR" dirty="0"/>
              <a:t>Entre 35 et 50 heures</a:t>
            </a:r>
          </a:p>
          <a:p>
            <a:pPr lvl="0"/>
            <a:r>
              <a:rPr lang="fr-FR" dirty="0"/>
              <a:t>Entre 50 et 80 heures</a:t>
            </a:r>
          </a:p>
          <a:p>
            <a:pPr lvl="0"/>
            <a:r>
              <a:rPr lang="fr-FR" dirty="0"/>
              <a:t>Plus de 80 heures par semaine</a:t>
            </a:r>
          </a:p>
          <a:p>
            <a:r>
              <a:rPr lang="fr-FR" b="1" dirty="0"/>
              <a:t> </a:t>
            </a:r>
            <a:endParaRPr lang="fr-FR" dirty="0"/>
          </a:p>
          <a:p>
            <a:r>
              <a:rPr lang="fr-FR" b="1" dirty="0"/>
              <a:t>Q21. Vous êtes prêt à arrêter d’être médecin… </a:t>
            </a:r>
            <a:endParaRPr lang="fr-FR" dirty="0"/>
          </a:p>
          <a:p>
            <a:pPr lvl="0"/>
            <a:r>
              <a:rPr lang="fr-FR" dirty="0"/>
              <a:t>Jamais </a:t>
            </a:r>
          </a:p>
          <a:p>
            <a:pPr lvl="0"/>
            <a:r>
              <a:rPr lang="fr-FR" dirty="0"/>
              <a:t>Si on vous demande de vous installer dans une région qui ne vous convient pas</a:t>
            </a:r>
          </a:p>
          <a:p>
            <a:pPr lvl="0"/>
            <a:r>
              <a:rPr lang="fr-FR" dirty="0"/>
              <a:t>Si vos revenus ne sont plus à la hauteur de vos espérances</a:t>
            </a:r>
          </a:p>
          <a:p>
            <a:pPr lvl="0"/>
            <a:r>
              <a:rPr lang="fr-FR" dirty="0"/>
              <a:t>Si vous disposez de revenus suffisants</a:t>
            </a:r>
          </a:p>
          <a:p>
            <a:pPr lvl="0"/>
            <a:r>
              <a:rPr lang="fr-FR" dirty="0"/>
              <a:t>Si on vous propose un autre emploi attractif</a:t>
            </a:r>
          </a:p>
          <a:p>
            <a:pPr lvl="0"/>
            <a:r>
              <a:rPr lang="fr-FR" dirty="0"/>
              <a:t>Pour une autre raison (précisez…)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574589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Secteur privé / libéral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32500" lnSpcReduction="20000"/>
          </a:bodyPr>
          <a:lstStyle/>
          <a:p>
            <a:r>
              <a:rPr lang="fr-FR" b="1" dirty="0"/>
              <a:t>Q22. Vous ne voulez pas travailler à l’hôpital public car… (classez 2 réponses)</a:t>
            </a:r>
            <a:endParaRPr lang="fr-FR" dirty="0"/>
          </a:p>
          <a:p>
            <a:pPr lvl="0"/>
            <a:r>
              <a:rPr lang="fr-FR" dirty="0"/>
              <a:t>Le fonctionnement de l’hôpital ne vous convient pas</a:t>
            </a:r>
          </a:p>
          <a:p>
            <a:pPr lvl="0"/>
            <a:r>
              <a:rPr lang="fr-FR" dirty="0"/>
              <a:t>Le poids de la hiérarchie vous paraît trop lourd</a:t>
            </a:r>
          </a:p>
          <a:p>
            <a:pPr lvl="0"/>
            <a:r>
              <a:rPr lang="fr-FR" dirty="0"/>
              <a:t>Les revenus vous paraissent trop faibles</a:t>
            </a:r>
          </a:p>
          <a:p>
            <a:pPr lvl="0"/>
            <a:r>
              <a:rPr lang="fr-FR" dirty="0"/>
              <a:t>Vous voulez être votre propre patron</a:t>
            </a:r>
          </a:p>
          <a:p>
            <a:pPr lvl="0"/>
            <a:r>
              <a:rPr lang="fr-FR" dirty="0"/>
              <a:t>Vous avez l’impression qu’y obtenir un poste est difficile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Q23. Votre imaginez une pratique… (classez 2 réponses)</a:t>
            </a:r>
            <a:endParaRPr lang="fr-FR" dirty="0"/>
          </a:p>
          <a:p>
            <a:pPr lvl="0"/>
            <a:r>
              <a:rPr lang="fr-FR" dirty="0"/>
              <a:t>En établissement privé uniquement</a:t>
            </a:r>
          </a:p>
          <a:p>
            <a:pPr lvl="0"/>
            <a:r>
              <a:rPr lang="fr-FR" dirty="0"/>
              <a:t>En établissement privé et en cabinet individuel ou de groupe</a:t>
            </a:r>
          </a:p>
          <a:p>
            <a:pPr lvl="0"/>
            <a:r>
              <a:rPr lang="fr-FR" dirty="0"/>
              <a:t>Seul dans votre cabinet</a:t>
            </a:r>
          </a:p>
          <a:p>
            <a:pPr lvl="0"/>
            <a:r>
              <a:rPr lang="fr-FR" dirty="0"/>
              <a:t>Dans un cabinet de groupe</a:t>
            </a:r>
          </a:p>
          <a:p>
            <a:pPr lvl="0"/>
            <a:r>
              <a:rPr lang="fr-FR" dirty="0"/>
              <a:t>Dans une maison de santé pluridisciplinaire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Q24. Vous voudriez exercer… </a:t>
            </a:r>
            <a:endParaRPr lang="fr-FR" dirty="0"/>
          </a:p>
          <a:p>
            <a:pPr lvl="0"/>
            <a:r>
              <a:rPr lang="fr-FR" dirty="0"/>
              <a:t>A Paris ou en petite couronne </a:t>
            </a:r>
          </a:p>
          <a:p>
            <a:pPr lvl="0"/>
            <a:r>
              <a:rPr lang="fr-FR" dirty="0"/>
              <a:t>En grande couronne</a:t>
            </a:r>
          </a:p>
          <a:p>
            <a:pPr lvl="0"/>
            <a:r>
              <a:rPr lang="fr-FR" dirty="0"/>
              <a:t>En dehors de l’île de France (précisez la région)</a:t>
            </a:r>
          </a:p>
          <a:p>
            <a:pPr lvl="0"/>
            <a:r>
              <a:rPr lang="fr-FR" dirty="0"/>
              <a:t>En dehors de France (précisez le pays)</a:t>
            </a:r>
          </a:p>
          <a:p>
            <a:pPr lvl="0"/>
            <a:r>
              <a:rPr lang="fr-FR" dirty="0"/>
              <a:t>Vous ne savez pas </a:t>
            </a:r>
            <a:r>
              <a:rPr lang="fr-FR" dirty="0" smtClean="0"/>
              <a:t>encore</a:t>
            </a:r>
          </a:p>
          <a:p>
            <a:r>
              <a:rPr lang="fr-FR" b="1" dirty="0"/>
              <a:t>Q26. Souhaitez-vous conserver une partie de votre exercice au sein d’un établissement hospitalier public ? (Oui / non)</a:t>
            </a:r>
            <a:endParaRPr lang="fr-FR" dirty="0"/>
          </a:p>
          <a:p>
            <a:r>
              <a:rPr lang="fr-FR" dirty="0"/>
              <a:t>Si oui, pour… (classer 2 réponses)</a:t>
            </a:r>
          </a:p>
          <a:p>
            <a:pPr lvl="0"/>
            <a:r>
              <a:rPr lang="fr-FR" dirty="0"/>
              <a:t>Votre formation médicale continue</a:t>
            </a:r>
          </a:p>
          <a:p>
            <a:pPr lvl="0"/>
            <a:r>
              <a:rPr lang="fr-FR" dirty="0"/>
              <a:t>L’émulation avec une équipe hospitalière</a:t>
            </a:r>
          </a:p>
          <a:p>
            <a:pPr lvl="0"/>
            <a:r>
              <a:rPr lang="fr-FR" dirty="0"/>
              <a:t>L’accès à une réunion de concertation pluridisciplinaire</a:t>
            </a:r>
          </a:p>
          <a:p>
            <a:pPr lvl="0"/>
            <a:r>
              <a:rPr lang="fr-FR" dirty="0"/>
              <a:t>Recruter des patients pour votre exercice privé</a:t>
            </a:r>
          </a:p>
          <a:p>
            <a:pPr lvl="0"/>
            <a:r>
              <a:rPr lang="fr-FR" dirty="0"/>
              <a:t>L’accès à un plateau technique</a:t>
            </a:r>
          </a:p>
          <a:p>
            <a:pPr lvl="0"/>
            <a:r>
              <a:rPr lang="fr-FR" dirty="0"/>
              <a:t>Pouvoir adresser vos patients plus facilement à l’hôpital</a:t>
            </a:r>
          </a:p>
          <a:p>
            <a:pPr lvl="0"/>
            <a:r>
              <a:rPr lang="fr-FR" dirty="0"/>
              <a:t>Diversifier votre mode d’exercice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Q27. Dans quel secteur conventionnel voulez-vous vous inscrire ?</a:t>
            </a:r>
            <a:endParaRPr lang="fr-FR" dirty="0"/>
          </a:p>
          <a:p>
            <a:pPr lvl="0"/>
            <a:r>
              <a:rPr lang="fr-FR" dirty="0"/>
              <a:t>Secteur I (conventionné, honoraires non libres)</a:t>
            </a:r>
          </a:p>
          <a:p>
            <a:pPr lvl="0"/>
            <a:r>
              <a:rPr lang="fr-FR" dirty="0"/>
              <a:t>Secteur II (conventionné, honoraires libres)</a:t>
            </a:r>
          </a:p>
          <a:p>
            <a:pPr lvl="0"/>
            <a:r>
              <a:rPr lang="fr-FR" dirty="0"/>
              <a:t>Secteur III (hors conventionnement, patient non remboursé)</a:t>
            </a:r>
          </a:p>
          <a:p>
            <a:pPr lvl="0"/>
            <a:r>
              <a:rPr lang="fr-FR" dirty="0"/>
              <a:t>Vous ne savez pas encore</a:t>
            </a:r>
          </a:p>
          <a:p>
            <a:pPr lvl="0"/>
            <a:endParaRPr lang="fr-FR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25854626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Secteur public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fr-FR" b="1" dirty="0"/>
              <a:t>Q30. Vous n’envisagez pas de travailler dans le secteur libéral, car (classez 3 réponses)…</a:t>
            </a:r>
            <a:endParaRPr lang="fr-FR" dirty="0"/>
          </a:p>
          <a:p>
            <a:pPr lvl="0"/>
            <a:r>
              <a:rPr lang="fr-FR" dirty="0"/>
              <a:t>Le risque financier trop lourd</a:t>
            </a:r>
          </a:p>
          <a:p>
            <a:pPr lvl="0"/>
            <a:r>
              <a:rPr lang="fr-FR" dirty="0"/>
              <a:t>Les charges administratives de gestion d’un cabinet sont trop lourdes</a:t>
            </a:r>
          </a:p>
          <a:p>
            <a:pPr lvl="0"/>
            <a:r>
              <a:rPr lang="fr-FR" dirty="0"/>
              <a:t>Les aides à l’installation ne sont pas assez importantes</a:t>
            </a:r>
          </a:p>
          <a:p>
            <a:pPr lvl="0"/>
            <a:r>
              <a:rPr lang="fr-FR" dirty="0"/>
              <a:t>Les horaires sont trop importants</a:t>
            </a:r>
          </a:p>
          <a:p>
            <a:pPr lvl="0"/>
            <a:r>
              <a:rPr lang="fr-FR" dirty="0"/>
              <a:t>La pratique médicale vous paraît monotone</a:t>
            </a:r>
          </a:p>
          <a:p>
            <a:pPr lvl="0"/>
            <a:r>
              <a:rPr lang="fr-FR" dirty="0"/>
              <a:t>Le risque médico – légal vous semble trop important</a:t>
            </a:r>
          </a:p>
          <a:p>
            <a:pPr lvl="0"/>
            <a:r>
              <a:rPr lang="fr-FR" dirty="0"/>
              <a:t>Les honoraires perçus ne vous semblent pas à la hauteur </a:t>
            </a:r>
          </a:p>
          <a:p>
            <a:pPr lvl="0"/>
            <a:r>
              <a:rPr lang="fr-FR" dirty="0"/>
              <a:t>L’avenir de la médecine libérale vous paraît incertain</a:t>
            </a:r>
          </a:p>
          <a:p>
            <a:pPr lvl="0"/>
            <a:r>
              <a:rPr lang="fr-FR" dirty="0"/>
              <a:t>Vous avez vocation à travailler pour le service public</a:t>
            </a:r>
          </a:p>
          <a:p>
            <a:pPr lvl="0"/>
            <a:r>
              <a:rPr lang="fr-FR" dirty="0"/>
              <a:t>Autre : précisez…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Q31. Souhaitez-vous…</a:t>
            </a:r>
            <a:endParaRPr lang="fr-FR" dirty="0"/>
          </a:p>
          <a:p>
            <a:pPr lvl="0"/>
            <a:r>
              <a:rPr lang="fr-FR" dirty="0"/>
              <a:t>Exercer en CHU</a:t>
            </a:r>
          </a:p>
          <a:p>
            <a:pPr lvl="0"/>
            <a:r>
              <a:rPr lang="fr-FR" dirty="0"/>
              <a:t>Exercer en CHG</a:t>
            </a:r>
          </a:p>
          <a:p>
            <a:pPr lvl="0"/>
            <a:r>
              <a:rPr lang="fr-FR" dirty="0"/>
              <a:t>Exercer en établissement privé à but non lucratif</a:t>
            </a:r>
          </a:p>
          <a:p>
            <a:pPr lvl="0"/>
            <a:r>
              <a:rPr lang="fr-FR" dirty="0"/>
              <a:t>Avoir un statut hospitalier pur (PH) à temps plein</a:t>
            </a:r>
          </a:p>
          <a:p>
            <a:pPr lvl="0"/>
            <a:r>
              <a:rPr lang="fr-FR" dirty="0"/>
              <a:t>Avoir un statut hospitalier à mi-temps (PH temps partiel)</a:t>
            </a:r>
          </a:p>
          <a:p>
            <a:pPr lvl="0"/>
            <a:r>
              <a:rPr lang="fr-FR" dirty="0"/>
              <a:t>Faire des vacations d’attaché </a:t>
            </a:r>
          </a:p>
          <a:p>
            <a:pPr lvl="0"/>
            <a:r>
              <a:rPr lang="fr-FR" dirty="0"/>
              <a:t>Avoir un statut hospitalo-universitaire (MCU-PH ou PU-PH)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Q32. Quelles raisons principales vous font choisir le service public (classez 3 réponses) ?</a:t>
            </a:r>
            <a:endParaRPr lang="fr-FR" dirty="0"/>
          </a:p>
          <a:p>
            <a:pPr lvl="0"/>
            <a:r>
              <a:rPr lang="fr-FR" dirty="0"/>
              <a:t>La carrière universitaire</a:t>
            </a:r>
          </a:p>
          <a:p>
            <a:pPr lvl="0"/>
            <a:r>
              <a:rPr lang="fr-FR" dirty="0"/>
              <a:t>Le plateau technique</a:t>
            </a:r>
          </a:p>
          <a:p>
            <a:pPr lvl="0"/>
            <a:r>
              <a:rPr lang="fr-FR" dirty="0"/>
              <a:t>Le travail en équipe</a:t>
            </a:r>
          </a:p>
          <a:p>
            <a:pPr lvl="0"/>
            <a:r>
              <a:rPr lang="fr-FR" dirty="0"/>
              <a:t>Les cas vous semblent plus intéressants</a:t>
            </a:r>
          </a:p>
          <a:p>
            <a:pPr lvl="0"/>
            <a:r>
              <a:rPr lang="fr-FR" dirty="0"/>
              <a:t>Le gout pour le service public</a:t>
            </a:r>
          </a:p>
          <a:p>
            <a:pPr lvl="0"/>
            <a:r>
              <a:rPr lang="fr-FR" dirty="0"/>
              <a:t>La recherche / l’enseignement</a:t>
            </a:r>
          </a:p>
          <a:p>
            <a:pPr lvl="0"/>
            <a:r>
              <a:rPr lang="fr-FR" dirty="0"/>
              <a:t>Les avantages sociaux : congés maladie, congés payés, congés maternité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3188729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Un questionnaire pour les indécis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fr-FR" b="1" dirty="0"/>
              <a:t>Q37. Quelles raisons pourraient vous faire choisir l’hôpital public ? (classez 3 réponses) </a:t>
            </a:r>
            <a:endParaRPr lang="fr-FR" dirty="0"/>
          </a:p>
          <a:p>
            <a:pPr lvl="0"/>
            <a:r>
              <a:rPr lang="fr-FR" dirty="0"/>
              <a:t>La carrière universitaire</a:t>
            </a:r>
          </a:p>
          <a:p>
            <a:pPr lvl="0"/>
            <a:r>
              <a:rPr lang="fr-FR" dirty="0"/>
              <a:t>Le plateau technique</a:t>
            </a:r>
          </a:p>
          <a:p>
            <a:pPr lvl="0"/>
            <a:r>
              <a:rPr lang="fr-FR" dirty="0"/>
              <a:t>Le travail en équipe</a:t>
            </a:r>
          </a:p>
          <a:p>
            <a:pPr lvl="0"/>
            <a:r>
              <a:rPr lang="fr-FR" dirty="0"/>
              <a:t>Les cas vous semblent plus intéressants</a:t>
            </a:r>
          </a:p>
          <a:p>
            <a:pPr lvl="0"/>
            <a:r>
              <a:rPr lang="fr-FR" dirty="0"/>
              <a:t>Le gout pour le service public</a:t>
            </a:r>
          </a:p>
          <a:p>
            <a:pPr lvl="0"/>
            <a:r>
              <a:rPr lang="fr-FR" dirty="0"/>
              <a:t>La recherche / l’enseignement</a:t>
            </a:r>
          </a:p>
          <a:p>
            <a:pPr lvl="0"/>
            <a:r>
              <a:rPr lang="fr-FR" dirty="0"/>
              <a:t>Les avantages sociaux : congés maladie, congés payés, congés maternité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Q38. Quelles raisons pourraient vous faire choisir le secteur libéral / les établissements privés de santé ? (classez 2 réponses)</a:t>
            </a:r>
            <a:endParaRPr lang="fr-FR" dirty="0"/>
          </a:p>
          <a:p>
            <a:pPr lvl="0"/>
            <a:r>
              <a:rPr lang="fr-FR" dirty="0"/>
              <a:t>Des revenus plus élevés</a:t>
            </a:r>
          </a:p>
          <a:p>
            <a:pPr lvl="0"/>
            <a:r>
              <a:rPr lang="fr-FR" dirty="0"/>
              <a:t>La volonté d’être votre propre patron</a:t>
            </a:r>
          </a:p>
          <a:p>
            <a:pPr lvl="0"/>
            <a:r>
              <a:rPr lang="fr-FR" dirty="0"/>
              <a:t>Vous n’arrivez pas à avoir un poste de PH ou hospitalo-universitaire en CHU</a:t>
            </a:r>
          </a:p>
          <a:p>
            <a:pPr lvl="0"/>
            <a:r>
              <a:rPr lang="fr-FR" dirty="0"/>
              <a:t>Le fonctionnement de l’hôpital public ne vous convient pas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Q39. Vous voudriez exercer… </a:t>
            </a:r>
            <a:endParaRPr lang="fr-FR" dirty="0"/>
          </a:p>
          <a:p>
            <a:pPr lvl="0"/>
            <a:r>
              <a:rPr lang="fr-FR" dirty="0"/>
              <a:t>A Paris ou en petite couronne </a:t>
            </a:r>
          </a:p>
          <a:p>
            <a:pPr lvl="0"/>
            <a:r>
              <a:rPr lang="fr-FR" dirty="0"/>
              <a:t>En grande couronne</a:t>
            </a:r>
          </a:p>
          <a:p>
            <a:pPr lvl="0"/>
            <a:r>
              <a:rPr lang="fr-FR" dirty="0"/>
              <a:t>En dehors de l’île de France (précisez la région)</a:t>
            </a:r>
          </a:p>
          <a:p>
            <a:pPr lvl="0"/>
            <a:r>
              <a:rPr lang="fr-FR" dirty="0"/>
              <a:t>En dehors de France (précisez le pays)</a:t>
            </a:r>
          </a:p>
          <a:p>
            <a:pPr lvl="0"/>
            <a:r>
              <a:rPr lang="fr-FR" dirty="0"/>
              <a:t>Vous ne savez pas encore</a:t>
            </a:r>
          </a:p>
          <a:p>
            <a:r>
              <a:rPr lang="fr-FR" dirty="0"/>
              <a:t> </a:t>
            </a:r>
          </a:p>
          <a:p>
            <a:r>
              <a:rPr lang="fr-FR" b="1" dirty="0"/>
              <a:t>Q40. Vous préféreriez…</a:t>
            </a:r>
            <a:endParaRPr lang="fr-FR" dirty="0"/>
          </a:p>
          <a:p>
            <a:pPr lvl="0"/>
            <a:r>
              <a:rPr lang="fr-FR" dirty="0"/>
              <a:t>Un salaire à la fin du mois</a:t>
            </a:r>
          </a:p>
          <a:p>
            <a:pPr lvl="0"/>
            <a:r>
              <a:rPr lang="fr-FR" dirty="0"/>
              <a:t>Un exercice libéral pur (paiement à l’acte)</a:t>
            </a:r>
          </a:p>
          <a:p>
            <a:pPr lvl="0"/>
            <a:r>
              <a:rPr lang="fr-FR" dirty="0"/>
              <a:t>Un exercice mixte : une base salariée avec une part variable en fonction de l’activité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2208429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jd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Adjacency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Ajdacency.thmx</Template>
  <TotalTime>169</TotalTime>
  <Words>410</Words>
  <Application>Microsoft Office PowerPoint</Application>
  <PresentationFormat>Affichage à l'écran (4:3)</PresentationFormat>
  <Paragraphs>201</Paragraphs>
  <Slides>9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9</vt:i4>
      </vt:variant>
    </vt:vector>
  </HeadingPairs>
  <TitlesOfParts>
    <vt:vector size="10" baseType="lpstr">
      <vt:lpstr>Ajdacency</vt:lpstr>
      <vt:lpstr>Aspirations professionnelles des internes et CCA en Ile - de - France</vt:lpstr>
      <vt:lpstr>Contexte</vt:lpstr>
      <vt:lpstr>Objectifs</vt:lpstr>
      <vt:lpstr>Données de la population d’étude</vt:lpstr>
      <vt:lpstr>Aspirations pour l’exercice futur</vt:lpstr>
      <vt:lpstr>Temps de travail et revenus</vt:lpstr>
      <vt:lpstr>Secteur privé / libéral</vt:lpstr>
      <vt:lpstr>Secteur public</vt:lpstr>
      <vt:lpstr>Un questionnaire pour les indécis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Aspirations professionnelles des internes et CCA en Ile - de - France</dc:title>
  <dc:creator>Julien Lenglet</dc:creator>
  <cp:lastModifiedBy>Houda</cp:lastModifiedBy>
  <cp:revision>2</cp:revision>
  <dcterms:created xsi:type="dcterms:W3CDTF">2013-02-15T10:19:25Z</dcterms:created>
  <dcterms:modified xsi:type="dcterms:W3CDTF">2013-02-15T14:05:54Z</dcterms:modified>
</cp:coreProperties>
</file>

<file path=docProps/thumbnail.jpeg>
</file>