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45"/>
  </p:notesMasterIdLst>
  <p:sldIdLst>
    <p:sldId id="256" r:id="rId2"/>
    <p:sldId id="259" r:id="rId3"/>
    <p:sldId id="263" r:id="rId4"/>
    <p:sldId id="274" r:id="rId5"/>
    <p:sldId id="264" r:id="rId6"/>
    <p:sldId id="267" r:id="rId7"/>
    <p:sldId id="265" r:id="rId8"/>
    <p:sldId id="275" r:id="rId9"/>
    <p:sldId id="262" r:id="rId10"/>
    <p:sldId id="266" r:id="rId11"/>
    <p:sldId id="271" r:id="rId12"/>
    <p:sldId id="269" r:id="rId13"/>
    <p:sldId id="270" r:id="rId14"/>
    <p:sldId id="273" r:id="rId15"/>
    <p:sldId id="268" r:id="rId16"/>
    <p:sldId id="276" r:id="rId17"/>
    <p:sldId id="277" r:id="rId18"/>
    <p:sldId id="278" r:id="rId19"/>
    <p:sldId id="281" r:id="rId20"/>
    <p:sldId id="282" r:id="rId21"/>
    <p:sldId id="283" r:id="rId22"/>
    <p:sldId id="284" r:id="rId23"/>
    <p:sldId id="286" r:id="rId24"/>
    <p:sldId id="287" r:id="rId25"/>
    <p:sldId id="289" r:id="rId26"/>
    <p:sldId id="290" r:id="rId27"/>
    <p:sldId id="291" r:id="rId28"/>
    <p:sldId id="292" r:id="rId29"/>
    <p:sldId id="293" r:id="rId30"/>
    <p:sldId id="294" r:id="rId31"/>
    <p:sldId id="296" r:id="rId32"/>
    <p:sldId id="302" r:id="rId33"/>
    <p:sldId id="303" r:id="rId34"/>
    <p:sldId id="297" r:id="rId35"/>
    <p:sldId id="298" r:id="rId36"/>
    <p:sldId id="300" r:id="rId37"/>
    <p:sldId id="304" r:id="rId38"/>
    <p:sldId id="305" r:id="rId39"/>
    <p:sldId id="306" r:id="rId40"/>
    <p:sldId id="308" r:id="rId41"/>
    <p:sldId id="309" r:id="rId42"/>
    <p:sldId id="312" r:id="rId43"/>
    <p:sldId id="311" r:id="rId44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9" d="100"/>
          <a:sy n="139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5" d="100"/>
        <a:sy n="11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Excel1.xlsx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0433070866142"/>
          <c:y val="0.0736643791963449"/>
          <c:w val="0.461319553805774"/>
          <c:h val="0.762686058484628"/>
        </c:manualLayout>
      </c:layout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Programmes validés par l'ARS en 2011</c:v>
                </c:pt>
              </c:strCache>
            </c:strRef>
          </c:tx>
          <c:dPt>
            <c:idx val="0"/>
            <c:bubble3D val="0"/>
            <c:explosion val="5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bubble3D val="0"/>
            <c:explosion val="18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2"/>
            <c:bubble3D val="0"/>
            <c:explosion val="13"/>
            <c:spPr>
              <a:solidFill>
                <a:schemeClr val="tx2">
                  <a:lumMod val="75000"/>
                </a:schemeClr>
              </a:solidFill>
            </c:spPr>
          </c:dPt>
          <c:cat>
            <c:strRef>
              <c:f>Feuil1!$A$2:$A$5</c:f>
              <c:strCache>
                <c:ptCount val="3"/>
                <c:pt idx="0">
                  <c:v>Hospitaliers</c:v>
                </c:pt>
                <c:pt idx="1">
                  <c:v>Ville</c:v>
                </c:pt>
                <c:pt idx="2">
                  <c:v>SSR-centre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0.750000000000001</c:v>
                </c:pt>
                <c:pt idx="1">
                  <c:v>0.1</c:v>
                </c:pt>
                <c:pt idx="2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32187992125984"/>
          <c:y val="0.221536995636299"/>
          <c:w val="0.185669371081779"/>
          <c:h val="0.23900723982530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54BAFE-E21E-064A-9299-A44906DFFA18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60B4591-7240-D24B-B529-C7EED9257E29}">
      <dgm:prSet phldrT="[Texte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fr-FR" sz="3200" b="1" dirty="0" smtClean="0">
              <a:solidFill>
                <a:schemeClr val="tx2">
                  <a:lumMod val="75000"/>
                </a:schemeClr>
              </a:solidFill>
            </a:rPr>
            <a:t>Accès / Recours</a:t>
          </a:r>
          <a:endParaRPr lang="fr-FR" sz="3200" b="1" dirty="0">
            <a:solidFill>
              <a:schemeClr val="tx2">
                <a:lumMod val="75000"/>
              </a:schemeClr>
            </a:solidFill>
          </a:endParaRPr>
        </a:p>
      </dgm:t>
    </dgm:pt>
    <dgm:pt modelId="{A0BD37DB-5BB5-0C4A-A05C-621F52926E03}" type="parTrans" cxnId="{5174C6A2-F32F-EB43-B98A-5D5CB34FF66A}">
      <dgm:prSet/>
      <dgm:spPr/>
      <dgm:t>
        <a:bodyPr/>
        <a:lstStyle/>
        <a:p>
          <a:endParaRPr lang="fr-FR"/>
        </a:p>
      </dgm:t>
    </dgm:pt>
    <dgm:pt modelId="{0501FBE2-830C-7249-9C1F-39A33D474B5B}" type="sibTrans" cxnId="{5174C6A2-F32F-EB43-B98A-5D5CB34FF66A}">
      <dgm:prSet/>
      <dgm:spPr/>
      <dgm:t>
        <a:bodyPr/>
        <a:lstStyle/>
        <a:p>
          <a:endParaRPr lang="fr-FR"/>
        </a:p>
      </dgm:t>
    </dgm:pt>
    <dgm:pt modelId="{73FA6715-070E-E648-89DC-1FEE81621639}">
      <dgm:prSet phldrT="[Texte]" custT="1"/>
      <dgm:spPr>
        <a:solidFill>
          <a:srgbClr val="B9DBE7"/>
        </a:solidFill>
      </dgm:spPr>
      <dgm:t>
        <a:bodyPr/>
        <a:lstStyle/>
        <a:p>
          <a:r>
            <a:rPr lang="fr-FR" sz="3200" b="1" dirty="0" smtClean="0">
              <a:solidFill>
                <a:srgbClr val="9D4A05"/>
              </a:solidFill>
            </a:rPr>
            <a:t>Qualité des soins</a:t>
          </a:r>
          <a:endParaRPr lang="fr-FR" sz="3200" b="1" dirty="0">
            <a:solidFill>
              <a:srgbClr val="9D4A05"/>
            </a:solidFill>
          </a:endParaRPr>
        </a:p>
      </dgm:t>
    </dgm:pt>
    <dgm:pt modelId="{5CCEC902-6B92-F245-9915-8242D9D9039E}" type="parTrans" cxnId="{BAA2A624-AE55-6545-970D-213580BCC287}">
      <dgm:prSet/>
      <dgm:spPr/>
      <dgm:t>
        <a:bodyPr/>
        <a:lstStyle/>
        <a:p>
          <a:endParaRPr lang="fr-FR"/>
        </a:p>
      </dgm:t>
    </dgm:pt>
    <dgm:pt modelId="{421444BE-1E6F-A148-892E-87EAB43E513E}" type="sibTrans" cxnId="{BAA2A624-AE55-6545-970D-213580BCC287}">
      <dgm:prSet/>
      <dgm:spPr/>
      <dgm:t>
        <a:bodyPr/>
        <a:lstStyle/>
        <a:p>
          <a:endParaRPr lang="fr-FR"/>
        </a:p>
      </dgm:t>
    </dgm:pt>
    <dgm:pt modelId="{D025ACB4-856E-FE4D-8DEE-3C9CC9C0F305}">
      <dgm:prSet phldrT="[Texte]" custT="1"/>
      <dgm:spPr>
        <a:solidFill>
          <a:srgbClr val="B9DBE7"/>
        </a:solidFill>
      </dgm:spPr>
      <dgm:t>
        <a:bodyPr/>
        <a:lstStyle/>
        <a:p>
          <a:r>
            <a:rPr lang="fr-FR" sz="3200" b="1" dirty="0" smtClean="0">
              <a:solidFill>
                <a:srgbClr val="9D4A05"/>
              </a:solidFill>
            </a:rPr>
            <a:t>Par constructions </a:t>
          </a:r>
          <a:r>
            <a:rPr lang="fr-FR" sz="2800" b="1" i="1" dirty="0" smtClean="0">
              <a:solidFill>
                <a:srgbClr val="9D4A05"/>
              </a:solidFill>
            </a:rPr>
            <a:t>(système)</a:t>
          </a:r>
          <a:endParaRPr lang="fr-FR" sz="2800" b="1" i="1" dirty="0">
            <a:solidFill>
              <a:srgbClr val="9D4A05"/>
            </a:solidFill>
          </a:endParaRPr>
        </a:p>
      </dgm:t>
    </dgm:pt>
    <dgm:pt modelId="{A2615EC4-1259-7D46-B1E0-D4C6400CCD21}" type="parTrans" cxnId="{183EADD5-000B-1C40-B582-DA7816D45B8D}">
      <dgm:prSet/>
      <dgm:spPr/>
      <dgm:t>
        <a:bodyPr/>
        <a:lstStyle/>
        <a:p>
          <a:endParaRPr lang="fr-FR"/>
        </a:p>
      </dgm:t>
    </dgm:pt>
    <dgm:pt modelId="{D2DBD42E-A326-8C49-839B-4E3681D87F7F}" type="sibTrans" cxnId="{183EADD5-000B-1C40-B582-DA7816D45B8D}">
      <dgm:prSet/>
      <dgm:spPr/>
      <dgm:t>
        <a:bodyPr/>
        <a:lstStyle/>
        <a:p>
          <a:endParaRPr lang="fr-FR"/>
        </a:p>
      </dgm:t>
    </dgm:pt>
    <dgm:pt modelId="{7880FCED-6C7A-9C4D-9293-758F85CD10C2}">
      <dgm:prSet custT="1"/>
      <dgm:spPr>
        <a:solidFill>
          <a:srgbClr val="B9DBE7"/>
        </a:solidFill>
      </dgm:spPr>
      <dgm:t>
        <a:bodyPr/>
        <a:lstStyle/>
        <a:p>
          <a:r>
            <a:rPr lang="fr-FR" sz="3200" b="1" dirty="0" smtClean="0">
              <a:solidFill>
                <a:srgbClr val="9D4A05"/>
              </a:solidFill>
            </a:rPr>
            <a:t>Par omission</a:t>
          </a:r>
          <a:endParaRPr lang="fr-FR" sz="3200" b="1" dirty="0">
            <a:solidFill>
              <a:srgbClr val="9D4A05"/>
            </a:solidFill>
          </a:endParaRPr>
        </a:p>
      </dgm:t>
    </dgm:pt>
    <dgm:pt modelId="{B1E19E8A-0292-2C49-A158-0DB0F7C930A0}" type="parTrans" cxnId="{E3180B02-E5CC-2343-B876-AF23CB75E402}">
      <dgm:prSet/>
      <dgm:spPr/>
      <dgm:t>
        <a:bodyPr/>
        <a:lstStyle/>
        <a:p>
          <a:endParaRPr lang="fr-FR"/>
        </a:p>
      </dgm:t>
    </dgm:pt>
    <dgm:pt modelId="{4BAA82B4-C8BB-3149-AFB0-FC501808755F}" type="sibTrans" cxnId="{E3180B02-E5CC-2343-B876-AF23CB75E402}">
      <dgm:prSet/>
      <dgm:spPr/>
      <dgm:t>
        <a:bodyPr/>
        <a:lstStyle/>
        <a:p>
          <a:endParaRPr lang="fr-FR"/>
        </a:p>
      </dgm:t>
    </dgm:pt>
    <dgm:pt modelId="{62104282-D065-7341-8A2F-96397A795DFC}" type="pres">
      <dgm:prSet presAssocID="{0E54BAFE-E21E-064A-9299-A44906DFFA1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5C39D8C-D098-E740-AD19-59FB01367CB7}" type="pres">
      <dgm:prSet presAssocID="{660B4591-7240-D24B-B529-C7EED9257E29}" presName="parentLin" presStyleCnt="0"/>
      <dgm:spPr/>
    </dgm:pt>
    <dgm:pt modelId="{1547A0F0-DC96-2446-A5DB-132DB7F2C992}" type="pres">
      <dgm:prSet presAssocID="{660B4591-7240-D24B-B529-C7EED9257E29}" presName="parentLeftMargin" presStyleLbl="node1" presStyleIdx="0" presStyleCnt="4"/>
      <dgm:spPr/>
      <dgm:t>
        <a:bodyPr/>
        <a:lstStyle/>
        <a:p>
          <a:endParaRPr lang="fr-FR"/>
        </a:p>
      </dgm:t>
    </dgm:pt>
    <dgm:pt modelId="{5663B9A3-A878-094A-AE9D-B1F3CFEBD1EE}" type="pres">
      <dgm:prSet presAssocID="{660B4591-7240-D24B-B529-C7EED9257E29}" presName="parentText" presStyleLbl="node1" presStyleIdx="0" presStyleCnt="4" custLinFactNeighborX="4570" custLinFactNeighborY="389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B2D91C1-D1A5-E043-A241-AB7E55066E08}" type="pres">
      <dgm:prSet presAssocID="{660B4591-7240-D24B-B529-C7EED9257E29}" presName="negativeSpace" presStyleCnt="0"/>
      <dgm:spPr/>
    </dgm:pt>
    <dgm:pt modelId="{99372E93-B7C1-BB40-B02B-4FE7194B3903}" type="pres">
      <dgm:prSet presAssocID="{660B4591-7240-D24B-B529-C7EED9257E29}" presName="childText" presStyleLbl="conFgAcc1" presStyleIdx="0" presStyleCnt="4">
        <dgm:presLayoutVars>
          <dgm:bulletEnabled val="1"/>
        </dgm:presLayoutVars>
      </dgm:prSet>
      <dgm:spPr>
        <a:solidFill>
          <a:schemeClr val="accent3">
            <a:lumMod val="40000"/>
            <a:lumOff val="60000"/>
            <a:alpha val="90000"/>
          </a:schemeClr>
        </a:solidFill>
      </dgm:spPr>
    </dgm:pt>
    <dgm:pt modelId="{9B0AB6E8-5A6A-194B-A5DF-E4871BB483A8}" type="pres">
      <dgm:prSet presAssocID="{0501FBE2-830C-7249-9C1F-39A33D474B5B}" presName="spaceBetweenRectangles" presStyleCnt="0"/>
      <dgm:spPr/>
    </dgm:pt>
    <dgm:pt modelId="{C45A5BC4-6DA9-5145-B35E-45092EE2E8C5}" type="pres">
      <dgm:prSet presAssocID="{73FA6715-070E-E648-89DC-1FEE81621639}" presName="parentLin" presStyleCnt="0"/>
      <dgm:spPr/>
    </dgm:pt>
    <dgm:pt modelId="{AAF9E77C-8379-5A44-BDFE-D0153A3FBFF1}" type="pres">
      <dgm:prSet presAssocID="{73FA6715-070E-E648-89DC-1FEE81621639}" presName="parentLeftMargin" presStyleLbl="node1" presStyleIdx="0" presStyleCnt="4"/>
      <dgm:spPr/>
      <dgm:t>
        <a:bodyPr/>
        <a:lstStyle/>
        <a:p>
          <a:endParaRPr lang="fr-FR"/>
        </a:p>
      </dgm:t>
    </dgm:pt>
    <dgm:pt modelId="{32410B37-DD1F-F842-9FCB-715EE1C05000}" type="pres">
      <dgm:prSet presAssocID="{73FA6715-070E-E648-89DC-1FEE81621639}" presName="parentText" presStyleLbl="node1" presStyleIdx="1" presStyleCnt="4" custLinFactNeighborX="-1403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7DBF80-F003-7E44-8621-2B2497B782F6}" type="pres">
      <dgm:prSet presAssocID="{73FA6715-070E-E648-89DC-1FEE81621639}" presName="negativeSpace" presStyleCnt="0"/>
      <dgm:spPr/>
    </dgm:pt>
    <dgm:pt modelId="{355FBA37-915F-3740-82A5-2BD4ED33AD5B}" type="pres">
      <dgm:prSet presAssocID="{73FA6715-070E-E648-89DC-1FEE81621639}" presName="childText" presStyleLbl="conFgAcc1" presStyleIdx="1" presStyleCnt="4">
        <dgm:presLayoutVars>
          <dgm:bulletEnabled val="1"/>
        </dgm:presLayoutVars>
      </dgm:prSet>
      <dgm:spPr>
        <a:solidFill>
          <a:schemeClr val="accent3">
            <a:lumMod val="60000"/>
            <a:lumOff val="40000"/>
            <a:alpha val="90000"/>
          </a:schemeClr>
        </a:solidFill>
      </dgm:spPr>
    </dgm:pt>
    <dgm:pt modelId="{06C49FC6-C3B6-C74B-8897-8FFC64B2930F}" type="pres">
      <dgm:prSet presAssocID="{421444BE-1E6F-A148-892E-87EAB43E513E}" presName="spaceBetweenRectangles" presStyleCnt="0"/>
      <dgm:spPr/>
    </dgm:pt>
    <dgm:pt modelId="{45688386-01D2-2445-83E5-62CC6C9D9275}" type="pres">
      <dgm:prSet presAssocID="{D025ACB4-856E-FE4D-8DEE-3C9CC9C0F305}" presName="parentLin" presStyleCnt="0"/>
      <dgm:spPr/>
    </dgm:pt>
    <dgm:pt modelId="{AF45C9D6-0147-9D4B-960D-59E17056C0F0}" type="pres">
      <dgm:prSet presAssocID="{D025ACB4-856E-FE4D-8DEE-3C9CC9C0F305}" presName="parentLeftMargin" presStyleLbl="node1" presStyleIdx="1" presStyleCnt="4"/>
      <dgm:spPr/>
      <dgm:t>
        <a:bodyPr/>
        <a:lstStyle/>
        <a:p>
          <a:endParaRPr lang="fr-FR"/>
        </a:p>
      </dgm:t>
    </dgm:pt>
    <dgm:pt modelId="{BF8FD021-53DE-3B41-81DD-4AB6EE1A9D81}" type="pres">
      <dgm:prSet presAssocID="{D025ACB4-856E-FE4D-8DEE-3C9CC9C0F30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469D29-2984-6749-AC74-A48D041C87D8}" type="pres">
      <dgm:prSet presAssocID="{D025ACB4-856E-FE4D-8DEE-3C9CC9C0F305}" presName="negativeSpace" presStyleCnt="0"/>
      <dgm:spPr/>
    </dgm:pt>
    <dgm:pt modelId="{0773C102-A2A6-A542-8223-50EDA087EB28}" type="pres">
      <dgm:prSet presAssocID="{D025ACB4-856E-FE4D-8DEE-3C9CC9C0F305}" presName="childText" presStyleLbl="conFgAcc1" presStyleIdx="2" presStyleCnt="4">
        <dgm:presLayoutVars>
          <dgm:bulletEnabled val="1"/>
        </dgm:presLayoutVars>
      </dgm:prSet>
      <dgm:spPr>
        <a:solidFill>
          <a:schemeClr val="accent3">
            <a:lumMod val="60000"/>
            <a:lumOff val="40000"/>
            <a:alpha val="90000"/>
          </a:schemeClr>
        </a:solidFill>
      </dgm:spPr>
    </dgm:pt>
    <dgm:pt modelId="{6B82FC4B-7F28-944A-BCF9-094D4A0A9886}" type="pres">
      <dgm:prSet presAssocID="{D2DBD42E-A326-8C49-839B-4E3681D87F7F}" presName="spaceBetweenRectangles" presStyleCnt="0"/>
      <dgm:spPr/>
    </dgm:pt>
    <dgm:pt modelId="{35BCFE09-0172-2D49-A179-A1FC52F3D995}" type="pres">
      <dgm:prSet presAssocID="{7880FCED-6C7A-9C4D-9293-758F85CD10C2}" presName="parentLin" presStyleCnt="0"/>
      <dgm:spPr/>
    </dgm:pt>
    <dgm:pt modelId="{9F39756D-64D4-B849-A63E-90BD4B9DD8E0}" type="pres">
      <dgm:prSet presAssocID="{7880FCED-6C7A-9C4D-9293-758F85CD10C2}" presName="parentLeftMargin" presStyleLbl="node1" presStyleIdx="2" presStyleCnt="4"/>
      <dgm:spPr/>
      <dgm:t>
        <a:bodyPr/>
        <a:lstStyle/>
        <a:p>
          <a:endParaRPr lang="fr-FR"/>
        </a:p>
      </dgm:t>
    </dgm:pt>
    <dgm:pt modelId="{1B8C400F-E5E6-7D41-978B-4933648837A5}" type="pres">
      <dgm:prSet presAssocID="{7880FCED-6C7A-9C4D-9293-758F85CD10C2}" presName="parentText" presStyleLbl="node1" presStyleIdx="3" presStyleCnt="4" custLinFactNeighborX="32101" custLinFactNeighborY="23647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8C8FE7E-0DF1-614C-8010-7E937D4AF857}" type="pres">
      <dgm:prSet presAssocID="{7880FCED-6C7A-9C4D-9293-758F85CD10C2}" presName="negativeSpace" presStyleCnt="0"/>
      <dgm:spPr/>
    </dgm:pt>
    <dgm:pt modelId="{8766E367-2E7D-8548-A84E-49B6CD2295D2}" type="pres">
      <dgm:prSet presAssocID="{7880FCED-6C7A-9C4D-9293-758F85CD10C2}" presName="childText" presStyleLbl="conFgAcc1" presStyleIdx="3" presStyleCnt="4">
        <dgm:presLayoutVars>
          <dgm:bulletEnabled val="1"/>
        </dgm:presLayoutVars>
      </dgm:prSet>
      <dgm:spPr>
        <a:solidFill>
          <a:schemeClr val="accent3">
            <a:lumMod val="60000"/>
            <a:lumOff val="40000"/>
            <a:alpha val="90000"/>
          </a:schemeClr>
        </a:solidFill>
      </dgm:spPr>
    </dgm:pt>
  </dgm:ptLst>
  <dgm:cxnLst>
    <dgm:cxn modelId="{1ED50C95-2025-704C-A2F1-E8B0D032AE21}" type="presOf" srcId="{73FA6715-070E-E648-89DC-1FEE81621639}" destId="{32410B37-DD1F-F842-9FCB-715EE1C05000}" srcOrd="1" destOrd="0" presId="urn:microsoft.com/office/officeart/2005/8/layout/list1"/>
    <dgm:cxn modelId="{39F5A878-2A69-B34F-B96B-685F5137FCFE}" type="presOf" srcId="{7880FCED-6C7A-9C4D-9293-758F85CD10C2}" destId="{9F39756D-64D4-B849-A63E-90BD4B9DD8E0}" srcOrd="0" destOrd="0" presId="urn:microsoft.com/office/officeart/2005/8/layout/list1"/>
    <dgm:cxn modelId="{183EADD5-000B-1C40-B582-DA7816D45B8D}" srcId="{0E54BAFE-E21E-064A-9299-A44906DFFA18}" destId="{D025ACB4-856E-FE4D-8DEE-3C9CC9C0F305}" srcOrd="2" destOrd="0" parTransId="{A2615EC4-1259-7D46-B1E0-D4C6400CCD21}" sibTransId="{D2DBD42E-A326-8C49-839B-4E3681D87F7F}"/>
    <dgm:cxn modelId="{5174C6A2-F32F-EB43-B98A-5D5CB34FF66A}" srcId="{0E54BAFE-E21E-064A-9299-A44906DFFA18}" destId="{660B4591-7240-D24B-B529-C7EED9257E29}" srcOrd="0" destOrd="0" parTransId="{A0BD37DB-5BB5-0C4A-A05C-621F52926E03}" sibTransId="{0501FBE2-830C-7249-9C1F-39A33D474B5B}"/>
    <dgm:cxn modelId="{1D2D7C8D-50DD-D94C-B229-9F65F80A06A5}" type="presOf" srcId="{D025ACB4-856E-FE4D-8DEE-3C9CC9C0F305}" destId="{AF45C9D6-0147-9D4B-960D-59E17056C0F0}" srcOrd="0" destOrd="0" presId="urn:microsoft.com/office/officeart/2005/8/layout/list1"/>
    <dgm:cxn modelId="{E3180B02-E5CC-2343-B876-AF23CB75E402}" srcId="{0E54BAFE-E21E-064A-9299-A44906DFFA18}" destId="{7880FCED-6C7A-9C4D-9293-758F85CD10C2}" srcOrd="3" destOrd="0" parTransId="{B1E19E8A-0292-2C49-A158-0DB0F7C930A0}" sibTransId="{4BAA82B4-C8BB-3149-AFB0-FC501808755F}"/>
    <dgm:cxn modelId="{A962F792-3200-A748-9F32-3FB8FB7B711E}" type="presOf" srcId="{0E54BAFE-E21E-064A-9299-A44906DFFA18}" destId="{62104282-D065-7341-8A2F-96397A795DFC}" srcOrd="0" destOrd="0" presId="urn:microsoft.com/office/officeart/2005/8/layout/list1"/>
    <dgm:cxn modelId="{BAA2A624-AE55-6545-970D-213580BCC287}" srcId="{0E54BAFE-E21E-064A-9299-A44906DFFA18}" destId="{73FA6715-070E-E648-89DC-1FEE81621639}" srcOrd="1" destOrd="0" parTransId="{5CCEC902-6B92-F245-9915-8242D9D9039E}" sibTransId="{421444BE-1E6F-A148-892E-87EAB43E513E}"/>
    <dgm:cxn modelId="{E151FBC8-397E-ED4A-8D89-FAD35ECB123F}" type="presOf" srcId="{660B4591-7240-D24B-B529-C7EED9257E29}" destId="{1547A0F0-DC96-2446-A5DB-132DB7F2C992}" srcOrd="0" destOrd="0" presId="urn:microsoft.com/office/officeart/2005/8/layout/list1"/>
    <dgm:cxn modelId="{D25DD9B7-D883-D745-91A2-4105D7484586}" type="presOf" srcId="{73FA6715-070E-E648-89DC-1FEE81621639}" destId="{AAF9E77C-8379-5A44-BDFE-D0153A3FBFF1}" srcOrd="0" destOrd="0" presId="urn:microsoft.com/office/officeart/2005/8/layout/list1"/>
    <dgm:cxn modelId="{EAD94693-CD06-2E49-9066-EA9CA4F02703}" type="presOf" srcId="{D025ACB4-856E-FE4D-8DEE-3C9CC9C0F305}" destId="{BF8FD021-53DE-3B41-81DD-4AB6EE1A9D81}" srcOrd="1" destOrd="0" presId="urn:microsoft.com/office/officeart/2005/8/layout/list1"/>
    <dgm:cxn modelId="{9D28950B-EBCB-A546-9227-BF876D2E620A}" type="presOf" srcId="{660B4591-7240-D24B-B529-C7EED9257E29}" destId="{5663B9A3-A878-094A-AE9D-B1F3CFEBD1EE}" srcOrd="1" destOrd="0" presId="urn:microsoft.com/office/officeart/2005/8/layout/list1"/>
    <dgm:cxn modelId="{8B933BA8-EB0A-DE49-972A-767A8E34B00E}" type="presOf" srcId="{7880FCED-6C7A-9C4D-9293-758F85CD10C2}" destId="{1B8C400F-E5E6-7D41-978B-4933648837A5}" srcOrd="1" destOrd="0" presId="urn:microsoft.com/office/officeart/2005/8/layout/list1"/>
    <dgm:cxn modelId="{E92A0F9F-E03C-D742-9AB8-2A1B92EB6CF7}" type="presParOf" srcId="{62104282-D065-7341-8A2F-96397A795DFC}" destId="{75C39D8C-D098-E740-AD19-59FB01367CB7}" srcOrd="0" destOrd="0" presId="urn:microsoft.com/office/officeart/2005/8/layout/list1"/>
    <dgm:cxn modelId="{E1D6488D-89E2-C148-88FE-3076D8E07729}" type="presParOf" srcId="{75C39D8C-D098-E740-AD19-59FB01367CB7}" destId="{1547A0F0-DC96-2446-A5DB-132DB7F2C992}" srcOrd="0" destOrd="0" presId="urn:microsoft.com/office/officeart/2005/8/layout/list1"/>
    <dgm:cxn modelId="{AEC51E51-9F07-5747-BCBC-A0EC92BC65D1}" type="presParOf" srcId="{75C39D8C-D098-E740-AD19-59FB01367CB7}" destId="{5663B9A3-A878-094A-AE9D-B1F3CFEBD1EE}" srcOrd="1" destOrd="0" presId="urn:microsoft.com/office/officeart/2005/8/layout/list1"/>
    <dgm:cxn modelId="{52EEAD53-9855-E641-9C1C-F5670D1FE05B}" type="presParOf" srcId="{62104282-D065-7341-8A2F-96397A795DFC}" destId="{BB2D91C1-D1A5-E043-A241-AB7E55066E08}" srcOrd="1" destOrd="0" presId="urn:microsoft.com/office/officeart/2005/8/layout/list1"/>
    <dgm:cxn modelId="{53E9F968-A803-404B-B203-546D0B501453}" type="presParOf" srcId="{62104282-D065-7341-8A2F-96397A795DFC}" destId="{99372E93-B7C1-BB40-B02B-4FE7194B3903}" srcOrd="2" destOrd="0" presId="urn:microsoft.com/office/officeart/2005/8/layout/list1"/>
    <dgm:cxn modelId="{B5434C86-52A4-CE40-A7FF-B780BC8FA77B}" type="presParOf" srcId="{62104282-D065-7341-8A2F-96397A795DFC}" destId="{9B0AB6E8-5A6A-194B-A5DF-E4871BB483A8}" srcOrd="3" destOrd="0" presId="urn:microsoft.com/office/officeart/2005/8/layout/list1"/>
    <dgm:cxn modelId="{B8B35310-05C9-2D4E-B643-98D69F6C1602}" type="presParOf" srcId="{62104282-D065-7341-8A2F-96397A795DFC}" destId="{C45A5BC4-6DA9-5145-B35E-45092EE2E8C5}" srcOrd="4" destOrd="0" presId="urn:microsoft.com/office/officeart/2005/8/layout/list1"/>
    <dgm:cxn modelId="{9C837019-03B7-5B4F-83FA-B2ED5DFD8FA0}" type="presParOf" srcId="{C45A5BC4-6DA9-5145-B35E-45092EE2E8C5}" destId="{AAF9E77C-8379-5A44-BDFE-D0153A3FBFF1}" srcOrd="0" destOrd="0" presId="urn:microsoft.com/office/officeart/2005/8/layout/list1"/>
    <dgm:cxn modelId="{ABDCF8C4-5BE1-2B46-943A-D3C87E7BDE1E}" type="presParOf" srcId="{C45A5BC4-6DA9-5145-B35E-45092EE2E8C5}" destId="{32410B37-DD1F-F842-9FCB-715EE1C05000}" srcOrd="1" destOrd="0" presId="urn:microsoft.com/office/officeart/2005/8/layout/list1"/>
    <dgm:cxn modelId="{7D7950AC-890C-8249-92D9-8A4ADC2E833B}" type="presParOf" srcId="{62104282-D065-7341-8A2F-96397A795DFC}" destId="{B97DBF80-F003-7E44-8621-2B2497B782F6}" srcOrd="5" destOrd="0" presId="urn:microsoft.com/office/officeart/2005/8/layout/list1"/>
    <dgm:cxn modelId="{BF384D23-F2F0-FA48-9A38-356B5FCC4FEF}" type="presParOf" srcId="{62104282-D065-7341-8A2F-96397A795DFC}" destId="{355FBA37-915F-3740-82A5-2BD4ED33AD5B}" srcOrd="6" destOrd="0" presId="urn:microsoft.com/office/officeart/2005/8/layout/list1"/>
    <dgm:cxn modelId="{A7BF1B3F-1A54-684C-81F9-7F41EB565311}" type="presParOf" srcId="{62104282-D065-7341-8A2F-96397A795DFC}" destId="{06C49FC6-C3B6-C74B-8897-8FFC64B2930F}" srcOrd="7" destOrd="0" presId="urn:microsoft.com/office/officeart/2005/8/layout/list1"/>
    <dgm:cxn modelId="{F4E3AF0A-2C3B-344D-BA25-C5B436270B92}" type="presParOf" srcId="{62104282-D065-7341-8A2F-96397A795DFC}" destId="{45688386-01D2-2445-83E5-62CC6C9D9275}" srcOrd="8" destOrd="0" presId="urn:microsoft.com/office/officeart/2005/8/layout/list1"/>
    <dgm:cxn modelId="{ABFB8213-4AA4-BE4F-8D61-9DABBD1FE18A}" type="presParOf" srcId="{45688386-01D2-2445-83E5-62CC6C9D9275}" destId="{AF45C9D6-0147-9D4B-960D-59E17056C0F0}" srcOrd="0" destOrd="0" presId="urn:microsoft.com/office/officeart/2005/8/layout/list1"/>
    <dgm:cxn modelId="{F6A5A7B1-18B4-0241-A455-A85D10648A61}" type="presParOf" srcId="{45688386-01D2-2445-83E5-62CC6C9D9275}" destId="{BF8FD021-53DE-3B41-81DD-4AB6EE1A9D81}" srcOrd="1" destOrd="0" presId="urn:microsoft.com/office/officeart/2005/8/layout/list1"/>
    <dgm:cxn modelId="{97822B3E-C108-D14B-8864-CB9F6E6853B4}" type="presParOf" srcId="{62104282-D065-7341-8A2F-96397A795DFC}" destId="{B1469D29-2984-6749-AC74-A48D041C87D8}" srcOrd="9" destOrd="0" presId="urn:microsoft.com/office/officeart/2005/8/layout/list1"/>
    <dgm:cxn modelId="{991593F7-D10B-8B4F-9F90-537130E5BE90}" type="presParOf" srcId="{62104282-D065-7341-8A2F-96397A795DFC}" destId="{0773C102-A2A6-A542-8223-50EDA087EB28}" srcOrd="10" destOrd="0" presId="urn:microsoft.com/office/officeart/2005/8/layout/list1"/>
    <dgm:cxn modelId="{A5E11042-0456-0647-A1FB-69B9340BE532}" type="presParOf" srcId="{62104282-D065-7341-8A2F-96397A795DFC}" destId="{6B82FC4B-7F28-944A-BCF9-094D4A0A9886}" srcOrd="11" destOrd="0" presId="urn:microsoft.com/office/officeart/2005/8/layout/list1"/>
    <dgm:cxn modelId="{7C6CCE23-6568-5540-A309-BEB7F6DDA75C}" type="presParOf" srcId="{62104282-D065-7341-8A2F-96397A795DFC}" destId="{35BCFE09-0172-2D49-A179-A1FC52F3D995}" srcOrd="12" destOrd="0" presId="urn:microsoft.com/office/officeart/2005/8/layout/list1"/>
    <dgm:cxn modelId="{E2BEE016-5E94-544B-A946-EFF13096ED73}" type="presParOf" srcId="{35BCFE09-0172-2D49-A179-A1FC52F3D995}" destId="{9F39756D-64D4-B849-A63E-90BD4B9DD8E0}" srcOrd="0" destOrd="0" presId="urn:microsoft.com/office/officeart/2005/8/layout/list1"/>
    <dgm:cxn modelId="{22BC090C-9657-E14D-9C88-A5DAF9ADB11F}" type="presParOf" srcId="{35BCFE09-0172-2D49-A179-A1FC52F3D995}" destId="{1B8C400F-E5E6-7D41-978B-4933648837A5}" srcOrd="1" destOrd="0" presId="urn:microsoft.com/office/officeart/2005/8/layout/list1"/>
    <dgm:cxn modelId="{C1E4D666-A50C-6343-9C51-057FCDFC0B79}" type="presParOf" srcId="{62104282-D065-7341-8A2F-96397A795DFC}" destId="{E8C8FE7E-0DF1-614C-8010-7E937D4AF857}" srcOrd="13" destOrd="0" presId="urn:microsoft.com/office/officeart/2005/8/layout/list1"/>
    <dgm:cxn modelId="{5585A4E1-E3A2-AD45-B44B-EAA54865CC1A}" type="presParOf" srcId="{62104282-D065-7341-8A2F-96397A795DFC}" destId="{8766E367-2E7D-8548-A84E-49B6CD2295D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741BDF-F597-8344-AB11-0BAD9054AB63}" type="doc">
      <dgm:prSet loTypeId="urn:microsoft.com/office/officeart/2005/8/layout/vList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38594FE-6506-5649-85A5-B58F7F85F977}">
      <dgm:prSet phldrT="[Texte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fr-FR" sz="2800" dirty="0" smtClean="0">
              <a:solidFill>
                <a:schemeClr val="accent2">
                  <a:lumMod val="75000"/>
                </a:schemeClr>
              </a:solidFill>
            </a:rPr>
            <a:t>              </a:t>
          </a:r>
          <a:r>
            <a:rPr lang="fr-FR" sz="3200" b="1" dirty="0" smtClean="0">
              <a:solidFill>
                <a:srgbClr val="940000"/>
              </a:solidFill>
            </a:rPr>
            <a:t>Quelles concordances soignants – soignés ? </a:t>
          </a:r>
          <a:endParaRPr lang="fr-FR" sz="3200" b="1" dirty="0">
            <a:solidFill>
              <a:srgbClr val="940000"/>
            </a:solidFill>
          </a:endParaRPr>
        </a:p>
      </dgm:t>
    </dgm:pt>
    <dgm:pt modelId="{62C9D4BD-6C17-5F4D-B63E-D317DD03B4D5}" type="parTrans" cxnId="{A9D6A522-5939-6441-9722-9C44DD4DB52D}">
      <dgm:prSet/>
      <dgm:spPr/>
      <dgm:t>
        <a:bodyPr/>
        <a:lstStyle/>
        <a:p>
          <a:endParaRPr lang="fr-FR"/>
        </a:p>
      </dgm:t>
    </dgm:pt>
    <dgm:pt modelId="{8C6C77E7-92BC-1A4B-BDD6-43366119293D}" type="sibTrans" cxnId="{A9D6A522-5939-6441-9722-9C44DD4DB52D}">
      <dgm:prSet/>
      <dgm:spPr/>
      <dgm:t>
        <a:bodyPr/>
        <a:lstStyle/>
        <a:p>
          <a:endParaRPr lang="fr-FR"/>
        </a:p>
      </dgm:t>
    </dgm:pt>
    <dgm:pt modelId="{56CDC844-FE50-DB4E-8CDC-EA15DF9C2BA8}">
      <dgm:prSet phldrT="[Texte]" custT="1"/>
      <dgm:spPr>
        <a:solidFill>
          <a:srgbClr val="FFFFFF"/>
        </a:solidFill>
        <a:effectLst/>
      </dgm:spPr>
      <dgm:t>
        <a:bodyPr/>
        <a:lstStyle/>
        <a:p>
          <a:r>
            <a:rPr lang="fr-FR" sz="3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Sociales </a:t>
          </a:r>
          <a:r>
            <a:rPr lang="fr-FR" sz="2400" b="1" i="1" dirty="0" smtClean="0">
              <a:solidFill>
                <a:schemeClr val="tx1">
                  <a:lumMod val="75000"/>
                  <a:lumOff val="25000"/>
                </a:schemeClr>
              </a:solidFill>
            </a:rPr>
            <a:t>(milieux « aisés » dominants, culture « populaire »…) </a:t>
          </a:r>
          <a:endParaRPr lang="fr-FR" sz="2400" b="1" i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5DC6C325-E97F-594D-97C9-28D7859D1AF9}" type="parTrans" cxnId="{191594F9-EBC7-D043-9421-C076742F2CAB}">
      <dgm:prSet/>
      <dgm:spPr/>
      <dgm:t>
        <a:bodyPr/>
        <a:lstStyle/>
        <a:p>
          <a:endParaRPr lang="fr-FR"/>
        </a:p>
      </dgm:t>
    </dgm:pt>
    <dgm:pt modelId="{7E7B028A-D057-F740-8EB2-9198CCD32651}" type="sibTrans" cxnId="{191594F9-EBC7-D043-9421-C076742F2CAB}">
      <dgm:prSet/>
      <dgm:spPr/>
      <dgm:t>
        <a:bodyPr/>
        <a:lstStyle/>
        <a:p>
          <a:endParaRPr lang="fr-FR"/>
        </a:p>
      </dgm:t>
    </dgm:pt>
    <dgm:pt modelId="{F898B4CD-145E-954A-B1EF-D934A508145A}">
      <dgm:prSet phldrT="[Texte]" custT="1"/>
      <dgm:spPr>
        <a:solidFill>
          <a:srgbClr val="DCEDF3"/>
        </a:solidFill>
      </dgm:spPr>
      <dgm:t>
        <a:bodyPr/>
        <a:lstStyle/>
        <a:p>
          <a:r>
            <a:rPr lang="fr-FR" sz="2800" b="1" dirty="0" smtClean="0">
              <a:solidFill>
                <a:schemeClr val="accent2">
                  <a:lumMod val="75000"/>
                </a:schemeClr>
              </a:solidFill>
            </a:rPr>
            <a:t>             </a:t>
          </a:r>
          <a:r>
            <a:rPr lang="fr-FR" sz="3200" b="1" dirty="0" smtClean="0">
              <a:solidFill>
                <a:srgbClr val="940000"/>
              </a:solidFill>
            </a:rPr>
            <a:t>Quelles compétences pour comprendre et utiliser les informations?</a:t>
          </a:r>
          <a:endParaRPr lang="fr-FR" sz="3200" b="1" dirty="0">
            <a:solidFill>
              <a:srgbClr val="940000"/>
            </a:solidFill>
          </a:endParaRPr>
        </a:p>
      </dgm:t>
    </dgm:pt>
    <dgm:pt modelId="{CDFD6C09-9F1E-A64C-BA19-4B2E689FEE6E}" type="parTrans" cxnId="{9ED1615C-220C-C441-86CD-7AB0E0D95A8B}">
      <dgm:prSet/>
      <dgm:spPr/>
      <dgm:t>
        <a:bodyPr/>
        <a:lstStyle/>
        <a:p>
          <a:endParaRPr lang="fr-FR"/>
        </a:p>
      </dgm:t>
    </dgm:pt>
    <dgm:pt modelId="{7F66654B-E192-3A4C-AAFA-CE209A26F47E}" type="sibTrans" cxnId="{9ED1615C-220C-C441-86CD-7AB0E0D95A8B}">
      <dgm:prSet/>
      <dgm:spPr/>
      <dgm:t>
        <a:bodyPr/>
        <a:lstStyle/>
        <a:p>
          <a:endParaRPr lang="fr-FR"/>
        </a:p>
      </dgm:t>
    </dgm:pt>
    <dgm:pt modelId="{725A7C83-1BF5-CF45-958A-6A7EC5D7A589}">
      <dgm:prSet phldrT="[Texte]" custT="1"/>
      <dgm:spPr>
        <a:noFill/>
      </dgm:spPr>
      <dgm:t>
        <a:bodyPr/>
        <a:lstStyle/>
        <a:p>
          <a:r>
            <a:rPr lang="fr-FR" sz="3200" b="1" dirty="0" smtClean="0">
              <a:solidFill>
                <a:srgbClr val="404040"/>
              </a:solidFill>
            </a:rPr>
            <a:t>Culturelles </a:t>
          </a:r>
          <a:r>
            <a:rPr lang="fr-FR" sz="2400" b="1" i="1" dirty="0" smtClean="0">
              <a:solidFill>
                <a:srgbClr val="404040"/>
              </a:solidFill>
            </a:rPr>
            <a:t>(origines, collectives…)</a:t>
          </a:r>
          <a:endParaRPr lang="fr-FR" sz="2400" b="1" i="1" dirty="0">
            <a:solidFill>
              <a:srgbClr val="404040"/>
            </a:solidFill>
          </a:endParaRPr>
        </a:p>
      </dgm:t>
    </dgm:pt>
    <dgm:pt modelId="{A00C2DF3-A212-5144-9087-DDA654769D59}" type="sibTrans" cxnId="{FCE5B9A0-2228-3F47-B19E-C1928077FCD0}">
      <dgm:prSet/>
      <dgm:spPr/>
      <dgm:t>
        <a:bodyPr/>
        <a:lstStyle/>
        <a:p>
          <a:endParaRPr lang="fr-FR"/>
        </a:p>
      </dgm:t>
    </dgm:pt>
    <dgm:pt modelId="{64B0F796-7243-1546-923E-48E3626CD38E}" type="parTrans" cxnId="{FCE5B9A0-2228-3F47-B19E-C1928077FCD0}">
      <dgm:prSet/>
      <dgm:spPr/>
      <dgm:t>
        <a:bodyPr/>
        <a:lstStyle/>
        <a:p>
          <a:endParaRPr lang="fr-FR"/>
        </a:p>
      </dgm:t>
    </dgm:pt>
    <dgm:pt modelId="{C50E7DC6-B092-6747-B826-BC74956B9422}" type="pres">
      <dgm:prSet presAssocID="{C2741BDF-F597-8344-AB11-0BAD9054AB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5CE31AB-73C8-D248-A2D5-E4558E9C80C2}" type="pres">
      <dgm:prSet presAssocID="{56CDC844-FE50-DB4E-8CDC-EA15DF9C2BA8}" presName="parentText" presStyleLbl="node1" presStyleIdx="0" presStyleCnt="4" custScaleY="83880" custLinFactNeighborY="-5220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33904C1-45A9-2D43-A24E-93E3A3A966B3}" type="pres">
      <dgm:prSet presAssocID="{7E7B028A-D057-F740-8EB2-9198CCD32651}" presName="spacer" presStyleCnt="0"/>
      <dgm:spPr/>
    </dgm:pt>
    <dgm:pt modelId="{94052A77-EDBE-0643-A3C4-6023753D4AD1}" type="pres">
      <dgm:prSet presAssocID="{725A7C83-1BF5-CF45-958A-6A7EC5D7A589}" presName="parentText" presStyleLbl="node1" presStyleIdx="1" presStyleCnt="4" custScaleY="69979" custLinFactNeighborY="-8519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401C92-2784-4746-9A6A-80F09545C2D6}" type="pres">
      <dgm:prSet presAssocID="{A00C2DF3-A212-5144-9087-DDA654769D59}" presName="spacer" presStyleCnt="0"/>
      <dgm:spPr/>
    </dgm:pt>
    <dgm:pt modelId="{F230CB66-5FA7-7240-9E2E-A639C03F1130}" type="pres">
      <dgm:prSet presAssocID="{C38594FE-6506-5649-85A5-B58F7F85F977}" presName="parentText" presStyleLbl="node1" presStyleIdx="2" presStyleCnt="4" custLinFactNeighborY="-1132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F6B68FF-5E33-8F4B-94EF-56BD83EDD411}" type="pres">
      <dgm:prSet presAssocID="{8C6C77E7-92BC-1A4B-BDD6-43366119293D}" presName="spacer" presStyleCnt="0"/>
      <dgm:spPr/>
    </dgm:pt>
    <dgm:pt modelId="{5932AD5C-3C75-C94F-9B21-C1B4013ECDD5}" type="pres">
      <dgm:prSet presAssocID="{F898B4CD-145E-954A-B1EF-D934A508145A}" presName="parentText" presStyleLbl="node1" presStyleIdx="3" presStyleCnt="4" custLinFactNeighborY="-77215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041063C-C339-B044-A2D6-2469362CE664}" type="presOf" srcId="{C2741BDF-F597-8344-AB11-0BAD9054AB63}" destId="{C50E7DC6-B092-6747-B826-BC74956B9422}" srcOrd="0" destOrd="0" presId="urn:microsoft.com/office/officeart/2005/8/layout/vList2"/>
    <dgm:cxn modelId="{C5C96290-7ADF-0641-ADB3-D939E1D9CA5C}" type="presOf" srcId="{F898B4CD-145E-954A-B1EF-D934A508145A}" destId="{5932AD5C-3C75-C94F-9B21-C1B4013ECDD5}" srcOrd="0" destOrd="0" presId="urn:microsoft.com/office/officeart/2005/8/layout/vList2"/>
    <dgm:cxn modelId="{AF213F93-13E2-4B44-B538-917823BFDAE3}" type="presOf" srcId="{56CDC844-FE50-DB4E-8CDC-EA15DF9C2BA8}" destId="{95CE31AB-73C8-D248-A2D5-E4558E9C80C2}" srcOrd="0" destOrd="0" presId="urn:microsoft.com/office/officeart/2005/8/layout/vList2"/>
    <dgm:cxn modelId="{191594F9-EBC7-D043-9421-C076742F2CAB}" srcId="{C2741BDF-F597-8344-AB11-0BAD9054AB63}" destId="{56CDC844-FE50-DB4E-8CDC-EA15DF9C2BA8}" srcOrd="0" destOrd="0" parTransId="{5DC6C325-E97F-594D-97C9-28D7859D1AF9}" sibTransId="{7E7B028A-D057-F740-8EB2-9198CCD32651}"/>
    <dgm:cxn modelId="{94A5D2F2-4F72-104D-A482-3D0ABD0E9905}" type="presOf" srcId="{C38594FE-6506-5649-85A5-B58F7F85F977}" destId="{F230CB66-5FA7-7240-9E2E-A639C03F1130}" srcOrd="0" destOrd="0" presId="urn:microsoft.com/office/officeart/2005/8/layout/vList2"/>
    <dgm:cxn modelId="{9ED1615C-220C-C441-86CD-7AB0E0D95A8B}" srcId="{C2741BDF-F597-8344-AB11-0BAD9054AB63}" destId="{F898B4CD-145E-954A-B1EF-D934A508145A}" srcOrd="3" destOrd="0" parTransId="{CDFD6C09-9F1E-A64C-BA19-4B2E689FEE6E}" sibTransId="{7F66654B-E192-3A4C-AAFA-CE209A26F47E}"/>
    <dgm:cxn modelId="{A9D6A522-5939-6441-9722-9C44DD4DB52D}" srcId="{C2741BDF-F597-8344-AB11-0BAD9054AB63}" destId="{C38594FE-6506-5649-85A5-B58F7F85F977}" srcOrd="2" destOrd="0" parTransId="{62C9D4BD-6C17-5F4D-B63E-D317DD03B4D5}" sibTransId="{8C6C77E7-92BC-1A4B-BDD6-43366119293D}"/>
    <dgm:cxn modelId="{FCE5B9A0-2228-3F47-B19E-C1928077FCD0}" srcId="{C2741BDF-F597-8344-AB11-0BAD9054AB63}" destId="{725A7C83-1BF5-CF45-958A-6A7EC5D7A589}" srcOrd="1" destOrd="0" parTransId="{64B0F796-7243-1546-923E-48E3626CD38E}" sibTransId="{A00C2DF3-A212-5144-9087-DDA654769D59}"/>
    <dgm:cxn modelId="{A0AC22D1-03B2-6440-8371-C8A076FC5F9C}" type="presOf" srcId="{725A7C83-1BF5-CF45-958A-6A7EC5D7A589}" destId="{94052A77-EDBE-0643-A3C4-6023753D4AD1}" srcOrd="0" destOrd="0" presId="urn:microsoft.com/office/officeart/2005/8/layout/vList2"/>
    <dgm:cxn modelId="{D55318CA-7188-E941-8AF9-FBCCFC22C4BA}" type="presParOf" srcId="{C50E7DC6-B092-6747-B826-BC74956B9422}" destId="{95CE31AB-73C8-D248-A2D5-E4558E9C80C2}" srcOrd="0" destOrd="0" presId="urn:microsoft.com/office/officeart/2005/8/layout/vList2"/>
    <dgm:cxn modelId="{D4653099-92B2-8347-ACC4-DBAF27555ADC}" type="presParOf" srcId="{C50E7DC6-B092-6747-B826-BC74956B9422}" destId="{033904C1-45A9-2D43-A24E-93E3A3A966B3}" srcOrd="1" destOrd="0" presId="urn:microsoft.com/office/officeart/2005/8/layout/vList2"/>
    <dgm:cxn modelId="{8C9D64E3-380B-D74C-98A4-A65002ECE6D0}" type="presParOf" srcId="{C50E7DC6-B092-6747-B826-BC74956B9422}" destId="{94052A77-EDBE-0643-A3C4-6023753D4AD1}" srcOrd="2" destOrd="0" presId="urn:microsoft.com/office/officeart/2005/8/layout/vList2"/>
    <dgm:cxn modelId="{45292DDA-FE82-8F4F-9A10-E868571A051F}" type="presParOf" srcId="{C50E7DC6-B092-6747-B826-BC74956B9422}" destId="{7C401C92-2784-4746-9A6A-80F09545C2D6}" srcOrd="3" destOrd="0" presId="urn:microsoft.com/office/officeart/2005/8/layout/vList2"/>
    <dgm:cxn modelId="{3E5B0B87-D89E-A94A-A206-56D1694094C7}" type="presParOf" srcId="{C50E7DC6-B092-6747-B826-BC74956B9422}" destId="{F230CB66-5FA7-7240-9E2E-A639C03F1130}" srcOrd="4" destOrd="0" presId="urn:microsoft.com/office/officeart/2005/8/layout/vList2"/>
    <dgm:cxn modelId="{8ED3A464-F701-3349-949D-E079FBDD5241}" type="presParOf" srcId="{C50E7DC6-B092-6747-B826-BC74956B9422}" destId="{FF6B68FF-5E33-8F4B-94EF-56BD83EDD411}" srcOrd="5" destOrd="0" presId="urn:microsoft.com/office/officeart/2005/8/layout/vList2"/>
    <dgm:cxn modelId="{8C4D4499-65CA-F94D-83D9-D420B4D22759}" type="presParOf" srcId="{C50E7DC6-B092-6747-B826-BC74956B9422}" destId="{5932AD5C-3C75-C94F-9B21-C1B4013ECDD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0EE0DA-8523-2541-8904-8163D2FB85D5}" type="doc">
      <dgm:prSet loTypeId="urn:microsoft.com/office/officeart/2005/8/layout/arrow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A1DBA81-5E61-B947-A6B4-DD1ACB255D79}">
      <dgm:prSet phldrT="[Texte]" custT="1"/>
      <dgm:spPr/>
      <dgm:t>
        <a:bodyPr/>
        <a:lstStyle/>
        <a:p>
          <a:pPr algn="ctr"/>
          <a:r>
            <a:rPr lang="fr-FR" sz="3200" b="1" dirty="0" smtClean="0">
              <a:solidFill>
                <a:srgbClr val="600000"/>
              </a:solidFill>
              <a:effectLst/>
            </a:rPr>
            <a:t>Recours aux urgences</a:t>
          </a:r>
          <a:endParaRPr lang="fr-FR" sz="3200" b="1" dirty="0">
            <a:solidFill>
              <a:srgbClr val="600000"/>
            </a:solidFill>
            <a:effectLst/>
          </a:endParaRPr>
        </a:p>
      </dgm:t>
    </dgm:pt>
    <dgm:pt modelId="{9F73953A-3E5D-AC43-89D2-653F42935F2E}" type="parTrans" cxnId="{BDF46473-DBCA-134A-9C56-C31F68322E72}">
      <dgm:prSet/>
      <dgm:spPr/>
      <dgm:t>
        <a:bodyPr/>
        <a:lstStyle/>
        <a:p>
          <a:endParaRPr lang="fr-FR"/>
        </a:p>
      </dgm:t>
    </dgm:pt>
    <dgm:pt modelId="{13123495-8B15-DA41-B68F-CB9EEC46B054}" type="sibTrans" cxnId="{BDF46473-DBCA-134A-9C56-C31F68322E72}">
      <dgm:prSet/>
      <dgm:spPr/>
      <dgm:t>
        <a:bodyPr/>
        <a:lstStyle/>
        <a:p>
          <a:endParaRPr lang="fr-FR"/>
        </a:p>
      </dgm:t>
    </dgm:pt>
    <dgm:pt modelId="{23F3C306-6F18-A140-97E3-449C43BA1562}">
      <dgm:prSet phldrT="[Texte]"/>
      <dgm:spPr/>
      <dgm:t>
        <a:bodyPr/>
        <a:lstStyle/>
        <a:p>
          <a:r>
            <a:rPr lang="fr-FR" b="1" dirty="0" smtClean="0">
              <a:solidFill>
                <a:srgbClr val="AA5816"/>
              </a:solidFill>
            </a:rPr>
            <a:t>Accompagnement à long terme</a:t>
          </a:r>
          <a:endParaRPr lang="fr-FR" b="1" dirty="0">
            <a:solidFill>
              <a:srgbClr val="AA5816"/>
            </a:solidFill>
          </a:endParaRPr>
        </a:p>
      </dgm:t>
    </dgm:pt>
    <dgm:pt modelId="{3460E003-7444-7145-9E0F-A99EF452E4FC}" type="parTrans" cxnId="{6AA060B9-77CF-E345-9612-13E6B5D03832}">
      <dgm:prSet/>
      <dgm:spPr/>
      <dgm:t>
        <a:bodyPr/>
        <a:lstStyle/>
        <a:p>
          <a:endParaRPr lang="fr-FR"/>
        </a:p>
      </dgm:t>
    </dgm:pt>
    <dgm:pt modelId="{0889B2B2-670F-E948-99A0-25C13A88BA86}" type="sibTrans" cxnId="{6AA060B9-77CF-E345-9612-13E6B5D03832}">
      <dgm:prSet/>
      <dgm:spPr/>
      <dgm:t>
        <a:bodyPr/>
        <a:lstStyle/>
        <a:p>
          <a:endParaRPr lang="fr-FR"/>
        </a:p>
      </dgm:t>
    </dgm:pt>
    <dgm:pt modelId="{37422569-B155-044A-A426-F1BE9EFCC28B}" type="pres">
      <dgm:prSet presAssocID="{1B0EE0DA-8523-2541-8904-8163D2FB85D5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62006D8-1751-4F4B-9709-06F20D84C983}" type="pres">
      <dgm:prSet presAssocID="{1B0EE0DA-8523-2541-8904-8163D2FB85D5}" presName="ribbon" presStyleLbl="node1" presStyleIdx="0" presStyleCnt="1" custScaleY="55601" custLinFactNeighborY="-47000"/>
      <dgm:spPr>
        <a:gradFill flip="none" rotWithShape="1">
          <a:gsLst>
            <a:gs pos="0">
              <a:srgbClr val="A6A6A6"/>
            </a:gs>
            <a:gs pos="100000">
              <a:srgbClr val="FFFFFF"/>
            </a:gs>
          </a:gsLst>
          <a:path path="shape">
            <a:fillToRect l="50000" t="50000" r="50000" b="50000"/>
          </a:path>
          <a:tileRect/>
        </a:gradFill>
      </dgm:spPr>
      <dgm:t>
        <a:bodyPr/>
        <a:lstStyle/>
        <a:p>
          <a:endParaRPr lang="fr-FR"/>
        </a:p>
      </dgm:t>
    </dgm:pt>
    <dgm:pt modelId="{42914A06-74CA-0847-9694-0A7611935B0D}" type="pres">
      <dgm:prSet presAssocID="{1B0EE0DA-8523-2541-8904-8163D2FB85D5}" presName="leftArrowText" presStyleLbl="node1" presStyleIdx="0" presStyleCnt="1" custScaleX="100000" custScaleY="63609" custLinFactNeighborX="-1361" custLinFactNeighborY="-8550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FF1FF2A-90EE-864B-B6C6-A69817AEB321}" type="pres">
      <dgm:prSet presAssocID="{1B0EE0DA-8523-2541-8904-8163D2FB85D5}" presName="rightArrowText" presStyleLbl="node1" presStyleIdx="0" presStyleCnt="1" custScaleY="63551" custLinFactY="-1341" custLinFactNeighborX="48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89BEEA-9831-EB49-A0A0-3A5159272F04}" type="presOf" srcId="{4A1DBA81-5E61-B947-A6B4-DD1ACB255D79}" destId="{42914A06-74CA-0847-9694-0A7611935B0D}" srcOrd="0" destOrd="0" presId="urn:microsoft.com/office/officeart/2005/8/layout/arrow6"/>
    <dgm:cxn modelId="{4FCFD8DA-C842-0242-9D89-F24F80BE1174}" type="presOf" srcId="{23F3C306-6F18-A140-97E3-449C43BA1562}" destId="{CFF1FF2A-90EE-864B-B6C6-A69817AEB321}" srcOrd="0" destOrd="0" presId="urn:microsoft.com/office/officeart/2005/8/layout/arrow6"/>
    <dgm:cxn modelId="{6AA060B9-77CF-E345-9612-13E6B5D03832}" srcId="{1B0EE0DA-8523-2541-8904-8163D2FB85D5}" destId="{23F3C306-6F18-A140-97E3-449C43BA1562}" srcOrd="1" destOrd="0" parTransId="{3460E003-7444-7145-9E0F-A99EF452E4FC}" sibTransId="{0889B2B2-670F-E948-99A0-25C13A88BA86}"/>
    <dgm:cxn modelId="{BDF46473-DBCA-134A-9C56-C31F68322E72}" srcId="{1B0EE0DA-8523-2541-8904-8163D2FB85D5}" destId="{4A1DBA81-5E61-B947-A6B4-DD1ACB255D79}" srcOrd="0" destOrd="0" parTransId="{9F73953A-3E5D-AC43-89D2-653F42935F2E}" sibTransId="{13123495-8B15-DA41-B68F-CB9EEC46B054}"/>
    <dgm:cxn modelId="{3D02AC5B-2069-4B41-8DE4-13B0AF10DBD9}" type="presOf" srcId="{1B0EE0DA-8523-2541-8904-8163D2FB85D5}" destId="{37422569-B155-044A-A426-F1BE9EFCC28B}" srcOrd="0" destOrd="0" presId="urn:microsoft.com/office/officeart/2005/8/layout/arrow6"/>
    <dgm:cxn modelId="{FDCC05FC-87C1-7942-82A6-9BDB7A485FAE}" type="presParOf" srcId="{37422569-B155-044A-A426-F1BE9EFCC28B}" destId="{F62006D8-1751-4F4B-9709-06F20D84C983}" srcOrd="0" destOrd="0" presId="urn:microsoft.com/office/officeart/2005/8/layout/arrow6"/>
    <dgm:cxn modelId="{73A2E739-CF87-444E-AF85-6C69025EBE30}" type="presParOf" srcId="{37422569-B155-044A-A426-F1BE9EFCC28B}" destId="{42914A06-74CA-0847-9694-0A7611935B0D}" srcOrd="1" destOrd="0" presId="urn:microsoft.com/office/officeart/2005/8/layout/arrow6"/>
    <dgm:cxn modelId="{62B7F2BB-2D24-464B-8C77-428A7D51D7E9}" type="presParOf" srcId="{37422569-B155-044A-A426-F1BE9EFCC28B}" destId="{CFF1FF2A-90EE-864B-B6C6-A69817AEB321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372E93-B7C1-BB40-B02B-4FE7194B3903}">
      <dsp:nvSpPr>
        <dsp:cNvPr id="0" name=""/>
        <dsp:cNvSpPr/>
      </dsp:nvSpPr>
      <dsp:spPr>
        <a:xfrm>
          <a:off x="0" y="431481"/>
          <a:ext cx="8229600" cy="630000"/>
        </a:xfrm>
        <a:prstGeom prst="rect">
          <a:avLst/>
        </a:prstGeom>
        <a:solidFill>
          <a:schemeClr val="accent3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3B9A3-A878-094A-AE9D-B1F3CFEBD1EE}">
      <dsp:nvSpPr>
        <dsp:cNvPr id="0" name=""/>
        <dsp:cNvSpPr/>
      </dsp:nvSpPr>
      <dsp:spPr>
        <a:xfrm>
          <a:off x="430284" y="91233"/>
          <a:ext cx="5760720" cy="73800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>
              <a:solidFill>
                <a:schemeClr val="tx2">
                  <a:lumMod val="75000"/>
                </a:schemeClr>
              </a:solidFill>
            </a:rPr>
            <a:t>Accès / Recours</a:t>
          </a:r>
          <a:endParaRPr lang="fr-FR" sz="32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466310" y="127259"/>
        <a:ext cx="5688668" cy="665948"/>
      </dsp:txXfrm>
    </dsp:sp>
    <dsp:sp modelId="{355FBA37-915F-3740-82A5-2BD4ED33AD5B}">
      <dsp:nvSpPr>
        <dsp:cNvPr id="0" name=""/>
        <dsp:cNvSpPr/>
      </dsp:nvSpPr>
      <dsp:spPr>
        <a:xfrm>
          <a:off x="0" y="1565481"/>
          <a:ext cx="8229600" cy="630000"/>
        </a:xfrm>
        <a:prstGeom prst="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410B37-DD1F-F842-9FCB-715EE1C05000}">
      <dsp:nvSpPr>
        <dsp:cNvPr id="0" name=""/>
        <dsp:cNvSpPr/>
      </dsp:nvSpPr>
      <dsp:spPr>
        <a:xfrm>
          <a:off x="353749" y="1196481"/>
          <a:ext cx="5760720" cy="738000"/>
        </a:xfrm>
        <a:prstGeom prst="roundRect">
          <a:avLst/>
        </a:prstGeom>
        <a:solidFill>
          <a:srgbClr val="B9DBE7"/>
        </a:soli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>
              <a:solidFill>
                <a:srgbClr val="9D4A05"/>
              </a:solidFill>
            </a:rPr>
            <a:t>Qualité des soins</a:t>
          </a:r>
          <a:endParaRPr lang="fr-FR" sz="3200" b="1" kern="1200" dirty="0">
            <a:solidFill>
              <a:srgbClr val="9D4A05"/>
            </a:solidFill>
          </a:endParaRPr>
        </a:p>
      </dsp:txBody>
      <dsp:txXfrm>
        <a:off x="389775" y="1232507"/>
        <a:ext cx="5688668" cy="665948"/>
      </dsp:txXfrm>
    </dsp:sp>
    <dsp:sp modelId="{0773C102-A2A6-A542-8223-50EDA087EB28}">
      <dsp:nvSpPr>
        <dsp:cNvPr id="0" name=""/>
        <dsp:cNvSpPr/>
      </dsp:nvSpPr>
      <dsp:spPr>
        <a:xfrm>
          <a:off x="0" y="2699481"/>
          <a:ext cx="8229600" cy="630000"/>
        </a:xfrm>
        <a:prstGeom prst="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8FD021-53DE-3B41-81DD-4AB6EE1A9D81}">
      <dsp:nvSpPr>
        <dsp:cNvPr id="0" name=""/>
        <dsp:cNvSpPr/>
      </dsp:nvSpPr>
      <dsp:spPr>
        <a:xfrm>
          <a:off x="411480" y="2330481"/>
          <a:ext cx="5760720" cy="738000"/>
        </a:xfrm>
        <a:prstGeom prst="roundRect">
          <a:avLst/>
        </a:prstGeom>
        <a:solidFill>
          <a:srgbClr val="B9DBE7"/>
        </a:soli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>
              <a:solidFill>
                <a:srgbClr val="9D4A05"/>
              </a:solidFill>
            </a:rPr>
            <a:t>Par constructions </a:t>
          </a:r>
          <a:r>
            <a:rPr lang="fr-FR" sz="2800" b="1" i="1" kern="1200" dirty="0" smtClean="0">
              <a:solidFill>
                <a:srgbClr val="9D4A05"/>
              </a:solidFill>
            </a:rPr>
            <a:t>(système)</a:t>
          </a:r>
          <a:endParaRPr lang="fr-FR" sz="2800" b="1" i="1" kern="1200" dirty="0">
            <a:solidFill>
              <a:srgbClr val="9D4A05"/>
            </a:solidFill>
          </a:endParaRPr>
        </a:p>
      </dsp:txBody>
      <dsp:txXfrm>
        <a:off x="447506" y="2366507"/>
        <a:ext cx="5688668" cy="665948"/>
      </dsp:txXfrm>
    </dsp:sp>
    <dsp:sp modelId="{8766E367-2E7D-8548-A84E-49B6CD2295D2}">
      <dsp:nvSpPr>
        <dsp:cNvPr id="0" name=""/>
        <dsp:cNvSpPr/>
      </dsp:nvSpPr>
      <dsp:spPr>
        <a:xfrm>
          <a:off x="0" y="3833481"/>
          <a:ext cx="8229600" cy="630000"/>
        </a:xfrm>
        <a:prstGeom prst="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8C400F-E5E6-7D41-978B-4933648837A5}">
      <dsp:nvSpPr>
        <dsp:cNvPr id="0" name=""/>
        <dsp:cNvSpPr/>
      </dsp:nvSpPr>
      <dsp:spPr>
        <a:xfrm>
          <a:off x="543569" y="3638996"/>
          <a:ext cx="5760720" cy="738000"/>
        </a:xfrm>
        <a:prstGeom prst="roundRect">
          <a:avLst/>
        </a:prstGeom>
        <a:solidFill>
          <a:srgbClr val="B9DBE7"/>
        </a:soli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>
              <a:solidFill>
                <a:srgbClr val="9D4A05"/>
              </a:solidFill>
            </a:rPr>
            <a:t>Par omission</a:t>
          </a:r>
          <a:endParaRPr lang="fr-FR" sz="3200" b="1" kern="1200" dirty="0">
            <a:solidFill>
              <a:srgbClr val="9D4A05"/>
            </a:solidFill>
          </a:endParaRPr>
        </a:p>
      </dsp:txBody>
      <dsp:txXfrm>
        <a:off x="579595" y="3675022"/>
        <a:ext cx="5688668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E31AB-73C8-D248-A2D5-E4558E9C80C2}">
      <dsp:nvSpPr>
        <dsp:cNvPr id="0" name=""/>
        <dsp:cNvSpPr/>
      </dsp:nvSpPr>
      <dsp:spPr>
        <a:xfrm>
          <a:off x="0" y="149525"/>
          <a:ext cx="8891880" cy="1036354"/>
        </a:xfrm>
        <a:prstGeom prst="roundRect">
          <a:avLst/>
        </a:prstGeom>
        <a:solidFill>
          <a:srgbClr val="FFFFFF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Sociales </a:t>
          </a:r>
          <a:r>
            <a:rPr lang="fr-FR" sz="2400" b="1" i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(milieux « aisés » dominants, culture « populaire »…) </a:t>
          </a:r>
          <a:endParaRPr lang="fr-FR" sz="2400" b="1" i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50591" y="200116"/>
        <a:ext cx="8790698" cy="935172"/>
      </dsp:txXfrm>
    </dsp:sp>
    <dsp:sp modelId="{94052A77-EDBE-0643-A3C4-6023753D4AD1}">
      <dsp:nvSpPr>
        <dsp:cNvPr id="0" name=""/>
        <dsp:cNvSpPr/>
      </dsp:nvSpPr>
      <dsp:spPr>
        <a:xfrm>
          <a:off x="0" y="1309385"/>
          <a:ext cx="8891880" cy="864604"/>
        </a:xfrm>
        <a:prstGeom prst="roundRect">
          <a:avLst/>
        </a:prstGeom>
        <a:noFill/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>
              <a:solidFill>
                <a:srgbClr val="404040"/>
              </a:solidFill>
            </a:rPr>
            <a:t>Culturelles </a:t>
          </a:r>
          <a:r>
            <a:rPr lang="fr-FR" sz="2400" b="1" i="1" kern="1200" dirty="0" smtClean="0">
              <a:solidFill>
                <a:srgbClr val="404040"/>
              </a:solidFill>
            </a:rPr>
            <a:t>(origines, collectives…)</a:t>
          </a:r>
          <a:endParaRPr lang="fr-FR" sz="2400" b="1" i="1" kern="1200" dirty="0">
            <a:solidFill>
              <a:srgbClr val="404040"/>
            </a:solidFill>
          </a:endParaRPr>
        </a:p>
      </dsp:txBody>
      <dsp:txXfrm>
        <a:off x="42206" y="1351591"/>
        <a:ext cx="8807468" cy="780192"/>
      </dsp:txXfrm>
    </dsp:sp>
    <dsp:sp modelId="{F230CB66-5FA7-7240-9E2E-A639C03F1130}">
      <dsp:nvSpPr>
        <dsp:cNvPr id="0" name=""/>
        <dsp:cNvSpPr/>
      </dsp:nvSpPr>
      <dsp:spPr>
        <a:xfrm>
          <a:off x="0" y="2494467"/>
          <a:ext cx="8891880" cy="123552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solidFill>
                <a:schemeClr val="accent2">
                  <a:lumMod val="75000"/>
                </a:schemeClr>
              </a:solidFill>
            </a:rPr>
            <a:t>              </a:t>
          </a:r>
          <a:r>
            <a:rPr lang="fr-FR" sz="3200" b="1" kern="1200" dirty="0" smtClean="0">
              <a:solidFill>
                <a:srgbClr val="940000"/>
              </a:solidFill>
            </a:rPr>
            <a:t>Quelles concordances soignants – soignés ? </a:t>
          </a:r>
          <a:endParaRPr lang="fr-FR" sz="3200" b="1" kern="1200" dirty="0">
            <a:solidFill>
              <a:srgbClr val="940000"/>
            </a:solidFill>
          </a:endParaRPr>
        </a:p>
      </dsp:txBody>
      <dsp:txXfrm>
        <a:off x="60313" y="2554780"/>
        <a:ext cx="8771254" cy="1114894"/>
      </dsp:txXfrm>
    </dsp:sp>
    <dsp:sp modelId="{5932AD5C-3C75-C94F-9B21-C1B4013ECDD5}">
      <dsp:nvSpPr>
        <dsp:cNvPr id="0" name=""/>
        <dsp:cNvSpPr/>
      </dsp:nvSpPr>
      <dsp:spPr>
        <a:xfrm>
          <a:off x="0" y="3792860"/>
          <a:ext cx="8891880" cy="1235520"/>
        </a:xfrm>
        <a:prstGeom prst="roundRect">
          <a:avLst/>
        </a:prstGeom>
        <a:solidFill>
          <a:srgbClr val="DCEDF3"/>
        </a:soli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1" kern="1200" dirty="0" smtClean="0">
              <a:solidFill>
                <a:schemeClr val="accent2">
                  <a:lumMod val="75000"/>
                </a:schemeClr>
              </a:solidFill>
            </a:rPr>
            <a:t>             </a:t>
          </a:r>
          <a:r>
            <a:rPr lang="fr-FR" sz="3200" b="1" kern="1200" dirty="0" smtClean="0">
              <a:solidFill>
                <a:srgbClr val="940000"/>
              </a:solidFill>
            </a:rPr>
            <a:t>Quelles compétences pour comprendre et utiliser les informations?</a:t>
          </a:r>
          <a:endParaRPr lang="fr-FR" sz="3200" b="1" kern="1200" dirty="0">
            <a:solidFill>
              <a:srgbClr val="940000"/>
            </a:solidFill>
          </a:endParaRPr>
        </a:p>
      </dsp:txBody>
      <dsp:txXfrm>
        <a:off x="60313" y="3853173"/>
        <a:ext cx="8771254" cy="11148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006D8-1751-4F4B-9709-06F20D84C983}">
      <dsp:nvSpPr>
        <dsp:cNvPr id="0" name=""/>
        <dsp:cNvSpPr/>
      </dsp:nvSpPr>
      <dsp:spPr>
        <a:xfrm>
          <a:off x="0" y="38711"/>
          <a:ext cx="8382000" cy="1864190"/>
        </a:xfrm>
        <a:prstGeom prst="leftRightRibbon">
          <a:avLst/>
        </a:prstGeom>
        <a:gradFill flip="none" rotWithShape="1">
          <a:gsLst>
            <a:gs pos="0">
              <a:srgbClr val="A6A6A6"/>
            </a:gs>
            <a:gs pos="100000">
              <a:srgbClr val="FFFFFF"/>
            </a:gs>
          </a:gsLst>
          <a:path path="shape">
            <a:fillToRect l="50000" t="50000" r="50000" b="50000"/>
          </a:path>
          <a:tileRect/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914A06-74CA-0847-9694-0A7611935B0D}">
      <dsp:nvSpPr>
        <dsp:cNvPr id="0" name=""/>
        <dsp:cNvSpPr/>
      </dsp:nvSpPr>
      <dsp:spPr>
        <a:xfrm>
          <a:off x="968193" y="351202"/>
          <a:ext cx="2766060" cy="1045014"/>
        </a:xfrm>
        <a:prstGeom prst="rect">
          <a:avLst/>
        </a:prstGeom>
        <a:noFill/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13792" rIns="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b="1" kern="1200" dirty="0" smtClean="0">
              <a:solidFill>
                <a:srgbClr val="600000"/>
              </a:solidFill>
              <a:effectLst/>
            </a:rPr>
            <a:t>Recours aux urgences</a:t>
          </a:r>
          <a:endParaRPr lang="fr-FR" sz="3200" b="1" kern="1200" dirty="0">
            <a:solidFill>
              <a:srgbClr val="600000"/>
            </a:solidFill>
            <a:effectLst/>
          </a:endParaRPr>
        </a:p>
      </dsp:txBody>
      <dsp:txXfrm>
        <a:off x="968193" y="351202"/>
        <a:ext cx="2766060" cy="1045014"/>
      </dsp:txXfrm>
    </dsp:sp>
    <dsp:sp modelId="{CFF1FF2A-90EE-864B-B6C6-A69817AEB321}">
      <dsp:nvSpPr>
        <dsp:cNvPr id="0" name=""/>
        <dsp:cNvSpPr/>
      </dsp:nvSpPr>
      <dsp:spPr>
        <a:xfrm>
          <a:off x="4348760" y="627912"/>
          <a:ext cx="3268980" cy="1044061"/>
        </a:xfrm>
        <a:prstGeom prst="rect">
          <a:avLst/>
        </a:prstGeom>
        <a:noFill/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03124" rIns="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900" b="1" kern="1200" dirty="0" smtClean="0">
              <a:solidFill>
                <a:srgbClr val="AA5816"/>
              </a:solidFill>
            </a:rPr>
            <a:t>Accompagnement à long terme</a:t>
          </a:r>
          <a:endParaRPr lang="fr-FR" sz="2900" b="1" kern="1200" dirty="0">
            <a:solidFill>
              <a:srgbClr val="AA5816"/>
            </a:solidFill>
          </a:endParaRPr>
        </a:p>
      </dsp:txBody>
      <dsp:txXfrm>
        <a:off x="4348760" y="627912"/>
        <a:ext cx="3268980" cy="1044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0.74312</cdr:x>
      <cdr:y>0.79355</cdr:y>
    </cdr:from>
    <cdr:to>
      <cdr:x>1</cdr:x>
      <cdr:y>1</cdr:y>
    </cdr:to>
    <cdr:sp macro="" textlink="">
      <cdr:nvSpPr>
        <cdr:cNvPr id="5" name="ZoneTexte 4"/>
        <cdr:cNvSpPr txBox="1"/>
      </cdr:nvSpPr>
      <cdr:spPr>
        <a:xfrm xmlns:a="http://schemas.openxmlformats.org/drawingml/2006/main">
          <a:off x="5786478" y="3514732"/>
          <a:ext cx="2000264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fr-FR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E55DF-DD5C-834E-9E74-91B7B752A1ED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2C77D-3C30-F644-9120-F3D51746A84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547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Nous mésestimons</a:t>
            </a:r>
            <a:r>
              <a:rPr lang="fr-FR" baseline="0" dirty="0" smtClean="0"/>
              <a:t> l</a:t>
            </a:r>
            <a:r>
              <a:rPr lang="fr-FR" dirty="0" smtClean="0"/>
              <a:t>es défauts de compréhension qui sous tendent les conduites des patients.</a:t>
            </a:r>
            <a:r>
              <a:rPr lang="fr-FR" baseline="0" dirty="0" smtClean="0"/>
              <a:t> Ils sont liés à des représentations et des craintes profondes </a:t>
            </a:r>
          </a:p>
          <a:p>
            <a:r>
              <a:rPr lang="fr-FR" baseline="0" dirty="0" smtClean="0"/>
              <a:t>Je voudrai dans un premier temps affirmer quelques certitudes qui conditionnent la mise en œuvre des pratiques d’ETP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86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2C0866-D0F0-46EC-A4D1-F7A00E9CFFCB}" type="slidenum">
              <a:rPr lang="fr-FR" smtClean="0"/>
              <a:pPr/>
              <a:t>23</a:t>
            </a:fld>
            <a:endParaRPr lang="fr-FR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940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Il persiste des disparités</a:t>
            </a:r>
            <a:r>
              <a:rPr lang="fr-FR" baseline="0" dirty="0" smtClean="0"/>
              <a:t> entre les lieux d’ETP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5570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Les professionnels</a:t>
            </a:r>
            <a:r>
              <a:rPr lang="fr-FR" baseline="0" dirty="0" smtClean="0"/>
              <a:t> sont naturellement à la recherche de solutions toutes prêtes</a:t>
            </a:r>
          </a:p>
          <a:p>
            <a:r>
              <a:rPr lang="fr-FR" baseline="0" dirty="0" smtClean="0"/>
              <a:t>Nous sommes dans de nouvelles pratiques et l’outils ne peut pas faire l’artisan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9922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Il reste un dernier problème: les raisons qui sous tendent nos interventions sont importantes pour justifier ces interventions mais il s’agit d’options thérapeutiques </a:t>
            </a:r>
          </a:p>
          <a:p>
            <a:r>
              <a:rPr lang="fr-FR" dirty="0" smtClean="0"/>
              <a:t>Nous voudrions qu’ils adaptent les doses d’insuline mais les craintes prédominent. </a:t>
            </a:r>
          </a:p>
          <a:p>
            <a:r>
              <a:rPr lang="fr-FR" dirty="0" smtClean="0"/>
              <a:t>Faire travailler des patients c’est d’abord</a:t>
            </a:r>
            <a:r>
              <a:rPr lang="fr-FR" baseline="0" dirty="0" smtClean="0"/>
              <a:t> se préoccuper de leurs difficultés et de la façon dont ils les perçoivent</a:t>
            </a:r>
          </a:p>
          <a:p>
            <a:r>
              <a:rPr lang="fr-FR" baseline="0" dirty="0" smtClean="0"/>
              <a:t>A partir du moment où le patient sait, s’il ne fait pas c’est pour d’autres raisons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5116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Le soin peut devenir éducatif quand :</a:t>
            </a:r>
          </a:p>
          <a:p>
            <a:r>
              <a:rPr lang="fr-FR" dirty="0" smtClean="0"/>
              <a:t>Les raisons de mes interventions sont claires et explicables. Je peux être bienveillant (</a:t>
            </a:r>
            <a:r>
              <a:rPr lang="fr-FR" dirty="0" err="1" smtClean="0"/>
              <a:t>cf</a:t>
            </a:r>
            <a:r>
              <a:rPr lang="fr-FR" dirty="0" smtClean="0"/>
              <a:t> tableau) </a:t>
            </a:r>
            <a:r>
              <a:rPr lang="fr-FR" baseline="0" dirty="0" smtClean="0"/>
              <a:t> dans leur application mais elle ne pourront être réalisées que si </a:t>
            </a:r>
            <a:endParaRPr lang="fr-FR" dirty="0" smtClean="0"/>
          </a:p>
          <a:p>
            <a:r>
              <a:rPr lang="fr-FR" dirty="0" smtClean="0"/>
              <a:t>Je</a:t>
            </a:r>
            <a:r>
              <a:rPr lang="fr-FR" baseline="0" dirty="0" smtClean="0"/>
              <a:t> considère que le patient est une personne singulière qui a ses propres expériences</a:t>
            </a:r>
          </a:p>
          <a:p>
            <a:r>
              <a:rPr lang="fr-FR" baseline="0" dirty="0" smtClean="0"/>
              <a:t>Comprendre ce qu’il en comprend est le début de toute démarche</a:t>
            </a:r>
          </a:p>
          <a:p>
            <a:r>
              <a:rPr lang="fr-FR" baseline="0" dirty="0" smtClean="0"/>
              <a:t>L’ETP est alors une négociation entre 2 points de vue </a:t>
            </a:r>
          </a:p>
          <a:p>
            <a:r>
              <a:rPr lang="fr-FR" baseline="0" dirty="0" smtClean="0"/>
              <a:t>Tout peut commencer , le reste n’est que 3 points de suspension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937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Le manque de temps est l’argument le plus largement avancé</a:t>
            </a:r>
            <a:r>
              <a:rPr lang="fr-FR" baseline="0" dirty="0" smtClean="0"/>
              <a:t> pour expliquer le peu de pratique d’ETP. C’est un premier problème : les soignants ne peuvent faire plus que ce qu’ils font déjà</a:t>
            </a:r>
          </a:p>
          <a:p>
            <a:r>
              <a:rPr lang="fr-FR" baseline="0" dirty="0" smtClean="0"/>
              <a:t>Si l’ETP est considérée comme importante / cruciale dans certains cas , pour quelles raisons ne prendrait elle pas la première place dans nos actions?</a:t>
            </a:r>
          </a:p>
          <a:p>
            <a:r>
              <a:rPr lang="fr-FR" baseline="0" dirty="0" smtClean="0"/>
              <a:t>Considérons que le temps n’est que la mesure de ce que nous acceptons de différer</a:t>
            </a:r>
          </a:p>
          <a:p>
            <a:r>
              <a:rPr lang="fr-FR" baseline="0" dirty="0" smtClean="0"/>
              <a:t>C’est une proposition ; l’ETP pourrait être à la place de certains soins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5164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Pour tous pose le problème de l’égalité de l’</a:t>
            </a:r>
            <a:r>
              <a:rPr lang="fr-FR" dirty="0" err="1" smtClean="0"/>
              <a:t>acces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036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1298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Exemple des 3 savoirs: traiter une hypoglycémie</a:t>
            </a:r>
          </a:p>
          <a:p>
            <a:r>
              <a:rPr lang="fr-FR" dirty="0" smtClean="0"/>
              <a:t>Savoir= pouvoir la définir, connaître ses signes et connaître la procédure de </a:t>
            </a:r>
            <a:r>
              <a:rPr lang="fr-FR" dirty="0" err="1" smtClean="0"/>
              <a:t>resucrage</a:t>
            </a:r>
            <a:endParaRPr lang="fr-FR" dirty="0" smtClean="0"/>
          </a:p>
          <a:p>
            <a:r>
              <a:rPr lang="fr-FR" dirty="0" smtClean="0"/>
              <a:t>Savoir-faire=choisir</a:t>
            </a:r>
            <a:r>
              <a:rPr lang="fr-FR" baseline="0" dirty="0" smtClean="0"/>
              <a:t> les bons sucres, en bonne quantité et les prendre dès qu’il a reconnu le symptôme</a:t>
            </a:r>
          </a:p>
          <a:p>
            <a:r>
              <a:rPr lang="fr-FR" baseline="0" dirty="0" smtClean="0"/>
              <a:t>Savoir-Etre=pouvoir corriger ses hypo dans des situations diverses et imprévues</a:t>
            </a:r>
          </a:p>
          <a:p>
            <a:r>
              <a:rPr lang="fr-FR" dirty="0" smtClean="0"/>
              <a:t>C'est une référence aux attitudes, comportements adaptés en situation de vie courante. </a:t>
            </a:r>
            <a:br>
              <a:rPr lang="fr-FR" dirty="0" smtClean="0"/>
            </a:br>
            <a:r>
              <a:rPr lang="fr-FR" dirty="0" smtClean="0"/>
              <a:t>On parle plus actuellement de compétences psycho sociales qui font référence à des capacités de communication, et d'adaptation à la maladie ( exprimer ses besoins, solliciter de l'aide de son entourage, utiliser les ressources du système de soins, faire valoir ses choix de santé, formuler un projet etc...)</a:t>
            </a:r>
          </a:p>
          <a:p>
            <a:r>
              <a:rPr lang="fr-FR" dirty="0" smtClean="0"/>
              <a:t>Dans nos résultats: 9/12 patients échanger en groupe autour de la maladie et apprendre d’autres malades 3/12 </a:t>
            </a:r>
            <a:r>
              <a:rPr lang="fr-FR" dirty="0" err="1" smtClean="0"/>
              <a:t>savir-faire</a:t>
            </a:r>
            <a:r>
              <a:rPr lang="fr-FR" dirty="0" smtClean="0"/>
              <a:t>=savoir</a:t>
            </a:r>
            <a:r>
              <a:rPr lang="fr-FR" baseline="0" dirty="0" smtClean="0"/>
              <a:t> utiliser le lecteur de glycémie cap, reconnaître et prendre en charge les hypo, 2/12 savoir=mieux comprendre la maladie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16B577-A412-4E6A-99CD-AFDED7B0E883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Souligner la </a:t>
            </a:r>
            <a:r>
              <a:rPr lang="fr-FR" dirty="0" err="1" smtClean="0"/>
              <a:t>health</a:t>
            </a:r>
            <a:r>
              <a:rPr lang="fr-FR" dirty="0" smtClean="0"/>
              <a:t> </a:t>
            </a:r>
            <a:r>
              <a:rPr lang="fr-FR" dirty="0" err="1" smtClean="0"/>
              <a:t>litteracy</a:t>
            </a:r>
            <a:r>
              <a:rPr lang="fr-FR" dirty="0" smtClean="0"/>
              <a:t> qui comprend l’ensemble des compétences mises en œuvre pour</a:t>
            </a:r>
            <a:r>
              <a:rPr lang="fr-FR" baseline="0" dirty="0" smtClean="0"/>
              <a:t> appréhender et résoudre les </a:t>
            </a:r>
            <a:r>
              <a:rPr lang="fr-FR" baseline="0" dirty="0" err="1" smtClean="0"/>
              <a:t>problemes</a:t>
            </a:r>
            <a:r>
              <a:rPr lang="fr-FR" baseline="0" dirty="0" smtClean="0"/>
              <a:t> de santé</a:t>
            </a:r>
          </a:p>
          <a:p>
            <a:r>
              <a:rPr lang="fr-FR" baseline="0" dirty="0" smtClean="0"/>
              <a:t>Etude menée avec espace 19 et paris 13  sur les connaissances et représentations nutritionnelles des travailleurs migrants vivant en foyer ainsi que sur les formats d’intervention éducatives les plus adaptées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1B64C-C968-7F49-B6DF-1F8878A562AF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375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Hopital</a:t>
            </a:r>
            <a:r>
              <a:rPr lang="fr-FR" dirty="0" smtClean="0"/>
              <a:t> 75% Ville 10%  SSR-centre maladies rares 15%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16B577-A412-4E6A-99CD-AFDED7B0E883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4280073-D483-4346-BDE9-323C786C2FC1}" type="datetimeFigureOut">
              <a:rPr lang="fr-FR" smtClean="0"/>
              <a:t>11/07/13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290C732B-E8F5-5041-81F4-FC02C27F3A68}" type="slidenum">
              <a:rPr lang="fr-FR" smtClean="0"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1" Type="http://schemas.microsoft.com/office/2007/relationships/hdphoto" Target="../media/hdphoto4.wdp"/><Relationship Id="rId1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3" Type="http://schemas.microsoft.com/office/2007/relationships/hdphoto" Target="../media/hdphoto1.wdp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microsoft.com/office/2007/relationships/hdphoto" Target="../media/hdphoto2.wdp"/><Relationship Id="rId8" Type="http://schemas.openxmlformats.org/officeDocument/2006/relationships/image" Target="../media/image7.png"/><Relationship Id="rId9" Type="http://schemas.microsoft.com/office/2007/relationships/hdphoto" Target="../media/hdphoto3.wdp"/><Relationship Id="rId10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24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jpe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De l’Education Thérapeutique et ses conséquences 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22921" y="4215653"/>
            <a:ext cx="6498159" cy="916641"/>
          </a:xfrm>
        </p:spPr>
        <p:txBody>
          <a:bodyPr/>
          <a:lstStyle/>
          <a:p>
            <a:r>
              <a:rPr lang="fr-FR" dirty="0" err="1" smtClean="0"/>
              <a:t>Py</a:t>
            </a:r>
            <a:r>
              <a:rPr lang="fr-FR" dirty="0" smtClean="0"/>
              <a:t> Traynard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055986"/>
            <a:ext cx="4225441" cy="77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62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" y="244102"/>
            <a:ext cx="9036844" cy="615707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3"/>
          <p:cNvSpPr>
            <a:spLocks/>
          </p:cNvSpPr>
          <p:nvPr/>
        </p:nvSpPr>
        <p:spPr bwMode="auto">
          <a:xfrm rot="21254055">
            <a:off x="187000" y="4784296"/>
            <a:ext cx="8382075" cy="620974"/>
          </a:xfrm>
          <a:prstGeom prst="rect">
            <a:avLst/>
          </a:prstGeom>
          <a:solidFill>
            <a:schemeClr val="tx2">
              <a:lumMod val="10000"/>
              <a:lumOff val="90000"/>
              <a:alpha val="37000"/>
            </a:schemeClr>
          </a:solidFill>
          <a:ln>
            <a:noFill/>
          </a:ln>
          <a:effectLst>
            <a:softEdge rad="190500"/>
          </a:effectLst>
          <a:extLst/>
        </p:spPr>
        <p:txBody>
          <a:bodyPr lIns="0" tIns="0" rIns="0" bIns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6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Pour </a:t>
            </a:r>
            <a:r>
              <a:rPr lang="en-US" sz="3600" b="1" i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que</a:t>
            </a:r>
            <a:r>
              <a:rPr lang="en-US" sz="36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 le </a:t>
            </a:r>
            <a:r>
              <a:rPr lang="en-US" sz="36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patient y </a:t>
            </a:r>
            <a:r>
              <a:rPr lang="en-US" sz="3600" b="1" i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trouve</a:t>
            </a:r>
            <a:r>
              <a:rPr lang="en-US" sz="36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 un </a:t>
            </a:r>
            <a:r>
              <a:rPr lang="en-US" sz="3600" b="1" i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sens.</a:t>
            </a:r>
            <a:r>
              <a:rPr lang="en-US" sz="36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..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323602" y="328910"/>
            <a:ext cx="872771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fr-FR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Des méthodes pédagogiques adaptées </a:t>
            </a:r>
            <a:endParaRPr lang="fr-FR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96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4900">
                <a:solidFill>
                  <a:srgbClr val="1B31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cs typeface="Arial Black" charset="0"/>
                <a:sym typeface="Arial Black" charset="0"/>
              </a:rPr>
              <a:t>Education individuelle</a:t>
            </a:r>
            <a:endParaRPr lang="en-US" sz="4900">
              <a:solidFill>
                <a:srgbClr val="1B31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 Black" charset="0"/>
              <a:ea typeface="ヒラギノ角ゴ ProN W6" charset="0"/>
              <a:cs typeface="ヒラギノ角ゴ ProN W6" charset="0"/>
              <a:sym typeface="Arial Black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59263" y="1580555"/>
            <a:ext cx="4393406" cy="4982766"/>
          </a:xfrm>
          <a:ln/>
        </p:spPr>
        <p:txBody>
          <a:bodyPr rIns="26788"/>
          <a:lstStyle/>
          <a:p>
            <a:pPr marL="535762" lvl="1" indent="-250022" algn="just">
              <a:lnSpc>
                <a:spcPct val="123000"/>
              </a:lnSpc>
              <a:spcBef>
                <a:spcPct val="0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r>
              <a:rPr lang="en-US" sz="1800" b="1" i="1">
                <a:solidFill>
                  <a:srgbClr val="422F0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PERMET </a:t>
            </a:r>
            <a:endParaRPr lang="en-US" sz="1800" b="1" i="1">
              <a:solidFill>
                <a:srgbClr val="422F09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937584" lvl="2" indent="-107152">
              <a:lnSpc>
                <a:spcPct val="123000"/>
              </a:lnSpc>
              <a:spcBef>
                <a:spcPts val="281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r>
              <a:rPr lang="en-US" sz="1800" b="1" i="1">
                <a:solidFill>
                  <a:srgbClr val="422F09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réévaluer les besoins du patient, ses compétences</a:t>
            </a:r>
            <a:endParaRPr lang="en-US" sz="1800" b="1" i="1">
              <a:solidFill>
                <a:srgbClr val="422F09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937584" lvl="2" indent="-107152" algn="just">
              <a:lnSpc>
                <a:spcPct val="123000"/>
              </a:lnSpc>
              <a:spcBef>
                <a:spcPts val="281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r>
              <a:rPr lang="en-US" sz="1800" b="1" i="1">
                <a:solidFill>
                  <a:srgbClr val="422F09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d'orienter le patient</a:t>
            </a:r>
            <a:endParaRPr lang="en-US" sz="1800" b="1" i="1">
              <a:solidFill>
                <a:srgbClr val="422F09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535762" lvl="1" indent="-250022" algn="just">
              <a:lnSpc>
                <a:spcPct val="123000"/>
              </a:lnSpc>
              <a:spcBef>
                <a:spcPts val="281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endParaRPr lang="en-US" sz="1800" b="1" i="1">
              <a:solidFill>
                <a:srgbClr val="422F09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535762" lvl="1" indent="-250022" algn="just">
              <a:lnSpc>
                <a:spcPct val="123000"/>
              </a:lnSpc>
              <a:spcBef>
                <a:spcPts val="352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r>
              <a:rPr lang="en-US" sz="1800" b="1" i="1">
                <a:solidFill>
                  <a:srgbClr val="422F0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S'APPLIQUE </a:t>
            </a:r>
            <a:endParaRPr lang="en-US" sz="1800" b="1" i="1">
              <a:solidFill>
                <a:srgbClr val="422F09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937584" lvl="2" indent="-107152">
              <a:lnSpc>
                <a:spcPct val="123000"/>
              </a:lnSpc>
              <a:spcBef>
                <a:spcPts val="281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r>
              <a:rPr lang="en-US" sz="1800" b="1" i="1">
                <a:solidFill>
                  <a:srgbClr val="422F09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à des patients seuls et/ou à objectifs spécifiques</a:t>
            </a:r>
            <a:r>
              <a:rPr lang="en-US" sz="1800" b="1" i="1">
                <a:solidFill>
                  <a:srgbClr val="422F09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  <a:t/>
            </a:r>
            <a:br>
              <a:rPr lang="en-US" sz="1800" b="1" i="1">
                <a:solidFill>
                  <a:srgbClr val="422F09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</a:br>
            <a:endParaRPr lang="en-US" sz="1800" b="1" i="1">
              <a:solidFill>
                <a:srgbClr val="422F09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937584" lvl="2" indent="-107152" algn="just">
              <a:lnSpc>
                <a:spcPct val="123000"/>
              </a:lnSpc>
              <a:spcBef>
                <a:spcPts val="352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endParaRPr lang="en-US" sz="1800" b="1" i="1">
              <a:solidFill>
                <a:srgbClr val="422F09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535762" lvl="1" indent="-250022" algn="just">
              <a:lnSpc>
                <a:spcPct val="123000"/>
              </a:lnSpc>
              <a:spcBef>
                <a:spcPts val="352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r>
              <a:rPr lang="en-US" sz="1800" b="1" i="1">
                <a:solidFill>
                  <a:srgbClr val="422F0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Arial" charset="0"/>
                <a:sym typeface="Arial" charset="0"/>
              </a:rPr>
              <a:t>COMPORTE </a:t>
            </a:r>
            <a:endParaRPr lang="en-US" sz="1800" b="1" i="1">
              <a:solidFill>
                <a:srgbClr val="422F09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  <a:p>
            <a:pPr marL="937584" lvl="2" indent="-107152">
              <a:lnSpc>
                <a:spcPct val="123000"/>
              </a:lnSpc>
              <a:spcBef>
                <a:spcPts val="281"/>
              </a:spcBef>
              <a:buClr>
                <a:srgbClr val="D1941B"/>
              </a:buClr>
              <a:buSzPct val="100000"/>
              <a:buFont typeface="Times" charset="0"/>
              <a:buChar char="•"/>
            </a:pPr>
            <a:r>
              <a:rPr lang="en-US" sz="1800" b="1" i="1">
                <a:solidFill>
                  <a:srgbClr val="422F09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un transfert d'informations, des techniques pédagogiques</a:t>
            </a:r>
            <a:endParaRPr lang="en-US" sz="1800" b="1" i="1">
              <a:solidFill>
                <a:srgbClr val="422F09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</p:txBody>
      </p:sp>
      <p:pic>
        <p:nvPicPr>
          <p:cNvPr id="34819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7"/>
            <a:ext cx="4714875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74517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3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7" y="241102"/>
            <a:ext cx="5134570" cy="239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2929">
            <a:off x="589359" y="1982391"/>
            <a:ext cx="8206383" cy="4732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/>
          </p:cNvSpPr>
          <p:nvPr/>
        </p:nvSpPr>
        <p:spPr bwMode="auto">
          <a:xfrm rot="-480000">
            <a:off x="3053953" y="642938"/>
            <a:ext cx="580429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3000">
                <a:solidFill>
                  <a:srgbClr val="FF8F0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cs typeface="Arial Black" charset="0"/>
                <a:sym typeface="Arial Black" charset="0"/>
              </a:rPr>
              <a:t>1975. LES PREMIERES EXPERIENCES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46286" y="26789"/>
            <a:ext cx="8036719" cy="1393031"/>
          </a:xfrm>
          <a:ln/>
        </p:spPr>
        <p:txBody>
          <a:bodyPr/>
          <a:lstStyle/>
          <a:p>
            <a:r>
              <a:rPr lang="en-US" sz="5100">
                <a:solidFill>
                  <a:srgbClr val="1B31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cs typeface="Arial Black" charset="0"/>
                <a:sym typeface="Arial Black" charset="0"/>
              </a:rPr>
              <a:t>Les apports du groupe</a:t>
            </a:r>
            <a:endParaRPr lang="en-US" sz="5100">
              <a:solidFill>
                <a:srgbClr val="1B31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 Black" charset="0"/>
              <a:ea typeface="ヒラギノ角ゴ ProN W6" charset="0"/>
              <a:cs typeface="ヒラギノ角ゴ ProN W6" charset="0"/>
              <a:sym typeface="Arial Black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913560" y="1417588"/>
            <a:ext cx="4063008" cy="5348883"/>
          </a:xfrm>
          <a:ln/>
        </p:spPr>
        <p:txBody>
          <a:bodyPr/>
          <a:lstStyle/>
          <a:p>
            <a:pPr marL="469908">
              <a:lnSpc>
                <a:spcPct val="90000"/>
              </a:lnSpc>
              <a:buBlip>
                <a:blip r:embed="rId2"/>
              </a:buBlip>
            </a:pPr>
            <a:r>
              <a:rPr lang="en-US" sz="1700" b="1">
                <a:solidFill>
                  <a:srgbClr val="54300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  <a:sym typeface="Arial" charset="0"/>
              </a:rPr>
              <a:t>Echanger 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: ne plus être seul avec la maladie</a:t>
            </a:r>
            <a:endParaRPr lang="en-US" sz="1700">
              <a:solidFill>
                <a:srgbClr val="543005"/>
              </a:solidFill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  <a:p>
            <a:pPr marL="469908">
              <a:lnSpc>
                <a:spcPct val="90000"/>
              </a:lnSpc>
              <a:buBlip>
                <a:blip r:embed="rId2"/>
              </a:buBlip>
            </a:pPr>
            <a:r>
              <a:rPr lang="en-US" sz="1700" b="1">
                <a:solidFill>
                  <a:srgbClr val="54300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  <a:sym typeface="Arial" charset="0"/>
              </a:rPr>
              <a:t>Dialoguer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 sur ses propres expériences, et se rassurer</a:t>
            </a:r>
            <a:endParaRPr lang="en-US" sz="1700">
              <a:solidFill>
                <a:srgbClr val="543005"/>
              </a:solidFill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  <a:p>
            <a:pPr marL="469908">
              <a:lnSpc>
                <a:spcPct val="90000"/>
              </a:lnSpc>
              <a:buBlip>
                <a:blip r:embed="rId2"/>
              </a:buBlip>
            </a:pPr>
            <a:r>
              <a:rPr lang="en-US" sz="1700" b="1">
                <a:solidFill>
                  <a:srgbClr val="54300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  <a:sym typeface="Arial" charset="0"/>
              </a:rPr>
              <a:t>Apprendre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 les connaissances utiles pour comprendre et se soigner</a:t>
            </a:r>
            <a:endParaRPr lang="en-US" sz="1700">
              <a:solidFill>
                <a:srgbClr val="543005"/>
              </a:solidFill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  <a:p>
            <a:pPr marL="469908">
              <a:lnSpc>
                <a:spcPct val="90000"/>
              </a:lnSpc>
              <a:buBlip>
                <a:blip r:embed="rId2"/>
              </a:buBlip>
            </a:pPr>
            <a:r>
              <a:rPr lang="en-US" sz="1700" b="1">
                <a:solidFill>
                  <a:srgbClr val="54300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  <a:sym typeface="Arial" charset="0"/>
              </a:rPr>
              <a:t>Manipuler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 les outils d</a:t>
            </a:r>
            <a:r>
              <a:rPr lang="ja-JP" altLang="en-US" sz="1700">
                <a:solidFill>
                  <a:srgbClr val="543005"/>
                </a:solidFill>
                <a:latin typeface="Arial"/>
                <a:cs typeface="Arial" charset="0"/>
                <a:sym typeface="Arial" charset="0"/>
              </a:rPr>
              <a:t>’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auto surveillance et de traitement</a:t>
            </a:r>
            <a:endParaRPr lang="en-US" sz="1700">
              <a:solidFill>
                <a:srgbClr val="543005"/>
              </a:solidFill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  <a:p>
            <a:pPr marL="469908">
              <a:lnSpc>
                <a:spcPct val="90000"/>
              </a:lnSpc>
              <a:buBlip>
                <a:blip r:embed="rId2"/>
              </a:buBlip>
            </a:pPr>
            <a:r>
              <a:rPr lang="en-US" sz="1700" b="1">
                <a:solidFill>
                  <a:srgbClr val="54300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  <a:sym typeface="Arial" charset="0"/>
              </a:rPr>
              <a:t>S'entraîner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 à adapter</a:t>
            </a:r>
            <a:endParaRPr lang="en-US" sz="1700">
              <a:solidFill>
                <a:srgbClr val="543005"/>
              </a:solidFill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  <a:p>
            <a:pPr marL="469908">
              <a:lnSpc>
                <a:spcPct val="90000"/>
              </a:lnSpc>
              <a:buBlip>
                <a:blip r:embed="rId2"/>
              </a:buBlip>
            </a:pPr>
            <a:r>
              <a:rPr lang="en-US" sz="1700" b="1">
                <a:solidFill>
                  <a:srgbClr val="54300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  <a:sym typeface="Arial" charset="0"/>
              </a:rPr>
              <a:t>Renforcer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 ce que l</a:t>
            </a:r>
            <a:r>
              <a:rPr lang="ja-JP" altLang="en-US" sz="1700">
                <a:solidFill>
                  <a:srgbClr val="543005"/>
                </a:solidFill>
                <a:latin typeface="Arial"/>
                <a:cs typeface="Arial" charset="0"/>
                <a:sym typeface="Arial" charset="0"/>
              </a:rPr>
              <a:t>’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on sait déjà pour être plus sûr de soi</a:t>
            </a:r>
            <a:endParaRPr lang="en-US" sz="1700">
              <a:solidFill>
                <a:srgbClr val="543005"/>
              </a:solidFill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  <a:p>
            <a:pPr marL="469908">
              <a:lnSpc>
                <a:spcPct val="90000"/>
              </a:lnSpc>
              <a:buBlip>
                <a:blip r:embed="rId2"/>
              </a:buBlip>
            </a:pPr>
            <a:r>
              <a:rPr lang="en-US" sz="1700" b="1">
                <a:solidFill>
                  <a:srgbClr val="54300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  <a:sym typeface="Arial" charset="0"/>
              </a:rPr>
              <a:t>Rencontrer</a:t>
            </a:r>
            <a:r>
              <a:rPr lang="en-US" sz="1700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 des professionnels compétents, attentifs</a:t>
            </a:r>
            <a:r>
              <a:rPr lang="en-US" sz="1100" i="1">
                <a:solidFill>
                  <a:srgbClr val="543005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en-US" sz="1100" i="1">
              <a:solidFill>
                <a:srgbClr val="543005"/>
              </a:solidFill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pic>
        <p:nvPicPr>
          <p:cNvPr id="3379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" y="1999134"/>
            <a:ext cx="4804172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74517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61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r="15201" b="1801"/>
          <a:stretch/>
        </p:blipFill>
        <p:spPr>
          <a:xfrm>
            <a:off x="119919" y="253926"/>
            <a:ext cx="2886203" cy="520049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17225" t="3550" r="24881" b="2871"/>
          <a:stretch/>
        </p:blipFill>
        <p:spPr>
          <a:xfrm rot="20323262">
            <a:off x="3058385" y="2698525"/>
            <a:ext cx="3822654" cy="4170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/>
          <a:srcRect l="3116" t="2526" r="1969" b="2225"/>
          <a:stretch/>
        </p:blipFill>
        <p:spPr>
          <a:xfrm rot="1185944">
            <a:off x="4193951" y="155318"/>
            <a:ext cx="4733044" cy="3106372"/>
          </a:xfrm>
          <a:prstGeom prst="rect">
            <a:avLst/>
          </a:prstGeom>
        </p:spPr>
      </p:pic>
      <p:pic>
        <p:nvPicPr>
          <p:cNvPr id="5" name="Picture 2" descr="Z:\Pilotage_reseau\IMAGES\logos\logo reseau paris diabete\logo_rpd2_reflet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231"/>
            <a:ext cx="497114" cy="33276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3406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57" y="292420"/>
            <a:ext cx="7036164" cy="45720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111330" y="4480462"/>
            <a:ext cx="5484235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ETP en plus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ou </a:t>
            </a:r>
          </a:p>
          <a:p>
            <a:pPr algn="ctr"/>
            <a:r>
              <a:rPr lang="fr-F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à la place de …?</a:t>
            </a:r>
            <a:endParaRPr lang="fr-F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333731" y="1195920"/>
            <a:ext cx="2215604" cy="2410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61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6450" y="713109"/>
            <a:ext cx="7580376" cy="1682496"/>
          </a:xfrm>
        </p:spPr>
        <p:txBody>
          <a:bodyPr/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Conséquences et retombées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56608" y="3800050"/>
            <a:ext cx="7580376" cy="954124"/>
          </a:xfrm>
        </p:spPr>
        <p:txBody>
          <a:bodyPr>
            <a:normAutofit/>
          </a:bodyPr>
          <a:lstStyle/>
          <a:p>
            <a:r>
              <a:rPr lang="fr-FR" sz="4000" b="1" i="1" dirty="0">
                <a:solidFill>
                  <a:schemeClr val="accent5">
                    <a:lumMod val="75000"/>
                  </a:schemeClr>
                </a:solidFill>
              </a:rPr>
              <a:t>Pour Tous ?  </a:t>
            </a:r>
          </a:p>
          <a:p>
            <a:endParaRPr lang="fr-FR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304681" y="2676696"/>
            <a:ext cx="69307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r>
              <a:rPr lang="fr-FR" b="1" dirty="0"/>
              <a:t>L'éducation thérapeutique s'inscrit dans le parcours de soins du patient. </a:t>
            </a:r>
            <a:r>
              <a:rPr lang="fr-FR" sz="1600" b="1" i="1" dirty="0" smtClean="0"/>
              <a:t>(Loi HPST – 2009)</a:t>
            </a:r>
            <a:endParaRPr lang="fr-FR" sz="1600" b="1" dirty="0"/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57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6084"/>
            <a:ext cx="8229600" cy="1143000"/>
          </a:xfrm>
        </p:spPr>
        <p:txBody>
          <a:bodyPr>
            <a:noAutofit/>
          </a:bodyPr>
          <a:lstStyle/>
          <a:p>
            <a:r>
              <a:rPr lang="fr-FR" sz="4400" b="1" dirty="0">
                <a:solidFill>
                  <a:schemeClr val="accent1">
                    <a:lumMod val="75000"/>
                  </a:schemeClr>
                </a:solidFill>
              </a:rPr>
              <a:t>Les inégalités d’accès aux soins éducatifs : Une réalité </a:t>
            </a:r>
            <a:endParaRPr lang="fr-FR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0468658"/>
              </p:ext>
            </p:extLst>
          </p:nvPr>
        </p:nvGraphicFramePr>
        <p:xfrm>
          <a:off x="493749" y="191997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6798037" y="645748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 </a:t>
            </a:r>
            <a:r>
              <a:rPr lang="fr-FR" dirty="0" err="1" smtClean="0"/>
              <a:t>Lombrail</a:t>
            </a:r>
            <a:r>
              <a:rPr lang="fr-FR" dirty="0" smtClean="0"/>
              <a:t> 2007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16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3736"/>
            <a:ext cx="8229600" cy="859536"/>
          </a:xfrm>
        </p:spPr>
        <p:txBody>
          <a:bodyPr/>
          <a:lstStyle/>
          <a:p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Des </a:t>
            </a: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inégalités</a:t>
            </a:r>
            <a:endParaRPr lang="fr-F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08785"/>
              </p:ext>
            </p:extLst>
          </p:nvPr>
        </p:nvGraphicFramePr>
        <p:xfrm>
          <a:off x="121392" y="1337443"/>
          <a:ext cx="8891880" cy="5416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36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344294"/>
            <a:ext cx="83820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rgbClr val="368099"/>
                </a:solidFill>
              </a:rPr>
              <a:t>Facteurs incitants:</a:t>
            </a:r>
            <a:br>
              <a:rPr lang="fr-FR" dirty="0" smtClean="0">
                <a:solidFill>
                  <a:srgbClr val="368099"/>
                </a:solidFill>
              </a:rPr>
            </a:br>
            <a:r>
              <a:rPr lang="fr-FR" dirty="0" smtClean="0">
                <a:solidFill>
                  <a:srgbClr val="368099"/>
                </a:solidFill>
              </a:rPr>
              <a:t>Besoins identifiés</a:t>
            </a:r>
            <a:endParaRPr lang="fr-FR" dirty="0">
              <a:solidFill>
                <a:srgbClr val="368099"/>
              </a:solidFill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23628" y="1846553"/>
            <a:ext cx="3529584" cy="449389"/>
          </a:xfrm>
        </p:spPr>
        <p:txBody>
          <a:bodyPr/>
          <a:lstStyle/>
          <a:p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Patients</a:t>
            </a:r>
            <a:endParaRPr lang="fr-F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27309"/>
            <a:ext cx="3529584" cy="468633"/>
          </a:xfrm>
        </p:spPr>
        <p:txBody>
          <a:bodyPr/>
          <a:lstStyle/>
          <a:p>
            <a:r>
              <a:rPr lang="fr-FR" dirty="0" smtClean="0">
                <a:solidFill>
                  <a:srgbClr val="9D4A05"/>
                </a:solidFill>
              </a:rPr>
              <a:t>Soignants</a:t>
            </a:r>
            <a:endParaRPr lang="fr-FR" dirty="0">
              <a:solidFill>
                <a:srgbClr val="9D4A05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/>
        <p:txBody>
          <a:bodyPr anchor="ctr">
            <a:normAutofit/>
          </a:bodyPr>
          <a:lstStyle/>
          <a:p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SAVOIR-ETRE</a:t>
            </a:r>
          </a:p>
          <a:p>
            <a:pPr>
              <a:buNone/>
            </a:pPr>
            <a:endParaRPr lang="fr-FR" sz="3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fr-FR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SAVOIR-FAIRE</a:t>
            </a:r>
          </a:p>
          <a:p>
            <a:pPr>
              <a:buNone/>
            </a:pPr>
            <a:endParaRPr lang="fr-FR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SAVOIR</a:t>
            </a:r>
            <a:endParaRPr lang="fr-FR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856698" y="2295942"/>
            <a:ext cx="3529584" cy="3716338"/>
          </a:xfrm>
        </p:spPr>
        <p:txBody>
          <a:bodyPr anchor="ctr">
            <a:normAutofit/>
          </a:bodyPr>
          <a:lstStyle/>
          <a:p>
            <a:r>
              <a:rPr lang="fr-FR" sz="2400" dirty="0" smtClean="0">
                <a:solidFill>
                  <a:srgbClr val="262626"/>
                </a:solidFill>
              </a:rPr>
              <a:t>DIFFICULTES TECHNIQUES</a:t>
            </a:r>
          </a:p>
          <a:p>
            <a:pPr>
              <a:buNone/>
            </a:pPr>
            <a:endParaRPr lang="fr-FR" sz="2400" dirty="0" smtClean="0">
              <a:solidFill>
                <a:srgbClr val="262626"/>
              </a:solidFill>
            </a:endParaRPr>
          </a:p>
          <a:p>
            <a:r>
              <a:rPr lang="fr-FR" sz="2400" dirty="0" smtClean="0">
                <a:solidFill>
                  <a:srgbClr val="262626"/>
                </a:solidFill>
              </a:rPr>
              <a:t>RESSOURCES (soins)</a:t>
            </a:r>
          </a:p>
          <a:p>
            <a:pPr>
              <a:buNone/>
            </a:pPr>
            <a:endParaRPr lang="fr-FR" sz="2400" dirty="0" smtClean="0">
              <a:solidFill>
                <a:srgbClr val="262626"/>
              </a:solidFill>
            </a:endParaRPr>
          </a:p>
          <a:p>
            <a:r>
              <a:rPr lang="fr-FR" sz="2400" dirty="0" smtClean="0">
                <a:solidFill>
                  <a:srgbClr val="262626"/>
                </a:solidFill>
              </a:rPr>
              <a:t>PROXIMITE</a:t>
            </a:r>
            <a:endParaRPr lang="fr-FR" sz="2400" dirty="0">
              <a:solidFill>
                <a:srgbClr val="262626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09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S7-Securite-une-telecommande-pour-traverser-la-route-40682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9" b="90000" l="9920" r="89812">
                        <a14:foregroundMark x1="50670" y1="12500" x2="60322" y2="79286"/>
                        <a14:foregroundMark x1="53351" y1="11786" x2="48794" y2="74286"/>
                        <a14:foregroundMark x1="57105" y1="76071" x2="57105" y2="76071"/>
                        <a14:foregroundMark x1="57641" y1="77857" x2="57641" y2="77857"/>
                        <a14:foregroundMark x1="76408" y1="75714" x2="76408" y2="75714"/>
                        <a14:foregroundMark x1="11260" y1="59286" x2="52815" y2="88571"/>
                        <a14:foregroundMark x1="51206" y1="6429" x2="51206" y2="6429"/>
                        <a14:foregroundMark x1="54424" y1="7143" x2="54424" y2="7143"/>
                        <a14:backgroundMark x1="75603" y1="78214" x2="75603" y2="78214"/>
                        <a14:backgroundMark x1="53351" y1="67143" x2="58713" y2="89286"/>
                        <a14:backgroundMark x1="72654" y1="63571" x2="72654" y2="63571"/>
                        <a14:backgroundMark x1="82842" y1="22857" x2="82842" y2="2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254" y="3423259"/>
            <a:ext cx="4216540" cy="316523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077" y="3423259"/>
            <a:ext cx="2165838" cy="32317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561" y="365369"/>
            <a:ext cx="3479800" cy="2336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The_Doctor_Luke_Fildes.jp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72" b="89072" l="10000" r="90000">
                        <a14:foregroundMark x1="53472" y1="55258" x2="53472" y2="55258"/>
                        <a14:foregroundMark x1="58889" y1="55670" x2="58889" y2="55670"/>
                        <a14:foregroundMark x1="58889" y1="55670" x2="58889" y2="55670"/>
                        <a14:foregroundMark x1="58889" y1="55670" x2="58889" y2="55670"/>
                        <a14:foregroundMark x1="59167" y1="59794" x2="59167" y2="59794"/>
                        <a14:foregroundMark x1="64583" y1="60825" x2="64583" y2="60825"/>
                        <a14:foregroundMark x1="65000" y1="63711" x2="65000" y2="63711"/>
                        <a14:foregroundMark x1="67361" y1="58144" x2="67361" y2="58144"/>
                        <a14:foregroundMark x1="51111" y1="71340" x2="51111" y2="71340"/>
                        <a14:foregroundMark x1="36944" y1="36701" x2="36944" y2="36701"/>
                        <a14:foregroundMark x1="35833" y1="34639" x2="35833" y2="34639"/>
                        <a14:foregroundMark x1="32917" y1="37320" x2="32917" y2="37320"/>
                        <a14:foregroundMark x1="30972" y1="39381" x2="37639" y2="36495"/>
                        <a14:foregroundMark x1="40139" y1="41031" x2="40139" y2="41031"/>
                        <a14:foregroundMark x1="40000" y1="43711" x2="40000" y2="43711"/>
                        <a14:foregroundMark x1="39444" y1="45567" x2="39444" y2="45567"/>
                        <a14:foregroundMark x1="24444" y1="65773" x2="24444" y2="65773"/>
                        <a14:foregroundMark x1="27083" y1="80619" x2="28472" y2="88247"/>
                        <a14:foregroundMark x1="25417" y1="69897" x2="26944" y2="82474"/>
                        <a14:foregroundMark x1="12778" y1="36907" x2="12778" y2="36907"/>
                        <a14:foregroundMark x1="16250" y1="44330" x2="16250" y2="44330"/>
                        <a14:foregroundMark x1="17222" y1="42268" x2="17222" y2="42268"/>
                        <a14:foregroundMark x1="12639" y1="46392" x2="12639" y2="46392"/>
                        <a14:foregroundMark x1="14167" y1="38969" x2="14167" y2="38969"/>
                        <a14:foregroundMark x1="12083" y1="40206" x2="12083" y2="40206"/>
                        <a14:foregroundMark x1="16111" y1="42887" x2="16111" y2="42887"/>
                        <a14:foregroundMark x1="16944" y1="38557" x2="23750" y2="43918"/>
                        <a14:foregroundMark x1="10833" y1="44124" x2="11111" y2="56289"/>
                        <a14:foregroundMark x1="15417" y1="50928" x2="15417" y2="50928"/>
                        <a14:foregroundMark x1="16389" y1="49897" x2="16389" y2="49897"/>
                        <a14:foregroundMark x1="39444" y1="33196" x2="45972" y2="51959"/>
                        <a14:backgroundMark x1="13056" y1="48247" x2="13056" y2="482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62" y="-889492"/>
            <a:ext cx="5939692" cy="4312751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6000" r="95000">
                        <a14:foregroundMark x1="57333" y1="14667" x2="57333" y2="14667"/>
                        <a14:foregroundMark x1="24333" y1="15333" x2="24333" y2="15333"/>
                        <a14:foregroundMark x1="13333" y1="39000" x2="87000" y2="21333"/>
                        <a14:foregroundMark x1="95333" y1="36000" x2="6333" y2="24667"/>
                        <a14:foregroundMark x1="28333" y1="14000" x2="75333" y2="1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68616" y="2911231"/>
            <a:ext cx="1895231" cy="160215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55" y="3442798"/>
            <a:ext cx="1748692" cy="1464408"/>
          </a:xfrm>
          <a:prstGeom prst="rect">
            <a:avLst/>
          </a:prstGeom>
        </p:spPr>
      </p:pic>
      <p:cxnSp>
        <p:nvCxnSpPr>
          <p:cNvPr id="14" name="Connecteur droit 13"/>
          <p:cNvCxnSpPr/>
          <p:nvPr/>
        </p:nvCxnSpPr>
        <p:spPr>
          <a:xfrm>
            <a:off x="3269946" y="2510692"/>
            <a:ext cx="794054" cy="63500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flipH="1">
            <a:off x="5450254" y="2510692"/>
            <a:ext cx="567593" cy="527539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flipH="1">
            <a:off x="3087078" y="4140628"/>
            <a:ext cx="976922" cy="745514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5548923" y="4239846"/>
            <a:ext cx="1123462" cy="83038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588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91880" y="825579"/>
            <a:ext cx="8817347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Cadre de l’interaction/contexte </a:t>
            </a:r>
            <a:r>
              <a:rPr lang="fr-FR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</a:t>
            </a:r>
            <a:r>
              <a:rPr lang="fr-FR" sz="2400" dirty="0" smtClean="0">
                <a:solidFill>
                  <a:schemeClr val="accent3">
                    <a:lumMod val="75000"/>
                  </a:schemeClr>
                </a:solidFill>
              </a:rPr>
              <a:t>Patient-citoyen  </a:t>
            </a:r>
            <a:r>
              <a:rPr lang="fr-FR" sz="3200" i="1" dirty="0" smtClean="0">
                <a:solidFill>
                  <a:schemeClr val="accent3">
                    <a:lumMod val="75000"/>
                  </a:schemeClr>
                </a:solidFill>
              </a:rPr>
              <a:t>Situation de communication</a:t>
            </a:r>
            <a:r>
              <a:rPr lang="fr-FR" sz="3200" i="1" dirty="0" smtClean="0"/>
              <a:t>   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</a:rPr>
              <a:t>Âge, sexe, lieu de naissance et de résidence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,             </a:t>
            </a:r>
            <a:r>
              <a:rPr lang="fr-FR" sz="4000" i="1" dirty="0" smtClean="0">
                <a:solidFill>
                  <a:schemeClr val="tx2">
                    <a:lumMod val="25000"/>
                  </a:schemeClr>
                </a:solidFill>
              </a:rPr>
              <a:t>statut, emploi, etc</a:t>
            </a:r>
            <a:r>
              <a:rPr lang="fr-FR" sz="4000" i="1" dirty="0" smtClean="0"/>
              <a:t>. </a:t>
            </a:r>
            <a:r>
              <a:rPr lang="fr-FR" sz="2400" dirty="0" smtClean="0">
                <a:solidFill>
                  <a:schemeClr val="accent2">
                    <a:lumMod val="75000"/>
                  </a:schemeClr>
                </a:solidFill>
              </a:rPr>
              <a:t>Limitations, handicaps, etc</a:t>
            </a:r>
            <a:r>
              <a:rPr lang="fr-FR" sz="2400" dirty="0" smtClean="0">
                <a:solidFill>
                  <a:srgbClr val="FF6600"/>
                </a:solidFill>
              </a:rPr>
              <a:t>.          </a:t>
            </a:r>
            <a:r>
              <a:rPr lang="fr-FR" sz="3200" i="1" dirty="0" smtClean="0">
                <a:solidFill>
                  <a:srgbClr val="FF6600"/>
                </a:solidFill>
              </a:rPr>
              <a:t>Problèmes de santé ou état de vulnérabilité momentané </a:t>
            </a:r>
            <a:r>
              <a:rPr lang="fr-FR" sz="3200" i="1" dirty="0" smtClean="0"/>
              <a:t>    </a:t>
            </a:r>
            <a:r>
              <a:rPr lang="fr-FR" sz="2800" dirty="0" smtClean="0">
                <a:solidFill>
                  <a:srgbClr val="008000"/>
                </a:solidFill>
              </a:rPr>
              <a:t>Conditions physique, psychologique et socioéconomique</a:t>
            </a:r>
            <a:r>
              <a:rPr lang="fr-FR" dirty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     </a:t>
            </a:r>
          </a:p>
          <a:p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Profil sociodémographique        </a:t>
            </a:r>
            <a:r>
              <a:rPr lang="fr-FR" sz="3200" b="1" dirty="0" smtClean="0">
                <a:solidFill>
                  <a:schemeClr val="accent4">
                    <a:lumMod val="75000"/>
                  </a:schemeClr>
                </a:solidFill>
              </a:rPr>
              <a:t>Travail, revenus, chômage, etc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fr-FR" sz="3600" i="1" dirty="0" smtClean="0">
                <a:solidFill>
                  <a:srgbClr val="FF0000"/>
                </a:solidFill>
              </a:rPr>
              <a:t>Motivation, intérêt, etc.</a:t>
            </a:r>
            <a:r>
              <a:rPr lang="fr-FR" sz="3600" i="1" dirty="0" smtClean="0"/>
              <a:t>   </a:t>
            </a:r>
            <a:r>
              <a:rPr lang="fr-FR" sz="3600" i="1" dirty="0" smtClean="0">
                <a:solidFill>
                  <a:srgbClr val="FF6600"/>
                </a:solidFill>
              </a:rPr>
              <a:t> </a:t>
            </a:r>
            <a:r>
              <a:rPr lang="fr-FR" sz="2800" b="1" dirty="0" smtClean="0">
                <a:solidFill>
                  <a:srgbClr val="FF6600"/>
                </a:solidFill>
              </a:rPr>
              <a:t>Culture sanitaire et pratiques d’alphabétisme</a:t>
            </a:r>
            <a:r>
              <a:rPr lang="fr-FR" b="1" dirty="0">
                <a:solidFill>
                  <a:srgbClr val="FF6600"/>
                </a:solidFill>
              </a:rPr>
              <a:t> </a:t>
            </a:r>
            <a:r>
              <a:rPr lang="fr-FR" b="1" dirty="0" smtClean="0">
                <a:solidFill>
                  <a:srgbClr val="FF6600"/>
                </a:solidFill>
              </a:rPr>
              <a:t> </a:t>
            </a:r>
            <a:r>
              <a:rPr lang="fr-FR" b="1" dirty="0" smtClean="0"/>
              <a:t>        </a:t>
            </a:r>
            <a:r>
              <a:rPr lang="fr-FR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accent3">
                    <a:lumMod val="50000"/>
                  </a:schemeClr>
                </a:solidFill>
              </a:rPr>
              <a:t>Disposition mentale</a:t>
            </a:r>
            <a:r>
              <a:rPr lang="fr-FR" sz="3200" dirty="0" smtClean="0"/>
              <a:t> </a:t>
            </a:r>
            <a:r>
              <a:rPr lang="fr-FR" sz="3600" dirty="0" smtClean="0">
                <a:solidFill>
                  <a:srgbClr val="FFFF00"/>
                </a:solidFill>
              </a:rPr>
              <a:t>culture sanitaire</a:t>
            </a:r>
          </a:p>
          <a:p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61494" y="176143"/>
            <a:ext cx="854773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chemeClr val="accent1">
                    <a:lumMod val="75000"/>
                  </a:schemeClr>
                </a:solidFill>
              </a:rPr>
              <a:t>Facteurs </a:t>
            </a:r>
            <a:r>
              <a:rPr lang="fr-FR" sz="3200" b="1" dirty="0">
                <a:solidFill>
                  <a:schemeClr val="accent1">
                    <a:lumMod val="75000"/>
                  </a:schemeClr>
                </a:solidFill>
              </a:rPr>
              <a:t>qui influencent la compréhension 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49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4021" y="905546"/>
            <a:ext cx="7580376" cy="1682496"/>
          </a:xfrm>
        </p:spPr>
        <p:txBody>
          <a:bodyPr/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Conséquences et retombées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401643" y="3878080"/>
            <a:ext cx="67927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sz="3600" b="1" i="1" dirty="0" smtClean="0">
                <a:solidFill>
                  <a:schemeClr val="accent5">
                    <a:lumMod val="75000"/>
                  </a:schemeClr>
                </a:solidFill>
              </a:rPr>
              <a:t>Disponibilité des ressources en ETP ? </a:t>
            </a:r>
          </a:p>
        </p:txBody>
      </p:sp>
      <p:sp>
        <p:nvSpPr>
          <p:cNvPr id="5" name="Rectangle 4"/>
          <p:cNvSpPr/>
          <p:nvPr/>
        </p:nvSpPr>
        <p:spPr>
          <a:xfrm>
            <a:off x="2523006" y="2829759"/>
            <a:ext cx="3711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26262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ACCESSIBILITE / EQUITE</a:t>
            </a:r>
            <a:endParaRPr lang="fr-FR" sz="2800" dirty="0">
              <a:solidFill>
                <a:srgbClr val="262626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736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57200" y="-303871"/>
            <a:ext cx="8229600" cy="1596497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chemeClr val="accent1">
                    <a:lumMod val="75000"/>
                  </a:schemeClr>
                </a:solidFill>
              </a:rPr>
              <a:t>Programmes validés par </a:t>
            </a:r>
            <a:r>
              <a:rPr lang="fr-FR" sz="4000" b="1" dirty="0" smtClean="0">
                <a:solidFill>
                  <a:schemeClr val="accent1">
                    <a:lumMod val="75000"/>
                  </a:schemeClr>
                </a:solidFill>
              </a:rPr>
              <a:t>les ARS </a:t>
            </a:r>
            <a:r>
              <a:rPr lang="fr-FR" sz="4000" b="1" dirty="0">
                <a:solidFill>
                  <a:schemeClr val="accent1">
                    <a:lumMod val="75000"/>
                  </a:schemeClr>
                </a:solidFill>
              </a:rPr>
              <a:t>en </a:t>
            </a:r>
            <a:r>
              <a:rPr lang="fr-FR" sz="4000" b="1" dirty="0" smtClean="0">
                <a:solidFill>
                  <a:schemeClr val="accent1">
                    <a:lumMod val="75000"/>
                  </a:schemeClr>
                </a:solidFill>
              </a:rPr>
              <a:t>2011</a:t>
            </a:r>
            <a:endParaRPr lang="fr-FR" sz="3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Graphique 3"/>
          <p:cNvGraphicFramePr/>
          <p:nvPr>
            <p:extLst>
              <p:ext uri="{D42A27DB-BD31-4B8C-83A1-F6EECF244321}">
                <p14:modId xmlns:p14="http://schemas.microsoft.com/office/powerpoint/2010/main" val="2385076703"/>
              </p:ext>
            </p:extLst>
          </p:nvPr>
        </p:nvGraphicFramePr>
        <p:xfrm>
          <a:off x="0" y="1285860"/>
          <a:ext cx="9144000" cy="5530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ZoneTexte 9"/>
          <p:cNvSpPr txBox="1">
            <a:spLocks noChangeArrowheads="1"/>
          </p:cNvSpPr>
          <p:nvPr/>
        </p:nvSpPr>
        <p:spPr bwMode="auto">
          <a:xfrm>
            <a:off x="6143625" y="6642100"/>
            <a:ext cx="28924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fr-FR" sz="800">
                <a:solidFill>
                  <a:srgbClr val="A6A6A6"/>
                </a:solidFill>
                <a:cs typeface="Arial" charset="0"/>
              </a:rPr>
              <a:t>© 2011 – ARS Ile-de-France tous droits réservés</a:t>
            </a:r>
          </a:p>
        </p:txBody>
      </p:sp>
      <p:sp>
        <p:nvSpPr>
          <p:cNvPr id="22532" name="Ellipse 17"/>
          <p:cNvSpPr>
            <a:spLocks noChangeArrowheads="1"/>
          </p:cNvSpPr>
          <p:nvPr/>
        </p:nvSpPr>
        <p:spPr bwMode="auto">
          <a:xfrm>
            <a:off x="2643188" y="5784850"/>
            <a:ext cx="46037" cy="46038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fr-FR" sz="2400">
              <a:latin typeface="Times New Roman" pitchFamily="18" charset="0"/>
            </a:endParaRPr>
          </a:p>
        </p:txBody>
      </p:sp>
      <p:pic>
        <p:nvPicPr>
          <p:cNvPr id="22533" name="Picture 24" descr="structur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08050"/>
            <a:ext cx="8774777" cy="594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4" name="Group 26"/>
          <p:cNvGrpSpPr>
            <a:grpSpLocks/>
          </p:cNvGrpSpPr>
          <p:nvPr/>
        </p:nvGrpSpPr>
        <p:grpSpPr bwMode="auto">
          <a:xfrm>
            <a:off x="107950" y="5084763"/>
            <a:ext cx="2305050" cy="1385887"/>
            <a:chOff x="113" y="2726"/>
            <a:chExt cx="1452" cy="873"/>
          </a:xfrm>
        </p:grpSpPr>
        <p:sp>
          <p:nvSpPr>
            <p:cNvPr id="22537" name="Oval 12"/>
            <p:cNvSpPr>
              <a:spLocks noChangeAspect="1" noChangeArrowheads="1"/>
            </p:cNvSpPr>
            <p:nvPr/>
          </p:nvSpPr>
          <p:spPr bwMode="auto">
            <a:xfrm>
              <a:off x="113" y="2761"/>
              <a:ext cx="66" cy="7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538" name="Rectangle 13"/>
            <p:cNvSpPr>
              <a:spLocks noChangeAspect="1" noChangeArrowheads="1"/>
            </p:cNvSpPr>
            <p:nvPr/>
          </p:nvSpPr>
          <p:spPr bwMode="auto">
            <a:xfrm>
              <a:off x="113" y="2902"/>
              <a:ext cx="67" cy="7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539" name="AutoShape 14"/>
            <p:cNvSpPr>
              <a:spLocks noChangeAspect="1" noChangeArrowheads="1"/>
            </p:cNvSpPr>
            <p:nvPr/>
          </p:nvSpPr>
          <p:spPr bwMode="auto">
            <a:xfrm>
              <a:off x="113" y="3044"/>
              <a:ext cx="67" cy="71"/>
            </a:xfrm>
            <a:prstGeom prst="triangle">
              <a:avLst>
                <a:gd name="adj" fmla="val 42222"/>
              </a:avLst>
            </a:prstGeom>
            <a:solidFill>
              <a:srgbClr val="0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540" name="AutoShape 15"/>
            <p:cNvSpPr>
              <a:spLocks noChangeAspect="1" noChangeArrowheads="1"/>
            </p:cNvSpPr>
            <p:nvPr/>
          </p:nvSpPr>
          <p:spPr bwMode="auto">
            <a:xfrm>
              <a:off x="113" y="3186"/>
              <a:ext cx="67" cy="70"/>
            </a:xfrm>
            <a:prstGeom prst="diamond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424" name="AutoShape 16"/>
            <p:cNvSpPr>
              <a:spLocks noChangeAspect="1" noChangeArrowheads="1"/>
            </p:cNvSpPr>
            <p:nvPr/>
          </p:nvSpPr>
          <p:spPr bwMode="auto">
            <a:xfrm>
              <a:off x="113" y="3328"/>
              <a:ext cx="67" cy="70"/>
            </a:xfrm>
            <a:prstGeom prst="star5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2542" name="AutoShape 17"/>
            <p:cNvSpPr>
              <a:spLocks noChangeAspect="1" noChangeArrowheads="1"/>
            </p:cNvSpPr>
            <p:nvPr/>
          </p:nvSpPr>
          <p:spPr bwMode="auto">
            <a:xfrm>
              <a:off x="113" y="3469"/>
              <a:ext cx="66" cy="71"/>
            </a:xfrm>
            <a:prstGeom prst="flowChartMerg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543" name="Text Box 18"/>
            <p:cNvSpPr txBox="1">
              <a:spLocks noChangeAspect="1" noChangeArrowheads="1"/>
            </p:cNvSpPr>
            <p:nvPr/>
          </p:nvSpPr>
          <p:spPr bwMode="auto">
            <a:xfrm>
              <a:off x="314" y="2726"/>
              <a:ext cx="102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100" b="1"/>
                <a:t>A l’hôpital AP-HP</a:t>
              </a:r>
            </a:p>
          </p:txBody>
        </p:sp>
        <p:sp>
          <p:nvSpPr>
            <p:cNvPr id="22544" name="Text Box 19"/>
            <p:cNvSpPr txBox="1">
              <a:spLocks noChangeAspect="1" noChangeArrowheads="1"/>
            </p:cNvSpPr>
            <p:nvPr/>
          </p:nvSpPr>
          <p:spPr bwMode="auto">
            <a:xfrm>
              <a:off x="314" y="2868"/>
              <a:ext cx="125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b="1"/>
                <a:t>A </a:t>
              </a:r>
              <a:r>
                <a:rPr lang="fr-FR" sz="1100" b="1"/>
                <a:t>l’hôpital</a:t>
              </a:r>
              <a:r>
                <a:rPr lang="fr-FR" sz="1200" b="1"/>
                <a:t> </a:t>
              </a:r>
              <a:r>
                <a:rPr lang="fr-FR" sz="1200"/>
                <a:t>hors AP-HP</a:t>
              </a:r>
            </a:p>
          </p:txBody>
        </p:sp>
        <p:sp>
          <p:nvSpPr>
            <p:cNvPr id="22545" name="Text Box 20"/>
            <p:cNvSpPr txBox="1">
              <a:spLocks noChangeAspect="1" noChangeArrowheads="1"/>
            </p:cNvSpPr>
            <p:nvPr/>
          </p:nvSpPr>
          <p:spPr bwMode="auto">
            <a:xfrm>
              <a:off x="314" y="3009"/>
              <a:ext cx="970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100" b="1"/>
                <a:t>En HAD</a:t>
              </a:r>
            </a:p>
          </p:txBody>
        </p:sp>
        <p:sp>
          <p:nvSpPr>
            <p:cNvPr id="22546" name="Text Box 21"/>
            <p:cNvSpPr txBox="1">
              <a:spLocks noChangeAspect="1" noChangeArrowheads="1"/>
            </p:cNvSpPr>
            <p:nvPr/>
          </p:nvSpPr>
          <p:spPr bwMode="auto">
            <a:xfrm>
              <a:off x="314" y="3150"/>
              <a:ext cx="970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100" b="1"/>
                <a:t>En réseaux</a:t>
              </a:r>
            </a:p>
          </p:txBody>
        </p:sp>
        <p:sp>
          <p:nvSpPr>
            <p:cNvPr id="22547" name="Text Box 22"/>
            <p:cNvSpPr txBox="1">
              <a:spLocks noChangeAspect="1" noChangeArrowheads="1"/>
            </p:cNvSpPr>
            <p:nvPr/>
          </p:nvSpPr>
          <p:spPr bwMode="auto">
            <a:xfrm>
              <a:off x="314" y="3292"/>
              <a:ext cx="970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100" b="1"/>
                <a:t>En SSR</a:t>
              </a:r>
            </a:p>
          </p:txBody>
        </p:sp>
        <p:sp>
          <p:nvSpPr>
            <p:cNvPr id="22548" name="Text Box 23"/>
            <p:cNvSpPr txBox="1">
              <a:spLocks noChangeAspect="1" noChangeArrowheads="1"/>
            </p:cNvSpPr>
            <p:nvPr/>
          </p:nvSpPr>
          <p:spPr bwMode="auto">
            <a:xfrm>
              <a:off x="314" y="3435"/>
              <a:ext cx="970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100" b="1"/>
                <a:t>En ville</a:t>
              </a:r>
            </a:p>
          </p:txBody>
        </p:sp>
      </p:grpSp>
      <p:pic>
        <p:nvPicPr>
          <p:cNvPr id="22535" name="Picture 5" descr="logoarsid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546100"/>
            <a:ext cx="863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1258888" y="549275"/>
            <a:ext cx="741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b="1" u="sng" dirty="0">
                <a:solidFill>
                  <a:srgbClr val="368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Répartition des programmes autorisés par type de structures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8344" y="6486527"/>
            <a:ext cx="3200400" cy="365125"/>
          </a:xfrm>
        </p:spPr>
        <p:txBody>
          <a:bodyPr/>
          <a:lstStyle/>
          <a:p>
            <a:r>
              <a:rPr lang="en-US" dirty="0" smtClean="0"/>
              <a:t>PY Traynard JETD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71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81527" y="1100107"/>
            <a:ext cx="4596592" cy="1589966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rgbClr val="883519"/>
                </a:solidFill>
              </a:rPr>
              <a:t>Quartiers « populaires »</a:t>
            </a:r>
          </a:p>
          <a:p>
            <a:r>
              <a:rPr lang="fr-FR" b="1" dirty="0" smtClean="0">
                <a:solidFill>
                  <a:srgbClr val="883519"/>
                </a:solidFill>
              </a:rPr>
              <a:t>Déserts médicaux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Flèche vers la droite 4"/>
          <p:cNvSpPr/>
          <p:nvPr/>
        </p:nvSpPr>
        <p:spPr>
          <a:xfrm rot="5400000" flipV="1">
            <a:off x="688158" y="2161523"/>
            <a:ext cx="1362415" cy="679762"/>
          </a:xfrm>
          <a:prstGeom prst="rightArrow">
            <a:avLst>
              <a:gd name="adj1" fmla="val 34210"/>
              <a:gd name="adj2" fmla="val 50000"/>
            </a:avLst>
          </a:prstGeom>
          <a:solidFill>
            <a:srgbClr val="E46C0A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3094204" y="500877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7" name="Espace réservé du contenu 3"/>
          <p:cNvPicPr>
            <a:picLocks noChangeAspect="1"/>
          </p:cNvPicPr>
          <p:nvPr/>
        </p:nvPicPr>
        <p:blipFill>
          <a:blip r:embed="rId3"/>
          <a:srcRect t="738" b="738"/>
          <a:stretch>
            <a:fillRect/>
          </a:stretch>
        </p:blipFill>
        <p:spPr>
          <a:xfrm>
            <a:off x="3389249" y="3642136"/>
            <a:ext cx="5754751" cy="3215864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0" y="3541922"/>
            <a:ext cx="3728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accent2">
                    <a:lumMod val="75000"/>
                  </a:schemeClr>
                </a:solidFill>
              </a:rPr>
              <a:t>ETP avancée</a:t>
            </a:r>
          </a:p>
          <a:p>
            <a:r>
              <a:rPr lang="fr-FR" sz="3600" b="1" dirty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fr-FR" sz="3600" b="1" dirty="0" smtClean="0">
                <a:solidFill>
                  <a:schemeClr val="accent2">
                    <a:lumMod val="75000"/>
                  </a:schemeClr>
                </a:solidFill>
              </a:rPr>
              <a:t>rticulée avec premiers recours ?</a:t>
            </a:r>
            <a:endParaRPr lang="fr-FR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>
            <a:off x="853626" y="238524"/>
            <a:ext cx="7583488" cy="605655"/>
          </a:xfrm>
        </p:spPr>
        <p:txBody>
          <a:bodyPr/>
          <a:lstStyle/>
          <a:p>
            <a:r>
              <a:rPr lang="fr-FR" sz="4000" dirty="0">
                <a:solidFill>
                  <a:srgbClr val="368099"/>
                </a:solidFill>
              </a:rPr>
              <a:t>Répartition </a:t>
            </a:r>
            <a:r>
              <a:rPr lang="fr-FR" sz="4000" dirty="0" smtClean="0">
                <a:solidFill>
                  <a:srgbClr val="368099"/>
                </a:solidFill>
              </a:rPr>
              <a:t>territoriale</a:t>
            </a:r>
            <a:endParaRPr lang="fr-FR" sz="4000" dirty="0">
              <a:solidFill>
                <a:srgbClr val="368099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1885950"/>
            <a:ext cx="4764088" cy="371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Connecteur droit 4"/>
          <p:cNvCxnSpPr/>
          <p:nvPr/>
        </p:nvCxnSpPr>
        <p:spPr>
          <a:xfrm flipH="1" flipV="1">
            <a:off x="3019426" y="1562101"/>
            <a:ext cx="1820706" cy="598056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 flipV="1">
            <a:off x="5000625" y="1545267"/>
            <a:ext cx="0" cy="701047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V="1">
            <a:off x="5668963" y="2308225"/>
            <a:ext cx="757237" cy="633413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6046788" y="3021013"/>
            <a:ext cx="354012" cy="96837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5668963" y="3605213"/>
            <a:ext cx="1208087" cy="731837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>
            <a:endCxn id="51" idx="0"/>
          </p:cNvCxnSpPr>
          <p:nvPr/>
        </p:nvCxnSpPr>
        <p:spPr>
          <a:xfrm flipH="1">
            <a:off x="4378570" y="4758669"/>
            <a:ext cx="12212" cy="937480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5183188" y="4983163"/>
            <a:ext cx="647334" cy="619125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 flipH="1">
            <a:off x="2810076" y="4229100"/>
            <a:ext cx="299838" cy="761696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79498" y="4964885"/>
            <a:ext cx="2730578" cy="537438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75015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dirty="0" smtClean="0">
                <a:solidFill>
                  <a:prstClr val="black"/>
                </a:solidFill>
              </a:rPr>
              <a:t>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59 %</a:t>
            </a:r>
            <a:endParaRPr lang="fr-FR" sz="1200" b="1" dirty="0">
              <a:solidFill>
                <a:prstClr val="black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075965" y="5696149"/>
            <a:ext cx="2605210" cy="632507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b="1" dirty="0">
                <a:solidFill>
                  <a:prstClr val="black"/>
                </a:solidFill>
              </a:rPr>
              <a:t>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schemeClr val="tx1"/>
                </a:solidFill>
              </a:rPr>
              <a:t>37,5%</a:t>
            </a:r>
            <a:endParaRPr lang="fr-FR" sz="1200" b="1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830521" y="5602288"/>
            <a:ext cx="2699711" cy="748141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75013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dirty="0" smtClean="0">
                <a:solidFill>
                  <a:prstClr val="black"/>
                </a:solidFill>
              </a:rPr>
              <a:t>6,8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>
                <a:solidFill>
                  <a:prstClr val="black"/>
                </a:solidFill>
              </a:rPr>
              <a:t>64%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494551" y="4344683"/>
            <a:ext cx="2649448" cy="646113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75011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b="1" dirty="0" smtClean="0">
                <a:solidFill>
                  <a:prstClr val="black"/>
                </a:solidFill>
              </a:rPr>
              <a:t>8,4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63 %</a:t>
            </a:r>
            <a:r>
              <a:rPr lang="fr-FR" sz="1200" dirty="0" smtClean="0">
                <a:solidFill>
                  <a:prstClr val="black"/>
                </a:solidFill>
              </a:rPr>
              <a:t> </a:t>
            </a:r>
            <a:endParaRPr lang="fr-FR" sz="1200" dirty="0">
              <a:solidFill>
                <a:prstClr val="black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426201" y="2861190"/>
            <a:ext cx="2717799" cy="676275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75020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b="1" dirty="0" smtClean="0">
                <a:solidFill>
                  <a:prstClr val="black"/>
                </a:solidFill>
              </a:rPr>
              <a:t>4,4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45</a:t>
            </a:r>
            <a:r>
              <a:rPr lang="fr-FR" sz="1200" b="1" dirty="0">
                <a:solidFill>
                  <a:prstClr val="black"/>
                </a:solidFill>
              </a:rPr>
              <a:t>%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400800" y="1785157"/>
            <a:ext cx="2649447" cy="750000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75019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b="1" dirty="0" smtClean="0">
                <a:solidFill>
                  <a:prstClr val="black"/>
                </a:solidFill>
              </a:rPr>
              <a:t>7,2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54%</a:t>
            </a:r>
            <a:endParaRPr lang="fr-FR" sz="1200" b="1" dirty="0">
              <a:solidFill>
                <a:prstClr val="black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290090" y="823861"/>
            <a:ext cx="2612235" cy="721406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75018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</a:t>
            </a:r>
            <a:r>
              <a:rPr lang="fr-FR" sz="1200" dirty="0" smtClean="0">
                <a:solidFill>
                  <a:prstClr val="black"/>
                </a:solidFill>
              </a:rPr>
              <a:t>= 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57,1%</a:t>
            </a:r>
            <a:endParaRPr lang="fr-FR" sz="1200" b="1" dirty="0">
              <a:solidFill>
                <a:prstClr val="black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81856" y="743955"/>
            <a:ext cx="2737570" cy="825782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100" b="1" dirty="0" smtClean="0">
                <a:solidFill>
                  <a:prstClr val="black"/>
                </a:solidFill>
              </a:rPr>
              <a:t>75018</a:t>
            </a:r>
            <a:endParaRPr lang="fr-FR" sz="11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100" dirty="0" smtClean="0">
                <a:solidFill>
                  <a:prstClr val="black"/>
                </a:solidFill>
              </a:rPr>
              <a:t>nb </a:t>
            </a:r>
            <a:r>
              <a:rPr lang="fr-FR" sz="1100" dirty="0" err="1">
                <a:solidFill>
                  <a:prstClr val="black"/>
                </a:solidFill>
              </a:rPr>
              <a:t>moy</a:t>
            </a:r>
            <a:r>
              <a:rPr lang="fr-FR" sz="1100" dirty="0">
                <a:solidFill>
                  <a:prstClr val="black"/>
                </a:solidFill>
              </a:rPr>
              <a:t>. de patients/atelier  = </a:t>
            </a:r>
            <a:r>
              <a:rPr lang="fr-FR" sz="1100" b="1" dirty="0" smtClean="0">
                <a:solidFill>
                  <a:prstClr val="black"/>
                </a:solidFill>
              </a:rPr>
              <a:t>5,3</a:t>
            </a:r>
            <a:endParaRPr lang="fr-FR" sz="11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100" dirty="0" smtClean="0">
                <a:solidFill>
                  <a:prstClr val="black"/>
                </a:solidFill>
              </a:rPr>
              <a:t>taux </a:t>
            </a:r>
            <a:r>
              <a:rPr lang="fr-FR" sz="1100" dirty="0">
                <a:solidFill>
                  <a:prstClr val="black"/>
                </a:solidFill>
              </a:rPr>
              <a:t>de présence = </a:t>
            </a:r>
            <a:r>
              <a:rPr lang="fr-FR" sz="1100" b="1" dirty="0" smtClean="0">
                <a:solidFill>
                  <a:prstClr val="black"/>
                </a:solidFill>
              </a:rPr>
              <a:t>51,2%</a:t>
            </a:r>
            <a:endParaRPr lang="fr-FR" sz="1100" b="1" dirty="0">
              <a:solidFill>
                <a:prstClr val="black"/>
              </a:solidFill>
            </a:endParaRPr>
          </a:p>
        </p:txBody>
      </p:sp>
      <p:cxnSp>
        <p:nvCxnSpPr>
          <p:cNvPr id="62" name="Connecteur droit 61"/>
          <p:cNvCxnSpPr/>
          <p:nvPr/>
        </p:nvCxnSpPr>
        <p:spPr>
          <a:xfrm flipH="1" flipV="1">
            <a:off x="2930081" y="2624138"/>
            <a:ext cx="2362644" cy="493712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90002" y="1920751"/>
            <a:ext cx="2840079" cy="703387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75010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b="1" dirty="0" smtClean="0">
                <a:solidFill>
                  <a:prstClr val="black"/>
                </a:solidFill>
              </a:rPr>
              <a:t>6,4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61,4%</a:t>
            </a:r>
            <a:endParaRPr lang="fr-FR" sz="1200" b="1" dirty="0">
              <a:solidFill>
                <a:prstClr val="black"/>
              </a:solidFill>
            </a:endParaRPr>
          </a:p>
        </p:txBody>
      </p:sp>
      <p:cxnSp>
        <p:nvCxnSpPr>
          <p:cNvPr id="66" name="Connecteur droit 65"/>
          <p:cNvCxnSpPr/>
          <p:nvPr/>
        </p:nvCxnSpPr>
        <p:spPr>
          <a:xfrm flipH="1">
            <a:off x="2590800" y="3370263"/>
            <a:ext cx="2174875" cy="468312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0" y="3324447"/>
            <a:ext cx="2810075" cy="514128"/>
          </a:xfrm>
          <a:prstGeom prst="rect">
            <a:avLst/>
          </a:prstGeom>
          <a:solidFill>
            <a:schemeClr val="bg1"/>
          </a:solidFill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75002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b="1" dirty="0" smtClean="0">
                <a:solidFill>
                  <a:prstClr val="black"/>
                </a:solidFill>
              </a:rPr>
              <a:t>6,3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56%</a:t>
            </a:r>
            <a:endParaRPr lang="fr-FR" sz="1200" b="1" dirty="0">
              <a:solidFill>
                <a:prstClr val="black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203860" y="796526"/>
            <a:ext cx="2846387" cy="738239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75019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b="1" dirty="0" smtClean="0">
                <a:solidFill>
                  <a:prstClr val="black"/>
                </a:solidFill>
              </a:rPr>
              <a:t>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81%</a:t>
            </a:r>
            <a:endParaRPr lang="fr-FR" sz="1200" b="1" dirty="0">
              <a:solidFill>
                <a:prstClr val="black"/>
              </a:solidFill>
            </a:endParaRPr>
          </a:p>
        </p:txBody>
      </p:sp>
      <p:cxnSp>
        <p:nvCxnSpPr>
          <p:cNvPr id="83" name="Connecteur droit 82"/>
          <p:cNvCxnSpPr/>
          <p:nvPr/>
        </p:nvCxnSpPr>
        <p:spPr>
          <a:xfrm flipV="1">
            <a:off x="5543550" y="1562100"/>
            <a:ext cx="715963" cy="1062038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" y="5731942"/>
            <a:ext cx="2930080" cy="618487"/>
          </a:xfrm>
          <a:prstGeom prst="rect">
            <a:avLst/>
          </a:prstGeom>
          <a:noFill/>
          <a:ln w="3175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b="1" dirty="0" smtClean="0">
                <a:solidFill>
                  <a:prstClr val="black"/>
                </a:solidFill>
              </a:rPr>
              <a:t>75014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nb </a:t>
            </a:r>
            <a:r>
              <a:rPr lang="fr-FR" sz="1200" dirty="0" err="1">
                <a:solidFill>
                  <a:prstClr val="black"/>
                </a:solidFill>
              </a:rPr>
              <a:t>moy</a:t>
            </a:r>
            <a:r>
              <a:rPr lang="fr-FR" sz="1200" dirty="0">
                <a:solidFill>
                  <a:prstClr val="black"/>
                </a:solidFill>
              </a:rPr>
              <a:t>. de patients/atelier  = </a:t>
            </a:r>
            <a:r>
              <a:rPr lang="fr-FR" sz="1200" dirty="0" smtClean="0">
                <a:solidFill>
                  <a:prstClr val="black"/>
                </a:solidFill>
              </a:rPr>
              <a:t>4</a:t>
            </a:r>
            <a:endParaRPr lang="fr-FR" sz="12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 smtClean="0">
                <a:solidFill>
                  <a:prstClr val="black"/>
                </a:solidFill>
              </a:rPr>
              <a:t>taux </a:t>
            </a:r>
            <a:r>
              <a:rPr lang="fr-FR" sz="1200" dirty="0">
                <a:solidFill>
                  <a:prstClr val="black"/>
                </a:solidFill>
              </a:rPr>
              <a:t>de présence = </a:t>
            </a:r>
            <a:r>
              <a:rPr lang="fr-FR" sz="1200" b="1" dirty="0" smtClean="0">
                <a:solidFill>
                  <a:prstClr val="black"/>
                </a:solidFill>
              </a:rPr>
              <a:t>52 %</a:t>
            </a:r>
            <a:endParaRPr lang="fr-FR" sz="1200" b="1" dirty="0">
              <a:solidFill>
                <a:prstClr val="black"/>
              </a:solidFill>
            </a:endParaRPr>
          </a:p>
        </p:txBody>
      </p:sp>
      <p:cxnSp>
        <p:nvCxnSpPr>
          <p:cNvPr id="29" name="Connecteur droit 28"/>
          <p:cNvCxnSpPr/>
          <p:nvPr/>
        </p:nvCxnSpPr>
        <p:spPr>
          <a:xfrm flipH="1">
            <a:off x="2850798" y="4765154"/>
            <a:ext cx="1349317" cy="966788"/>
          </a:xfrm>
          <a:prstGeom prst="line">
            <a:avLst/>
          </a:prstGeom>
          <a:ln w="25400">
            <a:solidFill>
              <a:srgbClr val="C00000"/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Z:\Pilotage_reseau\IMAGES\logos\logo reseau paris diabete\logo_rpd2_reflet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231"/>
            <a:ext cx="497114" cy="33276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46" y="6613769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313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37426"/>
            <a:ext cx="8229600" cy="1143000"/>
          </a:xfrm>
        </p:spPr>
        <p:txBody>
          <a:bodyPr>
            <a:noAutofit/>
          </a:bodyPr>
          <a:lstStyle/>
          <a:p>
            <a:r>
              <a:rPr lang="fr-FR" sz="4000" b="1" dirty="0">
                <a:solidFill>
                  <a:srgbClr val="368099"/>
                </a:solidFill>
              </a:rPr>
              <a:t>Quelques pistes</a:t>
            </a:r>
            <a:r>
              <a:rPr lang="fr-FR" sz="4000" dirty="0">
                <a:solidFill>
                  <a:srgbClr val="368099"/>
                </a:solidFill>
              </a:rPr>
              <a:t/>
            </a:r>
            <a:br>
              <a:rPr lang="fr-FR" sz="4000" dirty="0">
                <a:solidFill>
                  <a:srgbClr val="368099"/>
                </a:solidFill>
              </a:rPr>
            </a:br>
            <a:r>
              <a:rPr lang="fr-FR" sz="4000" dirty="0">
                <a:solidFill>
                  <a:srgbClr val="368099"/>
                </a:solidFill>
              </a:rPr>
              <a:t>Favoriser l’accès territorial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7609" y="2020595"/>
            <a:ext cx="4226593" cy="667219"/>
          </a:xfrm>
          <a:noFill/>
        </p:spPr>
        <p:txBody>
          <a:bodyPr>
            <a:noAutofit/>
          </a:bodyPr>
          <a:lstStyle/>
          <a:p>
            <a:pPr algn="ctr"/>
            <a:r>
              <a:rPr lang="fr-FR" sz="3200" dirty="0" smtClean="0">
                <a:solidFill>
                  <a:schemeClr val="tx2">
                    <a:lumMod val="75000"/>
                  </a:schemeClr>
                </a:solidFill>
              </a:rPr>
              <a:t>Programmes</a:t>
            </a:r>
            <a:endParaRPr lang="fr-FR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70795" y="3185892"/>
            <a:ext cx="4226593" cy="2596862"/>
          </a:xfrm>
        </p:spPr>
        <p:txBody>
          <a:bodyPr>
            <a:normAutofit lnSpcReduction="10000"/>
          </a:bodyPr>
          <a:lstStyle/>
          <a:p>
            <a:r>
              <a:rPr lang="fr-F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SROS « ambulatoire »</a:t>
            </a:r>
          </a:p>
          <a:p>
            <a:r>
              <a:rPr lang="fr-F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Montée en charge progressive </a:t>
            </a:r>
          </a:p>
          <a:p>
            <a:r>
              <a:rPr lang="fr-F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Interventions </a:t>
            </a:r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brèves</a:t>
            </a:r>
          </a:p>
          <a:p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Formats adaptés (pratiques de ville)</a:t>
            </a:r>
          </a:p>
          <a:p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Communication</a:t>
            </a:r>
            <a:endParaRPr lang="fr-FR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2020595"/>
            <a:ext cx="4041775" cy="667218"/>
          </a:xfrm>
          <a:solidFill>
            <a:srgbClr val="FFFFFF"/>
          </a:solidFill>
        </p:spPr>
        <p:txBody>
          <a:bodyPr>
            <a:noAutofit/>
          </a:bodyPr>
          <a:lstStyle/>
          <a:p>
            <a:pPr algn="ctr"/>
            <a:r>
              <a:rPr lang="fr-FR" sz="2800" dirty="0" smtClean="0">
                <a:solidFill>
                  <a:srgbClr val="9D4A05"/>
                </a:solidFill>
              </a:rPr>
              <a:t>Redistribuer les rôles</a:t>
            </a:r>
            <a:endParaRPr lang="fr-FR" sz="2800" dirty="0">
              <a:solidFill>
                <a:srgbClr val="9D4A05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06568" y="3120486"/>
            <a:ext cx="3529584" cy="2822032"/>
          </a:xfrm>
        </p:spPr>
        <p:txBody>
          <a:bodyPr>
            <a:normAutofit fontScale="92500" lnSpcReduction="10000"/>
          </a:bodyPr>
          <a:lstStyle/>
          <a:p>
            <a:r>
              <a:rPr lang="fr-FR" b="1" dirty="0" smtClean="0">
                <a:solidFill>
                  <a:srgbClr val="262626"/>
                </a:solidFill>
              </a:rPr>
              <a:t>Offre pluriprofessionnelle</a:t>
            </a:r>
          </a:p>
          <a:p>
            <a:r>
              <a:rPr lang="fr-FR" b="1" dirty="0" smtClean="0">
                <a:solidFill>
                  <a:srgbClr val="262626"/>
                </a:solidFill>
              </a:rPr>
              <a:t>Collaborations infirmières </a:t>
            </a:r>
          </a:p>
          <a:p>
            <a:r>
              <a:rPr lang="fr-FR" b="1" dirty="0" smtClean="0">
                <a:solidFill>
                  <a:srgbClr val="262626"/>
                </a:solidFill>
              </a:rPr>
              <a:t>Groupements (centres, maisons, pôles, réseaux de santé,…)</a:t>
            </a:r>
          </a:p>
          <a:p>
            <a:r>
              <a:rPr lang="fr-FR" b="1" dirty="0" smtClean="0">
                <a:solidFill>
                  <a:srgbClr val="262626"/>
                </a:solidFill>
              </a:rPr>
              <a:t>Partage des informations</a:t>
            </a:r>
            <a:endParaRPr lang="fr-FR" b="1" dirty="0">
              <a:solidFill>
                <a:srgbClr val="262626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22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64836"/>
            <a:ext cx="8229600" cy="1143000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solidFill>
                  <a:schemeClr val="accent1">
                    <a:lumMod val="75000"/>
                  </a:schemeClr>
                </a:solidFill>
              </a:rPr>
              <a:t>Soins </a:t>
            </a:r>
            <a:r>
              <a:rPr lang="fr-FR" sz="3600" b="1" dirty="0">
                <a:solidFill>
                  <a:schemeClr val="accent1">
                    <a:lumMod val="75000"/>
                  </a:schemeClr>
                </a:solidFill>
              </a:rPr>
              <a:t>– ETP  Même trajectoire ?</a:t>
            </a:r>
            <a:endParaRPr lang="fr-F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8361648"/>
              </p:ext>
            </p:extLst>
          </p:nvPr>
        </p:nvGraphicFramePr>
        <p:xfrm>
          <a:off x="457200" y="1600200"/>
          <a:ext cx="8382000" cy="5093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rme 4"/>
          <p:cNvSpPr/>
          <p:nvPr/>
        </p:nvSpPr>
        <p:spPr>
          <a:xfrm>
            <a:off x="457200" y="3291562"/>
            <a:ext cx="8229600" cy="1830295"/>
          </a:xfrm>
          <a:prstGeom prst="leftRightRibbon">
            <a:avLst/>
          </a:prstGeom>
          <a:gradFill flip="none" rotWithShape="1">
            <a:gsLst>
              <a:gs pos="0">
                <a:srgbClr val="A6A6A6"/>
              </a:gs>
              <a:gs pos="97000">
                <a:schemeClr val="tx1">
                  <a:lumMod val="65000"/>
                  <a:alpha val="5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Forme 5"/>
          <p:cNvSpPr/>
          <p:nvPr/>
        </p:nvSpPr>
        <p:spPr>
          <a:xfrm>
            <a:off x="609600" y="4770960"/>
            <a:ext cx="8229600" cy="1830295"/>
          </a:xfrm>
          <a:prstGeom prst="leftRightRibbon">
            <a:avLst/>
          </a:prstGeom>
          <a:gradFill flip="none" rotWithShape="1">
            <a:gsLst>
              <a:gs pos="0">
                <a:srgbClr val="A6A6A6">
                  <a:alpha val="53000"/>
                </a:srgbClr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ZoneTexte 6"/>
          <p:cNvSpPr txBox="1"/>
          <p:nvPr/>
        </p:nvSpPr>
        <p:spPr>
          <a:xfrm>
            <a:off x="1224378" y="3519342"/>
            <a:ext cx="32436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6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Permanence des soins</a:t>
            </a:r>
            <a:endParaRPr lang="fr-FR" sz="3200" b="1" dirty="0">
              <a:solidFill>
                <a:srgbClr val="6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876305" y="3820135"/>
            <a:ext cx="3118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AA581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Permanence de l’ETP</a:t>
            </a:r>
            <a:endParaRPr lang="fr-FR" sz="3200" b="1" dirty="0">
              <a:solidFill>
                <a:srgbClr val="AA581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04225" y="5320170"/>
            <a:ext cx="31066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Dans soins « intégrée »</a:t>
            </a:r>
            <a:endParaRPr lang="fr-FR" sz="3200" b="1" dirty="0">
              <a:solidFill>
                <a:schemeClr val="accent3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979829" y="55885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1586933" y="4931418"/>
            <a:ext cx="2652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Hors soins « coaching »</a:t>
            </a:r>
            <a:endParaRPr lang="fr-FR" sz="3200" b="1" dirty="0">
              <a:solidFill>
                <a:schemeClr val="accent6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01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91327" y="925878"/>
            <a:ext cx="5830608" cy="1682496"/>
          </a:xfrm>
        </p:spPr>
        <p:txBody>
          <a:bodyPr/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Conséquences et retombées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91327" y="3405744"/>
            <a:ext cx="63170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b="1" i="1" dirty="0" smtClean="0">
                <a:solidFill>
                  <a:schemeClr val="accent5">
                    <a:lumMod val="75000"/>
                  </a:schemeClr>
                </a:solidFill>
              </a:rPr>
              <a:t>Financements et parcours?</a:t>
            </a:r>
            <a:endParaRPr lang="fr-FR" sz="36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17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96900" y="1447800"/>
            <a:ext cx="1297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fr-FR" sz="2800" b="1" dirty="0" smtClean="0">
                <a:solidFill>
                  <a:schemeClr val="accent1">
                    <a:lumMod val="75000"/>
                  </a:schemeClr>
                </a:solidFill>
              </a:rPr>
              <a:t>ravail</a:t>
            </a:r>
            <a:endParaRPr lang="fr-FR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932393" y="4461252"/>
            <a:ext cx="2644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368099"/>
                </a:solidFill>
              </a:rPr>
              <a:t>Rémunération</a:t>
            </a:r>
            <a:endParaRPr lang="fr-FR" sz="2800" b="1" dirty="0">
              <a:solidFill>
                <a:srgbClr val="368099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310848" y="1262390"/>
            <a:ext cx="20970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chemeClr val="tx2">
                    <a:lumMod val="75000"/>
                  </a:schemeClr>
                </a:solidFill>
              </a:rPr>
              <a:t>Soignants</a:t>
            </a:r>
            <a:endParaRPr lang="fr-FR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85355" y="5380742"/>
            <a:ext cx="222789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chemeClr val="accent3">
                    <a:lumMod val="50000"/>
                  </a:schemeClr>
                </a:solidFill>
              </a:rPr>
              <a:t>Institutions</a:t>
            </a:r>
            <a:endParaRPr lang="fr-FR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Flèche courbée vers le bas 15"/>
          <p:cNvSpPr/>
          <p:nvPr/>
        </p:nvSpPr>
        <p:spPr>
          <a:xfrm rot="2182266">
            <a:off x="2140554" y="1232209"/>
            <a:ext cx="5379612" cy="2090501"/>
          </a:xfrm>
          <a:prstGeom prst="curvedDownArrow">
            <a:avLst/>
          </a:prstGeom>
          <a:solidFill>
            <a:schemeClr val="tx2">
              <a:lumMod val="75000"/>
            </a:schemeClr>
          </a:solidFill>
          <a:ln>
            <a:solidFill>
              <a:srgbClr val="7C784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 courbée vers le haut 16"/>
          <p:cNvSpPr/>
          <p:nvPr/>
        </p:nvSpPr>
        <p:spPr>
          <a:xfrm rot="2013538" flipH="1">
            <a:off x="375" y="3284152"/>
            <a:ext cx="6083731" cy="2088512"/>
          </a:xfrm>
          <a:prstGeom prst="curvedUpArrow">
            <a:avLst>
              <a:gd name="adj1" fmla="val 25000"/>
              <a:gd name="adj2" fmla="val 57000"/>
              <a:gd name="adj3" fmla="val 25000"/>
            </a:avLst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2197064" y="2521630"/>
            <a:ext cx="3392932" cy="12237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Formats de financements?</a:t>
            </a:r>
            <a:endParaRPr lang="fr-FR" sz="2400" b="1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85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691045" y="179294"/>
            <a:ext cx="5755258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Informer</a:t>
            </a:r>
            <a:endParaRPr lang="fr-F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9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-136" r="-136"/>
          <a:stretch/>
        </p:blipFill>
        <p:spPr>
          <a:xfrm>
            <a:off x="700642" y="2078039"/>
            <a:ext cx="3493533" cy="292212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Front" fov="3000000"/>
            <a:lightRig rig="threePt" dir="t"/>
          </a:scene3d>
          <a:sp3d>
            <a:bevelT w="152400" h="50800" prst="softRound"/>
          </a:sp3d>
        </p:spPr>
      </p:pic>
      <p:sp>
        <p:nvSpPr>
          <p:cNvPr id="10" name="ZoneTexte 9"/>
          <p:cNvSpPr txBox="1"/>
          <p:nvPr/>
        </p:nvSpPr>
        <p:spPr>
          <a:xfrm>
            <a:off x="3925558" y="5000162"/>
            <a:ext cx="465844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/>
              <a:t>La brutalité des faits….</a:t>
            </a:r>
            <a:endParaRPr lang="fr-FR" sz="3200" b="1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24" y="6598537"/>
            <a:ext cx="1203235" cy="22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31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9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16686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368099"/>
                </a:solidFill>
              </a:rPr>
              <a:t>Programmes et parcours</a:t>
            </a:r>
            <a:endParaRPr lang="fr-FR" dirty="0">
              <a:solidFill>
                <a:srgbClr val="368099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9568" y="1694520"/>
            <a:ext cx="8575035" cy="4849352"/>
          </a:xfrm>
        </p:spPr>
        <p:txBody>
          <a:bodyPr/>
          <a:lstStyle/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Programme autorisé: 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Référence. Accord professionnel / population. </a:t>
            </a:r>
          </a:p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Programme réalisé: 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dynamique pédagogique d’une équipe</a:t>
            </a:r>
          </a:p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Programme personnalisé: 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déroulé convenu avec le patient</a:t>
            </a:r>
          </a:p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Parcours éducatif: 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évènements identifiés par le patient comme éducatifs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450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Freeform 1"/>
          <p:cNvSpPr>
            <a:spLocks/>
          </p:cNvSpPr>
          <p:nvPr/>
        </p:nvSpPr>
        <p:spPr bwMode="auto">
          <a:xfrm>
            <a:off x="4177978" y="690935"/>
            <a:ext cx="1169789" cy="2071688"/>
          </a:xfrm>
          <a:custGeom>
            <a:avLst/>
            <a:gdLst>
              <a:gd name="T0" fmla="+- 0 5206 1533"/>
              <a:gd name="T1" fmla="*/ T0 w 18268"/>
              <a:gd name="T2" fmla="+- 0 3361 840"/>
              <a:gd name="T3" fmla="*/ 3361 h 19154"/>
              <a:gd name="T4" fmla="+- 0 2652 1533"/>
              <a:gd name="T5" fmla="*/ T4 w 18268"/>
              <a:gd name="T6" fmla="+- 0 18239 840"/>
              <a:gd name="T7" fmla="*/ 18239 h 19154"/>
              <a:gd name="T8" fmla="+- 0 18948 1533"/>
              <a:gd name="T9" fmla="*/ T8 w 18268"/>
              <a:gd name="T10" fmla="+- 0 16314 840"/>
              <a:gd name="T11" fmla="*/ 16314 h 19154"/>
              <a:gd name="T12" fmla="+- 0 14809 1533"/>
              <a:gd name="T13" fmla="*/ T12 w 18268"/>
              <a:gd name="T14" fmla="+- 0 3361 840"/>
              <a:gd name="T15" fmla="*/ 3361 h 19154"/>
              <a:gd name="T16" fmla="+- 0 5206 1533"/>
              <a:gd name="T17" fmla="*/ T16 w 18268"/>
              <a:gd name="T18" fmla="+- 0 3361 840"/>
              <a:gd name="T19" fmla="*/ 3361 h 19154"/>
              <a:gd name="T20" fmla="+- 0 5206 1533"/>
              <a:gd name="T21" fmla="*/ T20 w 18268"/>
              <a:gd name="T22" fmla="+- 0 3361 840"/>
              <a:gd name="T23" fmla="*/ 3361 h 19154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268" h="19154">
                <a:moveTo>
                  <a:pt x="3673" y="2521"/>
                </a:moveTo>
                <a:cubicBezTo>
                  <a:pt x="1022" y="5882"/>
                  <a:pt x="-1533" y="14038"/>
                  <a:pt x="1119" y="17399"/>
                </a:cubicBezTo>
                <a:cubicBezTo>
                  <a:pt x="3771" y="20760"/>
                  <a:pt x="14764" y="18835"/>
                  <a:pt x="17415" y="15474"/>
                </a:cubicBezTo>
                <a:cubicBezTo>
                  <a:pt x="20067" y="12113"/>
                  <a:pt x="15928" y="5882"/>
                  <a:pt x="13276" y="2521"/>
                </a:cubicBezTo>
                <a:cubicBezTo>
                  <a:pt x="10625" y="-840"/>
                  <a:pt x="6325" y="-840"/>
                  <a:pt x="3673" y="2521"/>
                </a:cubicBezTo>
                <a:close/>
                <a:moveTo>
                  <a:pt x="3673" y="2521"/>
                </a:moveTo>
              </a:path>
            </a:pathLst>
          </a:custGeom>
          <a:solidFill>
            <a:srgbClr val="FFB42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6322" name="Freeform 2"/>
          <p:cNvSpPr>
            <a:spLocks/>
          </p:cNvSpPr>
          <p:nvPr/>
        </p:nvSpPr>
        <p:spPr bwMode="auto">
          <a:xfrm>
            <a:off x="4689202" y="1330524"/>
            <a:ext cx="2116336" cy="1794867"/>
          </a:xfrm>
          <a:custGeom>
            <a:avLst/>
            <a:gdLst>
              <a:gd name="T0" fmla="+- 0 16973 1909"/>
              <a:gd name="T1" fmla="*/ T0 w 18525"/>
              <a:gd name="T2" fmla="+- 0 1080 1023"/>
              <a:gd name="T3" fmla="*/ 1080 h 19629"/>
              <a:gd name="T4" fmla="+- 0 17010 1909"/>
              <a:gd name="T5" fmla="*/ T4 w 18525"/>
              <a:gd name="T6" fmla="+- 0 14655 1023"/>
              <a:gd name="T7" fmla="*/ 14655 h 19629"/>
              <a:gd name="T8" fmla="+- 0 6364 1909"/>
              <a:gd name="T9" fmla="*/ T8 w 18525"/>
              <a:gd name="T10" fmla="+- 0 20520 1023"/>
              <a:gd name="T11" fmla="*/ 20520 h 19629"/>
              <a:gd name="T12" fmla="+- 0 4590 1909"/>
              <a:gd name="T13" fmla="*/ T12 w 18525"/>
              <a:gd name="T14" fmla="+- 0 15828 1023"/>
              <a:gd name="T15" fmla="*/ 15828 h 19629"/>
              <a:gd name="T16" fmla="+- 0 16973 1909"/>
              <a:gd name="T17" fmla="*/ T16 w 18525"/>
              <a:gd name="T18" fmla="+- 0 1080 1023"/>
              <a:gd name="T19" fmla="*/ 1080 h 19629"/>
              <a:gd name="T20" fmla="+- 0 16973 1909"/>
              <a:gd name="T21" fmla="*/ T20 w 18525"/>
              <a:gd name="T22" fmla="+- 0 1080 1023"/>
              <a:gd name="T23" fmla="*/ 1080 h 1962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525" h="19629">
                <a:moveTo>
                  <a:pt x="15064" y="57"/>
                </a:moveTo>
                <a:cubicBezTo>
                  <a:pt x="19654" y="1137"/>
                  <a:pt x="19691" y="12552"/>
                  <a:pt x="15101" y="13632"/>
                </a:cubicBezTo>
                <a:cubicBezTo>
                  <a:pt x="10510" y="14711"/>
                  <a:pt x="9046" y="20577"/>
                  <a:pt x="4455" y="19497"/>
                </a:cubicBezTo>
                <a:cubicBezTo>
                  <a:pt x="-135" y="18417"/>
                  <a:pt x="-1909" y="15884"/>
                  <a:pt x="2681" y="14805"/>
                </a:cubicBezTo>
                <a:cubicBezTo>
                  <a:pt x="7272" y="13725"/>
                  <a:pt x="10473" y="-1023"/>
                  <a:pt x="15064" y="57"/>
                </a:cubicBezTo>
                <a:close/>
                <a:moveTo>
                  <a:pt x="15064" y="57"/>
                </a:moveTo>
              </a:path>
            </a:pathLst>
          </a:custGeom>
          <a:solidFill>
            <a:srgbClr val="802F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6323" name="Freeform 3"/>
          <p:cNvSpPr>
            <a:spLocks/>
          </p:cNvSpPr>
          <p:nvPr/>
        </p:nvSpPr>
        <p:spPr bwMode="auto">
          <a:xfrm>
            <a:off x="1846213" y="2107406"/>
            <a:ext cx="2509242" cy="1053703"/>
          </a:xfrm>
          <a:custGeom>
            <a:avLst/>
            <a:gdLst>
              <a:gd name="T0" fmla="+- 0 16432 1677"/>
              <a:gd name="T1" fmla="*/ T0 w 18360"/>
              <a:gd name="T2" fmla="+- 0 19552 1640"/>
              <a:gd name="T3" fmla="*/ 19552 h 19448"/>
              <a:gd name="T4" fmla="+- 0 18044 1677"/>
              <a:gd name="T5" fmla="*/ T4 w 18360"/>
              <a:gd name="T6" fmla="+- 0 8265 1640"/>
              <a:gd name="T7" fmla="*/ 8265 h 19448"/>
              <a:gd name="T8" fmla="+- 0 5521 1677"/>
              <a:gd name="T9" fmla="*/ T8 w 18360"/>
              <a:gd name="T10" fmla="+- 0 2049 1640"/>
              <a:gd name="T11" fmla="*/ 2049 h 19448"/>
              <a:gd name="T12" fmla="+- 0 3556 1677"/>
              <a:gd name="T13" fmla="*/ T12 w 18360"/>
              <a:gd name="T14" fmla="+- 0 19552 1640"/>
              <a:gd name="T15" fmla="*/ 19552 h 19448"/>
              <a:gd name="T16" fmla="+- 0 16432 1677"/>
              <a:gd name="T17" fmla="*/ T16 w 18360"/>
              <a:gd name="T18" fmla="+- 0 19552 1640"/>
              <a:gd name="T19" fmla="*/ 19552 h 19448"/>
              <a:gd name="T20" fmla="+- 0 16432 1677"/>
              <a:gd name="T21" fmla="*/ T20 w 18360"/>
              <a:gd name="T22" fmla="+- 0 19552 1640"/>
              <a:gd name="T23" fmla="*/ 19552 h 1944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360" h="19448">
                <a:moveTo>
                  <a:pt x="14755" y="17912"/>
                </a:moveTo>
                <a:cubicBezTo>
                  <a:pt x="18310" y="15863"/>
                  <a:pt x="19923" y="8674"/>
                  <a:pt x="16367" y="6625"/>
                </a:cubicBezTo>
                <a:cubicBezTo>
                  <a:pt x="12812" y="4577"/>
                  <a:pt x="7400" y="-1640"/>
                  <a:pt x="3844" y="409"/>
                </a:cubicBezTo>
                <a:cubicBezTo>
                  <a:pt x="289" y="2457"/>
                  <a:pt x="-1677" y="15863"/>
                  <a:pt x="1879" y="17912"/>
                </a:cubicBezTo>
                <a:cubicBezTo>
                  <a:pt x="5434" y="19960"/>
                  <a:pt x="11199" y="19960"/>
                  <a:pt x="14755" y="17912"/>
                </a:cubicBezTo>
                <a:close/>
                <a:moveTo>
                  <a:pt x="14755" y="17912"/>
                </a:moveTo>
              </a:path>
            </a:pathLst>
          </a:cu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6324" name="Freeform 4"/>
          <p:cNvSpPr>
            <a:spLocks/>
          </p:cNvSpPr>
          <p:nvPr/>
        </p:nvSpPr>
        <p:spPr bwMode="auto">
          <a:xfrm>
            <a:off x="2643188" y="3082975"/>
            <a:ext cx="1884164" cy="1794867"/>
          </a:xfrm>
          <a:custGeom>
            <a:avLst/>
            <a:gdLst>
              <a:gd name="T0" fmla="+- 0 13915 1203"/>
              <a:gd name="T1" fmla="*/ T0 w 20072"/>
              <a:gd name="T2" fmla="+- 0 3432 1740"/>
              <a:gd name="T3" fmla="*/ 3432 h 17440"/>
              <a:gd name="T4" fmla="+- 0 1297 1203"/>
              <a:gd name="T5" fmla="*/ T4 w 20072"/>
              <a:gd name="T6" fmla="+- 0 12049 1740"/>
              <a:gd name="T7" fmla="*/ 12049 h 17440"/>
              <a:gd name="T8" fmla="+- 0 20303 1203"/>
              <a:gd name="T9" fmla="*/ T8 w 20072"/>
              <a:gd name="T10" fmla="+- 0 18168 1740"/>
              <a:gd name="T11" fmla="*/ 18168 h 17440"/>
              <a:gd name="T12" fmla="+- 0 20303 1203"/>
              <a:gd name="T13" fmla="*/ T12 w 20072"/>
              <a:gd name="T14" fmla="+- 0 5741 1740"/>
              <a:gd name="T15" fmla="*/ 5741 h 17440"/>
              <a:gd name="T16" fmla="+- 0 13915 1203"/>
              <a:gd name="T17" fmla="*/ T16 w 20072"/>
              <a:gd name="T18" fmla="+- 0 3432 1740"/>
              <a:gd name="T19" fmla="*/ 3432 h 17440"/>
              <a:gd name="T20" fmla="+- 0 13915 1203"/>
              <a:gd name="T21" fmla="*/ T20 w 20072"/>
              <a:gd name="T22" fmla="+- 0 3432 1740"/>
              <a:gd name="T23" fmla="*/ 3432 h 1744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20072" h="17440">
                <a:moveTo>
                  <a:pt x="12712" y="1692"/>
                </a:moveTo>
                <a:cubicBezTo>
                  <a:pt x="11415" y="5123"/>
                  <a:pt x="-1203" y="6877"/>
                  <a:pt x="94" y="10309"/>
                </a:cubicBezTo>
                <a:cubicBezTo>
                  <a:pt x="1391" y="13741"/>
                  <a:pt x="17803" y="19860"/>
                  <a:pt x="19100" y="16428"/>
                </a:cubicBezTo>
                <a:cubicBezTo>
                  <a:pt x="20397" y="12996"/>
                  <a:pt x="20397" y="7433"/>
                  <a:pt x="19100" y="4001"/>
                </a:cubicBezTo>
                <a:cubicBezTo>
                  <a:pt x="17803" y="569"/>
                  <a:pt x="14009" y="-1740"/>
                  <a:pt x="12712" y="1692"/>
                </a:cubicBezTo>
                <a:close/>
                <a:moveTo>
                  <a:pt x="12712" y="1692"/>
                </a:moveTo>
              </a:path>
            </a:pathLst>
          </a:custGeom>
          <a:solidFill>
            <a:srgbClr val="51A31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6325" name="Freeform 5"/>
          <p:cNvSpPr>
            <a:spLocks/>
          </p:cNvSpPr>
          <p:nvPr/>
        </p:nvSpPr>
        <p:spPr bwMode="auto">
          <a:xfrm>
            <a:off x="4596557" y="3011537"/>
            <a:ext cx="1616273" cy="2384227"/>
          </a:xfrm>
          <a:custGeom>
            <a:avLst/>
            <a:gdLst>
              <a:gd name="T0" fmla="+- 0 18290 1870"/>
              <a:gd name="T1" fmla="*/ T0 w 18902"/>
              <a:gd name="T2" fmla="+- 0 7170 1998"/>
              <a:gd name="T3" fmla="*/ 7170 h 18821"/>
              <a:gd name="T4" fmla="+- 0 18290 1870"/>
              <a:gd name="T5" fmla="*/ T4 w 18902"/>
              <a:gd name="T6" fmla="+- 0 18478 1998"/>
              <a:gd name="T7" fmla="*/ 18478 h 18821"/>
              <a:gd name="T8" fmla="+- 0 6302 1870"/>
              <a:gd name="T9" fmla="*/ T8 w 18902"/>
              <a:gd name="T10" fmla="+- 0 18478 1998"/>
              <a:gd name="T11" fmla="*/ 18478 h 18821"/>
              <a:gd name="T12" fmla="+- 0 3310 1870"/>
              <a:gd name="T13" fmla="*/ T12 w 18902"/>
              <a:gd name="T14" fmla="+- 0 3122 1998"/>
              <a:gd name="T15" fmla="*/ 3122 h 18821"/>
              <a:gd name="T16" fmla="+- 0 18290 1870"/>
              <a:gd name="T17" fmla="*/ T16 w 18902"/>
              <a:gd name="T18" fmla="+- 0 7170 1998"/>
              <a:gd name="T19" fmla="*/ 7170 h 18821"/>
              <a:gd name="T20" fmla="+- 0 18290 1870"/>
              <a:gd name="T21" fmla="*/ T20 w 18902"/>
              <a:gd name="T22" fmla="+- 0 7170 1998"/>
              <a:gd name="T23" fmla="*/ 7170 h 1882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902" h="18821">
                <a:moveTo>
                  <a:pt x="16420" y="5172"/>
                </a:moveTo>
                <a:cubicBezTo>
                  <a:pt x="19730" y="8295"/>
                  <a:pt x="19730" y="13357"/>
                  <a:pt x="16420" y="16480"/>
                </a:cubicBezTo>
                <a:cubicBezTo>
                  <a:pt x="13109" y="19602"/>
                  <a:pt x="7742" y="19602"/>
                  <a:pt x="4432" y="16480"/>
                </a:cubicBezTo>
                <a:cubicBezTo>
                  <a:pt x="1121" y="13357"/>
                  <a:pt x="-1870" y="4247"/>
                  <a:pt x="1440" y="1124"/>
                </a:cubicBezTo>
                <a:cubicBezTo>
                  <a:pt x="4751" y="-1998"/>
                  <a:pt x="13109" y="2050"/>
                  <a:pt x="16420" y="5172"/>
                </a:cubicBezTo>
                <a:close/>
                <a:moveTo>
                  <a:pt x="16420" y="5172"/>
                </a:moveTo>
              </a:path>
            </a:pathLst>
          </a:custGeom>
          <a:solidFill>
            <a:srgbClr val="FE5E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6326" name="Oval 6"/>
          <p:cNvSpPr>
            <a:spLocks/>
          </p:cNvSpPr>
          <p:nvPr/>
        </p:nvSpPr>
        <p:spPr bwMode="auto">
          <a:xfrm>
            <a:off x="3902273" y="2437805"/>
            <a:ext cx="1232297" cy="1053703"/>
          </a:xfrm>
          <a:prstGeom prst="ellipse">
            <a:avLst/>
          </a:prstGeom>
          <a:solidFill>
            <a:srgbClr val="E1150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6327" name="Rectangle 7"/>
          <p:cNvSpPr>
            <a:spLocks/>
          </p:cNvSpPr>
          <p:nvPr/>
        </p:nvSpPr>
        <p:spPr bwMode="auto">
          <a:xfrm>
            <a:off x="4009430" y="2821134"/>
            <a:ext cx="8085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patient</a:t>
            </a:r>
          </a:p>
        </p:txBody>
      </p:sp>
      <p:sp>
        <p:nvSpPr>
          <p:cNvPr id="56328" name="Rectangle 8"/>
          <p:cNvSpPr>
            <a:spLocks/>
          </p:cNvSpPr>
          <p:nvPr/>
        </p:nvSpPr>
        <p:spPr bwMode="auto">
          <a:xfrm>
            <a:off x="4402336" y="1579908"/>
            <a:ext cx="5885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med.</a:t>
            </a:r>
          </a:p>
        </p:txBody>
      </p:sp>
      <p:sp>
        <p:nvSpPr>
          <p:cNvPr id="56329" name="Rectangle 9"/>
          <p:cNvSpPr>
            <a:spLocks/>
          </p:cNvSpPr>
          <p:nvPr/>
        </p:nvSpPr>
        <p:spPr bwMode="auto">
          <a:xfrm>
            <a:off x="6002983" y="1954955"/>
            <a:ext cx="3293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Inf.</a:t>
            </a:r>
          </a:p>
        </p:txBody>
      </p:sp>
      <p:sp>
        <p:nvSpPr>
          <p:cNvPr id="56330" name="Rectangle 10"/>
          <p:cNvSpPr>
            <a:spLocks/>
          </p:cNvSpPr>
          <p:nvPr/>
        </p:nvSpPr>
        <p:spPr bwMode="auto">
          <a:xfrm>
            <a:off x="5054203" y="4205236"/>
            <a:ext cx="510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Diet.</a:t>
            </a:r>
          </a:p>
        </p:txBody>
      </p:sp>
      <p:sp>
        <p:nvSpPr>
          <p:cNvPr id="56331" name="Rectangle 11"/>
          <p:cNvSpPr>
            <a:spLocks/>
          </p:cNvSpPr>
          <p:nvPr/>
        </p:nvSpPr>
        <p:spPr bwMode="auto">
          <a:xfrm>
            <a:off x="3335238" y="4062361"/>
            <a:ext cx="5372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dirty="0" err="1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Kine</a:t>
            </a:r>
            <a:r>
              <a:rPr lang="en-US" dirty="0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.</a:t>
            </a:r>
          </a:p>
        </p:txBody>
      </p:sp>
      <p:sp>
        <p:nvSpPr>
          <p:cNvPr id="56332" name="Rectangle 12"/>
          <p:cNvSpPr>
            <a:spLocks/>
          </p:cNvSpPr>
          <p:nvPr/>
        </p:nvSpPr>
        <p:spPr bwMode="auto">
          <a:xfrm>
            <a:off x="2437805" y="2490736"/>
            <a:ext cx="4138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Psy.</a:t>
            </a:r>
          </a:p>
        </p:txBody>
      </p:sp>
      <p:sp>
        <p:nvSpPr>
          <p:cNvPr id="56333" name="Rectangle 13"/>
          <p:cNvSpPr>
            <a:spLocks/>
          </p:cNvSpPr>
          <p:nvPr/>
        </p:nvSpPr>
        <p:spPr bwMode="auto">
          <a:xfrm>
            <a:off x="937617" y="5764113"/>
            <a:ext cx="7492008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400" b="1" dirty="0" err="1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Une</a:t>
            </a:r>
            <a:r>
              <a:rPr lang="en-US" sz="2400" b="1" dirty="0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 </a:t>
            </a:r>
            <a:r>
              <a:rPr lang="en-US" sz="2400" b="1" dirty="0" err="1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équipe</a:t>
            </a:r>
            <a:r>
              <a:rPr lang="en-US" sz="2400" b="1" dirty="0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 </a:t>
            </a:r>
            <a:r>
              <a:rPr lang="en-US" sz="2400" b="1" dirty="0" err="1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centrée</a:t>
            </a:r>
            <a:r>
              <a:rPr lang="en-US" sz="2400" b="1" dirty="0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 </a:t>
            </a:r>
            <a:r>
              <a:rPr lang="en-US" sz="2400" b="1" dirty="0" err="1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sur</a:t>
            </a:r>
            <a:r>
              <a:rPr lang="en-US" sz="2400" b="1" dirty="0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 les (</a:t>
            </a:r>
            <a:r>
              <a:rPr lang="en-US" sz="2400" b="1" dirty="0" err="1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soins</a:t>
            </a:r>
            <a:r>
              <a:rPr lang="en-US" sz="2400" b="1" dirty="0">
                <a:solidFill>
                  <a:srgbClr val="368099"/>
                </a:solidFill>
                <a:ea typeface="ＭＳ Ｐゴシック" charset="0"/>
                <a:cs typeface="Gill Sans Light" charset="0"/>
              </a:rPr>
              <a:t> aux) patients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66594" y="305933"/>
            <a:ext cx="4335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accent1">
                    <a:lumMod val="75000"/>
                  </a:schemeClr>
                </a:solidFill>
              </a:rPr>
              <a:t>Changer de paradigme</a:t>
            </a:r>
            <a:endParaRPr lang="fr-FR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5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Freeform 1"/>
          <p:cNvSpPr>
            <a:spLocks/>
          </p:cNvSpPr>
          <p:nvPr/>
        </p:nvSpPr>
        <p:spPr bwMode="auto">
          <a:xfrm>
            <a:off x="4177978" y="690935"/>
            <a:ext cx="1169789" cy="2071688"/>
          </a:xfrm>
          <a:custGeom>
            <a:avLst/>
            <a:gdLst>
              <a:gd name="T0" fmla="+- 0 5206 1533"/>
              <a:gd name="T1" fmla="*/ T0 w 18268"/>
              <a:gd name="T2" fmla="+- 0 3361 840"/>
              <a:gd name="T3" fmla="*/ 3361 h 19154"/>
              <a:gd name="T4" fmla="+- 0 2652 1533"/>
              <a:gd name="T5" fmla="*/ T4 w 18268"/>
              <a:gd name="T6" fmla="+- 0 18239 840"/>
              <a:gd name="T7" fmla="*/ 18239 h 19154"/>
              <a:gd name="T8" fmla="+- 0 18948 1533"/>
              <a:gd name="T9" fmla="*/ T8 w 18268"/>
              <a:gd name="T10" fmla="+- 0 16314 840"/>
              <a:gd name="T11" fmla="*/ 16314 h 19154"/>
              <a:gd name="T12" fmla="+- 0 14809 1533"/>
              <a:gd name="T13" fmla="*/ T12 w 18268"/>
              <a:gd name="T14" fmla="+- 0 3361 840"/>
              <a:gd name="T15" fmla="*/ 3361 h 19154"/>
              <a:gd name="T16" fmla="+- 0 5206 1533"/>
              <a:gd name="T17" fmla="*/ T16 w 18268"/>
              <a:gd name="T18" fmla="+- 0 3361 840"/>
              <a:gd name="T19" fmla="*/ 3361 h 19154"/>
              <a:gd name="T20" fmla="+- 0 5206 1533"/>
              <a:gd name="T21" fmla="*/ T20 w 18268"/>
              <a:gd name="T22" fmla="+- 0 3361 840"/>
              <a:gd name="T23" fmla="*/ 3361 h 19154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268" h="19154">
                <a:moveTo>
                  <a:pt x="3673" y="2521"/>
                </a:moveTo>
                <a:cubicBezTo>
                  <a:pt x="1022" y="5882"/>
                  <a:pt x="-1533" y="14038"/>
                  <a:pt x="1119" y="17399"/>
                </a:cubicBezTo>
                <a:cubicBezTo>
                  <a:pt x="3771" y="20760"/>
                  <a:pt x="14764" y="18835"/>
                  <a:pt x="17415" y="15474"/>
                </a:cubicBezTo>
                <a:cubicBezTo>
                  <a:pt x="20067" y="12113"/>
                  <a:pt x="15928" y="5882"/>
                  <a:pt x="13276" y="2521"/>
                </a:cubicBezTo>
                <a:cubicBezTo>
                  <a:pt x="10625" y="-840"/>
                  <a:pt x="6325" y="-840"/>
                  <a:pt x="3673" y="2521"/>
                </a:cubicBezTo>
                <a:close/>
                <a:moveTo>
                  <a:pt x="3673" y="2521"/>
                </a:moveTo>
              </a:path>
            </a:pathLst>
          </a:custGeom>
          <a:solidFill>
            <a:srgbClr val="FFB42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46" name="Freeform 2"/>
          <p:cNvSpPr>
            <a:spLocks/>
          </p:cNvSpPr>
          <p:nvPr/>
        </p:nvSpPr>
        <p:spPr bwMode="auto">
          <a:xfrm>
            <a:off x="4689203" y="1330524"/>
            <a:ext cx="2143125" cy="1848445"/>
          </a:xfrm>
          <a:custGeom>
            <a:avLst/>
            <a:gdLst>
              <a:gd name="T0" fmla="+- 0 16973 1909"/>
              <a:gd name="T1" fmla="*/ T0 w 18525"/>
              <a:gd name="T2" fmla="+- 0 1080 1023"/>
              <a:gd name="T3" fmla="*/ 1080 h 19629"/>
              <a:gd name="T4" fmla="+- 0 17010 1909"/>
              <a:gd name="T5" fmla="*/ T4 w 18525"/>
              <a:gd name="T6" fmla="+- 0 14655 1023"/>
              <a:gd name="T7" fmla="*/ 14655 h 19629"/>
              <a:gd name="T8" fmla="+- 0 6364 1909"/>
              <a:gd name="T9" fmla="*/ T8 w 18525"/>
              <a:gd name="T10" fmla="+- 0 20520 1023"/>
              <a:gd name="T11" fmla="*/ 20520 h 19629"/>
              <a:gd name="T12" fmla="+- 0 4590 1909"/>
              <a:gd name="T13" fmla="*/ T12 w 18525"/>
              <a:gd name="T14" fmla="+- 0 15828 1023"/>
              <a:gd name="T15" fmla="*/ 15828 h 19629"/>
              <a:gd name="T16" fmla="+- 0 16973 1909"/>
              <a:gd name="T17" fmla="*/ T16 w 18525"/>
              <a:gd name="T18" fmla="+- 0 1080 1023"/>
              <a:gd name="T19" fmla="*/ 1080 h 19629"/>
              <a:gd name="T20" fmla="+- 0 16973 1909"/>
              <a:gd name="T21" fmla="*/ T20 w 18525"/>
              <a:gd name="T22" fmla="+- 0 1080 1023"/>
              <a:gd name="T23" fmla="*/ 1080 h 1962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525" h="19629">
                <a:moveTo>
                  <a:pt x="15064" y="57"/>
                </a:moveTo>
                <a:cubicBezTo>
                  <a:pt x="19654" y="1137"/>
                  <a:pt x="19691" y="12552"/>
                  <a:pt x="15101" y="13632"/>
                </a:cubicBezTo>
                <a:cubicBezTo>
                  <a:pt x="10510" y="14711"/>
                  <a:pt x="9046" y="20577"/>
                  <a:pt x="4455" y="19497"/>
                </a:cubicBezTo>
                <a:cubicBezTo>
                  <a:pt x="-135" y="18417"/>
                  <a:pt x="-1909" y="15884"/>
                  <a:pt x="2681" y="14805"/>
                </a:cubicBezTo>
                <a:cubicBezTo>
                  <a:pt x="7272" y="13725"/>
                  <a:pt x="10473" y="-1023"/>
                  <a:pt x="15064" y="57"/>
                </a:cubicBezTo>
                <a:close/>
                <a:moveTo>
                  <a:pt x="15064" y="57"/>
                </a:moveTo>
              </a:path>
            </a:pathLst>
          </a:custGeom>
          <a:solidFill>
            <a:srgbClr val="802F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47" name="Freeform 3"/>
          <p:cNvSpPr>
            <a:spLocks/>
          </p:cNvSpPr>
          <p:nvPr/>
        </p:nvSpPr>
        <p:spPr bwMode="auto">
          <a:xfrm>
            <a:off x="1846213" y="2107406"/>
            <a:ext cx="2509242" cy="1053703"/>
          </a:xfrm>
          <a:custGeom>
            <a:avLst/>
            <a:gdLst>
              <a:gd name="T0" fmla="+- 0 16432 1677"/>
              <a:gd name="T1" fmla="*/ T0 w 18360"/>
              <a:gd name="T2" fmla="+- 0 19552 1640"/>
              <a:gd name="T3" fmla="*/ 19552 h 19448"/>
              <a:gd name="T4" fmla="+- 0 18044 1677"/>
              <a:gd name="T5" fmla="*/ T4 w 18360"/>
              <a:gd name="T6" fmla="+- 0 8265 1640"/>
              <a:gd name="T7" fmla="*/ 8265 h 19448"/>
              <a:gd name="T8" fmla="+- 0 5521 1677"/>
              <a:gd name="T9" fmla="*/ T8 w 18360"/>
              <a:gd name="T10" fmla="+- 0 2049 1640"/>
              <a:gd name="T11" fmla="*/ 2049 h 19448"/>
              <a:gd name="T12" fmla="+- 0 3556 1677"/>
              <a:gd name="T13" fmla="*/ T12 w 18360"/>
              <a:gd name="T14" fmla="+- 0 19552 1640"/>
              <a:gd name="T15" fmla="*/ 19552 h 19448"/>
              <a:gd name="T16" fmla="+- 0 16432 1677"/>
              <a:gd name="T17" fmla="*/ T16 w 18360"/>
              <a:gd name="T18" fmla="+- 0 19552 1640"/>
              <a:gd name="T19" fmla="*/ 19552 h 19448"/>
              <a:gd name="T20" fmla="+- 0 16432 1677"/>
              <a:gd name="T21" fmla="*/ T20 w 18360"/>
              <a:gd name="T22" fmla="+- 0 19552 1640"/>
              <a:gd name="T23" fmla="*/ 19552 h 1944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360" h="19448">
                <a:moveTo>
                  <a:pt x="14755" y="17912"/>
                </a:moveTo>
                <a:cubicBezTo>
                  <a:pt x="18310" y="15863"/>
                  <a:pt x="19923" y="8674"/>
                  <a:pt x="16367" y="6625"/>
                </a:cubicBezTo>
                <a:cubicBezTo>
                  <a:pt x="12812" y="4577"/>
                  <a:pt x="7400" y="-1640"/>
                  <a:pt x="3844" y="409"/>
                </a:cubicBezTo>
                <a:cubicBezTo>
                  <a:pt x="289" y="2457"/>
                  <a:pt x="-1677" y="15863"/>
                  <a:pt x="1879" y="17912"/>
                </a:cubicBezTo>
                <a:cubicBezTo>
                  <a:pt x="5434" y="19960"/>
                  <a:pt x="11199" y="19960"/>
                  <a:pt x="14755" y="17912"/>
                </a:cubicBezTo>
                <a:close/>
                <a:moveTo>
                  <a:pt x="14755" y="17912"/>
                </a:moveTo>
              </a:path>
            </a:pathLst>
          </a:cu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48" name="Freeform 4"/>
          <p:cNvSpPr>
            <a:spLocks/>
          </p:cNvSpPr>
          <p:nvPr/>
        </p:nvSpPr>
        <p:spPr bwMode="auto">
          <a:xfrm>
            <a:off x="2643188" y="3082975"/>
            <a:ext cx="1884164" cy="1794867"/>
          </a:xfrm>
          <a:custGeom>
            <a:avLst/>
            <a:gdLst>
              <a:gd name="T0" fmla="+- 0 13915 1203"/>
              <a:gd name="T1" fmla="*/ T0 w 20072"/>
              <a:gd name="T2" fmla="+- 0 3432 1740"/>
              <a:gd name="T3" fmla="*/ 3432 h 17440"/>
              <a:gd name="T4" fmla="+- 0 1297 1203"/>
              <a:gd name="T5" fmla="*/ T4 w 20072"/>
              <a:gd name="T6" fmla="+- 0 12049 1740"/>
              <a:gd name="T7" fmla="*/ 12049 h 17440"/>
              <a:gd name="T8" fmla="+- 0 20303 1203"/>
              <a:gd name="T9" fmla="*/ T8 w 20072"/>
              <a:gd name="T10" fmla="+- 0 18168 1740"/>
              <a:gd name="T11" fmla="*/ 18168 h 17440"/>
              <a:gd name="T12" fmla="+- 0 20303 1203"/>
              <a:gd name="T13" fmla="*/ T12 w 20072"/>
              <a:gd name="T14" fmla="+- 0 5741 1740"/>
              <a:gd name="T15" fmla="*/ 5741 h 17440"/>
              <a:gd name="T16" fmla="+- 0 13915 1203"/>
              <a:gd name="T17" fmla="*/ T16 w 20072"/>
              <a:gd name="T18" fmla="+- 0 3432 1740"/>
              <a:gd name="T19" fmla="*/ 3432 h 17440"/>
              <a:gd name="T20" fmla="+- 0 13915 1203"/>
              <a:gd name="T21" fmla="*/ T20 w 20072"/>
              <a:gd name="T22" fmla="+- 0 3432 1740"/>
              <a:gd name="T23" fmla="*/ 3432 h 1744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20072" h="17440">
                <a:moveTo>
                  <a:pt x="12712" y="1692"/>
                </a:moveTo>
                <a:cubicBezTo>
                  <a:pt x="11415" y="5123"/>
                  <a:pt x="-1203" y="6877"/>
                  <a:pt x="94" y="10309"/>
                </a:cubicBezTo>
                <a:cubicBezTo>
                  <a:pt x="1391" y="13741"/>
                  <a:pt x="17803" y="19860"/>
                  <a:pt x="19100" y="16428"/>
                </a:cubicBezTo>
                <a:cubicBezTo>
                  <a:pt x="20397" y="12996"/>
                  <a:pt x="20397" y="7433"/>
                  <a:pt x="19100" y="4001"/>
                </a:cubicBezTo>
                <a:cubicBezTo>
                  <a:pt x="17803" y="569"/>
                  <a:pt x="14009" y="-1740"/>
                  <a:pt x="12712" y="1692"/>
                </a:cubicBezTo>
                <a:close/>
                <a:moveTo>
                  <a:pt x="12712" y="1692"/>
                </a:moveTo>
              </a:path>
            </a:pathLst>
          </a:custGeom>
          <a:solidFill>
            <a:srgbClr val="51A31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49" name="Freeform 5"/>
          <p:cNvSpPr>
            <a:spLocks/>
          </p:cNvSpPr>
          <p:nvPr/>
        </p:nvSpPr>
        <p:spPr bwMode="auto">
          <a:xfrm>
            <a:off x="4587627" y="2984748"/>
            <a:ext cx="1616273" cy="2384227"/>
          </a:xfrm>
          <a:custGeom>
            <a:avLst/>
            <a:gdLst>
              <a:gd name="T0" fmla="+- 0 18290 1870"/>
              <a:gd name="T1" fmla="*/ T0 w 18902"/>
              <a:gd name="T2" fmla="+- 0 7170 1998"/>
              <a:gd name="T3" fmla="*/ 7170 h 18821"/>
              <a:gd name="T4" fmla="+- 0 18290 1870"/>
              <a:gd name="T5" fmla="*/ T4 w 18902"/>
              <a:gd name="T6" fmla="+- 0 18478 1998"/>
              <a:gd name="T7" fmla="*/ 18478 h 18821"/>
              <a:gd name="T8" fmla="+- 0 6302 1870"/>
              <a:gd name="T9" fmla="*/ T8 w 18902"/>
              <a:gd name="T10" fmla="+- 0 18478 1998"/>
              <a:gd name="T11" fmla="*/ 18478 h 18821"/>
              <a:gd name="T12" fmla="+- 0 3310 1870"/>
              <a:gd name="T13" fmla="*/ T12 w 18902"/>
              <a:gd name="T14" fmla="+- 0 3122 1998"/>
              <a:gd name="T15" fmla="*/ 3122 h 18821"/>
              <a:gd name="T16" fmla="+- 0 18290 1870"/>
              <a:gd name="T17" fmla="*/ T16 w 18902"/>
              <a:gd name="T18" fmla="+- 0 7170 1998"/>
              <a:gd name="T19" fmla="*/ 7170 h 18821"/>
              <a:gd name="T20" fmla="+- 0 18290 1870"/>
              <a:gd name="T21" fmla="*/ T20 w 18902"/>
              <a:gd name="T22" fmla="+- 0 7170 1998"/>
              <a:gd name="T23" fmla="*/ 7170 h 1882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18902" h="18821">
                <a:moveTo>
                  <a:pt x="16420" y="5172"/>
                </a:moveTo>
                <a:cubicBezTo>
                  <a:pt x="19730" y="8295"/>
                  <a:pt x="19730" y="13357"/>
                  <a:pt x="16420" y="16480"/>
                </a:cubicBezTo>
                <a:cubicBezTo>
                  <a:pt x="13109" y="19602"/>
                  <a:pt x="7742" y="19602"/>
                  <a:pt x="4432" y="16480"/>
                </a:cubicBezTo>
                <a:cubicBezTo>
                  <a:pt x="1121" y="13357"/>
                  <a:pt x="-1870" y="4247"/>
                  <a:pt x="1440" y="1124"/>
                </a:cubicBezTo>
                <a:cubicBezTo>
                  <a:pt x="4751" y="-1998"/>
                  <a:pt x="13109" y="2050"/>
                  <a:pt x="16420" y="5172"/>
                </a:cubicBezTo>
                <a:close/>
                <a:moveTo>
                  <a:pt x="16420" y="5172"/>
                </a:moveTo>
              </a:path>
            </a:pathLst>
          </a:custGeom>
          <a:solidFill>
            <a:srgbClr val="FE5E3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50" name="Oval 6"/>
          <p:cNvSpPr>
            <a:spLocks/>
          </p:cNvSpPr>
          <p:nvPr/>
        </p:nvSpPr>
        <p:spPr bwMode="auto">
          <a:xfrm>
            <a:off x="1330523" y="723305"/>
            <a:ext cx="1232297" cy="1053703"/>
          </a:xfrm>
          <a:prstGeom prst="ellipse">
            <a:avLst/>
          </a:prstGeom>
          <a:solidFill>
            <a:srgbClr val="E1150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51" name="Rectangle 7"/>
          <p:cNvSpPr>
            <a:spLocks/>
          </p:cNvSpPr>
          <p:nvPr/>
        </p:nvSpPr>
        <p:spPr bwMode="auto">
          <a:xfrm>
            <a:off x="1437680" y="1115564"/>
            <a:ext cx="8085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patient</a:t>
            </a:r>
          </a:p>
        </p:txBody>
      </p:sp>
      <p:sp>
        <p:nvSpPr>
          <p:cNvPr id="57352" name="Rectangle 8"/>
          <p:cNvSpPr>
            <a:spLocks/>
          </p:cNvSpPr>
          <p:nvPr/>
        </p:nvSpPr>
        <p:spPr bwMode="auto">
          <a:xfrm>
            <a:off x="4402336" y="1579908"/>
            <a:ext cx="5885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med.</a:t>
            </a:r>
          </a:p>
        </p:txBody>
      </p:sp>
      <p:sp>
        <p:nvSpPr>
          <p:cNvPr id="57353" name="Rectangle 9"/>
          <p:cNvSpPr>
            <a:spLocks/>
          </p:cNvSpPr>
          <p:nvPr/>
        </p:nvSpPr>
        <p:spPr bwMode="auto">
          <a:xfrm>
            <a:off x="6002983" y="1954955"/>
            <a:ext cx="3293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Inf.</a:t>
            </a:r>
          </a:p>
        </p:txBody>
      </p:sp>
      <p:sp>
        <p:nvSpPr>
          <p:cNvPr id="57354" name="Rectangle 10"/>
          <p:cNvSpPr>
            <a:spLocks/>
          </p:cNvSpPr>
          <p:nvPr/>
        </p:nvSpPr>
        <p:spPr bwMode="auto">
          <a:xfrm>
            <a:off x="5054203" y="4205236"/>
            <a:ext cx="510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Diet.</a:t>
            </a:r>
          </a:p>
        </p:txBody>
      </p:sp>
      <p:sp>
        <p:nvSpPr>
          <p:cNvPr id="57355" name="Rectangle 11"/>
          <p:cNvSpPr>
            <a:spLocks/>
          </p:cNvSpPr>
          <p:nvPr/>
        </p:nvSpPr>
        <p:spPr bwMode="auto">
          <a:xfrm>
            <a:off x="3335238" y="4062361"/>
            <a:ext cx="8004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Ateliers </a:t>
            </a:r>
            <a:endParaRPr lang="en-US" dirty="0">
              <a:solidFill>
                <a:schemeClr val="tx1"/>
              </a:solidFill>
              <a:ea typeface="ＭＳ Ｐゴシック" charset="0"/>
              <a:cs typeface="Gill Sans Light" charset="0"/>
            </a:endParaRPr>
          </a:p>
        </p:txBody>
      </p:sp>
      <p:sp>
        <p:nvSpPr>
          <p:cNvPr id="57356" name="Rectangle 12"/>
          <p:cNvSpPr>
            <a:spLocks/>
          </p:cNvSpPr>
          <p:nvPr/>
        </p:nvSpPr>
        <p:spPr bwMode="auto">
          <a:xfrm>
            <a:off x="2437805" y="2490736"/>
            <a:ext cx="4138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Psy.</a:t>
            </a:r>
          </a:p>
        </p:txBody>
      </p:sp>
      <p:sp>
        <p:nvSpPr>
          <p:cNvPr id="57357" name="Oval 13"/>
          <p:cNvSpPr>
            <a:spLocks/>
          </p:cNvSpPr>
          <p:nvPr/>
        </p:nvSpPr>
        <p:spPr bwMode="auto">
          <a:xfrm>
            <a:off x="3777258" y="2286000"/>
            <a:ext cx="1884164" cy="1268016"/>
          </a:xfrm>
          <a:prstGeom prst="ellipse">
            <a:avLst/>
          </a:prstGeom>
          <a:solidFill>
            <a:srgbClr val="32BAE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58" name="Rectangle 14"/>
          <p:cNvSpPr>
            <a:spLocks/>
          </p:cNvSpPr>
          <p:nvPr/>
        </p:nvSpPr>
        <p:spPr bwMode="auto">
          <a:xfrm>
            <a:off x="3853160" y="2690218"/>
            <a:ext cx="16413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000" dirty="0">
                <a:ea typeface="ＭＳ Ｐゴシック" charset="0"/>
                <a:cs typeface="Gill Sans Light" charset="0"/>
              </a:rPr>
              <a:t>Coordination</a:t>
            </a:r>
          </a:p>
        </p:txBody>
      </p:sp>
      <p:sp>
        <p:nvSpPr>
          <p:cNvPr id="57359" name="Line 15"/>
          <p:cNvSpPr>
            <a:spLocks noChangeShapeType="1"/>
          </p:cNvSpPr>
          <p:nvPr/>
        </p:nvSpPr>
        <p:spPr bwMode="auto">
          <a:xfrm rot="10800000">
            <a:off x="2475756" y="857251"/>
            <a:ext cx="1810494" cy="2232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60" name="Freeform 16"/>
          <p:cNvSpPr>
            <a:spLocks/>
          </p:cNvSpPr>
          <p:nvPr/>
        </p:nvSpPr>
        <p:spPr bwMode="auto">
          <a:xfrm>
            <a:off x="2335113" y="287982"/>
            <a:ext cx="4414615" cy="1116211"/>
          </a:xfrm>
          <a:custGeom>
            <a:avLst/>
            <a:gdLst>
              <a:gd name="T0" fmla="+- 0 18672 1873"/>
              <a:gd name="T1" fmla="*/ T0 w 17073"/>
              <a:gd name="T2" fmla="+- 0 21600 9890"/>
              <a:gd name="T3" fmla="*/ 21600 h 11710"/>
              <a:gd name="T4" fmla="+- 0 2005 1873"/>
              <a:gd name="T5" fmla="*/ T4 w 17073"/>
              <a:gd name="T6" fmla="+- 0 15233 9890"/>
              <a:gd name="T7" fmla="*/ 15233 h 11710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7073" h="11710">
                <a:moveTo>
                  <a:pt x="16799" y="11710"/>
                </a:moveTo>
                <a:cubicBezTo>
                  <a:pt x="19727" y="-9890"/>
                  <a:pt x="-1873" y="4925"/>
                  <a:pt x="132" y="5343"/>
                </a:cubicBezTo>
              </a:path>
            </a:pathLst>
          </a:cu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61" name="Line 17"/>
          <p:cNvSpPr>
            <a:spLocks noChangeShapeType="1"/>
          </p:cNvSpPr>
          <p:nvPr/>
        </p:nvSpPr>
        <p:spPr bwMode="auto">
          <a:xfrm rot="10800000" flipH="1">
            <a:off x="2404319" y="1523628"/>
            <a:ext cx="131713" cy="57150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62" name="Freeform 18"/>
          <p:cNvSpPr>
            <a:spLocks/>
          </p:cNvSpPr>
          <p:nvPr/>
        </p:nvSpPr>
        <p:spPr bwMode="auto">
          <a:xfrm>
            <a:off x="2606353" y="1375172"/>
            <a:ext cx="3141018" cy="4751710"/>
          </a:xfrm>
          <a:custGeom>
            <a:avLst/>
            <a:gdLst>
              <a:gd name="T0" fmla="*/ 17146 w 17802"/>
              <a:gd name="T1" fmla="*/ 13326 h 15220"/>
              <a:gd name="T2" fmla="*/ 0 w 17802"/>
              <a:gd name="T3" fmla="*/ 0 h 152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802" h="15220">
                <a:moveTo>
                  <a:pt x="17146" y="13326"/>
                </a:moveTo>
                <a:cubicBezTo>
                  <a:pt x="21600" y="21600"/>
                  <a:pt x="1985" y="98"/>
                  <a:pt x="0" y="0"/>
                </a:cubicBezTo>
              </a:path>
            </a:pathLst>
          </a:cu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63" name="Freeform 19"/>
          <p:cNvSpPr>
            <a:spLocks/>
          </p:cNvSpPr>
          <p:nvPr/>
        </p:nvSpPr>
        <p:spPr bwMode="auto">
          <a:xfrm>
            <a:off x="1375172" y="1759149"/>
            <a:ext cx="945431" cy="2337346"/>
          </a:xfrm>
          <a:custGeom>
            <a:avLst/>
            <a:gdLst>
              <a:gd name="T0" fmla="+- 0 21600 8211"/>
              <a:gd name="T1" fmla="*/ T0 w 13389"/>
              <a:gd name="T2" fmla="*/ 21102 h 21112"/>
              <a:gd name="T3" fmla="+- 0 9846 8211"/>
              <a:gd name="T4" fmla="*/ T3 w 13389"/>
              <a:gd name="T5" fmla="*/ 0 h 21112"/>
            </a:gdLst>
            <a:ahLst/>
            <a:cxnLst>
              <a:cxn ang="0">
                <a:pos x="T1" y="T2"/>
              </a:cxn>
              <a:cxn ang="0">
                <a:pos x="T4" y="T5"/>
              </a:cxn>
            </a:cxnLst>
            <a:rect l="0" t="0" r="r" b="b"/>
            <a:pathLst>
              <a:path w="13389" h="21112">
                <a:moveTo>
                  <a:pt x="13389" y="21102"/>
                </a:moveTo>
                <a:cubicBezTo>
                  <a:pt x="-8211" y="21600"/>
                  <a:pt x="3204" y="3110"/>
                  <a:pt x="1635" y="0"/>
                </a:cubicBezTo>
              </a:path>
            </a:pathLst>
          </a:cu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57364" name="Rectangle 20"/>
          <p:cNvSpPr>
            <a:spLocks/>
          </p:cNvSpPr>
          <p:nvPr/>
        </p:nvSpPr>
        <p:spPr bwMode="auto">
          <a:xfrm>
            <a:off x="1883365" y="6007794"/>
            <a:ext cx="63416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a typeface="ＭＳ Ｐゴシック" charset="0"/>
                <a:cs typeface="Gill Sans Light" charset="0"/>
              </a:rPr>
              <a:t>Un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a typeface="ＭＳ Ｐゴシック" charset="0"/>
                <a:cs typeface="Gill Sans Light" charset="0"/>
              </a:rPr>
              <a:t>parcours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a typeface="ＭＳ Ｐゴシック" charset="0"/>
                <a:cs typeface="Gill Sans Light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a typeface="ＭＳ Ｐゴシック" charset="0"/>
                <a:cs typeface="Gill Sans Light" charset="0"/>
              </a:rPr>
              <a:t>centré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a typeface="ＭＳ Ｐゴシック" charset="0"/>
                <a:cs typeface="Gill Sans Light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ea typeface="ＭＳ Ｐゴシック" charset="0"/>
                <a:cs typeface="Gill Sans Light" charset="0"/>
              </a:rPr>
              <a:t>sur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a typeface="ＭＳ Ｐゴシック" charset="0"/>
                <a:cs typeface="Gill Sans Light" charset="0"/>
              </a:rPr>
              <a:t> le patient</a:t>
            </a: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2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4021" y="905546"/>
            <a:ext cx="7580376" cy="1682496"/>
          </a:xfrm>
        </p:spPr>
        <p:txBody>
          <a:bodyPr/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Conséquences et retombées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33261" y="4088897"/>
            <a:ext cx="24019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b="1" i="1" dirty="0" smtClean="0">
                <a:solidFill>
                  <a:srgbClr val="883519"/>
                </a:solidFill>
              </a:rPr>
              <a:t>Par tous ?</a:t>
            </a:r>
            <a:endParaRPr lang="fr-FR" sz="3600" b="1" i="1" dirty="0">
              <a:solidFill>
                <a:srgbClr val="883519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481706" y="3084926"/>
            <a:ext cx="617609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/>
              <a:t>Compétences et coordination</a:t>
            </a:r>
            <a:endParaRPr lang="fr-FR" sz="3200" b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48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760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72166" y="386309"/>
            <a:ext cx="7583488" cy="855965"/>
          </a:xfrm>
        </p:spPr>
        <p:txBody>
          <a:bodyPr/>
          <a:lstStyle/>
          <a:p>
            <a:pPr algn="l"/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Quelques modèles de pratiques</a:t>
            </a:r>
            <a:endParaRPr lang="fr-F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70014" y="2040149"/>
            <a:ext cx="1529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Prescrit ETP</a:t>
            </a:r>
            <a:endParaRPr lang="fr-FR" sz="2000" dirty="0"/>
          </a:p>
        </p:txBody>
      </p:sp>
      <p:sp>
        <p:nvSpPr>
          <p:cNvPr id="4" name="ZoneTexte 3"/>
          <p:cNvSpPr txBox="1"/>
          <p:nvPr/>
        </p:nvSpPr>
        <p:spPr>
          <a:xfrm>
            <a:off x="230008" y="2879766"/>
            <a:ext cx="3318411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fr-FR" sz="2000" dirty="0" smtClean="0"/>
              <a:t>Initie </a:t>
            </a:r>
            <a:r>
              <a:rPr lang="fr-FR" sz="2000" dirty="0" err="1"/>
              <a:t>D</a:t>
            </a:r>
            <a:r>
              <a:rPr lang="fr-FR" sz="2000" dirty="0" err="1" smtClean="0"/>
              <a:t>iag</a:t>
            </a:r>
            <a:r>
              <a:rPr lang="fr-FR" sz="2000" dirty="0" smtClean="0"/>
              <a:t>. </a:t>
            </a:r>
            <a:r>
              <a:rPr lang="fr-FR" sz="2000" dirty="0" err="1" smtClean="0"/>
              <a:t>Educ</a:t>
            </a:r>
            <a:r>
              <a:rPr lang="fr-FR" sz="2000" dirty="0" smtClean="0"/>
              <a:t>.</a:t>
            </a:r>
          </a:p>
          <a:p>
            <a:pPr>
              <a:lnSpc>
                <a:spcPct val="250000"/>
              </a:lnSpc>
            </a:pPr>
            <a:r>
              <a:rPr lang="fr-FR" sz="2000" dirty="0" smtClean="0"/>
              <a:t>Aménage des C dédiées</a:t>
            </a:r>
          </a:p>
          <a:p>
            <a:pPr>
              <a:lnSpc>
                <a:spcPct val="250000"/>
              </a:lnSpc>
            </a:pPr>
            <a:r>
              <a:rPr lang="fr-FR" sz="2000" dirty="0" smtClean="0"/>
              <a:t>Anime des ateliers</a:t>
            </a:r>
          </a:p>
          <a:p>
            <a:pPr>
              <a:lnSpc>
                <a:spcPct val="250000"/>
              </a:lnSpc>
            </a:pPr>
            <a:r>
              <a:rPr lang="fr-FR" sz="2000" dirty="0" smtClean="0"/>
              <a:t>Intègre ETP dans les soins</a:t>
            </a:r>
            <a:endParaRPr lang="fr-FR" sz="2000" dirty="0"/>
          </a:p>
        </p:txBody>
      </p:sp>
      <p:sp>
        <p:nvSpPr>
          <p:cNvPr id="5" name="ZoneTexte 4"/>
          <p:cNvSpPr txBox="1"/>
          <p:nvPr/>
        </p:nvSpPr>
        <p:spPr>
          <a:xfrm>
            <a:off x="4474907" y="2050150"/>
            <a:ext cx="35688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Délégation aux autres prof. </a:t>
            </a:r>
            <a:endParaRPr lang="fr-FR" sz="2000" dirty="0"/>
          </a:p>
        </p:txBody>
      </p:sp>
      <p:sp>
        <p:nvSpPr>
          <p:cNvPr id="6" name="ZoneTexte 5"/>
          <p:cNvSpPr txBox="1"/>
          <p:nvPr/>
        </p:nvSpPr>
        <p:spPr>
          <a:xfrm>
            <a:off x="4474907" y="2879766"/>
            <a:ext cx="4736443" cy="3070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fr-FR" dirty="0" smtClean="0"/>
              <a:t>Orientation vers des activités éducatives</a:t>
            </a:r>
          </a:p>
          <a:p>
            <a:pPr>
              <a:lnSpc>
                <a:spcPct val="300000"/>
              </a:lnSpc>
            </a:pPr>
            <a:r>
              <a:rPr lang="fr-FR" dirty="0" smtClean="0"/>
              <a:t>Organisation spécifique</a:t>
            </a:r>
          </a:p>
          <a:p>
            <a:pPr>
              <a:lnSpc>
                <a:spcPct val="250000"/>
              </a:lnSpc>
            </a:pPr>
            <a:r>
              <a:rPr lang="fr-FR" dirty="0" smtClean="0"/>
              <a:t>Participation (</a:t>
            </a:r>
            <a:r>
              <a:rPr lang="fr-FR" dirty="0" err="1" smtClean="0"/>
              <a:t>co</a:t>
            </a:r>
            <a:r>
              <a:rPr lang="fr-FR" dirty="0" smtClean="0"/>
              <a:t> animation)</a:t>
            </a:r>
          </a:p>
          <a:p>
            <a:pPr>
              <a:lnSpc>
                <a:spcPct val="250000"/>
              </a:lnSpc>
            </a:pPr>
            <a:r>
              <a:rPr lang="fr-FR" dirty="0" smtClean="0"/>
              <a:t>Collaboration active</a:t>
            </a:r>
            <a:endParaRPr lang="fr-FR" dirty="0"/>
          </a:p>
        </p:txBody>
      </p:sp>
      <p:cxnSp>
        <p:nvCxnSpPr>
          <p:cNvPr id="8" name="Connecteur droit avec flèche 7"/>
          <p:cNvCxnSpPr/>
          <p:nvPr/>
        </p:nvCxnSpPr>
        <p:spPr>
          <a:xfrm flipV="1">
            <a:off x="2670073" y="2280703"/>
            <a:ext cx="1660045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3548419" y="3608106"/>
            <a:ext cx="840023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3567534" y="4275089"/>
            <a:ext cx="840023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3567534" y="5731661"/>
            <a:ext cx="840023" cy="1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3567534" y="5051176"/>
            <a:ext cx="840023" cy="1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Interdiction 20"/>
          <p:cNvSpPr/>
          <p:nvPr/>
        </p:nvSpPr>
        <p:spPr>
          <a:xfrm>
            <a:off x="2994029" y="2050150"/>
            <a:ext cx="554390" cy="485035"/>
          </a:xfrm>
          <a:prstGeom prst="noSmoking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735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1" y="318328"/>
            <a:ext cx="7543800" cy="1143000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Des facteurs de tensions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3151" y="1813694"/>
            <a:ext cx="7232650" cy="3980493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r>
              <a:rPr lang="fr-FR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Peur de la perte de contrôle des situations</a:t>
            </a:r>
          </a:p>
          <a:p>
            <a:r>
              <a:rPr lang="fr-FR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Représentation sociale des professions</a:t>
            </a:r>
          </a:p>
          <a:p>
            <a:r>
              <a:rPr lang="fr-FR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Reconnaissance professionnelle</a:t>
            </a:r>
          </a:p>
          <a:p>
            <a:r>
              <a:rPr lang="fr-FR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Affaiblissement des rapports hiérarchiques</a:t>
            </a:r>
          </a:p>
          <a:p>
            <a:r>
              <a:rPr lang="fr-FR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 activités plus « </a:t>
            </a:r>
            <a:r>
              <a:rPr lang="fr-FR" sz="3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trans</a:t>
            </a:r>
            <a:r>
              <a:rPr lang="fr-FR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professionnelles »</a:t>
            </a:r>
          </a:p>
          <a:p>
            <a:r>
              <a:rPr lang="fr-FR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Une conception différente de l’ETP vs une illusion de culture commune</a:t>
            </a:r>
          </a:p>
          <a:p>
            <a:pPr algn="r"/>
            <a:r>
              <a:rPr lang="fr-FR" sz="1800" b="1" dirty="0" smtClean="0">
                <a:solidFill>
                  <a:schemeClr val="accent3">
                    <a:lumMod val="50000"/>
                  </a:schemeClr>
                </a:solidFill>
              </a:rPr>
              <a:t>O </a:t>
            </a:r>
            <a:r>
              <a:rPr lang="fr-FR" sz="1800" b="1" dirty="0" err="1" smtClean="0">
                <a:solidFill>
                  <a:schemeClr val="accent3">
                    <a:lumMod val="50000"/>
                  </a:schemeClr>
                </a:solidFill>
              </a:rPr>
              <a:t>Walger</a:t>
            </a:r>
            <a:r>
              <a:rPr lang="fr-FR" sz="1800" b="1" dirty="0" smtClean="0">
                <a:solidFill>
                  <a:schemeClr val="accent3">
                    <a:lumMod val="50000"/>
                  </a:schemeClr>
                </a:solidFill>
              </a:rPr>
              <a:t> -2011</a:t>
            </a:r>
          </a:p>
          <a:p>
            <a:endParaRPr lang="fr-FR" b="1" dirty="0">
              <a:solidFill>
                <a:srgbClr val="262626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42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4021" y="905546"/>
            <a:ext cx="7580376" cy="1682496"/>
          </a:xfrm>
        </p:spPr>
        <p:txBody>
          <a:bodyPr/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Conséquences et retombées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05182" y="3251793"/>
            <a:ext cx="612764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i="1" dirty="0" smtClean="0">
                <a:solidFill>
                  <a:srgbClr val="883519"/>
                </a:solidFill>
              </a:rPr>
              <a:t>Quels appuis pour pratiquer ?</a:t>
            </a:r>
            <a:endParaRPr lang="fr-FR" sz="3200" b="1" i="1" dirty="0">
              <a:solidFill>
                <a:srgbClr val="883519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44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226120" y="260648"/>
            <a:ext cx="8640960" cy="11521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194" name="Espace réservé du contenu 2"/>
          <p:cNvSpPr>
            <a:spLocks noGrp="1"/>
          </p:cNvSpPr>
          <p:nvPr>
            <p:ph idx="1"/>
          </p:nvPr>
        </p:nvSpPr>
        <p:spPr>
          <a:xfrm>
            <a:off x="468313" y="307975"/>
            <a:ext cx="8229600" cy="1366838"/>
          </a:xfrm>
        </p:spPr>
        <p:txBody>
          <a:bodyPr/>
          <a:lstStyle/>
          <a:p>
            <a:pPr algn="ctr" eaLnBrk="1" hangingPunct="1">
              <a:lnSpc>
                <a:spcPts val="4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fr-FR" sz="4000" b="1" dirty="0">
                <a:solidFill>
                  <a:srgbClr val="3C743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cs typeface="+mn-cs"/>
              </a:rPr>
              <a:t>les attentes des PS nouvellement formés aux pratiques </a:t>
            </a:r>
            <a:r>
              <a:rPr lang="fr-FR" sz="4000" b="1" dirty="0" smtClean="0">
                <a:solidFill>
                  <a:srgbClr val="3C743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cs typeface="+mn-cs"/>
              </a:rPr>
              <a:t>d</a:t>
            </a:r>
            <a:r>
              <a:rPr lang="ja-JP" altLang="fr-FR" sz="4000" b="1" dirty="0" smtClean="0">
                <a:solidFill>
                  <a:srgbClr val="3C743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cs typeface="+mn-cs"/>
              </a:rPr>
              <a:t>‘</a:t>
            </a:r>
            <a:r>
              <a:rPr lang="fr-FR" altLang="ja-JP" sz="4000" b="1" dirty="0" smtClean="0">
                <a:solidFill>
                  <a:srgbClr val="3C743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cs typeface="+mn-cs"/>
              </a:rPr>
              <a:t>ETP</a:t>
            </a:r>
            <a:r>
              <a:rPr lang="fr-FR" sz="4000" b="1" dirty="0" smtClean="0">
                <a:solidFill>
                  <a:srgbClr val="3C743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cs typeface="+mn-cs"/>
              </a:rPr>
              <a:t> </a:t>
            </a:r>
            <a:endParaRPr lang="fr-FR" sz="4000" b="1" dirty="0">
              <a:solidFill>
                <a:srgbClr val="3C743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cs typeface="+mn-cs"/>
            </a:endParaRPr>
          </a:p>
          <a:p>
            <a:pPr algn="ctr" eaLnBrk="1" hangingPunct="1">
              <a:lnSpc>
                <a:spcPts val="4000"/>
              </a:lnSpc>
              <a:buFont typeface="Arial" charset="0"/>
              <a:buNone/>
              <a:defRPr/>
            </a:pPr>
            <a:endParaRPr lang="fr-FR" dirty="0"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cs typeface="+mn-cs"/>
            </a:endParaRPr>
          </a:p>
          <a:p>
            <a:pPr algn="ctr" eaLnBrk="1" hangingPunct="1">
              <a:lnSpc>
                <a:spcPts val="4000"/>
              </a:lnSpc>
              <a:buFont typeface="Arial" charset="0"/>
              <a:buNone/>
              <a:defRPr/>
            </a:pPr>
            <a:endParaRPr lang="fr-FR" dirty="0"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cs typeface="+mn-cs"/>
            </a:endParaRPr>
          </a:p>
          <a:p>
            <a:pPr algn="ctr" eaLnBrk="1" hangingPunct="1">
              <a:lnSpc>
                <a:spcPts val="4000"/>
              </a:lnSpc>
              <a:buFont typeface="Arial" charset="0"/>
              <a:buNone/>
              <a:defRPr/>
            </a:pPr>
            <a:endParaRPr lang="fr-FR" dirty="0"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cs typeface="+mn-cs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68313" y="1628775"/>
            <a:ext cx="8351837" cy="497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4500" indent="-444500">
              <a:buClr>
                <a:srgbClr val="003300"/>
              </a:buClr>
              <a:buFont typeface="Wingdings" charset="0"/>
              <a:buChar char="ü"/>
            </a:pPr>
            <a:r>
              <a:rPr lang="fr-FR" sz="2800" b="1" dirty="0">
                <a:solidFill>
                  <a:srgbClr val="003300"/>
                </a:solidFill>
              </a:rPr>
              <a:t>70% </a:t>
            </a:r>
            <a:r>
              <a:rPr lang="fr-FR" sz="2800" dirty="0">
                <a:solidFill>
                  <a:srgbClr val="003300"/>
                </a:solidFill>
              </a:rPr>
              <a:t>veulent un </a:t>
            </a:r>
            <a:r>
              <a:rPr lang="fr-FR" sz="2800" b="1" u="sng" dirty="0">
                <a:solidFill>
                  <a:srgbClr val="003300"/>
                </a:solidFill>
              </a:rPr>
              <a:t>accompagnement</a:t>
            </a:r>
            <a:r>
              <a:rPr lang="fr-FR" sz="2800" dirty="0">
                <a:solidFill>
                  <a:srgbClr val="003300"/>
                </a:solidFill>
              </a:rPr>
              <a:t> pour appliquer les techniques de l'ETP</a:t>
            </a:r>
          </a:p>
          <a:p>
            <a:pPr marL="444500" indent="-444500">
              <a:buClr>
                <a:srgbClr val="003300"/>
              </a:buClr>
              <a:buFont typeface="Wingdings" charset="0"/>
              <a:buChar char="ü"/>
            </a:pPr>
            <a:endParaRPr lang="fr-FR" sz="2800" dirty="0">
              <a:solidFill>
                <a:srgbClr val="003300"/>
              </a:solidFill>
            </a:endParaRPr>
          </a:p>
          <a:p>
            <a:pPr marL="444500" indent="-444500">
              <a:buClr>
                <a:srgbClr val="003300"/>
              </a:buClr>
              <a:buFont typeface="Wingdings" charset="0"/>
              <a:buChar char="ü"/>
            </a:pPr>
            <a:r>
              <a:rPr lang="fr-FR" sz="2800" b="1" dirty="0">
                <a:solidFill>
                  <a:srgbClr val="003300"/>
                </a:solidFill>
              </a:rPr>
              <a:t>90%</a:t>
            </a:r>
            <a:r>
              <a:rPr lang="fr-FR" sz="2800" dirty="0">
                <a:solidFill>
                  <a:srgbClr val="003300"/>
                </a:solidFill>
              </a:rPr>
              <a:t> demandent à </a:t>
            </a:r>
            <a:r>
              <a:rPr lang="fr-FR" sz="2800" b="1" u="sng" dirty="0">
                <a:solidFill>
                  <a:srgbClr val="003300"/>
                </a:solidFill>
              </a:rPr>
              <a:t>assister</a:t>
            </a:r>
            <a:r>
              <a:rPr lang="fr-FR" sz="2800" dirty="0">
                <a:solidFill>
                  <a:srgbClr val="003300"/>
                </a:solidFill>
              </a:rPr>
              <a:t> à des activités d'ETP de groupe</a:t>
            </a:r>
          </a:p>
          <a:p>
            <a:pPr marL="444500" indent="-444500">
              <a:buClr>
                <a:srgbClr val="003300"/>
              </a:buClr>
              <a:buFont typeface="Wingdings" charset="0"/>
              <a:buChar char="ü"/>
            </a:pPr>
            <a:endParaRPr lang="fr-FR" sz="2800" dirty="0">
              <a:solidFill>
                <a:srgbClr val="003300"/>
              </a:solidFill>
            </a:endParaRPr>
          </a:p>
          <a:p>
            <a:pPr marL="444500" indent="-444500">
              <a:buClr>
                <a:srgbClr val="003300"/>
              </a:buClr>
              <a:buFont typeface="Wingdings" charset="0"/>
              <a:buChar char="ü"/>
            </a:pPr>
            <a:r>
              <a:rPr lang="fr-FR" sz="2800" b="1" dirty="0">
                <a:solidFill>
                  <a:srgbClr val="003300"/>
                </a:solidFill>
              </a:rPr>
              <a:t>90%</a:t>
            </a:r>
            <a:r>
              <a:rPr lang="fr-FR" sz="2800" dirty="0">
                <a:solidFill>
                  <a:srgbClr val="003300"/>
                </a:solidFill>
              </a:rPr>
              <a:t> demandent des </a:t>
            </a:r>
            <a:r>
              <a:rPr lang="fr-FR" sz="2800" b="1" u="sng" dirty="0">
                <a:solidFill>
                  <a:srgbClr val="003300"/>
                </a:solidFill>
              </a:rPr>
              <a:t>supports</a:t>
            </a:r>
          </a:p>
          <a:p>
            <a:pPr marL="444500" indent="-444500">
              <a:buClr>
                <a:srgbClr val="003300"/>
              </a:buClr>
              <a:buFont typeface="Wingdings" charset="0"/>
              <a:buChar char="ü"/>
            </a:pPr>
            <a:endParaRPr lang="fr-FR" sz="2800" dirty="0">
              <a:solidFill>
                <a:srgbClr val="003300"/>
              </a:solidFill>
            </a:endParaRPr>
          </a:p>
          <a:p>
            <a:pPr marL="444500" indent="-444500">
              <a:buClr>
                <a:srgbClr val="003300"/>
              </a:buClr>
              <a:buFont typeface="Wingdings" charset="0"/>
              <a:buChar char="ü"/>
            </a:pPr>
            <a:r>
              <a:rPr lang="fr-FR" sz="2800" b="1" dirty="0">
                <a:solidFill>
                  <a:srgbClr val="003300"/>
                </a:solidFill>
              </a:rPr>
              <a:t>70%</a:t>
            </a:r>
            <a:r>
              <a:rPr lang="fr-FR" sz="2800" dirty="0">
                <a:solidFill>
                  <a:srgbClr val="003300"/>
                </a:solidFill>
              </a:rPr>
              <a:t> déclarent applicables les « démarche de diagnostic éducatif » et « technique de  communication »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25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52723" y="264542"/>
            <a:ext cx="8791277" cy="1004590"/>
          </a:xfrm>
        </p:spPr>
        <p:txBody>
          <a:bodyPr lIns="45706" tIns="45706" rIns="35707" bIns="45706"/>
          <a:lstStyle/>
          <a:p>
            <a:pPr eaLnBrk="1" hangingPunct="1">
              <a:defRPr/>
            </a:pP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Georgia" charset="0"/>
                <a:sym typeface="Georgia" charset="0"/>
              </a:rPr>
              <a:t>75 % DES PATIENTS CONNAISSENT LEURS </a:t>
            </a:r>
            <a:br>
              <a:rPr lang="en-US" sz="2500" dirty="0">
                <a:solidFill>
                  <a:schemeClr val="accent1">
                    <a:lumMod val="75000"/>
                  </a:schemeClr>
                </a:solidFill>
                <a:latin typeface="Georgia" charset="0"/>
                <a:sym typeface="Georgia" charset="0"/>
              </a:rPr>
            </a:br>
            <a:r>
              <a:rPr lang="fr-FR" sz="2500" dirty="0">
                <a:solidFill>
                  <a:schemeClr val="accent1">
                    <a:lumMod val="75000"/>
                  </a:schemeClr>
                </a:solidFill>
                <a:latin typeface="Georgia" charset="0"/>
                <a:sym typeface="Georgia" charset="0"/>
              </a:rPr>
              <a:t>TRAITEMENTS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Georgia" charset="0"/>
                <a:sym typeface="Georgia" charset="0"/>
              </a:rPr>
              <a:t> ET SAVENT COMMENT LES PRENDRE</a:t>
            </a:r>
            <a:endParaRPr lang="en-US" sz="2500" dirty="0">
              <a:solidFill>
                <a:schemeClr val="accent1">
                  <a:lumMod val="75000"/>
                </a:schemeClr>
              </a:solidFill>
              <a:latin typeface="Georgia" charset="0"/>
              <a:ea typeface="ヒラギノ明朝 ProN W3" charset="0"/>
              <a:cs typeface="ヒラギノ明朝 ProN W3" charset="0"/>
              <a:sym typeface="Georgia" charset="0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02034" y="2379250"/>
            <a:ext cx="4136470" cy="2021012"/>
          </a:xfrm>
        </p:spPr>
        <p:txBody>
          <a:bodyPr lIns="91411" tIns="45706" rIns="35707" bIns="45706" anchor="ctr">
            <a:normAutofit/>
          </a:bodyPr>
          <a:lstStyle/>
          <a:p>
            <a:pPr marL="214305" indent="-214305">
              <a:lnSpc>
                <a:spcPct val="60000"/>
              </a:lnSpc>
              <a:buClr>
                <a:srgbClr val="F52332"/>
              </a:buClr>
              <a:buSzPct val="81000"/>
              <a:buFont typeface="Arial" charset="0"/>
              <a:buChar char="•"/>
              <a:defRPr/>
            </a:pPr>
            <a:r>
              <a:rPr lang="fr-FR" sz="1800" dirty="0" smtClean="0">
                <a:solidFill>
                  <a:srgbClr val="576448"/>
                </a:solidFill>
                <a:latin typeface="Georgia" charset="0"/>
                <a:sym typeface="Georgia" charset="0"/>
              </a:rPr>
              <a:t>50% ne savent pas les nommer</a:t>
            </a:r>
            <a:endParaRPr lang="fr-FR" sz="1800" dirty="0">
              <a:solidFill>
                <a:srgbClr val="576448"/>
              </a:solidFill>
              <a:latin typeface="Georgia" charset="0"/>
              <a:ea typeface="ヒラギノ明朝 ProN W6" charset="0"/>
              <a:cs typeface="ヒラギノ明朝 ProN W6" charset="0"/>
              <a:sym typeface="Georgia" charset="0"/>
            </a:endParaRPr>
          </a:p>
          <a:p>
            <a:pPr marL="214305" indent="-214305">
              <a:lnSpc>
                <a:spcPct val="60000"/>
              </a:lnSpc>
              <a:buClr>
                <a:srgbClr val="F52332"/>
              </a:buClr>
              <a:buSzPct val="81000"/>
              <a:buFont typeface="Arial" charset="0"/>
              <a:buChar char="•"/>
              <a:defRPr/>
            </a:pPr>
            <a:r>
              <a:rPr lang="fr-FR" sz="1800" dirty="0" smtClean="0">
                <a:solidFill>
                  <a:srgbClr val="576448"/>
                </a:solidFill>
                <a:latin typeface="Georgia" charset="0"/>
                <a:sym typeface="Georgia" charset="0"/>
              </a:rPr>
              <a:t>25% ne peuvent décrire leurs effets</a:t>
            </a:r>
            <a:endParaRPr lang="fr-FR" sz="1800" dirty="0">
              <a:solidFill>
                <a:srgbClr val="576448"/>
              </a:solidFill>
              <a:latin typeface="Georgia" charset="0"/>
              <a:ea typeface="ヒラギノ明朝 ProN W6" charset="0"/>
              <a:cs typeface="ヒラギノ明朝 ProN W6" charset="0"/>
              <a:sym typeface="Georgia" charset="0"/>
            </a:endParaRPr>
          </a:p>
          <a:p>
            <a:pPr marL="214305" indent="-214305">
              <a:lnSpc>
                <a:spcPct val="60000"/>
              </a:lnSpc>
              <a:buClr>
                <a:srgbClr val="F52332"/>
              </a:buClr>
              <a:buSzPct val="81000"/>
              <a:buFont typeface="Arial" charset="0"/>
              <a:buChar char="•"/>
              <a:defRPr/>
            </a:pPr>
            <a:r>
              <a:rPr lang="fr-FR" sz="1800" dirty="0" smtClean="0">
                <a:solidFill>
                  <a:srgbClr val="576448"/>
                </a:solidFill>
                <a:latin typeface="Georgia" charset="0"/>
                <a:sym typeface="Georgia" charset="0"/>
              </a:rPr>
              <a:t>80% ne connaissent ni les précautions d</a:t>
            </a:r>
            <a:r>
              <a:rPr lang="fr-FR" altLang="ja-JP" sz="1800" dirty="0" smtClean="0">
                <a:solidFill>
                  <a:srgbClr val="576448"/>
                </a:solidFill>
                <a:latin typeface="Georgia" charset="0"/>
                <a:sym typeface="Georgia" charset="0"/>
              </a:rPr>
              <a:t>’</a:t>
            </a:r>
            <a:r>
              <a:rPr lang="fr-FR" sz="1800" dirty="0" smtClean="0">
                <a:solidFill>
                  <a:srgbClr val="576448"/>
                </a:solidFill>
                <a:latin typeface="Georgia" charset="0"/>
                <a:sym typeface="Georgia" charset="0"/>
              </a:rPr>
              <a:t>utilisation ni les effets secondaires</a:t>
            </a:r>
            <a:endParaRPr lang="fr-FR" sz="1800" dirty="0">
              <a:solidFill>
                <a:srgbClr val="576448"/>
              </a:solidFill>
              <a:latin typeface="Georgia" charset="0"/>
              <a:ea typeface="ヒラギノ明朝 ProN W6" charset="0"/>
              <a:cs typeface="ヒラギノ明朝 ProN W6" charset="0"/>
              <a:sym typeface="Georgia" charset="0"/>
            </a:endParaRPr>
          </a:p>
        </p:txBody>
      </p:sp>
      <p:sp>
        <p:nvSpPr>
          <p:cNvPr id="16387" name="Rectangle 3"/>
          <p:cNvSpPr>
            <a:spLocks/>
          </p:cNvSpPr>
          <p:nvPr/>
        </p:nvSpPr>
        <p:spPr bwMode="auto">
          <a:xfrm>
            <a:off x="3711410" y="1793165"/>
            <a:ext cx="1254187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3400" b="1" dirty="0">
                <a:solidFill>
                  <a:schemeClr val="accent4">
                    <a:lumMod val="75000"/>
                  </a:schemeClr>
                </a:solidFill>
                <a:latin typeface="Georgia" charset="0"/>
                <a:ea typeface="Georgia" charset="0"/>
                <a:cs typeface="Georgia" charset="0"/>
                <a:sym typeface="Georgia" charset="0"/>
              </a:rPr>
              <a:t>MAIS</a:t>
            </a:r>
          </a:p>
        </p:txBody>
      </p:sp>
      <p:sp>
        <p:nvSpPr>
          <p:cNvPr id="16388" name="Rectangle 4"/>
          <p:cNvSpPr>
            <a:spLocks/>
          </p:cNvSpPr>
          <p:nvPr/>
        </p:nvSpPr>
        <p:spPr bwMode="auto">
          <a:xfrm>
            <a:off x="586152" y="4570790"/>
            <a:ext cx="7812361" cy="154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fr-FR" sz="3200" b="1" dirty="0" smtClean="0">
                <a:solidFill>
                  <a:srgbClr val="940000"/>
                </a:solidFill>
                <a:sym typeface="Georgia" charset="0"/>
              </a:rPr>
              <a:t>La perception par les médecins des </a:t>
            </a:r>
          </a:p>
          <a:p>
            <a:pPr algn="ctr"/>
            <a:r>
              <a:rPr lang="fr-FR" sz="3200" b="1" dirty="0" smtClean="0">
                <a:solidFill>
                  <a:srgbClr val="940000"/>
                </a:solidFill>
                <a:sym typeface="Georgia" charset="0"/>
              </a:rPr>
              <a:t>instructions données est surestimée par rapport à celle des patients</a:t>
            </a:r>
            <a:endParaRPr lang="fr-FR" sz="3200" b="1" dirty="0">
              <a:solidFill>
                <a:srgbClr val="940000"/>
              </a:solidFill>
              <a:sym typeface="Georgi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92333" y="264369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eorgia" charset="0"/>
                <a:sym typeface="Georgia" charset="0"/>
              </a:rPr>
              <a:t>2/3 des évènements de santé indésirables sont secondaires à des défauts de connaissances </a:t>
            </a:r>
          </a:p>
          <a:p>
            <a:r>
              <a:rPr lang="fr-FR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eorgia" charset="0"/>
                <a:sym typeface="Georgia" charset="0"/>
              </a:rPr>
              <a:t>et/ou de compréhension.</a:t>
            </a:r>
            <a:endParaRPr lang="fr-FR" b="1" i="1" dirty="0">
              <a:solidFill>
                <a:schemeClr val="accent1">
                  <a:lumMod val="60000"/>
                  <a:lumOff val="40000"/>
                </a:schemeClr>
              </a:solidFill>
              <a:latin typeface="Georgia" charset="0"/>
              <a:sym typeface="Georgia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9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7900"/>
            <a:ext cx="9144000" cy="488022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38" y="1"/>
            <a:ext cx="4162566" cy="9779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056" y="5987821"/>
            <a:ext cx="1010759" cy="35758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77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4021" y="905546"/>
            <a:ext cx="7580376" cy="1682496"/>
          </a:xfrm>
        </p:spPr>
        <p:txBody>
          <a:bodyPr/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Conséquences et retombées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05182" y="3309119"/>
            <a:ext cx="544637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i="1" dirty="0" smtClean="0">
                <a:solidFill>
                  <a:srgbClr val="883519"/>
                </a:solidFill>
              </a:rPr>
              <a:t>Place et rôles des patients</a:t>
            </a:r>
            <a:endParaRPr lang="fr-FR" sz="3200" b="1" i="1" dirty="0">
              <a:solidFill>
                <a:srgbClr val="883519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95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467544" y="260649"/>
            <a:ext cx="7992888" cy="72007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Groupe de travail patients </a:t>
            </a:r>
            <a:endParaRPr lang="fr-FR" sz="3200" dirty="0"/>
          </a:p>
        </p:txBody>
      </p:sp>
      <p:sp>
        <p:nvSpPr>
          <p:cNvPr id="3" name="ZoneTexte 2"/>
          <p:cNvSpPr txBox="1"/>
          <p:nvPr/>
        </p:nvSpPr>
        <p:spPr>
          <a:xfrm>
            <a:off x="258104" y="1255975"/>
            <a:ext cx="8662877" cy="4873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sz="2000" b="1" dirty="0" smtClean="0">
                <a:solidFill>
                  <a:srgbClr val="002060"/>
                </a:solidFill>
              </a:rPr>
              <a:t>Premières propositions </a:t>
            </a:r>
            <a:r>
              <a:rPr lang="fr-FR" sz="2000" b="1" dirty="0">
                <a:solidFill>
                  <a:srgbClr val="002060"/>
                </a:solidFill>
              </a:rPr>
              <a:t>sur les conditions pratiques </a:t>
            </a:r>
            <a:r>
              <a:rPr lang="fr-FR" sz="2000" b="1" dirty="0" smtClean="0">
                <a:solidFill>
                  <a:srgbClr val="002060"/>
                </a:solidFill>
              </a:rPr>
              <a:t>de </a:t>
            </a:r>
            <a:r>
              <a:rPr lang="fr-FR" sz="2000" b="1" dirty="0">
                <a:solidFill>
                  <a:srgbClr val="002060"/>
                </a:solidFill>
              </a:rPr>
              <a:t>collaboration </a:t>
            </a:r>
            <a:r>
              <a:rPr lang="fr-FR" sz="2000" b="1" dirty="0" smtClean="0">
                <a:solidFill>
                  <a:srgbClr val="002060"/>
                </a:solidFill>
              </a:rPr>
              <a:t>des patients dans des programmes :</a:t>
            </a:r>
          </a:p>
          <a:p>
            <a:pPr marL="285750" indent="-285750">
              <a:buFont typeface="Wingdings" pitchFamily="2" charset="2"/>
              <a:buChar char="§"/>
            </a:pPr>
            <a:endParaRPr lang="fr-FR" sz="2000" b="1" dirty="0" smtClean="0">
              <a:solidFill>
                <a:srgbClr val="002060"/>
              </a:solidFill>
            </a:endParaRP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>
                <a:solidFill>
                  <a:srgbClr val="002060"/>
                </a:solidFill>
              </a:rPr>
              <a:t>Créer un espace de dialogue et d’expression </a:t>
            </a:r>
            <a:endParaRPr lang="fr-FR" sz="2000" dirty="0" smtClean="0">
              <a:solidFill>
                <a:srgbClr val="002060"/>
              </a:solidFill>
            </a:endParaRP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Favoriser l’accessibilité</a:t>
            </a: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Aider </a:t>
            </a:r>
            <a:r>
              <a:rPr lang="fr-FR" sz="2000" dirty="0">
                <a:solidFill>
                  <a:srgbClr val="002060"/>
                </a:solidFill>
              </a:rPr>
              <a:t>à définir les besoins personnels et réels du patient </a:t>
            </a:r>
            <a:endParaRPr lang="fr-FR" sz="2000" dirty="0" smtClean="0">
              <a:solidFill>
                <a:srgbClr val="002060"/>
              </a:solidFill>
            </a:endParaRP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Affirmer </a:t>
            </a:r>
            <a:r>
              <a:rPr lang="fr-FR" sz="2000" dirty="0">
                <a:solidFill>
                  <a:srgbClr val="002060"/>
                </a:solidFill>
              </a:rPr>
              <a:t>la complémentarité </a:t>
            </a:r>
            <a:endParaRPr lang="fr-FR" sz="2000" dirty="0" smtClean="0">
              <a:solidFill>
                <a:srgbClr val="002060"/>
              </a:solidFill>
            </a:endParaRP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Faire </a:t>
            </a:r>
            <a:r>
              <a:rPr lang="fr-FR" sz="2000" dirty="0">
                <a:solidFill>
                  <a:srgbClr val="002060"/>
                </a:solidFill>
              </a:rPr>
              <a:t>valoir son </a:t>
            </a:r>
            <a:r>
              <a:rPr lang="fr-FR" sz="2000" dirty="0" smtClean="0">
                <a:solidFill>
                  <a:srgbClr val="002060"/>
                </a:solidFill>
              </a:rPr>
              <a:t>savoir</a:t>
            </a: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Favoriser </a:t>
            </a:r>
            <a:r>
              <a:rPr lang="fr-FR" sz="2000" dirty="0">
                <a:solidFill>
                  <a:srgbClr val="002060"/>
                </a:solidFill>
              </a:rPr>
              <a:t>l’entraide  </a:t>
            </a:r>
            <a:endParaRPr lang="fr-FR" sz="2000" dirty="0" smtClean="0">
              <a:solidFill>
                <a:srgbClr val="002060"/>
              </a:solidFill>
            </a:endParaRP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Dire</a:t>
            </a:r>
            <a:r>
              <a:rPr lang="fr-FR" sz="2000" dirty="0">
                <a:solidFill>
                  <a:srgbClr val="002060"/>
                </a:solidFill>
              </a:rPr>
              <a:t>, </a:t>
            </a:r>
            <a:r>
              <a:rPr lang="fr-FR" sz="2000" dirty="0" smtClean="0">
                <a:solidFill>
                  <a:srgbClr val="002060"/>
                </a:solidFill>
              </a:rPr>
              <a:t>témoigner</a:t>
            </a: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Participer</a:t>
            </a:r>
            <a:endParaRPr lang="fr-FR" sz="2000" dirty="0">
              <a:solidFill>
                <a:srgbClr val="002060"/>
              </a:solidFill>
            </a:endParaRPr>
          </a:p>
          <a:p>
            <a:pPr marL="800100" lvl="2" indent="-342900">
              <a:lnSpc>
                <a:spcPct val="140000"/>
              </a:lnSpc>
              <a:buFont typeface="Arial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Aider </a:t>
            </a:r>
            <a:r>
              <a:rPr lang="fr-FR" sz="2000" dirty="0">
                <a:solidFill>
                  <a:srgbClr val="002060"/>
                </a:solidFill>
              </a:rPr>
              <a:t>à concevoir, construire l’auto évaluation </a:t>
            </a:r>
            <a:endParaRPr lang="fr-FR" sz="2000" dirty="0" smtClean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8466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Z:\Pilotage_reseau\IMAGES\divers\20100921_soiree_valise_diet\IMAG0003_s.jpg"/>
          <p:cNvPicPr>
            <a:picLocks noChangeAspect="1" noChangeArrowheads="1"/>
          </p:cNvPicPr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166"/>
            <a:ext cx="9144000" cy="693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020759" y="4927965"/>
            <a:ext cx="7563720" cy="619761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 smtClean="0"/>
              <a:t>Apprendre le souci de soi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4892" y="413587"/>
            <a:ext cx="4301423" cy="1193837"/>
          </a:xfrm>
        </p:spPr>
        <p:txBody>
          <a:bodyPr/>
          <a:lstStyle/>
          <a:p>
            <a:pPr algn="l"/>
            <a:r>
              <a:rPr lang="fr-FR" sz="3200" dirty="0" smtClean="0">
                <a:solidFill>
                  <a:srgbClr val="369983"/>
                </a:solidFill>
              </a:rPr>
              <a:t>De l’éducation classique </a:t>
            </a:r>
            <a:endParaRPr lang="fr-FR" sz="3200" dirty="0">
              <a:solidFill>
                <a:srgbClr val="369983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2"/>
          </p:nvPr>
        </p:nvSpPr>
        <p:spPr>
          <a:xfrm>
            <a:off x="257441" y="1814084"/>
            <a:ext cx="3858576" cy="276564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 ordres et des interdits</a:t>
            </a:r>
          </a:p>
          <a:p>
            <a:pPr>
              <a:lnSpc>
                <a:spcPct val="80000"/>
              </a:lnSpc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 orientations paternalistes</a:t>
            </a:r>
          </a:p>
          <a:p>
            <a:pPr>
              <a:lnSpc>
                <a:spcPct val="80000"/>
              </a:lnSpc>
            </a:pPr>
            <a:r>
              <a:rPr lang="fr-F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 valeurs prescrites</a:t>
            </a:r>
            <a:endParaRPr lang="fr-FR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3"/>
          </p:nvPr>
        </p:nvSpPr>
        <p:spPr>
          <a:xfrm>
            <a:off x="4616612" y="1503188"/>
            <a:ext cx="4422111" cy="621792"/>
          </a:xfrm>
        </p:spPr>
        <p:txBody>
          <a:bodyPr/>
          <a:lstStyle/>
          <a:p>
            <a:r>
              <a:rPr lang="fr-FR" sz="3200" dirty="0" smtClean="0">
                <a:solidFill>
                  <a:srgbClr val="369983"/>
                </a:solidFill>
              </a:rPr>
              <a:t>Au groupe de pairs</a:t>
            </a:r>
            <a:endParaRPr lang="fr-FR" sz="3200" dirty="0">
              <a:solidFill>
                <a:srgbClr val="369983"/>
              </a:solidFill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4"/>
          </p:nvPr>
        </p:nvSpPr>
        <p:spPr>
          <a:xfrm>
            <a:off x="4802619" y="2402245"/>
            <a:ext cx="3990975" cy="244813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fr-FR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Une fonction d’exemple</a:t>
            </a:r>
          </a:p>
          <a:p>
            <a:pPr>
              <a:lnSpc>
                <a:spcPct val="80000"/>
              </a:lnSpc>
            </a:pPr>
            <a:r>
              <a:rPr lang="fr-FR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 apprentissage par l’expérience</a:t>
            </a:r>
          </a:p>
          <a:p>
            <a:pPr>
              <a:lnSpc>
                <a:spcPct val="80000"/>
              </a:lnSpc>
            </a:pPr>
            <a:r>
              <a:rPr lang="fr-FR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 affranchissement au risque de …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04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Conseiller, motiver</a:t>
            </a:r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alphaModFix amt="83000"/>
          </a:blip>
          <a:stretch>
            <a:fillRect/>
          </a:stretch>
        </p:blipFill>
        <p:spPr>
          <a:xfrm>
            <a:off x="0" y="1378905"/>
            <a:ext cx="9144000" cy="5479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2645903" y="5792376"/>
            <a:ext cx="3577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Affirmer des valeurs </a:t>
            </a:r>
            <a:endParaRPr lang="fr-FR" sz="2800" b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95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5700842" y="4648823"/>
            <a:ext cx="306072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i="1" dirty="0"/>
              <a:t>Patient Education and Counseling 56 (2005) 98–103 </a:t>
            </a:r>
            <a:endParaRPr lang="fr-FR" sz="900" i="1" dirty="0" smtClean="0"/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33" y="852905"/>
            <a:ext cx="6238916" cy="394648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91672" y="5007456"/>
            <a:ext cx="8671947" cy="1112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dirty="0" smtClean="0">
                <a:solidFill>
                  <a:srgbClr val="940000"/>
                </a:solidFill>
              </a:rPr>
              <a:t>Nos motifs d’intervention ne sont pas similaires aux motifs d’adaptation des patients</a:t>
            </a:r>
            <a:endParaRPr lang="fr-FR" sz="2800" b="1" dirty="0">
              <a:solidFill>
                <a:srgbClr val="940000"/>
              </a:solidFill>
            </a:endParaRPr>
          </a:p>
        </p:txBody>
      </p:sp>
      <p:sp>
        <p:nvSpPr>
          <p:cNvPr id="2" name="Bouée 1"/>
          <p:cNvSpPr/>
          <p:nvPr/>
        </p:nvSpPr>
        <p:spPr>
          <a:xfrm>
            <a:off x="3463726" y="1096895"/>
            <a:ext cx="2540067" cy="635044"/>
          </a:xfrm>
          <a:prstGeom prst="donut">
            <a:avLst>
              <a:gd name="adj" fmla="val 0"/>
            </a:avLst>
          </a:prstGeom>
          <a:solidFill>
            <a:srgbClr val="FF0000"/>
          </a:solidFill>
          <a:ln w="63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83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209645"/>
            <a:ext cx="8042276" cy="82325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Eduquer</a:t>
            </a:r>
            <a:endParaRPr lang="fr-F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alphaModFix amt="77000"/>
          </a:blip>
          <a:stretch>
            <a:fillRect/>
          </a:stretch>
        </p:blipFill>
        <p:spPr>
          <a:xfrm>
            <a:off x="257447" y="1308510"/>
            <a:ext cx="5195474" cy="3460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ZoneTexte 3"/>
          <p:cNvSpPr txBox="1"/>
          <p:nvPr/>
        </p:nvSpPr>
        <p:spPr>
          <a:xfrm>
            <a:off x="1755692" y="5112797"/>
            <a:ext cx="6570228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Pour acquérir des compétences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425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16974"/>
            <a:ext cx="3810104" cy="326319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50039" y="4080173"/>
            <a:ext cx="1930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i="1" dirty="0" smtClean="0"/>
              <a:t>BMJ </a:t>
            </a:r>
            <a:r>
              <a:rPr lang="fr-FR" sz="900" i="1" dirty="0"/>
              <a:t>VOLUME 323 </a:t>
            </a:r>
          </a:p>
          <a:p>
            <a:r>
              <a:rPr lang="fr-FR" sz="900" i="1" dirty="0"/>
              <a:t>27 OCTOBER 2001 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4680827" y="4271018"/>
            <a:ext cx="4148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Valoriser l’expertise du patient, basée sur l’expérience de sa maladie, acquise au quotidien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822159" y="170643"/>
            <a:ext cx="2484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>
                <a:solidFill>
                  <a:srgbClr val="368099"/>
                </a:solidFill>
              </a:rPr>
              <a:t>Soins</a:t>
            </a:r>
            <a:r>
              <a:rPr lang="fr-FR" sz="3600" dirty="0" smtClean="0"/>
              <a:t>  </a:t>
            </a:r>
            <a:r>
              <a:rPr lang="fr-FR" sz="3600" b="1" dirty="0" smtClean="0">
                <a:solidFill>
                  <a:srgbClr val="368099"/>
                </a:solidFill>
              </a:rPr>
              <a:t>et…</a:t>
            </a:r>
            <a:r>
              <a:rPr lang="fr-FR" sz="3600" dirty="0" smtClean="0"/>
              <a:t> </a:t>
            </a:r>
            <a:endParaRPr lang="fr-FR" sz="3600" dirty="0"/>
          </a:p>
        </p:txBody>
      </p:sp>
      <p:sp>
        <p:nvSpPr>
          <p:cNvPr id="6" name="ZoneTexte 5"/>
          <p:cNvSpPr txBox="1"/>
          <p:nvPr/>
        </p:nvSpPr>
        <p:spPr>
          <a:xfrm>
            <a:off x="4104788" y="5442209"/>
            <a:ext cx="4828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>
                <a:solidFill>
                  <a:srgbClr val="368099"/>
                </a:solidFill>
              </a:rPr>
              <a:t>…Autodétermination</a:t>
            </a:r>
            <a:endParaRPr lang="fr-FR" sz="3600" b="1" dirty="0">
              <a:solidFill>
                <a:srgbClr val="368099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4875434" y="816973"/>
            <a:ext cx="3953609" cy="240911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fr-FR" b="1" dirty="0" smtClean="0">
                <a:solidFill>
                  <a:srgbClr val="940000"/>
                </a:solidFill>
              </a:rPr>
              <a:t>Que comprend-il?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fr-FR" b="1" dirty="0" smtClean="0">
                <a:solidFill>
                  <a:srgbClr val="940000"/>
                </a:solidFill>
              </a:rPr>
              <a:t>Pour en faire quoi?</a:t>
            </a:r>
          </a:p>
          <a:p>
            <a:pPr marL="285750" indent="-285750">
              <a:buFont typeface="Arial"/>
              <a:buChar char="•"/>
            </a:pPr>
            <a:r>
              <a:rPr lang="fr-FR" b="1" dirty="0" smtClean="0">
                <a:solidFill>
                  <a:srgbClr val="940000"/>
                </a:solidFill>
              </a:rPr>
              <a:t>Apprendre dans quelles conditions?</a:t>
            </a:r>
            <a:endParaRPr lang="fr-FR" b="1" dirty="0">
              <a:solidFill>
                <a:srgbClr val="940000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735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8719"/>
            <a:ext cx="9128373" cy="4805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70000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1805" y="5364680"/>
            <a:ext cx="8992195" cy="1132173"/>
          </a:xfrm>
          <a:ln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Arial Black" charset="0"/>
                <a:cs typeface="Arial Black" charset="0"/>
                <a:sym typeface="Arial Black" charset="0"/>
              </a:rPr>
              <a:t> </a:t>
            </a:r>
            <a:r>
              <a:rPr lang="en-US" dirty="0">
                <a:latin typeface="Arial Black" charset="0"/>
                <a:ea typeface="ヒラギノ角ゴ ProN W6" charset="0"/>
                <a:cs typeface="ヒラギノ角ゴ ProN W6" charset="0"/>
                <a:sym typeface="Arial Black" charset="0"/>
              </a:rPr>
              <a:t/>
            </a:r>
            <a:br>
              <a:rPr lang="en-US" dirty="0">
                <a:latin typeface="Arial Black" charset="0"/>
                <a:ea typeface="ヒラギノ角ゴ ProN W6" charset="0"/>
                <a:cs typeface="ヒラギノ角ゴ ProN W6" charset="0"/>
                <a:sym typeface="Arial Black" charset="0"/>
              </a:rPr>
            </a:br>
            <a:r>
              <a:rPr lang="en-US" dirty="0" err="1">
                <a:solidFill>
                  <a:srgbClr val="E1150D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cs typeface="Arial Black" charset="0"/>
                <a:sym typeface="Arial Black" charset="0"/>
              </a:rPr>
              <a:t>urgence</a:t>
            </a:r>
            <a:r>
              <a:rPr lang="en-US" dirty="0">
                <a:solidFill>
                  <a:srgbClr val="E1150D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cs typeface="Arial Black" charset="0"/>
                <a:sym typeface="Arial Black" charset="0"/>
              </a:rPr>
              <a:t> </a:t>
            </a:r>
            <a:r>
              <a:rPr lang="en-US" dirty="0" err="1">
                <a:solidFill>
                  <a:srgbClr val="E1150D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cs typeface="Arial Black" charset="0"/>
                <a:sym typeface="Arial Black" charset="0"/>
              </a:rPr>
              <a:t>pédagogique</a:t>
            </a:r>
            <a:r>
              <a:rPr lang="en-US" dirty="0">
                <a:solidFill>
                  <a:srgbClr val="E115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</a:t>
            </a:r>
          </a:p>
        </p:txBody>
      </p:sp>
      <p:sp>
        <p:nvSpPr>
          <p:cNvPr id="21507" name="Rectangle 3"/>
          <p:cNvSpPr>
            <a:spLocks/>
          </p:cNvSpPr>
          <p:nvPr/>
        </p:nvSpPr>
        <p:spPr bwMode="auto">
          <a:xfrm>
            <a:off x="0" y="165199"/>
            <a:ext cx="9001125" cy="97333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50000"/>
              </a:lnSpc>
            </a:pPr>
            <a:r>
              <a:rPr lang="en-US" sz="51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charset="0"/>
                <a:ea typeface="ＭＳ Ｐゴシック" charset="0"/>
                <a:cs typeface="Arial Black" charset="0"/>
                <a:sym typeface="Arial Black" charset="0"/>
              </a:rPr>
              <a:t>lacunes</a:t>
            </a:r>
            <a:r>
              <a:rPr lang="en-US" sz="51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charset="0"/>
                <a:ea typeface="ＭＳ Ｐゴシック" charset="0"/>
                <a:cs typeface="Arial Black" charset="0"/>
                <a:sym typeface="Arial Black" charset="0"/>
              </a:rPr>
              <a:t> </a:t>
            </a:r>
            <a:r>
              <a:rPr lang="en-US" sz="51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charset="0"/>
                <a:ea typeface="ＭＳ Ｐゴシック" charset="0"/>
                <a:cs typeface="Arial Black" charset="0"/>
                <a:sym typeface="Arial Black" charset="0"/>
              </a:rPr>
              <a:t>dangereuses</a:t>
            </a:r>
            <a:endParaRPr lang="en-US" sz="51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charset="0"/>
              <a:ea typeface="ＭＳ Ｐゴシック" charset="0"/>
              <a:cs typeface="Arial Black" charset="0"/>
              <a:sym typeface="Arial Black" charset="0"/>
            </a:endParaRPr>
          </a:p>
        </p:txBody>
      </p:sp>
      <p:sp>
        <p:nvSpPr>
          <p:cNvPr id="21508" name="AutoShape 4"/>
          <p:cNvSpPr>
            <a:spLocks/>
          </p:cNvSpPr>
          <p:nvPr/>
        </p:nvSpPr>
        <p:spPr bwMode="auto">
          <a:xfrm rot="5345435">
            <a:off x="2055082" y="2881234"/>
            <a:ext cx="4060261" cy="892969"/>
          </a:xfrm>
          <a:prstGeom prst="rightArrow">
            <a:avLst>
              <a:gd name="adj1" fmla="val 29815"/>
              <a:gd name="adj2" fmla="val 82749"/>
            </a:avLst>
          </a:prstGeom>
          <a:gradFill rotWithShape="0">
            <a:gsLst>
              <a:gs pos="0">
                <a:srgbClr val="464658"/>
              </a:gs>
              <a:gs pos="100000">
                <a:srgbClr val="E1150D"/>
              </a:gs>
            </a:gsLst>
            <a:lin ang="21540000" scaled="1"/>
          </a:gradFill>
          <a:ln w="25400">
            <a:solidFill>
              <a:srgbClr val="7F2C8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" y="6588490"/>
            <a:ext cx="1328617" cy="24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ise">
  <a:themeElements>
    <a:clrScheme name="Bris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is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is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Brise.thmx</Template>
  <TotalTime>1037</TotalTime>
  <Words>1570</Words>
  <Application>Microsoft Macintosh PowerPoint</Application>
  <PresentationFormat>Présentation à l'écran (4:3)</PresentationFormat>
  <Paragraphs>283</Paragraphs>
  <Slides>43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44" baseType="lpstr">
      <vt:lpstr>Brise</vt:lpstr>
      <vt:lpstr>De l’Education Thérapeutique et ses conséquences </vt:lpstr>
      <vt:lpstr>Présentation PowerPoint</vt:lpstr>
      <vt:lpstr>Informer</vt:lpstr>
      <vt:lpstr>75 % DES PATIENTS CONNAISSENT LEURS  TRAITEMENTS ET SAVENT COMMENT LES PRENDRE</vt:lpstr>
      <vt:lpstr>Conseiller, motiver</vt:lpstr>
      <vt:lpstr>Présentation PowerPoint</vt:lpstr>
      <vt:lpstr>Eduquer</vt:lpstr>
      <vt:lpstr>Présentation PowerPoint</vt:lpstr>
      <vt:lpstr>  urgence pédagogique </vt:lpstr>
      <vt:lpstr>Présentation PowerPoint</vt:lpstr>
      <vt:lpstr>Education individuelle</vt:lpstr>
      <vt:lpstr>Présentation PowerPoint</vt:lpstr>
      <vt:lpstr>Les apports du groupe</vt:lpstr>
      <vt:lpstr>Présentation PowerPoint</vt:lpstr>
      <vt:lpstr>Présentation PowerPoint</vt:lpstr>
      <vt:lpstr>Conséquences et retombées</vt:lpstr>
      <vt:lpstr>Les inégalités d’accès aux soins éducatifs : Une réalité </vt:lpstr>
      <vt:lpstr>Des inégalités</vt:lpstr>
      <vt:lpstr>Facteurs incitants: Besoins identifiés</vt:lpstr>
      <vt:lpstr>Présentation PowerPoint</vt:lpstr>
      <vt:lpstr>Conséquences et retombées</vt:lpstr>
      <vt:lpstr>Programmes validés par les ARS en 2011</vt:lpstr>
      <vt:lpstr>Présentation PowerPoint</vt:lpstr>
      <vt:lpstr>Répartition territoriale</vt:lpstr>
      <vt:lpstr>Présentation PowerPoint</vt:lpstr>
      <vt:lpstr>Quelques pistes Favoriser l’accès territorial</vt:lpstr>
      <vt:lpstr>Soins – ETP  Même trajectoire ?</vt:lpstr>
      <vt:lpstr>Conséquences et retombées</vt:lpstr>
      <vt:lpstr>Présentation PowerPoint</vt:lpstr>
      <vt:lpstr>Présentation PowerPoint</vt:lpstr>
      <vt:lpstr>Programmes et parcours</vt:lpstr>
      <vt:lpstr>Présentation PowerPoint</vt:lpstr>
      <vt:lpstr>Présentation PowerPoint</vt:lpstr>
      <vt:lpstr>Conséquences et retombées</vt:lpstr>
      <vt:lpstr>Présentation PowerPoint</vt:lpstr>
      <vt:lpstr>Quelques modèles de pratiques</vt:lpstr>
      <vt:lpstr>Des facteurs de tensions</vt:lpstr>
      <vt:lpstr>Conséquences et retombées</vt:lpstr>
      <vt:lpstr>Présentation PowerPoint</vt:lpstr>
      <vt:lpstr>Présentation PowerPoint</vt:lpstr>
      <vt:lpstr>Conséquences et retombées</vt:lpstr>
      <vt:lpstr>Présentation PowerPoint</vt:lpstr>
      <vt:lpstr>Apprendre le souci de soi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pyt</dc:creator>
  <cp:lastModifiedBy>pyt</cp:lastModifiedBy>
  <cp:revision>19</cp:revision>
  <dcterms:created xsi:type="dcterms:W3CDTF">2013-07-05T10:02:25Z</dcterms:created>
  <dcterms:modified xsi:type="dcterms:W3CDTF">2013-07-11T07:38:29Z</dcterms:modified>
</cp:coreProperties>
</file>