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23"/>
  </p:notesMasterIdLst>
  <p:handoutMasterIdLst>
    <p:handoutMasterId r:id="rId24"/>
  </p:handoutMasterIdLst>
  <p:sldIdLst>
    <p:sldId id="312" r:id="rId2"/>
    <p:sldId id="257" r:id="rId3"/>
    <p:sldId id="303" r:id="rId4"/>
    <p:sldId id="1640" r:id="rId5"/>
    <p:sldId id="267" r:id="rId6"/>
    <p:sldId id="1625" r:id="rId7"/>
    <p:sldId id="488" r:id="rId8"/>
    <p:sldId id="1637" r:id="rId9"/>
    <p:sldId id="361" r:id="rId10"/>
    <p:sldId id="327" r:id="rId11"/>
    <p:sldId id="294" r:id="rId12"/>
    <p:sldId id="316" r:id="rId13"/>
    <p:sldId id="1646" r:id="rId14"/>
    <p:sldId id="1647" r:id="rId15"/>
    <p:sldId id="1648" r:id="rId16"/>
    <p:sldId id="1645" r:id="rId17"/>
    <p:sldId id="1643" r:id="rId18"/>
    <p:sldId id="1642" r:id="rId19"/>
    <p:sldId id="318" r:id="rId20"/>
    <p:sldId id="319" r:id="rId21"/>
    <p:sldId id="321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D6CC"/>
    <a:srgbClr val="8ACCBF"/>
    <a:srgbClr val="49A794"/>
    <a:srgbClr val="E1F3F7"/>
    <a:srgbClr val="90D6E4"/>
    <a:srgbClr val="B2E2EC"/>
    <a:srgbClr val="71C9DC"/>
    <a:srgbClr val="1E788A"/>
    <a:srgbClr val="E4F0DC"/>
    <a:srgbClr val="248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6" y="6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208"/>
    </p:cViewPr>
  </p:sorter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242B5-FA14-4845-8603-1505606A034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7D21DC6-2C67-4FDB-9A91-5F9D2EF04B90}">
      <dgm:prSet phldrT="[Texte]" custT="1"/>
      <dgm:spPr/>
      <dgm:t>
        <a:bodyPr/>
        <a:lstStyle/>
        <a:p>
          <a:r>
            <a:rPr lang="fr-FR" sz="1400" b="1" dirty="0"/>
            <a:t>Contrat </a:t>
          </a:r>
        </a:p>
        <a:p>
          <a:r>
            <a:rPr lang="fr-FR" sz="1400" b="1" dirty="0"/>
            <a:t>local de santé</a:t>
          </a:r>
        </a:p>
      </dgm:t>
    </dgm:pt>
    <dgm:pt modelId="{F3C8DD51-793D-4DAA-A21B-01527813BD79}" type="parTrans" cxnId="{F3E82295-88A9-4EC0-89A7-ABD37E575745}">
      <dgm:prSet/>
      <dgm:spPr/>
      <dgm:t>
        <a:bodyPr/>
        <a:lstStyle/>
        <a:p>
          <a:endParaRPr lang="fr-FR"/>
        </a:p>
      </dgm:t>
    </dgm:pt>
    <dgm:pt modelId="{8249487B-295D-4E5A-92CF-5DEC71E0352A}" type="sibTrans" cxnId="{F3E82295-88A9-4EC0-89A7-ABD37E575745}">
      <dgm:prSet/>
      <dgm:spPr/>
      <dgm:t>
        <a:bodyPr/>
        <a:lstStyle/>
        <a:p>
          <a:endParaRPr lang="fr-FR"/>
        </a:p>
      </dgm:t>
    </dgm:pt>
    <dgm:pt modelId="{12C018CD-6976-4A63-9A47-D6D53059C725}">
      <dgm:prSet phldrT="[Texte]"/>
      <dgm:spPr/>
      <dgm:t>
        <a:bodyPr/>
        <a:lstStyle/>
        <a:p>
          <a:r>
            <a:rPr lang="fr-FR" dirty="0"/>
            <a:t>MSP et lieux regroupés</a:t>
          </a:r>
        </a:p>
      </dgm:t>
    </dgm:pt>
    <dgm:pt modelId="{9B38CCBE-3C3E-42DB-B92E-4224E70E84A4}" type="parTrans" cxnId="{63FCE082-CD7C-41E2-BC12-048354289528}">
      <dgm:prSet/>
      <dgm:spPr/>
      <dgm:t>
        <a:bodyPr/>
        <a:lstStyle/>
        <a:p>
          <a:endParaRPr lang="fr-FR"/>
        </a:p>
      </dgm:t>
    </dgm:pt>
    <dgm:pt modelId="{49E1E2D5-B768-4C3A-819D-D4F655D436D3}" type="sibTrans" cxnId="{63FCE082-CD7C-41E2-BC12-048354289528}">
      <dgm:prSet/>
      <dgm:spPr/>
      <dgm:t>
        <a:bodyPr/>
        <a:lstStyle/>
        <a:p>
          <a:endParaRPr lang="fr-FR"/>
        </a:p>
      </dgm:t>
    </dgm:pt>
    <dgm:pt modelId="{D4B69FB6-988B-40A9-A11C-1AD70DD6F1FA}">
      <dgm:prSet phldrT="[Texte]" custT="1"/>
      <dgm:spPr/>
      <dgm:t>
        <a:bodyPr/>
        <a:lstStyle/>
        <a:p>
          <a:r>
            <a:rPr lang="fr-FR" sz="900" b="1" dirty="0"/>
            <a:t>ASSOCIATION</a:t>
          </a:r>
        </a:p>
      </dgm:t>
    </dgm:pt>
    <dgm:pt modelId="{FCC5E9AB-B269-437F-97F5-F956B0E2FF52}" type="parTrans" cxnId="{DDB5D421-C9DE-4095-A144-BBFE108D8313}">
      <dgm:prSet/>
      <dgm:spPr/>
      <dgm:t>
        <a:bodyPr/>
        <a:lstStyle/>
        <a:p>
          <a:endParaRPr lang="fr-FR"/>
        </a:p>
      </dgm:t>
    </dgm:pt>
    <dgm:pt modelId="{377EB597-349F-4941-8165-D28A82CD16EE}" type="sibTrans" cxnId="{DDB5D421-C9DE-4095-A144-BBFE108D8313}">
      <dgm:prSet/>
      <dgm:spPr/>
      <dgm:t>
        <a:bodyPr/>
        <a:lstStyle/>
        <a:p>
          <a:endParaRPr lang="fr-FR"/>
        </a:p>
      </dgm:t>
    </dgm:pt>
    <dgm:pt modelId="{889D8072-6E2B-41DB-A2E5-0644C844EFA6}">
      <dgm:prSet phldrT="[Texte]"/>
      <dgm:spPr/>
      <dgm:t>
        <a:bodyPr/>
        <a:lstStyle/>
        <a:p>
          <a:endParaRPr lang="fr-FR"/>
        </a:p>
      </dgm:t>
    </dgm:pt>
    <dgm:pt modelId="{630E6EE0-9537-44B5-BCB0-24A21BF08D86}" type="parTrans" cxnId="{A7B193A2-97C2-49FA-BA56-BD5832FBA2A0}">
      <dgm:prSet/>
      <dgm:spPr/>
      <dgm:t>
        <a:bodyPr/>
        <a:lstStyle/>
        <a:p>
          <a:endParaRPr lang="fr-FR"/>
        </a:p>
      </dgm:t>
    </dgm:pt>
    <dgm:pt modelId="{106EAC85-01DB-4808-BDDB-97E46A976EF3}" type="sibTrans" cxnId="{A7B193A2-97C2-49FA-BA56-BD5832FBA2A0}">
      <dgm:prSet/>
      <dgm:spPr/>
      <dgm:t>
        <a:bodyPr/>
        <a:lstStyle/>
        <a:p>
          <a:endParaRPr lang="fr-FR"/>
        </a:p>
      </dgm:t>
    </dgm:pt>
    <dgm:pt modelId="{BB800409-BF6E-45B6-8317-CC24934F78AD}">
      <dgm:prSet phldrT="[Texte]"/>
      <dgm:spPr/>
      <dgm:t>
        <a:bodyPr/>
        <a:lstStyle/>
        <a:p>
          <a:endParaRPr lang="fr-FR"/>
        </a:p>
      </dgm:t>
    </dgm:pt>
    <dgm:pt modelId="{EAAA48DC-0601-46F2-A9E7-76640BEAF49B}" type="parTrans" cxnId="{2CD7081A-D650-4BC3-BCC5-6C5A8378402D}">
      <dgm:prSet/>
      <dgm:spPr/>
      <dgm:t>
        <a:bodyPr/>
        <a:lstStyle/>
        <a:p>
          <a:endParaRPr lang="fr-FR"/>
        </a:p>
      </dgm:t>
    </dgm:pt>
    <dgm:pt modelId="{CCAAA867-05B6-4DF6-8A8E-75AE5AE0F4B0}" type="sibTrans" cxnId="{2CD7081A-D650-4BC3-BCC5-6C5A8378402D}">
      <dgm:prSet/>
      <dgm:spPr/>
      <dgm:t>
        <a:bodyPr/>
        <a:lstStyle/>
        <a:p>
          <a:endParaRPr lang="fr-FR"/>
        </a:p>
      </dgm:t>
    </dgm:pt>
    <dgm:pt modelId="{D576E081-8148-4624-9408-362AD504341F}">
      <dgm:prSet phldrT="[Texte]" custLinFactNeighborX="-613" custLinFactNeighborY="-5000"/>
      <dgm:spPr/>
      <dgm:t>
        <a:bodyPr/>
        <a:lstStyle/>
        <a:p>
          <a:endParaRPr lang="fr-FR"/>
        </a:p>
      </dgm:t>
    </dgm:pt>
    <dgm:pt modelId="{24804472-43A2-4DCC-A9A6-2EE1871FC4EE}" type="parTrans" cxnId="{7414349B-F007-4972-9CF9-71F1C4DED578}">
      <dgm:prSet/>
      <dgm:spPr/>
      <dgm:t>
        <a:bodyPr/>
        <a:lstStyle/>
        <a:p>
          <a:endParaRPr lang="fr-FR"/>
        </a:p>
      </dgm:t>
    </dgm:pt>
    <dgm:pt modelId="{80DA0BCA-A0F7-4FFA-8F78-5E4D87370BA2}" type="sibTrans" cxnId="{7414349B-F007-4972-9CF9-71F1C4DED578}">
      <dgm:prSet/>
      <dgm:spPr/>
      <dgm:t>
        <a:bodyPr/>
        <a:lstStyle/>
        <a:p>
          <a:endParaRPr lang="fr-FR"/>
        </a:p>
      </dgm:t>
    </dgm:pt>
    <dgm:pt modelId="{36BE1BC7-EC5D-48DD-849D-DEBEA183770A}" type="pres">
      <dgm:prSet presAssocID="{CD4242B5-FA14-4845-8603-1505606A034C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D845C90-8143-41F8-B587-A257C096897B}" type="pres">
      <dgm:prSet presAssocID="{87D21DC6-2C67-4FDB-9A91-5F9D2EF04B9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5AB9A3-4390-4CB8-A21F-B767554F08B7}" type="pres">
      <dgm:prSet presAssocID="{87D21DC6-2C67-4FDB-9A91-5F9D2EF04B90}" presName="gear1srcNode" presStyleLbl="node1" presStyleIdx="0" presStyleCnt="3"/>
      <dgm:spPr/>
      <dgm:t>
        <a:bodyPr/>
        <a:lstStyle/>
        <a:p>
          <a:endParaRPr lang="fr-FR"/>
        </a:p>
      </dgm:t>
    </dgm:pt>
    <dgm:pt modelId="{2BF58148-AC77-48DD-A19F-D0002C93034E}" type="pres">
      <dgm:prSet presAssocID="{87D21DC6-2C67-4FDB-9A91-5F9D2EF04B90}" presName="gear1dstNode" presStyleLbl="node1" presStyleIdx="0" presStyleCnt="3"/>
      <dgm:spPr/>
      <dgm:t>
        <a:bodyPr/>
        <a:lstStyle/>
        <a:p>
          <a:endParaRPr lang="fr-FR"/>
        </a:p>
      </dgm:t>
    </dgm:pt>
    <dgm:pt modelId="{B73F2D99-0899-40A6-8AE9-989C473E58E5}" type="pres">
      <dgm:prSet presAssocID="{12C018CD-6976-4A63-9A47-D6D53059C725}" presName="gear2" presStyleLbl="node1" presStyleIdx="1" presStyleCnt="3" custLinFactNeighborX="-613" custLinFactNeighborY="-500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AA705C-A4D1-4A85-BC2A-B9B7B6700942}" type="pres">
      <dgm:prSet presAssocID="{12C018CD-6976-4A63-9A47-D6D53059C725}" presName="gear2srcNode" presStyleLbl="node1" presStyleIdx="1" presStyleCnt="3"/>
      <dgm:spPr/>
      <dgm:t>
        <a:bodyPr/>
        <a:lstStyle/>
        <a:p>
          <a:endParaRPr lang="fr-FR"/>
        </a:p>
      </dgm:t>
    </dgm:pt>
    <dgm:pt modelId="{D7C7A8CD-A887-4F0F-9CFE-809BB77141A8}" type="pres">
      <dgm:prSet presAssocID="{12C018CD-6976-4A63-9A47-D6D53059C725}" presName="gear2dstNode" presStyleLbl="node1" presStyleIdx="1" presStyleCnt="3"/>
      <dgm:spPr/>
      <dgm:t>
        <a:bodyPr/>
        <a:lstStyle/>
        <a:p>
          <a:endParaRPr lang="fr-FR"/>
        </a:p>
      </dgm:t>
    </dgm:pt>
    <dgm:pt modelId="{8D762735-50C7-4C18-BF90-8C599CED7599}" type="pres">
      <dgm:prSet presAssocID="{D4B69FB6-988B-40A9-A11C-1AD70DD6F1FA}" presName="gear3" presStyleLbl="node1" presStyleIdx="2" presStyleCnt="3"/>
      <dgm:spPr/>
      <dgm:t>
        <a:bodyPr/>
        <a:lstStyle/>
        <a:p>
          <a:endParaRPr lang="fr-FR"/>
        </a:p>
      </dgm:t>
    </dgm:pt>
    <dgm:pt modelId="{64E3E4E9-5B56-4688-9EAF-3CAD3619FF7F}" type="pres">
      <dgm:prSet presAssocID="{D4B69FB6-988B-40A9-A11C-1AD70DD6F1F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62714B-17C7-4FDA-B79A-EAC2044FD077}" type="pres">
      <dgm:prSet presAssocID="{D4B69FB6-988B-40A9-A11C-1AD70DD6F1FA}" presName="gear3srcNode" presStyleLbl="node1" presStyleIdx="2" presStyleCnt="3"/>
      <dgm:spPr/>
      <dgm:t>
        <a:bodyPr/>
        <a:lstStyle/>
        <a:p>
          <a:endParaRPr lang="fr-FR"/>
        </a:p>
      </dgm:t>
    </dgm:pt>
    <dgm:pt modelId="{7CE67C72-25A1-4442-846F-2001BD062E93}" type="pres">
      <dgm:prSet presAssocID="{D4B69FB6-988B-40A9-A11C-1AD70DD6F1FA}" presName="gear3dstNode" presStyleLbl="node1" presStyleIdx="2" presStyleCnt="3"/>
      <dgm:spPr/>
      <dgm:t>
        <a:bodyPr/>
        <a:lstStyle/>
        <a:p>
          <a:endParaRPr lang="fr-FR"/>
        </a:p>
      </dgm:t>
    </dgm:pt>
    <dgm:pt modelId="{182438AF-5638-4798-B87D-F8C39C161034}" type="pres">
      <dgm:prSet presAssocID="{8249487B-295D-4E5A-92CF-5DEC71E0352A}" presName="connector1" presStyleLbl="sibTrans2D1" presStyleIdx="0" presStyleCnt="3"/>
      <dgm:spPr/>
      <dgm:t>
        <a:bodyPr/>
        <a:lstStyle/>
        <a:p>
          <a:endParaRPr lang="fr-FR"/>
        </a:p>
      </dgm:t>
    </dgm:pt>
    <dgm:pt modelId="{F1FF2EE7-4B43-4632-B5B9-1580AF946CDC}" type="pres">
      <dgm:prSet presAssocID="{49E1E2D5-B768-4C3A-819D-D4F655D436D3}" presName="connector2" presStyleLbl="sibTrans2D1" presStyleIdx="1" presStyleCnt="3"/>
      <dgm:spPr/>
      <dgm:t>
        <a:bodyPr/>
        <a:lstStyle/>
        <a:p>
          <a:endParaRPr lang="fr-FR"/>
        </a:p>
      </dgm:t>
    </dgm:pt>
    <dgm:pt modelId="{8EA28734-0A51-4811-969B-9F5BA56FF47B}" type="pres">
      <dgm:prSet presAssocID="{377EB597-349F-4941-8165-D28A82CD16EE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2CD7081A-D650-4BC3-BCC5-6C5A8378402D}" srcId="{CD4242B5-FA14-4845-8603-1505606A034C}" destId="{BB800409-BF6E-45B6-8317-CC24934F78AD}" srcOrd="4" destOrd="0" parTransId="{EAAA48DC-0601-46F2-A9E7-76640BEAF49B}" sibTransId="{CCAAA867-05B6-4DF6-8A8E-75AE5AE0F4B0}"/>
    <dgm:cxn modelId="{9022CFBB-4A56-4502-8BC1-171EA1743CE9}" type="presOf" srcId="{49E1E2D5-B768-4C3A-819D-D4F655D436D3}" destId="{F1FF2EE7-4B43-4632-B5B9-1580AF946CDC}" srcOrd="0" destOrd="0" presId="urn:microsoft.com/office/officeart/2005/8/layout/gear1"/>
    <dgm:cxn modelId="{AB46D714-452C-446E-A7B5-E661C059D466}" type="presOf" srcId="{12C018CD-6976-4A63-9A47-D6D53059C725}" destId="{B73F2D99-0899-40A6-8AE9-989C473E58E5}" srcOrd="0" destOrd="0" presId="urn:microsoft.com/office/officeart/2005/8/layout/gear1"/>
    <dgm:cxn modelId="{C5A19679-D7DC-4459-9BFF-E32B5DF81C99}" type="presOf" srcId="{87D21DC6-2C67-4FDB-9A91-5F9D2EF04B90}" destId="{4D845C90-8143-41F8-B587-A257C096897B}" srcOrd="0" destOrd="0" presId="urn:microsoft.com/office/officeart/2005/8/layout/gear1"/>
    <dgm:cxn modelId="{14D8A18E-55C3-4A8B-BFA7-B63C8345DC5C}" type="presOf" srcId="{D4B69FB6-988B-40A9-A11C-1AD70DD6F1FA}" destId="{8D762735-50C7-4C18-BF90-8C599CED7599}" srcOrd="0" destOrd="0" presId="urn:microsoft.com/office/officeart/2005/8/layout/gear1"/>
    <dgm:cxn modelId="{1235933E-839E-4340-8053-3BADE25203FC}" type="presOf" srcId="{CD4242B5-FA14-4845-8603-1505606A034C}" destId="{36BE1BC7-EC5D-48DD-849D-DEBEA183770A}" srcOrd="0" destOrd="0" presId="urn:microsoft.com/office/officeart/2005/8/layout/gear1"/>
    <dgm:cxn modelId="{8DB951D9-5515-4C00-8276-47BA2FF6BB12}" type="presOf" srcId="{8249487B-295D-4E5A-92CF-5DEC71E0352A}" destId="{182438AF-5638-4798-B87D-F8C39C161034}" srcOrd="0" destOrd="0" presId="urn:microsoft.com/office/officeart/2005/8/layout/gear1"/>
    <dgm:cxn modelId="{F3E82295-88A9-4EC0-89A7-ABD37E575745}" srcId="{CD4242B5-FA14-4845-8603-1505606A034C}" destId="{87D21DC6-2C67-4FDB-9A91-5F9D2EF04B90}" srcOrd="0" destOrd="0" parTransId="{F3C8DD51-793D-4DAA-A21B-01527813BD79}" sibTransId="{8249487B-295D-4E5A-92CF-5DEC71E0352A}"/>
    <dgm:cxn modelId="{6B576271-3BEF-453C-BB2F-CB2E22802FFC}" type="presOf" srcId="{D4B69FB6-988B-40A9-A11C-1AD70DD6F1FA}" destId="{64E3E4E9-5B56-4688-9EAF-3CAD3619FF7F}" srcOrd="1" destOrd="0" presId="urn:microsoft.com/office/officeart/2005/8/layout/gear1"/>
    <dgm:cxn modelId="{A7B193A2-97C2-49FA-BA56-BD5832FBA2A0}" srcId="{CD4242B5-FA14-4845-8603-1505606A034C}" destId="{889D8072-6E2B-41DB-A2E5-0644C844EFA6}" srcOrd="3" destOrd="0" parTransId="{630E6EE0-9537-44B5-BCB0-24A21BF08D86}" sibTransId="{106EAC85-01DB-4808-BDDB-97E46A976EF3}"/>
    <dgm:cxn modelId="{213E50BE-A4B2-4069-ABBF-5CAFCC399771}" type="presOf" srcId="{87D21DC6-2C67-4FDB-9A91-5F9D2EF04B90}" destId="{E55AB9A3-4390-4CB8-A21F-B767554F08B7}" srcOrd="1" destOrd="0" presId="urn:microsoft.com/office/officeart/2005/8/layout/gear1"/>
    <dgm:cxn modelId="{B4FA97F2-DA05-4F3B-83E0-C971655ED5D8}" type="presOf" srcId="{87D21DC6-2C67-4FDB-9A91-5F9D2EF04B90}" destId="{2BF58148-AC77-48DD-A19F-D0002C93034E}" srcOrd="2" destOrd="0" presId="urn:microsoft.com/office/officeart/2005/8/layout/gear1"/>
    <dgm:cxn modelId="{7414349B-F007-4972-9CF9-71F1C4DED578}" srcId="{CD4242B5-FA14-4845-8603-1505606A034C}" destId="{D576E081-8148-4624-9408-362AD504341F}" srcOrd="5" destOrd="0" parTransId="{24804472-43A2-4DCC-A9A6-2EE1871FC4EE}" sibTransId="{80DA0BCA-A0F7-4FFA-8F78-5E4D87370BA2}"/>
    <dgm:cxn modelId="{DBEF76C5-6CBA-4CBA-989D-79C50A602214}" type="presOf" srcId="{12C018CD-6976-4A63-9A47-D6D53059C725}" destId="{D7C7A8CD-A887-4F0F-9CFE-809BB77141A8}" srcOrd="2" destOrd="0" presId="urn:microsoft.com/office/officeart/2005/8/layout/gear1"/>
    <dgm:cxn modelId="{6D049971-3CB9-4468-B32C-0E9F6F7352AE}" type="presOf" srcId="{12C018CD-6976-4A63-9A47-D6D53059C725}" destId="{BDAA705C-A4D1-4A85-BC2A-B9B7B6700942}" srcOrd="1" destOrd="0" presId="urn:microsoft.com/office/officeart/2005/8/layout/gear1"/>
    <dgm:cxn modelId="{DDB5D421-C9DE-4095-A144-BBFE108D8313}" srcId="{CD4242B5-FA14-4845-8603-1505606A034C}" destId="{D4B69FB6-988B-40A9-A11C-1AD70DD6F1FA}" srcOrd="2" destOrd="0" parTransId="{FCC5E9AB-B269-437F-97F5-F956B0E2FF52}" sibTransId="{377EB597-349F-4941-8165-D28A82CD16EE}"/>
    <dgm:cxn modelId="{63FCE082-CD7C-41E2-BC12-048354289528}" srcId="{CD4242B5-FA14-4845-8603-1505606A034C}" destId="{12C018CD-6976-4A63-9A47-D6D53059C725}" srcOrd="1" destOrd="0" parTransId="{9B38CCBE-3C3E-42DB-B92E-4224E70E84A4}" sibTransId="{49E1E2D5-B768-4C3A-819D-D4F655D436D3}"/>
    <dgm:cxn modelId="{EFD0FB3D-3C82-4388-9D24-89FDDE8398E4}" type="presOf" srcId="{D4B69FB6-988B-40A9-A11C-1AD70DD6F1FA}" destId="{7CE67C72-25A1-4442-846F-2001BD062E93}" srcOrd="3" destOrd="0" presId="urn:microsoft.com/office/officeart/2005/8/layout/gear1"/>
    <dgm:cxn modelId="{8D15BD7B-0A63-4DA6-ABB9-15A04675AFBC}" type="presOf" srcId="{D4B69FB6-988B-40A9-A11C-1AD70DD6F1FA}" destId="{E062714B-17C7-4FDA-B79A-EAC2044FD077}" srcOrd="2" destOrd="0" presId="urn:microsoft.com/office/officeart/2005/8/layout/gear1"/>
    <dgm:cxn modelId="{3EB3A38D-9970-4F2E-A246-764B2626B04D}" type="presOf" srcId="{377EB597-349F-4941-8165-D28A82CD16EE}" destId="{8EA28734-0A51-4811-969B-9F5BA56FF47B}" srcOrd="0" destOrd="0" presId="urn:microsoft.com/office/officeart/2005/8/layout/gear1"/>
    <dgm:cxn modelId="{9AD897A3-59FA-4E9A-8D38-44F182E96D9B}" type="presParOf" srcId="{36BE1BC7-EC5D-48DD-849D-DEBEA183770A}" destId="{4D845C90-8143-41F8-B587-A257C096897B}" srcOrd="0" destOrd="0" presId="urn:microsoft.com/office/officeart/2005/8/layout/gear1"/>
    <dgm:cxn modelId="{4F27C6D0-BD75-40D8-81CD-9A5586980C28}" type="presParOf" srcId="{36BE1BC7-EC5D-48DD-849D-DEBEA183770A}" destId="{E55AB9A3-4390-4CB8-A21F-B767554F08B7}" srcOrd="1" destOrd="0" presId="urn:microsoft.com/office/officeart/2005/8/layout/gear1"/>
    <dgm:cxn modelId="{176AC614-05A8-4A4F-B3CC-F5B89ABD5039}" type="presParOf" srcId="{36BE1BC7-EC5D-48DD-849D-DEBEA183770A}" destId="{2BF58148-AC77-48DD-A19F-D0002C93034E}" srcOrd="2" destOrd="0" presId="urn:microsoft.com/office/officeart/2005/8/layout/gear1"/>
    <dgm:cxn modelId="{741207B8-FD04-4F68-889C-683629DCDBF4}" type="presParOf" srcId="{36BE1BC7-EC5D-48DD-849D-DEBEA183770A}" destId="{B73F2D99-0899-40A6-8AE9-989C473E58E5}" srcOrd="3" destOrd="0" presId="urn:microsoft.com/office/officeart/2005/8/layout/gear1"/>
    <dgm:cxn modelId="{12CE06E5-914C-4473-8F22-289AD38C5AA1}" type="presParOf" srcId="{36BE1BC7-EC5D-48DD-849D-DEBEA183770A}" destId="{BDAA705C-A4D1-4A85-BC2A-B9B7B6700942}" srcOrd="4" destOrd="0" presId="urn:microsoft.com/office/officeart/2005/8/layout/gear1"/>
    <dgm:cxn modelId="{C8CC6307-8949-4FA8-8367-351DF175EC7B}" type="presParOf" srcId="{36BE1BC7-EC5D-48DD-849D-DEBEA183770A}" destId="{D7C7A8CD-A887-4F0F-9CFE-809BB77141A8}" srcOrd="5" destOrd="0" presId="urn:microsoft.com/office/officeart/2005/8/layout/gear1"/>
    <dgm:cxn modelId="{E925F413-56F8-4B30-9F1D-C70ADD984489}" type="presParOf" srcId="{36BE1BC7-EC5D-48DD-849D-DEBEA183770A}" destId="{8D762735-50C7-4C18-BF90-8C599CED7599}" srcOrd="6" destOrd="0" presId="urn:microsoft.com/office/officeart/2005/8/layout/gear1"/>
    <dgm:cxn modelId="{ED5F6BC5-3CD7-453B-8B2E-F8806C641B3D}" type="presParOf" srcId="{36BE1BC7-EC5D-48DD-849D-DEBEA183770A}" destId="{64E3E4E9-5B56-4688-9EAF-3CAD3619FF7F}" srcOrd="7" destOrd="0" presId="urn:microsoft.com/office/officeart/2005/8/layout/gear1"/>
    <dgm:cxn modelId="{861F2ED2-0820-43FC-B74F-82E77F021EC9}" type="presParOf" srcId="{36BE1BC7-EC5D-48DD-849D-DEBEA183770A}" destId="{E062714B-17C7-4FDA-B79A-EAC2044FD077}" srcOrd="8" destOrd="0" presId="urn:microsoft.com/office/officeart/2005/8/layout/gear1"/>
    <dgm:cxn modelId="{AFBDA7C9-991A-4D97-A475-3D9289F554FE}" type="presParOf" srcId="{36BE1BC7-EC5D-48DD-849D-DEBEA183770A}" destId="{7CE67C72-25A1-4442-846F-2001BD062E93}" srcOrd="9" destOrd="0" presId="urn:microsoft.com/office/officeart/2005/8/layout/gear1"/>
    <dgm:cxn modelId="{39216AD2-1A2D-493C-A29D-CFE1022C2E8C}" type="presParOf" srcId="{36BE1BC7-EC5D-48DD-849D-DEBEA183770A}" destId="{182438AF-5638-4798-B87D-F8C39C161034}" srcOrd="10" destOrd="0" presId="urn:microsoft.com/office/officeart/2005/8/layout/gear1"/>
    <dgm:cxn modelId="{66A06B40-7FDB-4332-9ECD-5C743937016B}" type="presParOf" srcId="{36BE1BC7-EC5D-48DD-849D-DEBEA183770A}" destId="{F1FF2EE7-4B43-4632-B5B9-1580AF946CDC}" srcOrd="11" destOrd="0" presId="urn:microsoft.com/office/officeart/2005/8/layout/gear1"/>
    <dgm:cxn modelId="{4464CD70-3312-4799-B8B8-A29551BE31E1}" type="presParOf" srcId="{36BE1BC7-EC5D-48DD-849D-DEBEA183770A}" destId="{8EA28734-0A51-4811-969B-9F5BA56FF47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45C90-8143-41F8-B587-A257C096897B}">
      <dsp:nvSpPr>
        <dsp:cNvPr id="0" name=""/>
        <dsp:cNvSpPr/>
      </dsp:nvSpPr>
      <dsp:spPr>
        <a:xfrm>
          <a:off x="2407364" y="1658064"/>
          <a:ext cx="2026523" cy="202652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/>
            <a:t>Contrat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/>
            <a:t>local de santé</a:t>
          </a:r>
        </a:p>
      </dsp:txBody>
      <dsp:txXfrm>
        <a:off x="2814785" y="2132767"/>
        <a:ext cx="1211681" cy="1041675"/>
      </dsp:txXfrm>
    </dsp:sp>
    <dsp:sp modelId="{B73F2D99-0899-40A6-8AE9-989C473E58E5}">
      <dsp:nvSpPr>
        <dsp:cNvPr id="0" name=""/>
        <dsp:cNvSpPr/>
      </dsp:nvSpPr>
      <dsp:spPr>
        <a:xfrm>
          <a:off x="1219261" y="1105376"/>
          <a:ext cx="1473835" cy="14738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/>
            <a:t>MSP et lieux regroupés</a:t>
          </a:r>
        </a:p>
      </dsp:txBody>
      <dsp:txXfrm>
        <a:off x="1590303" y="1478661"/>
        <a:ext cx="731751" cy="727265"/>
      </dsp:txXfrm>
    </dsp:sp>
    <dsp:sp modelId="{8D762735-50C7-4C18-BF90-8C599CED7599}">
      <dsp:nvSpPr>
        <dsp:cNvPr id="0" name=""/>
        <dsp:cNvSpPr/>
      </dsp:nvSpPr>
      <dsp:spPr>
        <a:xfrm rot="20700000">
          <a:off x="2053794" y="162272"/>
          <a:ext cx="1444057" cy="144405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/>
            <a:t>ASSOCIATION</a:t>
          </a:r>
        </a:p>
      </dsp:txBody>
      <dsp:txXfrm rot="-20700000">
        <a:off x="2370518" y="478996"/>
        <a:ext cx="810609" cy="810609"/>
      </dsp:txXfrm>
    </dsp:sp>
    <dsp:sp modelId="{182438AF-5638-4798-B87D-F8C39C161034}">
      <dsp:nvSpPr>
        <dsp:cNvPr id="0" name=""/>
        <dsp:cNvSpPr/>
      </dsp:nvSpPr>
      <dsp:spPr>
        <a:xfrm>
          <a:off x="2246024" y="1355389"/>
          <a:ext cx="2593949" cy="2593949"/>
        </a:xfrm>
        <a:prstGeom prst="circularArrow">
          <a:avLst>
            <a:gd name="adj1" fmla="val 4687"/>
            <a:gd name="adj2" fmla="val 299029"/>
            <a:gd name="adj3" fmla="val 2502784"/>
            <a:gd name="adj4" fmla="val 1589041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F2EE7-4B43-4632-B5B9-1580AF946CDC}">
      <dsp:nvSpPr>
        <dsp:cNvPr id="0" name=""/>
        <dsp:cNvSpPr/>
      </dsp:nvSpPr>
      <dsp:spPr>
        <a:xfrm>
          <a:off x="967283" y="855151"/>
          <a:ext cx="1884666" cy="188466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28734-0A51-4811-969B-9F5BA56FF47B}">
      <dsp:nvSpPr>
        <dsp:cNvPr id="0" name=""/>
        <dsp:cNvSpPr/>
      </dsp:nvSpPr>
      <dsp:spPr>
        <a:xfrm>
          <a:off x="1719769" y="-151843"/>
          <a:ext cx="2032050" cy="203205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C5EB33-C387-49E7-91FC-1307EAE655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A3F6A8-BB6F-4161-8586-CA60F9FF1D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9D1A0-A388-4B3C-913B-42908EC0110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995830-9FD8-4606-A223-FEB3960876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8B7772-3080-49FC-BA57-F538F8A91B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77345-58A4-4012-A6F4-E79B9C1367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08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577CC-2A74-4998-A08D-B78BAAB0A799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0E7A8-D22E-418C-9F12-C375998CE2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600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B00CF-2D0A-43F6-BC32-D12C746566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86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84CDB853-7060-490F-8C3E-EA9308146E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DE706AB-B840-497F-8654-C151B9B66B6A}" type="slidenum">
              <a:rPr lang="fr-FR" altLang="fr-FR" smtClean="0"/>
              <a:pPr/>
              <a:t>10</a:t>
            </a:fld>
            <a:endParaRPr lang="fr-FR" altLang="fr-FR"/>
          </a:p>
        </p:txBody>
      </p:sp>
      <p:sp>
        <p:nvSpPr>
          <p:cNvPr id="15363" name="Espace réservé de l'image des diapositives 1">
            <a:extLst>
              <a:ext uri="{FF2B5EF4-FFF2-40B4-BE49-F238E27FC236}">
                <a16:creationId xmlns:a16="http://schemas.microsoft.com/office/drawing/2014/main" id="{A33CF9BC-E95F-4253-B8A3-5354E6F0AA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15364" name="Espace réservé des commentaires 2">
            <a:extLst>
              <a:ext uri="{FF2B5EF4-FFF2-40B4-BE49-F238E27FC236}">
                <a16:creationId xmlns:a16="http://schemas.microsoft.com/office/drawing/2014/main" id="{6E51DE3F-3276-43C6-87E7-446278E8FE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99" tIns="42200" rIns="84399" bIns="42200"/>
          <a:lstStyle/>
          <a:p>
            <a:pPr defTabSz="912813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3">
            <a:extLst>
              <a:ext uri="{FF2B5EF4-FFF2-40B4-BE49-F238E27FC236}">
                <a16:creationId xmlns:a16="http://schemas.microsoft.com/office/drawing/2014/main" id="{B15D1F65-7843-4B61-8C98-8EBC53D1FF2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399" tIns="42200" rIns="84399" bIns="42200" anchor="b"/>
          <a:lstStyle>
            <a:lvl1pPr defTabSz="9620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63525" defTabSz="9620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55688" indent="-211138" defTabSz="9620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76375" indent="-209550" defTabSz="9620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98650" indent="-211138" defTabSz="9620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355850" indent="-211138" defTabSz="962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13050" indent="-211138" defTabSz="962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70250" indent="-211138" defTabSz="962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27450" indent="-211138" defTabSz="962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FD25A0C9-F75A-4964-91D9-0035E4386FE3}" type="slidenum">
              <a:rPr lang="fr-FR" altLang="fr-FR" sz="1100">
                <a:latin typeface="Calibri" panose="020F0502020204030204" pitchFamily="34" charset="0"/>
              </a:rPr>
              <a:pPr algn="r"/>
              <a:t>10</a:t>
            </a:fld>
            <a:endParaRPr lang="fr-FR" altLang="fr-FR" sz="11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56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50" y="4716650"/>
            <a:ext cx="5438125" cy="44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725"/>
            <a:ext cx="4532000" cy="3723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E8FA6-5762-45CD-AA6F-F227D8D9D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85571B5-58B0-4950-ABA0-062FD497B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2A0DC8-EE05-4C0C-B74B-C256A328B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5E0C5-5F4B-4649-9E4E-1FFAC4A0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D04BFC-C35B-4AAF-8B1D-99CDA5838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63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A9B47-1D56-41E6-9D6A-D18E2F8A5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1FD26A1-B564-4652-91B1-B47BA5AD1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97AED1-8253-4EF1-856D-2CA080B4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E863F-A48C-4E13-842B-C8BEC1E4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AFB21D-378E-468E-975B-6859176A5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380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50025E2-7C63-4623-8650-71AFA1D5D2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74AC5E-E7B0-4FE0-8DA9-12B8B908F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5F4225-579B-45A8-937B-CE859F788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83764F-F5E1-441A-BB92-E72800BD1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59AAA9-1FCB-4829-B762-2A8C589D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5869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6E319B-6A80-4328-9FBC-9B753AAEF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600" y="228600"/>
            <a:ext cx="103632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ableau 2">
            <a:extLst>
              <a:ext uri="{FF2B5EF4-FFF2-40B4-BE49-F238E27FC236}">
                <a16:creationId xmlns:a16="http://schemas.microsoft.com/office/drawing/2014/main" id="{1072F75B-9710-413C-97D4-6B1B20978949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B2E21F-DDED-43BE-807D-7F47A739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9DA87E-0B92-46BB-97CC-15E55F1D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8818" y="6248400"/>
            <a:ext cx="3947583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098531-61FB-4F7F-B02E-A376D6801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946400" cy="457200"/>
          </a:xfrm>
        </p:spPr>
        <p:txBody>
          <a:bodyPr/>
          <a:lstStyle>
            <a:lvl1pPr algn="ctr">
              <a:defRPr b="0" i="0"/>
            </a:lvl1pPr>
          </a:lstStyle>
          <a:p>
            <a:pPr algn="l"/>
            <a:endParaRPr lang="fr-FR" altLang="fr-FR" b="1" i="1"/>
          </a:p>
          <a:p>
            <a:endParaRPr lang="fr-FR" altLang="fr-FR" b="1" i="1"/>
          </a:p>
          <a:p>
            <a:pPr algn="r"/>
            <a:fld id="{6AB06AF1-1D26-4559-9461-6945761A8F6C}" type="slidenum">
              <a:rPr lang="fr-FR" altLang="fr-FR"/>
              <a:pPr algn="r"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27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7AF3EC-9978-4F7F-AF1A-BB8C35539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128F4B-BE11-40B5-BB34-E9A84AD28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3D4684-98A7-4DBD-B0DC-2B50968CE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61E575-701D-4B61-A4E9-6BC75F669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1DA2F-0DCF-4BD8-BF97-8BDF6622D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43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E26CD1-A6C6-440D-A859-DE3F30F41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542B42-227D-4D1C-8772-8EAD650A2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139F76-A8FB-4793-931D-61E39D0D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82B743-E424-4D0B-8908-5F55C2E75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F29B11-9B13-4114-927C-E2F2DE5A3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675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D883D5-2D96-4140-88CA-284B373F6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33EEC0-5E22-4D1A-862A-7BD8F2D5F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CB3F26-F466-4BCD-AECD-E11EE5BAB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1AEE101-5AC3-45AB-A489-5A2E2356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79E5FBB-998E-41BA-813D-680931EFE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DB093A-45AD-42AB-8BB0-DF811BFD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49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E95837-AF7C-41D8-AB6C-CD8972F26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E39D59-D55E-4207-BD3C-B26EDD906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D0F933-2A04-4095-B149-E63A2BAC0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AC502D-5E09-45E1-9207-37ED243B9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43894D7-0FE1-4CD4-A6A2-AADD765E3D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9A888CE-76B8-4057-BF94-80F6FF85F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1DA712-B33F-4573-B443-C8EFBD654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1A9D48-9DA5-48EC-8928-CEB890493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57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F3B9A4-F18D-4390-97EC-0E8926DA2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363697-CD33-479E-8217-B7E7A8EE8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5BFC8B-FA92-4AD9-BE87-715A17E5C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8237A8-56A8-478E-893F-25D728AD0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67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7BA75DD-132F-448B-A54F-F37602FD6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CC2BD3D-CC58-447B-91F1-4847AC659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850DEC-7075-4EAA-AAEC-A74BB48C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50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06B33-CD36-4859-8F75-609E762C4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8C5CEF-F69F-4E26-8201-DC56A5B1A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1B9A99-CA09-46AB-9174-A527DBBA94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718148-50BB-4091-8109-442AC50FF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6AD4C3-E793-43BB-802A-5EBD30828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52D6BA-075C-4D22-868C-C561FC2F4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198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6D8E80-AABA-4507-85D7-7C8C0F2B7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633AC59-5F0D-42DC-905B-5BF27F4F9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6D79EA-B375-4A53-8D1C-18CFEBA04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BF787B-A7F2-45D6-B409-4628D458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45324C-7831-49D9-AD8F-D53530382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59D92B-66D4-4373-BC8A-ADDF30681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17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E1F3F7"/>
            </a:gs>
            <a:gs pos="40000">
              <a:srgbClr val="A2D6CC"/>
            </a:gs>
            <a:gs pos="66000">
              <a:srgbClr val="A2D6CC"/>
            </a:gs>
            <a:gs pos="89000">
              <a:srgbClr val="E1F3F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2D87149-122A-41D6-9FAC-1800931EB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161E3B-E56D-4683-A462-A8655E725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27791A-B95F-453A-9D2F-BBC77CBA0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280BC-F484-4E51-8052-0AE467A3B067}" type="datetimeFigureOut">
              <a:rPr lang="fr-FR" smtClean="0"/>
              <a:t>28/10/2022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625CC4-AEBD-46E7-A7D8-E5A530B42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E1A3A3-24FF-48C2-A09C-982DB0091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7DF41-4631-4210-9805-C46D11FF35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1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traitant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03FBF7C1-A896-42BD-9FFC-E8BC016AC081}"/>
              </a:ext>
            </a:extLst>
          </p:cNvPr>
          <p:cNvSpPr txBox="1">
            <a:spLocks/>
          </p:cNvSpPr>
          <p:nvPr/>
        </p:nvSpPr>
        <p:spPr>
          <a:xfrm>
            <a:off x="2580008" y="2397437"/>
            <a:ext cx="7294675" cy="9227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6600" dirty="0">
              <a:solidFill>
                <a:srgbClr val="080808"/>
              </a:solidFill>
              <a:latin typeface="Comfortaa" panose="00000500000000000000" pitchFamily="2" charset="0"/>
            </a:endParaRPr>
          </a:p>
          <a:p>
            <a:r>
              <a:rPr lang="fr-FR" sz="6600" dirty="0">
                <a:solidFill>
                  <a:srgbClr val="080808"/>
                </a:solidFill>
                <a:latin typeface="Comfortaa" panose="00000500000000000000" pitchFamily="2" charset="0"/>
              </a:rPr>
              <a:t>S’organiser sur les territoires</a:t>
            </a:r>
            <a:endParaRPr lang="fr-FR" sz="6600" dirty="0">
              <a:latin typeface="Comfortaa" panose="00000500000000000000" pitchFamily="2" charset="0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36BF7D4-8485-4ED6-A09B-8A51CA21269D}"/>
              </a:ext>
            </a:extLst>
          </p:cNvPr>
          <p:cNvGrpSpPr/>
          <p:nvPr/>
        </p:nvGrpSpPr>
        <p:grpSpPr>
          <a:xfrm rot="5400000">
            <a:off x="9949007" y="4298361"/>
            <a:ext cx="2807713" cy="2827240"/>
            <a:chOff x="-796274" y="-3772307"/>
            <a:chExt cx="2253535" cy="2037399"/>
          </a:xfrm>
        </p:grpSpPr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6A6178CD-8615-4063-96DF-D0C579FF2B5F}"/>
                </a:ext>
              </a:extLst>
            </p:cNvPr>
            <p:cNvSpPr/>
            <p:nvPr/>
          </p:nvSpPr>
          <p:spPr>
            <a:xfrm>
              <a:off x="-50628" y="-3744837"/>
              <a:ext cx="1507889" cy="1410491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9F641808-5CC9-42D3-9FDD-2D7054E7905E}"/>
                </a:ext>
              </a:extLst>
            </p:cNvPr>
            <p:cNvSpPr/>
            <p:nvPr/>
          </p:nvSpPr>
          <p:spPr>
            <a:xfrm>
              <a:off x="229181" y="-2933785"/>
              <a:ext cx="1216453" cy="1198877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528AB8AD-C8C2-401E-AC4D-0FF61F5AB3E7}"/>
                </a:ext>
              </a:extLst>
            </p:cNvPr>
            <p:cNvSpPr/>
            <p:nvPr/>
          </p:nvSpPr>
          <p:spPr>
            <a:xfrm>
              <a:off x="-796274" y="-3772307"/>
              <a:ext cx="996946" cy="994188"/>
            </a:xfrm>
            <a:prstGeom prst="flowChartConnector">
              <a:avLst/>
            </a:prstGeom>
            <a:solidFill>
              <a:srgbClr val="65C9B1">
                <a:alpha val="5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</p:grp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9E4791F6-4F85-4C34-A6BA-9E20AA81AA5A}"/>
              </a:ext>
            </a:extLst>
          </p:cNvPr>
          <p:cNvSpPr/>
          <p:nvPr/>
        </p:nvSpPr>
        <p:spPr>
          <a:xfrm rot="5400000">
            <a:off x="9480368" y="6026227"/>
            <a:ext cx="922754" cy="972920"/>
          </a:xfrm>
          <a:prstGeom prst="flowChartConnector">
            <a:avLst/>
          </a:prstGeom>
          <a:solidFill>
            <a:srgbClr val="33917B">
              <a:alpha val="4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29773507-E156-4744-B261-35C2AD1A8A1F}"/>
              </a:ext>
            </a:extLst>
          </p:cNvPr>
          <p:cNvSpPr/>
          <p:nvPr/>
        </p:nvSpPr>
        <p:spPr>
          <a:xfrm rot="5400000">
            <a:off x="10570786" y="4773628"/>
            <a:ext cx="1059790" cy="1146480"/>
          </a:xfrm>
          <a:prstGeom prst="flowChartConnector">
            <a:avLst/>
          </a:prstGeom>
          <a:solidFill>
            <a:srgbClr val="2FB4CF">
              <a:alpha val="37255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16" name="Organigramme : Connecteur 15">
            <a:extLst>
              <a:ext uri="{FF2B5EF4-FFF2-40B4-BE49-F238E27FC236}">
                <a16:creationId xmlns:a16="http://schemas.microsoft.com/office/drawing/2014/main" id="{77E79117-CABA-4C7C-8326-CD26D052B52D}"/>
              </a:ext>
            </a:extLst>
          </p:cNvPr>
          <p:cNvSpPr/>
          <p:nvPr/>
        </p:nvSpPr>
        <p:spPr>
          <a:xfrm rot="5400000">
            <a:off x="10025430" y="5211446"/>
            <a:ext cx="728129" cy="697026"/>
          </a:xfrm>
          <a:prstGeom prst="flowChartConnector">
            <a:avLst/>
          </a:prstGeom>
          <a:solidFill>
            <a:srgbClr val="9FDDCE">
              <a:alpha val="54902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0AE6081-A5C8-4120-B239-093A550EDDCD}"/>
              </a:ext>
            </a:extLst>
          </p:cNvPr>
          <p:cNvGrpSpPr/>
          <p:nvPr/>
        </p:nvGrpSpPr>
        <p:grpSpPr>
          <a:xfrm>
            <a:off x="-278888" y="-278608"/>
            <a:ext cx="1948835" cy="2134131"/>
            <a:chOff x="-278888" y="-278608"/>
            <a:chExt cx="1948835" cy="2134131"/>
          </a:xfrm>
        </p:grpSpPr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9B6F0C2F-0D5B-4535-9828-B874EDA73D7C}"/>
                </a:ext>
              </a:extLst>
            </p:cNvPr>
            <p:cNvSpPr/>
            <p:nvPr/>
          </p:nvSpPr>
          <p:spPr>
            <a:xfrm rot="5400000">
              <a:off x="-209264" y="-316268"/>
              <a:ext cx="1562662" cy="1637982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16A3B7B7-FC19-42A2-9B12-2B06CD08DA1B}"/>
                </a:ext>
              </a:extLst>
            </p:cNvPr>
            <p:cNvSpPr/>
            <p:nvPr/>
          </p:nvSpPr>
          <p:spPr>
            <a:xfrm rot="5400000">
              <a:off x="-294440" y="735056"/>
              <a:ext cx="728129" cy="697026"/>
            </a:xfrm>
            <a:prstGeom prst="flowChartConnector">
              <a:avLst/>
            </a:prstGeom>
            <a:solidFill>
              <a:srgbClr val="9FDDCE">
                <a:alpha val="5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D773E127-B55F-4D84-9AD0-C75007C97BFE}"/>
                </a:ext>
              </a:extLst>
            </p:cNvPr>
            <p:cNvSpPr/>
            <p:nvPr/>
          </p:nvSpPr>
          <p:spPr>
            <a:xfrm rot="5400000">
              <a:off x="25083" y="907686"/>
              <a:ext cx="922754" cy="972920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8AFABA42-439D-46E6-8D67-00E274C528C4}"/>
                </a:ext>
              </a:extLst>
            </p:cNvPr>
            <p:cNvSpPr/>
            <p:nvPr/>
          </p:nvSpPr>
          <p:spPr>
            <a:xfrm rot="5400000">
              <a:off x="957369" y="-209855"/>
              <a:ext cx="728129" cy="697026"/>
            </a:xfrm>
            <a:prstGeom prst="flowChartConnector">
              <a:avLst/>
            </a:prstGeom>
            <a:solidFill>
              <a:srgbClr val="9FDDCE">
                <a:alpha val="54902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</p:grpSp>
      <p:sp>
        <p:nvSpPr>
          <p:cNvPr id="22" name="Sous-titre 2">
            <a:extLst>
              <a:ext uri="{FF2B5EF4-FFF2-40B4-BE49-F238E27FC236}">
                <a16:creationId xmlns:a16="http://schemas.microsoft.com/office/drawing/2014/main" id="{87D97232-5069-414B-95E2-6BE6713EE47E}"/>
              </a:ext>
            </a:extLst>
          </p:cNvPr>
          <p:cNvSpPr txBox="1">
            <a:spLocks/>
          </p:cNvSpPr>
          <p:nvPr/>
        </p:nvSpPr>
        <p:spPr>
          <a:xfrm>
            <a:off x="3308388" y="3537810"/>
            <a:ext cx="5837913" cy="12791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080808"/>
                </a:solidFill>
                <a:latin typeface="Comfortaa Light" panose="00000400000000000000" pitchFamily="2" charset="0"/>
              </a:rPr>
              <a:t>MSP /CPTS/ INTER CPTS</a:t>
            </a:r>
          </a:p>
          <a:p>
            <a:r>
              <a:rPr lang="fr-FR" sz="2800" dirty="0">
                <a:solidFill>
                  <a:srgbClr val="080808"/>
                </a:solidFill>
                <a:latin typeface="Comfortaa Light" panose="00000400000000000000" pitchFamily="2" charset="0"/>
              </a:rPr>
              <a:t>Bureau CTS 78 – 28 octobre 2022</a:t>
            </a:r>
          </a:p>
        </p:txBody>
      </p:sp>
      <p:pic>
        <p:nvPicPr>
          <p:cNvPr id="3" name="Picture 230">
            <a:extLst>
              <a:ext uri="{FF2B5EF4-FFF2-40B4-BE49-F238E27FC236}">
                <a16:creationId xmlns:a16="http://schemas.microsoft.com/office/drawing/2014/main" id="{A061CCC9-2ECA-8620-3A83-7A4FFF0F4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495" y="5293423"/>
            <a:ext cx="2225083" cy="72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F637A49-8D20-5900-A660-91DAD0206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9951" y="5120028"/>
            <a:ext cx="1600847" cy="85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783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ouble flèche verticale 62">
            <a:extLst>
              <a:ext uri="{FF2B5EF4-FFF2-40B4-BE49-F238E27FC236}">
                <a16:creationId xmlns:a16="http://schemas.microsoft.com/office/drawing/2014/main" id="{8846F3E0-57E5-44B5-A514-AAC26BCE0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688" y="1125539"/>
            <a:ext cx="571500" cy="1196975"/>
          </a:xfrm>
          <a:prstGeom prst="upDownArrow">
            <a:avLst>
              <a:gd name="adj1" fmla="val 50000"/>
              <a:gd name="adj2" fmla="val 53001"/>
            </a:avLst>
          </a:prstGeom>
          <a:noFill/>
          <a:ln w="25400" algn="ctr">
            <a:solidFill>
              <a:srgbClr val="385D8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fr-FR" altLang="fr-FR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39" name="Ellipse 8">
            <a:extLst>
              <a:ext uri="{FF2B5EF4-FFF2-40B4-BE49-F238E27FC236}">
                <a16:creationId xmlns:a16="http://schemas.microsoft.com/office/drawing/2014/main" id="{52F22EB4-8A59-4E22-9E6A-7A235F98E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404813"/>
            <a:ext cx="5040312" cy="571500"/>
          </a:xfrm>
          <a:prstGeom prst="ellipse">
            <a:avLst/>
          </a:prstGeom>
          <a:solidFill>
            <a:srgbClr val="00B05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>
                <a:solidFill>
                  <a:srgbClr val="FFFFFF"/>
                </a:solidFill>
                <a:latin typeface="Calibri" panose="020F0502020204030204" pitchFamily="34" charset="0"/>
              </a:rPr>
              <a:t>ARS</a:t>
            </a:r>
          </a:p>
        </p:txBody>
      </p:sp>
      <p:sp>
        <p:nvSpPr>
          <p:cNvPr id="14340" name="ZoneTexte 15">
            <a:extLst>
              <a:ext uri="{FF2B5EF4-FFF2-40B4-BE49-F238E27FC236}">
                <a16:creationId xmlns:a16="http://schemas.microsoft.com/office/drawing/2014/main" id="{75614F4B-F00F-4BF3-8E21-5A74487B5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8800" y="2322514"/>
            <a:ext cx="39751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2800" b="1">
                <a:latin typeface="Calibri" panose="020F0502020204030204" pitchFamily="34" charset="0"/>
              </a:rPr>
              <a:t>Projet de santé territorial </a:t>
            </a:r>
          </a:p>
        </p:txBody>
      </p:sp>
      <p:sp>
        <p:nvSpPr>
          <p:cNvPr id="14341" name="ZoneTexte 16">
            <a:extLst>
              <a:ext uri="{FF2B5EF4-FFF2-40B4-BE49-F238E27FC236}">
                <a16:creationId xmlns:a16="http://schemas.microsoft.com/office/drawing/2014/main" id="{B9970FA5-FFFF-4021-9217-C228B8B73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500" y="1000125"/>
            <a:ext cx="184150" cy="36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fr-FR" altLang="fr-FR">
              <a:latin typeface="Calibri" panose="020F0502020204030204" pitchFamily="34" charset="0"/>
            </a:endParaRPr>
          </a:p>
        </p:txBody>
      </p:sp>
      <p:sp>
        <p:nvSpPr>
          <p:cNvPr id="14342" name="ZoneTexte 17">
            <a:extLst>
              <a:ext uri="{FF2B5EF4-FFF2-40B4-BE49-F238E27FC236}">
                <a16:creationId xmlns:a16="http://schemas.microsoft.com/office/drawing/2014/main" id="{1D2817BA-615B-48BD-A71E-EFEFE2BA5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00" y="1152525"/>
            <a:ext cx="184150" cy="36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fr-FR" altLang="fr-FR">
              <a:latin typeface="Calibri" panose="020F0502020204030204" pitchFamily="34" charset="0"/>
            </a:endParaRPr>
          </a:p>
        </p:txBody>
      </p:sp>
      <p:sp>
        <p:nvSpPr>
          <p:cNvPr id="14343" name="Rectangle à coins arrondis 21">
            <a:extLst>
              <a:ext uri="{FF2B5EF4-FFF2-40B4-BE49-F238E27FC236}">
                <a16:creationId xmlns:a16="http://schemas.microsoft.com/office/drawing/2014/main" id="{973DACA5-80DC-4339-B555-B3C2B811D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5" y="2492376"/>
            <a:ext cx="1695450" cy="1008063"/>
          </a:xfrm>
          <a:prstGeom prst="roundRect">
            <a:avLst>
              <a:gd name="adj" fmla="val 16667"/>
            </a:avLst>
          </a:prstGeom>
          <a:solidFill>
            <a:srgbClr val="CCC1DA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baseline="-25000" dirty="0">
                <a:latin typeface="Calibri" panose="020F0502020204030204" pitchFamily="34" charset="0"/>
              </a:rPr>
              <a:t>Ressources</a:t>
            </a:r>
          </a:p>
          <a:p>
            <a:pPr algn="ctr"/>
            <a:r>
              <a:rPr lang="fr-FR" altLang="fr-FR" baseline="-25000" dirty="0">
                <a:latin typeface="Calibri" panose="020F0502020204030204" pitchFamily="34" charset="0"/>
              </a:rPr>
              <a:t>De santé</a:t>
            </a:r>
          </a:p>
          <a:p>
            <a:pPr algn="ctr"/>
            <a:r>
              <a:rPr lang="fr-FR" altLang="fr-FR" baseline="-25000" dirty="0">
                <a:latin typeface="Calibri" panose="020F0502020204030204" pitchFamily="34" charset="0"/>
              </a:rPr>
              <a:t>Réseaux de santé</a:t>
            </a:r>
          </a:p>
          <a:p>
            <a:pPr algn="ctr"/>
            <a:r>
              <a:rPr lang="fr-FR" altLang="fr-FR" baseline="-25000" dirty="0">
                <a:latin typeface="Calibri" panose="020F0502020204030204" pitchFamily="34" charset="0"/>
              </a:rPr>
              <a:t>(GRYN, Odyssée)</a:t>
            </a:r>
          </a:p>
        </p:txBody>
      </p:sp>
      <p:sp>
        <p:nvSpPr>
          <p:cNvPr id="14344" name="Rectangle à coins arrondis 22">
            <a:extLst>
              <a:ext uri="{FF2B5EF4-FFF2-40B4-BE49-F238E27FC236}">
                <a16:creationId xmlns:a16="http://schemas.microsoft.com/office/drawing/2014/main" id="{301436FF-BEDA-4452-B078-0082541F4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5" y="3714750"/>
            <a:ext cx="1695450" cy="2357438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600">
                <a:solidFill>
                  <a:srgbClr val="FFFFFF"/>
                </a:solidFill>
                <a:latin typeface="Calibri" panose="020F0502020204030204" pitchFamily="34" charset="0"/>
              </a:rPr>
              <a:t>Groupement </a:t>
            </a:r>
          </a:p>
          <a:p>
            <a:pPr algn="ctr"/>
            <a:r>
              <a:rPr lang="fr-FR" altLang="fr-FR" sz="1600">
                <a:solidFill>
                  <a:srgbClr val="FFFFFF"/>
                </a:solidFill>
                <a:latin typeface="Calibri" panose="020F0502020204030204" pitchFamily="34" charset="0"/>
              </a:rPr>
              <a:t>Hospitalièr</a:t>
            </a:r>
          </a:p>
          <a:p>
            <a:pPr algn="ctr"/>
            <a:r>
              <a:rPr lang="fr-FR" altLang="fr-FR" sz="1600">
                <a:solidFill>
                  <a:srgbClr val="FFFFFF"/>
                </a:solidFill>
                <a:latin typeface="Calibri" panose="020F0502020204030204" pitchFamily="34" charset="0"/>
              </a:rPr>
              <a:t>Territoire</a:t>
            </a:r>
          </a:p>
          <a:p>
            <a:pPr algn="ctr"/>
            <a:r>
              <a:rPr lang="fr-FR" altLang="fr-FR" sz="1600">
                <a:solidFill>
                  <a:srgbClr val="FFFFFF"/>
                </a:solidFill>
                <a:latin typeface="Calibri" panose="020F0502020204030204" pitchFamily="34" charset="0"/>
              </a:rPr>
              <a:t>(GHT)</a:t>
            </a:r>
          </a:p>
        </p:txBody>
      </p:sp>
      <p:sp>
        <p:nvSpPr>
          <p:cNvPr id="14345" name="Flèche vers le bas 23">
            <a:extLst>
              <a:ext uri="{FF2B5EF4-FFF2-40B4-BE49-F238E27FC236}">
                <a16:creationId xmlns:a16="http://schemas.microsoft.com/office/drawing/2014/main" id="{CB086FF2-246C-4E0F-BC91-CA9DFF899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5300664"/>
            <a:ext cx="360362" cy="865187"/>
          </a:xfrm>
          <a:prstGeom prst="downArrow">
            <a:avLst>
              <a:gd name="adj1" fmla="val 50000"/>
              <a:gd name="adj2" fmla="val 24253"/>
            </a:avLst>
          </a:prstGeom>
          <a:noFill/>
          <a:ln w="25400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fr-FR" altLang="fr-FR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46" name="ZoneTexte 24">
            <a:extLst>
              <a:ext uri="{FF2B5EF4-FFF2-40B4-BE49-F238E27FC236}">
                <a16:creationId xmlns:a16="http://schemas.microsoft.com/office/drawing/2014/main" id="{DD117299-150D-4946-BC75-E451FA3D0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4339" y="6176963"/>
            <a:ext cx="3311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b="1">
                <a:latin typeface="Calibri" panose="020F0502020204030204" pitchFamily="34" charset="0"/>
              </a:rPr>
              <a:t>Patientèle</a:t>
            </a:r>
          </a:p>
          <a:p>
            <a:r>
              <a:rPr lang="fr-FR" altLang="fr-FR" b="1">
                <a:latin typeface="Calibri" panose="020F0502020204030204" pitchFamily="34" charset="0"/>
              </a:rPr>
              <a:t>Santé des populations</a:t>
            </a:r>
          </a:p>
        </p:txBody>
      </p:sp>
      <p:sp>
        <p:nvSpPr>
          <p:cNvPr id="14347" name="Rectangle 19">
            <a:extLst>
              <a:ext uri="{FF2B5EF4-FFF2-40B4-BE49-F238E27FC236}">
                <a16:creationId xmlns:a16="http://schemas.microsoft.com/office/drawing/2014/main" id="{A947EDDB-C82A-4AB2-AABC-36EEFBEC2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3716339"/>
            <a:ext cx="4248150" cy="1368425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16200000"/>
          </a:gradFill>
          <a:ln w="9525" algn="ctr">
            <a:solidFill>
              <a:srgbClr val="7D60A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wrap="none"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fr-FR" altLang="fr-FR" b="1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r>
              <a:rPr lang="fr-FR" altLang="fr-FR" sz="1600" b="1">
                <a:solidFill>
                  <a:srgbClr val="FFFFFF"/>
                </a:solidFill>
                <a:latin typeface="Calibri" panose="020F0502020204030204" pitchFamily="34" charset="0"/>
              </a:rPr>
              <a:t>Maison de santé </a:t>
            </a:r>
          </a:p>
          <a:p>
            <a:r>
              <a:rPr lang="fr-FR" altLang="fr-FR" sz="1600" b="1">
                <a:solidFill>
                  <a:srgbClr val="FFFFFF"/>
                </a:solidFill>
                <a:latin typeface="Calibri" panose="020F0502020204030204" pitchFamily="34" charset="0"/>
              </a:rPr>
              <a:t>Pluridisciplinaire</a:t>
            </a:r>
          </a:p>
          <a:p>
            <a:r>
              <a:rPr lang="fr-FR" altLang="fr-FR" sz="1000">
                <a:solidFill>
                  <a:srgbClr val="FFFFFF"/>
                </a:solidFill>
                <a:latin typeface="Calibri" panose="020F0502020204030204" pitchFamily="34" charset="0"/>
              </a:rPr>
              <a:t>(MG, inf, kiné, pharmaciens</a:t>
            </a:r>
          </a:p>
          <a:p>
            <a:r>
              <a:rPr lang="fr-FR" altLang="fr-FR" sz="1000">
                <a:solidFill>
                  <a:srgbClr val="FFFFFF"/>
                </a:solidFill>
                <a:latin typeface="Calibri" panose="020F0502020204030204" pitchFamily="34" charset="0"/>
              </a:rPr>
              <a:t> podo, diététicienne etc..)</a:t>
            </a:r>
          </a:p>
          <a:p>
            <a:endParaRPr lang="fr-FR" altLang="fr-FR" sz="100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fr-FR" altLang="fr-FR" sz="14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1200">
                <a:solidFill>
                  <a:srgbClr val="FFFFFF"/>
                </a:solidFill>
                <a:latin typeface="Calibri" panose="020F0502020204030204" pitchFamily="34" charset="0"/>
              </a:rPr>
              <a:t>Lieu de soins</a:t>
            </a:r>
          </a:p>
          <a:p>
            <a:pPr>
              <a:buFontTx/>
              <a:buChar char="•"/>
            </a:pPr>
            <a:r>
              <a:rPr lang="fr-FR" altLang="fr-FR" sz="1200">
                <a:solidFill>
                  <a:srgbClr val="FFFFFF"/>
                </a:solidFill>
                <a:latin typeface="Calibri" panose="020F0502020204030204" pitchFamily="34" charset="0"/>
              </a:rPr>
              <a:t> Lieu ressources</a:t>
            </a:r>
          </a:p>
          <a:p>
            <a:pPr>
              <a:buFontTx/>
              <a:buChar char="•"/>
            </a:pPr>
            <a:r>
              <a:rPr lang="fr-FR" altLang="fr-FR" sz="1200">
                <a:solidFill>
                  <a:srgbClr val="FFFFFF"/>
                </a:solidFill>
                <a:latin typeface="Calibri" panose="020F0502020204030204" pitchFamily="34" charset="0"/>
              </a:rPr>
              <a:t> Lieu de coopérations</a:t>
            </a:r>
          </a:p>
          <a:p>
            <a:endParaRPr lang="fr-FR" altLang="fr-FR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48" name="Oval 22">
            <a:extLst>
              <a:ext uri="{FF2B5EF4-FFF2-40B4-BE49-F238E27FC236}">
                <a16:creationId xmlns:a16="http://schemas.microsoft.com/office/drawing/2014/main" id="{AD7FF1A5-6F8C-46FE-98D0-088945990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3500438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>
                <a:latin typeface="Calibri" panose="020F0502020204030204" pitchFamily="34" charset="0"/>
              </a:rPr>
              <a:t>MG</a:t>
            </a:r>
          </a:p>
        </p:txBody>
      </p:sp>
      <p:sp>
        <p:nvSpPr>
          <p:cNvPr id="14349" name="Oval 23">
            <a:extLst>
              <a:ext uri="{FF2B5EF4-FFF2-40B4-BE49-F238E27FC236}">
                <a16:creationId xmlns:a16="http://schemas.microsoft.com/office/drawing/2014/main" id="{9ACA7F3B-04FA-468A-BDD5-7BD762323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4941888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>
                <a:latin typeface="Calibri" panose="020F0502020204030204" pitchFamily="34" charset="0"/>
              </a:rPr>
              <a:t>Ortho</a:t>
            </a:r>
          </a:p>
        </p:txBody>
      </p:sp>
      <p:sp>
        <p:nvSpPr>
          <p:cNvPr id="14350" name="Oval 25">
            <a:extLst>
              <a:ext uri="{FF2B5EF4-FFF2-40B4-BE49-F238E27FC236}">
                <a16:creationId xmlns:a16="http://schemas.microsoft.com/office/drawing/2014/main" id="{B1574096-CB6B-4384-992F-B883A7D16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4221163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>
                <a:latin typeface="Calibri" panose="020F0502020204030204" pitchFamily="34" charset="0"/>
              </a:rPr>
              <a:t>Kine</a:t>
            </a:r>
          </a:p>
        </p:txBody>
      </p:sp>
      <p:sp>
        <p:nvSpPr>
          <p:cNvPr id="14351" name="Line 26">
            <a:extLst>
              <a:ext uri="{FF2B5EF4-FFF2-40B4-BE49-F238E27FC236}">
                <a16:creationId xmlns:a16="http://schemas.microsoft.com/office/drawing/2014/main" id="{9FCF5106-C7DC-4927-AB6D-3135CD1C08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6500" y="35734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306" tIns="52153" rIns="104306" bIns="52153"/>
          <a:lstStyle/>
          <a:p>
            <a:endParaRPr lang="fr-FR"/>
          </a:p>
        </p:txBody>
      </p:sp>
      <p:sp>
        <p:nvSpPr>
          <p:cNvPr id="14352" name="Text Box 31">
            <a:extLst>
              <a:ext uri="{FF2B5EF4-FFF2-40B4-BE49-F238E27FC236}">
                <a16:creationId xmlns:a16="http://schemas.microsoft.com/office/drawing/2014/main" id="{A9F3AA2B-846A-4DC1-B412-3A1988FAB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938" y="3671888"/>
            <a:ext cx="619048" cy="30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400" b="1">
                <a:latin typeface="Calibri" panose="020F0502020204030204" pitchFamily="34" charset="0"/>
              </a:rPr>
              <a:t>Social</a:t>
            </a:r>
          </a:p>
        </p:txBody>
      </p:sp>
      <p:sp>
        <p:nvSpPr>
          <p:cNvPr id="14353" name="Line 33">
            <a:extLst>
              <a:ext uri="{FF2B5EF4-FFF2-40B4-BE49-F238E27FC236}">
                <a16:creationId xmlns:a16="http://schemas.microsoft.com/office/drawing/2014/main" id="{3CDCF830-3D07-494B-8013-D88909ABF7BE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6500" y="42211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4306" tIns="52153" rIns="104306" bIns="52153"/>
          <a:lstStyle/>
          <a:p>
            <a:endParaRPr lang="fr-FR"/>
          </a:p>
        </p:txBody>
      </p:sp>
      <p:sp>
        <p:nvSpPr>
          <p:cNvPr id="14354" name="Text Box 34">
            <a:extLst>
              <a:ext uri="{FF2B5EF4-FFF2-40B4-BE49-F238E27FC236}">
                <a16:creationId xmlns:a16="http://schemas.microsoft.com/office/drawing/2014/main" id="{12B108FF-1BAD-46FC-9BC1-56BDB2029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6500" y="4097339"/>
            <a:ext cx="136683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400" b="1">
                <a:latin typeface="Calibri" panose="020F0502020204030204" pitchFamily="34" charset="0"/>
              </a:rPr>
              <a:t>  Formation</a:t>
            </a:r>
          </a:p>
        </p:txBody>
      </p:sp>
      <p:sp>
        <p:nvSpPr>
          <p:cNvPr id="14355" name="Text Box 35">
            <a:extLst>
              <a:ext uri="{FF2B5EF4-FFF2-40B4-BE49-F238E27FC236}">
                <a16:creationId xmlns:a16="http://schemas.microsoft.com/office/drawing/2014/main" id="{992B3BD3-0DDF-4C2F-8743-C4324E467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938" y="4508500"/>
            <a:ext cx="1295400" cy="52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400" b="1">
                <a:latin typeface="Calibri" panose="020F0502020204030204" pitchFamily="34" charset="0"/>
              </a:rPr>
              <a:t>Actions </a:t>
            </a:r>
          </a:p>
          <a:p>
            <a:r>
              <a:rPr lang="fr-FR" altLang="fr-FR" sz="1400" b="1">
                <a:latin typeface="Calibri" panose="020F0502020204030204" pitchFamily="34" charset="0"/>
              </a:rPr>
              <a:t>Collectives</a:t>
            </a:r>
          </a:p>
        </p:txBody>
      </p:sp>
      <p:sp>
        <p:nvSpPr>
          <p:cNvPr id="14356" name="Text Box 36">
            <a:extLst>
              <a:ext uri="{FF2B5EF4-FFF2-40B4-BE49-F238E27FC236}">
                <a16:creationId xmlns:a16="http://schemas.microsoft.com/office/drawing/2014/main" id="{3CBFA53A-4C83-42E6-A698-E2CEEA0A3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7213" y="5561013"/>
            <a:ext cx="1889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fr-FR" altLang="fr-FR" sz="160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endParaRPr lang="fr-FR" altLang="fr-FR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4357" name="Rectangle 44">
            <a:extLst>
              <a:ext uri="{FF2B5EF4-FFF2-40B4-BE49-F238E27FC236}">
                <a16:creationId xmlns:a16="http://schemas.microsoft.com/office/drawing/2014/main" id="{79063C27-26D7-46B1-B1FA-8E73C0610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8275" y="2876550"/>
            <a:ext cx="44958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>
                <a:solidFill>
                  <a:srgbClr val="C00000"/>
                </a:solidFill>
                <a:latin typeface="Calibri" panose="020F0502020204030204" pitchFamily="34" charset="0"/>
              </a:rPr>
              <a:t>Association territoriale des Professionnels de santé</a:t>
            </a:r>
            <a:endParaRPr lang="fr-FR" altLang="fr-FR" sz="1600" b="1">
              <a:latin typeface="Calibri" panose="020F0502020204030204" pitchFamily="34" charset="0"/>
            </a:endParaRPr>
          </a:p>
          <a:p>
            <a:pPr algn="ctr"/>
            <a:r>
              <a:rPr lang="fr-FR" altLang="fr-FR" sz="1400" b="1">
                <a:latin typeface="Calibri" panose="020F0502020204030204" pitchFamily="34" charset="0"/>
              </a:rPr>
              <a:t>= Projet de santé, projet professionnel</a:t>
            </a:r>
          </a:p>
          <a:p>
            <a:endParaRPr lang="fr-FR" altLang="fr-FR" sz="1600" b="1">
              <a:latin typeface="Calibri" panose="020F0502020204030204" pitchFamily="34" charset="0"/>
            </a:endParaRPr>
          </a:p>
          <a:p>
            <a:endParaRPr lang="fr-FR" altLang="fr-FR" sz="160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endParaRPr lang="fr-FR" altLang="fr-FR" sz="160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4358" name="Oval 45">
            <a:extLst>
              <a:ext uri="{FF2B5EF4-FFF2-40B4-BE49-F238E27FC236}">
                <a16:creationId xmlns:a16="http://schemas.microsoft.com/office/drawing/2014/main" id="{748C6E22-A26A-4BF9-9DD2-F14D6B97D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5589588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1400">
                <a:latin typeface="Calibri" panose="020F0502020204030204" pitchFamily="34" charset="0"/>
              </a:rPr>
              <a:t>Inf</a:t>
            </a:r>
          </a:p>
        </p:txBody>
      </p:sp>
      <p:sp>
        <p:nvSpPr>
          <p:cNvPr id="14359" name="Rectangle 47">
            <a:extLst>
              <a:ext uri="{FF2B5EF4-FFF2-40B4-BE49-F238E27FC236}">
                <a16:creationId xmlns:a16="http://schemas.microsoft.com/office/drawing/2014/main" id="{9FF39FD9-734B-4CBD-8278-6FFE09495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341439"/>
            <a:ext cx="2160588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000" b="1" i="1">
                <a:latin typeface="Calibri" panose="020F0502020204030204" pitchFamily="34" charset="0"/>
              </a:rPr>
              <a:t>Diagnostic de santé local</a:t>
            </a:r>
          </a:p>
          <a:p>
            <a:r>
              <a:rPr lang="fr-FR" altLang="fr-FR" sz="1000" b="1" i="1">
                <a:latin typeface="Calibri" panose="020F0502020204030204" pitchFamily="34" charset="0"/>
              </a:rPr>
              <a:t>Analyse des besoins</a:t>
            </a:r>
          </a:p>
          <a:p>
            <a:r>
              <a:rPr lang="fr-FR" altLang="fr-FR" sz="1000" b="1" i="1">
                <a:latin typeface="Calibri" panose="020F0502020204030204" pitchFamily="34" charset="0"/>
              </a:rPr>
              <a:t>Objectifs de santé </a:t>
            </a:r>
          </a:p>
          <a:p>
            <a:r>
              <a:rPr lang="fr-FR" altLang="fr-FR" sz="1000" b="1" i="1">
                <a:latin typeface="Calibri" panose="020F0502020204030204" pitchFamily="34" charset="0"/>
              </a:rPr>
              <a:t>Objectifs professionnels</a:t>
            </a:r>
          </a:p>
          <a:p>
            <a:r>
              <a:rPr lang="fr-FR" altLang="fr-FR" sz="1000" b="1" i="1">
                <a:latin typeface="Calibri" panose="020F0502020204030204" pitchFamily="34" charset="0"/>
              </a:rPr>
              <a:t>Choix des thèmes DPC</a:t>
            </a:r>
          </a:p>
          <a:p>
            <a:r>
              <a:rPr lang="fr-FR" altLang="fr-FR" sz="1000" b="1" i="1">
                <a:latin typeface="Calibri" panose="020F0502020204030204" pitchFamily="34" charset="0"/>
              </a:rPr>
              <a:t>Collecte des indicateurs</a:t>
            </a:r>
          </a:p>
          <a:p>
            <a:endParaRPr lang="fr-FR" altLang="fr-FR" sz="1000" b="1" i="1">
              <a:latin typeface="Calibri" panose="020F0502020204030204" pitchFamily="34" charset="0"/>
            </a:endParaRPr>
          </a:p>
          <a:p>
            <a:pPr>
              <a:spcBef>
                <a:spcPct val="50000"/>
              </a:spcBef>
            </a:pPr>
            <a:endParaRPr lang="fr-FR" altLang="fr-FR" sz="1000" i="1">
              <a:latin typeface="Calibri" panose="020F0502020204030204" pitchFamily="34" charset="0"/>
            </a:endParaRPr>
          </a:p>
        </p:txBody>
      </p:sp>
      <p:sp>
        <p:nvSpPr>
          <p:cNvPr id="14360" name="Text Box 48">
            <a:extLst>
              <a:ext uri="{FF2B5EF4-FFF2-40B4-BE49-F238E27FC236}">
                <a16:creationId xmlns:a16="http://schemas.microsoft.com/office/drawing/2014/main" id="{5B76E1F9-3E98-4FDB-B892-3B23CC0A6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5373689"/>
            <a:ext cx="29606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fr-FR" altLang="fr-FR" sz="1200">
                <a:latin typeface="Calibri" panose="020F0502020204030204" pitchFamily="34" charset="0"/>
              </a:rPr>
              <a:t>En lien avec PS exerçant dans la ville</a:t>
            </a:r>
          </a:p>
        </p:txBody>
      </p:sp>
      <p:sp>
        <p:nvSpPr>
          <p:cNvPr id="14361" name="Line 28">
            <a:extLst>
              <a:ext uri="{FF2B5EF4-FFF2-40B4-BE49-F238E27FC236}">
                <a16:creationId xmlns:a16="http://schemas.microsoft.com/office/drawing/2014/main" id="{49DCB3BD-3290-4926-877E-C09C6771863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51088" y="3860801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62" name="Line 29">
            <a:extLst>
              <a:ext uri="{FF2B5EF4-FFF2-40B4-BE49-F238E27FC236}">
                <a16:creationId xmlns:a16="http://schemas.microsoft.com/office/drawing/2014/main" id="{7E150CF9-A162-4C22-85F6-2CB31C96A1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4113" y="4437064"/>
            <a:ext cx="2159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63" name="Line 30">
            <a:extLst>
              <a:ext uri="{FF2B5EF4-FFF2-40B4-BE49-F238E27FC236}">
                <a16:creationId xmlns:a16="http://schemas.microsoft.com/office/drawing/2014/main" id="{EF33C87C-CDAF-4A7E-856A-0D61B62041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51088" y="4941888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64" name="Line 31">
            <a:extLst>
              <a:ext uri="{FF2B5EF4-FFF2-40B4-BE49-F238E27FC236}">
                <a16:creationId xmlns:a16="http://schemas.microsoft.com/office/drawing/2014/main" id="{57E8BD39-BA28-4299-8181-7CB8212C19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51089" y="5229226"/>
            <a:ext cx="5048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65" name="Oval 32">
            <a:extLst>
              <a:ext uri="{FF2B5EF4-FFF2-40B4-BE49-F238E27FC236}">
                <a16:creationId xmlns:a16="http://schemas.microsoft.com/office/drawing/2014/main" id="{998F04DD-370E-4BA8-B6E5-0A34AC0C3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284538"/>
            <a:ext cx="6588125" cy="30972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fr-FR" sz="1800"/>
          </a:p>
        </p:txBody>
      </p:sp>
      <p:sp>
        <p:nvSpPr>
          <p:cNvPr id="14366" name="Text Box 34">
            <a:extLst>
              <a:ext uri="{FF2B5EF4-FFF2-40B4-BE49-F238E27FC236}">
                <a16:creationId xmlns:a16="http://schemas.microsoft.com/office/drawing/2014/main" id="{F8B8296E-6A7B-42E9-B5EB-C2B39A7F4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200" y="5365751"/>
            <a:ext cx="21605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fr-FR" altLang="fr-FR" sz="2800" b="1">
                <a:solidFill>
                  <a:srgbClr val="FF0066"/>
                </a:solidFill>
              </a:rPr>
              <a:t>CPTS</a:t>
            </a:r>
          </a:p>
        </p:txBody>
      </p:sp>
      <p:sp>
        <p:nvSpPr>
          <p:cNvPr id="14367" name="Rectangle 35">
            <a:extLst>
              <a:ext uri="{FF2B5EF4-FFF2-40B4-BE49-F238E27FC236}">
                <a16:creationId xmlns:a16="http://schemas.microsoft.com/office/drawing/2014/main" id="{4AE64D47-870E-4856-9CB2-4109357C8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050" y="1412875"/>
            <a:ext cx="19431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800" dirty="0"/>
              <a:t>Ressources médicosociales 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200"/>
              <a:t>       (PAT, MAIA …)</a:t>
            </a:r>
            <a:endParaRPr lang="fr-FR" altLang="fr-FR" sz="1200" dirty="0"/>
          </a:p>
        </p:txBody>
      </p:sp>
      <p:sp>
        <p:nvSpPr>
          <p:cNvPr id="14368" name="Ellipse 8">
            <a:extLst>
              <a:ext uri="{FF2B5EF4-FFF2-40B4-BE49-F238E27FC236}">
                <a16:creationId xmlns:a16="http://schemas.microsoft.com/office/drawing/2014/main" id="{B6B743DF-BB06-42E9-AB3B-DCFBC4926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4788" y="404813"/>
            <a:ext cx="2843212" cy="571500"/>
          </a:xfrm>
          <a:prstGeom prst="ellipse">
            <a:avLst/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1424" tIns="45712" rIns="91424" bIns="45712"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50875" indent="-2508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01713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03350" indent="-201613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03400" indent="-200025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606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178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750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32200" indent="-200025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>
                <a:latin typeface="Calibri" panose="020F0502020204030204" pitchFamily="34" charset="0"/>
              </a:rPr>
              <a:t>Conseil départemental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6F3251-5BC6-4FE4-96E5-9F2FE7497130}"/>
              </a:ext>
            </a:extLst>
          </p:cNvPr>
          <p:cNvSpPr/>
          <p:nvPr/>
        </p:nvSpPr>
        <p:spPr>
          <a:xfrm>
            <a:off x="6456364" y="6348413"/>
            <a:ext cx="4021137" cy="2476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Contrat local de santé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>
            <a:extLst>
              <a:ext uri="{FF2B5EF4-FFF2-40B4-BE49-F238E27FC236}">
                <a16:creationId xmlns:a16="http://schemas.microsoft.com/office/drawing/2014/main" id="{07E48596-8039-4770-94B8-A6BBB9255F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b="1" dirty="0"/>
              <a:t>Les éléments pour …</a:t>
            </a:r>
          </a:p>
        </p:txBody>
      </p:sp>
      <p:sp>
        <p:nvSpPr>
          <p:cNvPr id="13315" name="Espace réservé du contenu 2">
            <a:extLst>
              <a:ext uri="{FF2B5EF4-FFF2-40B4-BE49-F238E27FC236}">
                <a16:creationId xmlns:a16="http://schemas.microsoft.com/office/drawing/2014/main" id="{983FDECB-7846-47D7-B6AD-CABA52E85A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altLang="fr-FR" dirty="0"/>
              <a:t>Organiser au mieux la continuité avec un MT pour tous</a:t>
            </a:r>
          </a:p>
          <a:p>
            <a:endParaRPr lang="fr-FR" altLang="fr-FR" dirty="0"/>
          </a:p>
          <a:p>
            <a:r>
              <a:rPr lang="fr-FR" altLang="fr-FR" dirty="0"/>
              <a:t>Organiser les parcours avec le GHT et les ressources du territoire</a:t>
            </a:r>
          </a:p>
          <a:p>
            <a:endParaRPr lang="fr-FR" altLang="fr-FR" dirty="0"/>
          </a:p>
          <a:p>
            <a:r>
              <a:rPr lang="fr-FR" altLang="fr-FR" dirty="0"/>
              <a:t>Répondre à la Demande de Soins non programmés (DNSP) et la PDS(A)</a:t>
            </a:r>
          </a:p>
          <a:p>
            <a:r>
              <a:rPr lang="fr-FR" altLang="fr-FR" dirty="0"/>
              <a:t>Répondre aux « crises »  : Covid, crise pédiatrique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3DE56-AE32-4C7E-A03C-5378A67DE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19" y="505238"/>
            <a:ext cx="10515600" cy="761261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latin typeface="Comfortaa" panose="00000500000000000000" pitchFamily="2" charset="0"/>
              </a:rPr>
              <a:t>Missions déjà engagées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43BF19A-743B-4575-89E7-FBE0F69586D1}"/>
              </a:ext>
            </a:extLst>
          </p:cNvPr>
          <p:cNvGrpSpPr/>
          <p:nvPr/>
        </p:nvGrpSpPr>
        <p:grpSpPr>
          <a:xfrm rot="5400000">
            <a:off x="11087888" y="-391528"/>
            <a:ext cx="1210296" cy="1654480"/>
            <a:chOff x="0" y="0"/>
            <a:chExt cx="1189834" cy="1388854"/>
          </a:xfrm>
        </p:grpSpPr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EE7DC087-A61E-47AF-A41C-3FF8B5B5014A}"/>
                </a:ext>
              </a:extLst>
            </p:cNvPr>
            <p:cNvSpPr/>
            <p:nvPr/>
          </p:nvSpPr>
          <p:spPr>
            <a:xfrm>
              <a:off x="103517" y="0"/>
              <a:ext cx="1086317" cy="983339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EC1ADC20-626F-41BA-96B1-BF126E86D87F}"/>
                </a:ext>
              </a:extLst>
            </p:cNvPr>
            <p:cNvSpPr/>
            <p:nvPr/>
          </p:nvSpPr>
          <p:spPr>
            <a:xfrm>
              <a:off x="491705" y="621102"/>
              <a:ext cx="646981" cy="621102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3306B63B-6E77-485F-97DD-079D35DDC047}"/>
                </a:ext>
              </a:extLst>
            </p:cNvPr>
            <p:cNvSpPr/>
            <p:nvPr/>
          </p:nvSpPr>
          <p:spPr>
            <a:xfrm>
              <a:off x="0" y="672861"/>
              <a:ext cx="749947" cy="715993"/>
            </a:xfrm>
            <a:prstGeom prst="flowChartConnector">
              <a:avLst/>
            </a:prstGeom>
            <a:solidFill>
              <a:srgbClr val="65C9B1">
                <a:alpha val="5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6" name="Google Shape;162;p9">
            <a:extLst>
              <a:ext uri="{FF2B5EF4-FFF2-40B4-BE49-F238E27FC236}">
                <a16:creationId xmlns:a16="http://schemas.microsoft.com/office/drawing/2014/main" id="{2D5B3C27-87ED-B060-7E74-6E3B2CD0299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29935" y="1846407"/>
            <a:ext cx="11188791" cy="422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indent="-374650">
              <a:lnSpc>
                <a:spcPct val="150000"/>
              </a:lnSpc>
              <a:spcBef>
                <a:spcPts val="0"/>
              </a:spcBef>
              <a:buSzPts val="2300"/>
              <a:buFont typeface="Arial" panose="020B0604020202020204" pitchFamily="34" charset="0"/>
              <a:buChar char="-"/>
            </a:pPr>
            <a:r>
              <a:rPr lang="fr-FR" sz="2500" dirty="0"/>
              <a:t>Parcours pluriprofessionnels autour du patient sur de </a:t>
            </a:r>
            <a:r>
              <a:rPr lang="fr-FR" sz="2500" dirty="0" err="1"/>
              <a:t>sthémes</a:t>
            </a:r>
            <a:r>
              <a:rPr lang="fr-FR" sz="2500" dirty="0"/>
              <a:t> complémentaires et diversifiés</a:t>
            </a:r>
          </a:p>
          <a:p>
            <a:pPr marL="82550" indent="0">
              <a:lnSpc>
                <a:spcPct val="150000"/>
              </a:lnSpc>
              <a:spcBef>
                <a:spcPts val="0"/>
              </a:spcBef>
              <a:buSzPts val="2300"/>
              <a:buNone/>
            </a:pPr>
            <a:r>
              <a:rPr lang="fr-FR" sz="2500" dirty="0"/>
              <a:t>-</a:t>
            </a:r>
            <a:r>
              <a:rPr lang="fr-FR" sz="2500" dirty="0">
                <a:sym typeface="Wingdings" panose="05000000000000000000" pitchFamily="2" charset="2"/>
              </a:rPr>
              <a:t> </a:t>
            </a:r>
            <a:r>
              <a:rPr lang="fr-FR" sz="2500" dirty="0"/>
              <a:t>Diabète, Perte autonomie, Santé Mentale, Obésité et surpoids, TND</a:t>
            </a:r>
          </a:p>
          <a:p>
            <a:pPr marL="457200" indent="-374650">
              <a:lnSpc>
                <a:spcPct val="150000"/>
              </a:lnSpc>
              <a:spcBef>
                <a:spcPts val="0"/>
              </a:spcBef>
              <a:buSzPts val="2300"/>
              <a:buFont typeface="Arial" panose="020B0604020202020204" pitchFamily="34" charset="0"/>
              <a:buChar char="-"/>
            </a:pPr>
            <a:r>
              <a:rPr lang="fr-FR" sz="2500" dirty="0"/>
              <a:t>Relations Ville-Hôpital : Copil GHT, plateforme coordination, rencontres direction</a:t>
            </a:r>
          </a:p>
          <a:p>
            <a:pPr marL="457200" indent="-374650">
              <a:lnSpc>
                <a:spcPct val="150000"/>
              </a:lnSpc>
              <a:spcBef>
                <a:spcPts val="0"/>
              </a:spcBef>
              <a:buSzPts val="2300"/>
              <a:buFont typeface="Arial" panose="020B0604020202020204" pitchFamily="34" charset="0"/>
              <a:buChar char="-"/>
            </a:pPr>
            <a:r>
              <a:rPr lang="fr-FR" sz="2500" dirty="0"/>
              <a:t>Accès aux soins : Recherche Médecin traitant, accès aux professions en tension</a:t>
            </a:r>
          </a:p>
          <a:p>
            <a:pPr marL="457200" indent="-374650">
              <a:lnSpc>
                <a:spcPct val="150000"/>
              </a:lnSpc>
              <a:spcBef>
                <a:spcPts val="0"/>
              </a:spcBef>
              <a:buSzPts val="2300"/>
              <a:buFont typeface="Arial" panose="020B0604020202020204" pitchFamily="34" charset="0"/>
              <a:buChar char="-"/>
            </a:pPr>
            <a:r>
              <a:rPr lang="fr-FR" sz="2500" dirty="0"/>
              <a:t>Soins non programmés : Service d’Accès aux Soins (SAS) mais aussi réflexion sur le territoire de proximité</a:t>
            </a:r>
            <a:endParaRPr sz="2500" dirty="0"/>
          </a:p>
          <a:p>
            <a:pPr marL="457200" lvl="0" indent="-3873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500"/>
              <a:buChar char="-"/>
            </a:pPr>
            <a:r>
              <a:rPr lang="fr-FR" sz="2500" dirty="0"/>
              <a:t>Prévention : Activités Physiques, Dépistages Octobre Rose, Journée </a:t>
            </a:r>
            <a:r>
              <a:rPr lang="fr-FR" sz="2500" dirty="0" err="1"/>
              <a:t>diabéte</a:t>
            </a:r>
            <a:endParaRPr lang="fr-FR" sz="2500" dirty="0"/>
          </a:p>
        </p:txBody>
      </p:sp>
    </p:spTree>
    <p:extLst>
      <p:ext uri="{BB962C8B-B14F-4D97-AF65-F5344CB8AC3E}">
        <p14:creationId xmlns:p14="http://schemas.microsoft.com/office/powerpoint/2010/main" val="578983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51768C-0F73-76F2-4F93-A7C398793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Parcours en santé mentale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242B71-F45C-4C0A-6907-77C7F0CDF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90690"/>
            <a:ext cx="10820400" cy="4729160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Participation à un travail « une boite à outils pour les CPTS »  A DIFFUSER </a:t>
            </a:r>
          </a:p>
          <a:p>
            <a:r>
              <a:rPr lang="fr-FR" dirty="0"/>
              <a:t>Rapprochement des CPTS Nord Yvelines et participation commune à la Journée du PTSM Yveline Nord</a:t>
            </a:r>
          </a:p>
          <a:p>
            <a:r>
              <a:rPr lang="fr-FR" dirty="0"/>
              <a:t>Identification des partenaires  et reconnaissance de notre CPTS par eux, participation aux travaux CLS Les Mureaux</a:t>
            </a:r>
          </a:p>
          <a:p>
            <a:r>
              <a:rPr lang="fr-FR" dirty="0"/>
              <a:t>Travail sur un outil d’aide à la visualisation d’un parcours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b="1" dirty="0"/>
              <a:t>Applications pratiques, perspectives</a:t>
            </a:r>
          </a:p>
          <a:p>
            <a:pPr marL="0" indent="0">
              <a:buNone/>
            </a:pPr>
            <a:r>
              <a:rPr lang="fr-FR" dirty="0"/>
              <a:t>- troubles du Neurodéveloppement ( avec CLS, partenaires,  suite à </a:t>
            </a:r>
            <a:r>
              <a:rPr lang="fr-FR" dirty="0" err="1"/>
              <a:t>soiree</a:t>
            </a:r>
            <a:r>
              <a:rPr lang="fr-FR" dirty="0"/>
              <a:t> Zoom)</a:t>
            </a:r>
          </a:p>
          <a:p>
            <a:pPr>
              <a:buFontTx/>
              <a:buChar char="-"/>
            </a:pPr>
            <a:r>
              <a:rPr lang="fr-FR" dirty="0"/>
              <a:t>conduites addictives ( CLS </a:t>
            </a:r>
            <a:r>
              <a:rPr lang="fr-FR" dirty="0" err="1"/>
              <a:t>mureaux</a:t>
            </a:r>
            <a:r>
              <a:rPr lang="fr-FR" dirty="0"/>
              <a:t>, G </a:t>
            </a:r>
            <a:r>
              <a:rPr lang="fr-FR" dirty="0" err="1"/>
              <a:t>Raby</a:t>
            </a:r>
            <a:r>
              <a:rPr lang="fr-FR" dirty="0"/>
              <a:t>, associations)</a:t>
            </a:r>
          </a:p>
          <a:p>
            <a:pPr marL="0" indent="0">
              <a:buNone/>
            </a:pPr>
            <a:r>
              <a:rPr lang="fr-FR" dirty="0"/>
              <a:t>- Relations avec pole Psychiatrique ( versus hospitalier, CMP) = RDV fin septembre</a:t>
            </a:r>
          </a:p>
          <a:p>
            <a:pPr>
              <a:buFontTx/>
              <a:buChar char="-"/>
            </a:pPr>
            <a:r>
              <a:rPr lang="fr-FR" dirty="0"/>
              <a:t>Coordination psychologues ( Mon Psy) : recensement des psychologues, amélioration parcours</a:t>
            </a:r>
          </a:p>
          <a:p>
            <a:pPr>
              <a:buFontTx/>
              <a:buChar char="-"/>
            </a:pPr>
            <a:endParaRPr lang="fr-FR" dirty="0"/>
          </a:p>
          <a:p>
            <a:pPr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5586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 rot="10800000">
            <a:off x="4007335" y="718025"/>
            <a:ext cx="4602582" cy="5655452"/>
          </a:xfrm>
          <a:prstGeom prst="triangle">
            <a:avLst>
              <a:gd name="adj" fmla="val 50000"/>
            </a:avLst>
          </a:prstGeom>
          <a:solidFill>
            <a:srgbClr val="D8E2F3"/>
          </a:solidFill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endParaRPr sz="105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5" name="Google Shape;85;p1"/>
          <p:cNvCxnSpPr>
            <a:endCxn id="84" idx="0"/>
          </p:cNvCxnSpPr>
          <p:nvPr/>
        </p:nvCxnSpPr>
        <p:spPr>
          <a:xfrm flipH="1">
            <a:off x="6308626" y="722714"/>
            <a:ext cx="63113" cy="5650763"/>
          </a:xfrm>
          <a:prstGeom prst="straightConnector1">
            <a:avLst/>
          </a:prstGeom>
          <a:noFill/>
          <a:ln w="31750" cap="flat" cmpd="sng">
            <a:solidFill>
              <a:srgbClr val="00B0F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86" name="Google Shape;86;p1"/>
          <p:cNvSpPr/>
          <p:nvPr/>
        </p:nvSpPr>
        <p:spPr>
          <a:xfrm>
            <a:off x="5349590" y="726213"/>
            <a:ext cx="2081052" cy="287726"/>
          </a:xfrm>
          <a:prstGeom prst="rect">
            <a:avLst/>
          </a:prstGeom>
          <a:solidFill>
            <a:srgbClr val="D8E2F3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Parcours tous âges</a:t>
            </a:r>
            <a:endParaRPr sz="1013"/>
          </a:p>
        </p:txBody>
      </p:sp>
      <p:sp>
        <p:nvSpPr>
          <p:cNvPr id="87" name="Google Shape;87;p1"/>
          <p:cNvSpPr/>
          <p:nvPr/>
        </p:nvSpPr>
        <p:spPr>
          <a:xfrm>
            <a:off x="4523012" y="3236794"/>
            <a:ext cx="3441625" cy="1429934"/>
          </a:xfrm>
          <a:prstGeom prst="roundRect">
            <a:avLst>
              <a:gd name="adj" fmla="val 16667"/>
            </a:avLst>
          </a:prstGeom>
          <a:solidFill>
            <a:srgbClr val="A8D08C">
              <a:alpha val="49803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endParaRPr sz="105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5334194" y="4886182"/>
            <a:ext cx="2006080" cy="1062528"/>
          </a:xfrm>
          <a:prstGeom prst="roundRect">
            <a:avLst>
              <a:gd name="adj" fmla="val 16667"/>
            </a:avLst>
          </a:prstGeom>
          <a:solidFill>
            <a:srgbClr val="E1EFD8">
              <a:alpha val="49803"/>
            </a:srgb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endParaRPr sz="105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4205312" y="1400775"/>
            <a:ext cx="4069878" cy="1655762"/>
          </a:xfrm>
          <a:prstGeom prst="roundRect">
            <a:avLst>
              <a:gd name="adj" fmla="val 16667"/>
            </a:avLst>
          </a:prstGeom>
          <a:solidFill>
            <a:schemeClr val="accent6">
              <a:alpha val="49803"/>
            </a:schemeClr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endParaRPr sz="105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5608293" y="2081575"/>
            <a:ext cx="1374438" cy="273721"/>
          </a:xfrm>
          <a:prstGeom prst="rect">
            <a:avLst/>
          </a:prstGeom>
          <a:solidFill>
            <a:schemeClr val="accent1">
              <a:alpha val="31764"/>
            </a:schemeClr>
          </a:solidFill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1013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Médecin    Traitant</a:t>
            </a:r>
            <a:endParaRPr sz="1013"/>
          </a:p>
        </p:txBody>
      </p:sp>
      <p:sp>
        <p:nvSpPr>
          <p:cNvPr id="91" name="Google Shape;91;p1"/>
          <p:cNvSpPr txBox="1"/>
          <p:nvPr/>
        </p:nvSpPr>
        <p:spPr>
          <a:xfrm>
            <a:off x="3867086" y="215696"/>
            <a:ext cx="4602582" cy="363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t" anchorCtr="0">
            <a:spAutoFit/>
          </a:bodyPr>
          <a:lstStyle/>
          <a:p>
            <a:pPr algn="ctr"/>
            <a:r>
              <a:rPr lang="fr-FR" sz="1013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Gradation des soins – gradation des ressources </a:t>
            </a:r>
            <a:endParaRPr sz="1013"/>
          </a:p>
          <a:p>
            <a:pPr algn="ctr"/>
            <a:r>
              <a:rPr lang="fr-FR" sz="101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prévention /repérage  au diagnostic et à la prise en charge/ accompagnement</a:t>
            </a:r>
            <a:endParaRPr sz="1013"/>
          </a:p>
        </p:txBody>
      </p:sp>
      <p:sp>
        <p:nvSpPr>
          <p:cNvPr id="92" name="Google Shape;92;p1"/>
          <p:cNvSpPr/>
          <p:nvPr/>
        </p:nvSpPr>
        <p:spPr>
          <a:xfrm>
            <a:off x="5454301" y="6095883"/>
            <a:ext cx="673797" cy="223363"/>
          </a:xfrm>
          <a:prstGeom prst="rect">
            <a:avLst/>
          </a:prstGeom>
          <a:gradFill>
            <a:gsLst>
              <a:gs pos="0">
                <a:srgbClr val="F7BCA2"/>
              </a:gs>
              <a:gs pos="50000">
                <a:srgbClr val="F4B093"/>
              </a:gs>
              <a:gs pos="100000">
                <a:srgbClr val="F7A47F"/>
              </a:gs>
            </a:gsLst>
            <a:lin ang="5400000" scaled="0"/>
          </a:gradFill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788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Sanitaire</a:t>
            </a:r>
            <a:endParaRPr sz="1013"/>
          </a:p>
        </p:txBody>
      </p:sp>
      <p:sp>
        <p:nvSpPr>
          <p:cNvPr id="93" name="Google Shape;93;p1"/>
          <p:cNvSpPr/>
          <p:nvPr/>
        </p:nvSpPr>
        <p:spPr>
          <a:xfrm>
            <a:off x="6504328" y="6093511"/>
            <a:ext cx="721773" cy="223363"/>
          </a:xfrm>
          <a:prstGeom prst="rect">
            <a:avLst/>
          </a:prstGeom>
          <a:gradFill>
            <a:gsLst>
              <a:gs pos="0">
                <a:srgbClr val="FFDC9B"/>
              </a:gs>
              <a:gs pos="50000">
                <a:srgbClr val="FFD68D"/>
              </a:gs>
              <a:gs pos="100000">
                <a:srgbClr val="FFD478"/>
              </a:gs>
            </a:gsLst>
            <a:lin ang="5400000" scaled="0"/>
          </a:gradFill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788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Médicosocial, social</a:t>
            </a:r>
            <a:endParaRPr sz="1013"/>
          </a:p>
        </p:txBody>
      </p:sp>
      <p:sp>
        <p:nvSpPr>
          <p:cNvPr id="94" name="Google Shape;94;p1"/>
          <p:cNvSpPr/>
          <p:nvPr/>
        </p:nvSpPr>
        <p:spPr>
          <a:xfrm>
            <a:off x="3536258" y="1910355"/>
            <a:ext cx="603107" cy="616162"/>
          </a:xfrm>
          <a:prstGeom prst="rect">
            <a:avLst/>
          </a:prstGeom>
          <a:solidFill>
            <a:srgbClr val="A8D08C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788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1° ligne: soins primaires</a:t>
            </a:r>
            <a:endParaRPr sz="1013"/>
          </a:p>
        </p:txBody>
      </p:sp>
      <p:sp>
        <p:nvSpPr>
          <p:cNvPr id="95" name="Google Shape;95;p1"/>
          <p:cNvSpPr/>
          <p:nvPr/>
        </p:nvSpPr>
        <p:spPr>
          <a:xfrm>
            <a:off x="3568869" y="1324618"/>
            <a:ext cx="907200" cy="118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675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Signes d’appels</a:t>
            </a:r>
            <a:endParaRPr sz="1013"/>
          </a:p>
        </p:txBody>
      </p:sp>
      <p:sp>
        <p:nvSpPr>
          <p:cNvPr id="96" name="Google Shape;96;p1"/>
          <p:cNvSpPr/>
          <p:nvPr/>
        </p:nvSpPr>
        <p:spPr>
          <a:xfrm>
            <a:off x="4011041" y="2057433"/>
            <a:ext cx="907139" cy="118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675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Repérage</a:t>
            </a:r>
            <a:endParaRPr sz="1013"/>
          </a:p>
        </p:txBody>
      </p:sp>
      <p:sp>
        <p:nvSpPr>
          <p:cNvPr id="97" name="Google Shape;97;p1"/>
          <p:cNvSpPr/>
          <p:nvPr/>
        </p:nvSpPr>
        <p:spPr>
          <a:xfrm>
            <a:off x="3800876" y="3588478"/>
            <a:ext cx="603107" cy="616162"/>
          </a:xfrm>
          <a:prstGeom prst="rect">
            <a:avLst/>
          </a:prstGeom>
          <a:solidFill>
            <a:srgbClr val="C4E0B2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788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2° ligne: soins secondaires</a:t>
            </a:r>
            <a:endParaRPr sz="1013"/>
          </a:p>
        </p:txBody>
      </p:sp>
      <p:sp>
        <p:nvSpPr>
          <p:cNvPr id="98" name="Google Shape;98;p1"/>
          <p:cNvSpPr/>
          <p:nvPr/>
        </p:nvSpPr>
        <p:spPr>
          <a:xfrm>
            <a:off x="4565812" y="5119377"/>
            <a:ext cx="603107" cy="616162"/>
          </a:xfrm>
          <a:prstGeom prst="rect">
            <a:avLst/>
          </a:prstGeom>
          <a:solidFill>
            <a:srgbClr val="E1EFD8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fr-FR" sz="788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3° ligne: soins tertiaires</a:t>
            </a:r>
            <a:endParaRPr sz="1013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629D5ABD-9A67-44A0-B35D-C5F913065F86}"/>
              </a:ext>
            </a:extLst>
          </p:cNvPr>
          <p:cNvSpPr/>
          <p:nvPr/>
        </p:nvSpPr>
        <p:spPr>
          <a:xfrm rot="10800000">
            <a:off x="4007335" y="718025"/>
            <a:ext cx="4602582" cy="5655452"/>
          </a:xfrm>
          <a:prstGeom prst="triangle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E5B602-F1CB-48DC-AC0F-0ACAE08A4B89}"/>
              </a:ext>
            </a:extLst>
          </p:cNvPr>
          <p:cNvSpPr/>
          <p:nvPr/>
        </p:nvSpPr>
        <p:spPr>
          <a:xfrm>
            <a:off x="3636976" y="6391333"/>
            <a:ext cx="4981090" cy="43140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25" b="1" dirty="0">
                <a:solidFill>
                  <a:schemeClr val="tx1"/>
                </a:solidFill>
              </a:rPr>
              <a:t>Fiche outil:</a:t>
            </a:r>
          </a:p>
          <a:p>
            <a:pPr algn="ctr"/>
            <a:r>
              <a:rPr lang="fr-FR" sz="1125" b="1" dirty="0">
                <a:solidFill>
                  <a:schemeClr val="tx1"/>
                </a:solidFill>
              </a:rPr>
              <a:t>Parcours de soins/ santé en santé mentale - Organisation territoriale CPTS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37C9F1A-2200-4390-8097-68AAF2875F0E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6308626" y="722666"/>
            <a:ext cx="63150" cy="5650811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78CB5-AAF5-471C-B8DF-9419B82CF711}"/>
              </a:ext>
            </a:extLst>
          </p:cNvPr>
          <p:cNvSpPr/>
          <p:nvPr/>
        </p:nvSpPr>
        <p:spPr>
          <a:xfrm>
            <a:off x="5349590" y="726213"/>
            <a:ext cx="2081052" cy="2877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B0F0"/>
                </a:solidFill>
              </a:rPr>
              <a:t>Parcours enfant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5461DED-761F-4AAA-A042-BFD655F0A3C0}"/>
              </a:ext>
            </a:extLst>
          </p:cNvPr>
          <p:cNvGrpSpPr/>
          <p:nvPr/>
        </p:nvGrpSpPr>
        <p:grpSpPr>
          <a:xfrm>
            <a:off x="4501726" y="3236939"/>
            <a:ext cx="3441625" cy="1429934"/>
            <a:chOff x="415481" y="4730291"/>
            <a:chExt cx="8713382" cy="2542105"/>
          </a:xfrm>
        </p:grpSpPr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18B669F3-8924-4300-A38E-35D1AA6AE1EE}"/>
                </a:ext>
              </a:extLst>
            </p:cNvPr>
            <p:cNvSpPr/>
            <p:nvPr/>
          </p:nvSpPr>
          <p:spPr>
            <a:xfrm>
              <a:off x="415481" y="4730291"/>
              <a:ext cx="8713382" cy="254210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53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7E894F6-A623-4464-AB1E-D5F8C23F7E9F}"/>
                </a:ext>
              </a:extLst>
            </p:cNvPr>
            <p:cNvSpPr/>
            <p:nvPr/>
          </p:nvSpPr>
          <p:spPr>
            <a:xfrm>
              <a:off x="5394574" y="5184302"/>
              <a:ext cx="1978150" cy="43784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Réseaux de santé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FCB496B-C57A-48A1-9D8A-D4F3B3A60C5D}"/>
                </a:ext>
              </a:extLst>
            </p:cNvPr>
            <p:cNvSpPr/>
            <p:nvPr/>
          </p:nvSpPr>
          <p:spPr>
            <a:xfrm>
              <a:off x="5672198" y="5865803"/>
              <a:ext cx="1017322" cy="42174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DAC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A35098F-87A5-4628-9CB9-778560C3D6BD}"/>
                </a:ext>
              </a:extLst>
            </p:cNvPr>
            <p:cNvSpPr/>
            <p:nvPr/>
          </p:nvSpPr>
          <p:spPr>
            <a:xfrm>
              <a:off x="3264412" y="5997263"/>
              <a:ext cx="1465702" cy="42367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CMPP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3CA33DC-595A-4044-89A5-021A91C2BC7C}"/>
                </a:ext>
              </a:extLst>
            </p:cNvPr>
            <p:cNvSpPr/>
            <p:nvPr/>
          </p:nvSpPr>
          <p:spPr>
            <a:xfrm>
              <a:off x="1001458" y="4930575"/>
              <a:ext cx="3772183" cy="42174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Médecins spécialistes en ambulatoire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DC5EE69-BF1B-44B5-AA46-765ACB1F134F}"/>
                </a:ext>
              </a:extLst>
            </p:cNvPr>
            <p:cNvSpPr/>
            <p:nvPr/>
          </p:nvSpPr>
          <p:spPr>
            <a:xfrm>
              <a:off x="3456786" y="6619568"/>
              <a:ext cx="946101" cy="38261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USBB 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2E2185E6-312A-4E21-AC4D-F699C16566C9}"/>
              </a:ext>
            </a:extLst>
          </p:cNvPr>
          <p:cNvGrpSpPr/>
          <p:nvPr/>
        </p:nvGrpSpPr>
        <p:grpSpPr>
          <a:xfrm>
            <a:off x="5334194" y="4886182"/>
            <a:ext cx="2006080" cy="1062528"/>
            <a:chOff x="346162" y="2314309"/>
            <a:chExt cx="8782900" cy="1970419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C3852550-E694-4C6C-AAF3-C8DDDD7580E3}"/>
                </a:ext>
              </a:extLst>
            </p:cNvPr>
            <p:cNvSpPr/>
            <p:nvPr/>
          </p:nvSpPr>
          <p:spPr>
            <a:xfrm>
              <a:off x="346162" y="2314309"/>
              <a:ext cx="8782900" cy="19704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53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FDA020-E2B7-410B-BC8C-78BE53F71980}"/>
                </a:ext>
              </a:extLst>
            </p:cNvPr>
            <p:cNvSpPr/>
            <p:nvPr/>
          </p:nvSpPr>
          <p:spPr>
            <a:xfrm>
              <a:off x="2565009" y="3321598"/>
              <a:ext cx="1624318" cy="3659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Hôpital 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5ED2964-4AE3-4915-91A6-A49CFA659E07}"/>
                </a:ext>
              </a:extLst>
            </p:cNvPr>
            <p:cNvSpPr/>
            <p:nvPr/>
          </p:nvSpPr>
          <p:spPr>
            <a:xfrm>
              <a:off x="1420773" y="2516896"/>
              <a:ext cx="2907879" cy="396866"/>
            </a:xfrm>
            <a:prstGeom prst="rect">
              <a:avLst/>
            </a:prstGeom>
            <a:gradFill>
              <a:gsLst>
                <a:gs pos="0">
                  <a:schemeClr val="accent2">
                    <a:lumMod val="67000"/>
                  </a:schemeClr>
                </a:gs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</a:gra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Hôpital de jour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CEEF4ED-5476-4C4A-A812-7DF93C385111}"/>
                </a:ext>
              </a:extLst>
            </p:cNvPr>
            <p:cNvSpPr/>
            <p:nvPr/>
          </p:nvSpPr>
          <p:spPr>
            <a:xfrm>
              <a:off x="4929596" y="3295587"/>
              <a:ext cx="3525932" cy="844445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Lieux de vie et d’hébergement       (MECS, foyer de l’enfance)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FEBFEFF-B2E8-4E5D-9C3A-80BF70F4377C}"/>
                </a:ext>
              </a:extLst>
            </p:cNvPr>
            <p:cNvSpPr/>
            <p:nvPr/>
          </p:nvSpPr>
          <p:spPr>
            <a:xfrm>
              <a:off x="4989612" y="2507871"/>
              <a:ext cx="3336567" cy="405891"/>
            </a:xfrm>
            <a:prstGeom prst="rect">
              <a:avLst/>
            </a:prstGeom>
            <a:gradFill>
              <a:gsLst>
                <a:gs pos="0">
                  <a:schemeClr val="accent4">
                    <a:lumMod val="67000"/>
                  </a:schemeClr>
                </a:gs>
                <a:gs pos="1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</a:gra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675" dirty="0">
                  <a:solidFill>
                    <a:srgbClr val="002060"/>
                  </a:solidFill>
                </a:rPr>
                <a:t> SESSAD</a:t>
              </a:r>
            </a:p>
          </p:txBody>
        </p:sp>
      </p:grp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D23BF96-3149-4D21-9313-F9DCBA707C61}"/>
              </a:ext>
            </a:extLst>
          </p:cNvPr>
          <p:cNvSpPr/>
          <p:nvPr/>
        </p:nvSpPr>
        <p:spPr>
          <a:xfrm>
            <a:off x="4205312" y="1400775"/>
            <a:ext cx="4069878" cy="1655762"/>
          </a:xfrm>
          <a:prstGeom prst="roundRect">
            <a:avLst/>
          </a:prstGeom>
          <a:solidFill>
            <a:schemeClr val="accent6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6AF4B9-0117-427D-A9BE-28162BB45264}"/>
              </a:ext>
            </a:extLst>
          </p:cNvPr>
          <p:cNvSpPr/>
          <p:nvPr/>
        </p:nvSpPr>
        <p:spPr>
          <a:xfrm>
            <a:off x="5608293" y="2081575"/>
            <a:ext cx="1374438" cy="273721"/>
          </a:xfrm>
          <a:prstGeom prst="rect">
            <a:avLst/>
          </a:prstGeom>
          <a:solidFill>
            <a:schemeClr val="accent1">
              <a:alpha val="32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3" dirty="0">
                <a:solidFill>
                  <a:srgbClr val="002060"/>
                </a:solidFill>
              </a:rPr>
              <a:t>Médecin    Traitant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8116DA-C285-41C4-9C24-721D01C0C74F}"/>
              </a:ext>
            </a:extLst>
          </p:cNvPr>
          <p:cNvSpPr/>
          <p:nvPr/>
        </p:nvSpPr>
        <p:spPr>
          <a:xfrm>
            <a:off x="4950239" y="2755686"/>
            <a:ext cx="504063" cy="1569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SESAME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3B5912-782D-451D-A81B-14425F509DDA}"/>
              </a:ext>
            </a:extLst>
          </p:cNvPr>
          <p:cNvSpPr/>
          <p:nvPr/>
        </p:nvSpPr>
        <p:spPr>
          <a:xfrm>
            <a:off x="6825011" y="2642560"/>
            <a:ext cx="719971" cy="2182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Services sociaux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662F76-2439-479A-802D-20A2763AC344}"/>
              </a:ext>
            </a:extLst>
          </p:cNvPr>
          <p:cNvSpPr/>
          <p:nvPr/>
        </p:nvSpPr>
        <p:spPr>
          <a:xfrm>
            <a:off x="7128233" y="2264125"/>
            <a:ext cx="733441" cy="2288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Associations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4EC7051-3FA5-4305-8822-C5C53E9F7AD9}"/>
              </a:ext>
            </a:extLst>
          </p:cNvPr>
          <p:cNvSpPr/>
          <p:nvPr/>
        </p:nvSpPr>
        <p:spPr>
          <a:xfrm>
            <a:off x="4501727" y="1505264"/>
            <a:ext cx="795975" cy="1825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Médecine scolaire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7D8C6B6-C91A-4FCC-9761-A8D01F26AE1E}"/>
              </a:ext>
            </a:extLst>
          </p:cNvPr>
          <p:cNvSpPr/>
          <p:nvPr/>
        </p:nvSpPr>
        <p:spPr>
          <a:xfrm>
            <a:off x="7385553" y="1883743"/>
            <a:ext cx="799112" cy="2372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Ateliers santé ville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4D3553-1C6D-478E-A22D-D5C8ED349915}"/>
              </a:ext>
            </a:extLst>
          </p:cNvPr>
          <p:cNvSpPr/>
          <p:nvPr/>
        </p:nvSpPr>
        <p:spPr>
          <a:xfrm>
            <a:off x="5463277" y="1792128"/>
            <a:ext cx="707031" cy="1755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Psychomotricien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51188F6-41CA-41CB-ABDB-22C4E49BD782}"/>
              </a:ext>
            </a:extLst>
          </p:cNvPr>
          <p:cNvSpPr/>
          <p:nvPr/>
        </p:nvSpPr>
        <p:spPr>
          <a:xfrm>
            <a:off x="5627527" y="2824331"/>
            <a:ext cx="602535" cy="1510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ASALEE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1F7997-03CC-42FB-AD27-2489C6842FCF}"/>
              </a:ext>
            </a:extLst>
          </p:cNvPr>
          <p:cNvSpPr/>
          <p:nvPr/>
        </p:nvSpPr>
        <p:spPr>
          <a:xfrm>
            <a:off x="4778507" y="1861956"/>
            <a:ext cx="640942" cy="1764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Psychologue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B683D8A-CB51-4C3A-B002-B25E14182E6D}"/>
              </a:ext>
            </a:extLst>
          </p:cNvPr>
          <p:cNvSpPr/>
          <p:nvPr/>
        </p:nvSpPr>
        <p:spPr>
          <a:xfrm>
            <a:off x="5599804" y="1482316"/>
            <a:ext cx="657980" cy="1700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Orthophoniste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3BAEB27-3458-4816-9259-4AF1AF1C7ADB}"/>
              </a:ext>
            </a:extLst>
          </p:cNvPr>
          <p:cNvSpPr/>
          <p:nvPr/>
        </p:nvSpPr>
        <p:spPr>
          <a:xfrm>
            <a:off x="6641385" y="1570356"/>
            <a:ext cx="945414" cy="2372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Animateurs/éducateurs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AAAD88E-3664-4572-BC63-C9D220359BDD}"/>
              </a:ext>
            </a:extLst>
          </p:cNvPr>
          <p:cNvSpPr txBox="1"/>
          <p:nvPr/>
        </p:nvSpPr>
        <p:spPr>
          <a:xfrm>
            <a:off x="3867086" y="215695"/>
            <a:ext cx="4602582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13" b="1" dirty="0"/>
              <a:t>Gradation des soins – gradation des ressources </a:t>
            </a:r>
          </a:p>
          <a:p>
            <a:pPr algn="ctr"/>
            <a:r>
              <a:rPr lang="fr-FR" sz="1013" dirty="0"/>
              <a:t>De la prévention /repérage  au diagnostic et à la prise en charge/ accompagnement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C5F5369-EB32-4DAD-8004-75D89E9E5AC0}"/>
              </a:ext>
            </a:extLst>
          </p:cNvPr>
          <p:cNvSpPr/>
          <p:nvPr/>
        </p:nvSpPr>
        <p:spPr>
          <a:xfrm>
            <a:off x="5454301" y="6095883"/>
            <a:ext cx="673797" cy="22336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788" dirty="0">
                <a:solidFill>
                  <a:srgbClr val="002060"/>
                </a:solidFill>
              </a:rPr>
              <a:t>Sanitaire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A8E24E8-49E8-465F-BEAD-147CFC52C275}"/>
              </a:ext>
            </a:extLst>
          </p:cNvPr>
          <p:cNvSpPr/>
          <p:nvPr/>
        </p:nvSpPr>
        <p:spPr>
          <a:xfrm>
            <a:off x="6504328" y="6093511"/>
            <a:ext cx="721773" cy="22336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788" dirty="0">
                <a:solidFill>
                  <a:srgbClr val="002060"/>
                </a:solidFill>
              </a:rPr>
              <a:t>Médicosocial, social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BA809F-C9BA-43A1-9CC3-1D4BDECED2D2}"/>
              </a:ext>
            </a:extLst>
          </p:cNvPr>
          <p:cNvSpPr/>
          <p:nvPr/>
        </p:nvSpPr>
        <p:spPr>
          <a:xfrm>
            <a:off x="4175613" y="810914"/>
            <a:ext cx="907139" cy="24912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/>
              <a:t>Prévention éducative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8B5AF8-6608-42F1-AA2B-B739DEED32D8}"/>
              </a:ext>
            </a:extLst>
          </p:cNvPr>
          <p:cNvSpPr/>
          <p:nvPr/>
        </p:nvSpPr>
        <p:spPr>
          <a:xfrm>
            <a:off x="4425945" y="1127069"/>
            <a:ext cx="711946" cy="197549"/>
          </a:xfrm>
          <a:prstGeom prst="rect">
            <a:avLst/>
          </a:pr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/>
              <a:t>Ecole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5F2109F-F017-47FB-B587-0DD278A108A8}"/>
              </a:ext>
            </a:extLst>
          </p:cNvPr>
          <p:cNvSpPr/>
          <p:nvPr/>
        </p:nvSpPr>
        <p:spPr>
          <a:xfrm>
            <a:off x="5233976" y="1115697"/>
            <a:ext cx="711946" cy="197549"/>
          </a:xfrm>
          <a:prstGeom prst="rect">
            <a:avLst/>
          </a:pr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/>
              <a:t>Mode de garde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D86B179-646B-4E82-BD8E-A999FCAFDDF3}"/>
              </a:ext>
            </a:extLst>
          </p:cNvPr>
          <p:cNvSpPr/>
          <p:nvPr/>
        </p:nvSpPr>
        <p:spPr>
          <a:xfrm>
            <a:off x="6516034" y="1093071"/>
            <a:ext cx="711946" cy="197549"/>
          </a:xfrm>
          <a:prstGeom prst="rect">
            <a:avLst/>
          </a:pr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675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6B06847-9F03-432B-917E-B168638326A3}"/>
              </a:ext>
            </a:extLst>
          </p:cNvPr>
          <p:cNvSpPr/>
          <p:nvPr/>
        </p:nvSpPr>
        <p:spPr>
          <a:xfrm>
            <a:off x="7736227" y="754347"/>
            <a:ext cx="711946" cy="197549"/>
          </a:xfrm>
          <a:prstGeom prst="rect">
            <a:avLst/>
          </a:pr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/>
              <a:t>Lieu de vie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8BBC3B2-9BED-489E-B29B-DE5FC10E7509}"/>
              </a:ext>
            </a:extLst>
          </p:cNvPr>
          <p:cNvSpPr/>
          <p:nvPr/>
        </p:nvSpPr>
        <p:spPr>
          <a:xfrm>
            <a:off x="7367321" y="1079679"/>
            <a:ext cx="975092" cy="197549"/>
          </a:xfrm>
          <a:prstGeom prst="rect">
            <a:avLst/>
          </a:pr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/>
              <a:t>Environnement de vie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1FD320-D26B-4ABF-99AF-378666567C68}"/>
              </a:ext>
            </a:extLst>
          </p:cNvPr>
          <p:cNvSpPr/>
          <p:nvPr/>
        </p:nvSpPr>
        <p:spPr>
          <a:xfrm>
            <a:off x="3536258" y="1910355"/>
            <a:ext cx="603107" cy="6161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88" dirty="0">
                <a:solidFill>
                  <a:schemeClr val="tx1"/>
                </a:solidFill>
              </a:rPr>
              <a:t>1° ligne: soins primaires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14A00B0-7F80-4090-867B-AA54AE5FB5D8}"/>
              </a:ext>
            </a:extLst>
          </p:cNvPr>
          <p:cNvSpPr/>
          <p:nvPr/>
        </p:nvSpPr>
        <p:spPr>
          <a:xfrm>
            <a:off x="3568869" y="1324618"/>
            <a:ext cx="907139" cy="118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FF0000"/>
                </a:solidFill>
              </a:rPr>
              <a:t>Signes d’appels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AE50EFE-86E3-4505-8F55-0EF6DBFCB2A5}"/>
              </a:ext>
            </a:extLst>
          </p:cNvPr>
          <p:cNvSpPr/>
          <p:nvPr/>
        </p:nvSpPr>
        <p:spPr>
          <a:xfrm>
            <a:off x="4011041" y="2057433"/>
            <a:ext cx="907139" cy="118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FF0000"/>
                </a:solidFill>
              </a:rPr>
              <a:t>Repérage</a:t>
            </a:r>
          </a:p>
        </p:txBody>
      </p:sp>
      <p:sp>
        <p:nvSpPr>
          <p:cNvPr id="34" name="Organigramme : Stockage à accès séquentiel 33">
            <a:extLst>
              <a:ext uri="{FF2B5EF4-FFF2-40B4-BE49-F238E27FC236}">
                <a16:creationId xmlns:a16="http://schemas.microsoft.com/office/drawing/2014/main" id="{EAE98948-0014-4464-AF85-03B86A474C2E}"/>
              </a:ext>
            </a:extLst>
          </p:cNvPr>
          <p:cNvSpPr/>
          <p:nvPr/>
        </p:nvSpPr>
        <p:spPr>
          <a:xfrm rot="20473245">
            <a:off x="4326328" y="2138629"/>
            <a:ext cx="976191" cy="54455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FF0000"/>
                </a:solidFill>
              </a:rPr>
              <a:t>Pré évaluation pluri</a:t>
            </a:r>
          </a:p>
          <a:p>
            <a:pPr algn="ctr"/>
            <a:r>
              <a:rPr lang="fr-FR" sz="675" dirty="0">
                <a:solidFill>
                  <a:srgbClr val="FF0000"/>
                </a:solidFill>
              </a:rPr>
              <a:t>professionnelle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43E6302-53E7-437A-9731-EAAABD32368F}"/>
              </a:ext>
            </a:extLst>
          </p:cNvPr>
          <p:cNvSpPr/>
          <p:nvPr/>
        </p:nvSpPr>
        <p:spPr>
          <a:xfrm>
            <a:off x="3800876" y="3588478"/>
            <a:ext cx="603107" cy="6161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88" dirty="0">
                <a:solidFill>
                  <a:schemeClr val="tx1"/>
                </a:solidFill>
              </a:rPr>
              <a:t>2° ligne: soins secondaires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7B88344-9346-4BA2-B14A-0BF5DC2BB563}"/>
              </a:ext>
            </a:extLst>
          </p:cNvPr>
          <p:cNvSpPr/>
          <p:nvPr/>
        </p:nvSpPr>
        <p:spPr>
          <a:xfrm>
            <a:off x="4565812" y="5119377"/>
            <a:ext cx="603107" cy="6161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88" dirty="0">
                <a:solidFill>
                  <a:schemeClr val="tx1"/>
                </a:solidFill>
              </a:rPr>
              <a:t>3° ligne: soins tertiaires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B8F3498-5E96-4015-9ABC-0140753BEC6D}"/>
              </a:ext>
            </a:extLst>
          </p:cNvPr>
          <p:cNvSpPr/>
          <p:nvPr/>
        </p:nvSpPr>
        <p:spPr>
          <a:xfrm>
            <a:off x="5457312" y="3660050"/>
            <a:ext cx="470470" cy="215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CAMSP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F75C9B9-DEF2-4282-A453-53728FF1217D}"/>
              </a:ext>
            </a:extLst>
          </p:cNvPr>
          <p:cNvSpPr/>
          <p:nvPr/>
        </p:nvSpPr>
        <p:spPr>
          <a:xfrm>
            <a:off x="4464611" y="1730677"/>
            <a:ext cx="371064" cy="1825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PMI</a:t>
            </a:r>
          </a:p>
        </p:txBody>
      </p:sp>
      <p:sp>
        <p:nvSpPr>
          <p:cNvPr id="62" name="Organigramme : Stockage à accès séquentiel 61">
            <a:extLst>
              <a:ext uri="{FF2B5EF4-FFF2-40B4-BE49-F238E27FC236}">
                <a16:creationId xmlns:a16="http://schemas.microsoft.com/office/drawing/2014/main" id="{B41CFB13-4A08-4AA2-8156-A14552799D3A}"/>
              </a:ext>
            </a:extLst>
          </p:cNvPr>
          <p:cNvSpPr/>
          <p:nvPr/>
        </p:nvSpPr>
        <p:spPr>
          <a:xfrm rot="20473245">
            <a:off x="4527951" y="3933684"/>
            <a:ext cx="976191" cy="54455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FF0000"/>
                </a:solidFill>
              </a:rPr>
              <a:t>Evaluation                 </a:t>
            </a:r>
            <a:r>
              <a:rPr lang="fr-FR" sz="563" dirty="0">
                <a:solidFill>
                  <a:srgbClr val="FF0000"/>
                </a:solidFill>
              </a:rPr>
              <a:t>PDAP/PCO/MDPH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A35098F-87A5-4628-9CB9-778560C3D6BD}"/>
              </a:ext>
            </a:extLst>
          </p:cNvPr>
          <p:cNvSpPr/>
          <p:nvPr/>
        </p:nvSpPr>
        <p:spPr>
          <a:xfrm>
            <a:off x="4530562" y="3630648"/>
            <a:ext cx="578925" cy="2383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UME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1FDA020-E2B7-410B-BC8C-78BE53F71980}"/>
              </a:ext>
            </a:extLst>
          </p:cNvPr>
          <p:cNvSpPr/>
          <p:nvPr/>
        </p:nvSpPr>
        <p:spPr>
          <a:xfrm>
            <a:off x="5361886" y="5288789"/>
            <a:ext cx="441278" cy="46277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Equipe post-Urgences 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A35098F-87A5-4628-9CB9-778560C3D6BD}"/>
              </a:ext>
            </a:extLst>
          </p:cNvPr>
          <p:cNvSpPr/>
          <p:nvPr/>
        </p:nvSpPr>
        <p:spPr>
          <a:xfrm>
            <a:off x="5927781" y="3577267"/>
            <a:ext cx="441849" cy="2030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CMP-IJ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DC5EE69-BF1B-44B5-AA46-765ACB1F134F}"/>
              </a:ext>
            </a:extLst>
          </p:cNvPr>
          <p:cNvSpPr/>
          <p:nvPr/>
        </p:nvSpPr>
        <p:spPr>
          <a:xfrm>
            <a:off x="5649560" y="2415605"/>
            <a:ext cx="373692" cy="215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75" dirty="0">
                <a:solidFill>
                  <a:srgbClr val="002060"/>
                </a:solidFill>
              </a:rPr>
              <a:t>USBB </a:t>
            </a:r>
          </a:p>
        </p:txBody>
      </p:sp>
    </p:spTree>
    <p:extLst>
      <p:ext uri="{BB962C8B-B14F-4D97-AF65-F5344CB8AC3E}">
        <p14:creationId xmlns:p14="http://schemas.microsoft.com/office/powerpoint/2010/main" val="2303952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F1C7D-E551-75B7-3959-9EDCE45B6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développer la CPTS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DDE5AE-9238-9602-C912-A5839624D2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Des fonctions support</a:t>
            </a:r>
          </a:p>
          <a:p>
            <a:pPr marL="0" indent="0">
              <a:buNone/>
            </a:pPr>
            <a:r>
              <a:rPr lang="fr-FR" dirty="0"/>
              <a:t>Coordination : 2 personnes</a:t>
            </a:r>
          </a:p>
          <a:p>
            <a:r>
              <a:rPr lang="fr-FR" dirty="0"/>
              <a:t>Bureau équipée</a:t>
            </a:r>
          </a:p>
          <a:p>
            <a:r>
              <a:rPr lang="fr-FR" dirty="0"/>
              <a:t>Un site en construction </a:t>
            </a:r>
          </a:p>
          <a:p>
            <a:r>
              <a:rPr lang="fr-FR" dirty="0"/>
              <a:t>Logiciel de gestion « Plexus »</a:t>
            </a:r>
          </a:p>
          <a:p>
            <a:pPr marL="0" indent="0">
              <a:buNone/>
            </a:pPr>
            <a:r>
              <a:rPr lang="fr-FR" b="1" dirty="0"/>
              <a:t>Mais aussi </a:t>
            </a:r>
          </a:p>
          <a:p>
            <a:r>
              <a:rPr lang="fr-FR" dirty="0"/>
              <a:t>Rencontres avec élus et partenaires du territoire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7CB9BB7-0D76-4368-6E08-1AFCC2784A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Animation </a:t>
            </a:r>
          </a:p>
          <a:p>
            <a:pPr marL="0" indent="0">
              <a:buNone/>
            </a:pPr>
            <a:r>
              <a:rPr lang="fr-FR" dirty="0"/>
              <a:t>CPTS Actu</a:t>
            </a:r>
          </a:p>
          <a:p>
            <a:pPr marL="0" indent="0">
              <a:buNone/>
            </a:pPr>
            <a:r>
              <a:rPr lang="fr-FR" dirty="0"/>
              <a:t>Mardi Zoom</a:t>
            </a:r>
          </a:p>
          <a:p>
            <a:pPr marL="0" indent="0">
              <a:buNone/>
            </a:pPr>
            <a:r>
              <a:rPr lang="fr-FR" dirty="0"/>
              <a:t>Evènements : conférence parentalité, Journée Diabète</a:t>
            </a:r>
          </a:p>
          <a:p>
            <a:pPr marL="0" indent="0">
              <a:buNone/>
            </a:pPr>
            <a:r>
              <a:rPr lang="fr-FR" dirty="0"/>
              <a:t>Un séminaire annuel</a:t>
            </a:r>
          </a:p>
          <a:p>
            <a:pPr marL="0" indent="0">
              <a:buNone/>
            </a:pPr>
            <a:r>
              <a:rPr lang="fr-FR" dirty="0"/>
              <a:t>Réunions de professionnels dans les communes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1624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385268-0AC8-A75D-4A44-B8BAA319F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Complémentarité MSP/CPTS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F4B9C7-7107-08DF-3392-B359F80A16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/>
              <a:t>MSP</a:t>
            </a:r>
          </a:p>
          <a:p>
            <a:r>
              <a:rPr lang="fr-FR" dirty="0"/>
              <a:t>Niveau Patient/ patientèle</a:t>
            </a:r>
          </a:p>
          <a:p>
            <a:r>
              <a:rPr lang="fr-FR" dirty="0"/>
              <a:t>Lieu de soin, avec supports et bonnes conditions d’exercice en </a:t>
            </a:r>
            <a:r>
              <a:rPr lang="fr-FR" dirty="0" err="1"/>
              <a:t>pluripro</a:t>
            </a:r>
            <a:endParaRPr lang="fr-FR" dirty="0"/>
          </a:p>
          <a:p>
            <a:r>
              <a:rPr lang="fr-FR" dirty="0"/>
              <a:t>Equipe plus réduite, professionnels convaincus</a:t>
            </a:r>
          </a:p>
          <a:p>
            <a:r>
              <a:rPr lang="fr-FR" dirty="0"/>
              <a:t>Lancer / expérimenter des projets</a:t>
            </a:r>
          </a:p>
          <a:p>
            <a:r>
              <a:rPr lang="fr-FR" dirty="0"/>
              <a:t>Être des lieux d’intensité pour des projets territoriaux, développés avec les partenaires</a:t>
            </a:r>
          </a:p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A84352-B8B5-9369-80B6-98A58E7E2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/>
              <a:t>CPTS</a:t>
            </a:r>
          </a:p>
          <a:p>
            <a:r>
              <a:rPr lang="fr-FR" dirty="0"/>
              <a:t>Niveau population</a:t>
            </a:r>
          </a:p>
          <a:p>
            <a:r>
              <a:rPr lang="fr-FR" dirty="0"/>
              <a:t>Espace d’organisation des soins</a:t>
            </a:r>
          </a:p>
          <a:p>
            <a:r>
              <a:rPr lang="fr-FR" dirty="0"/>
              <a:t>Visibilité des professionnels de l’ambulatoire par les partenaires </a:t>
            </a:r>
          </a:p>
          <a:p>
            <a:r>
              <a:rPr lang="fr-FR" dirty="0"/>
              <a:t>Intégration de  professionnels isolés, connaissance entre professionnels sur le territoire</a:t>
            </a:r>
          </a:p>
          <a:p>
            <a:r>
              <a:rPr lang="fr-FR" dirty="0"/>
              <a:t>Développer des projets à plus grande échelle en s’appuyant sur la créativité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1136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07CAF8-E5A3-F083-9B7B-C2D267908F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Merci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4523DA-DF2F-D4A2-9822-B8C7A8FF40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Des questions?</a:t>
            </a:r>
          </a:p>
        </p:txBody>
      </p:sp>
    </p:spTree>
    <p:extLst>
      <p:ext uri="{BB962C8B-B14F-4D97-AF65-F5344CB8AC3E}">
        <p14:creationId xmlns:p14="http://schemas.microsoft.com/office/powerpoint/2010/main" val="2165131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3DE56-AE32-4C7E-A03C-5378A67DE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19" y="505238"/>
            <a:ext cx="10515600" cy="761261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latin typeface="Comfortaa" panose="00000500000000000000" pitchFamily="2" charset="0"/>
              </a:rPr>
              <a:t>Accès aux soins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43BF19A-743B-4575-89E7-FBE0F69586D1}"/>
              </a:ext>
            </a:extLst>
          </p:cNvPr>
          <p:cNvGrpSpPr/>
          <p:nvPr/>
        </p:nvGrpSpPr>
        <p:grpSpPr>
          <a:xfrm rot="5400000">
            <a:off x="11087888" y="-391528"/>
            <a:ext cx="1210296" cy="1654480"/>
            <a:chOff x="0" y="0"/>
            <a:chExt cx="1189834" cy="1388854"/>
          </a:xfrm>
        </p:grpSpPr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EE7DC087-A61E-47AF-A41C-3FF8B5B5014A}"/>
                </a:ext>
              </a:extLst>
            </p:cNvPr>
            <p:cNvSpPr/>
            <p:nvPr/>
          </p:nvSpPr>
          <p:spPr>
            <a:xfrm>
              <a:off x="103517" y="0"/>
              <a:ext cx="1086317" cy="983339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EC1ADC20-626F-41BA-96B1-BF126E86D87F}"/>
                </a:ext>
              </a:extLst>
            </p:cNvPr>
            <p:cNvSpPr/>
            <p:nvPr/>
          </p:nvSpPr>
          <p:spPr>
            <a:xfrm>
              <a:off x="491705" y="621102"/>
              <a:ext cx="646981" cy="621102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3306B63B-6E77-485F-97DD-079D35DDC047}"/>
                </a:ext>
              </a:extLst>
            </p:cNvPr>
            <p:cNvSpPr/>
            <p:nvPr/>
          </p:nvSpPr>
          <p:spPr>
            <a:xfrm>
              <a:off x="0" y="672861"/>
              <a:ext cx="749947" cy="715993"/>
            </a:xfrm>
            <a:prstGeom prst="flowChartConnector">
              <a:avLst/>
            </a:prstGeom>
            <a:solidFill>
              <a:srgbClr val="65C9B1">
                <a:alpha val="5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6" name="Google Shape;162;p9">
            <a:extLst>
              <a:ext uri="{FF2B5EF4-FFF2-40B4-BE49-F238E27FC236}">
                <a16:creationId xmlns:a16="http://schemas.microsoft.com/office/drawing/2014/main" id="{2D5B3C27-87ED-B060-7E74-6E3B2CD0299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76661" y="1941172"/>
            <a:ext cx="10515600" cy="4411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500" dirty="0"/>
              <a:t>Médecin traitant : 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100" dirty="0"/>
              <a:t>Etat des lieux des médecins prenant de nouveaux patients (22 répondants sur 76) ; 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100" dirty="0"/>
              <a:t>Relations avec les  partenaires permettant  d’identifier les patients sans médecin traitant : CCAS, mairies, CPAM, Hôpital notamment psy, 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100" dirty="0"/>
              <a:t>Création d’une adresse mail spécifique « </a:t>
            </a:r>
            <a:r>
              <a:rPr lang="fr-FR" sz="2100" dirty="0" err="1"/>
              <a:t>jechercheunmédecin</a:t>
            </a:r>
            <a:r>
              <a:rPr lang="fr-FR" sz="2100" dirty="0"/>
              <a:t> </a:t>
            </a:r>
            <a:r>
              <a:rPr lang="fr-FR" sz="2100" dirty="0">
                <a:hlinkClick r:id="rId2"/>
              </a:rPr>
              <a:t>traitant@gmail.com</a:t>
            </a:r>
            <a:endParaRPr lang="fr-FR" sz="2100" dirty="0"/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100" dirty="0"/>
              <a:t>Recensement des patients sur base de données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100" dirty="0"/>
              <a:t>Etablissement des critères et hiérarchisation, aide à la recherche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72205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AC54BD79-263C-454C-8EDD-C62E4F498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99"/>
          <a:stretch>
            <a:fillRect/>
          </a:stretch>
        </p:blipFill>
        <p:spPr bwMode="auto">
          <a:xfrm>
            <a:off x="1524000" y="714376"/>
            <a:ext cx="9144000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xplosion 1 5">
            <a:extLst>
              <a:ext uri="{FF2B5EF4-FFF2-40B4-BE49-F238E27FC236}">
                <a16:creationId xmlns:a16="http://schemas.microsoft.com/office/drawing/2014/main" id="{2355E21C-690E-4B9E-96AC-0CC8DA0BF53D}"/>
              </a:ext>
            </a:extLst>
          </p:cNvPr>
          <p:cNvSpPr/>
          <p:nvPr/>
        </p:nvSpPr>
        <p:spPr>
          <a:xfrm>
            <a:off x="523875" y="-428625"/>
            <a:ext cx="5143500" cy="2500313"/>
          </a:xfrm>
          <a:prstGeom prst="irregularSeal1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88" name="ZoneTexte 6">
            <a:extLst>
              <a:ext uri="{FF2B5EF4-FFF2-40B4-BE49-F238E27FC236}">
                <a16:creationId xmlns:a16="http://schemas.microsoft.com/office/drawing/2014/main" id="{B801C43B-4BF6-487D-B2A9-D1B3C6408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589" y="428626"/>
            <a:ext cx="2847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  <a:latin typeface="Georgia" panose="02040502050405020303" pitchFamily="18" charset="0"/>
              </a:rPr>
              <a:t>Professionnels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  <a:latin typeface="Georgia" panose="02040502050405020303" pitchFamily="18" charset="0"/>
              </a:rPr>
              <a:t>de santé</a:t>
            </a:r>
            <a:endParaRPr lang="fr-FR" altLang="fr-FR" sz="180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Explosion 1 7">
            <a:extLst>
              <a:ext uri="{FF2B5EF4-FFF2-40B4-BE49-F238E27FC236}">
                <a16:creationId xmlns:a16="http://schemas.microsoft.com/office/drawing/2014/main" id="{DC9E6083-CD80-48B6-8348-D94D1464A476}"/>
              </a:ext>
            </a:extLst>
          </p:cNvPr>
          <p:cNvSpPr/>
          <p:nvPr/>
        </p:nvSpPr>
        <p:spPr>
          <a:xfrm>
            <a:off x="6238876" y="4857750"/>
            <a:ext cx="4500563" cy="2000250"/>
          </a:xfrm>
          <a:prstGeom prst="irregularSeal1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90" name="ZoneTexte 8">
            <a:extLst>
              <a:ext uri="{FF2B5EF4-FFF2-40B4-BE49-F238E27FC236}">
                <a16:creationId xmlns:a16="http://schemas.microsoft.com/office/drawing/2014/main" id="{3F904857-50E1-4132-8561-272133E19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5651" y="5572125"/>
            <a:ext cx="2847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  <a:latin typeface="Georgia" panose="02040502050405020303" pitchFamily="18" charset="0"/>
              </a:rPr>
              <a:t>      Projet de santé</a:t>
            </a:r>
            <a:endParaRPr lang="fr-FR" altLang="fr-FR" sz="180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69972D39-06E4-4AF4-BEE7-EC1DEBF2CCF5}"/>
              </a:ext>
            </a:extLst>
          </p:cNvPr>
          <p:cNvSpPr/>
          <p:nvPr/>
        </p:nvSpPr>
        <p:spPr>
          <a:xfrm>
            <a:off x="7167563" y="0"/>
            <a:ext cx="4214812" cy="2357438"/>
          </a:xfrm>
          <a:prstGeom prst="irregularSeal1">
            <a:avLst/>
          </a:prstGeom>
          <a:solidFill>
            <a:schemeClr val="bg2">
              <a:lumMod val="9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92" name="ZoneTexte 10">
            <a:extLst>
              <a:ext uri="{FF2B5EF4-FFF2-40B4-BE49-F238E27FC236}">
                <a16:creationId xmlns:a16="http://schemas.microsoft.com/office/drawing/2014/main" id="{9842FBFE-C9BB-4A1A-BC8A-8D691A9DE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501" y="928688"/>
            <a:ext cx="2847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000" b="1">
                <a:solidFill>
                  <a:srgbClr val="4A2F12"/>
                </a:solidFill>
                <a:latin typeface="Georgia" panose="02040502050405020303" pitchFamily="18" charset="0"/>
              </a:rPr>
              <a:t>               </a:t>
            </a:r>
            <a:r>
              <a:rPr lang="fr-FR" altLang="fr-FR" sz="2000" b="1">
                <a:solidFill>
                  <a:schemeClr val="bg1"/>
                </a:solidFill>
                <a:latin typeface="Georgia" panose="02040502050405020303" pitchFamily="18" charset="0"/>
              </a:rPr>
              <a:t>Territoire</a:t>
            </a:r>
            <a:endParaRPr lang="fr-FR" altLang="fr-FR" sz="180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16393" name="Picture 4" descr="Afficher l’image source">
            <a:extLst>
              <a:ext uri="{FF2B5EF4-FFF2-40B4-BE49-F238E27FC236}">
                <a16:creationId xmlns:a16="http://schemas.microsoft.com/office/drawing/2014/main" id="{D97D463D-F130-4F96-88A5-3BD4E9701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2" r="21965"/>
          <a:stretch>
            <a:fillRect/>
          </a:stretch>
        </p:blipFill>
        <p:spPr bwMode="auto">
          <a:xfrm>
            <a:off x="1952626" y="357188"/>
            <a:ext cx="42862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2">
            <a:extLst>
              <a:ext uri="{FF2B5EF4-FFF2-40B4-BE49-F238E27FC236}">
                <a16:creationId xmlns:a16="http://schemas.microsoft.com/office/drawing/2014/main" id="{35B88AF7-5687-4013-BAD0-F2FDB498A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6" y="857250"/>
            <a:ext cx="6699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2" descr="Afficher l’image source">
            <a:extLst>
              <a:ext uri="{FF2B5EF4-FFF2-40B4-BE49-F238E27FC236}">
                <a16:creationId xmlns:a16="http://schemas.microsoft.com/office/drawing/2014/main" id="{9E099798-BD0A-4977-B72B-26F6675A9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8" r="28104"/>
          <a:stretch>
            <a:fillRect/>
          </a:stretch>
        </p:blipFill>
        <p:spPr bwMode="auto">
          <a:xfrm>
            <a:off x="7239000" y="5500688"/>
            <a:ext cx="3683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634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3DE56-AE32-4C7E-A03C-5378A67DE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19" y="505238"/>
            <a:ext cx="10515600" cy="983755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dirty="0">
                <a:latin typeface="Comfortaa" panose="00000500000000000000" pitchFamily="2" charset="0"/>
              </a:rPr>
              <a:t>Soins non programmés</a:t>
            </a:r>
            <a:br>
              <a:rPr lang="fr-FR" sz="4000" dirty="0">
                <a:latin typeface="Comfortaa" panose="00000500000000000000" pitchFamily="2" charset="0"/>
              </a:rPr>
            </a:br>
            <a:r>
              <a:rPr lang="fr-FR" sz="4000" dirty="0">
                <a:latin typeface="Comfortaa" panose="00000500000000000000" pitchFamily="2" charset="0"/>
              </a:rPr>
              <a:t>Service d’Accès aux Soins (SAS)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43BF19A-743B-4575-89E7-FBE0F69586D1}"/>
              </a:ext>
            </a:extLst>
          </p:cNvPr>
          <p:cNvGrpSpPr/>
          <p:nvPr/>
        </p:nvGrpSpPr>
        <p:grpSpPr>
          <a:xfrm rot="5400000">
            <a:off x="11087888" y="-391528"/>
            <a:ext cx="1210296" cy="1654480"/>
            <a:chOff x="0" y="0"/>
            <a:chExt cx="1189834" cy="1388854"/>
          </a:xfrm>
        </p:grpSpPr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EE7DC087-A61E-47AF-A41C-3FF8B5B5014A}"/>
                </a:ext>
              </a:extLst>
            </p:cNvPr>
            <p:cNvSpPr/>
            <p:nvPr/>
          </p:nvSpPr>
          <p:spPr>
            <a:xfrm>
              <a:off x="103517" y="0"/>
              <a:ext cx="1086317" cy="983339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EC1ADC20-626F-41BA-96B1-BF126E86D87F}"/>
                </a:ext>
              </a:extLst>
            </p:cNvPr>
            <p:cNvSpPr/>
            <p:nvPr/>
          </p:nvSpPr>
          <p:spPr>
            <a:xfrm>
              <a:off x="491705" y="621102"/>
              <a:ext cx="646981" cy="621102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3306B63B-6E77-485F-97DD-079D35DDC047}"/>
                </a:ext>
              </a:extLst>
            </p:cNvPr>
            <p:cNvSpPr/>
            <p:nvPr/>
          </p:nvSpPr>
          <p:spPr>
            <a:xfrm>
              <a:off x="0" y="672861"/>
              <a:ext cx="749947" cy="715993"/>
            </a:xfrm>
            <a:prstGeom prst="flowChartConnector">
              <a:avLst/>
            </a:prstGeom>
            <a:solidFill>
              <a:srgbClr val="65C9B1">
                <a:alpha val="5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6" name="Google Shape;162;p9">
            <a:extLst>
              <a:ext uri="{FF2B5EF4-FFF2-40B4-BE49-F238E27FC236}">
                <a16:creationId xmlns:a16="http://schemas.microsoft.com/office/drawing/2014/main" id="{2D5B3C27-87ED-B060-7E74-6E3B2CD0299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76661" y="2402837"/>
            <a:ext cx="10515600" cy="2911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500" dirty="0"/>
              <a:t>Intégration au SAS départemental depuis le 28 mars 2022</a:t>
            </a:r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500" dirty="0"/>
              <a:t>9 médecins du territoire de la CPTS participent à la phase expérimentale</a:t>
            </a:r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500" dirty="0"/>
              <a:t>Sur 352 créneaux mis à disposition, 89 ont été comblés</a:t>
            </a:r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500" dirty="0"/>
              <a:t>Croissance nette du nombre de demandes </a:t>
            </a:r>
            <a:r>
              <a:rPr lang="fr-FR" sz="2500"/>
              <a:t>en juillet et août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929923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3DE56-AE32-4C7E-A03C-5378A67DE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081" y="330725"/>
            <a:ext cx="10515600" cy="920559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latin typeface="Comfortaa" panose="00000500000000000000" pitchFamily="2" charset="0"/>
              </a:rPr>
              <a:t>Prévention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43BF19A-743B-4575-89E7-FBE0F69586D1}"/>
              </a:ext>
            </a:extLst>
          </p:cNvPr>
          <p:cNvGrpSpPr/>
          <p:nvPr/>
        </p:nvGrpSpPr>
        <p:grpSpPr>
          <a:xfrm rot="5400000">
            <a:off x="11087888" y="-391528"/>
            <a:ext cx="1210296" cy="1654480"/>
            <a:chOff x="0" y="0"/>
            <a:chExt cx="1189834" cy="1388854"/>
          </a:xfrm>
        </p:grpSpPr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EE7DC087-A61E-47AF-A41C-3FF8B5B5014A}"/>
                </a:ext>
              </a:extLst>
            </p:cNvPr>
            <p:cNvSpPr/>
            <p:nvPr/>
          </p:nvSpPr>
          <p:spPr>
            <a:xfrm>
              <a:off x="103517" y="0"/>
              <a:ext cx="1086317" cy="983339"/>
            </a:xfrm>
            <a:prstGeom prst="flowChartConnector">
              <a:avLst/>
            </a:prstGeom>
            <a:solidFill>
              <a:srgbClr val="33917B">
                <a:alpha val="4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EC1ADC20-626F-41BA-96B1-BF126E86D87F}"/>
                </a:ext>
              </a:extLst>
            </p:cNvPr>
            <p:cNvSpPr/>
            <p:nvPr/>
          </p:nvSpPr>
          <p:spPr>
            <a:xfrm>
              <a:off x="491705" y="621102"/>
              <a:ext cx="646981" cy="621102"/>
            </a:xfrm>
            <a:prstGeom prst="flowChartConnector">
              <a:avLst/>
            </a:prstGeom>
            <a:solidFill>
              <a:srgbClr val="7BD0E1">
                <a:alpha val="38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3306B63B-6E77-485F-97DD-079D35DDC047}"/>
                </a:ext>
              </a:extLst>
            </p:cNvPr>
            <p:cNvSpPr/>
            <p:nvPr/>
          </p:nvSpPr>
          <p:spPr>
            <a:xfrm>
              <a:off x="0" y="672861"/>
              <a:ext cx="749947" cy="715993"/>
            </a:xfrm>
            <a:prstGeom prst="flowChartConnector">
              <a:avLst/>
            </a:prstGeom>
            <a:solidFill>
              <a:srgbClr val="65C9B1">
                <a:alpha val="5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6" name="Google Shape;162;p9">
            <a:extLst>
              <a:ext uri="{FF2B5EF4-FFF2-40B4-BE49-F238E27FC236}">
                <a16:creationId xmlns:a16="http://schemas.microsoft.com/office/drawing/2014/main" id="{2D5B3C27-87ED-B060-7E74-6E3B2CD0299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35902" y="1383696"/>
            <a:ext cx="11444483" cy="307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400" dirty="0"/>
              <a:t>Activités physiques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000" dirty="0"/>
              <a:t>Etat des lieux des différentes actions déjà menées et des structures existantes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000" dirty="0"/>
              <a:t>Relations avec les communes</a:t>
            </a:r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fr-FR" sz="2400" dirty="0"/>
              <a:t>Dépistages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000" dirty="0"/>
              <a:t>Octobre Rose</a:t>
            </a:r>
          </a:p>
          <a:p>
            <a:pPr marL="914389" lvl="1" indent="-374650">
              <a:lnSpc>
                <a:spcPct val="150000"/>
              </a:lnSpc>
              <a:spcBef>
                <a:spcPts val="0"/>
              </a:spcBef>
              <a:buSzPts val="2300"/>
              <a:buChar char="-"/>
            </a:pPr>
            <a:r>
              <a:rPr lang="fr-FR" sz="2000" dirty="0"/>
              <a:t>Journée Diabète 15 Novembre</a:t>
            </a:r>
          </a:p>
          <a:p>
            <a:pPr marL="45720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329839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4BEB6-500B-46D7-B4BE-3ED56653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CC5067-4014-4884-B36B-392E64901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5" y="1690690"/>
            <a:ext cx="11039475" cy="4595810"/>
          </a:xfrm>
        </p:spPr>
        <p:txBody>
          <a:bodyPr>
            <a:normAutofit fontScale="85000" lnSpcReduction="20000"/>
          </a:bodyPr>
          <a:lstStyle/>
          <a:p>
            <a:r>
              <a:rPr lang="fr-FR" sz="3300" i="1" dirty="0"/>
              <a:t>Les communautés professionnelles territoriales de santé (CPTS) regroupent les professionnels d’un </a:t>
            </a:r>
            <a:r>
              <a:rPr lang="fr-FR" sz="3300" b="1" i="1" dirty="0"/>
              <a:t>même territoire </a:t>
            </a:r>
            <a:r>
              <a:rPr lang="fr-FR" sz="3300" i="1" dirty="0"/>
              <a:t>qui souhaitent </a:t>
            </a:r>
            <a:r>
              <a:rPr lang="fr-FR" sz="3300" b="1" i="1" dirty="0"/>
              <a:t>s’organiser – à leur initiative </a:t>
            </a:r>
            <a:r>
              <a:rPr lang="fr-FR" sz="3300" i="1" dirty="0"/>
              <a:t>– autour d’un </a:t>
            </a:r>
            <a:r>
              <a:rPr lang="fr-FR" sz="3300" b="1" i="1" dirty="0"/>
              <a:t>projet de santé </a:t>
            </a:r>
            <a:r>
              <a:rPr lang="fr-FR" sz="3300" i="1" dirty="0"/>
              <a:t>pour répondre à des problématiques communs et besoins communs</a:t>
            </a:r>
          </a:p>
          <a:p>
            <a:endParaRPr lang="fr-FR" i="1" dirty="0"/>
          </a:p>
          <a:p>
            <a:pPr marL="0" indent="0" algn="ctr">
              <a:buNone/>
            </a:pPr>
            <a:r>
              <a:rPr lang="fr-FR" sz="3000" b="1" dirty="0"/>
              <a:t>ENJEUX</a:t>
            </a:r>
          </a:p>
          <a:p>
            <a:r>
              <a:rPr lang="fr-FR" dirty="0"/>
              <a:t>Inscrire et structurer les professionnels de l’ambulatoire dans un projet collectif au service de la population</a:t>
            </a:r>
          </a:p>
          <a:p>
            <a:r>
              <a:rPr lang="fr-FR" dirty="0"/>
              <a:t>Quelque soit leur profession et leur mode d’exercice : individuel, regroupement, MSP, CDS</a:t>
            </a:r>
          </a:p>
          <a:p>
            <a:r>
              <a:rPr lang="fr-FR" dirty="0"/>
              <a:t>En lien avec les partenaires du territoire, et les institutions</a:t>
            </a:r>
          </a:p>
          <a:p>
            <a:r>
              <a:rPr lang="fr-FR" dirty="0"/>
              <a:t>Approche territoriale de PROXIMITE.</a:t>
            </a:r>
          </a:p>
          <a:p>
            <a:r>
              <a:rPr lang="fr-FR" dirty="0"/>
              <a:t>Approche pragmatique, basée sur les besoins d’une population et des professionnels.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67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D845AA-3DEF-B01B-E065-5CCF95146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430901-9F45-1FBB-3F8E-42DCE93925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FA41DC-A161-0E4C-959C-79A785C42E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343275"/>
            <a:ext cx="5157787" cy="284638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2000" b="1" dirty="0">
                <a:ea typeface="Calibri Light" charset="0"/>
              </a:rPr>
              <a:t>L’Association « Un projet de santé aux Mureaux » </a:t>
            </a:r>
            <a:r>
              <a:rPr lang="fr-FR" sz="2000" dirty="0"/>
              <a:t>porte un projet de santé  sur le territoire en réponse aux besoins de santé et aux  difficultés démographiques;</a:t>
            </a:r>
          </a:p>
          <a:p>
            <a:pPr marL="0" indent="0">
              <a:buNone/>
              <a:defRPr/>
            </a:pPr>
            <a:r>
              <a:rPr lang="fr-FR" sz="2000" dirty="0"/>
              <a:t>Elle a porté </a:t>
            </a:r>
            <a:r>
              <a:rPr lang="fr-FR" sz="2000" b="1" dirty="0"/>
              <a:t>la MSP </a:t>
            </a:r>
            <a:r>
              <a:rPr lang="fr-FR" sz="2000" dirty="0"/>
              <a:t> qui a ouvert ses portes le 11/12/17 après 6 années de travail et de mobilisation de l’équipe</a:t>
            </a:r>
          </a:p>
          <a:p>
            <a:pPr marL="0" indent="0">
              <a:buNone/>
              <a:defRPr/>
            </a:pPr>
            <a:r>
              <a:rPr lang="fr-FR" sz="2000"/>
              <a:t>Création 2018</a:t>
            </a:r>
            <a:endParaRPr lang="fr-FR" sz="2000" dirty="0"/>
          </a:p>
          <a:p>
            <a:pPr marL="0" indent="0">
              <a:buNone/>
              <a:defRPr/>
            </a:pPr>
            <a:endParaRPr lang="fr-FR" sz="1800" dirty="0"/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F4863B1-E737-603C-21FB-D6D8739F3F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La CPTS VAL DE SEINE 78</a:t>
            </a:r>
          </a:p>
        </p:txBody>
      </p:sp>
      <p:graphicFrame>
        <p:nvGraphicFramePr>
          <p:cNvPr id="7" name="Espace réservé du contenu 7">
            <a:extLst>
              <a:ext uri="{FF2B5EF4-FFF2-40B4-BE49-F238E27FC236}">
                <a16:creationId xmlns:a16="http://schemas.microsoft.com/office/drawing/2014/main" id="{0E48211A-A40A-C62C-1141-78DBF278E342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04847538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e 8">
            <a:extLst>
              <a:ext uri="{FF2B5EF4-FFF2-40B4-BE49-F238E27FC236}">
                <a16:creationId xmlns:a16="http://schemas.microsoft.com/office/drawing/2014/main" id="{6352763F-5176-EC65-CFD5-83A15FD835A7}"/>
              </a:ext>
            </a:extLst>
          </p:cNvPr>
          <p:cNvGrpSpPr/>
          <p:nvPr/>
        </p:nvGrpSpPr>
        <p:grpSpPr>
          <a:xfrm>
            <a:off x="6745571" y="4945346"/>
            <a:ext cx="1444057" cy="1444057"/>
            <a:chOff x="2053794" y="162272"/>
            <a:chExt cx="1444057" cy="1444057"/>
          </a:xfrm>
        </p:grpSpPr>
        <p:sp>
          <p:nvSpPr>
            <p:cNvPr id="10" name="Forme 9">
              <a:extLst>
                <a:ext uri="{FF2B5EF4-FFF2-40B4-BE49-F238E27FC236}">
                  <a16:creationId xmlns:a16="http://schemas.microsoft.com/office/drawing/2014/main" id="{715EC21E-60AC-BE2C-C671-1CB82FB6BF1D}"/>
                </a:ext>
              </a:extLst>
            </p:cNvPr>
            <p:cNvSpPr/>
            <p:nvPr/>
          </p:nvSpPr>
          <p:spPr>
            <a:xfrm rot="20700000">
              <a:off x="2053794" y="162272"/>
              <a:ext cx="1444057" cy="1444057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orme 4">
              <a:extLst>
                <a:ext uri="{FF2B5EF4-FFF2-40B4-BE49-F238E27FC236}">
                  <a16:creationId xmlns:a16="http://schemas.microsoft.com/office/drawing/2014/main" id="{ECCBEDA2-E7C2-95E9-6700-82C5F0F8C08A}"/>
                </a:ext>
              </a:extLst>
            </p:cNvPr>
            <p:cNvSpPr txBox="1"/>
            <p:nvPr/>
          </p:nvSpPr>
          <p:spPr>
            <a:xfrm>
              <a:off x="2370518" y="478996"/>
              <a:ext cx="810609" cy="8106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900" b="1" kern="1200" dirty="0"/>
                <a:t>Histoire locale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081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>
            <a:extLst>
              <a:ext uri="{FF2B5EF4-FFF2-40B4-BE49-F238E27FC236}">
                <a16:creationId xmlns:a16="http://schemas.microsoft.com/office/drawing/2014/main" id="{1016BDB7-FF92-4D9B-8BF1-43B1F0920D9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lIns="91408" tIns="45704" rIns="91408" bIns="45704" rtlCol="0" anchor="ctr">
            <a:normAutofit/>
          </a:bodyPr>
          <a:lstStyle/>
          <a:p>
            <a:pPr eaLnBrk="1" hangingPunct="1"/>
            <a:r>
              <a:rPr lang="fr-FR" altLang="fr-FR" sz="4200" b="1" dirty="0">
                <a:solidFill>
                  <a:srgbClr val="2B8595"/>
                </a:solidFill>
              </a:rPr>
              <a:t> </a:t>
            </a:r>
            <a:r>
              <a:rPr lang="fr-FR" altLang="fr-FR" sz="3800" b="1" dirty="0"/>
              <a:t>Quel territoire?</a:t>
            </a:r>
            <a:br>
              <a:rPr lang="fr-FR" altLang="fr-FR" sz="3800" b="1" dirty="0"/>
            </a:br>
            <a:endParaRPr lang="fr-FR" altLang="fr-FR" sz="3800" b="1" dirty="0"/>
          </a:p>
        </p:txBody>
      </p:sp>
      <p:sp>
        <p:nvSpPr>
          <p:cNvPr id="8195" name="Espace réservé du contenu 3">
            <a:extLst>
              <a:ext uri="{FF2B5EF4-FFF2-40B4-BE49-F238E27FC236}">
                <a16:creationId xmlns:a16="http://schemas.microsoft.com/office/drawing/2014/main" id="{5ABB6265-B43B-4289-BD79-302CA1BC1E90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608096" y="1300163"/>
            <a:ext cx="5343525" cy="4948237"/>
          </a:xfrm>
        </p:spPr>
        <p:txBody>
          <a:bodyPr vert="horz" lIns="91408" tIns="45704" rIns="91408" bIns="45704" rtlCol="0">
            <a:normAutofit fontScale="85000" lnSpcReduction="20000"/>
          </a:bodyPr>
          <a:lstStyle/>
          <a:p>
            <a:pPr marL="0" indent="0">
              <a:buNone/>
            </a:pPr>
            <a:r>
              <a:rPr lang="fr-FR" altLang="fr-FR" sz="2000" dirty="0"/>
              <a:t>La ville des Mureaux .  (32.000 habitants)</a:t>
            </a:r>
          </a:p>
          <a:p>
            <a:pPr marL="0" indent="0">
              <a:buNone/>
            </a:pPr>
            <a:r>
              <a:rPr lang="fr-FR" altLang="fr-FR" sz="2000" dirty="0"/>
              <a:t> a des besoins spécifiques, le travail partenarial est déjà avancé</a:t>
            </a:r>
          </a:p>
          <a:p>
            <a:pPr marL="0" indent="0">
              <a:buNone/>
            </a:pPr>
            <a:endParaRPr lang="fr-FR" altLang="fr-FR" sz="2000" dirty="0"/>
          </a:p>
          <a:p>
            <a:pPr marL="0" indent="0">
              <a:buNone/>
            </a:pPr>
            <a:r>
              <a:rPr lang="fr-FR" altLang="fr-FR" sz="2000" dirty="0"/>
              <a:t>Les communes avoisinantes, Bouafle et Chapet, Ecquevilly </a:t>
            </a:r>
          </a:p>
          <a:p>
            <a:pPr marL="0" indent="0">
              <a:buFontTx/>
              <a:buChar char="-"/>
            </a:pPr>
            <a:endParaRPr lang="fr-FR" altLang="fr-FR" sz="2000" dirty="0"/>
          </a:p>
          <a:p>
            <a:pPr marL="0" indent="0">
              <a:buNone/>
            </a:pPr>
            <a:r>
              <a:rPr lang="fr-FR" altLang="fr-FR" sz="2000" dirty="0"/>
              <a:t>Et  les 2 rives de la Seine, avec Meulan, et communes alentours du Vexin , </a:t>
            </a:r>
          </a:p>
          <a:p>
            <a:pPr marL="0" indent="0">
              <a:buNone/>
            </a:pPr>
            <a:r>
              <a:rPr lang="fr-FR" altLang="fr-FR" sz="2000" dirty="0"/>
              <a:t>jusque Flins/Aubergenville, Verneuil Vernouillet, Triel </a:t>
            </a:r>
          </a:p>
          <a:p>
            <a:pPr marL="0" indent="0">
              <a:buFontTx/>
              <a:buChar char="-"/>
            </a:pPr>
            <a:endParaRPr lang="fr-FR" altLang="fr-FR" sz="2000" dirty="0"/>
          </a:p>
          <a:p>
            <a:pPr marL="0" indent="0"/>
            <a:r>
              <a:rPr lang="fr-FR" altLang="fr-FR" sz="2000" dirty="0"/>
              <a:t> 20 communes</a:t>
            </a:r>
          </a:p>
          <a:p>
            <a:pPr marL="0" indent="0"/>
            <a:r>
              <a:rPr lang="fr-FR" altLang="fr-FR" sz="2000" dirty="0"/>
              <a:t> </a:t>
            </a:r>
            <a:r>
              <a:rPr lang="fr-FR" altLang="fr-FR" sz="2400" b="1" dirty="0"/>
              <a:t>110.000 habitants</a:t>
            </a:r>
          </a:p>
          <a:p>
            <a:pPr marL="0" indent="0"/>
            <a:r>
              <a:rPr lang="fr-FR" altLang="fr-FR" sz="2400" b="1" dirty="0"/>
              <a:t>Ayant des ressources en commun</a:t>
            </a:r>
          </a:p>
          <a:p>
            <a:pPr marL="0" indent="0"/>
            <a:r>
              <a:rPr lang="fr-FR" altLang="fr-FR" sz="2400" dirty="0"/>
              <a:t>GHT, établissements médico sociaux, PAT, DAC, université </a:t>
            </a:r>
            <a:r>
              <a:rPr lang="fr-FR" altLang="fr-FR" sz="2400" dirty="0" err="1"/>
              <a:t>etc</a:t>
            </a:r>
            <a:endParaRPr lang="fr-FR" altLang="fr-FR" sz="2400" dirty="0"/>
          </a:p>
          <a:p>
            <a:pPr marL="0" indent="0"/>
            <a:r>
              <a:rPr lang="fr-FR" altLang="fr-FR" sz="2400" dirty="0"/>
              <a:t> Signature ACI juillet 2021</a:t>
            </a:r>
          </a:p>
          <a:p>
            <a:pPr marL="0" indent="0"/>
            <a:endParaRPr lang="fr-FR" altLang="fr-FR" sz="2400" dirty="0"/>
          </a:p>
          <a:p>
            <a:pPr marL="0" indent="0"/>
            <a:endParaRPr lang="fr-FR" altLang="fr-FR" sz="2000" b="1" dirty="0"/>
          </a:p>
          <a:p>
            <a:pPr marL="0" indent="0">
              <a:buNone/>
            </a:pPr>
            <a:endParaRPr lang="fr-FR" altLang="fr-FR" sz="2000" dirty="0"/>
          </a:p>
          <a:p>
            <a:pPr marL="0" indent="0"/>
            <a:endParaRPr lang="fr-FR" altLang="fr-FR" sz="1800" dirty="0"/>
          </a:p>
          <a:p>
            <a:pPr marL="0" indent="0"/>
            <a:endParaRPr lang="fr-FR" altLang="fr-FR" sz="1800" dirty="0"/>
          </a:p>
          <a:p>
            <a:pPr marL="0" indent="0">
              <a:buNone/>
            </a:pPr>
            <a:endParaRPr lang="fr-FR" altLang="fr-FR" sz="1600" dirty="0"/>
          </a:p>
        </p:txBody>
      </p:sp>
      <p:sp>
        <p:nvSpPr>
          <p:cNvPr id="8196" name="Espace réservé du texte 4">
            <a:extLst>
              <a:ext uri="{FF2B5EF4-FFF2-40B4-BE49-F238E27FC236}">
                <a16:creationId xmlns:a16="http://schemas.microsoft.com/office/drawing/2014/main" id="{EFFEEFA8-A8FF-471C-9C9E-8A59742FB5BC}"/>
              </a:ext>
            </a:extLst>
          </p:cNvPr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6600825" y="1535113"/>
            <a:ext cx="4006850" cy="639762"/>
          </a:xfrm>
        </p:spPr>
        <p:txBody>
          <a:bodyPr vert="horz" lIns="91408" tIns="45704" rIns="91408" bIns="45704" rtlCol="0" anchor="b">
            <a:normAutofit fontScale="85000" lnSpcReduction="20000"/>
          </a:bodyPr>
          <a:lstStyle/>
          <a:p>
            <a:pPr marL="0" indent="0" defTabSz="1041400">
              <a:buNone/>
            </a:pPr>
            <a:r>
              <a:rPr lang="fr-FR" altLang="fr-FR" sz="2200" b="1">
                <a:solidFill>
                  <a:srgbClr val="C00000"/>
                </a:solidFill>
              </a:rPr>
              <a:t>Unité et logique territoriales</a:t>
            </a:r>
          </a:p>
          <a:p>
            <a:pPr marL="0" indent="0" defTabSz="1041400">
              <a:buNone/>
            </a:pPr>
            <a:r>
              <a:rPr lang="fr-FR" altLang="fr-FR" sz="2200" b="1">
                <a:solidFill>
                  <a:srgbClr val="C00000"/>
                </a:solidFill>
              </a:rPr>
              <a:t>Bassin de vie</a:t>
            </a:r>
          </a:p>
        </p:txBody>
      </p:sp>
      <p:pic>
        <p:nvPicPr>
          <p:cNvPr id="8197" name="Espace réservé du contenu 6">
            <a:extLst>
              <a:ext uri="{FF2B5EF4-FFF2-40B4-BE49-F238E27FC236}">
                <a16:creationId xmlns:a16="http://schemas.microsoft.com/office/drawing/2014/main" id="{7CC8AA96-653C-4CFC-8D32-0101DE0F797D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3664" y="2449513"/>
            <a:ext cx="4224337" cy="2995612"/>
          </a:xfr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4DFEA153-A543-47B9-A151-00E4B8327A3A}"/>
              </a:ext>
            </a:extLst>
          </p:cNvPr>
          <p:cNvSpPr/>
          <p:nvPr/>
        </p:nvSpPr>
        <p:spPr>
          <a:xfrm>
            <a:off x="7032626" y="3716338"/>
            <a:ext cx="2016125" cy="20891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09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66F014-9DC2-784A-E6D9-FD14F82C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Sur le territoire du GHT Yvelines Nord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7626104-6011-85F4-F29B-723FA02868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15176" y="2655787"/>
            <a:ext cx="4856432" cy="3837085"/>
          </a:xfrm>
        </p:spPr>
        <p:txBody>
          <a:bodyPr>
            <a:normAutofit fontScale="70000" lnSpcReduction="20000"/>
          </a:bodyPr>
          <a:lstStyle/>
          <a:p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CPTS sur le territoire du GHT/ PTSM Yvelines Nord </a:t>
            </a:r>
          </a:p>
          <a:p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maturités différentes   </a:t>
            </a:r>
          </a:p>
          <a:p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Travail sur nos territoires respectifs</a:t>
            </a:r>
            <a:b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Travail mutualisé et partagé sur des sujets d’intérêt commun </a:t>
            </a:r>
          </a:p>
          <a:p>
            <a:pPr marL="0" indent="0">
              <a:buNone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GHT, PTSM, crise pédiatrique …..)</a:t>
            </a:r>
            <a:b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dirty="0"/>
          </a:p>
          <a:p>
            <a:endParaRPr lang="fr-FR" dirty="0"/>
          </a:p>
        </p:txBody>
      </p:sp>
      <p:graphicFrame>
        <p:nvGraphicFramePr>
          <p:cNvPr id="3" name="Objet 2">
            <a:extLst>
              <a:ext uri="{FF2B5EF4-FFF2-40B4-BE49-F238E27FC236}">
                <a16:creationId xmlns:a16="http://schemas.microsoft.com/office/drawing/2014/main" id="{AA79E614-D713-48F9-95AA-535E99D679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393" y="1330225"/>
          <a:ext cx="6655536" cy="470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3" imgW="8019999" imgH="5667233" progId="AcroExch.Document.DC">
                  <p:embed/>
                </p:oleObj>
              </mc:Choice>
              <mc:Fallback>
                <p:oleObj name="Acrobat Document" r:id="rId3" imgW="8019999" imgH="5667233" progId="AcroExch.Document.DC">
                  <p:embed/>
                  <p:pic>
                    <p:nvPicPr>
                      <p:cNvPr id="3" name="Objet 2">
                        <a:extLst>
                          <a:ext uri="{FF2B5EF4-FFF2-40B4-BE49-F238E27FC236}">
                            <a16:creationId xmlns:a16="http://schemas.microsoft.com/office/drawing/2014/main" id="{AA79E614-D713-48F9-95AA-535E99D679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393" y="1330225"/>
                        <a:ext cx="6655536" cy="4703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2" descr="Carte des Yvelines - Politique">
            <a:extLst>
              <a:ext uri="{FF2B5EF4-FFF2-40B4-BE49-F238E27FC236}">
                <a16:creationId xmlns:a16="http://schemas.microsoft.com/office/drawing/2014/main" id="{A770677C-D858-4744-EF52-4C8AF7950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426" y="189541"/>
            <a:ext cx="2101181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658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>
            <a:extLst>
              <a:ext uri="{FF2B5EF4-FFF2-40B4-BE49-F238E27FC236}">
                <a16:creationId xmlns:a16="http://schemas.microsoft.com/office/drawing/2014/main" id="{48E0B58B-2953-4EE7-A48C-0C381B9121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2744" y="163624"/>
            <a:ext cx="8001000" cy="576262"/>
          </a:xfrm>
          <a:noFill/>
          <a:ln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fr-FR" altLang="fr-FR" b="1" dirty="0">
                <a:solidFill>
                  <a:schemeClr val="accent2">
                    <a:lumMod val="75000"/>
                  </a:schemeClr>
                </a:solidFill>
              </a:rPr>
              <a:t>L’éventail des soins de santé</a:t>
            </a:r>
          </a:p>
        </p:txBody>
      </p:sp>
      <p:sp>
        <p:nvSpPr>
          <p:cNvPr id="408579" name="Line 3">
            <a:extLst>
              <a:ext uri="{FF2B5EF4-FFF2-40B4-BE49-F238E27FC236}">
                <a16:creationId xmlns:a16="http://schemas.microsoft.com/office/drawing/2014/main" id="{A23B0D7C-2383-4867-AE05-23570DCC5A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2744" y="787048"/>
            <a:ext cx="6507956" cy="57504"/>
          </a:xfrm>
          <a:prstGeom prst="line">
            <a:avLst/>
          </a:prstGeom>
          <a:noFill/>
          <a:ln w="1143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408581" name="Group 5">
            <a:extLst>
              <a:ext uri="{FF2B5EF4-FFF2-40B4-BE49-F238E27FC236}">
                <a16:creationId xmlns:a16="http://schemas.microsoft.com/office/drawing/2014/main" id="{EE81C87C-F304-432E-820B-0864CB74C4C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548188" y="800100"/>
            <a:ext cx="4608512" cy="6408738"/>
            <a:chOff x="1248" y="240"/>
            <a:chExt cx="4176" cy="3600"/>
          </a:xfrm>
        </p:grpSpPr>
        <p:sp>
          <p:nvSpPr>
            <p:cNvPr id="408582" name="Pyr1">
              <a:extLst>
                <a:ext uri="{FF2B5EF4-FFF2-40B4-BE49-F238E27FC236}">
                  <a16:creationId xmlns:a16="http://schemas.microsoft.com/office/drawing/2014/main" id="{CF683D84-547D-455E-986C-6472DDD4198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  <a:gd name="T6" fmla="*/ 5400 w 21600"/>
                <a:gd name="T7" fmla="*/ 11800 h 21600"/>
                <a:gd name="T8" fmla="*/ 16200 w 21600"/>
                <a:gd name="T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8583" name="Pyr2">
              <a:extLst>
                <a:ext uri="{FF2B5EF4-FFF2-40B4-BE49-F238E27FC236}">
                  <a16:creationId xmlns:a16="http://schemas.microsoft.com/office/drawing/2014/main" id="{C94EA25C-D08F-4F0A-A4E2-CE62E43D556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8584" name="Pyr3">
              <a:extLst>
                <a:ext uri="{FF2B5EF4-FFF2-40B4-BE49-F238E27FC236}">
                  <a16:creationId xmlns:a16="http://schemas.microsoft.com/office/drawing/2014/main" id="{6298DFBA-C66F-4FA0-A186-40BDD777ADE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8585" name="Pyr4">
              <a:extLst>
                <a:ext uri="{FF2B5EF4-FFF2-40B4-BE49-F238E27FC236}">
                  <a16:creationId xmlns:a16="http://schemas.microsoft.com/office/drawing/2014/main" id="{69F7D949-3707-49B8-A47E-2B207E113A3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0000">
                <a:alpha val="1000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08586" name="Line 10">
            <a:extLst>
              <a:ext uri="{FF2B5EF4-FFF2-40B4-BE49-F238E27FC236}">
                <a16:creationId xmlns:a16="http://schemas.microsoft.com/office/drawing/2014/main" id="{F4A1B1CC-BFDB-45B3-B0EE-66E22D1525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5189" y="2420939"/>
            <a:ext cx="7921625" cy="15843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87" name="Line 11">
            <a:extLst>
              <a:ext uri="{FF2B5EF4-FFF2-40B4-BE49-F238E27FC236}">
                <a16:creationId xmlns:a16="http://schemas.microsoft.com/office/drawing/2014/main" id="{E8C4D25B-3FA2-41F1-AAC5-B03860F8D2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5189" y="3357563"/>
            <a:ext cx="7921625" cy="6477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88" name="Line 12">
            <a:extLst>
              <a:ext uri="{FF2B5EF4-FFF2-40B4-BE49-F238E27FC236}">
                <a16:creationId xmlns:a16="http://schemas.microsoft.com/office/drawing/2014/main" id="{934AD08A-75E0-44B1-99B3-F3B1E0E725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5188" y="4005263"/>
            <a:ext cx="7848600" cy="1439862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89" name="Line 13">
            <a:extLst>
              <a:ext uri="{FF2B5EF4-FFF2-40B4-BE49-F238E27FC236}">
                <a16:creationId xmlns:a16="http://schemas.microsoft.com/office/drawing/2014/main" id="{E0F629C1-D744-406D-9F6F-0968F7B969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08214" y="4005264"/>
            <a:ext cx="7775575" cy="2852737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0" name="Line 14">
            <a:extLst>
              <a:ext uri="{FF2B5EF4-FFF2-40B4-BE49-F238E27FC236}">
                <a16:creationId xmlns:a16="http://schemas.microsoft.com/office/drawing/2014/main" id="{B12B02DF-0634-4F59-B189-BB29D646CA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8213" y="1196975"/>
            <a:ext cx="7848600" cy="280828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1" name="Line 15">
            <a:extLst>
              <a:ext uri="{FF2B5EF4-FFF2-40B4-BE49-F238E27FC236}">
                <a16:creationId xmlns:a16="http://schemas.microsoft.com/office/drawing/2014/main" id="{BF33CC5F-10F3-4EEB-B43A-0DB4B51306C3}"/>
              </a:ext>
            </a:extLst>
          </p:cNvPr>
          <p:cNvSpPr>
            <a:spLocks noChangeShapeType="1"/>
          </p:cNvSpPr>
          <p:nvPr/>
        </p:nvSpPr>
        <p:spPr bwMode="auto">
          <a:xfrm>
            <a:off x="8616950" y="2276476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2" name="Line 16">
            <a:extLst>
              <a:ext uri="{FF2B5EF4-FFF2-40B4-BE49-F238E27FC236}">
                <a16:creationId xmlns:a16="http://schemas.microsoft.com/office/drawing/2014/main" id="{C0A597BD-CE00-40BE-80FD-B24EC10404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59600" y="1628776"/>
            <a:ext cx="0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3" name="Line 17">
            <a:extLst>
              <a:ext uri="{FF2B5EF4-FFF2-40B4-BE49-F238E27FC236}">
                <a16:creationId xmlns:a16="http://schemas.microsoft.com/office/drawing/2014/main" id="{E5DDC792-D805-414D-ABED-5388C828E4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03838" y="1268413"/>
            <a:ext cx="0" cy="4464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4" name="Line 18">
            <a:extLst>
              <a:ext uri="{FF2B5EF4-FFF2-40B4-BE49-F238E27FC236}">
                <a16:creationId xmlns:a16="http://schemas.microsoft.com/office/drawing/2014/main" id="{C4B4CD37-96B4-41E0-A343-2421DDF636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56813" y="2781300"/>
            <a:ext cx="0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595" name="Text Box 19">
            <a:extLst>
              <a:ext uri="{FF2B5EF4-FFF2-40B4-BE49-F238E27FC236}">
                <a16:creationId xmlns:a16="http://schemas.microsoft.com/office/drawing/2014/main" id="{C767CF94-9C31-47F9-927D-CED0FB47D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951" y="2781300"/>
            <a:ext cx="1370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Soins</a:t>
            </a:r>
          </a:p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tertiaires</a:t>
            </a:r>
          </a:p>
        </p:txBody>
      </p:sp>
      <p:sp>
        <p:nvSpPr>
          <p:cNvPr id="408596" name="Rectangle 20">
            <a:extLst>
              <a:ext uri="{FF2B5EF4-FFF2-40B4-BE49-F238E27FC236}">
                <a16:creationId xmlns:a16="http://schemas.microsoft.com/office/drawing/2014/main" id="{79EC96DD-20F7-4333-A85B-F10D3F68E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8164" y="2205038"/>
            <a:ext cx="1728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Soins</a:t>
            </a:r>
          </a:p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secondaires</a:t>
            </a:r>
          </a:p>
        </p:txBody>
      </p:sp>
      <p:sp>
        <p:nvSpPr>
          <p:cNvPr id="408597" name="Rectangle 21">
            <a:extLst>
              <a:ext uri="{FF2B5EF4-FFF2-40B4-BE49-F238E27FC236}">
                <a16:creationId xmlns:a16="http://schemas.microsoft.com/office/drawing/2014/main" id="{0BEE6090-FD44-45F6-9828-88FC0CE49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8300" y="1628775"/>
            <a:ext cx="1422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Soins</a:t>
            </a:r>
          </a:p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primaires</a:t>
            </a:r>
          </a:p>
        </p:txBody>
      </p:sp>
      <p:sp>
        <p:nvSpPr>
          <p:cNvPr id="408598" name="Rectangle 22">
            <a:extLst>
              <a:ext uri="{FF2B5EF4-FFF2-40B4-BE49-F238E27FC236}">
                <a16:creationId xmlns:a16="http://schemas.microsoft.com/office/drawing/2014/main" id="{6B22991F-E56B-47E8-9400-87CCCF5D1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5" y="1125538"/>
            <a:ext cx="17097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Auto-</a:t>
            </a:r>
          </a:p>
          <a:p>
            <a:pPr algn="ctr"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médication</a:t>
            </a:r>
          </a:p>
        </p:txBody>
      </p:sp>
      <p:sp>
        <p:nvSpPr>
          <p:cNvPr id="408599" name="Line 23">
            <a:extLst>
              <a:ext uri="{FF2B5EF4-FFF2-40B4-BE49-F238E27FC236}">
                <a16:creationId xmlns:a16="http://schemas.microsoft.com/office/drawing/2014/main" id="{D667C80C-B6A4-4086-8F63-13C951FF3C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8075" y="1052513"/>
            <a:ext cx="0" cy="5256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8600" name="Rectangle 24">
            <a:extLst>
              <a:ext uri="{FF2B5EF4-FFF2-40B4-BE49-F238E27FC236}">
                <a16:creationId xmlns:a16="http://schemas.microsoft.com/office/drawing/2014/main" id="{F9CD3518-1DE0-4ABB-A174-116EB0362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981076"/>
            <a:ext cx="919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altLang="fr-FR" b="1">
                <a:solidFill>
                  <a:srgbClr val="996633"/>
                </a:solidFill>
                <a:latin typeface="Verdana" panose="020B0604030504040204" pitchFamily="34" charset="0"/>
              </a:rPr>
              <a:t>Santé</a:t>
            </a:r>
          </a:p>
        </p:txBody>
      </p:sp>
      <p:sp>
        <p:nvSpPr>
          <p:cNvPr id="408601" name="Rectangle 25">
            <a:extLst>
              <a:ext uri="{FF2B5EF4-FFF2-40B4-BE49-F238E27FC236}">
                <a16:creationId xmlns:a16="http://schemas.microsoft.com/office/drawing/2014/main" id="{2AD4E430-E3CB-4089-8D56-B9585C809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3" y="1844676"/>
            <a:ext cx="1276350" cy="366713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altLang="fr-FR" b="1">
                <a:latin typeface="Verdana" panose="020B0604030504040204" pitchFamily="34" charset="0"/>
              </a:rPr>
              <a:t>Prévenir</a:t>
            </a:r>
          </a:p>
        </p:txBody>
      </p:sp>
      <p:sp>
        <p:nvSpPr>
          <p:cNvPr id="408602" name="Rectangle 26">
            <a:extLst>
              <a:ext uri="{FF2B5EF4-FFF2-40B4-BE49-F238E27FC236}">
                <a16:creationId xmlns:a16="http://schemas.microsoft.com/office/drawing/2014/main" id="{02D01422-763D-4D15-86AA-8DBA89763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4" y="3068638"/>
            <a:ext cx="992187" cy="3667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altLang="fr-FR" b="1">
                <a:latin typeface="Verdana" panose="020B0604030504040204" pitchFamily="34" charset="0"/>
              </a:rPr>
              <a:t>Guérir</a:t>
            </a:r>
          </a:p>
        </p:txBody>
      </p:sp>
      <p:sp>
        <p:nvSpPr>
          <p:cNvPr id="408603" name="Rectangle 27">
            <a:extLst>
              <a:ext uri="{FF2B5EF4-FFF2-40B4-BE49-F238E27FC236}">
                <a16:creationId xmlns:a16="http://schemas.microsoft.com/office/drawing/2014/main" id="{14E9D973-39EE-41DE-964E-08D29FA83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976" y="4149726"/>
            <a:ext cx="1171575" cy="36671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altLang="fr-FR" b="1">
                <a:latin typeface="Verdana" panose="020B0604030504040204" pitchFamily="34" charset="0"/>
              </a:rPr>
              <a:t>Soigner</a:t>
            </a:r>
          </a:p>
        </p:txBody>
      </p:sp>
      <p:sp>
        <p:nvSpPr>
          <p:cNvPr id="408604" name="Rectangle 28">
            <a:extLst>
              <a:ext uri="{FF2B5EF4-FFF2-40B4-BE49-F238E27FC236}">
                <a16:creationId xmlns:a16="http://schemas.microsoft.com/office/drawing/2014/main" id="{A34FCEDD-7835-4067-90DC-476334BA6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051" y="5229226"/>
            <a:ext cx="1933575" cy="36671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altLang="fr-FR" b="1" dirty="0">
                <a:latin typeface="Verdana" panose="020B0604030504040204" pitchFamily="34" charset="0"/>
              </a:rPr>
              <a:t>Accompagner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F6B0AF-CB12-4CB7-B73F-54C18D8FA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471" y="607061"/>
            <a:ext cx="10515600" cy="1114424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Gradation des soins / gradation des ressources</a:t>
            </a:r>
          </a:p>
        </p:txBody>
      </p:sp>
      <p:pic>
        <p:nvPicPr>
          <p:cNvPr id="4" name="officeArt object">
            <a:extLst>
              <a:ext uri="{FF2B5EF4-FFF2-40B4-BE49-F238E27FC236}">
                <a16:creationId xmlns:a16="http://schemas.microsoft.com/office/drawing/2014/main" id="{0EFC9AB3-932A-4824-840F-9B03E2BF34B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8345" y="1470473"/>
            <a:ext cx="6311635" cy="465772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F49B7F2-EC2D-42ED-9AE3-DAA85F00BFD2}"/>
              </a:ext>
            </a:extLst>
          </p:cNvPr>
          <p:cNvSpPr txBox="1"/>
          <p:nvPr/>
        </p:nvSpPr>
        <p:spPr>
          <a:xfrm>
            <a:off x="7400925" y="3429000"/>
            <a:ext cx="3952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2ème / 3ème LIGNE</a:t>
            </a:r>
          </a:p>
          <a:p>
            <a:r>
              <a:rPr lang="fr-FR" b="1" dirty="0">
                <a:solidFill>
                  <a:srgbClr val="FF0000"/>
                </a:solidFill>
              </a:rPr>
              <a:t>+  GHT</a:t>
            </a:r>
          </a:p>
          <a:p>
            <a:r>
              <a:rPr lang="fr-FR" b="1" dirty="0">
                <a:solidFill>
                  <a:srgbClr val="FF0000"/>
                </a:solidFill>
              </a:rPr>
              <a:t>+ DAC  sur territoire plus vaste</a:t>
            </a:r>
          </a:p>
          <a:p>
            <a:r>
              <a:rPr lang="fr-FR" b="1" dirty="0">
                <a:solidFill>
                  <a:srgbClr val="FF0000"/>
                </a:solidFill>
              </a:rPr>
              <a:t>PTSM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1570AE6-7AFE-4295-BDE6-CC9E3E1287BD}"/>
              </a:ext>
            </a:extLst>
          </p:cNvPr>
          <p:cNvSpPr txBox="1"/>
          <p:nvPr/>
        </p:nvSpPr>
        <p:spPr>
          <a:xfrm>
            <a:off x="7400925" y="4572000"/>
            <a:ext cx="349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SOINS PRIMAIRES/ PROXIMITE</a:t>
            </a:r>
          </a:p>
        </p:txBody>
      </p:sp>
    </p:spTree>
    <p:extLst>
      <p:ext uri="{BB962C8B-B14F-4D97-AF65-F5344CB8AC3E}">
        <p14:creationId xmlns:p14="http://schemas.microsoft.com/office/powerpoint/2010/main" val="4041577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3AF906-0539-4DAB-8DDC-13928C1C7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95251"/>
            <a:ext cx="11763375" cy="1314449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accent2">
                    <a:lumMod val="75000"/>
                  </a:schemeClr>
                </a:solidFill>
              </a:rPr>
              <a:t>Quelles ressources pour quels besoins et/ou problèmes </a:t>
            </a:r>
            <a:r>
              <a:rPr lang="fr-FR" sz="40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</a:rPr>
              <a:t>? </a:t>
            </a:r>
            <a:endParaRPr lang="fr-FR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9FC7F8-FF1B-40E9-A35E-7DB7B9C38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789" y="1520455"/>
            <a:ext cx="5457511" cy="46660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200" b="1" dirty="0">
                <a:ea typeface="Times New Roman" panose="02020603050405020304" pitchFamily="18" charset="0"/>
              </a:rPr>
              <a:t>Soins</a:t>
            </a:r>
            <a:endParaRPr lang="fr-FR" sz="2200" dirty="0">
              <a:ea typeface="Times New Roman" panose="02020603050405020304" pitchFamily="18" charset="0"/>
            </a:endParaRP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PS : Médecins généralistes/ psychiatres, médecins addictologues,  psychologues, etc.</a:t>
            </a: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Ambulatoire , établissements, dont CMP, psychiatrie privée.</a:t>
            </a: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Dispositifs et filières spécialisés .</a:t>
            </a:r>
          </a:p>
          <a:p>
            <a:pPr marL="342900" lvl="0" indent="-342900">
              <a:buFont typeface="Arial" panose="020B0604020202020204" pitchFamily="34" charset="0"/>
              <a:buChar char="-"/>
            </a:pPr>
            <a:endParaRPr lang="fr-FR" sz="22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200" b="1" dirty="0">
                <a:ea typeface="Times New Roman" panose="02020603050405020304" pitchFamily="18" charset="0"/>
              </a:rPr>
              <a:t>Médico-social et social</a:t>
            </a:r>
            <a:endParaRPr lang="fr-FR" sz="2200" dirty="0">
              <a:ea typeface="Times New Roman" panose="02020603050405020304" pitchFamily="18" charset="0"/>
            </a:endParaRP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Travailleurs sociaux, médiateurs, CCAS.</a:t>
            </a: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ESAT, lieux de vie.</a:t>
            </a:r>
          </a:p>
          <a:p>
            <a:pPr lvl="0">
              <a:buClr>
                <a:srgbClr val="B20A39"/>
              </a:buClr>
              <a:buFont typeface="Wingdings" pitchFamily="2" charset="2"/>
              <a:buChar char="§"/>
            </a:pPr>
            <a:r>
              <a:rPr lang="fr-FR" sz="2200" dirty="0">
                <a:ea typeface="Times New Roman" panose="02020603050405020304" pitchFamily="18" charset="0"/>
              </a:rPr>
              <a:t>Associations.</a:t>
            </a:r>
          </a:p>
          <a:p>
            <a:pPr marL="0" lvl="0" indent="0">
              <a:buNone/>
            </a:pPr>
            <a:endParaRPr lang="fr-FR" sz="2200" dirty="0">
              <a:ea typeface="Times New Roman" panose="02020603050405020304" pitchFamily="18" charset="0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81CD8AF-AD07-FE4F-A501-6CCFCFA87DEE}"/>
              </a:ext>
            </a:extLst>
          </p:cNvPr>
          <p:cNvSpPr txBox="1">
            <a:spLocks/>
          </p:cNvSpPr>
          <p:nvPr/>
        </p:nvSpPr>
        <p:spPr>
          <a:xfrm>
            <a:off x="6096000" y="1752600"/>
            <a:ext cx="5724211" cy="3533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200" b="1" dirty="0">
                <a:solidFill>
                  <a:srgbClr val="B20A39"/>
                </a:solidFill>
                <a:ea typeface="Times New Roman" panose="02020603050405020304" pitchFamily="18" charset="0"/>
              </a:rPr>
              <a:t>Quelles organisations capables d’allier  </a:t>
            </a:r>
            <a:br>
              <a:rPr lang="fr-FR" sz="2200" b="1" dirty="0">
                <a:solidFill>
                  <a:srgbClr val="B20A39"/>
                </a:solidFill>
                <a:ea typeface="Times New Roman" panose="02020603050405020304" pitchFamily="18" charset="0"/>
              </a:rPr>
            </a:br>
            <a:r>
              <a:rPr lang="fr-FR" sz="2200" b="1" dirty="0">
                <a:solidFill>
                  <a:srgbClr val="B20A39"/>
                </a:solidFill>
                <a:ea typeface="Times New Roman" panose="02020603050405020304" pitchFamily="18" charset="0"/>
              </a:rPr>
              <a:t>soins, médico- social et social </a:t>
            </a:r>
            <a:br>
              <a:rPr lang="fr-FR" sz="2200" b="1" dirty="0">
                <a:solidFill>
                  <a:srgbClr val="B20A39"/>
                </a:solidFill>
                <a:ea typeface="Times New Roman" panose="02020603050405020304" pitchFamily="18" charset="0"/>
              </a:rPr>
            </a:br>
            <a:r>
              <a:rPr lang="fr-FR" sz="2200" b="1" dirty="0">
                <a:solidFill>
                  <a:srgbClr val="B20A39"/>
                </a:solidFill>
                <a:ea typeface="Times New Roman" panose="02020603050405020304" pitchFamily="18" charset="0"/>
              </a:rPr>
              <a:t>sur les territoires ?</a:t>
            </a:r>
          </a:p>
          <a:p>
            <a:pPr marL="457200" indent="-457200">
              <a:buClr>
                <a:srgbClr val="B20A39"/>
              </a:buClr>
              <a:buFont typeface="+mj-lt"/>
              <a:buAutoNum type="arabicPeriod"/>
            </a:pPr>
            <a:r>
              <a:rPr lang="fr-FR" sz="2000" b="1" dirty="0">
                <a:ea typeface="Times New Roman" panose="02020603050405020304" pitchFamily="18" charset="0"/>
              </a:rPr>
              <a:t>Organisation de proximité : ESP  / MSP / CDS</a:t>
            </a:r>
          </a:p>
          <a:p>
            <a:pPr marL="457200" indent="-457200">
              <a:buClr>
                <a:srgbClr val="B20A39"/>
              </a:buClr>
              <a:buFont typeface="+mj-lt"/>
              <a:buAutoNum type="arabicPeriod"/>
            </a:pPr>
            <a:r>
              <a:rPr lang="fr-FR" sz="2000" b="1" dirty="0">
                <a:ea typeface="Times New Roman" panose="02020603050405020304" pitchFamily="18" charset="0"/>
              </a:rPr>
              <a:t>Organisations territoriales : CPTS/  DAC / PLATEFORMES </a:t>
            </a:r>
            <a:br>
              <a:rPr lang="fr-FR" sz="2000" b="1" dirty="0">
                <a:ea typeface="Times New Roman" panose="02020603050405020304" pitchFamily="18" charset="0"/>
              </a:rPr>
            </a:br>
            <a:r>
              <a:rPr lang="fr-FR" sz="2000" b="1" dirty="0">
                <a:ea typeface="Times New Roman" panose="02020603050405020304" pitchFamily="18" charset="0"/>
              </a:rPr>
              <a:t>Dispositifs locaux en relation avec AAP</a:t>
            </a:r>
          </a:p>
          <a:p>
            <a:pPr marL="457200" indent="-457200">
              <a:buClr>
                <a:srgbClr val="B20A39"/>
              </a:buClr>
              <a:buFont typeface="+mj-lt"/>
              <a:buAutoNum type="arabicPeriod"/>
            </a:pPr>
            <a:r>
              <a:rPr lang="fr-FR" sz="2000" b="1" dirty="0">
                <a:ea typeface="Times New Roman" panose="02020603050405020304" pitchFamily="18" charset="0"/>
              </a:rPr>
              <a:t>Filières thématiques de 2ème et 3ème ligne</a:t>
            </a:r>
          </a:p>
          <a:p>
            <a:pPr marL="355600" indent="-355600">
              <a:buClr>
                <a:srgbClr val="B20A39"/>
              </a:buClr>
              <a:buFont typeface="Police système Courant"/>
              <a:buChar char="►"/>
            </a:pPr>
            <a:endParaRPr lang="fr-FR" sz="22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Ceci doit s’intégrer et nourrir les projets et les parcours</a:t>
            </a:r>
            <a:endParaRPr lang="fr-FR" sz="2200" dirty="0"/>
          </a:p>
        </p:txBody>
      </p:sp>
      <p:sp>
        <p:nvSpPr>
          <p:cNvPr id="6" name="Parenthèse fermante 5">
            <a:extLst>
              <a:ext uri="{FF2B5EF4-FFF2-40B4-BE49-F238E27FC236}">
                <a16:creationId xmlns:a16="http://schemas.microsoft.com/office/drawing/2014/main" id="{A9B420DC-9D78-8B4D-8550-E843FF056B47}"/>
              </a:ext>
            </a:extLst>
          </p:cNvPr>
          <p:cNvSpPr/>
          <p:nvPr/>
        </p:nvSpPr>
        <p:spPr>
          <a:xfrm>
            <a:off x="5681662" y="1520455"/>
            <a:ext cx="147638" cy="4380283"/>
          </a:xfrm>
          <a:prstGeom prst="rightBracket">
            <a:avLst/>
          </a:prstGeom>
          <a:ln w="53975">
            <a:solidFill>
              <a:srgbClr val="B20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5388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5679</TotalTime>
  <Words>1353</Words>
  <Application>Microsoft Office PowerPoint</Application>
  <PresentationFormat>Grand écran</PresentationFormat>
  <Paragraphs>269</Paragraphs>
  <Slides>21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3" baseType="lpstr">
      <vt:lpstr>Arial</vt:lpstr>
      <vt:lpstr>Calibri</vt:lpstr>
      <vt:lpstr>Calibri Light</vt:lpstr>
      <vt:lpstr>Comfortaa</vt:lpstr>
      <vt:lpstr>Comfortaa Light</vt:lpstr>
      <vt:lpstr>Georgia</vt:lpstr>
      <vt:lpstr>Police système Courant</vt:lpstr>
      <vt:lpstr>Times New Roman</vt:lpstr>
      <vt:lpstr>Verdana</vt:lpstr>
      <vt:lpstr>Wingdings</vt:lpstr>
      <vt:lpstr>Thème Office</vt:lpstr>
      <vt:lpstr>Acrobat Document</vt:lpstr>
      <vt:lpstr>Présentation PowerPoint</vt:lpstr>
      <vt:lpstr>Présentation PowerPoint</vt:lpstr>
      <vt:lpstr>Définition</vt:lpstr>
      <vt:lpstr>Présentation PowerPoint</vt:lpstr>
      <vt:lpstr> Quel territoire? </vt:lpstr>
      <vt:lpstr>Sur le territoire du GHT Yvelines Nord</vt:lpstr>
      <vt:lpstr>L’éventail des soins de santé</vt:lpstr>
      <vt:lpstr>Gradation des soins / gradation des ressources</vt:lpstr>
      <vt:lpstr>Quelles ressources pour quels besoins et/ou problèmes ? </vt:lpstr>
      <vt:lpstr>Présentation PowerPoint</vt:lpstr>
      <vt:lpstr>Les éléments pour …</vt:lpstr>
      <vt:lpstr>Missions déjà engagées</vt:lpstr>
      <vt:lpstr>Parcours en santé mentale</vt:lpstr>
      <vt:lpstr>Présentation PowerPoint</vt:lpstr>
      <vt:lpstr>Présentation PowerPoint</vt:lpstr>
      <vt:lpstr>Pour développer la CPTS</vt:lpstr>
      <vt:lpstr>Complémentarité MSP/CPTS</vt:lpstr>
      <vt:lpstr>Merci </vt:lpstr>
      <vt:lpstr>Accès aux soins</vt:lpstr>
      <vt:lpstr>Soins non programmés Service d’Accès aux Soins (SAS)</vt:lpstr>
      <vt:lpstr>Prévention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projet de santé de la CPTS VAL DE SEINE</dc:title>
  <dc:creator>Aurore Lapérou</dc:creator>
  <cp:lastModifiedBy>MAGNY, Karine</cp:lastModifiedBy>
  <cp:revision>62</cp:revision>
  <dcterms:created xsi:type="dcterms:W3CDTF">2020-11-19T11:04:41Z</dcterms:created>
  <dcterms:modified xsi:type="dcterms:W3CDTF">2022-10-28T09:52:26Z</dcterms:modified>
</cp:coreProperties>
</file>