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514" r:id="rId2"/>
    <p:sldId id="515" r:id="rId3"/>
    <p:sldId id="517" r:id="rId4"/>
    <p:sldId id="516" r:id="rId5"/>
    <p:sldId id="518" r:id="rId6"/>
    <p:sldId id="519" r:id="rId7"/>
    <p:sldId id="520" r:id="rId8"/>
    <p:sldId id="523" r:id="rId9"/>
    <p:sldId id="522" r:id="rId10"/>
    <p:sldId id="524" r:id="rId11"/>
  </p:sldIdLst>
  <p:sldSz cx="9144000" cy="6858000" type="screen4x3"/>
  <p:notesSz cx="6805613" cy="99441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atrice caux" initials="bc" lastIdx="1" clrIdx="0">
    <p:extLst>
      <p:ext uri="{19B8F6BF-5375-455C-9EA6-DF929625EA0E}">
        <p15:presenceInfo xmlns:p15="http://schemas.microsoft.com/office/powerpoint/2012/main" userId="S-1-5-21-1439895048-4050016169-3938688380-11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1EA9"/>
    <a:srgbClr val="CCFF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70" autoAdjust="0"/>
    <p:restoredTop sz="96433" autoAdjust="0"/>
  </p:normalViewPr>
  <p:slideViewPr>
    <p:cSldViewPr>
      <p:cViewPr varScale="1">
        <p:scale>
          <a:sx n="115" d="100"/>
          <a:sy n="115" d="100"/>
        </p:scale>
        <p:origin x="129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8252" cy="497762"/>
          </a:xfrm>
          <a:prstGeom prst="rect">
            <a:avLst/>
          </a:prstGeom>
        </p:spPr>
        <p:txBody>
          <a:bodyPr vert="horz" lIns="91526" tIns="45763" rIns="91526" bIns="4576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5776" y="0"/>
            <a:ext cx="2948252" cy="497762"/>
          </a:xfrm>
          <a:prstGeom prst="rect">
            <a:avLst/>
          </a:prstGeom>
        </p:spPr>
        <p:txBody>
          <a:bodyPr vert="horz" lIns="91526" tIns="45763" rIns="91526" bIns="4576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0AF8694-FF00-4A6D-8C7C-196C4F12B860}" type="datetimeFigureOut">
              <a:rPr lang="fr-FR"/>
              <a:pPr>
                <a:defRPr/>
              </a:pPr>
              <a:t>12/06/2018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3" y="9444757"/>
            <a:ext cx="2948252" cy="497761"/>
          </a:xfrm>
          <a:prstGeom prst="rect">
            <a:avLst/>
          </a:prstGeom>
        </p:spPr>
        <p:txBody>
          <a:bodyPr vert="horz" lIns="91526" tIns="45763" rIns="91526" bIns="4576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5776" y="9444757"/>
            <a:ext cx="2948252" cy="497761"/>
          </a:xfrm>
          <a:prstGeom prst="rect">
            <a:avLst/>
          </a:prstGeom>
        </p:spPr>
        <p:txBody>
          <a:bodyPr vert="horz" lIns="91526" tIns="45763" rIns="91526" bIns="4576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E36E036-1907-4B18-8021-688425D15AD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26717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8252" cy="497762"/>
          </a:xfrm>
          <a:prstGeom prst="rect">
            <a:avLst/>
          </a:prstGeom>
        </p:spPr>
        <p:txBody>
          <a:bodyPr vert="horz" lIns="91526" tIns="45763" rIns="91526" bIns="4576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5776" y="0"/>
            <a:ext cx="2948252" cy="497762"/>
          </a:xfrm>
          <a:prstGeom prst="rect">
            <a:avLst/>
          </a:prstGeom>
        </p:spPr>
        <p:txBody>
          <a:bodyPr vert="horz" lIns="91526" tIns="45763" rIns="91526" bIns="4576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C61BD6E-EF63-4E2A-9900-A783A59307C4}" type="datetimeFigureOut">
              <a:rPr lang="fr-FR"/>
              <a:pPr>
                <a:defRPr/>
              </a:pPr>
              <a:t>12/06/2018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26" tIns="45763" rIns="91526" bIns="45763" rtlCol="0" anchor="ctr"/>
          <a:lstStyle/>
          <a:p>
            <a:pPr lvl="0"/>
            <a:endParaRPr lang="fr-FR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249" y="4723180"/>
            <a:ext cx="5445128" cy="4475083"/>
          </a:xfrm>
          <a:prstGeom prst="rect">
            <a:avLst/>
          </a:prstGeom>
        </p:spPr>
        <p:txBody>
          <a:bodyPr vert="horz" lIns="91526" tIns="45763" rIns="91526" bIns="45763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3" y="9444757"/>
            <a:ext cx="2948252" cy="497761"/>
          </a:xfrm>
          <a:prstGeom prst="rect">
            <a:avLst/>
          </a:prstGeom>
        </p:spPr>
        <p:txBody>
          <a:bodyPr vert="horz" lIns="91526" tIns="45763" rIns="91526" bIns="4576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5776" y="9444757"/>
            <a:ext cx="2948252" cy="497761"/>
          </a:xfrm>
          <a:prstGeom prst="rect">
            <a:avLst/>
          </a:prstGeom>
        </p:spPr>
        <p:txBody>
          <a:bodyPr vert="horz" lIns="91526" tIns="45763" rIns="91526" bIns="4576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111B8D2-0EE6-4C83-BFA3-3BBB82F39AA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63929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11B8D2-0EE6-4C83-BFA3-3BBB82F39AAC}" type="slidenum">
              <a:rPr lang="fr-FR" smtClean="0"/>
              <a:pPr>
                <a:defRPr/>
              </a:pPr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48881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11B8D2-0EE6-4C83-BFA3-3BBB82F39AAC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9785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11B8D2-0EE6-4C83-BFA3-3BBB82F39AAC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0098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2812">
              <a:defRPr/>
            </a:pPr>
            <a:fld id="{2111B8D2-0EE6-4C83-BFA3-3BBB82F39AAC}" type="slidenum">
              <a:rPr lang="fr-FR">
                <a:solidFill>
                  <a:prstClr val="black"/>
                </a:solidFill>
                <a:latin typeface="Calibri"/>
              </a:rPr>
              <a:pPr defTabSz="922812">
                <a:defRPr/>
              </a:pPr>
              <a:t>3</a:t>
            </a:fld>
            <a:endParaRPr lang="fr-F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4466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2812">
              <a:defRPr/>
            </a:pPr>
            <a:fld id="{2111B8D2-0EE6-4C83-BFA3-3BBB82F39AAC}" type="slidenum">
              <a:rPr lang="fr-FR">
                <a:solidFill>
                  <a:prstClr val="black"/>
                </a:solidFill>
                <a:latin typeface="Calibri"/>
              </a:rPr>
              <a:pPr defTabSz="922812">
                <a:defRPr/>
              </a:pPr>
              <a:t>4</a:t>
            </a:fld>
            <a:endParaRPr lang="fr-F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6192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2812">
              <a:defRPr/>
            </a:pPr>
            <a:fld id="{2111B8D2-0EE6-4C83-BFA3-3BBB82F39AAC}" type="slidenum">
              <a:rPr lang="fr-FR">
                <a:solidFill>
                  <a:prstClr val="black"/>
                </a:solidFill>
                <a:latin typeface="Calibri"/>
              </a:rPr>
              <a:pPr defTabSz="922812">
                <a:defRPr/>
              </a:pPr>
              <a:t>5</a:t>
            </a:fld>
            <a:endParaRPr lang="fr-F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6086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1B8D2-0EE6-4C83-BFA3-3BBB82F39AAC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28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648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2812">
              <a:defRPr/>
            </a:pPr>
            <a:fld id="{2111B8D2-0EE6-4C83-BFA3-3BBB82F39AAC}" type="slidenum">
              <a:rPr lang="fr-FR">
                <a:solidFill>
                  <a:prstClr val="black"/>
                </a:solidFill>
                <a:latin typeface="Calibri"/>
              </a:rPr>
              <a:pPr defTabSz="922812">
                <a:defRPr/>
              </a:pPr>
              <a:t>7</a:t>
            </a:fld>
            <a:endParaRPr lang="fr-F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5294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2812">
              <a:defRPr/>
            </a:pPr>
            <a:fld id="{2111B8D2-0EE6-4C83-BFA3-3BBB82F39AAC}" type="slidenum">
              <a:rPr lang="fr-FR">
                <a:solidFill>
                  <a:prstClr val="black"/>
                </a:solidFill>
                <a:latin typeface="Calibri"/>
              </a:rPr>
              <a:pPr defTabSz="922812">
                <a:defRPr/>
              </a:pPr>
              <a:t>8</a:t>
            </a:fld>
            <a:endParaRPr lang="fr-F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7634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2812">
              <a:defRPr/>
            </a:pPr>
            <a:fld id="{2111B8D2-0EE6-4C83-BFA3-3BBB82F39AAC}" type="slidenum">
              <a:rPr lang="fr-FR">
                <a:solidFill>
                  <a:prstClr val="black"/>
                </a:solidFill>
                <a:latin typeface="Calibri"/>
              </a:rPr>
              <a:pPr defTabSz="922812">
                <a:defRPr/>
              </a:pPr>
              <a:t>9</a:t>
            </a:fld>
            <a:endParaRPr lang="fr-F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4129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05AEC-9CA0-47CC-ABAE-8A6CB0CB30DA}" type="datetime1">
              <a:rPr lang="fr-FR" smtClean="0"/>
              <a:t>12/06/2018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F8CFF-017A-419D-AE70-2421E222C47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F1A6A-7596-44C4-99DB-52D441E9D3CF}" type="datetime1">
              <a:rPr lang="fr-FR" smtClean="0"/>
              <a:t>12/06/2018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3930C-83D2-4354-9C83-AA6A8671B5D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89AD0-EA73-4BE5-9BCC-08A1688F597C}" type="datetime1">
              <a:rPr lang="fr-FR" smtClean="0"/>
              <a:t>12/06/2018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56C95-6FDE-4CA4-8381-20EC5156C1A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01-24F6-4E5C-A288-4EDA85B08C0B}" type="datetime1">
              <a:rPr lang="fr-FR" smtClean="0"/>
              <a:t>12/06/2018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0FB24-63C5-4A5A-8DA4-AED24A0B271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07E6B-293C-48DD-B454-E86C7D939135}" type="datetime1">
              <a:rPr lang="fr-FR" smtClean="0"/>
              <a:t>12/06/2018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59617-C01F-482B-B35D-B0282CA8F42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30BB7-C11D-4418-8C17-746304A942E0}" type="datetime1">
              <a:rPr lang="fr-FR" smtClean="0"/>
              <a:t>12/06/2018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A085C-57C2-4E17-886D-B5DBF70AD09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5369F-8D92-48B8-8886-71BC4D117FBF}" type="datetime1">
              <a:rPr lang="fr-FR" smtClean="0"/>
              <a:t>12/06/2018</a:t>
            </a:fld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1BF6E-D9BA-4BF3-B4CA-219EC842139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FDE3E-EA2A-42F7-AFC3-753792451B94}" type="datetime1">
              <a:rPr lang="fr-FR" smtClean="0"/>
              <a:t>12/06/2018</a:t>
            </a:fld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AECC4-CA13-45A8-A8C1-CFF00F24075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7B16D-0C53-40DC-B84D-8D3B6D94C712}" type="datetime1">
              <a:rPr lang="fr-FR" smtClean="0"/>
              <a:t>12/06/2018</a:t>
            </a:fld>
            <a:endParaRPr lang="fr-FR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77634-CC02-40C4-BF29-4DC25E5D9ED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26F5D-3C56-450F-8CBF-A5CB13BDE5A1}" type="datetime1">
              <a:rPr lang="fr-FR" smtClean="0"/>
              <a:t>12/06/2018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D3267-6370-4277-88CD-B8D43D4A797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F2F8F-1339-475F-9E52-812B7D666D61}" type="datetime1">
              <a:rPr lang="fr-FR" smtClean="0"/>
              <a:t>12/06/2018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4C4D1-553A-4A28-8CC4-71B91F4C848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BBEB82-BDB6-4563-B0E3-8426658DEBF2}" type="datetime1">
              <a:rPr lang="fr-FR" smtClean="0"/>
              <a:t>12/06/2018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C745FD-0D80-4307-835E-ABB030F27DC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FHP_LOGO_IDF_QU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6" y="188913"/>
            <a:ext cx="2236030" cy="79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F8CFF-017A-419D-AE70-2421E222C472}" type="slidenum">
              <a:rPr lang="fr-FR" smtClean="0"/>
              <a:pPr>
                <a:defRPr/>
              </a:pPr>
              <a:t>1</a:t>
            </a:fld>
            <a:endParaRPr lang="fr-FR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0826" y="2060848"/>
            <a:ext cx="8713662" cy="396044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fr-FR" sz="36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fr-FR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SITUATION DE L’HOSPITALISATION PRIVEE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 SEINE-SAINT-DENIS</a:t>
            </a:r>
          </a:p>
          <a:p>
            <a:pPr fontAlgn="auto">
              <a:spcAft>
                <a:spcPts val="0"/>
              </a:spcAft>
              <a:defRPr/>
            </a:pPr>
            <a:endParaRPr lang="fr-FR" sz="36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fr-FR" sz="36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fr-FR" sz="36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fr-FR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Bureau C.T.S</a:t>
            </a:r>
            <a:r>
              <a:rPr lang="fr-FR" sz="36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– </a:t>
            </a:r>
            <a:r>
              <a:rPr lang="fr-FR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13/06/2018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fr-FR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C.T.S. – 20/06/2018</a:t>
            </a:r>
            <a:endParaRPr lang="fr-FR" sz="36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fr-FR" sz="36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fr-FR" sz="9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26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FHP_LOGO_IDF_QU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6" y="188913"/>
            <a:ext cx="2236030" cy="79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F8CFF-017A-419D-AE70-2421E222C472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0826" y="2060848"/>
            <a:ext cx="8713662" cy="396044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fr-FR" sz="36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fr-FR" sz="3600" b="1" i="1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fr-FR" sz="36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fr-FR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MERCI DE VOTRE ATTENTION</a:t>
            </a:r>
            <a:endParaRPr lang="fr-FR" sz="36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fr-FR" sz="36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fr-FR" sz="36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fr-FR" sz="36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fr-FR" sz="36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fr-FR" sz="9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538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FHP_LOGO_IDF_QU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6" y="188913"/>
            <a:ext cx="2236030" cy="79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F8CFF-017A-419D-AE70-2421E222C472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DB19B86-47C3-4B6C-86B8-656680CF26E0}"/>
              </a:ext>
            </a:extLst>
          </p:cNvPr>
          <p:cNvSpPr txBox="1"/>
          <p:nvPr/>
        </p:nvSpPr>
        <p:spPr>
          <a:xfrm>
            <a:off x="2705944" y="0"/>
            <a:ext cx="643805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endParaRPr lang="fr-FR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MATERNITE</a:t>
            </a:r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fr-FR" sz="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412776"/>
            <a:ext cx="4536504" cy="352839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004048" y="1412776"/>
            <a:ext cx="39604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5 maternités :</a:t>
            </a:r>
          </a:p>
          <a:p>
            <a:pPr marL="285750" indent="-285750">
              <a:buFontTx/>
              <a:buChar char="-"/>
            </a:pPr>
            <a:r>
              <a:rPr lang="fr-FR" dirty="0" err="1" smtClean="0"/>
              <a:t>Estrée</a:t>
            </a:r>
            <a:r>
              <a:rPr lang="fr-FR" dirty="0" smtClean="0"/>
              <a:t> </a:t>
            </a:r>
            <a:r>
              <a:rPr lang="fr-FR" dirty="0"/>
              <a:t>(Stains)</a:t>
            </a:r>
          </a:p>
          <a:p>
            <a:pPr marL="285750" indent="-285750">
              <a:buFontTx/>
              <a:buChar char="-"/>
            </a:pPr>
            <a:r>
              <a:rPr lang="fr-FR" dirty="0"/>
              <a:t>HEP La Roseraie (</a:t>
            </a:r>
            <a:r>
              <a:rPr lang="fr-FR" dirty="0" err="1"/>
              <a:t>Aubervillliers</a:t>
            </a:r>
            <a:r>
              <a:rPr lang="fr-FR" dirty="0"/>
              <a:t>)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HPSSD (Blanc-Mesnil)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Poly. Vauban (Livry-Gargan)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H.P.V.G. (Tremblay-en-France)</a:t>
            </a:r>
          </a:p>
          <a:p>
            <a:endParaRPr lang="fr-FR" dirty="0" smtClean="0"/>
          </a:p>
          <a:p>
            <a:r>
              <a:rPr lang="fr-FR" dirty="0" smtClean="0"/>
              <a:t>3 Services de </a:t>
            </a:r>
            <a:r>
              <a:rPr lang="fr-FR" dirty="0" err="1" smtClean="0"/>
              <a:t>néo-nat</a:t>
            </a:r>
            <a:r>
              <a:rPr lang="fr-FR" dirty="0" smtClean="0"/>
              <a:t>. (dont 1 2B)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6.755 </a:t>
            </a:r>
            <a:r>
              <a:rPr lang="fr-FR" dirty="0" err="1" smtClean="0"/>
              <a:t>accts</a:t>
            </a:r>
            <a:r>
              <a:rPr lang="fr-FR" dirty="0" smtClean="0"/>
              <a:t> / 24.906 (27 %)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47 % en 2003</a:t>
            </a:r>
            <a:endParaRPr lang="fr-FR" dirty="0"/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4 fermetures depuis 2006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1 prévue en 2018 (H.P.V.G.)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8965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FHP_LOGO_IDF_QU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6" y="188913"/>
            <a:ext cx="2236030" cy="79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1F8CFF-017A-419D-AE70-2421E222C47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DB19B86-47C3-4B6C-86B8-656680CF26E0}"/>
              </a:ext>
            </a:extLst>
          </p:cNvPr>
          <p:cNvSpPr txBox="1"/>
          <p:nvPr/>
        </p:nvSpPr>
        <p:spPr>
          <a:xfrm>
            <a:off x="2705944" y="0"/>
            <a:ext cx="643805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CHIRURGIE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004048" y="1412776"/>
            <a:ext cx="39604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noProof="0" dirty="0" smtClean="0">
                <a:solidFill>
                  <a:prstClr val="black"/>
                </a:solidFill>
              </a:rPr>
              <a:t>9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établissements :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prstClr val="black"/>
                </a:solidFill>
              </a:rPr>
              <a:t>C.C.N. (Saint-Denis)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prstClr val="black"/>
                </a:solidFill>
              </a:rPr>
              <a:t>Clinique du Landy (Saint Ouen)</a:t>
            </a:r>
          </a:p>
          <a:p>
            <a:pPr marL="285750" indent="-285750">
              <a:buFontTx/>
              <a:buChar char="-"/>
            </a:pPr>
            <a:r>
              <a:rPr lang="fr-FR" dirty="0" err="1" smtClean="0">
                <a:solidFill>
                  <a:prstClr val="black"/>
                </a:solidFill>
              </a:rPr>
              <a:t>Estrée</a:t>
            </a:r>
            <a:r>
              <a:rPr lang="fr-FR" dirty="0" smtClean="0">
                <a:solidFill>
                  <a:prstClr val="black"/>
                </a:solidFill>
              </a:rPr>
              <a:t> </a:t>
            </a:r>
            <a:r>
              <a:rPr lang="fr-FR" dirty="0">
                <a:solidFill>
                  <a:prstClr val="black"/>
                </a:solidFill>
              </a:rPr>
              <a:t>(Stains)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prstClr val="black"/>
                </a:solidFill>
              </a:rPr>
              <a:t>HEP La Roseraie (</a:t>
            </a:r>
            <a:r>
              <a:rPr lang="fr-FR" dirty="0" err="1">
                <a:solidFill>
                  <a:prstClr val="black"/>
                </a:solidFill>
              </a:rPr>
              <a:t>Aubervillliers</a:t>
            </a:r>
            <a:r>
              <a:rPr lang="fr-FR" dirty="0">
                <a:solidFill>
                  <a:prstClr val="black"/>
                </a:solidFill>
              </a:rPr>
              <a:t>)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Clinique Floréal (Bagnolet)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HPSSD (Blanc-Mesnil)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HOPEP (Aulnay/Bois)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Poly. Vauban (Livry-Gargan)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H.P.V.G. (Tremblay-en-France)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algn="just"/>
            <a:r>
              <a:rPr lang="fr-FR" dirty="0"/>
              <a:t>76% de </a:t>
            </a:r>
            <a:r>
              <a:rPr lang="fr-FR" dirty="0" smtClean="0"/>
              <a:t>l’activité</a:t>
            </a:r>
          </a:p>
          <a:p>
            <a:pPr algn="just"/>
            <a:r>
              <a:rPr lang="fr-FR" dirty="0" smtClean="0"/>
              <a:t>(84</a:t>
            </a:r>
            <a:r>
              <a:rPr lang="fr-FR" dirty="0"/>
              <a:t>% en </a:t>
            </a:r>
            <a:r>
              <a:rPr lang="fr-FR" dirty="0" err="1" smtClean="0"/>
              <a:t>ambu</a:t>
            </a:r>
            <a:r>
              <a:rPr lang="fr-FR" dirty="0" smtClean="0"/>
              <a:t>. et </a:t>
            </a:r>
            <a:r>
              <a:rPr lang="fr-FR" dirty="0"/>
              <a:t>61 % en HC</a:t>
            </a:r>
            <a:r>
              <a:rPr lang="fr-FR" dirty="0" smtClean="0"/>
              <a:t>)</a:t>
            </a:r>
            <a:endParaRPr lang="fr-FR" dirty="0"/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1 </a:t>
            </a:r>
            <a:r>
              <a:rPr lang="fr-FR" dirty="0"/>
              <a:t>service de </a:t>
            </a:r>
            <a:r>
              <a:rPr lang="fr-FR" dirty="0" err="1"/>
              <a:t>Chir</a:t>
            </a:r>
            <a:r>
              <a:rPr lang="fr-FR" dirty="0"/>
              <a:t>. Cardiaque (CCN)</a:t>
            </a:r>
          </a:p>
          <a:p>
            <a:pPr algn="just"/>
            <a:r>
              <a:rPr lang="fr-FR" dirty="0"/>
              <a:t>1 Robot DA VINCI (</a:t>
            </a:r>
            <a:r>
              <a:rPr lang="fr-FR" dirty="0" err="1"/>
              <a:t>Estrée</a:t>
            </a:r>
            <a:r>
              <a:rPr lang="fr-FR" dirty="0"/>
              <a:t>)</a:t>
            </a:r>
          </a:p>
          <a:p>
            <a:pPr algn="just"/>
            <a:endParaRPr lang="fr-FR" dirty="0"/>
          </a:p>
        </p:txBody>
      </p:sp>
      <p:pic>
        <p:nvPicPr>
          <p:cNvPr id="9" name="Picture 2" descr="https://astatic.ccmbg.com/www.journaldesfemmes.com/bundles/ccmbenchmarkopendata/img/map/pointer-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637" y="3184269"/>
            <a:ext cx="157163" cy="25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826" y="1412776"/>
            <a:ext cx="4609206" cy="3974836"/>
          </a:xfrm>
          <a:prstGeom prst="rect">
            <a:avLst/>
          </a:prstGeom>
        </p:spPr>
      </p:pic>
      <p:pic>
        <p:nvPicPr>
          <p:cNvPr id="11" name="Picture 2" descr="https://astatic.ccmbg.com/www.journaldesfemmes.com/bundles/ccmbenchmarkopendata/img/map/pointer-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637" y="2348880"/>
            <a:ext cx="157163" cy="25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astatic.ccmbg.com/www.journaldesfemmes.com/bundles/ccmbenchmarkopendata/img/map/pointer-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377" y="3243754"/>
            <a:ext cx="157163" cy="25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astatic.ccmbg.com/www.journaldesfemmes.com/bundles/ccmbenchmarkopendata/img/map/pointer-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251" y="4005064"/>
            <a:ext cx="157163" cy="25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astatic.ccmbg.com/www.journaldesfemmes.com/bundles/ccmbenchmarkopendata/img/map/pointer-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423" y="2751389"/>
            <a:ext cx="157163" cy="25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astatic.ccmbg.com/www.journaldesfemmes.com/bundles/ccmbenchmarkopendata/img/map/pointer-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22515"/>
            <a:ext cx="157163" cy="25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astatic.ccmbg.com/www.journaldesfemmes.com/bundles/ccmbenchmarkopendata/img/map/pointer-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091133"/>
            <a:ext cx="157163" cy="25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astatic.ccmbg.com/www.journaldesfemmes.com/bundles/ccmbenchmarkopendata/img/map/pointer-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095862"/>
            <a:ext cx="157163" cy="25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astatic.ccmbg.com/www.journaldesfemmes.com/bundles/ccmbenchmarkopendata/img/map/pointer-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043" y="2830068"/>
            <a:ext cx="157163" cy="25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astatic.ccmbg.com/www.journaldesfemmes.com/bundles/ccmbenchmarkopendata/img/map/pointer-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604" y="3038675"/>
            <a:ext cx="157163" cy="25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550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FHP_LOGO_IDF_QU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6" y="188913"/>
            <a:ext cx="2236030" cy="79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1F8CFF-017A-419D-AE70-2421E222C47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DB19B86-47C3-4B6C-86B8-656680CF26E0}"/>
              </a:ext>
            </a:extLst>
          </p:cNvPr>
          <p:cNvSpPr txBox="1"/>
          <p:nvPr/>
        </p:nvSpPr>
        <p:spPr>
          <a:xfrm>
            <a:off x="2705944" y="0"/>
            <a:ext cx="643805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MEDECINE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004048" y="1412776"/>
            <a:ext cx="3960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prstClr val="black"/>
                </a:solidFill>
              </a:rPr>
              <a:t>8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établissements :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prstClr val="black"/>
                </a:solidFill>
              </a:rPr>
              <a:t>C.C.N. (Saint-Denis)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prstClr val="black"/>
                </a:solidFill>
              </a:rPr>
              <a:t>Clinique du Landy (Saint Ouen)</a:t>
            </a:r>
          </a:p>
          <a:p>
            <a:pPr marL="285750" indent="-285750">
              <a:buFontTx/>
              <a:buChar char="-"/>
            </a:pPr>
            <a:r>
              <a:rPr lang="fr-FR" dirty="0" err="1" smtClean="0">
                <a:solidFill>
                  <a:prstClr val="black"/>
                </a:solidFill>
              </a:rPr>
              <a:t>Estrée</a:t>
            </a:r>
            <a:r>
              <a:rPr lang="fr-FR" dirty="0" smtClean="0">
                <a:solidFill>
                  <a:prstClr val="black"/>
                </a:solidFill>
              </a:rPr>
              <a:t> </a:t>
            </a:r>
            <a:r>
              <a:rPr lang="fr-FR" dirty="0">
                <a:solidFill>
                  <a:prstClr val="black"/>
                </a:solidFill>
              </a:rPr>
              <a:t>(Stains)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prstClr val="black"/>
                </a:solidFill>
              </a:rPr>
              <a:t>HEP La Roseraie (</a:t>
            </a:r>
            <a:r>
              <a:rPr lang="fr-FR" dirty="0" err="1">
                <a:solidFill>
                  <a:prstClr val="black"/>
                </a:solidFill>
              </a:rPr>
              <a:t>Aubervillliers</a:t>
            </a:r>
            <a:r>
              <a:rPr lang="fr-FR" dirty="0">
                <a:solidFill>
                  <a:prstClr val="black"/>
                </a:solidFill>
              </a:rPr>
              <a:t>)</a:t>
            </a:r>
          </a:p>
          <a:p>
            <a:pPr marL="285750" lvl="0" indent="-285750">
              <a:buFontTx/>
              <a:buChar char="-"/>
              <a:defRPr/>
            </a:pPr>
            <a:r>
              <a:rPr lang="fr-FR" dirty="0">
                <a:solidFill>
                  <a:prstClr val="black"/>
                </a:solidFill>
              </a:rPr>
              <a:t>Clinique Floréal (Bagnolet)</a:t>
            </a:r>
          </a:p>
          <a:p>
            <a:pPr marL="285750" lvl="0" indent="-285750">
              <a:buFontTx/>
              <a:buChar char="-"/>
              <a:defRPr/>
            </a:pPr>
            <a:r>
              <a:rPr lang="fr-FR" dirty="0">
                <a:solidFill>
                  <a:prstClr val="black"/>
                </a:solidFill>
              </a:rPr>
              <a:t>HPSSD (Blanc-Mesnil)</a:t>
            </a:r>
          </a:p>
          <a:p>
            <a:pPr marL="285750" lvl="0" indent="-285750">
              <a:buFontTx/>
              <a:buChar char="-"/>
              <a:defRPr/>
            </a:pPr>
            <a:r>
              <a:rPr lang="fr-FR" dirty="0">
                <a:solidFill>
                  <a:prstClr val="black"/>
                </a:solidFill>
              </a:rPr>
              <a:t>HOPEP (Aulnay/Bois)</a:t>
            </a:r>
          </a:p>
          <a:p>
            <a:pPr marL="285750" lvl="0" indent="-285750">
              <a:buFontTx/>
              <a:buChar char="-"/>
              <a:defRPr/>
            </a:pPr>
            <a:r>
              <a:rPr lang="fr-FR" dirty="0" smtClean="0">
                <a:solidFill>
                  <a:prstClr val="black"/>
                </a:solidFill>
              </a:rPr>
              <a:t>H.P.V.G</a:t>
            </a:r>
            <a:r>
              <a:rPr lang="fr-FR" dirty="0">
                <a:solidFill>
                  <a:prstClr val="black"/>
                </a:solidFill>
              </a:rPr>
              <a:t>. (Tremblay-en-France</a:t>
            </a:r>
            <a:r>
              <a:rPr lang="fr-FR" dirty="0" smtClean="0">
                <a:solidFill>
                  <a:prstClr val="black"/>
                </a:solidFill>
              </a:rPr>
              <a:t>)</a:t>
            </a:r>
          </a:p>
          <a:p>
            <a:pPr marL="285750" lvl="0" indent="-285750">
              <a:buFontTx/>
              <a:buChar char="-"/>
              <a:defRPr/>
            </a:pPr>
            <a:endParaRPr lang="fr-FR" dirty="0" smtClean="0">
              <a:solidFill>
                <a:prstClr val="black"/>
              </a:solidFill>
            </a:endParaRPr>
          </a:p>
          <a:p>
            <a:pPr marL="285750" lvl="0" indent="-285750">
              <a:buFontTx/>
              <a:buChar char="-"/>
              <a:defRPr/>
            </a:pPr>
            <a:endParaRPr lang="fr-FR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fr-FR" dirty="0" smtClean="0">
                <a:solidFill>
                  <a:prstClr val="black"/>
                </a:solidFill>
              </a:rPr>
              <a:t>61 % de l’activité de cardio. interventionnelle</a:t>
            </a:r>
            <a:endParaRPr lang="fr-FR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algn="just"/>
            <a:endParaRPr lang="fr-FR" dirty="0" smtClean="0"/>
          </a:p>
        </p:txBody>
      </p:sp>
      <p:pic>
        <p:nvPicPr>
          <p:cNvPr id="9" name="Picture 2" descr="https://astatic.ccmbg.com/www.journaldesfemmes.com/bundles/ccmbenchmarkopendata/img/map/pointer-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637" y="3184269"/>
            <a:ext cx="157163" cy="25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826" y="1412776"/>
            <a:ext cx="4609206" cy="3974836"/>
          </a:xfrm>
          <a:prstGeom prst="rect">
            <a:avLst/>
          </a:prstGeom>
        </p:spPr>
      </p:pic>
      <p:pic>
        <p:nvPicPr>
          <p:cNvPr id="11" name="Picture 2" descr="https://astatic.ccmbg.com/www.journaldesfemmes.com/bundles/ccmbenchmarkopendata/img/map/pointer-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637" y="2348880"/>
            <a:ext cx="157163" cy="25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astatic.ccmbg.com/www.journaldesfemmes.com/bundles/ccmbenchmarkopendata/img/map/pointer-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214" y="2979681"/>
            <a:ext cx="157163" cy="25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astatic.ccmbg.com/www.journaldesfemmes.com/bundles/ccmbenchmarkopendata/img/map/pointer-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251" y="4005064"/>
            <a:ext cx="157163" cy="25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astatic.ccmbg.com/www.journaldesfemmes.com/bundles/ccmbenchmarkopendata/img/map/pointer-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423" y="2751389"/>
            <a:ext cx="157163" cy="25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astatic.ccmbg.com/www.journaldesfemmes.com/bundles/ccmbenchmarkopendata/img/map/pointer-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22515"/>
            <a:ext cx="157163" cy="25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astatic.ccmbg.com/www.journaldesfemmes.com/bundles/ccmbenchmarkopendata/img/map/pointer-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091133"/>
            <a:ext cx="157163" cy="25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astatic.ccmbg.com/www.journaldesfemmes.com/bundles/ccmbenchmarkopendata/img/map/pointer-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043" y="2830068"/>
            <a:ext cx="157163" cy="25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astatic.ccmbg.com/www.journaldesfemmes.com/bundles/ccmbenchmarkopendata/img/map/pointer-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377" y="3243754"/>
            <a:ext cx="157163" cy="25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314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FHP_LOGO_IDF_QU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6" y="188913"/>
            <a:ext cx="2236030" cy="79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1F8CFF-017A-419D-AE70-2421E222C47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DB19B86-47C3-4B6C-86B8-656680CF26E0}"/>
              </a:ext>
            </a:extLst>
          </p:cNvPr>
          <p:cNvSpPr txBox="1"/>
          <p:nvPr/>
        </p:nvSpPr>
        <p:spPr>
          <a:xfrm>
            <a:off x="2705944" y="0"/>
            <a:ext cx="643805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SOINS CRITIQUES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004048" y="1412776"/>
            <a:ext cx="39604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>
                <a:solidFill>
                  <a:prstClr val="black"/>
                </a:solidFill>
              </a:rPr>
              <a:t>6 services d’Urgences (31 % de l’activité)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>
                <a:solidFill>
                  <a:prstClr val="black"/>
                </a:solidFill>
              </a:rPr>
              <a:t>3 réanimations (36 %)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>
                <a:solidFill>
                  <a:prstClr val="black"/>
                </a:solidFill>
              </a:rPr>
              <a:t>3 USIC (40 %)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>
                <a:solidFill>
                  <a:prstClr val="black"/>
                </a:solidFill>
              </a:rPr>
              <a:t>9 USC (55 %)</a:t>
            </a:r>
          </a:p>
          <a:p>
            <a:pPr marL="285750" lvl="0" indent="-285750">
              <a:buFontTx/>
              <a:buChar char="-"/>
              <a:defRPr/>
            </a:pPr>
            <a:endParaRPr lang="fr-FR" dirty="0" smtClean="0">
              <a:solidFill>
                <a:prstClr val="black"/>
              </a:solidFill>
            </a:endParaRPr>
          </a:p>
          <a:p>
            <a:pPr marL="285750" lvl="0" indent="-285750">
              <a:buFontTx/>
              <a:buChar char="-"/>
              <a:defRPr/>
            </a:pPr>
            <a:endParaRPr lang="fr-FR" dirty="0">
              <a:solidFill>
                <a:prstClr val="black"/>
              </a:solidFill>
            </a:endParaRPr>
          </a:p>
          <a:p>
            <a:pPr lvl="0"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algn="just"/>
            <a:endParaRPr lang="fr-FR" dirty="0" smtClean="0"/>
          </a:p>
        </p:txBody>
      </p:sp>
      <p:pic>
        <p:nvPicPr>
          <p:cNvPr id="9" name="Picture 2" descr="https://astatic.ccmbg.com/www.journaldesfemmes.com/bundles/ccmbenchmarkopendata/img/map/pointer-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637" y="3184269"/>
            <a:ext cx="157163" cy="25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826" y="1412776"/>
            <a:ext cx="4609206" cy="3974836"/>
          </a:xfrm>
          <a:prstGeom prst="rect">
            <a:avLst/>
          </a:prstGeom>
        </p:spPr>
      </p:pic>
      <p:pic>
        <p:nvPicPr>
          <p:cNvPr id="11" name="Picture 2" descr="https://astatic.ccmbg.com/www.journaldesfemmes.com/bundles/ccmbenchmarkopendata/img/map/pointer-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637" y="2348880"/>
            <a:ext cx="157163" cy="25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astatic.ccmbg.com/www.journaldesfemmes.com/bundles/ccmbenchmarkopendata/img/map/pointer-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251" y="4005064"/>
            <a:ext cx="157163" cy="25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astatic.ccmbg.com/www.journaldesfemmes.com/bundles/ccmbenchmarkopendata/img/map/pointer-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423" y="2751389"/>
            <a:ext cx="157163" cy="25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astatic.ccmbg.com/www.journaldesfemmes.com/bundles/ccmbenchmarkopendata/img/map/pointer-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22515"/>
            <a:ext cx="157163" cy="25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astatic.ccmbg.com/www.journaldesfemmes.com/bundles/ccmbenchmarkopendata/img/map/pointer-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091133"/>
            <a:ext cx="157163" cy="25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astatic.ccmbg.com/www.journaldesfemmes.com/bundles/ccmbenchmarkopendata/img/map/pointer-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377" y="3243754"/>
            <a:ext cx="157163" cy="25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œur 1"/>
          <p:cNvSpPr/>
          <p:nvPr/>
        </p:nvSpPr>
        <p:spPr>
          <a:xfrm>
            <a:off x="3289003" y="2706707"/>
            <a:ext cx="144016" cy="173555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Cœur 16"/>
          <p:cNvSpPr/>
          <p:nvPr/>
        </p:nvSpPr>
        <p:spPr>
          <a:xfrm>
            <a:off x="1157770" y="3009136"/>
            <a:ext cx="144016" cy="173555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Cœur 19"/>
          <p:cNvSpPr/>
          <p:nvPr/>
        </p:nvSpPr>
        <p:spPr>
          <a:xfrm>
            <a:off x="2225832" y="4111596"/>
            <a:ext cx="144016" cy="173555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Picture 2" descr="https://astatic.ccmbg.com/www.journaldesfemmes.com/bundles/ccmbenchmarkopendata/img/map/pointer-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561913"/>
            <a:ext cx="157163" cy="25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œur 21"/>
          <p:cNvSpPr/>
          <p:nvPr/>
        </p:nvSpPr>
        <p:spPr>
          <a:xfrm>
            <a:off x="2771800" y="5561913"/>
            <a:ext cx="144016" cy="173555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Croix 4"/>
          <p:cNvSpPr/>
          <p:nvPr/>
        </p:nvSpPr>
        <p:spPr>
          <a:xfrm>
            <a:off x="3848070" y="2134009"/>
            <a:ext cx="144016" cy="186486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Croix 22"/>
          <p:cNvSpPr/>
          <p:nvPr/>
        </p:nvSpPr>
        <p:spPr>
          <a:xfrm>
            <a:off x="3102410" y="2706707"/>
            <a:ext cx="144016" cy="186486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Croix 23"/>
          <p:cNvSpPr/>
          <p:nvPr/>
        </p:nvSpPr>
        <p:spPr>
          <a:xfrm>
            <a:off x="2066980" y="4082790"/>
            <a:ext cx="144016" cy="186486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Croix 24"/>
          <p:cNvSpPr/>
          <p:nvPr/>
        </p:nvSpPr>
        <p:spPr>
          <a:xfrm>
            <a:off x="1478445" y="3306951"/>
            <a:ext cx="144016" cy="186486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Croix 25"/>
          <p:cNvSpPr/>
          <p:nvPr/>
        </p:nvSpPr>
        <p:spPr>
          <a:xfrm>
            <a:off x="2127727" y="2816558"/>
            <a:ext cx="144016" cy="186486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Croix 26"/>
          <p:cNvSpPr/>
          <p:nvPr/>
        </p:nvSpPr>
        <p:spPr>
          <a:xfrm>
            <a:off x="466229" y="6162531"/>
            <a:ext cx="144016" cy="186486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Croix 27"/>
          <p:cNvSpPr/>
          <p:nvPr/>
        </p:nvSpPr>
        <p:spPr>
          <a:xfrm>
            <a:off x="1453629" y="2414049"/>
            <a:ext cx="144016" cy="186486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" name="Picture 2" descr="https://astatic.ccmbg.com/www.journaldesfemmes.com/bundles/ccmbenchmarkopendata/img/map/pointer-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907" y="3114880"/>
            <a:ext cx="157163" cy="25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s://astatic.ccmbg.com/www.journaldesfemmes.com/bundles/ccmbenchmarkopendata/img/map/pointer-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912" y="2924944"/>
            <a:ext cx="157163" cy="25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s://astatic.ccmbg.com/www.journaldesfemmes.com/bundles/ccmbenchmarkopendata/img/map/pointer-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978" y="3095913"/>
            <a:ext cx="157163" cy="25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80385" y="5536897"/>
            <a:ext cx="1095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U.S.C.</a:t>
            </a:r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2985711" y="5494801"/>
            <a:ext cx="1095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USIC</a:t>
            </a:r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665749" y="6096810"/>
            <a:ext cx="1095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Urgences</a:t>
            </a:r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Interdiction 34"/>
          <p:cNvSpPr/>
          <p:nvPr/>
        </p:nvSpPr>
        <p:spPr>
          <a:xfrm>
            <a:off x="1162458" y="2854649"/>
            <a:ext cx="216024" cy="202974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6" name="Interdiction 35"/>
          <p:cNvSpPr/>
          <p:nvPr/>
        </p:nvSpPr>
        <p:spPr>
          <a:xfrm>
            <a:off x="3980832" y="2171116"/>
            <a:ext cx="216024" cy="202974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7" name="Interdiction 36"/>
          <p:cNvSpPr/>
          <p:nvPr/>
        </p:nvSpPr>
        <p:spPr>
          <a:xfrm>
            <a:off x="1593616" y="3323108"/>
            <a:ext cx="216024" cy="202974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8" name="Interdiction 37"/>
          <p:cNvSpPr/>
          <p:nvPr/>
        </p:nvSpPr>
        <p:spPr>
          <a:xfrm>
            <a:off x="2735796" y="6153376"/>
            <a:ext cx="216024" cy="202974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2993464" y="6093223"/>
            <a:ext cx="1095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Réa.</a:t>
            </a:r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916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FHP_LOGO_IDF_QU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6" y="188913"/>
            <a:ext cx="2236030" cy="79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1F8CFF-017A-419D-AE70-2421E222C47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DB19B86-47C3-4B6C-86B8-656680CF26E0}"/>
              </a:ext>
            </a:extLst>
          </p:cNvPr>
          <p:cNvSpPr txBox="1"/>
          <p:nvPr/>
        </p:nvSpPr>
        <p:spPr>
          <a:xfrm>
            <a:off x="2705944" y="0"/>
            <a:ext cx="643805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CANCEROLOGIE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004048" y="1412776"/>
            <a:ext cx="39604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>
                <a:solidFill>
                  <a:prstClr val="black"/>
                </a:solidFill>
              </a:rPr>
              <a:t>5 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services de</a:t>
            </a:r>
            <a:r>
              <a:rPr kumimoji="0" lang="fr-FR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chimio. / 9 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(38 % de l’activité)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>
                <a:solidFill>
                  <a:prstClr val="black"/>
                </a:solidFill>
              </a:rPr>
              <a:t>9 Cliniques avec une </a:t>
            </a:r>
            <a:r>
              <a:rPr lang="fr-FR" dirty="0" smtClean="0">
                <a:solidFill>
                  <a:prstClr val="black"/>
                </a:solidFill>
              </a:rPr>
              <a:t>activité </a:t>
            </a:r>
            <a:r>
              <a:rPr kumimoji="0" lang="fr-FR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 chirurgie </a:t>
            </a:r>
            <a:r>
              <a:rPr kumimoji="0" lang="fr-FR" sz="1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carcino</a:t>
            </a:r>
            <a:r>
              <a:rPr kumimoji="0" lang="fr-FR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(48 %)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prstClr val="black"/>
                </a:solidFill>
              </a:rPr>
              <a:t>2</a:t>
            </a:r>
            <a:r>
              <a:rPr lang="fr-FR" dirty="0" smtClean="0">
                <a:solidFill>
                  <a:prstClr val="black"/>
                </a:solidFill>
              </a:rPr>
              <a:t> ORL / 6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prstClr val="black"/>
                </a:solidFill>
              </a:rPr>
              <a:t>2</a:t>
            </a:r>
            <a:r>
              <a:rPr kumimoji="0" lang="fr-FR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gynéco. / 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>
                <a:solidFill>
                  <a:prstClr val="black"/>
                </a:solidFill>
              </a:rPr>
              <a:t>4 </a:t>
            </a:r>
            <a:r>
              <a:rPr lang="fr-FR" dirty="0" err="1" smtClean="0">
                <a:solidFill>
                  <a:prstClr val="black"/>
                </a:solidFill>
              </a:rPr>
              <a:t>séno</a:t>
            </a:r>
            <a:r>
              <a:rPr lang="fr-FR" dirty="0" smtClean="0">
                <a:solidFill>
                  <a:prstClr val="black"/>
                </a:solidFill>
              </a:rPr>
              <a:t>. / 8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6 </a:t>
            </a:r>
            <a:r>
              <a:rPr kumimoji="0" lang="fr-FR" sz="1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uro</a:t>
            </a:r>
            <a:r>
              <a:rPr kumimoji="0" lang="fr-FR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/ 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>
                <a:solidFill>
                  <a:prstClr val="black"/>
                </a:solidFill>
              </a:rPr>
              <a:t>7 </a:t>
            </a:r>
            <a:r>
              <a:rPr lang="fr-FR" dirty="0" err="1" smtClean="0">
                <a:solidFill>
                  <a:prstClr val="black"/>
                </a:solidFill>
              </a:rPr>
              <a:t>visc</a:t>
            </a:r>
            <a:r>
              <a:rPr lang="fr-FR" dirty="0" smtClean="0">
                <a:solidFill>
                  <a:prstClr val="black"/>
                </a:solidFill>
              </a:rPr>
              <a:t>. / 11</a:t>
            </a:r>
            <a:endParaRPr kumimoji="0" lang="fr-FR" sz="18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>
                <a:solidFill>
                  <a:prstClr val="black"/>
                </a:solidFill>
              </a:rPr>
              <a:t>1 Thorax / 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>
                <a:solidFill>
                  <a:prstClr val="black"/>
                </a:solidFill>
              </a:rPr>
              <a:t>1 encéphale / 1</a:t>
            </a:r>
            <a:endParaRPr lang="fr-FR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 Radiothérapie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9" name="Picture 2" descr="https://astatic.ccmbg.com/www.journaldesfemmes.com/bundles/ccmbenchmarkopendata/img/map/pointer-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637" y="3184269"/>
            <a:ext cx="157163" cy="25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826" y="1412776"/>
            <a:ext cx="4609206" cy="3974836"/>
          </a:xfrm>
          <a:prstGeom prst="rect">
            <a:avLst/>
          </a:prstGeom>
        </p:spPr>
      </p:pic>
      <p:pic>
        <p:nvPicPr>
          <p:cNvPr id="11" name="Picture 2" descr="https://astatic.ccmbg.com/www.journaldesfemmes.com/bundles/ccmbenchmarkopendata/img/map/pointer-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637" y="2348880"/>
            <a:ext cx="157163" cy="25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astatic.ccmbg.com/www.journaldesfemmes.com/bundles/ccmbenchmarkopendata/img/map/pointer-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251" y="4005064"/>
            <a:ext cx="157163" cy="25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astatic.ccmbg.com/www.journaldesfemmes.com/bundles/ccmbenchmarkopendata/img/map/pointer-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423" y="2751389"/>
            <a:ext cx="157163" cy="25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astatic.ccmbg.com/www.journaldesfemmes.com/bundles/ccmbenchmarkopendata/img/map/pointer-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091133"/>
            <a:ext cx="157163" cy="25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astatic.ccmbg.com/www.journaldesfemmes.com/bundles/ccmbenchmarkopendata/img/map/pointer-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377" y="3243754"/>
            <a:ext cx="157163" cy="25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astatic.ccmbg.com/www.journaldesfemmes.com/bundles/ccmbenchmarkopendata/img/map/pointer-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561913"/>
            <a:ext cx="157163" cy="25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roix 4"/>
          <p:cNvSpPr/>
          <p:nvPr/>
        </p:nvSpPr>
        <p:spPr>
          <a:xfrm>
            <a:off x="3848070" y="2134009"/>
            <a:ext cx="144016" cy="186486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Croix 22"/>
          <p:cNvSpPr/>
          <p:nvPr/>
        </p:nvSpPr>
        <p:spPr>
          <a:xfrm>
            <a:off x="3102410" y="2706707"/>
            <a:ext cx="144016" cy="186486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Croix 23"/>
          <p:cNvSpPr/>
          <p:nvPr/>
        </p:nvSpPr>
        <p:spPr>
          <a:xfrm>
            <a:off x="2066980" y="4082790"/>
            <a:ext cx="144016" cy="186486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Croix 24"/>
          <p:cNvSpPr/>
          <p:nvPr/>
        </p:nvSpPr>
        <p:spPr>
          <a:xfrm>
            <a:off x="1478445" y="3306951"/>
            <a:ext cx="144016" cy="186486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Croix 25"/>
          <p:cNvSpPr/>
          <p:nvPr/>
        </p:nvSpPr>
        <p:spPr>
          <a:xfrm>
            <a:off x="2127727" y="2816558"/>
            <a:ext cx="144016" cy="186486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Croix 26"/>
          <p:cNvSpPr/>
          <p:nvPr/>
        </p:nvSpPr>
        <p:spPr>
          <a:xfrm>
            <a:off x="466229" y="6162531"/>
            <a:ext cx="144016" cy="186486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Croix 27"/>
          <p:cNvSpPr/>
          <p:nvPr/>
        </p:nvSpPr>
        <p:spPr>
          <a:xfrm>
            <a:off x="1453629" y="2414049"/>
            <a:ext cx="144016" cy="186486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80385" y="5536897"/>
            <a:ext cx="1095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Chimio.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665749" y="6096810"/>
            <a:ext cx="1095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Chirurgie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8" name="Interdiction 37"/>
          <p:cNvSpPr/>
          <p:nvPr/>
        </p:nvSpPr>
        <p:spPr>
          <a:xfrm>
            <a:off x="2774809" y="5584894"/>
            <a:ext cx="216024" cy="202974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3026476" y="5532492"/>
            <a:ext cx="12574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Radiothérapie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Croix 39"/>
          <p:cNvSpPr/>
          <p:nvPr/>
        </p:nvSpPr>
        <p:spPr>
          <a:xfrm>
            <a:off x="1317568" y="3126656"/>
            <a:ext cx="144016" cy="186486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Interdiction 40"/>
          <p:cNvSpPr/>
          <p:nvPr/>
        </p:nvSpPr>
        <p:spPr>
          <a:xfrm>
            <a:off x="2489920" y="3169653"/>
            <a:ext cx="216024" cy="202974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Croix 28"/>
          <p:cNvSpPr/>
          <p:nvPr/>
        </p:nvSpPr>
        <p:spPr>
          <a:xfrm>
            <a:off x="1077092" y="2880262"/>
            <a:ext cx="144016" cy="186486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Croix 29"/>
          <p:cNvSpPr/>
          <p:nvPr/>
        </p:nvSpPr>
        <p:spPr>
          <a:xfrm>
            <a:off x="3635896" y="3098498"/>
            <a:ext cx="144016" cy="186486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835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FHP_LOGO_IDF_QU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6" y="188913"/>
            <a:ext cx="2236030" cy="79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1F8CFF-017A-419D-AE70-2421E222C47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DB19B86-47C3-4B6C-86B8-656680CF26E0}"/>
              </a:ext>
            </a:extLst>
          </p:cNvPr>
          <p:cNvSpPr txBox="1"/>
          <p:nvPr/>
        </p:nvSpPr>
        <p:spPr>
          <a:xfrm>
            <a:off x="2705944" y="0"/>
            <a:ext cx="643805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DIALYSE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004048" y="1412776"/>
            <a:ext cx="3960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>
                <a:solidFill>
                  <a:prstClr val="black"/>
                </a:solidFill>
              </a:rPr>
              <a:t>5 services de dialyse en Clinique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>
                <a:solidFill>
                  <a:prstClr val="black"/>
                </a:solidFill>
              </a:rPr>
              <a:t>6 services indépendants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fr-FR" dirty="0" smtClean="0">
                <a:solidFill>
                  <a:prstClr val="black"/>
                </a:solidFill>
              </a:rPr>
              <a:t>80 </a:t>
            </a:r>
            <a:r>
              <a:rPr lang="fr-FR" dirty="0">
                <a:solidFill>
                  <a:prstClr val="black"/>
                </a:solidFill>
              </a:rPr>
              <a:t>% de </a:t>
            </a:r>
            <a:r>
              <a:rPr lang="fr-FR" dirty="0" smtClean="0">
                <a:solidFill>
                  <a:prstClr val="black"/>
                </a:solidFill>
              </a:rPr>
              <a:t>l’activité</a:t>
            </a:r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9" name="Picture 2" descr="https://astatic.ccmbg.com/www.journaldesfemmes.com/bundles/ccmbenchmarkopendata/img/map/pointer-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637" y="3184269"/>
            <a:ext cx="157163" cy="25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826" y="1412776"/>
            <a:ext cx="4609206" cy="3974836"/>
          </a:xfrm>
          <a:prstGeom prst="rect">
            <a:avLst/>
          </a:prstGeom>
        </p:spPr>
      </p:pic>
      <p:pic>
        <p:nvPicPr>
          <p:cNvPr id="11" name="Picture 2" descr="https://astatic.ccmbg.com/www.journaldesfemmes.com/bundles/ccmbenchmarkopendata/img/map/pointer-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637" y="2348880"/>
            <a:ext cx="157163" cy="25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astatic.ccmbg.com/www.journaldesfemmes.com/bundles/ccmbenchmarkopendata/img/map/pointer-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214" y="2979681"/>
            <a:ext cx="157163" cy="25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astatic.ccmbg.com/www.journaldesfemmes.com/bundles/ccmbenchmarkopendata/img/map/pointer-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22515"/>
            <a:ext cx="157163" cy="25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astatic.ccmbg.com/www.journaldesfemmes.com/bundles/ccmbenchmarkopendata/img/map/pointer-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091133"/>
            <a:ext cx="157163" cy="25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astatic.ccmbg.com/www.journaldesfemmes.com/bundles/ccmbenchmarkopendata/img/map/pointer-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377" y="3243754"/>
            <a:ext cx="157163" cy="25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astatic.ccmbg.com/www.journaldesfemmes.com/bundles/ccmbenchmarkopendata/img/map/pointer-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691533"/>
            <a:ext cx="157163" cy="25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roix 13"/>
          <p:cNvSpPr/>
          <p:nvPr/>
        </p:nvSpPr>
        <p:spPr>
          <a:xfrm>
            <a:off x="3161491" y="5707224"/>
            <a:ext cx="144016" cy="186486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361011" y="5641503"/>
            <a:ext cx="1095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Centre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899592" y="5641503"/>
            <a:ext cx="1095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Clinique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Croix 19"/>
          <p:cNvSpPr/>
          <p:nvPr/>
        </p:nvSpPr>
        <p:spPr>
          <a:xfrm>
            <a:off x="1158783" y="2793195"/>
            <a:ext cx="144016" cy="186486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Croix 20"/>
          <p:cNvSpPr/>
          <p:nvPr/>
        </p:nvSpPr>
        <p:spPr>
          <a:xfrm>
            <a:off x="2408490" y="2997783"/>
            <a:ext cx="144016" cy="186486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Croix 21"/>
          <p:cNvSpPr/>
          <p:nvPr/>
        </p:nvSpPr>
        <p:spPr>
          <a:xfrm>
            <a:off x="4384383" y="2622515"/>
            <a:ext cx="144016" cy="186486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Croix 22"/>
          <p:cNvSpPr/>
          <p:nvPr/>
        </p:nvSpPr>
        <p:spPr>
          <a:xfrm>
            <a:off x="3355317" y="2793195"/>
            <a:ext cx="144016" cy="186486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Croix 23"/>
          <p:cNvSpPr/>
          <p:nvPr/>
        </p:nvSpPr>
        <p:spPr>
          <a:xfrm>
            <a:off x="1922964" y="3573016"/>
            <a:ext cx="144016" cy="186486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Croix 24"/>
          <p:cNvSpPr/>
          <p:nvPr/>
        </p:nvSpPr>
        <p:spPr>
          <a:xfrm>
            <a:off x="3498313" y="3508493"/>
            <a:ext cx="144016" cy="186486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0368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FHP_LOGO_IDF_QU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6" y="188913"/>
            <a:ext cx="2236030" cy="79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1F8CFF-017A-419D-AE70-2421E222C47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2" descr="https://astatic.ccmbg.com/www.journaldesfemmes.com/bundles/ccmbenchmarkopendata/img/map/pointer-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637" y="3184269"/>
            <a:ext cx="157163" cy="25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826" y="1412776"/>
            <a:ext cx="4609206" cy="3974836"/>
          </a:xfrm>
          <a:prstGeom prst="rect">
            <a:avLst/>
          </a:prstGeom>
        </p:spPr>
      </p:pic>
      <p:pic>
        <p:nvPicPr>
          <p:cNvPr id="11" name="Picture 2" descr="https://astatic.ccmbg.com/www.journaldesfemmes.com/bundles/ccmbenchmarkopendata/img/map/pointer-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637" y="2348880"/>
            <a:ext cx="157163" cy="25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astatic.ccmbg.com/www.journaldesfemmes.com/bundles/ccmbenchmarkopendata/img/map/pointer-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69639"/>
            <a:ext cx="157163" cy="25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astatic.ccmbg.com/www.journaldesfemmes.com/bundles/ccmbenchmarkopendata/img/map/pointer-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22515"/>
            <a:ext cx="157163" cy="25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astatic.ccmbg.com/www.journaldesfemmes.com/bundles/ccmbenchmarkopendata/img/map/pointer-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779" y="2179844"/>
            <a:ext cx="157163" cy="25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astatic.ccmbg.com/www.journaldesfemmes.com/bundles/ccmbenchmarkopendata/img/map/pointer-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406" y="3861048"/>
            <a:ext cx="157163" cy="25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astatic.ccmbg.com/www.journaldesfemmes.com/bundles/ccmbenchmarkopendata/img/map/pointer-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691533"/>
            <a:ext cx="157163" cy="25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roix 13"/>
          <p:cNvSpPr/>
          <p:nvPr/>
        </p:nvSpPr>
        <p:spPr>
          <a:xfrm>
            <a:off x="3161491" y="5707224"/>
            <a:ext cx="144016" cy="186486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361011" y="5641503"/>
            <a:ext cx="1095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4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Psychiatrie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899592" y="5641503"/>
            <a:ext cx="1095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4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S.S.R.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Croix 19"/>
          <p:cNvSpPr/>
          <p:nvPr/>
        </p:nvSpPr>
        <p:spPr>
          <a:xfrm>
            <a:off x="647921" y="2427549"/>
            <a:ext cx="144016" cy="186486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Croix 24"/>
          <p:cNvSpPr/>
          <p:nvPr/>
        </p:nvSpPr>
        <p:spPr>
          <a:xfrm>
            <a:off x="3759683" y="2291267"/>
            <a:ext cx="144016" cy="186486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3DB19B86-47C3-4B6C-86B8-656680CF26E0}"/>
              </a:ext>
            </a:extLst>
          </p:cNvPr>
          <p:cNvSpPr txBox="1"/>
          <p:nvPr/>
        </p:nvSpPr>
        <p:spPr>
          <a:xfrm>
            <a:off x="2705944" y="0"/>
            <a:ext cx="643805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Moyen Séjour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5004048" y="1412776"/>
            <a:ext cx="39604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>
                <a:solidFill>
                  <a:prstClr val="black"/>
                </a:solidFill>
              </a:rPr>
              <a:t>13 Etablissements de SSR (61 % de l’activité) </a:t>
            </a:r>
            <a:r>
              <a:rPr lang="fr-FR" dirty="0" err="1" smtClean="0">
                <a:solidFill>
                  <a:prstClr val="black"/>
                </a:solidFill>
              </a:rPr>
              <a:t>dt</a:t>
            </a:r>
            <a:r>
              <a:rPr lang="fr-FR" dirty="0" smtClean="0">
                <a:solidFill>
                  <a:prstClr val="black"/>
                </a:solidFill>
              </a:rPr>
              <a:t> 5 avec </a:t>
            </a:r>
            <a:r>
              <a:rPr lang="fr-FR" dirty="0" err="1" smtClean="0">
                <a:solidFill>
                  <a:prstClr val="black"/>
                </a:solidFill>
              </a:rPr>
              <a:t>HdJ</a:t>
            </a:r>
            <a:endParaRPr lang="fr-FR" dirty="0" smtClean="0">
              <a:solidFill>
                <a:prstClr val="black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>
                <a:solidFill>
                  <a:prstClr val="black"/>
                </a:solidFill>
              </a:rPr>
              <a:t>3 </a:t>
            </a:r>
            <a:r>
              <a:rPr lang="fr-FR" dirty="0" err="1" smtClean="0">
                <a:solidFill>
                  <a:prstClr val="black"/>
                </a:solidFill>
              </a:rPr>
              <a:t>onco</a:t>
            </a:r>
            <a:r>
              <a:rPr lang="fr-FR" dirty="0" smtClean="0">
                <a:solidFill>
                  <a:prstClr val="black"/>
                </a:solidFill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>
                <a:solidFill>
                  <a:prstClr val="black"/>
                </a:solidFill>
              </a:rPr>
              <a:t>5 appareil </a:t>
            </a:r>
            <a:r>
              <a:rPr lang="fr-FR" dirty="0" err="1" smtClean="0">
                <a:solidFill>
                  <a:prstClr val="black"/>
                </a:solidFill>
              </a:rPr>
              <a:t>loco-moteur</a:t>
            </a:r>
            <a:endParaRPr lang="fr-FR" dirty="0" smtClean="0">
              <a:solidFill>
                <a:prstClr val="black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>
                <a:solidFill>
                  <a:prstClr val="black"/>
                </a:solidFill>
              </a:rPr>
              <a:t>6 neuro.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>
                <a:solidFill>
                  <a:prstClr val="black"/>
                </a:solidFill>
              </a:rPr>
              <a:t>1 cardio.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>
                <a:solidFill>
                  <a:prstClr val="black"/>
                </a:solidFill>
              </a:rPr>
              <a:t>9 gériatrie</a:t>
            </a:r>
            <a:endParaRPr lang="fr-FR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dirty="0" smtClean="0">
              <a:solidFill>
                <a:prstClr val="black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dirty="0" smtClean="0">
              <a:solidFill>
                <a:prstClr val="black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dirty="0" smtClean="0">
              <a:solidFill>
                <a:prstClr val="black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dirty="0" smtClean="0">
              <a:solidFill>
                <a:prstClr val="black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>
                <a:solidFill>
                  <a:prstClr val="black"/>
                </a:solidFill>
              </a:rPr>
              <a:t>2 Cliniques de Psychiatrie (22 %)</a:t>
            </a:r>
          </a:p>
        </p:txBody>
      </p:sp>
      <p:pic>
        <p:nvPicPr>
          <p:cNvPr id="28" name="Picture 2" descr="https://astatic.ccmbg.com/www.journaldesfemmes.com/bundles/ccmbenchmarkopendata/img/map/pointer-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0" y="2349524"/>
            <a:ext cx="157163" cy="25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s://astatic.ccmbg.com/www.journaldesfemmes.com/bundles/ccmbenchmarkopendata/img/map/pointer-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266" y="2998512"/>
            <a:ext cx="157163" cy="25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s://astatic.ccmbg.com/www.journaldesfemmes.com/bundles/ccmbenchmarkopendata/img/map/pointer-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923" y="2600219"/>
            <a:ext cx="157163" cy="25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s://astatic.ccmbg.com/www.journaldesfemmes.com/bundles/ccmbenchmarkopendata/img/map/pointer-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67444"/>
            <a:ext cx="157163" cy="25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s://astatic.ccmbg.com/www.journaldesfemmes.com/bundles/ccmbenchmarkopendata/img/map/pointer-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760" y="4221088"/>
            <a:ext cx="157163" cy="25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s://astatic.ccmbg.com/www.journaldesfemmes.com/bundles/ccmbenchmarkopendata/img/map/pointer-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215" y="3645692"/>
            <a:ext cx="157163" cy="25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s://astatic.ccmbg.com/www.journaldesfemmes.com/bundles/ccmbenchmarkopendata/img/map/pointer-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567" y="2998511"/>
            <a:ext cx="157163" cy="25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s://astatic.ccmbg.com/www.journaldesfemmes.com/bundles/ccmbenchmarkopendata/img/map/pointer-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96952"/>
            <a:ext cx="157163" cy="25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349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FHP_LOGO_IDF_QU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6" y="188913"/>
            <a:ext cx="2236030" cy="79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1F8CFF-017A-419D-AE70-2421E222C47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DB19B86-47C3-4B6C-86B8-656680CF26E0}"/>
              </a:ext>
            </a:extLst>
          </p:cNvPr>
          <p:cNvSpPr txBox="1"/>
          <p:nvPr/>
        </p:nvSpPr>
        <p:spPr>
          <a:xfrm>
            <a:off x="2705944" y="0"/>
            <a:ext cx="643805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Coopération Public / Privé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5536" y="1124744"/>
            <a:ext cx="82089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dirty="0" smtClean="0">
              <a:solidFill>
                <a:prstClr val="black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>
                <a:solidFill>
                  <a:prstClr val="black"/>
                </a:solidFill>
              </a:rPr>
              <a:t>MATERNITE</a:t>
            </a:r>
            <a:endParaRPr lang="fr-FR" dirty="0" smtClean="0">
              <a:solidFill>
                <a:prstClr val="black"/>
              </a:solidFill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fr-FR" dirty="0" smtClean="0">
                <a:solidFill>
                  <a:prstClr val="black"/>
                </a:solidFill>
              </a:rPr>
              <a:t>La Roseraie et l’</a:t>
            </a:r>
            <a:r>
              <a:rPr lang="fr-FR" dirty="0" err="1" smtClean="0">
                <a:solidFill>
                  <a:prstClr val="black"/>
                </a:solidFill>
              </a:rPr>
              <a:t>Estrée</a:t>
            </a:r>
            <a:r>
              <a:rPr lang="fr-FR" dirty="0" smtClean="0">
                <a:solidFill>
                  <a:prstClr val="black"/>
                </a:solidFill>
              </a:rPr>
              <a:t> =&gt; CH de Saint-Denis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fr-FR" dirty="0" smtClean="0">
                <a:solidFill>
                  <a:prstClr val="black"/>
                </a:solidFill>
              </a:rPr>
              <a:t>H.P.V.G. =&gt; CH Robert </a:t>
            </a:r>
            <a:r>
              <a:rPr lang="fr-FR" dirty="0" err="1" smtClean="0">
                <a:solidFill>
                  <a:prstClr val="black"/>
                </a:solidFill>
              </a:rPr>
              <a:t>Ballanger</a:t>
            </a:r>
            <a:endParaRPr lang="fr-FR" dirty="0" smtClean="0">
              <a:solidFill>
                <a:prstClr val="black"/>
              </a:solidFill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fr-FR" dirty="0">
              <a:solidFill>
                <a:prstClr val="black"/>
              </a:solidFill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fr-FR" dirty="0" smtClean="0">
                <a:solidFill>
                  <a:prstClr val="black"/>
                </a:solidFill>
              </a:rPr>
              <a:t>ROBOT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fr-FR" dirty="0" smtClean="0">
                <a:solidFill>
                  <a:prstClr val="black"/>
                </a:solidFill>
              </a:rPr>
              <a:t>L’</a:t>
            </a:r>
            <a:r>
              <a:rPr lang="fr-FR" dirty="0" err="1">
                <a:solidFill>
                  <a:prstClr val="black"/>
                </a:solidFill>
              </a:rPr>
              <a:t>E</a:t>
            </a:r>
            <a:r>
              <a:rPr lang="fr-FR" dirty="0" err="1" smtClean="0">
                <a:solidFill>
                  <a:prstClr val="black"/>
                </a:solidFill>
              </a:rPr>
              <a:t>strée</a:t>
            </a:r>
            <a:r>
              <a:rPr lang="fr-FR" dirty="0" smtClean="0">
                <a:solidFill>
                  <a:prstClr val="black"/>
                </a:solidFill>
              </a:rPr>
              <a:t> =&gt; Bichat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fr-FR" dirty="0" smtClean="0">
              <a:solidFill>
                <a:prstClr val="black"/>
              </a:solidFill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fr-FR" dirty="0" smtClean="0">
                <a:solidFill>
                  <a:prstClr val="black"/>
                </a:solidFill>
              </a:rPr>
              <a:t>IMAGERIE NUCLEAIRE (GC et Pet-Scan)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fr-FR" dirty="0" smtClean="0">
                <a:solidFill>
                  <a:prstClr val="black"/>
                </a:solidFill>
              </a:rPr>
              <a:t>CCN =&gt; CH de Saint-Denis</a:t>
            </a:r>
          </a:p>
          <a:p>
            <a:pPr marL="285750" lvl="0" indent="-285750">
              <a:buFontTx/>
              <a:buChar char="-"/>
            </a:pPr>
            <a:r>
              <a:rPr lang="fr-FR" dirty="0" smtClean="0">
                <a:solidFill>
                  <a:prstClr val="black"/>
                </a:solidFill>
              </a:rPr>
              <a:t>H.P.V.G. =&gt; </a:t>
            </a:r>
            <a:r>
              <a:rPr lang="fr-FR" dirty="0">
                <a:solidFill>
                  <a:prstClr val="black"/>
                </a:solidFill>
              </a:rPr>
              <a:t>CH Robert </a:t>
            </a:r>
            <a:r>
              <a:rPr lang="fr-FR" dirty="0" err="1" smtClean="0">
                <a:solidFill>
                  <a:prstClr val="black"/>
                </a:solidFill>
              </a:rPr>
              <a:t>Ballanger</a:t>
            </a:r>
            <a:r>
              <a:rPr lang="fr-FR" dirty="0" smtClean="0">
                <a:solidFill>
                  <a:prstClr val="black"/>
                </a:solidFill>
              </a:rPr>
              <a:t> et </a:t>
            </a:r>
            <a:r>
              <a:rPr lang="fr-FR" dirty="0" err="1" smtClean="0">
                <a:solidFill>
                  <a:prstClr val="black"/>
                </a:solidFill>
              </a:rPr>
              <a:t>Monfermeil</a:t>
            </a:r>
            <a:endParaRPr lang="fr-FR" dirty="0" smtClean="0">
              <a:solidFill>
                <a:prstClr val="black"/>
              </a:solidFill>
            </a:endParaRPr>
          </a:p>
          <a:p>
            <a:pPr lvl="0"/>
            <a:endParaRPr lang="fr-FR" dirty="0" smtClean="0">
              <a:solidFill>
                <a:prstClr val="black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61497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12554</TotalTime>
  <Words>429</Words>
  <Application>Microsoft Office PowerPoint</Application>
  <PresentationFormat>Affichage à l'écran (4:3)</PresentationFormat>
  <Paragraphs>160</Paragraphs>
  <Slides>10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 Gougerot</dc:creator>
  <cp:lastModifiedBy>Gorka Noir</cp:lastModifiedBy>
  <cp:revision>1160</cp:revision>
  <cp:lastPrinted>2018-06-08T13:07:03Z</cp:lastPrinted>
  <dcterms:created xsi:type="dcterms:W3CDTF">2012-07-23T14:39:40Z</dcterms:created>
  <dcterms:modified xsi:type="dcterms:W3CDTF">2018-06-12T16:17:37Z</dcterms:modified>
</cp:coreProperties>
</file>