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7"/>
  </p:notesMasterIdLst>
  <p:handoutMasterIdLst>
    <p:handoutMasterId r:id="rId18"/>
  </p:handoutMasterIdLst>
  <p:sldIdLst>
    <p:sldId id="271" r:id="rId2"/>
    <p:sldId id="256" r:id="rId3"/>
    <p:sldId id="259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notes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0" d="100"/>
          <a:sy n="80" d="100"/>
        </p:scale>
        <p:origin x="-77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napToObjects="1">
      <p:cViewPr varScale="1">
        <p:scale>
          <a:sx n="56" d="100"/>
          <a:sy n="56" d="100"/>
        </p:scale>
        <p:origin x="-1860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notesMaster" Target="notesMasters/notesMaster1.xml"/><Relationship Id="rId18" Type="http://schemas.openxmlformats.org/officeDocument/2006/relationships/handoutMaster" Target="handoutMasters/handoutMaster1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DC4DCB-5C33-42CB-8A54-89E3FC66F1B6}" type="datetimeFigureOut">
              <a:rPr lang="fr-FR" smtClean="0"/>
              <a:t>20/06/12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6D15D4-E1F6-4CDB-9077-61809204CAD1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963493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462017-7EDD-4866-8BF6-C59FA71D5B5F}" type="datetimeFigureOut">
              <a:rPr lang="fr-FR" smtClean="0"/>
              <a:t>20/06/12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885D798-386E-427C-A433-9110CA11692C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30126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3335617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Absence d’infirmière de nuit en EHPAD</a:t>
            </a:r>
          </a:p>
          <a:p>
            <a:r>
              <a:rPr lang="fr-FR" dirty="0" smtClean="0"/>
              <a:t>Formation et valorisation relèvent de la compétence de l’ETAT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10</a:t>
            </a:fld>
            <a:endParaRPr lang="fr-FR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11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9370001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Moyenne d’âge actuelle 55 ans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12</a:t>
            </a:fld>
            <a:endParaRPr lang="fr-FR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13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745291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Lorsqu’on</a:t>
            </a:r>
            <a:r>
              <a:rPr lang="fr-FR" baseline="0" dirty="0" smtClean="0"/>
              <a:t> </a:t>
            </a:r>
            <a:r>
              <a:rPr lang="fr-FR" dirty="0" smtClean="0"/>
              <a:t>parle de MAD il faut mieux définir la nécessité pour la personne âgée de rester à son domicile dans de bonnes conditions de confort , d’accessibilité, de coûts d’hébergement raisonnables, d’aide et d’accompagnement par de services accessibles financièrement.</a:t>
            </a:r>
          </a:p>
          <a:p>
            <a:r>
              <a:rPr lang="fr-FR" dirty="0" smtClean="0"/>
              <a:t>Comment aider ou obliger les propriétaire privés à faire des travaux de modernisation et d’adaptation des logements?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14</a:t>
            </a:fld>
            <a:endParaRPr lang="fr-FR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On sait qu’à Paris il n’y aura jamais assez d’EHPAD pour le population parisienne qui souhaite rester à Paris</a:t>
            </a:r>
          </a:p>
          <a:p>
            <a:r>
              <a:rPr lang="fr-FR" dirty="0" smtClean="0"/>
              <a:t>C’est entre 75 et 85 ans que la solitude et la diminution de l’autonomie se font sentir.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15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723595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5147245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5947957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Le rapprochement personnes handicapées</a:t>
            </a:r>
            <a:r>
              <a:rPr lang="fr-FR" baseline="0" dirty="0" smtClean="0"/>
              <a:t> vieillissantes et des personnes âgées qui avec l’âge ont également des handicaps, n’est pas proposé de manière solidaire alors que la limite entre les deux situations n’existe pas. 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5</a:t>
            </a:fld>
            <a:endParaRPr lang="fr-FR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 smtClean="0">
                <a:solidFill>
                  <a:srgbClr val="00B050"/>
                </a:solidFill>
              </a:rPr>
              <a:t>Le document de présentation du SROM consacré aux personnes âgées, aux personnes handicapées et aux publics ayant des difficultés spécifiques énonce un très grand</a:t>
            </a:r>
            <a:r>
              <a:rPr lang="fr-FR" baseline="0" dirty="0" smtClean="0">
                <a:solidFill>
                  <a:srgbClr val="00B050"/>
                </a:solidFill>
              </a:rPr>
              <a:t> nombre de généralités sur lesquelles tout le monde ne peut qu’être d’accord. Il reste tout de même certains points mal précisés du point de vue du Coderpa de Paris.</a:t>
            </a:r>
          </a:p>
          <a:p>
            <a:endParaRPr lang="fr-FR" baseline="0" dirty="0" smtClean="0">
              <a:solidFill>
                <a:srgbClr val="00B050"/>
              </a:solidFill>
            </a:endParaRPr>
          </a:p>
          <a:p>
            <a:r>
              <a:rPr lang="fr-FR" baseline="0" dirty="0" smtClean="0">
                <a:solidFill>
                  <a:srgbClr val="00B050"/>
                </a:solidFill>
              </a:rPr>
              <a:t>Chaque territoire francilien a sa spécificité propre liée à la démographie, à la sociologie de ses habitants, au cadre de vie rural ou urbain. </a:t>
            </a:r>
            <a:endParaRPr lang="fr-FR" dirty="0">
              <a:solidFill>
                <a:srgbClr val="00B050"/>
              </a:solidFill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6</a:t>
            </a:fld>
            <a:endParaRPr lang="fr-FR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L’offre médico-sociale ne comporte pas de volet sur la nécessité de maintenir le lien social,</a:t>
            </a:r>
            <a:r>
              <a:rPr lang="fr-FR" baseline="0" dirty="0" smtClean="0"/>
              <a:t> on ne parle que des SAAD et SSIAD</a:t>
            </a:r>
          </a:p>
          <a:p>
            <a:r>
              <a:rPr lang="fr-FR" baseline="0" dirty="0" smtClean="0"/>
              <a:t>45% des parisiens partent dans d’autres départements pour des raisons d’impossibilité d’accueil et également de coûts.</a:t>
            </a:r>
          </a:p>
          <a:p>
            <a:endParaRPr lang="fr-FR" baseline="0" dirty="0" smtClean="0"/>
          </a:p>
          <a:p>
            <a:r>
              <a:rPr lang="fr-FR" baseline="0" dirty="0" smtClean="0"/>
              <a:t>L’offre sanitaire n’est proposée que pour les personnes de plus de 75 ans .</a:t>
            </a:r>
          </a:p>
          <a:p>
            <a:r>
              <a:rPr lang="fr-FR" baseline="0" dirty="0" smtClean="0"/>
              <a:t>Les urgences constituent le point d’entrée de l’hôpital pour 60% des résidents d’EHPAD dont la moyenne d’âge est de 85 ans.</a:t>
            </a:r>
          </a:p>
          <a:p>
            <a:r>
              <a:rPr lang="fr-FR" baseline="0" dirty="0" smtClean="0"/>
              <a:t>Rien n’est proposé pour les 65-75 ans qui commencent petit à petit à avoir des problèmes de santé 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7</a:t>
            </a:fld>
            <a:endParaRPr lang="fr-FR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8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224768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Les objectifs pour les PH sont</a:t>
            </a:r>
            <a:r>
              <a:rPr lang="fr-FR" baseline="0" dirty="0" smtClean="0"/>
              <a:t> mal identifiés dans le document.</a:t>
            </a:r>
          </a:p>
          <a:p>
            <a:r>
              <a:rPr lang="fr-FR" baseline="0" dirty="0" smtClean="0"/>
              <a:t>Concerne les SAAD, les SSIAD et les EHPAD. Rien sur le soin de proximité , ni sur le rôle de la médecine de ville ou de l’accueil à l’hôpital.</a:t>
            </a:r>
          </a:p>
          <a:p>
            <a:r>
              <a:rPr lang="fr-FR" baseline="0" dirty="0" smtClean="0"/>
              <a:t>Structures de répit. Centres d’accueil de jour thérapeutiques ne sont pas mentionnés clairement alors que leur rôle est très important. Hébergement temporaire souligné.</a:t>
            </a:r>
          </a:p>
          <a:p>
            <a:r>
              <a:rPr lang="fr-FR" baseline="0" dirty="0" smtClean="0"/>
              <a:t>Ouverture des EHPAD qui ont souvent maintenant des places d’hébergement temporaire , ou pour certains établissement des liens avec un centre d’accueil de jour.</a:t>
            </a:r>
          </a:p>
          <a:p>
            <a:r>
              <a:rPr lang="fr-FR" baseline="0" dirty="0" smtClean="0"/>
              <a:t>Evocation d’un parcours diversifié de logements pour favoriser les parcours résidentiels, mais pas de développement, alors que cela concerne à la fois l’ARS et les CG.</a:t>
            </a:r>
          </a:p>
          <a:p>
            <a:endParaRPr lang="fr-FR" baseline="0" dirty="0" smtClean="0"/>
          </a:p>
          <a:p>
            <a:endParaRPr lang="fr-FR" baseline="0" dirty="0" smtClean="0"/>
          </a:p>
          <a:p>
            <a:endParaRPr lang="fr-FR" baseline="0" dirty="0" smtClean="0"/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885D798-386E-427C-A433-9110CA11692C}" type="slidenum">
              <a:rPr lang="fr-FR" smtClean="0"/>
              <a:t>9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47109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687583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13733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578227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044239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883522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35059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969528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033033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863897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870348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04246-22F4-BC48-B6EC-DB88658840C9}" type="datetimeFigureOut">
              <a:rPr lang="fr-FR" smtClean="0"/>
              <a:pPr/>
              <a:t>20/06/12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9BF381-5776-6E4C-A0CB-1E0003EE9B89}" type="slidenum">
              <a:rPr lang="fr-FR" smtClean="0"/>
              <a:pPr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43430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167394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fr-FR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</a:t>
            </a:r>
            <a:br>
              <a:rPr lang="fr-FR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fr-FR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MEDICO-SOCIAL</a:t>
            </a:r>
            <a:endParaRPr lang="fr-FR" b="1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052944" y="4849091"/>
            <a:ext cx="7633855" cy="1277072"/>
          </a:xfrm>
        </p:spPr>
        <p:txBody>
          <a:bodyPr/>
          <a:lstStyle/>
          <a:p>
            <a:pPr marL="0" indent="0">
              <a:buNone/>
            </a:pPr>
            <a:r>
              <a:rPr lang="fr-FR" b="1" dirty="0" smtClean="0">
                <a:solidFill>
                  <a:srgbClr val="00B05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Conférence du Territoire du </a:t>
            </a:r>
          </a:p>
          <a:p>
            <a:pPr marL="2286000" lvl="5" indent="0">
              <a:buNone/>
            </a:pPr>
            <a:r>
              <a:rPr lang="fr-FR" sz="3200" b="1" dirty="0" smtClean="0">
                <a:solidFill>
                  <a:srgbClr val="002060"/>
                </a:solidFill>
              </a:rPr>
              <a:t>			Jeudi 21 juin 2012</a:t>
            </a:r>
            <a:endParaRPr lang="fr-FR" sz="3200" b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737380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FR" b="1" dirty="0" smtClean="0">
                <a:solidFill>
                  <a:srgbClr val="00B050"/>
                </a:solidFill>
              </a:rPr>
              <a:t>Deuxième objectif :</a:t>
            </a:r>
          </a:p>
          <a:p>
            <a:pPr>
              <a:buFont typeface="Wingdings" pitchFamily="2" charset="2"/>
              <a:buChar char="Ø"/>
            </a:pPr>
            <a:r>
              <a:rPr lang="fr-FR" dirty="0" smtClean="0"/>
              <a:t> </a:t>
            </a:r>
            <a:r>
              <a:rPr lang="fr-FR" dirty="0" smtClean="0">
                <a:solidFill>
                  <a:srgbClr val="00B050"/>
                </a:solidFill>
              </a:rPr>
              <a:t>adéquation du parcours de vie et de soins aux besoins de la personne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Favoriser l’accès à l’offre de santé de premier recours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Mener des actions de prévention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Améliorer accueil et soin (infirmier) en EHPAD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Formation et valorisation des professionnels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Accompagner et soutenir les aidants familiaux </a:t>
            </a:r>
            <a:endParaRPr lang="fr-FR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Ø"/>
            </a:pPr>
            <a:r>
              <a:rPr lang="fr-FR" b="1" dirty="0" smtClean="0">
                <a:solidFill>
                  <a:srgbClr val="00B050"/>
                </a:solidFill>
              </a:rPr>
              <a:t>SCHEMA D’ORGANISATION MEDICO-SOCIALE</a:t>
            </a:r>
          </a:p>
          <a:p>
            <a:pPr lvl="1"/>
            <a:endParaRPr lang="fr-FR" dirty="0" smtClean="0"/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Santé 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Prévention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Logement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Hébergement collectif</a:t>
            </a:r>
          </a:p>
          <a:p>
            <a:endParaRPr lang="fr-FR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fr-FR" b="1" dirty="0" smtClean="0">
                <a:solidFill>
                  <a:srgbClr val="00B050"/>
                </a:solidFill>
              </a:rPr>
              <a:t>Propositions du CODERPA</a:t>
            </a:r>
          </a:p>
          <a:p>
            <a:pPr>
              <a:buFont typeface="Wingdings" pitchFamily="2" charset="2"/>
              <a:buChar char="q"/>
            </a:pPr>
            <a:r>
              <a:rPr lang="fr-FR" b="1" dirty="0" smtClean="0">
                <a:solidFill>
                  <a:srgbClr val="00B050"/>
                </a:solidFill>
              </a:rPr>
              <a:t>  </a:t>
            </a:r>
            <a:r>
              <a:rPr lang="fr-FR" b="1" dirty="0" smtClean="0">
                <a:solidFill>
                  <a:schemeClr val="accent1">
                    <a:lumMod val="75000"/>
                  </a:schemeClr>
                </a:solidFill>
              </a:rPr>
              <a:t>SANTE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Prévoir la diminution des médecins généralistes de ville à Paris en lien avec la formation des médecins ,les obligations d’une couverture territoriale homogène. Concertation nécessaire entre les formateurs , le Conseil de l’Ordre et l’ARS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Améliorer les entrées et sorties d’hospitalisation avec un lien renforcé médecins et services à domicile.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Pérenniser les Centres de santé, et développer les maisons de santé </a:t>
            </a:r>
            <a:endParaRPr lang="fr-FR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Les réseaux de santé gériatriques doivent se développer</a:t>
            </a:r>
            <a:endParaRPr lang="fr-FR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Dépassements d’honoraires???</a:t>
            </a:r>
            <a:endParaRPr lang="fr-FR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fr-FR" b="1" dirty="0" smtClean="0">
                <a:solidFill>
                  <a:srgbClr val="00B050"/>
                </a:solidFill>
              </a:rPr>
              <a:t>Propositions du CODERPA  </a:t>
            </a:r>
          </a:p>
          <a:p>
            <a:pPr>
              <a:buFont typeface="Wingdings" pitchFamily="2" charset="2"/>
              <a:buChar char="q"/>
            </a:pPr>
            <a:r>
              <a:rPr lang="fr-FR" b="1" dirty="0" smtClean="0">
                <a:solidFill>
                  <a:srgbClr val="0070C0"/>
                </a:solidFill>
              </a:rPr>
              <a:t>  PREVENTION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/>
              <a:t> </a:t>
            </a: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Oubli </a:t>
            </a: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total, </a:t>
            </a: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dans le schéma des personnes âgées encore </a:t>
            </a: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autonomes, </a:t>
            </a: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du suivi sanitaire</a:t>
            </a:r>
          </a:p>
          <a:p>
            <a:pPr lvl="4">
              <a:buFont typeface="Wingdings" pitchFamily="2" charset="2"/>
              <a:buChar char="§"/>
            </a:pPr>
            <a:r>
              <a:rPr lang="fr-FR" sz="2800" b="1" dirty="0" smtClean="0">
                <a:solidFill>
                  <a:schemeClr val="accent1">
                    <a:lumMod val="50000"/>
                  </a:schemeClr>
                </a:solidFill>
              </a:rPr>
              <a:t>Aménagement du domicile</a:t>
            </a:r>
          </a:p>
          <a:p>
            <a:pPr lvl="4">
              <a:buFont typeface="Wingdings" pitchFamily="2" charset="2"/>
              <a:buChar char="§"/>
            </a:pPr>
            <a:r>
              <a:rPr lang="fr-FR" sz="2800" b="1" dirty="0" smtClean="0">
                <a:solidFill>
                  <a:schemeClr val="accent1">
                    <a:lumMod val="50000"/>
                  </a:schemeClr>
                </a:solidFill>
              </a:rPr>
              <a:t>Activités physiques et culturelles</a:t>
            </a:r>
          </a:p>
          <a:p>
            <a:pPr lvl="1"/>
            <a:endParaRPr lang="fr-FR" dirty="0" smtClean="0"/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Rôle coordonné entre l’ARS, les CG , la CNAV, la CRAMIF les caisses de retraites et les mutuelles</a:t>
            </a:r>
          </a:p>
          <a:p>
            <a:pPr lvl="1"/>
            <a:endParaRPr lang="fr-FR" dirty="0" smtClean="0"/>
          </a:p>
          <a:p>
            <a:pPr lvl="1"/>
            <a:endParaRPr lang="fr-FR" dirty="0" smtClean="0"/>
          </a:p>
          <a:p>
            <a:pPr lvl="1"/>
            <a:endParaRPr lang="fr-FR" dirty="0" smtClean="0"/>
          </a:p>
          <a:p>
            <a:pPr lvl="1"/>
            <a:endParaRPr lang="fr-FR" dirty="0" smtClean="0"/>
          </a:p>
          <a:p>
            <a:pPr lvl="1"/>
            <a:endParaRPr lang="fr-FR" dirty="0" smtClean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pPr lvl="4" algn="ctr"/>
            <a:r>
              <a:rPr lang="fr-FR" sz="28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2800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fr-FR" b="1" dirty="0" smtClean="0">
                <a:solidFill>
                  <a:srgbClr val="00B050"/>
                </a:solidFill>
              </a:rPr>
              <a:t>Propositions  du CODERPA </a:t>
            </a:r>
          </a:p>
          <a:p>
            <a:pPr>
              <a:buFont typeface="Wingdings" pitchFamily="2" charset="2"/>
              <a:buChar char="q"/>
            </a:pPr>
            <a:r>
              <a:rPr lang="fr-FR" dirty="0" smtClean="0"/>
              <a:t>       </a:t>
            </a:r>
            <a:r>
              <a:rPr lang="fr-FR" b="1" dirty="0" smtClean="0">
                <a:solidFill>
                  <a:srgbClr val="0070C0"/>
                </a:solidFill>
              </a:rPr>
              <a:t>LOGEMENT</a:t>
            </a:r>
          </a:p>
          <a:p>
            <a:endParaRPr lang="fr-FR" dirty="0" smtClean="0"/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Politique globale du logement pour les personnes âgées à définir entre l’état, la région et le département.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Adaptation nécessaire des logements parisiens sur la base des enquêtes sociologiques et démographiques existantes.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Problème des logements privés</a:t>
            </a:r>
          </a:p>
          <a:p>
            <a:pPr lvl="1"/>
            <a:endParaRPr lang="fr-FR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b="1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fr-FR" b="1" dirty="0" smtClean="0">
                <a:solidFill>
                  <a:srgbClr val="00B050"/>
                </a:solidFill>
              </a:rPr>
              <a:t>Propositions du CODERPA</a:t>
            </a:r>
            <a:r>
              <a:rPr lang="fr-FR" dirty="0" smtClean="0"/>
              <a:t> </a:t>
            </a:r>
          </a:p>
          <a:p>
            <a:pPr>
              <a:buFont typeface="Wingdings" pitchFamily="2" charset="2"/>
              <a:buChar char="q"/>
            </a:pPr>
            <a:r>
              <a:rPr lang="fr-FR" dirty="0" smtClean="0"/>
              <a:t> </a:t>
            </a:r>
            <a:r>
              <a:rPr lang="fr-FR" b="1" dirty="0" smtClean="0">
                <a:solidFill>
                  <a:srgbClr val="0070C0"/>
                </a:solidFill>
              </a:rPr>
              <a:t>Hébergement collectif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Seul l’EHPAD est proposé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Quelles propositions alternatives pour les 75-85 ans (âge moyen dans les EHPAD)?</a:t>
            </a:r>
          </a:p>
          <a:p>
            <a:pPr lvl="2">
              <a:buFont typeface="Wingdings" pitchFamily="2" charset="2"/>
              <a:buChar char="§"/>
            </a:pPr>
            <a:r>
              <a:rPr lang="fr-FR" b="1" dirty="0" smtClean="0">
                <a:solidFill>
                  <a:srgbClr val="002060"/>
                </a:solidFill>
              </a:rPr>
              <a:t>Logements-foyers avec accompagnement </a:t>
            </a:r>
          </a:p>
          <a:p>
            <a:pPr lvl="2">
              <a:buFont typeface="Wingdings" pitchFamily="2" charset="2"/>
              <a:buChar char="§"/>
            </a:pPr>
            <a:r>
              <a:rPr lang="fr-FR" b="1" dirty="0" smtClean="0">
                <a:solidFill>
                  <a:srgbClr val="002060"/>
                </a:solidFill>
              </a:rPr>
              <a:t>Petites unités de vie</a:t>
            </a:r>
          </a:p>
          <a:p>
            <a:pPr lvl="2">
              <a:buFont typeface="Wingdings" pitchFamily="2" charset="2"/>
              <a:buChar char="§"/>
            </a:pPr>
            <a:r>
              <a:rPr lang="fr-FR" b="1" dirty="0" smtClean="0">
                <a:solidFill>
                  <a:srgbClr val="002060"/>
                </a:solidFill>
              </a:rPr>
              <a:t>Petits EHPA </a:t>
            </a:r>
          </a:p>
          <a:p>
            <a:pPr lvl="1"/>
            <a:endParaRPr lang="fr-FR" dirty="0" smtClean="0"/>
          </a:p>
          <a:p>
            <a:pPr>
              <a:buNone/>
            </a:pPr>
            <a:endParaRPr lang="fr-FR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77850" y="317501"/>
            <a:ext cx="7772400" cy="698499"/>
          </a:xfrm>
          <a:ln>
            <a:solidFill>
              <a:schemeClr val="accent1"/>
            </a:solidFill>
          </a:ln>
        </p:spPr>
        <p:txBody>
          <a:bodyPr>
            <a:normAutofit fontScale="90000"/>
          </a:bodyPr>
          <a:lstStyle/>
          <a:p>
            <a:r>
              <a:rPr lang="fr-FR" sz="3200" b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b="1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577850" y="1279235"/>
            <a:ext cx="7842250" cy="4622800"/>
          </a:xfrm>
        </p:spPr>
        <p:txBody>
          <a:bodyPr>
            <a:normAutofit/>
          </a:bodyPr>
          <a:lstStyle/>
          <a:p>
            <a:pPr algn="l"/>
            <a:r>
              <a:rPr lang="fr-FR" sz="2800" dirty="0" smtClean="0"/>
              <a:t>	</a:t>
            </a:r>
          </a:p>
          <a:p>
            <a:pPr marL="457200" indent="-457200" algn="l">
              <a:buFont typeface="Wingdings" pitchFamily="2" charset="2"/>
              <a:buChar char="Ø"/>
            </a:pPr>
            <a:r>
              <a:rPr lang="fr-FR" sz="2800" b="1" dirty="0" smtClean="0">
                <a:solidFill>
                  <a:srgbClr val="00B050"/>
                </a:solidFill>
              </a:rPr>
              <a:t>Décloisonnement des secteurs </a:t>
            </a:r>
          </a:p>
          <a:p>
            <a:pPr algn="l"/>
            <a:r>
              <a:rPr lang="fr-FR" sz="2800" b="1" dirty="0" smtClean="0">
                <a:solidFill>
                  <a:srgbClr val="00B050"/>
                </a:solidFill>
              </a:rPr>
              <a:t>	sanitaire et médico-social</a:t>
            </a:r>
            <a:endParaRPr lang="fr-FR" sz="2800" b="1" dirty="0">
              <a:solidFill>
                <a:srgbClr val="00B050"/>
              </a:solidFill>
            </a:endParaRPr>
          </a:p>
          <a:p>
            <a:pPr marL="457200" indent="-457200">
              <a:buFont typeface="Arial" pitchFamily="34" charset="0"/>
              <a:buChar char="•"/>
            </a:pPr>
            <a:endParaRPr lang="fr-FR" sz="2800" dirty="0" smtClean="0"/>
          </a:p>
          <a:p>
            <a:pPr marL="457200" indent="-457200">
              <a:buFont typeface="Arial" pitchFamily="34" charset="0"/>
              <a:buChar char="•"/>
            </a:pPr>
            <a:endParaRPr lang="fr-FR" sz="2800" dirty="0" smtClean="0"/>
          </a:p>
          <a:p>
            <a:pPr marL="457200" indent="-457200" algn="l">
              <a:buFont typeface="Wingdings" pitchFamily="2" charset="2"/>
              <a:buChar char="Ø"/>
            </a:pPr>
            <a:r>
              <a:rPr lang="fr-FR" sz="2800" b="1" dirty="0" smtClean="0">
                <a:solidFill>
                  <a:srgbClr val="00B050"/>
                </a:solidFill>
              </a:rPr>
              <a:t>Structurer l’offre sanitaire et médico-sociale </a:t>
            </a:r>
          </a:p>
          <a:p>
            <a:pPr algn="l"/>
            <a:r>
              <a:rPr lang="fr-FR" sz="2800" b="1" dirty="0" smtClean="0">
                <a:solidFill>
                  <a:srgbClr val="00B050"/>
                </a:solidFill>
              </a:rPr>
              <a:t>	pour offrir une prise en charge globale </a:t>
            </a:r>
          </a:p>
          <a:p>
            <a:pPr algn="l"/>
            <a:r>
              <a:rPr lang="fr-FR" sz="2800" b="1" dirty="0" smtClean="0">
                <a:solidFill>
                  <a:srgbClr val="00B050"/>
                </a:solidFill>
              </a:rPr>
              <a:t>	et transversale du patient</a:t>
            </a:r>
            <a:endParaRPr lang="fr-FR" sz="2800" b="1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47964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fr-FR" b="1" dirty="0" smtClean="0">
                <a:solidFill>
                  <a:srgbClr val="00B050"/>
                </a:solidFill>
              </a:rPr>
              <a:t>Avènement du droit des usagers </a:t>
            </a:r>
            <a:r>
              <a:rPr lang="fr-FR" dirty="0" smtClean="0"/>
              <a:t> </a:t>
            </a:r>
          </a:p>
          <a:p>
            <a:pPr marL="0" indent="0">
              <a:buNone/>
            </a:pPr>
            <a:r>
              <a:rPr lang="fr-FR" dirty="0" smtClean="0"/>
              <a:t>	</a:t>
            </a: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l’action sociale et médico-sociale est conduite 	dans l’égal respect de tous les êtres humains</a:t>
            </a:r>
          </a:p>
          <a:p>
            <a:pPr marL="0" indent="0">
              <a:buNone/>
            </a:pPr>
            <a:r>
              <a:rPr lang="fr-FR" dirty="0" smtClean="0"/>
              <a:t>	</a:t>
            </a:r>
            <a:r>
              <a:rPr lang="fr-FR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-</a:t>
            </a:r>
            <a:r>
              <a:rPr lang="fr-FR" dirty="0" smtClean="0"/>
              <a:t> </a:t>
            </a:r>
            <a:r>
              <a:rPr lang="fr-FR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une réponse adaptée à chacun.</a:t>
            </a:r>
          </a:p>
          <a:p>
            <a:pPr marL="0" indent="0">
              <a:buNone/>
            </a:pPr>
            <a:r>
              <a:rPr lang="fr-FR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	- un accès équitable sur l’ensemble du </a:t>
            </a:r>
          </a:p>
          <a:p>
            <a:pPr marL="0" indent="0">
              <a:buNone/>
            </a:pPr>
            <a:r>
              <a:rPr lang="fr-FR" dirty="0">
                <a:solidFill>
                  <a:schemeClr val="tx2">
                    <a:lumMod val="60000"/>
                    <a:lumOff val="40000"/>
                  </a:schemeClr>
                </a:solidFill>
              </a:rPr>
              <a:t> </a:t>
            </a:r>
            <a:r>
              <a:rPr lang="fr-FR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      territoire.</a:t>
            </a:r>
          </a:p>
          <a:p>
            <a:r>
              <a:rPr lang="fr-FR" b="1" dirty="0" smtClean="0">
                <a:solidFill>
                  <a:srgbClr val="00B050"/>
                </a:solidFill>
              </a:rPr>
              <a:t>Principe d’une accessibilité généralisée </a:t>
            </a:r>
          </a:p>
          <a:p>
            <a:pPr marL="0" indent="0">
              <a:buNone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     intégrant tous les handicaps dans tous les </a:t>
            </a:r>
          </a:p>
          <a:p>
            <a:pPr marL="0" indent="0">
              <a:buNone/>
            </a:pPr>
            <a:r>
              <a:rPr lang="fr-FR" dirty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    domaines de la vie</a:t>
            </a:r>
          </a:p>
          <a:p>
            <a:endParaRPr lang="fr-FR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b="1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q"/>
            </a:pPr>
            <a:r>
              <a:rPr lang="fr-FR" dirty="0" smtClean="0">
                <a:solidFill>
                  <a:srgbClr val="00B050"/>
                </a:solidFill>
              </a:rPr>
              <a:t> VOLET PERSONNES AGEES</a:t>
            </a:r>
          </a:p>
          <a:p>
            <a:pPr>
              <a:buFont typeface="Wingdings" pitchFamily="2" charset="2"/>
              <a:buChar char="q"/>
            </a:pPr>
            <a:endParaRPr lang="fr-FR" dirty="0" smtClean="0">
              <a:solidFill>
                <a:srgbClr val="00B050"/>
              </a:solidFill>
            </a:endParaRPr>
          </a:p>
          <a:p>
            <a:pPr>
              <a:buFont typeface="Wingdings" pitchFamily="2" charset="2"/>
              <a:buChar char="q"/>
            </a:pPr>
            <a:r>
              <a:rPr lang="fr-FR" dirty="0" smtClean="0">
                <a:solidFill>
                  <a:srgbClr val="00B050"/>
                </a:solidFill>
              </a:rPr>
              <a:t> VOLET PERSONNES HANDICAPEES</a:t>
            </a:r>
          </a:p>
          <a:p>
            <a:pPr>
              <a:buFont typeface="Wingdings" pitchFamily="2" charset="2"/>
              <a:buChar char="q"/>
            </a:pPr>
            <a:endParaRPr lang="fr-FR" dirty="0" smtClean="0">
              <a:solidFill>
                <a:srgbClr val="00B050"/>
              </a:solidFill>
            </a:endParaRPr>
          </a:p>
          <a:p>
            <a:pPr>
              <a:buFont typeface="Wingdings" pitchFamily="2" charset="2"/>
              <a:buChar char="q"/>
            </a:pPr>
            <a:r>
              <a:rPr lang="fr-FR" dirty="0" smtClean="0">
                <a:solidFill>
                  <a:srgbClr val="00B050"/>
                </a:solidFill>
              </a:rPr>
              <a:t> VOLET PERSONNES EN DIFFICULTES SPECIFIQUES  </a:t>
            </a:r>
            <a:endParaRPr lang="fr-FR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q"/>
            </a:pPr>
            <a:r>
              <a:rPr lang="fr-FR" b="1" dirty="0" smtClean="0">
                <a:solidFill>
                  <a:srgbClr val="00B050"/>
                </a:solidFill>
              </a:rPr>
              <a:t> LES LIMITES du découpage</a:t>
            </a:r>
          </a:p>
          <a:p>
            <a:pPr>
              <a:buFont typeface="Wingdings" pitchFamily="2" charset="2"/>
              <a:buChar char="Ø"/>
            </a:pPr>
            <a:endParaRPr lang="fr-FR" dirty="0" smtClean="0"/>
          </a:p>
          <a:p>
            <a:pPr>
              <a:buFont typeface="Wingdings" pitchFamily="2" charset="2"/>
              <a:buChar char="Ø"/>
            </a:pPr>
            <a:r>
              <a:rPr lang="fr-FR" dirty="0" smtClean="0"/>
              <a:t>	</a:t>
            </a: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personnes âgées devenant handicapées</a:t>
            </a:r>
          </a:p>
          <a:p>
            <a:pPr>
              <a:buFont typeface="Wingdings" pitchFamily="2" charset="2"/>
              <a:buChar char="Ø"/>
            </a:pPr>
            <a:endParaRPr lang="fr-FR" dirty="0" smtClean="0">
              <a:solidFill>
                <a:schemeClr val="accent2">
                  <a:lumMod val="75000"/>
                </a:schemeClr>
              </a:solidFill>
            </a:endParaRPr>
          </a:p>
          <a:p>
            <a:pPr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	personnes handicapées vieillissantes</a:t>
            </a:r>
          </a:p>
          <a:p>
            <a:pPr>
              <a:buFont typeface="Wingdings" pitchFamily="2" charset="2"/>
              <a:buChar char="Ø"/>
            </a:pPr>
            <a:endParaRPr lang="fr-FR" dirty="0" smtClean="0"/>
          </a:p>
          <a:p>
            <a:endParaRPr lang="fr-FR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chemeClr val="tx2">
                  <a:lumMod val="60000"/>
                  <a:lumOff val="4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b="1" dirty="0" smtClean="0">
                <a:solidFill>
                  <a:srgbClr val="00B050"/>
                </a:solidFill>
              </a:rPr>
              <a:t>Des généralités</a:t>
            </a:r>
          </a:p>
          <a:p>
            <a:endParaRPr lang="fr-FR" dirty="0" smtClean="0"/>
          </a:p>
          <a:p>
            <a:r>
              <a:rPr lang="fr-FR" b="1" dirty="0" smtClean="0">
                <a:solidFill>
                  <a:srgbClr val="00B050"/>
                </a:solidFill>
              </a:rPr>
              <a:t>Département de Paris ?</a:t>
            </a:r>
          </a:p>
          <a:p>
            <a:pPr lvl="1"/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Les différences entre territoires ne sont pas suffisamment développées.</a:t>
            </a:r>
          </a:p>
          <a:p>
            <a:pPr lvl="1"/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Manque de présentation préliminaire avec les atouts et les manques de ces territoires</a:t>
            </a:r>
          </a:p>
          <a:p>
            <a:pPr lvl="1"/>
            <a:endParaRPr lang="fr-FR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sz="2800" b="1" dirty="0" smtClean="0">
                <a:solidFill>
                  <a:srgbClr val="00B050"/>
                </a:solidFill>
              </a:rPr>
              <a:t>SITUATION DE L’OFFRE MEDICO-SOCIALE</a:t>
            </a:r>
          </a:p>
          <a:p>
            <a:pPr marL="0" indent="0">
              <a:buNone/>
            </a:pPr>
            <a:r>
              <a:rPr lang="fr-FR" sz="2800" b="1" dirty="0">
                <a:solidFill>
                  <a:srgbClr val="00B050"/>
                </a:solidFill>
              </a:rPr>
              <a:t> </a:t>
            </a:r>
            <a:r>
              <a:rPr lang="fr-FR" sz="2800" b="1" dirty="0" smtClean="0">
                <a:solidFill>
                  <a:srgbClr val="00B050"/>
                </a:solidFill>
              </a:rPr>
              <a:t>   ET SANITAIRE</a:t>
            </a:r>
          </a:p>
          <a:p>
            <a:pPr marL="457200" lvl="1" indent="0">
              <a:buNone/>
            </a:pPr>
            <a:endParaRPr lang="fr-FR" sz="2400" dirty="0" smtClean="0"/>
          </a:p>
          <a:p>
            <a:pPr lvl="1">
              <a:buFont typeface="Wingdings" pitchFamily="2" charset="2"/>
              <a:buChar char="Ø"/>
            </a:pPr>
            <a:r>
              <a:rPr lang="fr-FR" sz="2400" b="1" dirty="0" smtClean="0">
                <a:solidFill>
                  <a:schemeClr val="accent2">
                    <a:lumMod val="75000"/>
                  </a:schemeClr>
                </a:solidFill>
              </a:rPr>
              <a:t>L’offre médico-sociale d’accompagnement et de soutien à domicile</a:t>
            </a:r>
          </a:p>
          <a:p>
            <a:pPr lvl="1">
              <a:buFont typeface="Wingdings" pitchFamily="2" charset="2"/>
              <a:buChar char="Ø"/>
            </a:pPr>
            <a:r>
              <a:rPr lang="fr-FR" sz="2400" b="1" dirty="0" smtClean="0">
                <a:solidFill>
                  <a:schemeClr val="accent2">
                    <a:lumMod val="75000"/>
                  </a:schemeClr>
                </a:solidFill>
              </a:rPr>
              <a:t>L’offre médico-sociale en EHPAD</a:t>
            </a:r>
          </a:p>
          <a:p>
            <a:pPr lvl="1">
              <a:buFont typeface="Wingdings" pitchFamily="2" charset="2"/>
              <a:buChar char="Ø"/>
            </a:pPr>
            <a:r>
              <a:rPr lang="fr-FR" sz="2400" b="1" dirty="0" smtClean="0">
                <a:solidFill>
                  <a:schemeClr val="accent2">
                    <a:lumMod val="75000"/>
                  </a:schemeClr>
                </a:solidFill>
              </a:rPr>
              <a:t>L’offre sanitaire du point de vue médico-social</a:t>
            </a:r>
          </a:p>
          <a:p>
            <a:pPr lvl="1">
              <a:buFont typeface="Wingdings" pitchFamily="2" charset="2"/>
              <a:buChar char="Ø"/>
            </a:pPr>
            <a:r>
              <a:rPr lang="fr-FR" sz="2400" b="1" dirty="0" smtClean="0">
                <a:solidFill>
                  <a:schemeClr val="accent2">
                    <a:lumMod val="75000"/>
                  </a:schemeClr>
                </a:solidFill>
              </a:rPr>
              <a:t>La formation des professionnels et le soutien aux aidants</a:t>
            </a:r>
            <a:endParaRPr lang="fr-FR" sz="2400" b="1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Ø"/>
            </a:pPr>
            <a:r>
              <a:rPr lang="fr-FR" b="1" dirty="0" smtClean="0">
                <a:solidFill>
                  <a:srgbClr val="00B050"/>
                </a:solidFill>
              </a:rPr>
              <a:t>Les autres facteurs déterminants pour la préservation de l’autonomie</a:t>
            </a:r>
          </a:p>
          <a:p>
            <a:pPr>
              <a:buFont typeface="Wingdings" pitchFamily="2" charset="2"/>
              <a:buChar char="Ø"/>
            </a:pPr>
            <a:endParaRPr lang="fr-FR" dirty="0" smtClean="0">
              <a:solidFill>
                <a:srgbClr val="00B050"/>
              </a:solidFill>
            </a:endParaRP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Le cadre de vie et le logement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Les soins de premier recours et la prévention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Accompagnement des populations en situation de précarité et de fragilité</a:t>
            </a:r>
            <a:endParaRPr lang="fr-FR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ln>
            <a:solidFill>
              <a:schemeClr val="accent1"/>
            </a:solidFill>
          </a:ln>
        </p:spPr>
        <p:txBody>
          <a:bodyPr>
            <a:normAutofit/>
          </a:bodyPr>
          <a:lstStyle/>
          <a:p>
            <a:r>
              <a:rPr lang="fr-FR" sz="3200" b="1" dirty="0" smtClean="0">
                <a:solidFill>
                  <a:srgbClr val="0070C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SCHEMA D’ORGANISATION MEDICO-SOCIALE</a:t>
            </a:r>
            <a:endParaRPr lang="fr-FR" sz="3200" dirty="0">
              <a:solidFill>
                <a:srgbClr val="0070C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Font typeface="Wingdings" pitchFamily="2" charset="2"/>
              <a:buChar char="q"/>
            </a:pPr>
            <a:r>
              <a:rPr lang="fr-FR" b="1" dirty="0" smtClean="0">
                <a:solidFill>
                  <a:srgbClr val="00B050"/>
                </a:solidFill>
              </a:rPr>
              <a:t>Les objectifs du SROMS pour les personnes âgées</a:t>
            </a:r>
          </a:p>
          <a:p>
            <a:pPr marL="0" indent="0">
              <a:buNone/>
            </a:pPr>
            <a:r>
              <a:rPr lang="fr-FR" b="1" dirty="0" smtClean="0">
                <a:solidFill>
                  <a:srgbClr val="00B050"/>
                </a:solidFill>
              </a:rPr>
              <a:t>     Premier objectif : </a:t>
            </a:r>
          </a:p>
          <a:p>
            <a:pPr marL="0" indent="0">
              <a:buNone/>
            </a:pPr>
            <a:endParaRPr lang="fr-FR" b="1" dirty="0" smtClean="0">
              <a:solidFill>
                <a:srgbClr val="00B050"/>
              </a:solidFill>
            </a:endParaRPr>
          </a:p>
          <a:p>
            <a:pPr>
              <a:buFont typeface="Wingdings" pitchFamily="2" charset="2"/>
              <a:buChar char="Ø"/>
            </a:pPr>
            <a:r>
              <a:rPr lang="fr-FR" b="1" dirty="0" smtClean="0">
                <a:solidFill>
                  <a:srgbClr val="00B050"/>
                </a:solidFill>
              </a:rPr>
              <a:t>Une offre médico-sociale de proximité, accessible, adaptée et diversifiée.</a:t>
            </a:r>
          </a:p>
          <a:p>
            <a:endParaRPr lang="fr-FR" b="1" dirty="0" smtClean="0">
              <a:solidFill>
                <a:srgbClr val="00B050"/>
              </a:solidFill>
            </a:endParaRP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Organiser les synergies entre domicile et établissement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Adaptation du logement de l’habitat et du déplacement</a:t>
            </a:r>
          </a:p>
          <a:p>
            <a:pPr lvl="1">
              <a:buFont typeface="Wingdings" pitchFamily="2" charset="2"/>
              <a:buChar char="Ø"/>
            </a:pPr>
            <a:r>
              <a:rPr lang="fr-FR" dirty="0" smtClean="0">
                <a:solidFill>
                  <a:schemeClr val="accent2">
                    <a:lumMod val="75000"/>
                  </a:schemeClr>
                </a:solidFill>
              </a:rPr>
              <a:t>Prise en compte des migrants âgés, des aînés en grande précarité et des détenus et des sortants de prison.</a:t>
            </a:r>
            <a:endParaRPr lang="fr-FR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253</TotalTime>
  <Words>1016</Words>
  <Application>Microsoft Macintosh PowerPoint</Application>
  <PresentationFormat>Présentation à l'écran (4:3)</PresentationFormat>
  <Paragraphs>150</Paragraphs>
  <Slides>15</Slides>
  <Notes>15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15</vt:i4>
      </vt:variant>
    </vt:vector>
  </HeadingPairs>
  <TitlesOfParts>
    <vt:vector size="16" baseType="lpstr">
      <vt:lpstr>Thème Office</vt:lpstr>
      <vt:lpstr>SCHEMA D’ORGANISATION MEDICO-SOCIAL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  <vt:lpstr>SCHEMA D’ORGANISATION MEDICO-SOCIALE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SCHEMA D’ORGANISATION MEDICO-SOCIALE</dc:title>
  <dc:creator>JOELLE GUIGNARD</dc:creator>
  <cp:lastModifiedBy>JOELLE GUIGNARD</cp:lastModifiedBy>
  <cp:revision>39</cp:revision>
  <cp:lastPrinted>2012-06-20T21:21:10Z</cp:lastPrinted>
  <dcterms:created xsi:type="dcterms:W3CDTF">2012-06-14T16:59:51Z</dcterms:created>
  <dcterms:modified xsi:type="dcterms:W3CDTF">2012-06-20T21:30:01Z</dcterms:modified>
</cp:coreProperties>
</file>

<file path=docProps/thumbnail.jpeg>
</file>