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4"/>
  </p:notesMasterIdLst>
  <p:sldIdLst>
    <p:sldId id="256" r:id="rId2"/>
    <p:sldId id="257" r:id="rId3"/>
  </p:sldIdLst>
  <p:sldSz cx="10691813" cy="7559675"/>
  <p:notesSz cx="7559675" cy="10691813"/>
  <p:embeddedFontLst>
    <p:embeddedFont>
      <p:font typeface="Ubuntu" panose="020B0504030602030204" pitchFamily="34" charset="0"/>
      <p:regular r:id="rId5"/>
      <p:bold r:id="rId6"/>
      <p:italic r:id="rId7"/>
      <p:boldItalic r:id="rId8"/>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381">
          <p15:clr>
            <a:srgbClr val="A4A3A4"/>
          </p15:clr>
        </p15:guide>
        <p15:guide id="2" pos="33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5" d="100"/>
          <a:sy n="95" d="100"/>
        </p:scale>
        <p:origin x="1602" y="108"/>
      </p:cViewPr>
      <p:guideLst>
        <p:guide orient="horz" pos="2381"/>
        <p:guide pos="336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4.fntdata"/><Relationship Id="rId3" Type="http://schemas.openxmlformats.org/officeDocument/2006/relationships/slide" Target="slides/slide2.xml"/><Relationship Id="rId7" Type="http://schemas.openxmlformats.org/officeDocument/2006/relationships/font" Target="fonts/font3.fntdata"/><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2.fntdata"/><Relationship Id="rId11" Type="http://schemas.openxmlformats.org/officeDocument/2006/relationships/theme" Target="theme/theme1.xml"/><Relationship Id="rId5" Type="http://schemas.openxmlformats.org/officeDocument/2006/relationships/font" Target="fonts/font1.fntdata"/><Relationship Id="rId10" Type="http://schemas.openxmlformats.org/officeDocument/2006/relationships/viewProps" Target="viewProps.xml"/><Relationship Id="rId4" Type="http://schemas.openxmlformats.org/officeDocument/2006/relationships/notesMaster" Target="notesMasters/notesMaster1.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004502" y="685800"/>
            <a:ext cx="48498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15b22d93a08_0_7:notes"/>
          <p:cNvSpPr>
            <a:spLocks noGrp="1" noRot="1" noChangeAspect="1"/>
          </p:cNvSpPr>
          <p:nvPr>
            <p:ph type="sldImg" idx="2"/>
          </p:nvPr>
        </p:nvSpPr>
        <p:spPr>
          <a:xfrm>
            <a:off x="946150" y="801688"/>
            <a:ext cx="5668963" cy="4010025"/>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15b22d93a08_0_7:notes"/>
          <p:cNvSpPr txBox="1">
            <a:spLocks noGrp="1"/>
          </p:cNvSpPr>
          <p:nvPr>
            <p:ph type="body" idx="1"/>
          </p:nvPr>
        </p:nvSpPr>
        <p:spPr>
          <a:xfrm>
            <a:off x="756000" y="5078700"/>
            <a:ext cx="6048000" cy="4811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16f47e5b9d8_0_1:notes"/>
          <p:cNvSpPr>
            <a:spLocks noGrp="1" noRot="1" noChangeAspect="1"/>
          </p:cNvSpPr>
          <p:nvPr>
            <p:ph type="sldImg" idx="2"/>
          </p:nvPr>
        </p:nvSpPr>
        <p:spPr>
          <a:xfrm>
            <a:off x="946150" y="801688"/>
            <a:ext cx="5668963" cy="4010025"/>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16f47e5b9d8_0_1:notes"/>
          <p:cNvSpPr txBox="1">
            <a:spLocks noGrp="1"/>
          </p:cNvSpPr>
          <p:nvPr>
            <p:ph type="body" idx="1"/>
          </p:nvPr>
        </p:nvSpPr>
        <p:spPr>
          <a:xfrm>
            <a:off x="756000" y="5078700"/>
            <a:ext cx="6048000" cy="4811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64478" y="1094388"/>
            <a:ext cx="9963000" cy="30171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64468" y="4165643"/>
            <a:ext cx="9963000" cy="11649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9906772" y="6854072"/>
            <a:ext cx="641400" cy="5784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64468" y="1625801"/>
            <a:ext cx="9963000" cy="28860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64468" y="4633192"/>
            <a:ext cx="9963000" cy="19119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9906772" y="6854072"/>
            <a:ext cx="641400" cy="5784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9906772" y="6854072"/>
            <a:ext cx="641400" cy="5784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64468" y="3161354"/>
            <a:ext cx="9963000" cy="12372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9906772" y="6854072"/>
            <a:ext cx="641400" cy="5784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64468" y="654105"/>
            <a:ext cx="9963000" cy="8418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64468" y="1693927"/>
            <a:ext cx="9963000" cy="5021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9906772" y="6854072"/>
            <a:ext cx="641400" cy="5784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64468" y="654105"/>
            <a:ext cx="9963000" cy="8418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64468" y="1693927"/>
            <a:ext cx="4677000" cy="5021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5650483" y="1693927"/>
            <a:ext cx="4677000" cy="5021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9906772" y="6854072"/>
            <a:ext cx="641400" cy="5784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64468" y="654105"/>
            <a:ext cx="9963000" cy="8418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9906772" y="6854072"/>
            <a:ext cx="641400" cy="5784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64468" y="816630"/>
            <a:ext cx="3283500" cy="11106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64468" y="2042457"/>
            <a:ext cx="3283500" cy="46731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9906772" y="6854072"/>
            <a:ext cx="641400" cy="5784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573245" y="661638"/>
            <a:ext cx="7445700" cy="60129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9906772" y="6854072"/>
            <a:ext cx="641400" cy="5784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5346000" y="-184"/>
            <a:ext cx="5346000" cy="75600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310447" y="1812541"/>
            <a:ext cx="4729800" cy="21786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310447" y="4120005"/>
            <a:ext cx="4729800" cy="18153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5775715" y="1064257"/>
            <a:ext cx="4486500" cy="54312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9906772" y="6854072"/>
            <a:ext cx="641400" cy="5784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64468" y="6218168"/>
            <a:ext cx="7014300" cy="8895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9906772" y="6854072"/>
            <a:ext cx="641400" cy="5784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64468" y="654105"/>
            <a:ext cx="9963000" cy="8418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64468" y="1693927"/>
            <a:ext cx="9963000" cy="5021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9906772" y="6854072"/>
            <a:ext cx="641400" cy="5784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fr"/>
              <a:t>‹N°›</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29ABE2"/>
        </a:solidFill>
        <a:effectLst/>
      </p:bgPr>
    </p:bg>
    <p:spTree>
      <p:nvGrpSpPr>
        <p:cNvPr id="1" name="Shape 53"/>
        <p:cNvGrpSpPr/>
        <p:nvPr/>
      </p:nvGrpSpPr>
      <p:grpSpPr>
        <a:xfrm>
          <a:off x="0" y="0"/>
          <a:ext cx="0" cy="0"/>
          <a:chOff x="0" y="0"/>
          <a:chExt cx="0" cy="0"/>
        </a:xfrm>
      </p:grpSpPr>
      <p:sp>
        <p:nvSpPr>
          <p:cNvPr id="54" name="Google Shape;54;p13"/>
          <p:cNvSpPr/>
          <p:nvPr/>
        </p:nvSpPr>
        <p:spPr>
          <a:xfrm>
            <a:off x="150" y="0"/>
            <a:ext cx="10692000" cy="1115100"/>
          </a:xfrm>
          <a:prstGeom prst="rect">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13"/>
          <p:cNvSpPr txBox="1"/>
          <p:nvPr/>
        </p:nvSpPr>
        <p:spPr>
          <a:xfrm>
            <a:off x="81141" y="292987"/>
            <a:ext cx="6982850" cy="430857"/>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fr" sz="1600" b="1" dirty="0">
                <a:solidFill>
                  <a:schemeClr val="dk1"/>
                </a:solidFill>
              </a:rPr>
              <a:t>Nom du projet : </a:t>
            </a:r>
            <a:r>
              <a:rPr lang="fr-FR" dirty="0">
                <a:solidFill>
                  <a:schemeClr val="dk1"/>
                </a:solidFill>
              </a:rPr>
              <a:t>Sorties seniors pour lutter contre l’isolement </a:t>
            </a:r>
            <a:r>
              <a:rPr lang="fr-FR">
                <a:solidFill>
                  <a:schemeClr val="dk1"/>
                </a:solidFill>
              </a:rPr>
              <a:t>des seniors</a:t>
            </a:r>
            <a:endParaRPr sz="1200" b="1" dirty="0">
              <a:solidFill>
                <a:schemeClr val="dk1"/>
              </a:solidFill>
            </a:endParaRPr>
          </a:p>
        </p:txBody>
      </p:sp>
      <p:sp>
        <p:nvSpPr>
          <p:cNvPr id="56" name="Google Shape;56;p13"/>
          <p:cNvSpPr/>
          <p:nvPr/>
        </p:nvSpPr>
        <p:spPr>
          <a:xfrm>
            <a:off x="149000" y="1229300"/>
            <a:ext cx="10461300" cy="19899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13"/>
          <p:cNvSpPr txBox="1"/>
          <p:nvPr/>
        </p:nvSpPr>
        <p:spPr>
          <a:xfrm>
            <a:off x="110247" y="1220978"/>
            <a:ext cx="10385202" cy="2292905"/>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fr" sz="1600" b="1" dirty="0">
                <a:solidFill>
                  <a:schemeClr val="dk1"/>
                </a:solidFill>
              </a:rPr>
              <a:t>Constat</a:t>
            </a:r>
            <a:r>
              <a:rPr lang="fr" sz="1600" b="1" dirty="0">
                <a:solidFill>
                  <a:srgbClr val="999999"/>
                </a:solidFill>
              </a:rPr>
              <a:t>  - </a:t>
            </a:r>
          </a:p>
          <a:p>
            <a:pPr marL="0" lvl="0" indent="0" algn="l" rtl="0">
              <a:spcBef>
                <a:spcPts val="0"/>
              </a:spcBef>
              <a:spcAft>
                <a:spcPts val="0"/>
              </a:spcAft>
              <a:buNone/>
            </a:pPr>
            <a:endParaRPr lang="fr" sz="1100" b="1" dirty="0">
              <a:solidFill>
                <a:srgbClr val="999999"/>
              </a:solidFill>
            </a:endParaRPr>
          </a:p>
          <a:p>
            <a:pPr algn="l"/>
            <a:r>
              <a:rPr lang="fr-FR" sz="1100" b="0" i="0" dirty="0">
                <a:solidFill>
                  <a:srgbClr val="000000"/>
                </a:solidFill>
                <a:effectLst/>
                <a:latin typeface="+mn-lt"/>
              </a:rPr>
              <a:t>Le vieillissement de la population Villeneuvoise implique une évolution des besoins des seniors dans les domaines de la santé et du social. En effet, avec l’allongement de l’espérance de vie, la part des personnes âgées vivant seules est plus importante, notamment après la perte d’un conjoint. Avec la retraite, la perte d’amis ou de proches, la diminution des interactions sociales et la réduction de la mobilité conduisent à une solitude croissante et une perte progressive d'autonomie en raison d’un manque de stimulation cognitive et physique. L’isolement social est aussi un facteur aggravant de nombreuses pathologies : dépression, anxiété, troubles cognitifs (comme la démence), maladies cardiovasculaires et affaiblissement du système immunitaire. Un senior isolé a par ailleurs plus de difficultés à accéder aux soins médicaux, aux services sociaux et aux aides dont il pourrait bénéficier, aggravant ainsi sa précarité.</a:t>
            </a:r>
          </a:p>
          <a:p>
            <a:pPr algn="l"/>
            <a:r>
              <a:rPr lang="fr-FR" sz="1100" b="0" i="0" dirty="0">
                <a:solidFill>
                  <a:srgbClr val="000000"/>
                </a:solidFill>
                <a:effectLst/>
                <a:latin typeface="+mn-lt"/>
              </a:rPr>
              <a:t>Les fiches actions du Contrat Local de Santé ont relevé un certain nombre de sujets importants en termes de prévention pour les seniors qui viennent renforcer la nécessité de mettre en place des actions de lutte contre l'isolement des personnes âgées.</a:t>
            </a:r>
          </a:p>
          <a:p>
            <a:pPr marL="0" lvl="0" indent="0" algn="l" rtl="0">
              <a:spcBef>
                <a:spcPts val="0"/>
              </a:spcBef>
              <a:spcAft>
                <a:spcPts val="0"/>
              </a:spcAft>
              <a:buNone/>
            </a:pPr>
            <a:endParaRPr lang="fr" sz="1100" b="1" dirty="0">
              <a:solidFill>
                <a:srgbClr val="999999"/>
              </a:solidFill>
            </a:endParaRPr>
          </a:p>
          <a:p>
            <a:pPr marL="0" lvl="0" indent="0" algn="l" rtl="0">
              <a:spcBef>
                <a:spcPts val="0"/>
              </a:spcBef>
              <a:spcAft>
                <a:spcPts val="0"/>
              </a:spcAft>
              <a:buNone/>
            </a:pPr>
            <a:endParaRPr lang="fr" sz="1100" b="1" dirty="0">
              <a:solidFill>
                <a:srgbClr val="999999"/>
              </a:solidFill>
            </a:endParaRPr>
          </a:p>
        </p:txBody>
      </p:sp>
      <p:sp>
        <p:nvSpPr>
          <p:cNvPr id="58" name="Google Shape;58;p13"/>
          <p:cNvSpPr/>
          <p:nvPr/>
        </p:nvSpPr>
        <p:spPr>
          <a:xfrm>
            <a:off x="110247" y="4946418"/>
            <a:ext cx="5091000" cy="1141800"/>
          </a:xfrm>
          <a:prstGeom prst="rect">
            <a:avLst/>
          </a:prstGeom>
          <a:solidFill>
            <a:schemeClr val="lt1"/>
          </a:solidFill>
          <a:ln>
            <a:noFill/>
          </a:ln>
        </p:spPr>
        <p:txBody>
          <a:bodyPr spcFirstLastPara="1" wrap="square" lIns="91425" tIns="91425" rIns="91425" bIns="91425" anchor="ctr" anchorCtr="0">
            <a:noAutofit/>
          </a:bodyPr>
          <a:lstStyle/>
          <a:p>
            <a:r>
              <a:rPr lang="fr-FR" dirty="0"/>
              <a:t>60 ans et plus(mixte)</a:t>
            </a:r>
          </a:p>
          <a:p>
            <a:pPr marL="0" lvl="0" indent="0" algn="l" rtl="0">
              <a:spcBef>
                <a:spcPts val="0"/>
              </a:spcBef>
              <a:spcAft>
                <a:spcPts val="0"/>
              </a:spcAft>
              <a:buNone/>
            </a:pPr>
            <a:endParaRPr dirty="0"/>
          </a:p>
        </p:txBody>
      </p:sp>
      <p:sp>
        <p:nvSpPr>
          <p:cNvPr id="59" name="Google Shape;59;p13"/>
          <p:cNvSpPr txBox="1"/>
          <p:nvPr/>
        </p:nvSpPr>
        <p:spPr>
          <a:xfrm>
            <a:off x="5270013" y="3224413"/>
            <a:ext cx="3864000" cy="3693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fr" b="1">
                <a:solidFill>
                  <a:srgbClr val="FFFFFF"/>
                </a:solidFill>
              </a:rPr>
              <a:t>Bénéfices attendus</a:t>
            </a:r>
            <a:endParaRPr b="1">
              <a:solidFill>
                <a:srgbClr val="FFFFFF"/>
              </a:solidFill>
            </a:endParaRPr>
          </a:p>
        </p:txBody>
      </p:sp>
      <p:sp>
        <p:nvSpPr>
          <p:cNvPr id="61" name="Google Shape;61;p13"/>
          <p:cNvSpPr txBox="1"/>
          <p:nvPr/>
        </p:nvSpPr>
        <p:spPr>
          <a:xfrm>
            <a:off x="60288" y="3224413"/>
            <a:ext cx="2697600" cy="3693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fr" b="1">
                <a:solidFill>
                  <a:srgbClr val="FFFFFF"/>
                </a:solidFill>
              </a:rPr>
              <a:t>Bénéficiaire(s)</a:t>
            </a:r>
            <a:endParaRPr b="1">
              <a:solidFill>
                <a:srgbClr val="FFFFFF"/>
              </a:solidFill>
            </a:endParaRPr>
          </a:p>
        </p:txBody>
      </p:sp>
      <p:pic>
        <p:nvPicPr>
          <p:cNvPr id="62" name="Google Shape;62;p13"/>
          <p:cNvPicPr preferRelativeResize="0"/>
          <p:nvPr/>
        </p:nvPicPr>
        <p:blipFill>
          <a:blip r:embed="rId3">
            <a:alphaModFix/>
          </a:blip>
          <a:stretch>
            <a:fillRect/>
          </a:stretch>
        </p:blipFill>
        <p:spPr>
          <a:xfrm>
            <a:off x="9371822" y="197300"/>
            <a:ext cx="1238850" cy="1114975"/>
          </a:xfrm>
          <a:prstGeom prst="rect">
            <a:avLst/>
          </a:prstGeom>
          <a:noFill/>
          <a:ln>
            <a:noFill/>
          </a:ln>
        </p:spPr>
      </p:pic>
      <p:sp>
        <p:nvSpPr>
          <p:cNvPr id="10" name="Google Shape;66;p13">
            <a:extLst>
              <a:ext uri="{FF2B5EF4-FFF2-40B4-BE49-F238E27FC236}">
                <a16:creationId xmlns:a16="http://schemas.microsoft.com/office/drawing/2014/main" id="{2428BB8D-1F98-75BA-2A3F-C1F4AD64FD0B}"/>
              </a:ext>
            </a:extLst>
          </p:cNvPr>
          <p:cNvSpPr/>
          <p:nvPr/>
        </p:nvSpPr>
        <p:spPr>
          <a:xfrm>
            <a:off x="5365695" y="4125366"/>
            <a:ext cx="5175900" cy="500916"/>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fr-FR" dirty="0"/>
              <a:t>Favoriser les liens sociaux</a:t>
            </a:r>
            <a:endParaRPr dirty="0"/>
          </a:p>
        </p:txBody>
      </p:sp>
      <p:sp>
        <p:nvSpPr>
          <p:cNvPr id="2" name="Google Shape;66;p13">
            <a:extLst>
              <a:ext uri="{FF2B5EF4-FFF2-40B4-BE49-F238E27FC236}">
                <a16:creationId xmlns:a16="http://schemas.microsoft.com/office/drawing/2014/main" id="{A218BF34-D398-8556-DC5B-3C660EA1FAC5}"/>
              </a:ext>
            </a:extLst>
          </p:cNvPr>
          <p:cNvSpPr/>
          <p:nvPr/>
        </p:nvSpPr>
        <p:spPr>
          <a:xfrm>
            <a:off x="5365695" y="3585256"/>
            <a:ext cx="5175900" cy="500916"/>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fr-FR" dirty="0"/>
              <a:t>Renforcer les liens inter-quartiers</a:t>
            </a:r>
            <a:endParaRPr dirty="0"/>
          </a:p>
        </p:txBody>
      </p:sp>
      <p:sp>
        <p:nvSpPr>
          <p:cNvPr id="3" name="Google Shape;66;p13">
            <a:extLst>
              <a:ext uri="{FF2B5EF4-FFF2-40B4-BE49-F238E27FC236}">
                <a16:creationId xmlns:a16="http://schemas.microsoft.com/office/drawing/2014/main" id="{A255D813-F11C-1D9C-42AF-59542BC4CB0A}"/>
              </a:ext>
            </a:extLst>
          </p:cNvPr>
          <p:cNvSpPr/>
          <p:nvPr/>
        </p:nvSpPr>
        <p:spPr>
          <a:xfrm>
            <a:off x="5365695" y="4672054"/>
            <a:ext cx="5175900" cy="500916"/>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fr-FR" dirty="0"/>
              <a:t>Rompre l’isolement en offrant aux seniors des moments conviviaux et des rencontres enrichissantes</a:t>
            </a:r>
            <a:endParaRPr dirty="0"/>
          </a:p>
        </p:txBody>
      </p:sp>
      <p:sp>
        <p:nvSpPr>
          <p:cNvPr id="4" name="Google Shape;66;p13">
            <a:extLst>
              <a:ext uri="{FF2B5EF4-FFF2-40B4-BE49-F238E27FC236}">
                <a16:creationId xmlns:a16="http://schemas.microsoft.com/office/drawing/2014/main" id="{201DDA69-3A99-2DAD-9B4E-9010AEE8DDF4}"/>
              </a:ext>
            </a:extLst>
          </p:cNvPr>
          <p:cNvSpPr/>
          <p:nvPr/>
        </p:nvSpPr>
        <p:spPr>
          <a:xfrm>
            <a:off x="5345906" y="5227200"/>
            <a:ext cx="5175900" cy="500916"/>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fr-FR" dirty="0"/>
              <a:t>Favoriser l’activité physique</a:t>
            </a:r>
            <a:endParaRPr dirty="0"/>
          </a:p>
        </p:txBody>
      </p:sp>
      <p:sp>
        <p:nvSpPr>
          <p:cNvPr id="5" name="Google Shape;66;p13">
            <a:extLst>
              <a:ext uri="{FF2B5EF4-FFF2-40B4-BE49-F238E27FC236}">
                <a16:creationId xmlns:a16="http://schemas.microsoft.com/office/drawing/2014/main" id="{7A8EBA13-BAED-B380-F1FD-C9FAED5CFD3D}"/>
              </a:ext>
            </a:extLst>
          </p:cNvPr>
          <p:cNvSpPr/>
          <p:nvPr/>
        </p:nvSpPr>
        <p:spPr>
          <a:xfrm>
            <a:off x="5345906" y="5780626"/>
            <a:ext cx="5175900" cy="500916"/>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fr-FR" dirty="0"/>
              <a:t>Stimuler la curiosité et la mémoire</a:t>
            </a:r>
            <a:endParaRPr dirty="0"/>
          </a:p>
        </p:txBody>
      </p:sp>
      <p:sp>
        <p:nvSpPr>
          <p:cNvPr id="6" name="Google Shape;66;p13">
            <a:extLst>
              <a:ext uri="{FF2B5EF4-FFF2-40B4-BE49-F238E27FC236}">
                <a16:creationId xmlns:a16="http://schemas.microsoft.com/office/drawing/2014/main" id="{F5B0D09D-F0D6-A1FD-BB1D-0B437FAE597D}"/>
              </a:ext>
            </a:extLst>
          </p:cNvPr>
          <p:cNvSpPr/>
          <p:nvPr/>
        </p:nvSpPr>
        <p:spPr>
          <a:xfrm>
            <a:off x="5345906" y="6329034"/>
            <a:ext cx="5175900" cy="927991"/>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fr-FR" dirty="0"/>
              <a:t>Faire découvrir la résidence autonomie Jean Rostand en vue d’amener les seniors du quartier vers cet établissement qui propose des activités de prévention de la perte d’autonomie régulièrement</a:t>
            </a:r>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29ABE2"/>
        </a:solidFill>
        <a:effectLst/>
      </p:bgPr>
    </p:bg>
    <p:spTree>
      <p:nvGrpSpPr>
        <p:cNvPr id="1" name="Shape 71"/>
        <p:cNvGrpSpPr/>
        <p:nvPr/>
      </p:nvGrpSpPr>
      <p:grpSpPr>
        <a:xfrm>
          <a:off x="0" y="0"/>
          <a:ext cx="0" cy="0"/>
          <a:chOff x="0" y="0"/>
          <a:chExt cx="0" cy="0"/>
        </a:xfrm>
      </p:grpSpPr>
      <p:sp>
        <p:nvSpPr>
          <p:cNvPr id="72" name="Google Shape;72;p14"/>
          <p:cNvSpPr/>
          <p:nvPr/>
        </p:nvSpPr>
        <p:spPr>
          <a:xfrm>
            <a:off x="6083450" y="788125"/>
            <a:ext cx="4457100" cy="6499200"/>
          </a:xfrm>
          <a:prstGeom prst="rect">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200" b="1">
              <a:solidFill>
                <a:schemeClr val="dk1"/>
              </a:solidFill>
            </a:endParaRPr>
          </a:p>
          <a:p>
            <a:pPr marL="0" lvl="0" indent="0" algn="l" rtl="0">
              <a:spcBef>
                <a:spcPts val="0"/>
              </a:spcBef>
              <a:spcAft>
                <a:spcPts val="0"/>
              </a:spcAft>
              <a:buNone/>
            </a:pPr>
            <a:endParaRPr sz="1200" b="1">
              <a:solidFill>
                <a:schemeClr val="dk1"/>
              </a:solidFill>
            </a:endParaRPr>
          </a:p>
        </p:txBody>
      </p:sp>
      <p:sp>
        <p:nvSpPr>
          <p:cNvPr id="73" name="Google Shape;73;p14"/>
          <p:cNvSpPr/>
          <p:nvPr/>
        </p:nvSpPr>
        <p:spPr>
          <a:xfrm>
            <a:off x="0" y="-200"/>
            <a:ext cx="10692000" cy="804000"/>
          </a:xfrm>
          <a:prstGeom prst="rect">
            <a:avLst/>
          </a:prstGeom>
          <a:solidFill>
            <a:srgbClr val="29ABE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14"/>
          <p:cNvSpPr txBox="1"/>
          <p:nvPr/>
        </p:nvSpPr>
        <p:spPr>
          <a:xfrm>
            <a:off x="150438" y="174513"/>
            <a:ext cx="2542200" cy="523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fr" sz="2200" b="1">
                <a:solidFill>
                  <a:schemeClr val="lt1"/>
                </a:solidFill>
                <a:latin typeface="Ubuntu"/>
                <a:ea typeface="Ubuntu"/>
                <a:cs typeface="Ubuntu"/>
                <a:sym typeface="Ubuntu"/>
              </a:rPr>
              <a:t>DESCRIPTION</a:t>
            </a:r>
            <a:endParaRPr sz="2200" b="1">
              <a:solidFill>
                <a:schemeClr val="lt1"/>
              </a:solidFill>
              <a:latin typeface="Ubuntu"/>
              <a:ea typeface="Ubuntu"/>
              <a:cs typeface="Ubuntu"/>
              <a:sym typeface="Ubuntu"/>
            </a:endParaRPr>
          </a:p>
        </p:txBody>
      </p:sp>
      <p:sp>
        <p:nvSpPr>
          <p:cNvPr id="75" name="Google Shape;75;p14"/>
          <p:cNvSpPr txBox="1"/>
          <p:nvPr/>
        </p:nvSpPr>
        <p:spPr>
          <a:xfrm>
            <a:off x="2226442" y="143625"/>
            <a:ext cx="5902500" cy="5850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fr" sz="1300" b="1" i="1" dirty="0">
                <a:solidFill>
                  <a:schemeClr val="lt1"/>
                </a:solidFill>
                <a:latin typeface="Ubuntu"/>
                <a:ea typeface="Ubuntu"/>
                <a:cs typeface="Ubuntu"/>
                <a:sym typeface="Ubuntu"/>
              </a:rPr>
              <a:t>Comment fonctionne la solution ? </a:t>
            </a:r>
            <a:endParaRPr sz="1300" b="1" i="1" dirty="0">
              <a:solidFill>
                <a:schemeClr val="lt1"/>
              </a:solidFill>
              <a:latin typeface="Ubuntu"/>
              <a:ea typeface="Ubuntu"/>
              <a:cs typeface="Ubuntu"/>
              <a:sym typeface="Ubuntu"/>
            </a:endParaRPr>
          </a:p>
          <a:p>
            <a:pPr marL="0" lvl="0" indent="0" algn="l" rtl="0">
              <a:spcBef>
                <a:spcPts val="0"/>
              </a:spcBef>
              <a:spcAft>
                <a:spcPts val="0"/>
              </a:spcAft>
              <a:buNone/>
            </a:pPr>
            <a:r>
              <a:rPr lang="fr" sz="1300" i="1" dirty="0">
                <a:solidFill>
                  <a:schemeClr val="lt1"/>
                </a:solidFill>
                <a:latin typeface="Ubuntu"/>
                <a:ea typeface="Ubuntu"/>
                <a:cs typeface="Ubuntu"/>
                <a:sym typeface="Ubuntu"/>
              </a:rPr>
              <a:t>A noter : on parle ici de son fonctionnement cible et non de son déploiement </a:t>
            </a:r>
            <a:endParaRPr sz="1300" i="1" dirty="0">
              <a:solidFill>
                <a:schemeClr val="lt1"/>
              </a:solidFill>
              <a:latin typeface="Ubuntu"/>
              <a:ea typeface="Ubuntu"/>
              <a:cs typeface="Ubuntu"/>
              <a:sym typeface="Ubuntu"/>
            </a:endParaRPr>
          </a:p>
        </p:txBody>
      </p:sp>
      <p:cxnSp>
        <p:nvCxnSpPr>
          <p:cNvPr id="76" name="Google Shape;76;p14"/>
          <p:cNvCxnSpPr/>
          <p:nvPr/>
        </p:nvCxnSpPr>
        <p:spPr>
          <a:xfrm>
            <a:off x="2189650" y="179875"/>
            <a:ext cx="0" cy="519600"/>
          </a:xfrm>
          <a:prstGeom prst="straightConnector1">
            <a:avLst/>
          </a:prstGeom>
          <a:noFill/>
          <a:ln w="9525" cap="flat" cmpd="sng">
            <a:solidFill>
              <a:schemeClr val="lt1"/>
            </a:solidFill>
            <a:prstDash val="solid"/>
            <a:round/>
            <a:headEnd type="none" w="med" len="med"/>
            <a:tailEnd type="none" w="med" len="med"/>
          </a:ln>
        </p:spPr>
      </p:cxnSp>
      <p:pic>
        <p:nvPicPr>
          <p:cNvPr id="77" name="Google Shape;77;p14"/>
          <p:cNvPicPr preferRelativeResize="0"/>
          <p:nvPr/>
        </p:nvPicPr>
        <p:blipFill rotWithShape="1">
          <a:blip r:embed="rId3">
            <a:alphaModFix/>
          </a:blip>
          <a:srcRect b="42548"/>
          <a:stretch/>
        </p:blipFill>
        <p:spPr>
          <a:xfrm>
            <a:off x="9448050" y="15475"/>
            <a:ext cx="1039200" cy="772650"/>
          </a:xfrm>
          <a:prstGeom prst="rect">
            <a:avLst/>
          </a:prstGeom>
          <a:noFill/>
          <a:ln>
            <a:noFill/>
          </a:ln>
        </p:spPr>
      </p:pic>
      <p:sp>
        <p:nvSpPr>
          <p:cNvPr id="78" name="Google Shape;78;p14"/>
          <p:cNvSpPr/>
          <p:nvPr/>
        </p:nvSpPr>
        <p:spPr>
          <a:xfrm>
            <a:off x="103468" y="947624"/>
            <a:ext cx="5811600" cy="3832717"/>
          </a:xfrm>
          <a:prstGeom prst="rect">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9" name="Google Shape;79;p14"/>
          <p:cNvSpPr txBox="1"/>
          <p:nvPr/>
        </p:nvSpPr>
        <p:spPr>
          <a:xfrm>
            <a:off x="141514" y="1138117"/>
            <a:ext cx="5702775" cy="2985402"/>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fr" b="1" dirty="0">
                <a:solidFill>
                  <a:schemeClr val="dk1"/>
                </a:solidFill>
                <a:latin typeface="+mn-lt"/>
              </a:rPr>
              <a:t>Décrire les modalités d’intervention proposées: </a:t>
            </a:r>
          </a:p>
          <a:p>
            <a:pPr marL="0" lvl="0" indent="0" algn="l" rtl="0">
              <a:spcBef>
                <a:spcPts val="0"/>
              </a:spcBef>
              <a:spcAft>
                <a:spcPts val="0"/>
              </a:spcAft>
              <a:buNone/>
            </a:pPr>
            <a:endParaRPr lang="fr-FR" sz="1200" dirty="0">
              <a:solidFill>
                <a:schemeClr val="dk1"/>
              </a:solidFill>
              <a:latin typeface="+mn-lt"/>
            </a:endParaRPr>
          </a:p>
          <a:p>
            <a:pPr algn="l"/>
            <a:r>
              <a:rPr lang="fr-FR" sz="1200" b="0" i="0" dirty="0">
                <a:solidFill>
                  <a:srgbClr val="000000"/>
                </a:solidFill>
                <a:effectLst/>
                <a:latin typeface="+mn-lt"/>
              </a:rPr>
              <a:t>Nous proposons l’organisation de quatre sorties annuelles à thématique culturelle, avec des déplacements en car PMR. Ces sorties seront adaptées aux saisons et favoriseront la mobilité ainsi que le lien social. Ces sorties s’adresseront aux résidents d’une résidence autonomie et aux seniors vivant dans le quartier prioritaire (où est située la résidence autonomie) afin de renforcer les échanges inter-quartiers. Chaque sortie accueillera environ 60 participants et comprendra une activité culturelle et une marche adaptée aux capacités de chacun. Un repérage en amont par les travailleurs sociaux et les partenaires permettra d’identifier les personnes les plus isolées.</a:t>
            </a:r>
          </a:p>
          <a:p>
            <a:pPr algn="l"/>
            <a:endParaRPr lang="fr-FR" sz="1200" b="0" i="0" dirty="0">
              <a:solidFill>
                <a:srgbClr val="000000"/>
              </a:solidFill>
              <a:effectLst/>
              <a:latin typeface="+mn-lt"/>
            </a:endParaRPr>
          </a:p>
          <a:p>
            <a:pPr algn="l"/>
            <a:r>
              <a:rPr lang="fr-FR" sz="1200" b="0" i="0" dirty="0">
                <a:solidFill>
                  <a:srgbClr val="000000"/>
                </a:solidFill>
                <a:effectLst/>
                <a:latin typeface="+mn-lt"/>
              </a:rPr>
              <a:t>Les sorties suivront un programme saisonnier. Par exemple, au printemps, une visite d’un site historique et une balade en plein air ; en automne, la découverte des traditions locales avec visite d’une ferme et promenade en forêt...</a:t>
            </a:r>
          </a:p>
        </p:txBody>
      </p:sp>
      <p:sp>
        <p:nvSpPr>
          <p:cNvPr id="80" name="Google Shape;80;p14"/>
          <p:cNvSpPr/>
          <p:nvPr/>
        </p:nvSpPr>
        <p:spPr>
          <a:xfrm>
            <a:off x="6096325" y="4066018"/>
            <a:ext cx="4390924" cy="3056619"/>
          </a:xfrm>
          <a:prstGeom prst="rect">
            <a:avLst/>
          </a:pr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81" name="Google Shape;81;p14"/>
          <p:cNvSpPr/>
          <p:nvPr/>
        </p:nvSpPr>
        <p:spPr>
          <a:xfrm>
            <a:off x="6122975" y="1489603"/>
            <a:ext cx="4337623" cy="2140759"/>
          </a:xfrm>
          <a:prstGeom prst="rect">
            <a:avLst/>
          </a:pr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82;p14"/>
          <p:cNvSpPr/>
          <p:nvPr/>
        </p:nvSpPr>
        <p:spPr>
          <a:xfrm>
            <a:off x="6083450" y="853375"/>
            <a:ext cx="4457100" cy="400200"/>
          </a:xfrm>
          <a:prstGeom prst="rect">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fr" sz="1200" b="1" dirty="0">
                <a:solidFill>
                  <a:schemeClr val="dk1"/>
                </a:solidFill>
              </a:rPr>
              <a:t>Budget prévisionnel</a:t>
            </a:r>
            <a:endParaRPr sz="1200" b="1" dirty="0">
              <a:solidFill>
                <a:schemeClr val="dk1"/>
              </a:solidFill>
            </a:endParaRPr>
          </a:p>
        </p:txBody>
      </p:sp>
      <p:sp>
        <p:nvSpPr>
          <p:cNvPr id="83" name="Google Shape;83;p14"/>
          <p:cNvSpPr txBox="1"/>
          <p:nvPr/>
        </p:nvSpPr>
        <p:spPr>
          <a:xfrm>
            <a:off x="6178681" y="1540082"/>
            <a:ext cx="4308568" cy="209285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fr-FR" b="1" dirty="0">
                <a:solidFill>
                  <a:schemeClr val="dk1"/>
                </a:solidFill>
                <a:latin typeface="Ubuntu"/>
                <a:ea typeface="Ubuntu"/>
                <a:cs typeface="Ubuntu"/>
                <a:sym typeface="Ubuntu"/>
              </a:rPr>
              <a:t>Dépenses</a:t>
            </a:r>
          </a:p>
          <a:p>
            <a:pPr marL="0" lvl="0" indent="0" algn="l" rtl="0">
              <a:spcBef>
                <a:spcPts val="0"/>
              </a:spcBef>
              <a:spcAft>
                <a:spcPts val="0"/>
              </a:spcAft>
              <a:buNone/>
            </a:pPr>
            <a:endParaRPr lang="fr-FR" b="1" dirty="0">
              <a:solidFill>
                <a:schemeClr val="dk1"/>
              </a:solidFill>
              <a:latin typeface="Ubuntu"/>
              <a:ea typeface="Ubuntu"/>
              <a:cs typeface="Ubuntu"/>
              <a:sym typeface="Ubuntu"/>
            </a:endParaRPr>
          </a:p>
          <a:p>
            <a:pPr marL="0" lvl="0" indent="0" algn="l" rtl="0">
              <a:spcBef>
                <a:spcPts val="0"/>
              </a:spcBef>
              <a:spcAft>
                <a:spcPts val="0"/>
              </a:spcAft>
              <a:buNone/>
            </a:pPr>
            <a:r>
              <a:rPr lang="fr-FR" sz="1200" dirty="0">
                <a:solidFill>
                  <a:schemeClr val="dk1"/>
                </a:solidFill>
                <a:latin typeface="Ubuntu"/>
                <a:ea typeface="Ubuntu"/>
                <a:cs typeface="Ubuntu"/>
                <a:sym typeface="Ubuntu"/>
              </a:rPr>
              <a:t>Prestations de services : 10 000 euros</a:t>
            </a:r>
          </a:p>
          <a:p>
            <a:pPr marL="0" lvl="0" indent="0" algn="l" rtl="0">
              <a:spcBef>
                <a:spcPts val="0"/>
              </a:spcBef>
              <a:spcAft>
                <a:spcPts val="0"/>
              </a:spcAft>
              <a:buNone/>
            </a:pPr>
            <a:r>
              <a:rPr lang="fr-FR" sz="1200" dirty="0">
                <a:solidFill>
                  <a:schemeClr val="dk1"/>
                </a:solidFill>
                <a:latin typeface="Ubuntu"/>
                <a:ea typeface="Ubuntu"/>
                <a:cs typeface="Ubuntu"/>
                <a:sym typeface="Ubuntu"/>
              </a:rPr>
              <a:t>Locations : 4 000 euros</a:t>
            </a:r>
          </a:p>
          <a:p>
            <a:pPr marL="0" lvl="0" indent="0" algn="l" rtl="0">
              <a:spcBef>
                <a:spcPts val="0"/>
              </a:spcBef>
              <a:spcAft>
                <a:spcPts val="0"/>
              </a:spcAft>
              <a:buNone/>
            </a:pPr>
            <a:r>
              <a:rPr lang="fr-FR" sz="1200" dirty="0">
                <a:solidFill>
                  <a:schemeClr val="dk1"/>
                </a:solidFill>
                <a:latin typeface="Ubuntu"/>
                <a:ea typeface="Ubuntu"/>
                <a:cs typeface="Ubuntu"/>
                <a:sym typeface="Ubuntu"/>
              </a:rPr>
              <a:t>Publicité, publication : 400 euros</a:t>
            </a:r>
          </a:p>
          <a:p>
            <a:pPr marL="0" lvl="0" indent="0" algn="l" rtl="0">
              <a:spcBef>
                <a:spcPts val="0"/>
              </a:spcBef>
              <a:spcAft>
                <a:spcPts val="0"/>
              </a:spcAft>
              <a:buNone/>
            </a:pPr>
            <a:r>
              <a:rPr lang="fr-FR" sz="1200" dirty="0">
                <a:solidFill>
                  <a:schemeClr val="dk1"/>
                </a:solidFill>
                <a:latin typeface="Ubuntu"/>
                <a:ea typeface="Ubuntu"/>
                <a:cs typeface="Ubuntu"/>
                <a:sym typeface="Ubuntu"/>
              </a:rPr>
              <a:t>Rémunération des personnels : 5 260 euros</a:t>
            </a:r>
          </a:p>
          <a:p>
            <a:pPr marL="0" lvl="0" indent="0" algn="l" rtl="0">
              <a:spcBef>
                <a:spcPts val="0"/>
              </a:spcBef>
              <a:spcAft>
                <a:spcPts val="0"/>
              </a:spcAft>
              <a:buNone/>
            </a:pPr>
            <a:r>
              <a:rPr lang="fr-FR" sz="1200" dirty="0">
                <a:solidFill>
                  <a:schemeClr val="dk1"/>
                </a:solidFill>
                <a:latin typeface="Ubuntu"/>
                <a:ea typeface="Ubuntu"/>
                <a:cs typeface="Ubuntu"/>
                <a:sym typeface="Ubuntu"/>
              </a:rPr>
              <a:t>Charges sociales : 1 595 euros</a:t>
            </a:r>
          </a:p>
          <a:p>
            <a:pPr marL="0" lvl="0" indent="0" algn="l" rtl="0">
              <a:spcBef>
                <a:spcPts val="0"/>
              </a:spcBef>
              <a:spcAft>
                <a:spcPts val="0"/>
              </a:spcAft>
              <a:buNone/>
            </a:pPr>
            <a:endParaRPr lang="fr-FR" sz="1200" dirty="0">
              <a:solidFill>
                <a:schemeClr val="dk1"/>
              </a:solidFill>
              <a:latin typeface="Ubuntu"/>
              <a:ea typeface="Ubuntu"/>
              <a:cs typeface="Ubuntu"/>
              <a:sym typeface="Ubuntu"/>
            </a:endParaRPr>
          </a:p>
          <a:p>
            <a:pPr marL="0" lvl="0" indent="0" algn="l" rtl="0">
              <a:spcBef>
                <a:spcPts val="0"/>
              </a:spcBef>
              <a:spcAft>
                <a:spcPts val="0"/>
              </a:spcAft>
              <a:buNone/>
            </a:pPr>
            <a:endParaRPr lang="fr-FR" sz="1200" dirty="0">
              <a:solidFill>
                <a:schemeClr val="dk1"/>
              </a:solidFill>
              <a:latin typeface="Ubuntu"/>
              <a:ea typeface="Ubuntu"/>
              <a:cs typeface="Ubuntu"/>
              <a:sym typeface="Ubuntu"/>
            </a:endParaRPr>
          </a:p>
          <a:p>
            <a:pPr marL="0" lvl="0" indent="0" algn="l" rtl="0">
              <a:spcBef>
                <a:spcPts val="0"/>
              </a:spcBef>
              <a:spcAft>
                <a:spcPts val="0"/>
              </a:spcAft>
              <a:buNone/>
            </a:pPr>
            <a:r>
              <a:rPr lang="fr-FR" sz="1200" dirty="0">
                <a:solidFill>
                  <a:schemeClr val="dk1"/>
                </a:solidFill>
                <a:latin typeface="Ubuntu"/>
                <a:ea typeface="Ubuntu"/>
                <a:cs typeface="Ubuntu"/>
                <a:sym typeface="Ubuntu"/>
              </a:rPr>
              <a:t>Total des charges : 21 255 euros</a:t>
            </a:r>
            <a:endParaRPr sz="1200" dirty="0">
              <a:solidFill>
                <a:schemeClr val="dk1"/>
              </a:solidFill>
              <a:latin typeface="Ubuntu"/>
              <a:ea typeface="Ubuntu"/>
              <a:cs typeface="Ubuntu"/>
              <a:sym typeface="Ubuntu"/>
            </a:endParaRPr>
          </a:p>
        </p:txBody>
      </p:sp>
      <p:sp>
        <p:nvSpPr>
          <p:cNvPr id="85" name="Google Shape;85;p14"/>
          <p:cNvSpPr/>
          <p:nvPr/>
        </p:nvSpPr>
        <p:spPr>
          <a:xfrm>
            <a:off x="120400" y="4956312"/>
            <a:ext cx="5811600" cy="2166326"/>
          </a:xfrm>
          <a:prstGeom prst="rect">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86;p14"/>
          <p:cNvSpPr txBox="1"/>
          <p:nvPr/>
        </p:nvSpPr>
        <p:spPr>
          <a:xfrm>
            <a:off x="224028" y="5041222"/>
            <a:ext cx="4810800" cy="3693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fr" sz="1200" b="1" dirty="0">
                <a:solidFill>
                  <a:schemeClr val="dk1"/>
                </a:solidFill>
              </a:rPr>
              <a:t>Qui est impliqué ? </a:t>
            </a:r>
            <a:endParaRPr sz="1200" b="1" dirty="0">
              <a:solidFill>
                <a:schemeClr val="dk1"/>
              </a:solidFill>
            </a:endParaRPr>
          </a:p>
        </p:txBody>
      </p:sp>
      <p:sp>
        <p:nvSpPr>
          <p:cNvPr id="87" name="Google Shape;87;p14"/>
          <p:cNvSpPr/>
          <p:nvPr/>
        </p:nvSpPr>
        <p:spPr>
          <a:xfrm>
            <a:off x="248110" y="5416183"/>
            <a:ext cx="2114400" cy="347100"/>
          </a:xfrm>
          <a:prstGeom prst="rect">
            <a:avLst/>
          </a:prstGeom>
          <a:solidFill>
            <a:srgbClr val="66666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fr" sz="1200" b="1">
                <a:solidFill>
                  <a:schemeClr val="lt1"/>
                </a:solidFill>
              </a:rPr>
              <a:t>QUI ? </a:t>
            </a:r>
            <a:endParaRPr sz="1200" b="1">
              <a:solidFill>
                <a:schemeClr val="lt1"/>
              </a:solidFill>
            </a:endParaRPr>
          </a:p>
        </p:txBody>
      </p:sp>
      <p:sp>
        <p:nvSpPr>
          <p:cNvPr id="88" name="Google Shape;88;p14"/>
          <p:cNvSpPr/>
          <p:nvPr/>
        </p:nvSpPr>
        <p:spPr>
          <a:xfrm>
            <a:off x="2513960" y="5416183"/>
            <a:ext cx="3239400" cy="347100"/>
          </a:xfrm>
          <a:prstGeom prst="rect">
            <a:avLst/>
          </a:prstGeom>
          <a:solidFill>
            <a:srgbClr val="66666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fr" sz="1200" b="1">
                <a:solidFill>
                  <a:schemeClr val="lt1"/>
                </a:solidFill>
              </a:rPr>
              <a:t>Pour faire quoi ? </a:t>
            </a:r>
            <a:endParaRPr sz="1200" b="1">
              <a:solidFill>
                <a:schemeClr val="lt1"/>
              </a:solidFill>
            </a:endParaRPr>
          </a:p>
        </p:txBody>
      </p:sp>
      <p:sp>
        <p:nvSpPr>
          <p:cNvPr id="92" name="Google Shape;92;p14"/>
          <p:cNvSpPr/>
          <p:nvPr/>
        </p:nvSpPr>
        <p:spPr>
          <a:xfrm>
            <a:off x="2530153" y="5950684"/>
            <a:ext cx="3239400" cy="370800"/>
          </a:xfrm>
          <a:prstGeom prst="rect">
            <a:avLst/>
          </a:pr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fr-FR" sz="1100" dirty="0"/>
              <a:t>Piloter les sorties et les inscriptions</a:t>
            </a:r>
            <a:endParaRPr sz="1100" dirty="0"/>
          </a:p>
        </p:txBody>
      </p:sp>
      <p:sp>
        <p:nvSpPr>
          <p:cNvPr id="93" name="Google Shape;93;p14"/>
          <p:cNvSpPr/>
          <p:nvPr/>
        </p:nvSpPr>
        <p:spPr>
          <a:xfrm>
            <a:off x="224028" y="6192209"/>
            <a:ext cx="2143678" cy="370800"/>
          </a:xfrm>
          <a:prstGeom prst="rect">
            <a:avLst/>
          </a:pr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fr-FR" sz="1050" dirty="0"/>
              <a:t>Personnel de la résidence autonomie</a:t>
            </a:r>
            <a:endParaRPr sz="1050" dirty="0"/>
          </a:p>
        </p:txBody>
      </p:sp>
      <p:sp>
        <p:nvSpPr>
          <p:cNvPr id="8" name="ZoneTexte 7">
            <a:extLst>
              <a:ext uri="{FF2B5EF4-FFF2-40B4-BE49-F238E27FC236}">
                <a16:creationId xmlns:a16="http://schemas.microsoft.com/office/drawing/2014/main" id="{DB7438C0-DB78-52C8-80C5-A54B73DA6FDD}"/>
              </a:ext>
            </a:extLst>
          </p:cNvPr>
          <p:cNvSpPr txBox="1"/>
          <p:nvPr/>
        </p:nvSpPr>
        <p:spPr>
          <a:xfrm>
            <a:off x="6170536" y="4066019"/>
            <a:ext cx="4308569" cy="2431435"/>
          </a:xfrm>
          <a:prstGeom prst="rect">
            <a:avLst/>
          </a:prstGeom>
          <a:noFill/>
        </p:spPr>
        <p:txBody>
          <a:bodyPr wrap="square" rtlCol="0">
            <a:spAutoFit/>
          </a:bodyPr>
          <a:lstStyle/>
          <a:p>
            <a:pPr marL="0" lvl="0" indent="0" algn="l" rtl="0">
              <a:spcBef>
                <a:spcPts val="0"/>
              </a:spcBef>
              <a:spcAft>
                <a:spcPts val="0"/>
              </a:spcAft>
              <a:buNone/>
            </a:pPr>
            <a:r>
              <a:rPr lang="fr-FR" b="1" dirty="0"/>
              <a:t>Recettes: </a:t>
            </a:r>
          </a:p>
          <a:p>
            <a:pPr marL="0" lvl="0" indent="0" algn="l" rtl="0">
              <a:spcBef>
                <a:spcPts val="0"/>
              </a:spcBef>
              <a:spcAft>
                <a:spcPts val="0"/>
              </a:spcAft>
              <a:buNone/>
            </a:pPr>
            <a:endParaRPr lang="fr-FR" b="1" dirty="0"/>
          </a:p>
          <a:p>
            <a:pPr marL="0" lvl="0" indent="0" algn="l" rtl="0">
              <a:spcBef>
                <a:spcPts val="0"/>
              </a:spcBef>
              <a:spcAft>
                <a:spcPts val="0"/>
              </a:spcAft>
              <a:buNone/>
            </a:pPr>
            <a:r>
              <a:rPr lang="fr-FR" sz="1200" dirty="0"/>
              <a:t>Financement demandé (ARS) : 8 000 euros</a:t>
            </a:r>
          </a:p>
          <a:p>
            <a:pPr marL="0" lvl="0" indent="0" algn="l" rtl="0">
              <a:spcBef>
                <a:spcPts val="0"/>
              </a:spcBef>
              <a:spcAft>
                <a:spcPts val="0"/>
              </a:spcAft>
              <a:buNone/>
            </a:pPr>
            <a:endParaRPr lang="fr-FR" sz="1200" dirty="0"/>
          </a:p>
          <a:p>
            <a:pPr marL="0" lvl="0" indent="0" algn="l" rtl="0">
              <a:spcBef>
                <a:spcPts val="0"/>
              </a:spcBef>
              <a:spcAft>
                <a:spcPts val="0"/>
              </a:spcAft>
              <a:buNone/>
            </a:pPr>
            <a:r>
              <a:rPr lang="fr-FR" sz="1300" dirty="0"/>
              <a:t>Autres financements: </a:t>
            </a:r>
          </a:p>
          <a:p>
            <a:pPr marL="0" lvl="0" indent="0" algn="l" rtl="0">
              <a:spcBef>
                <a:spcPts val="0"/>
              </a:spcBef>
              <a:spcAft>
                <a:spcPts val="0"/>
              </a:spcAft>
              <a:buNone/>
            </a:pPr>
            <a:endParaRPr lang="fr-FR" sz="1300" dirty="0"/>
          </a:p>
          <a:p>
            <a:pPr marL="0" lvl="0" indent="0" algn="l" rtl="0">
              <a:spcBef>
                <a:spcPts val="0"/>
              </a:spcBef>
              <a:spcAft>
                <a:spcPts val="0"/>
              </a:spcAft>
              <a:buNone/>
            </a:pPr>
            <a:r>
              <a:rPr lang="fr-FR" sz="1200" dirty="0"/>
              <a:t>Commune (Villeneuve-le-Roi) : 10 455 euros</a:t>
            </a:r>
          </a:p>
          <a:p>
            <a:pPr marL="0" lvl="0" indent="0" algn="l" rtl="0">
              <a:spcBef>
                <a:spcPts val="0"/>
              </a:spcBef>
              <a:spcAft>
                <a:spcPts val="0"/>
              </a:spcAft>
              <a:buNone/>
            </a:pPr>
            <a:r>
              <a:rPr lang="fr-FR" sz="1200" dirty="0"/>
              <a:t>Participations des usagers : 2 800 euros</a:t>
            </a:r>
          </a:p>
          <a:p>
            <a:pPr marL="0" lvl="0" indent="0" algn="l" rtl="0">
              <a:spcBef>
                <a:spcPts val="0"/>
              </a:spcBef>
              <a:spcAft>
                <a:spcPts val="0"/>
              </a:spcAft>
              <a:buNone/>
            </a:pPr>
            <a:endParaRPr lang="fr-FR" sz="1200" dirty="0"/>
          </a:p>
          <a:p>
            <a:pPr marL="0" lvl="0" indent="0" algn="l" rtl="0">
              <a:spcBef>
                <a:spcPts val="0"/>
              </a:spcBef>
              <a:spcAft>
                <a:spcPts val="0"/>
              </a:spcAft>
              <a:buNone/>
            </a:pPr>
            <a:endParaRPr lang="fr-FR" sz="1200" dirty="0"/>
          </a:p>
          <a:p>
            <a:pPr marL="0" lvl="0" indent="0" algn="l" rtl="0">
              <a:spcBef>
                <a:spcPts val="0"/>
              </a:spcBef>
              <a:spcAft>
                <a:spcPts val="0"/>
              </a:spcAft>
              <a:buNone/>
            </a:pPr>
            <a:r>
              <a:rPr lang="fr-FR" sz="1200" dirty="0"/>
              <a:t>Total des ressources : 21 255 euros</a:t>
            </a:r>
          </a:p>
          <a:p>
            <a:endParaRPr lang="fr-FR" dirty="0"/>
          </a:p>
        </p:txBody>
      </p:sp>
      <p:sp>
        <p:nvSpPr>
          <p:cNvPr id="2" name="Google Shape;92;p14">
            <a:extLst>
              <a:ext uri="{FF2B5EF4-FFF2-40B4-BE49-F238E27FC236}">
                <a16:creationId xmlns:a16="http://schemas.microsoft.com/office/drawing/2014/main" id="{DA0E56C1-E723-FCFE-859E-7C8EF08670ED}"/>
              </a:ext>
            </a:extLst>
          </p:cNvPr>
          <p:cNvSpPr/>
          <p:nvPr/>
        </p:nvSpPr>
        <p:spPr>
          <a:xfrm>
            <a:off x="2513960" y="6497454"/>
            <a:ext cx="3239400" cy="370800"/>
          </a:xfrm>
          <a:prstGeom prst="rect">
            <a:avLst/>
          </a:pr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fr-FR" sz="1100" dirty="0"/>
              <a:t>Cibler les seniors pour les seniors</a:t>
            </a:r>
            <a:endParaRPr sz="1100" dirty="0"/>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309</TotalTime>
  <Words>558</Words>
  <Application>Microsoft Office PowerPoint</Application>
  <PresentationFormat>Personnalisé</PresentationFormat>
  <Paragraphs>50</Paragraphs>
  <Slides>2</Slides>
  <Notes>2</Notes>
  <HiddenSlides>0</HiddenSlides>
  <MMClips>0</MMClips>
  <ScaleCrop>false</ScaleCrop>
  <HeadingPairs>
    <vt:vector size="6" baseType="variant">
      <vt:variant>
        <vt:lpstr>Polices utilisées</vt:lpstr>
      </vt:variant>
      <vt:variant>
        <vt:i4>2</vt:i4>
      </vt:variant>
      <vt:variant>
        <vt:lpstr>Thème</vt:lpstr>
      </vt:variant>
      <vt:variant>
        <vt:i4>1</vt:i4>
      </vt:variant>
      <vt:variant>
        <vt:lpstr>Titres des diapositives</vt:lpstr>
      </vt:variant>
      <vt:variant>
        <vt:i4>2</vt:i4>
      </vt:variant>
    </vt:vector>
  </HeadingPairs>
  <TitlesOfParts>
    <vt:vector size="5" baseType="lpstr">
      <vt:lpstr>Ubuntu</vt:lpstr>
      <vt:lpstr>Arial</vt:lpstr>
      <vt:lpstr>Simple Light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MARIANI, Louise</dc:creator>
  <cp:lastModifiedBy>Bryan DELAPORTE</cp:lastModifiedBy>
  <cp:revision>16</cp:revision>
  <dcterms:modified xsi:type="dcterms:W3CDTF">2025-02-21T15:55:40Z</dcterms:modified>
</cp:coreProperties>
</file>