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56" r:id="rId2"/>
    <p:sldId id="257" r:id="rId3"/>
  </p:sldIdLst>
  <p:sldSz cx="10691813" cy="7559675"/>
  <p:notesSz cx="7559675" cy="10691813"/>
  <p:embeddedFontLst>
    <p:embeddedFont>
      <p:font typeface="Ubuntu" panose="020B060402020202020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1F6BDD-C7C1-41D2-8295-AF20339DCDD0}" v="517" dt="2025-02-20T13:27:51.517"/>
    <p1510:client id="{57DEF352-77CE-45F9-937F-B7D7A826DFB2}" v="798" dt="2025-02-20T13:37:07.3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381"/>
        <p:guide pos="336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PTS Autour du Patient" userId="26dcb2376cf642a4" providerId="LiveId" clId="{57DEF352-77CE-45F9-937F-B7D7A826DFB2}"/>
    <pc:docChg chg="undo custSel modSld">
      <pc:chgData name="CPTS Autour du Patient" userId="26dcb2376cf642a4" providerId="LiveId" clId="{57DEF352-77CE-45F9-937F-B7D7A826DFB2}" dt="2025-02-20T13:37:07.378" v="799" actId="20577"/>
      <pc:docMkLst>
        <pc:docMk/>
      </pc:docMkLst>
      <pc:sldChg chg="modSp mod">
        <pc:chgData name="CPTS Autour du Patient" userId="26dcb2376cf642a4" providerId="LiveId" clId="{57DEF352-77CE-45F9-937F-B7D7A826DFB2}" dt="2025-02-20T13:37:07.378" v="799" actId="20577"/>
        <pc:sldMkLst>
          <pc:docMk/>
          <pc:sldMk cId="0" sldId="256"/>
        </pc:sldMkLst>
        <pc:spChg chg="mod">
          <ac:chgData name="CPTS Autour du Patient" userId="26dcb2376cf642a4" providerId="LiveId" clId="{57DEF352-77CE-45F9-937F-B7D7A826DFB2}" dt="2025-02-20T13:15:20.374" v="3" actId="6549"/>
          <ac:spMkLst>
            <pc:docMk/>
            <pc:sldMk cId="0" sldId="256"/>
            <ac:spMk id="2" creationId="{D59C1F5C-BC4E-E4EB-E489-029C4529E20C}"/>
          </ac:spMkLst>
        </pc:spChg>
        <pc:spChg chg="mod">
          <ac:chgData name="CPTS Autour du Patient" userId="26dcb2376cf642a4" providerId="LiveId" clId="{57DEF352-77CE-45F9-937F-B7D7A826DFB2}" dt="2025-02-20T13:37:07.378" v="799" actId="20577"/>
          <ac:spMkLst>
            <pc:docMk/>
            <pc:sldMk cId="0" sldId="256"/>
            <ac:spMk id="3" creationId="{75CFF96A-0B1E-67B5-7934-3D4F7EBE104E}"/>
          </ac:spMkLst>
        </pc:spChg>
      </pc:sldChg>
      <pc:sldChg chg="modSp mod">
        <pc:chgData name="CPTS Autour du Patient" userId="26dcb2376cf642a4" providerId="LiveId" clId="{57DEF352-77CE-45F9-937F-B7D7A826DFB2}" dt="2025-02-20T13:36:34.074" v="790" actId="20577"/>
        <pc:sldMkLst>
          <pc:docMk/>
          <pc:sldMk cId="0" sldId="257"/>
        </pc:sldMkLst>
        <pc:spChg chg="mod">
          <ac:chgData name="CPTS Autour du Patient" userId="26dcb2376cf642a4" providerId="LiveId" clId="{57DEF352-77CE-45F9-937F-B7D7A826DFB2}" dt="2025-02-20T13:25:26.248" v="132" actId="20577"/>
          <ac:spMkLst>
            <pc:docMk/>
            <pc:sldMk cId="0" sldId="257"/>
            <ac:spMk id="3" creationId="{7BDACCF0-2975-5974-F6B4-4C1B2880ABF1}"/>
          </ac:spMkLst>
        </pc:spChg>
        <pc:spChg chg="mod">
          <ac:chgData name="CPTS Autour du Patient" userId="26dcb2376cf642a4" providerId="LiveId" clId="{57DEF352-77CE-45F9-937F-B7D7A826DFB2}" dt="2025-02-20T13:35:50.312" v="761" actId="20577"/>
          <ac:spMkLst>
            <pc:docMk/>
            <pc:sldMk cId="0" sldId="257"/>
            <ac:spMk id="4" creationId="{05D74AEE-6171-376D-C50A-E7AE2DD7BB9B}"/>
          </ac:spMkLst>
        </pc:spChg>
        <pc:spChg chg="mod">
          <ac:chgData name="CPTS Autour du Patient" userId="26dcb2376cf642a4" providerId="LiveId" clId="{57DEF352-77CE-45F9-937F-B7D7A826DFB2}" dt="2025-02-20T13:36:34.074" v="790" actId="20577"/>
          <ac:spMkLst>
            <pc:docMk/>
            <pc:sldMk cId="0" sldId="257"/>
            <ac:spMk id="89" creationId="{00000000-0000-0000-0000-000000000000}"/>
          </ac:spMkLst>
        </pc:spChg>
        <pc:spChg chg="mod">
          <ac:chgData name="CPTS Autour du Patient" userId="26dcb2376cf642a4" providerId="LiveId" clId="{57DEF352-77CE-45F9-937F-B7D7A826DFB2}" dt="2025-02-20T13:36:06.379" v="762" actId="404"/>
          <ac:spMkLst>
            <pc:docMk/>
            <pc:sldMk cId="0" sldId="257"/>
            <ac:spMk id="90" creationId="{00000000-0000-0000-0000-000000000000}"/>
          </ac:spMkLst>
        </pc:spChg>
        <pc:spChg chg="mod">
          <ac:chgData name="CPTS Autour du Patient" userId="26dcb2376cf642a4" providerId="LiveId" clId="{57DEF352-77CE-45F9-937F-B7D7A826DFB2}" dt="2025-02-20T13:19:16.274" v="53" actId="6549"/>
          <ac:spMkLst>
            <pc:docMk/>
            <pc:sldMk cId="0" sldId="257"/>
            <ac:spMk id="96" creationId="{00000000-0000-0000-0000-000000000000}"/>
          </ac:spMkLst>
        </pc:spChg>
        <pc:spChg chg="mod">
          <ac:chgData name="CPTS Autour du Patient" userId="26dcb2376cf642a4" providerId="LiveId" clId="{57DEF352-77CE-45F9-937F-B7D7A826DFB2}" dt="2025-02-20T13:23:21.289" v="99" actId="20577"/>
          <ac:spMkLst>
            <pc:docMk/>
            <pc:sldMk cId="0" sldId="257"/>
            <ac:spMk id="98" creationId="{00000000-0000-0000-0000-000000000000}"/>
          </ac:spMkLst>
        </pc:spChg>
      </pc:sldChg>
    </pc:docChg>
  </pc:docChgLst>
  <pc:docChgLst>
    <pc:chgData name="CPTS Autour du Patient" userId="26dcb2376cf642a4" providerId="LiveId" clId="{451F6BDD-C7C1-41D2-8295-AF20339DCDD0}"/>
    <pc:docChg chg="custSel modSld">
      <pc:chgData name="CPTS Autour du Patient" userId="26dcb2376cf642a4" providerId="LiveId" clId="{451F6BDD-C7C1-41D2-8295-AF20339DCDD0}" dt="2025-02-20T13:27:51.517" v="516" actId="20577"/>
      <pc:docMkLst>
        <pc:docMk/>
      </pc:docMkLst>
      <pc:sldChg chg="addSp delSp modSp mod">
        <pc:chgData name="CPTS Autour du Patient" userId="26dcb2376cf642a4" providerId="LiveId" clId="{451F6BDD-C7C1-41D2-8295-AF20339DCDD0}" dt="2025-02-20T13:17:25.630" v="136" actId="478"/>
        <pc:sldMkLst>
          <pc:docMk/>
          <pc:sldMk cId="0" sldId="256"/>
        </pc:sldMkLst>
        <pc:spChg chg="add mod">
          <ac:chgData name="CPTS Autour du Patient" userId="26dcb2376cf642a4" providerId="LiveId" clId="{451F6BDD-C7C1-41D2-8295-AF20339DCDD0}" dt="2025-02-20T13:17:15.831" v="135" actId="20577"/>
          <ac:spMkLst>
            <pc:docMk/>
            <pc:sldMk cId="0" sldId="256"/>
            <ac:spMk id="3" creationId="{75CFF96A-0B1E-67B5-7934-3D4F7EBE104E}"/>
          </ac:spMkLst>
        </pc:spChg>
        <pc:spChg chg="add del mod">
          <ac:chgData name="CPTS Autour du Patient" userId="26dcb2376cf642a4" providerId="LiveId" clId="{451F6BDD-C7C1-41D2-8295-AF20339DCDD0}" dt="2025-02-20T13:17:25.630" v="136" actId="478"/>
          <ac:spMkLst>
            <pc:docMk/>
            <pc:sldMk cId="0" sldId="256"/>
            <ac:spMk id="4" creationId="{63308F25-DBB1-1A34-28B2-A02FE53A4953}"/>
          </ac:spMkLst>
        </pc:spChg>
        <pc:spChg chg="mod">
          <ac:chgData name="CPTS Autour du Patient" userId="26dcb2376cf642a4" providerId="LiveId" clId="{451F6BDD-C7C1-41D2-8295-AF20339DCDD0}" dt="2025-02-20T13:10:54.316" v="2" actId="404"/>
          <ac:spMkLst>
            <pc:docMk/>
            <pc:sldMk cId="0" sldId="256"/>
            <ac:spMk id="60" creationId="{00000000-0000-0000-0000-000000000000}"/>
          </ac:spMkLst>
        </pc:spChg>
        <pc:spChg chg="mod">
          <ac:chgData name="CPTS Autour du Patient" userId="26dcb2376cf642a4" providerId="LiveId" clId="{451F6BDD-C7C1-41D2-8295-AF20339DCDD0}" dt="2025-02-20T13:10:50.222" v="1" actId="255"/>
          <ac:spMkLst>
            <pc:docMk/>
            <pc:sldMk cId="0" sldId="256"/>
            <ac:spMk id="64" creationId="{00000000-0000-0000-0000-000000000000}"/>
          </ac:spMkLst>
        </pc:spChg>
      </pc:sldChg>
      <pc:sldChg chg="addSp modSp mod">
        <pc:chgData name="CPTS Autour du Patient" userId="26dcb2376cf642a4" providerId="LiveId" clId="{451F6BDD-C7C1-41D2-8295-AF20339DCDD0}" dt="2025-02-20T13:27:51.517" v="516" actId="20577"/>
        <pc:sldMkLst>
          <pc:docMk/>
          <pc:sldMk cId="0" sldId="257"/>
        </pc:sldMkLst>
        <pc:spChg chg="mod">
          <ac:chgData name="CPTS Autour du Patient" userId="26dcb2376cf642a4" providerId="LiveId" clId="{451F6BDD-C7C1-41D2-8295-AF20339DCDD0}" dt="2025-02-20T13:11:14.812" v="4" actId="255"/>
          <ac:spMkLst>
            <pc:docMk/>
            <pc:sldMk cId="0" sldId="257"/>
            <ac:spMk id="2" creationId="{EA291704-D435-5BC5-9235-336027F6BF40}"/>
          </ac:spMkLst>
        </pc:spChg>
        <pc:spChg chg="add mod">
          <ac:chgData name="CPTS Autour du Patient" userId="26dcb2376cf642a4" providerId="LiveId" clId="{451F6BDD-C7C1-41D2-8295-AF20339DCDD0}" dt="2025-02-20T13:21:42.070" v="492" actId="20577"/>
          <ac:spMkLst>
            <pc:docMk/>
            <pc:sldMk cId="0" sldId="257"/>
            <ac:spMk id="3" creationId="{7BDACCF0-2975-5974-F6B4-4C1B2880ABF1}"/>
          </ac:spMkLst>
        </pc:spChg>
        <pc:spChg chg="add mod">
          <ac:chgData name="CPTS Autour du Patient" userId="26dcb2376cf642a4" providerId="LiveId" clId="{451F6BDD-C7C1-41D2-8295-AF20339DCDD0}" dt="2025-02-20T13:27:51.517" v="516" actId="20577"/>
          <ac:spMkLst>
            <pc:docMk/>
            <pc:sldMk cId="0" sldId="257"/>
            <ac:spMk id="4" creationId="{05D74AEE-6171-376D-C50A-E7AE2DD7BB9B}"/>
          </ac:spMkLst>
        </pc:spChg>
        <pc:spChg chg="mod">
          <ac:chgData name="CPTS Autour du Patient" userId="26dcb2376cf642a4" providerId="LiveId" clId="{451F6BDD-C7C1-41D2-8295-AF20339DCDD0}" dt="2025-02-20T13:19:13.840" v="267" actId="1076"/>
          <ac:spMkLst>
            <pc:docMk/>
            <pc:sldMk cId="0" sldId="257"/>
            <ac:spMk id="81" creationId="{00000000-0000-0000-0000-000000000000}"/>
          </ac:spMkLst>
        </pc:spChg>
        <pc:spChg chg="mod">
          <ac:chgData name="CPTS Autour du Patient" userId="26dcb2376cf642a4" providerId="LiveId" clId="{451F6BDD-C7C1-41D2-8295-AF20339DCDD0}" dt="2025-02-20T13:19:18.769" v="268" actId="1076"/>
          <ac:spMkLst>
            <pc:docMk/>
            <pc:sldMk cId="0" sldId="257"/>
            <ac:spMk id="83" creationId="{00000000-0000-0000-0000-000000000000}"/>
          </ac:spMkLst>
        </pc:spChg>
        <pc:spChg chg="mod">
          <ac:chgData name="CPTS Autour du Patient" userId="26dcb2376cf642a4" providerId="LiveId" clId="{451F6BDD-C7C1-41D2-8295-AF20339DCDD0}" dt="2025-02-20T13:19:40.901" v="271" actId="1076"/>
          <ac:spMkLst>
            <pc:docMk/>
            <pc:sldMk cId="0" sldId="257"/>
            <ac:spMk id="90" creationId="{00000000-0000-0000-0000-000000000000}"/>
          </ac:spMkLst>
        </pc:spChg>
        <pc:spChg chg="mod">
          <ac:chgData name="CPTS Autour du Patient" userId="26dcb2376cf642a4" providerId="LiveId" clId="{451F6BDD-C7C1-41D2-8295-AF20339DCDD0}" dt="2025-02-20T13:19:31.864" v="269" actId="404"/>
          <ac:spMkLst>
            <pc:docMk/>
            <pc:sldMk cId="0" sldId="257"/>
            <ac:spMk id="92" creationId="{00000000-0000-0000-0000-000000000000}"/>
          </ac:spMkLst>
        </pc:spChg>
        <pc:spChg chg="mod">
          <ac:chgData name="CPTS Autour du Patient" userId="26dcb2376cf642a4" providerId="LiveId" clId="{451F6BDD-C7C1-41D2-8295-AF20339DCDD0}" dt="2025-02-20T13:19:34.565" v="270" actId="404"/>
          <ac:spMkLst>
            <pc:docMk/>
            <pc:sldMk cId="0" sldId="257"/>
            <ac:spMk id="94" creationId="{00000000-0000-0000-0000-000000000000}"/>
          </ac:spMkLst>
        </pc:spChg>
        <pc:spChg chg="mod">
          <ac:chgData name="CPTS Autour du Patient" userId="26dcb2376cf642a4" providerId="LiveId" clId="{451F6BDD-C7C1-41D2-8295-AF20339DCDD0}" dt="2025-02-20T13:11:57.590" v="5" actId="404"/>
          <ac:spMkLst>
            <pc:docMk/>
            <pc:sldMk cId="0" sldId="257"/>
            <ac:spMk id="96" creationId="{00000000-0000-0000-0000-000000000000}"/>
          </ac:spMkLst>
        </pc:spChg>
        <pc:spChg chg="mod">
          <ac:chgData name="CPTS Autour du Patient" userId="26dcb2376cf642a4" providerId="LiveId" clId="{451F6BDD-C7C1-41D2-8295-AF20339DCDD0}" dt="2025-02-20T13:22:45.023" v="512" actId="20577"/>
          <ac:spMkLst>
            <pc:docMk/>
            <pc:sldMk cId="0" sldId="257"/>
            <ac:spMk id="97" creationId="{00000000-0000-0000-0000-000000000000}"/>
          </ac:spMkLst>
        </pc:spChg>
        <pc:spChg chg="mod">
          <ac:chgData name="CPTS Autour du Patient" userId="26dcb2376cf642a4" providerId="LiveId" clId="{451F6BDD-C7C1-41D2-8295-AF20339DCDD0}" dt="2025-02-20T13:22:58.249" v="514" actId="404"/>
          <ac:spMkLst>
            <pc:docMk/>
            <pc:sldMk cId="0" sldId="257"/>
            <ac:spMk id="9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02" y="685800"/>
            <a:ext cx="48498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5b22d93a08_0_7: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5b22d93a08_0_7: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6f47e5b9d8_0_1: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6f47e5b9d8_0_1: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1094388"/>
            <a:ext cx="9963000" cy="30171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64468" y="4165643"/>
            <a:ext cx="9963000" cy="1164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1625801"/>
            <a:ext cx="9963000" cy="2886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64468" y="4633192"/>
            <a:ext cx="9963000" cy="191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64468" y="3161354"/>
            <a:ext cx="9963000" cy="1237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64468" y="1693927"/>
            <a:ext cx="9963000" cy="5021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64468"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5650483"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816630"/>
            <a:ext cx="3283500" cy="1110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64468" y="2042457"/>
            <a:ext cx="3283500" cy="4673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661638"/>
            <a:ext cx="7445700" cy="60129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184"/>
            <a:ext cx="5346000" cy="7560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1812541"/>
            <a:ext cx="4729800" cy="217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310447" y="4120005"/>
            <a:ext cx="4729800" cy="18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5775715" y="1064257"/>
            <a:ext cx="4486500" cy="54312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6218168"/>
            <a:ext cx="7014300" cy="889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654105"/>
            <a:ext cx="9963000" cy="841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64468" y="1693927"/>
            <a:ext cx="9963000" cy="5021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9906772" y="6854072"/>
            <a:ext cx="641400" cy="5784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53"/>
        <p:cNvGrpSpPr/>
        <p:nvPr/>
      </p:nvGrpSpPr>
      <p:grpSpPr>
        <a:xfrm>
          <a:off x="0" y="0"/>
          <a:ext cx="0" cy="0"/>
          <a:chOff x="0" y="0"/>
          <a:chExt cx="0" cy="0"/>
        </a:xfrm>
      </p:grpSpPr>
      <p:sp>
        <p:nvSpPr>
          <p:cNvPr id="54" name="Google Shape;54;p13"/>
          <p:cNvSpPr/>
          <p:nvPr/>
        </p:nvSpPr>
        <p:spPr>
          <a:xfrm>
            <a:off x="-33225" y="0"/>
            <a:ext cx="10692000" cy="11151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a:t>La maison des 1000 Premiers Jours – Dispositif Territorial inter-CPTS (94 Nord)</a:t>
            </a:r>
            <a:endParaRPr/>
          </a:p>
        </p:txBody>
      </p:sp>
      <p:sp>
        <p:nvSpPr>
          <p:cNvPr id="55" name="Google Shape;55;p13"/>
          <p:cNvSpPr txBox="1"/>
          <p:nvPr/>
        </p:nvSpPr>
        <p:spPr>
          <a:xfrm>
            <a:off x="81150" y="73400"/>
            <a:ext cx="63570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a:solidFill>
                  <a:schemeClr val="dk1"/>
                </a:solidFill>
              </a:rPr>
              <a:t>Nom de l’idée</a:t>
            </a:r>
            <a:endParaRPr sz="1200" b="1">
              <a:solidFill>
                <a:schemeClr val="dk1"/>
              </a:solidFill>
            </a:endParaRPr>
          </a:p>
        </p:txBody>
      </p:sp>
      <p:sp>
        <p:nvSpPr>
          <p:cNvPr id="56" name="Google Shape;56;p13"/>
          <p:cNvSpPr/>
          <p:nvPr/>
        </p:nvSpPr>
        <p:spPr>
          <a:xfrm>
            <a:off x="149000" y="1229300"/>
            <a:ext cx="10461300" cy="19899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txBox="1"/>
          <p:nvPr/>
        </p:nvSpPr>
        <p:spPr>
          <a:xfrm>
            <a:off x="149000" y="1229300"/>
            <a:ext cx="63570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a:solidFill>
                  <a:schemeClr val="dk1"/>
                </a:solidFill>
              </a:rPr>
              <a:t>Constat</a:t>
            </a:r>
            <a:r>
              <a:rPr lang="fr" sz="1200" b="1">
                <a:solidFill>
                  <a:srgbClr val="999999"/>
                </a:solidFill>
              </a:rPr>
              <a:t>  - Quel problème souhaitons-nous régler ? </a:t>
            </a:r>
            <a:endParaRPr sz="1200" b="1">
              <a:solidFill>
                <a:srgbClr val="999999"/>
              </a:solidFill>
            </a:endParaRPr>
          </a:p>
        </p:txBody>
      </p:sp>
      <p:sp>
        <p:nvSpPr>
          <p:cNvPr id="58" name="Google Shape;58;p13"/>
          <p:cNvSpPr/>
          <p:nvPr/>
        </p:nvSpPr>
        <p:spPr>
          <a:xfrm>
            <a:off x="149000" y="3593725"/>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3"/>
          <p:cNvSpPr txBox="1"/>
          <p:nvPr/>
        </p:nvSpPr>
        <p:spPr>
          <a:xfrm>
            <a:off x="5270013" y="3224413"/>
            <a:ext cx="38640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Bénéfices attendus</a:t>
            </a:r>
            <a:endParaRPr b="1">
              <a:solidFill>
                <a:srgbClr val="FFFFFF"/>
              </a:solidFill>
            </a:endParaRPr>
          </a:p>
        </p:txBody>
      </p:sp>
      <p:sp>
        <p:nvSpPr>
          <p:cNvPr id="60" name="Google Shape;60;p13"/>
          <p:cNvSpPr/>
          <p:nvPr/>
        </p:nvSpPr>
        <p:spPr>
          <a:xfrm>
            <a:off x="5358302" y="3593725"/>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b="0" i="0" u="none" strike="noStrike" baseline="0">
                <a:solidFill>
                  <a:srgbClr val="000000"/>
                </a:solidFill>
                <a:latin typeface="+mj-lt"/>
              </a:rPr>
              <a:t>Ce projet de </a:t>
            </a:r>
            <a:r>
              <a:rPr lang="fr-FR" sz="1200" b="1" i="0" u="none" strike="noStrike" baseline="0">
                <a:solidFill>
                  <a:srgbClr val="000000"/>
                </a:solidFill>
                <a:latin typeface="+mj-lt"/>
              </a:rPr>
              <a:t>Maison des 1000 Premiers Jours </a:t>
            </a:r>
            <a:r>
              <a:rPr lang="fr-FR" sz="1200" b="0" i="0" u="none" strike="noStrike" baseline="0">
                <a:solidFill>
                  <a:srgbClr val="000000"/>
                </a:solidFill>
                <a:latin typeface="+mj-lt"/>
              </a:rPr>
              <a:t>vise à améliorer de manière </a:t>
            </a:r>
            <a:r>
              <a:rPr lang="fr-FR" sz="1200" i="0" u="none" strike="noStrike" baseline="0">
                <a:solidFill>
                  <a:srgbClr val="000000"/>
                </a:solidFill>
                <a:latin typeface="+mj-lt"/>
              </a:rPr>
              <a:t>durable la santé et le bien-être des nouveau-nés et de leurs familles </a:t>
            </a:r>
            <a:r>
              <a:rPr lang="fr-FR" sz="1200" b="0" i="0" u="none" strike="noStrike" baseline="0">
                <a:solidFill>
                  <a:srgbClr val="000000"/>
                </a:solidFill>
                <a:latin typeface="+mj-lt"/>
              </a:rPr>
              <a:t>dans le 94 Nord. </a:t>
            </a:r>
          </a:p>
        </p:txBody>
      </p:sp>
      <p:sp>
        <p:nvSpPr>
          <p:cNvPr id="61" name="Google Shape;61;p13"/>
          <p:cNvSpPr txBox="1"/>
          <p:nvPr/>
        </p:nvSpPr>
        <p:spPr>
          <a:xfrm>
            <a:off x="60288" y="3224413"/>
            <a:ext cx="26976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Bénéficiaire(s)</a:t>
            </a:r>
            <a:endParaRPr b="1">
              <a:solidFill>
                <a:srgbClr val="FFFFFF"/>
              </a:solidFill>
            </a:endParaRPr>
          </a:p>
        </p:txBody>
      </p:sp>
      <p:pic>
        <p:nvPicPr>
          <p:cNvPr id="62" name="Google Shape;62;p13"/>
          <p:cNvPicPr preferRelativeResize="0"/>
          <p:nvPr/>
        </p:nvPicPr>
        <p:blipFill>
          <a:blip r:embed="rId3">
            <a:alphaModFix/>
          </a:blip>
          <a:stretch>
            <a:fillRect/>
          </a:stretch>
        </p:blipFill>
        <p:spPr>
          <a:xfrm>
            <a:off x="9371822" y="197300"/>
            <a:ext cx="1238850" cy="1114975"/>
          </a:xfrm>
          <a:prstGeom prst="rect">
            <a:avLst/>
          </a:prstGeom>
          <a:noFill/>
          <a:ln>
            <a:noFill/>
          </a:ln>
        </p:spPr>
      </p:pic>
      <p:sp>
        <p:nvSpPr>
          <p:cNvPr id="63" name="Google Shape;63;p13"/>
          <p:cNvSpPr/>
          <p:nvPr/>
        </p:nvSpPr>
        <p:spPr>
          <a:xfrm>
            <a:off x="149000" y="4844003"/>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3"/>
          <p:cNvSpPr/>
          <p:nvPr/>
        </p:nvSpPr>
        <p:spPr>
          <a:xfrm>
            <a:off x="5381104" y="4843963"/>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fr-FR" sz="1400" b="1" i="0" u="none" strike="noStrike" baseline="0">
              <a:solidFill>
                <a:srgbClr val="000000"/>
              </a:solidFill>
              <a:latin typeface="AAAAAC+Avenir-Book"/>
            </a:endParaRPr>
          </a:p>
          <a:p>
            <a:pPr marL="0" lvl="0" indent="0" algn="l" rtl="0">
              <a:spcBef>
                <a:spcPts val="0"/>
              </a:spcBef>
              <a:spcAft>
                <a:spcPts val="0"/>
              </a:spcAft>
              <a:buNone/>
            </a:pPr>
            <a:r>
              <a:rPr lang="fr-FR" sz="1200" b="1" i="0" u="none" strike="noStrike" baseline="0">
                <a:solidFill>
                  <a:srgbClr val="000000"/>
                </a:solidFill>
                <a:latin typeface="AAAAAC+Avenir-Book"/>
              </a:rPr>
              <a:t>Son impact attendu : </a:t>
            </a:r>
          </a:p>
          <a:p>
            <a:pPr marL="0" lvl="0" indent="0" algn="l" rtl="0">
              <a:spcBef>
                <a:spcPts val="0"/>
              </a:spcBef>
              <a:spcAft>
                <a:spcPts val="0"/>
              </a:spcAft>
              <a:buNone/>
            </a:pPr>
            <a:r>
              <a:rPr lang="fr-FR" sz="1200" b="0" i="0" u="none" strike="noStrike" baseline="0">
                <a:solidFill>
                  <a:srgbClr val="000000"/>
                </a:solidFill>
                <a:latin typeface="AAAAAE+Times-Roman"/>
              </a:rPr>
              <a:t>• </a:t>
            </a:r>
            <a:r>
              <a:rPr lang="fr-FR" sz="1200" b="0" i="0" u="none" strike="noStrike" baseline="0">
                <a:solidFill>
                  <a:srgbClr val="000000"/>
                </a:solidFill>
                <a:latin typeface="+mj-lt"/>
              </a:rPr>
              <a:t>Réduction des </a:t>
            </a:r>
            <a:r>
              <a:rPr lang="fr-FR" sz="1200" i="0" u="none" strike="noStrike" baseline="0">
                <a:solidFill>
                  <a:srgbClr val="000000"/>
                </a:solidFill>
                <a:latin typeface="+mj-lt"/>
              </a:rPr>
              <a:t>inégalités de santé périnatale. </a:t>
            </a:r>
          </a:p>
          <a:p>
            <a:pPr marL="0" lvl="0" indent="0" algn="l" rtl="0">
              <a:spcBef>
                <a:spcPts val="0"/>
              </a:spcBef>
              <a:spcAft>
                <a:spcPts val="0"/>
              </a:spcAft>
              <a:buNone/>
            </a:pPr>
            <a:r>
              <a:rPr lang="fr-FR" sz="1200" i="0" u="none" strike="noStrike" baseline="0">
                <a:solidFill>
                  <a:srgbClr val="000000"/>
                </a:solidFill>
                <a:latin typeface="+mj-lt"/>
              </a:rPr>
              <a:t>• Amélioration du dépistage précoce et du suivi néonatal. </a:t>
            </a:r>
          </a:p>
          <a:p>
            <a:pPr marL="0" lvl="0" indent="0" algn="l" rtl="0">
              <a:spcBef>
                <a:spcPts val="0"/>
              </a:spcBef>
              <a:spcAft>
                <a:spcPts val="0"/>
              </a:spcAft>
              <a:buNone/>
            </a:pPr>
            <a:r>
              <a:rPr lang="fr-FR" sz="1200" i="0" u="none" strike="noStrike" baseline="0">
                <a:solidFill>
                  <a:srgbClr val="000000"/>
                </a:solidFill>
                <a:latin typeface="+mj-lt"/>
              </a:rPr>
              <a:t>• Meilleure coordination ville-hôpital. </a:t>
            </a:r>
          </a:p>
          <a:p>
            <a:pPr marL="0" lvl="0" indent="0" algn="l" rtl="0">
              <a:spcBef>
                <a:spcPts val="0"/>
              </a:spcBef>
              <a:spcAft>
                <a:spcPts val="0"/>
              </a:spcAft>
              <a:buNone/>
            </a:pPr>
            <a:r>
              <a:rPr lang="fr-FR" sz="1200" i="0" u="none" strike="noStrike" baseline="0">
                <a:solidFill>
                  <a:srgbClr val="000000"/>
                </a:solidFill>
                <a:latin typeface="+mj-lt"/>
              </a:rPr>
              <a:t>• Renforcement de la prévention et de l’éducation à la parentalité. </a:t>
            </a:r>
            <a:endParaRPr lang="fr-FR" sz="1200">
              <a:latin typeface="+mj-lt"/>
            </a:endParaRPr>
          </a:p>
          <a:p>
            <a:pPr marL="0" lvl="0" indent="0" algn="l" rtl="0">
              <a:spcBef>
                <a:spcPts val="0"/>
              </a:spcBef>
              <a:spcAft>
                <a:spcPts val="0"/>
              </a:spcAft>
              <a:buNone/>
            </a:pPr>
            <a:endParaRPr/>
          </a:p>
        </p:txBody>
      </p:sp>
      <p:sp>
        <p:nvSpPr>
          <p:cNvPr id="65" name="Google Shape;65;p13"/>
          <p:cNvSpPr/>
          <p:nvPr/>
        </p:nvSpPr>
        <p:spPr>
          <a:xfrm>
            <a:off x="149000" y="6094282"/>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3"/>
          <p:cNvSpPr/>
          <p:nvPr/>
        </p:nvSpPr>
        <p:spPr>
          <a:xfrm>
            <a:off x="5358302" y="6094282"/>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b="1"/>
              <a:t>Les enjeux clés du dispositif : </a:t>
            </a:r>
          </a:p>
          <a:p>
            <a:pPr marL="285750" lvl="0" indent="-285750" algn="l" rtl="0">
              <a:spcBef>
                <a:spcPts val="0"/>
              </a:spcBef>
              <a:spcAft>
                <a:spcPts val="0"/>
              </a:spcAft>
              <a:buFontTx/>
              <a:buChar char="-"/>
            </a:pPr>
            <a:r>
              <a:rPr lang="fr-FR" sz="1100"/>
              <a:t>Renforcement du lien ville-hôpital en néonatalité </a:t>
            </a:r>
          </a:p>
          <a:p>
            <a:pPr marL="285750" lvl="0" indent="-285750" algn="l" rtl="0">
              <a:spcBef>
                <a:spcPts val="0"/>
              </a:spcBef>
              <a:spcAft>
                <a:spcPts val="0"/>
              </a:spcAft>
              <a:buFontTx/>
              <a:buChar char="-"/>
            </a:pPr>
            <a:r>
              <a:rPr lang="fr-FR" sz="1100"/>
              <a:t>Dépistage et prise en charge précoce et coordonnée des troubles du développement </a:t>
            </a:r>
          </a:p>
          <a:p>
            <a:pPr marL="285750" lvl="0" indent="-285750" algn="l" rtl="0">
              <a:spcBef>
                <a:spcPts val="0"/>
              </a:spcBef>
              <a:spcAft>
                <a:spcPts val="0"/>
              </a:spcAft>
              <a:buFontTx/>
              <a:buChar char="-"/>
            </a:pPr>
            <a:r>
              <a:rPr lang="fr-FR" sz="1100"/>
              <a:t>Amélioration de la prévention et du soutien à la parentalité </a:t>
            </a:r>
          </a:p>
          <a:p>
            <a:pPr marL="285750" lvl="0" indent="-285750" algn="l" rtl="0">
              <a:spcBef>
                <a:spcPts val="0"/>
              </a:spcBef>
              <a:spcAft>
                <a:spcPts val="0"/>
              </a:spcAft>
              <a:buFontTx/>
              <a:buChar char="-"/>
            </a:pPr>
            <a:r>
              <a:rPr lang="fr-FR" sz="1100"/>
              <a:t>Extension progressive pour une couverture territoriale optimisée, </a:t>
            </a:r>
            <a:endParaRPr sz="1100"/>
          </a:p>
        </p:txBody>
      </p:sp>
      <p:sp>
        <p:nvSpPr>
          <p:cNvPr id="67" name="Google Shape;67;p13"/>
          <p:cNvSpPr txBox="1"/>
          <p:nvPr/>
        </p:nvSpPr>
        <p:spPr>
          <a:xfrm>
            <a:off x="3544275" y="7236000"/>
            <a:ext cx="7114500" cy="354000"/>
          </a:xfrm>
          <a:prstGeom prst="rect">
            <a:avLst/>
          </a:prstGeom>
          <a:noFill/>
          <a:ln>
            <a:noFill/>
          </a:ln>
        </p:spPr>
        <p:txBody>
          <a:bodyPr spcFirstLastPara="1" wrap="square" lIns="91425" tIns="91425" rIns="91425" bIns="91425" anchor="ctr" anchorCtr="0">
            <a:spAutoFit/>
          </a:bodyPr>
          <a:lstStyle/>
          <a:p>
            <a:pPr marL="0" lvl="0" indent="0" algn="r" rtl="0">
              <a:spcBef>
                <a:spcPts val="0"/>
              </a:spcBef>
              <a:spcAft>
                <a:spcPts val="0"/>
              </a:spcAft>
              <a:buNone/>
            </a:pPr>
            <a:r>
              <a:rPr lang="fr" sz="1100" b="1" i="1">
                <a:solidFill>
                  <a:srgbClr val="FF0084"/>
                </a:solidFill>
                <a:highlight>
                  <a:schemeClr val="lt1"/>
                </a:highlight>
              </a:rPr>
              <a:t> DOCUMENT À RÉCUPÉRER PAR LE FACILITATEUR EN FIN DE SESSION</a:t>
            </a:r>
            <a:r>
              <a:rPr lang="fr" sz="1100" b="1" i="1">
                <a:solidFill>
                  <a:schemeClr val="lt1"/>
                </a:solidFill>
                <a:highlight>
                  <a:schemeClr val="lt1"/>
                </a:highlight>
              </a:rPr>
              <a:t>-</a:t>
            </a:r>
            <a:endParaRPr sz="1100" b="1" i="1">
              <a:solidFill>
                <a:schemeClr val="lt1"/>
              </a:solidFill>
              <a:highlight>
                <a:schemeClr val="lt1"/>
              </a:highlight>
            </a:endParaRPr>
          </a:p>
        </p:txBody>
      </p:sp>
      <p:sp>
        <p:nvSpPr>
          <p:cNvPr id="2" name="ZoneTexte 1">
            <a:extLst>
              <a:ext uri="{FF2B5EF4-FFF2-40B4-BE49-F238E27FC236}">
                <a16:creationId xmlns:a16="http://schemas.microsoft.com/office/drawing/2014/main" id="{D59C1F5C-BC4E-E4EB-E489-029C4529E20C}"/>
              </a:ext>
            </a:extLst>
          </p:cNvPr>
          <p:cNvSpPr txBox="1"/>
          <p:nvPr/>
        </p:nvSpPr>
        <p:spPr>
          <a:xfrm>
            <a:off x="247333" y="1603813"/>
            <a:ext cx="10190480" cy="1615827"/>
          </a:xfrm>
          <a:prstGeom prst="rect">
            <a:avLst/>
          </a:prstGeom>
          <a:noFill/>
        </p:spPr>
        <p:txBody>
          <a:bodyPr wrap="square" rtlCol="0">
            <a:spAutoFit/>
          </a:bodyPr>
          <a:lstStyle/>
          <a:p>
            <a:pPr marL="171450" indent="-171450">
              <a:buFontTx/>
              <a:buChar char="-"/>
            </a:pPr>
            <a:r>
              <a:rPr lang="fr-FR" sz="1100" b="0" i="0" u="none" strike="noStrike" baseline="0">
                <a:solidFill>
                  <a:srgbClr val="000000"/>
                </a:solidFill>
                <a:latin typeface="+mn-lt"/>
              </a:rPr>
              <a:t>La prise en charge des </a:t>
            </a:r>
            <a:r>
              <a:rPr lang="fr-FR" sz="1100" b="1" i="0" u="none" strike="noStrike" baseline="0">
                <a:solidFill>
                  <a:srgbClr val="000000"/>
                </a:solidFill>
                <a:latin typeface="+mn-lt"/>
              </a:rPr>
              <a:t>1000 premiers jours de vie </a:t>
            </a:r>
            <a:r>
              <a:rPr lang="fr-FR" sz="1100" b="0" i="0" u="none" strike="noStrike" baseline="0">
                <a:solidFill>
                  <a:srgbClr val="000000"/>
                </a:solidFill>
                <a:latin typeface="+mn-lt"/>
              </a:rPr>
              <a:t>est un enjeu de santé publique majeur. Cette période cruciale conditionne le développement physique, cognitif et émotionnel de l’enfant. </a:t>
            </a:r>
          </a:p>
          <a:p>
            <a:pPr marL="171450" indent="-171450">
              <a:buFontTx/>
              <a:buChar char="-"/>
            </a:pPr>
            <a:endParaRPr lang="fr-FR" sz="1100" b="0" i="0" u="none" strike="noStrike" baseline="0">
              <a:solidFill>
                <a:srgbClr val="000000"/>
              </a:solidFill>
              <a:latin typeface="+mn-lt"/>
            </a:endParaRPr>
          </a:p>
          <a:p>
            <a:pPr marL="171450" indent="-171450">
              <a:buFontTx/>
              <a:buChar char="-"/>
            </a:pPr>
            <a:r>
              <a:rPr lang="fr-FR" sz="1100" b="0" i="0" u="none" strike="noStrike" baseline="0">
                <a:solidFill>
                  <a:srgbClr val="000000"/>
                </a:solidFill>
                <a:latin typeface="+mn-lt"/>
              </a:rPr>
              <a:t>Les besoins en néonatalité sont particulièrement marqués par plusieurs enjeux : Les inégalités de santé périnatale, l’augmentation des naissances pr</a:t>
            </a:r>
            <a:r>
              <a:rPr lang="fr-FR" sz="1100">
                <a:latin typeface="+mn-lt"/>
              </a:rPr>
              <a:t>ématurées, l’isolement des familles et les difficultés de coordinations entre les soins de ville et l’hôpital.</a:t>
            </a:r>
          </a:p>
          <a:p>
            <a:endParaRPr lang="fr-FR" sz="1100" b="0" i="0" u="none" strike="noStrike" baseline="0">
              <a:solidFill>
                <a:srgbClr val="000000"/>
              </a:solidFill>
              <a:latin typeface="+mn-lt"/>
            </a:endParaRPr>
          </a:p>
          <a:p>
            <a:r>
              <a:rPr lang="fr-FR" sz="1100">
                <a:latin typeface="+mn-lt"/>
              </a:rPr>
              <a:t>- L’analyse des besoins sur le territoire du 94 Nord : ce territoire présente plusieurs défis spécifiques comme, une densité de population élevée avec une forte natalité, une population hétérogène avec des vulnérabilités sociales importantes, des professionnels de santé de ville dispersés et une demande croissante d’accompagnement en parentalité.</a:t>
            </a:r>
            <a:endParaRPr lang="fr-FR" sz="1100" b="0" i="0" u="none" strike="noStrike" baseline="0">
              <a:solidFill>
                <a:srgbClr val="000000"/>
              </a:solidFill>
              <a:latin typeface="+mn-lt"/>
            </a:endParaRPr>
          </a:p>
        </p:txBody>
      </p:sp>
      <p:sp>
        <p:nvSpPr>
          <p:cNvPr id="3" name="ZoneTexte 2">
            <a:extLst>
              <a:ext uri="{FF2B5EF4-FFF2-40B4-BE49-F238E27FC236}">
                <a16:creationId xmlns:a16="http://schemas.microsoft.com/office/drawing/2014/main" id="{75CFF96A-0B1E-67B5-7934-3D4F7EBE104E}"/>
              </a:ext>
            </a:extLst>
          </p:cNvPr>
          <p:cNvSpPr txBox="1"/>
          <p:nvPr/>
        </p:nvSpPr>
        <p:spPr>
          <a:xfrm>
            <a:off x="247333" y="3779837"/>
            <a:ext cx="4848923" cy="523220"/>
          </a:xfrm>
          <a:prstGeom prst="rect">
            <a:avLst/>
          </a:prstGeom>
          <a:noFill/>
        </p:spPr>
        <p:txBody>
          <a:bodyPr wrap="square" rtlCol="0">
            <a:spAutoFit/>
          </a:bodyPr>
          <a:lstStyle/>
          <a:p>
            <a:r>
              <a:rPr lang="fr-FR"/>
              <a:t>Les familles du territoire Nogent, Bry et le Perreux sur Marne, lors des 3 premières années de vie de l’enfant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71"/>
        <p:cNvGrpSpPr/>
        <p:nvPr/>
      </p:nvGrpSpPr>
      <p:grpSpPr>
        <a:xfrm>
          <a:off x="0" y="0"/>
          <a:ext cx="0" cy="0"/>
          <a:chOff x="0" y="0"/>
          <a:chExt cx="0" cy="0"/>
        </a:xfrm>
      </p:grpSpPr>
      <p:sp>
        <p:nvSpPr>
          <p:cNvPr id="72" name="Google Shape;72;p14"/>
          <p:cNvSpPr/>
          <p:nvPr/>
        </p:nvSpPr>
        <p:spPr>
          <a:xfrm>
            <a:off x="6083450" y="788125"/>
            <a:ext cx="4457100" cy="6499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b="1">
              <a:solidFill>
                <a:schemeClr val="dk1"/>
              </a:solidFill>
            </a:endParaRPr>
          </a:p>
        </p:txBody>
      </p:sp>
      <p:sp>
        <p:nvSpPr>
          <p:cNvPr id="73" name="Google Shape;73;p14"/>
          <p:cNvSpPr/>
          <p:nvPr/>
        </p:nvSpPr>
        <p:spPr>
          <a:xfrm>
            <a:off x="0" y="-200"/>
            <a:ext cx="10692000" cy="804000"/>
          </a:xfrm>
          <a:prstGeom prst="rect">
            <a:avLst/>
          </a:prstGeom>
          <a:solidFill>
            <a:srgbClr val="29AB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4"/>
          <p:cNvSpPr txBox="1"/>
          <p:nvPr/>
        </p:nvSpPr>
        <p:spPr>
          <a:xfrm>
            <a:off x="150438" y="174513"/>
            <a:ext cx="2542200" cy="52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2200" b="1">
                <a:solidFill>
                  <a:schemeClr val="lt1"/>
                </a:solidFill>
                <a:latin typeface="Ubuntu"/>
                <a:ea typeface="Ubuntu"/>
                <a:cs typeface="Ubuntu"/>
                <a:sym typeface="Ubuntu"/>
              </a:rPr>
              <a:t>DESCRIPTION</a:t>
            </a:r>
            <a:endParaRPr sz="2200" b="1">
              <a:solidFill>
                <a:schemeClr val="lt1"/>
              </a:solidFill>
              <a:latin typeface="Ubuntu"/>
              <a:ea typeface="Ubuntu"/>
              <a:cs typeface="Ubuntu"/>
              <a:sym typeface="Ubuntu"/>
            </a:endParaRPr>
          </a:p>
        </p:txBody>
      </p:sp>
      <p:sp>
        <p:nvSpPr>
          <p:cNvPr id="75" name="Google Shape;75;p14"/>
          <p:cNvSpPr txBox="1"/>
          <p:nvPr/>
        </p:nvSpPr>
        <p:spPr>
          <a:xfrm>
            <a:off x="2226442" y="143625"/>
            <a:ext cx="59025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300" b="1" i="1">
                <a:solidFill>
                  <a:schemeClr val="lt1"/>
                </a:solidFill>
                <a:latin typeface="Ubuntu"/>
                <a:ea typeface="Ubuntu"/>
                <a:cs typeface="Ubuntu"/>
                <a:sym typeface="Ubuntu"/>
              </a:rPr>
              <a:t>Comment fonctionne la solution ? </a:t>
            </a:r>
            <a:endParaRPr sz="1300" b="1" i="1">
              <a:solidFill>
                <a:schemeClr val="lt1"/>
              </a:solidFill>
              <a:latin typeface="Ubuntu"/>
              <a:ea typeface="Ubuntu"/>
              <a:cs typeface="Ubuntu"/>
              <a:sym typeface="Ubuntu"/>
            </a:endParaRPr>
          </a:p>
          <a:p>
            <a:pPr marL="0" lvl="0" indent="0" algn="l" rtl="0">
              <a:spcBef>
                <a:spcPts val="0"/>
              </a:spcBef>
              <a:spcAft>
                <a:spcPts val="0"/>
              </a:spcAft>
              <a:buNone/>
            </a:pPr>
            <a:r>
              <a:rPr lang="fr" sz="1300" i="1">
                <a:solidFill>
                  <a:schemeClr val="lt1"/>
                </a:solidFill>
                <a:latin typeface="Ubuntu"/>
                <a:ea typeface="Ubuntu"/>
                <a:cs typeface="Ubuntu"/>
                <a:sym typeface="Ubuntu"/>
              </a:rPr>
              <a:t>A noter : on parle ici de son fonctionnement cible et de nnk de son déploiement </a:t>
            </a:r>
            <a:endParaRPr sz="1300" i="1">
              <a:solidFill>
                <a:schemeClr val="lt1"/>
              </a:solidFill>
              <a:latin typeface="Ubuntu"/>
              <a:ea typeface="Ubuntu"/>
              <a:cs typeface="Ubuntu"/>
              <a:sym typeface="Ubuntu"/>
            </a:endParaRPr>
          </a:p>
        </p:txBody>
      </p:sp>
      <p:cxnSp>
        <p:nvCxnSpPr>
          <p:cNvPr id="76" name="Google Shape;76;p14"/>
          <p:cNvCxnSpPr/>
          <p:nvPr/>
        </p:nvCxnSpPr>
        <p:spPr>
          <a:xfrm>
            <a:off x="2189650" y="179875"/>
            <a:ext cx="0" cy="519600"/>
          </a:xfrm>
          <a:prstGeom prst="straightConnector1">
            <a:avLst/>
          </a:prstGeom>
          <a:noFill/>
          <a:ln w="9525" cap="flat" cmpd="sng">
            <a:solidFill>
              <a:schemeClr val="lt1"/>
            </a:solidFill>
            <a:prstDash val="solid"/>
            <a:round/>
            <a:headEnd type="none" w="med" len="med"/>
            <a:tailEnd type="none" w="med" len="med"/>
          </a:ln>
        </p:spPr>
      </p:cxnSp>
      <p:pic>
        <p:nvPicPr>
          <p:cNvPr id="77" name="Google Shape;77;p14"/>
          <p:cNvPicPr preferRelativeResize="0"/>
          <p:nvPr/>
        </p:nvPicPr>
        <p:blipFill rotWithShape="1">
          <a:blip r:embed="rId3">
            <a:alphaModFix/>
          </a:blip>
          <a:srcRect b="42548"/>
          <a:stretch/>
        </p:blipFill>
        <p:spPr>
          <a:xfrm>
            <a:off x="9448050" y="15475"/>
            <a:ext cx="1039200" cy="772650"/>
          </a:xfrm>
          <a:prstGeom prst="rect">
            <a:avLst/>
          </a:prstGeom>
          <a:noFill/>
          <a:ln>
            <a:noFill/>
          </a:ln>
        </p:spPr>
      </p:pic>
      <p:sp>
        <p:nvSpPr>
          <p:cNvPr id="78" name="Google Shape;78;p14"/>
          <p:cNvSpPr/>
          <p:nvPr/>
        </p:nvSpPr>
        <p:spPr>
          <a:xfrm>
            <a:off x="120400" y="833555"/>
            <a:ext cx="5811600" cy="3220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100"/>
          </a:p>
        </p:txBody>
      </p:sp>
      <p:sp>
        <p:nvSpPr>
          <p:cNvPr id="79" name="Google Shape;79;p14"/>
          <p:cNvSpPr txBox="1"/>
          <p:nvPr/>
        </p:nvSpPr>
        <p:spPr>
          <a:xfrm>
            <a:off x="229225" y="836075"/>
            <a:ext cx="48108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a:solidFill>
                  <a:schemeClr val="dk1"/>
                </a:solidFill>
              </a:rPr>
              <a:t>Décrire le fonctionnement idéal de votre solution </a:t>
            </a:r>
            <a:endParaRPr sz="1200" b="1">
              <a:solidFill>
                <a:schemeClr val="dk1"/>
              </a:solidFill>
            </a:endParaRPr>
          </a:p>
          <a:p>
            <a:pPr marL="0" lvl="0" indent="0" algn="l" rtl="0">
              <a:spcBef>
                <a:spcPts val="0"/>
              </a:spcBef>
              <a:spcAft>
                <a:spcPts val="0"/>
              </a:spcAft>
              <a:buNone/>
            </a:pPr>
            <a:r>
              <a:rPr lang="fr" sz="1200" i="1">
                <a:solidFill>
                  <a:schemeClr val="dk1"/>
                </a:solidFill>
              </a:rPr>
              <a:t>Quels étapes, quels moyens, etc.</a:t>
            </a:r>
            <a:endParaRPr sz="1200" i="1">
              <a:solidFill>
                <a:schemeClr val="dk1"/>
              </a:solidFill>
            </a:endParaRPr>
          </a:p>
        </p:txBody>
      </p:sp>
      <p:sp>
        <p:nvSpPr>
          <p:cNvPr id="80" name="Google Shape;80;p14"/>
          <p:cNvSpPr/>
          <p:nvPr/>
        </p:nvSpPr>
        <p:spPr>
          <a:xfrm>
            <a:off x="6173625" y="4364396"/>
            <a:ext cx="4261500" cy="27954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4"/>
          <p:cNvSpPr/>
          <p:nvPr/>
        </p:nvSpPr>
        <p:spPr>
          <a:xfrm>
            <a:off x="6173625" y="1355268"/>
            <a:ext cx="4261500" cy="27954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4"/>
          <p:cNvSpPr/>
          <p:nvPr/>
        </p:nvSpPr>
        <p:spPr>
          <a:xfrm>
            <a:off x="6083450" y="853375"/>
            <a:ext cx="4457100" cy="400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dk1"/>
                </a:solidFill>
              </a:rPr>
              <a:t>Pour que cela fonctionne, décrivez les contributions nécessaires chaque échelon ? </a:t>
            </a:r>
            <a:endParaRPr sz="1200" b="1">
              <a:solidFill>
                <a:schemeClr val="dk1"/>
              </a:solidFill>
            </a:endParaRPr>
          </a:p>
        </p:txBody>
      </p:sp>
      <p:sp>
        <p:nvSpPr>
          <p:cNvPr id="83" name="Google Shape;83;p14"/>
          <p:cNvSpPr txBox="1"/>
          <p:nvPr/>
        </p:nvSpPr>
        <p:spPr>
          <a:xfrm>
            <a:off x="6283800" y="1370723"/>
            <a:ext cx="38232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b="1">
                <a:solidFill>
                  <a:schemeClr val="dk1"/>
                </a:solidFill>
                <a:latin typeface="Ubuntu"/>
                <a:ea typeface="Ubuntu"/>
                <a:cs typeface="Ubuntu"/>
                <a:sym typeface="Ubuntu"/>
              </a:rPr>
              <a:t>Ce que l’on attend des acteurs du territoire</a:t>
            </a:r>
            <a:endParaRPr b="1">
              <a:solidFill>
                <a:schemeClr val="dk1"/>
              </a:solidFill>
              <a:latin typeface="Ubuntu"/>
              <a:ea typeface="Ubuntu"/>
              <a:cs typeface="Ubuntu"/>
              <a:sym typeface="Ubuntu"/>
            </a:endParaRPr>
          </a:p>
        </p:txBody>
      </p:sp>
      <p:sp>
        <p:nvSpPr>
          <p:cNvPr id="84" name="Google Shape;84;p14"/>
          <p:cNvSpPr txBox="1"/>
          <p:nvPr/>
        </p:nvSpPr>
        <p:spPr>
          <a:xfrm>
            <a:off x="6283800" y="4425150"/>
            <a:ext cx="3549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b="1">
                <a:solidFill>
                  <a:schemeClr val="dk1"/>
                </a:solidFill>
                <a:latin typeface="Ubuntu"/>
                <a:ea typeface="Ubuntu"/>
                <a:cs typeface="Ubuntu"/>
                <a:sym typeface="Ubuntu"/>
              </a:rPr>
              <a:t>Ce que l’on attend du niveau national</a:t>
            </a:r>
            <a:endParaRPr b="1">
              <a:solidFill>
                <a:schemeClr val="dk1"/>
              </a:solidFill>
              <a:latin typeface="Ubuntu"/>
              <a:ea typeface="Ubuntu"/>
              <a:cs typeface="Ubuntu"/>
              <a:sym typeface="Ubuntu"/>
            </a:endParaRPr>
          </a:p>
        </p:txBody>
      </p:sp>
      <p:sp>
        <p:nvSpPr>
          <p:cNvPr id="85" name="Google Shape;85;p14"/>
          <p:cNvSpPr/>
          <p:nvPr/>
        </p:nvSpPr>
        <p:spPr>
          <a:xfrm>
            <a:off x="140725" y="4150668"/>
            <a:ext cx="5811600" cy="31368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4"/>
          <p:cNvSpPr txBox="1"/>
          <p:nvPr/>
        </p:nvSpPr>
        <p:spPr>
          <a:xfrm>
            <a:off x="229225" y="4228570"/>
            <a:ext cx="48108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a:solidFill>
                  <a:schemeClr val="dk1"/>
                </a:solidFill>
              </a:rPr>
              <a:t>Qui est impliqué ? </a:t>
            </a:r>
            <a:endParaRPr sz="1200" b="1">
              <a:solidFill>
                <a:schemeClr val="dk1"/>
              </a:solidFill>
            </a:endParaRPr>
          </a:p>
        </p:txBody>
      </p:sp>
      <p:sp>
        <p:nvSpPr>
          <p:cNvPr id="87" name="Google Shape;87;p14"/>
          <p:cNvSpPr/>
          <p:nvPr/>
        </p:nvSpPr>
        <p:spPr>
          <a:xfrm>
            <a:off x="295319" y="4626629"/>
            <a:ext cx="2114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QUI ? </a:t>
            </a:r>
            <a:endParaRPr sz="1200" b="1">
              <a:solidFill>
                <a:schemeClr val="lt1"/>
              </a:solidFill>
            </a:endParaRPr>
          </a:p>
        </p:txBody>
      </p:sp>
      <p:sp>
        <p:nvSpPr>
          <p:cNvPr id="88" name="Google Shape;88;p14"/>
          <p:cNvSpPr/>
          <p:nvPr/>
        </p:nvSpPr>
        <p:spPr>
          <a:xfrm>
            <a:off x="2501851" y="4626639"/>
            <a:ext cx="3239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Pour faire quoi ? </a:t>
            </a:r>
            <a:endParaRPr sz="1200" b="1">
              <a:solidFill>
                <a:schemeClr val="lt1"/>
              </a:solidFill>
            </a:endParaRPr>
          </a:p>
        </p:txBody>
      </p:sp>
      <p:sp>
        <p:nvSpPr>
          <p:cNvPr id="89" name="Google Shape;89;p14"/>
          <p:cNvSpPr/>
          <p:nvPr/>
        </p:nvSpPr>
        <p:spPr>
          <a:xfrm>
            <a:off x="295319" y="5025524"/>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a:t>Pros de santé de ville</a:t>
            </a:r>
            <a:endParaRPr sz="1200"/>
          </a:p>
        </p:txBody>
      </p:sp>
      <p:sp>
        <p:nvSpPr>
          <p:cNvPr id="90" name="Google Shape;90;p14"/>
          <p:cNvSpPr/>
          <p:nvPr/>
        </p:nvSpPr>
        <p:spPr>
          <a:xfrm>
            <a:off x="2499894" y="5006366"/>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a:t>Encadrer des ateliers</a:t>
            </a:r>
            <a:endParaRPr sz="1200"/>
          </a:p>
        </p:txBody>
      </p:sp>
      <p:sp>
        <p:nvSpPr>
          <p:cNvPr id="91" name="Google Shape;91;p14"/>
          <p:cNvSpPr/>
          <p:nvPr/>
        </p:nvSpPr>
        <p:spPr>
          <a:xfrm>
            <a:off x="295325" y="5464498"/>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a:t>Etablissements hospitaliers partenaires</a:t>
            </a:r>
            <a:endParaRPr sz="1200"/>
          </a:p>
        </p:txBody>
      </p:sp>
      <p:sp>
        <p:nvSpPr>
          <p:cNvPr id="92" name="Google Shape;92;p14"/>
          <p:cNvSpPr/>
          <p:nvPr/>
        </p:nvSpPr>
        <p:spPr>
          <a:xfrm>
            <a:off x="2501859" y="5464509"/>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a:t>Communiquer et adresser des parents vers le dispositif </a:t>
            </a:r>
            <a:endParaRPr sz="1200"/>
          </a:p>
        </p:txBody>
      </p:sp>
      <p:sp>
        <p:nvSpPr>
          <p:cNvPr id="93" name="Google Shape;93;p14"/>
          <p:cNvSpPr/>
          <p:nvPr/>
        </p:nvSpPr>
        <p:spPr>
          <a:xfrm>
            <a:off x="295325" y="5897170"/>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a:t>Acteurs médico-sociaux</a:t>
            </a:r>
            <a:endParaRPr sz="1200"/>
          </a:p>
        </p:txBody>
      </p:sp>
      <p:sp>
        <p:nvSpPr>
          <p:cNvPr id="94" name="Google Shape;94;p14"/>
          <p:cNvSpPr/>
          <p:nvPr/>
        </p:nvSpPr>
        <p:spPr>
          <a:xfrm>
            <a:off x="2501851" y="5935328"/>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a:t>Communiquer et adresser des parents vers le dispositif </a:t>
            </a:r>
          </a:p>
        </p:txBody>
      </p:sp>
      <p:sp>
        <p:nvSpPr>
          <p:cNvPr id="95" name="Google Shape;95;p14"/>
          <p:cNvSpPr/>
          <p:nvPr/>
        </p:nvSpPr>
        <p:spPr>
          <a:xfrm>
            <a:off x="295337" y="6358654"/>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a:t>Comité de pilotage inter-CPTS</a:t>
            </a:r>
            <a:endParaRPr sz="1200"/>
          </a:p>
        </p:txBody>
      </p:sp>
      <p:sp>
        <p:nvSpPr>
          <p:cNvPr id="96" name="Google Shape;96;p14"/>
          <p:cNvSpPr/>
          <p:nvPr/>
        </p:nvSpPr>
        <p:spPr>
          <a:xfrm>
            <a:off x="2501871" y="6358664"/>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a:t>Assurer la coordination, le suivi et l’évaluation du projet</a:t>
            </a:r>
            <a:endParaRPr sz="1200"/>
          </a:p>
        </p:txBody>
      </p:sp>
      <p:sp>
        <p:nvSpPr>
          <p:cNvPr id="97" name="Google Shape;97;p14"/>
          <p:cNvSpPr/>
          <p:nvPr/>
        </p:nvSpPr>
        <p:spPr>
          <a:xfrm>
            <a:off x="295337" y="6791325"/>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a:t>Les communes</a:t>
            </a:r>
            <a:endParaRPr/>
          </a:p>
        </p:txBody>
      </p:sp>
      <p:sp>
        <p:nvSpPr>
          <p:cNvPr id="98" name="Google Shape;98;p14"/>
          <p:cNvSpPr/>
          <p:nvPr/>
        </p:nvSpPr>
        <p:spPr>
          <a:xfrm>
            <a:off x="2501871" y="6791336"/>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a:t>Communiquer et apporter leur soutien logistique</a:t>
            </a:r>
          </a:p>
        </p:txBody>
      </p:sp>
      <p:sp>
        <p:nvSpPr>
          <p:cNvPr id="99" name="Google Shape;99;p14"/>
          <p:cNvSpPr txBox="1"/>
          <p:nvPr/>
        </p:nvSpPr>
        <p:spPr>
          <a:xfrm>
            <a:off x="3544275" y="7236000"/>
            <a:ext cx="7114500" cy="354000"/>
          </a:xfrm>
          <a:prstGeom prst="rect">
            <a:avLst/>
          </a:prstGeom>
          <a:noFill/>
          <a:ln>
            <a:noFill/>
          </a:ln>
        </p:spPr>
        <p:txBody>
          <a:bodyPr spcFirstLastPara="1" wrap="square" lIns="91425" tIns="91425" rIns="91425" bIns="91425" anchor="ctr" anchorCtr="0">
            <a:spAutoFit/>
          </a:bodyPr>
          <a:lstStyle/>
          <a:p>
            <a:pPr marL="0" lvl="0" indent="0" algn="r" rtl="0">
              <a:spcBef>
                <a:spcPts val="0"/>
              </a:spcBef>
              <a:spcAft>
                <a:spcPts val="0"/>
              </a:spcAft>
              <a:buNone/>
            </a:pPr>
            <a:r>
              <a:rPr lang="fr" sz="1100" b="1" i="1">
                <a:solidFill>
                  <a:srgbClr val="FF0084"/>
                </a:solidFill>
                <a:highlight>
                  <a:schemeClr val="lt1"/>
                </a:highlight>
              </a:rPr>
              <a:t> DOCUMENT À RÉCUPÉRER PAR LE FACILITATEUR EN FIN DE SESSION</a:t>
            </a:r>
            <a:r>
              <a:rPr lang="fr" sz="1100" b="1" i="1">
                <a:solidFill>
                  <a:schemeClr val="lt1"/>
                </a:solidFill>
                <a:highlight>
                  <a:schemeClr val="lt1"/>
                </a:highlight>
              </a:rPr>
              <a:t>-</a:t>
            </a:r>
            <a:endParaRPr sz="1100" b="1" i="1">
              <a:solidFill>
                <a:schemeClr val="lt1"/>
              </a:solidFill>
              <a:highlight>
                <a:schemeClr val="lt1"/>
              </a:highlight>
            </a:endParaRPr>
          </a:p>
        </p:txBody>
      </p:sp>
      <p:sp>
        <p:nvSpPr>
          <p:cNvPr id="2" name="ZoneTexte 1">
            <a:extLst>
              <a:ext uri="{FF2B5EF4-FFF2-40B4-BE49-F238E27FC236}">
                <a16:creationId xmlns:a16="http://schemas.microsoft.com/office/drawing/2014/main" id="{EA291704-D435-5BC5-9235-336027F6BF40}"/>
              </a:ext>
            </a:extLst>
          </p:cNvPr>
          <p:cNvSpPr txBox="1"/>
          <p:nvPr/>
        </p:nvSpPr>
        <p:spPr>
          <a:xfrm>
            <a:off x="229225" y="1409288"/>
            <a:ext cx="5616275" cy="2554545"/>
          </a:xfrm>
          <a:prstGeom prst="rect">
            <a:avLst/>
          </a:prstGeom>
          <a:noFill/>
        </p:spPr>
        <p:txBody>
          <a:bodyPr wrap="square" rtlCol="0">
            <a:spAutoFit/>
          </a:bodyPr>
          <a:lstStyle/>
          <a:p>
            <a:pPr marL="0" lvl="0" indent="0" algn="l" rtl="0">
              <a:spcBef>
                <a:spcPts val="0"/>
              </a:spcBef>
              <a:spcAft>
                <a:spcPts val="0"/>
              </a:spcAft>
              <a:buNone/>
            </a:pPr>
            <a:r>
              <a:rPr lang="fr-FR" sz="1000" b="1" i="0" u="none" strike="noStrike" baseline="0">
                <a:solidFill>
                  <a:srgbClr val="000000"/>
                </a:solidFill>
                <a:latin typeface="+mj-lt"/>
              </a:rPr>
              <a:t>Phase 1 (année 1) </a:t>
            </a:r>
            <a:r>
              <a:rPr lang="fr-FR" sz="1000" b="0" i="0" u="none" strike="noStrike" baseline="0">
                <a:solidFill>
                  <a:srgbClr val="000000"/>
                </a:solidFill>
                <a:latin typeface="+mj-lt"/>
              </a:rPr>
              <a:t>: </a:t>
            </a:r>
            <a:r>
              <a:rPr lang="fr-FR" sz="1000" b="1" i="0" u="none" strike="noStrike" baseline="0">
                <a:solidFill>
                  <a:srgbClr val="000000"/>
                </a:solidFill>
                <a:latin typeface="+mj-lt"/>
              </a:rPr>
              <a:t>Création et structuration </a:t>
            </a:r>
            <a:r>
              <a:rPr lang="fr-FR" sz="1000" i="0" u="none" strike="noStrike" baseline="0">
                <a:solidFill>
                  <a:srgbClr val="000000"/>
                </a:solidFill>
                <a:latin typeface="+mj-lt"/>
              </a:rPr>
              <a:t>de la Maison des 1000 Premiers Jours, </a:t>
            </a:r>
            <a:r>
              <a:rPr lang="fr-FR" sz="1000" b="1" i="0" u="none" strike="noStrike" baseline="0">
                <a:solidFill>
                  <a:srgbClr val="000000"/>
                </a:solidFill>
                <a:latin typeface="+mj-lt"/>
              </a:rPr>
              <a:t>Déploiement du dispositif</a:t>
            </a:r>
            <a:r>
              <a:rPr lang="fr-FR" sz="1000" i="0" u="none" strike="noStrike" baseline="0">
                <a:solidFill>
                  <a:srgbClr val="000000"/>
                </a:solidFill>
                <a:latin typeface="+mj-lt"/>
              </a:rPr>
              <a:t> auprès des professionnels de ville et hospitaliers, avec formation et sensibilisation, </a:t>
            </a:r>
            <a:r>
              <a:rPr lang="fr-FR" sz="1000" b="1" i="0" u="none" strike="noStrike" baseline="0">
                <a:solidFill>
                  <a:srgbClr val="000000"/>
                </a:solidFill>
                <a:latin typeface="+mj-lt"/>
              </a:rPr>
              <a:t>Mise en place des premiers parcours </a:t>
            </a:r>
            <a:r>
              <a:rPr lang="fr-FR" sz="1000" i="0" u="none" strike="noStrike" baseline="0">
                <a:solidFill>
                  <a:srgbClr val="000000"/>
                </a:solidFill>
                <a:latin typeface="+mj-lt"/>
              </a:rPr>
              <a:t>de soins et ateliers pour les familles, </a:t>
            </a:r>
            <a:r>
              <a:rPr lang="fr-FR" sz="1000" b="1" i="0" u="none" strike="noStrike" baseline="0">
                <a:solidFill>
                  <a:srgbClr val="000000"/>
                </a:solidFill>
                <a:latin typeface="+mj-lt"/>
              </a:rPr>
              <a:t>Premiers bilans d’évaluation</a:t>
            </a:r>
            <a:r>
              <a:rPr lang="fr-FR" sz="1000" i="0" u="none" strike="noStrike" baseline="0">
                <a:solidFill>
                  <a:srgbClr val="000000"/>
                </a:solidFill>
                <a:latin typeface="+mj-lt"/>
              </a:rPr>
              <a:t> et ajustements sur la base des indicateurs de suivi. </a:t>
            </a:r>
          </a:p>
          <a:p>
            <a:pPr marL="0" lvl="0" indent="0" algn="l" rtl="0">
              <a:spcBef>
                <a:spcPts val="0"/>
              </a:spcBef>
              <a:spcAft>
                <a:spcPts val="0"/>
              </a:spcAft>
              <a:buNone/>
            </a:pPr>
            <a:endParaRPr lang="fr-FR" sz="1000">
              <a:latin typeface="+mj-lt"/>
            </a:endParaRPr>
          </a:p>
          <a:p>
            <a:pPr marL="0" lvl="0" indent="0" algn="l" rtl="0">
              <a:spcBef>
                <a:spcPts val="0"/>
              </a:spcBef>
              <a:spcAft>
                <a:spcPts val="0"/>
              </a:spcAft>
              <a:buNone/>
            </a:pPr>
            <a:r>
              <a:rPr lang="fr-FR" sz="1000" b="1" i="0" u="none" strike="noStrike" baseline="0">
                <a:solidFill>
                  <a:srgbClr val="000000"/>
                </a:solidFill>
                <a:latin typeface="+mj-lt"/>
              </a:rPr>
              <a:t>• Phase 2 (année 2-3) </a:t>
            </a:r>
            <a:r>
              <a:rPr lang="fr-FR" sz="1000" b="0" i="0" u="none" strike="noStrike" baseline="0">
                <a:solidFill>
                  <a:srgbClr val="000000"/>
                </a:solidFill>
                <a:latin typeface="+mj-lt"/>
              </a:rPr>
              <a:t>: </a:t>
            </a:r>
            <a:r>
              <a:rPr lang="fr-FR" sz="1000" b="1" i="0" u="none" strike="noStrike" baseline="0">
                <a:solidFill>
                  <a:srgbClr val="000000"/>
                </a:solidFill>
                <a:latin typeface="+mj-lt"/>
              </a:rPr>
              <a:t>Renforcement du maillage territorial </a:t>
            </a:r>
            <a:r>
              <a:rPr lang="fr-FR" sz="1000" i="0" u="none" strike="noStrike" baseline="0">
                <a:solidFill>
                  <a:srgbClr val="000000"/>
                </a:solidFill>
                <a:latin typeface="+mj-lt"/>
              </a:rPr>
              <a:t>avec l’intégration d’autres CPTS du 94 et du sud du 77</a:t>
            </a:r>
            <a:r>
              <a:rPr lang="fr-FR" sz="1000">
                <a:latin typeface="+mj-lt"/>
              </a:rPr>
              <a:t>, </a:t>
            </a:r>
            <a:r>
              <a:rPr lang="fr-FR" sz="1000" b="1" i="0" u="none" strike="noStrike" baseline="0">
                <a:solidFill>
                  <a:srgbClr val="000000"/>
                </a:solidFill>
                <a:latin typeface="+mj-lt"/>
              </a:rPr>
              <a:t>Intégration des maternités </a:t>
            </a:r>
            <a:r>
              <a:rPr lang="fr-FR" sz="1000" i="0" u="none" strike="noStrike" baseline="0">
                <a:solidFill>
                  <a:srgbClr val="000000"/>
                </a:solidFill>
                <a:latin typeface="+mj-lt"/>
              </a:rPr>
              <a:t>de Créteil et de Villeneuve-Saint-Georges dans le dispositif, </a:t>
            </a:r>
            <a:r>
              <a:rPr lang="fr-FR" sz="1000" b="1" i="0" u="none" strike="noStrike" baseline="0">
                <a:solidFill>
                  <a:srgbClr val="000000"/>
                </a:solidFill>
                <a:latin typeface="+mj-lt"/>
              </a:rPr>
              <a:t>Développement de nouvelles actions </a:t>
            </a:r>
            <a:r>
              <a:rPr lang="fr-FR" sz="1000" i="0" u="none" strike="noStrike" baseline="0">
                <a:solidFill>
                  <a:srgbClr val="000000"/>
                </a:solidFill>
                <a:latin typeface="+mj-lt"/>
              </a:rPr>
              <a:t>de prévention, </a:t>
            </a:r>
            <a:r>
              <a:rPr lang="fr-FR" sz="1000" b="1" i="0" u="none" strike="noStrike" baseline="0">
                <a:solidFill>
                  <a:srgbClr val="000000"/>
                </a:solidFill>
                <a:latin typeface="+mj-lt"/>
              </a:rPr>
              <a:t>Consolidation des partenariats </a:t>
            </a:r>
            <a:r>
              <a:rPr lang="fr-FR" sz="1000" i="0" u="none" strike="noStrike" baseline="0">
                <a:solidFill>
                  <a:srgbClr val="000000"/>
                </a:solidFill>
                <a:latin typeface="+mj-lt"/>
              </a:rPr>
              <a:t>avec la PMI et le secteur médico-social</a:t>
            </a:r>
            <a:r>
              <a:rPr lang="fr-FR" sz="1000">
                <a:latin typeface="+mj-lt"/>
              </a:rPr>
              <a:t>, </a:t>
            </a:r>
            <a:r>
              <a:rPr lang="fr-FR" sz="1000" b="1" i="0" u="none" strike="noStrike" baseline="0">
                <a:solidFill>
                  <a:srgbClr val="000000"/>
                </a:solidFill>
                <a:latin typeface="+mj-lt"/>
              </a:rPr>
              <a:t>Adaptation du modèle de financement </a:t>
            </a:r>
            <a:r>
              <a:rPr lang="fr-FR" sz="1000" i="0" u="none" strike="noStrike" baseline="0">
                <a:solidFill>
                  <a:srgbClr val="000000"/>
                </a:solidFill>
                <a:latin typeface="+mj-lt"/>
              </a:rPr>
              <a:t>en vue de pérenniser le dispositif. </a:t>
            </a:r>
          </a:p>
          <a:p>
            <a:pPr marL="0" lvl="0" indent="0" algn="l" rtl="0">
              <a:spcBef>
                <a:spcPts val="0"/>
              </a:spcBef>
              <a:spcAft>
                <a:spcPts val="0"/>
              </a:spcAft>
              <a:buNone/>
            </a:pPr>
            <a:endParaRPr lang="fr-FR" sz="1000" b="0" i="0" u="none" strike="noStrike" baseline="0">
              <a:solidFill>
                <a:srgbClr val="000000"/>
              </a:solidFill>
              <a:latin typeface="+mj-lt"/>
            </a:endParaRPr>
          </a:p>
          <a:p>
            <a:pPr marL="0" lvl="0" indent="0" algn="l" rtl="0">
              <a:spcBef>
                <a:spcPts val="0"/>
              </a:spcBef>
              <a:spcAft>
                <a:spcPts val="0"/>
              </a:spcAft>
              <a:buNone/>
            </a:pPr>
            <a:r>
              <a:rPr lang="fr-FR" sz="1000" b="1" i="0" u="none" strike="noStrike" baseline="0">
                <a:solidFill>
                  <a:srgbClr val="000000"/>
                </a:solidFill>
                <a:latin typeface="+mj-lt"/>
              </a:rPr>
              <a:t>• Phase 3 (année 4-5) </a:t>
            </a:r>
            <a:r>
              <a:rPr lang="fr-FR" sz="1000" b="0" i="0" u="none" strike="noStrike" baseline="0">
                <a:solidFill>
                  <a:srgbClr val="000000"/>
                </a:solidFill>
                <a:latin typeface="+mj-lt"/>
              </a:rPr>
              <a:t>: </a:t>
            </a:r>
            <a:r>
              <a:rPr lang="fr-FR" sz="1000" b="1" i="0" u="none" strike="noStrike" baseline="0">
                <a:solidFill>
                  <a:srgbClr val="000000"/>
                </a:solidFill>
                <a:latin typeface="+mj-lt"/>
              </a:rPr>
              <a:t>Extension du dispositif </a:t>
            </a:r>
            <a:r>
              <a:rPr lang="fr-FR" sz="1000" i="0" u="none" strike="noStrike" baseline="0">
                <a:solidFill>
                  <a:srgbClr val="000000"/>
                </a:solidFill>
                <a:latin typeface="+mj-lt"/>
              </a:rPr>
              <a:t>à toute l’Île-de-France, avec intégration de nouvelles CPTS et maternités, </a:t>
            </a:r>
            <a:r>
              <a:rPr lang="fr-FR" sz="1000" b="1" i="0" u="none" strike="noStrike" baseline="0">
                <a:solidFill>
                  <a:srgbClr val="000000"/>
                </a:solidFill>
                <a:latin typeface="+mj-lt"/>
              </a:rPr>
              <a:t>Création d’un modèle de coordination </a:t>
            </a:r>
            <a:r>
              <a:rPr lang="fr-FR" sz="1000" i="0" u="none" strike="noStrike" baseline="0">
                <a:solidFill>
                  <a:srgbClr val="000000"/>
                </a:solidFill>
                <a:latin typeface="+mj-lt"/>
              </a:rPr>
              <a:t>interrégional avec d’autres maisons des 1000 jours en France, </a:t>
            </a:r>
            <a:r>
              <a:rPr lang="fr-FR" sz="1000" b="1" i="0" u="none" strike="noStrike" baseline="0">
                <a:solidFill>
                  <a:srgbClr val="000000"/>
                </a:solidFill>
                <a:latin typeface="+mj-lt"/>
              </a:rPr>
              <a:t>Renforcement de la recherche </a:t>
            </a:r>
            <a:r>
              <a:rPr lang="fr-FR" sz="1000" i="0" u="none" strike="noStrike" baseline="0">
                <a:solidFill>
                  <a:srgbClr val="000000"/>
                </a:solidFill>
                <a:latin typeface="+mj-lt"/>
              </a:rPr>
              <a:t>et du suivi scientifique sur les bénéfices du projet, </a:t>
            </a:r>
            <a:r>
              <a:rPr lang="fr-FR" sz="1000" b="1" i="0" u="none" strike="noStrike" baseline="0">
                <a:solidFill>
                  <a:srgbClr val="000000"/>
                </a:solidFill>
                <a:latin typeface="+mj-lt"/>
              </a:rPr>
              <a:t>Pérennisation financière </a:t>
            </a:r>
            <a:r>
              <a:rPr lang="fr-FR" sz="1000" i="0" u="none" strike="noStrike" baseline="0">
                <a:solidFill>
                  <a:srgbClr val="000000"/>
                </a:solidFill>
                <a:latin typeface="+mj-lt"/>
              </a:rPr>
              <a:t>avec financements complémentaires.</a:t>
            </a:r>
            <a:endParaRPr lang="fr-FR" sz="1000">
              <a:latin typeface="+mj-lt"/>
            </a:endParaRPr>
          </a:p>
        </p:txBody>
      </p:sp>
      <p:sp>
        <p:nvSpPr>
          <p:cNvPr id="3" name="ZoneTexte 2">
            <a:extLst>
              <a:ext uri="{FF2B5EF4-FFF2-40B4-BE49-F238E27FC236}">
                <a16:creationId xmlns:a16="http://schemas.microsoft.com/office/drawing/2014/main" id="{7BDACCF0-2975-5974-F6B4-4C1B2880ABF1}"/>
              </a:ext>
            </a:extLst>
          </p:cNvPr>
          <p:cNvSpPr txBox="1"/>
          <p:nvPr/>
        </p:nvSpPr>
        <p:spPr>
          <a:xfrm>
            <a:off x="6283800" y="1962912"/>
            <a:ext cx="4030632" cy="1600438"/>
          </a:xfrm>
          <a:prstGeom prst="rect">
            <a:avLst/>
          </a:prstGeom>
          <a:noFill/>
        </p:spPr>
        <p:txBody>
          <a:bodyPr wrap="square" rtlCol="0">
            <a:spAutoFit/>
          </a:bodyPr>
          <a:lstStyle/>
          <a:p>
            <a:pPr marL="285750" indent="-285750">
              <a:buFontTx/>
              <a:buChar char="-"/>
            </a:pPr>
            <a:r>
              <a:rPr lang="fr-FR" err="1"/>
              <a:t>Co-construire</a:t>
            </a:r>
            <a:r>
              <a:rPr lang="fr-FR"/>
              <a:t> et soutenir le projet avec la CPTS</a:t>
            </a:r>
          </a:p>
          <a:p>
            <a:pPr marL="285750" indent="-285750">
              <a:buFontTx/>
              <a:buChar char="-"/>
            </a:pPr>
            <a:r>
              <a:rPr lang="fr-FR"/>
              <a:t>Adresser des parents vers le dispositif </a:t>
            </a:r>
          </a:p>
          <a:p>
            <a:pPr marL="285750" indent="-285750">
              <a:buFontTx/>
              <a:buChar char="-"/>
            </a:pPr>
            <a:r>
              <a:rPr lang="fr-FR"/>
              <a:t>Animer des ateliers par les professionnels de la périnatalité concernés</a:t>
            </a:r>
          </a:p>
          <a:p>
            <a:pPr marL="285750" indent="-285750">
              <a:buFontTx/>
              <a:buChar char="-"/>
            </a:pPr>
            <a:endParaRPr lang="fr-FR"/>
          </a:p>
          <a:p>
            <a:pPr marL="285750" indent="-285750">
              <a:buFontTx/>
              <a:buChar char="-"/>
            </a:pPr>
            <a:endParaRPr lang="fr-FR"/>
          </a:p>
        </p:txBody>
      </p:sp>
      <p:sp>
        <p:nvSpPr>
          <p:cNvPr id="4" name="ZoneTexte 3">
            <a:extLst>
              <a:ext uri="{FF2B5EF4-FFF2-40B4-BE49-F238E27FC236}">
                <a16:creationId xmlns:a16="http://schemas.microsoft.com/office/drawing/2014/main" id="{05D74AEE-6171-376D-C50A-E7AE2DD7BB9B}"/>
              </a:ext>
            </a:extLst>
          </p:cNvPr>
          <p:cNvSpPr txBox="1"/>
          <p:nvPr/>
        </p:nvSpPr>
        <p:spPr>
          <a:xfrm>
            <a:off x="6283800" y="4856255"/>
            <a:ext cx="3945288" cy="1754326"/>
          </a:xfrm>
          <a:prstGeom prst="rect">
            <a:avLst/>
          </a:prstGeom>
          <a:noFill/>
        </p:spPr>
        <p:txBody>
          <a:bodyPr wrap="square" rtlCol="0">
            <a:spAutoFit/>
          </a:bodyPr>
          <a:lstStyle/>
          <a:p>
            <a:pPr marL="285750" indent="-285750">
              <a:buFontTx/>
              <a:buChar char="-"/>
            </a:pPr>
            <a:r>
              <a:rPr lang="fr-FR" sz="1200"/>
              <a:t>La poursuite du soutien du Ministère de la Santé aux initiatives de maisons des 1000 premiers jours;</a:t>
            </a:r>
          </a:p>
          <a:p>
            <a:pPr marL="285750" indent="-285750">
              <a:buFontTx/>
              <a:buChar char="-"/>
            </a:pPr>
            <a:endParaRPr lang="fr-FR" sz="1200"/>
          </a:p>
          <a:p>
            <a:pPr marL="285750" indent="-285750">
              <a:buFontTx/>
              <a:buChar char="-"/>
            </a:pPr>
            <a:r>
              <a:rPr lang="fr-FR" sz="1200"/>
              <a:t>La poursuite de l’apport des recommandations par le Ministère quant à leur contenu;</a:t>
            </a:r>
          </a:p>
          <a:p>
            <a:pPr marL="285750" indent="-285750">
              <a:buFontTx/>
              <a:buChar char="-"/>
            </a:pPr>
            <a:endParaRPr lang="fr-FR" sz="1200"/>
          </a:p>
          <a:p>
            <a:pPr marL="285750" indent="-285750">
              <a:buFontTx/>
              <a:buChar char="-"/>
            </a:pPr>
            <a:r>
              <a:rPr lang="fr-FR" sz="1200"/>
              <a:t>Communication et échange de bonnes pratiques entre les différentes maisons des 1000 premiers jours</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2</Slides>
  <Notes>2</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Simple Light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MARIANI, Louise</dc:creator>
  <cp:revision>1</cp:revision>
  <dcterms:modified xsi:type="dcterms:W3CDTF">2025-02-20T13:37:10Z</dcterms:modified>
</cp:coreProperties>
</file>