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10691813" cy="7559675"/>
  <p:notesSz cx="7559675" cy="10691813"/>
  <p:embeddedFontLst>
    <p:embeddedFont>
      <p:font typeface="Ubuntu" panose="020B0504030602030204"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602" y="90"/>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02" y="685800"/>
            <a:ext cx="4849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b22d93a08_0_7: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b22d93a08_0_7: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6f47e5b9d8_0_1: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6f47e5b9d8_0_1: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94388"/>
            <a:ext cx="9963000" cy="30171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64468" y="4165643"/>
            <a:ext cx="9963000" cy="1164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64468" y="4633192"/>
            <a:ext cx="9963000" cy="191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161354"/>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64468" y="1693927"/>
            <a:ext cx="9963000" cy="5021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64468"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5650483"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816630"/>
            <a:ext cx="3283500" cy="1110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64468" y="2042457"/>
            <a:ext cx="3283500" cy="4673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5775715" y="1064257"/>
            <a:ext cx="4486500" cy="543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53"/>
        <p:cNvGrpSpPr/>
        <p:nvPr/>
      </p:nvGrpSpPr>
      <p:grpSpPr>
        <a:xfrm>
          <a:off x="0" y="0"/>
          <a:ext cx="0" cy="0"/>
          <a:chOff x="0" y="0"/>
          <a:chExt cx="0" cy="0"/>
        </a:xfrm>
      </p:grpSpPr>
      <p:sp>
        <p:nvSpPr>
          <p:cNvPr id="54" name="Google Shape;54;p13"/>
          <p:cNvSpPr/>
          <p:nvPr/>
        </p:nvSpPr>
        <p:spPr>
          <a:xfrm>
            <a:off x="150" y="0"/>
            <a:ext cx="10692000" cy="11151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p:nvPr/>
        </p:nvSpPr>
        <p:spPr>
          <a:xfrm>
            <a:off x="81141" y="292987"/>
            <a:ext cx="63570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600" b="1" dirty="0">
                <a:solidFill>
                  <a:schemeClr val="dk1"/>
                </a:solidFill>
              </a:rPr>
              <a:t>Nom du projet : </a:t>
            </a:r>
            <a:r>
              <a:rPr lang="fr-FR" sz="1600" dirty="0"/>
              <a:t>Le bien être au cœur du bien vieillir</a:t>
            </a:r>
            <a:endParaRPr sz="1200" b="1" dirty="0">
              <a:solidFill>
                <a:schemeClr val="dk1"/>
              </a:solidFill>
            </a:endParaRPr>
          </a:p>
        </p:txBody>
      </p:sp>
      <p:sp>
        <p:nvSpPr>
          <p:cNvPr id="56" name="Google Shape;56;p13"/>
          <p:cNvSpPr/>
          <p:nvPr/>
        </p:nvSpPr>
        <p:spPr>
          <a:xfrm>
            <a:off x="149000" y="1229300"/>
            <a:ext cx="10461300" cy="198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txBox="1"/>
          <p:nvPr/>
        </p:nvSpPr>
        <p:spPr>
          <a:xfrm>
            <a:off x="149000" y="1229300"/>
            <a:ext cx="10130464" cy="190818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600" b="1" dirty="0">
                <a:solidFill>
                  <a:schemeClr val="dk1"/>
                </a:solidFill>
              </a:rPr>
              <a:t>Constat</a:t>
            </a:r>
            <a:r>
              <a:rPr lang="fr" sz="1600" b="1" dirty="0">
                <a:solidFill>
                  <a:srgbClr val="999999"/>
                </a:solidFill>
              </a:rPr>
              <a:t>  -</a:t>
            </a:r>
          </a:p>
          <a:p>
            <a:pPr marL="0" lvl="0" indent="0" algn="l" rtl="0">
              <a:spcBef>
                <a:spcPts val="0"/>
              </a:spcBef>
              <a:spcAft>
                <a:spcPts val="0"/>
              </a:spcAft>
              <a:buNone/>
            </a:pPr>
            <a:endParaRPr lang="fr" sz="1600" b="1" dirty="0">
              <a:solidFill>
                <a:srgbClr val="999999"/>
              </a:solidFill>
            </a:endParaRPr>
          </a:p>
          <a:p>
            <a:pPr marL="0" lvl="0" indent="0" algn="just" rtl="0">
              <a:spcBef>
                <a:spcPts val="0"/>
              </a:spcBef>
              <a:spcAft>
                <a:spcPts val="0"/>
              </a:spcAft>
              <a:buNone/>
            </a:pPr>
            <a:r>
              <a:rPr lang="fr-FR" sz="1600" dirty="0"/>
              <a:t>La part des plus de 60 ans augmente au sein de la population de Villeneuve-le-Roi et, d'une manière générale, les populations âgées ont des besoins en termes de soins plus importants que les autres tranches d'âge. Par ailleurs, les fiches actions du contrat local de santé ont relevé un certain nombre de sujets importants en termes de prévention pour les séniors (la prévention des chutes, la lutte contre l'isolement social, l'accessibilité des logements pour renforcer le maintien à domicile, la santé mentale). </a:t>
            </a:r>
            <a:endParaRPr sz="1600" b="1" dirty="0">
              <a:solidFill>
                <a:srgbClr val="999999"/>
              </a:solidFill>
            </a:endParaRPr>
          </a:p>
        </p:txBody>
      </p:sp>
      <p:sp>
        <p:nvSpPr>
          <p:cNvPr id="59" name="Google Shape;59;p13"/>
          <p:cNvSpPr txBox="1"/>
          <p:nvPr/>
        </p:nvSpPr>
        <p:spPr>
          <a:xfrm>
            <a:off x="5270013" y="3224413"/>
            <a:ext cx="38640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Bénéfices attendus</a:t>
            </a:r>
            <a:endParaRPr b="1">
              <a:solidFill>
                <a:srgbClr val="FFFFFF"/>
              </a:solidFill>
            </a:endParaRPr>
          </a:p>
        </p:txBody>
      </p:sp>
      <p:sp>
        <p:nvSpPr>
          <p:cNvPr id="60" name="Google Shape;60;p13"/>
          <p:cNvSpPr/>
          <p:nvPr/>
        </p:nvSpPr>
        <p:spPr>
          <a:xfrm>
            <a:off x="5358302" y="3593725"/>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Favoriser l’accessibilité des logements pour renforcer le maintien à domicile</a:t>
            </a:r>
          </a:p>
          <a:p>
            <a:pPr marL="0" lvl="0" indent="0" algn="l" rtl="0">
              <a:spcBef>
                <a:spcPts val="0"/>
              </a:spcBef>
              <a:spcAft>
                <a:spcPts val="0"/>
              </a:spcAft>
              <a:buNone/>
            </a:pPr>
            <a:r>
              <a:rPr lang="fr-FR" dirty="0"/>
              <a:t>Prévenir en amont, l’entrée dans la dépendance et/ou la perte d’autonomie (avec l’importance d’adapter son logement)</a:t>
            </a:r>
            <a:endParaRPr dirty="0"/>
          </a:p>
        </p:txBody>
      </p:sp>
      <p:sp>
        <p:nvSpPr>
          <p:cNvPr id="61" name="Google Shape;61;p13"/>
          <p:cNvSpPr txBox="1"/>
          <p:nvPr/>
        </p:nvSpPr>
        <p:spPr>
          <a:xfrm>
            <a:off x="60288" y="3224413"/>
            <a:ext cx="26976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a:solidFill>
                  <a:srgbClr val="FFFFFF"/>
                </a:solidFill>
              </a:rPr>
              <a:t>Bénéficiaire(s)</a:t>
            </a:r>
            <a:endParaRPr b="1">
              <a:solidFill>
                <a:srgbClr val="FFFFFF"/>
              </a:solidFill>
            </a:endParaRPr>
          </a:p>
        </p:txBody>
      </p:sp>
      <p:pic>
        <p:nvPicPr>
          <p:cNvPr id="62" name="Google Shape;62;p13"/>
          <p:cNvPicPr preferRelativeResize="0"/>
          <p:nvPr/>
        </p:nvPicPr>
        <p:blipFill>
          <a:blip r:embed="rId3">
            <a:alphaModFix/>
          </a:blip>
          <a:stretch>
            <a:fillRect/>
          </a:stretch>
        </p:blipFill>
        <p:spPr>
          <a:xfrm>
            <a:off x="9371822" y="197300"/>
            <a:ext cx="1238850" cy="1114975"/>
          </a:xfrm>
          <a:prstGeom prst="rect">
            <a:avLst/>
          </a:prstGeom>
          <a:noFill/>
          <a:ln>
            <a:noFill/>
          </a:ln>
        </p:spPr>
      </p:pic>
      <p:sp>
        <p:nvSpPr>
          <p:cNvPr id="63" name="Google Shape;63;p13"/>
          <p:cNvSpPr/>
          <p:nvPr/>
        </p:nvSpPr>
        <p:spPr>
          <a:xfrm>
            <a:off x="149000" y="4104997"/>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60 ans et plus (mixte)</a:t>
            </a:r>
            <a:endParaRPr dirty="0"/>
          </a:p>
        </p:txBody>
      </p:sp>
      <p:sp>
        <p:nvSpPr>
          <p:cNvPr id="64" name="Google Shape;64;p13"/>
          <p:cNvSpPr/>
          <p:nvPr/>
        </p:nvSpPr>
        <p:spPr>
          <a:xfrm>
            <a:off x="5358302" y="4844003"/>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Favoriser la prise en compte de la santé mentale</a:t>
            </a:r>
          </a:p>
          <a:p>
            <a:pPr marL="0" lvl="0" indent="0" algn="l" rtl="0">
              <a:spcBef>
                <a:spcPts val="0"/>
              </a:spcBef>
              <a:spcAft>
                <a:spcPts val="0"/>
              </a:spcAft>
              <a:buNone/>
            </a:pPr>
            <a:r>
              <a:rPr lang="fr-FR" dirty="0"/>
              <a:t>Lutter contre l’isolement</a:t>
            </a:r>
          </a:p>
          <a:p>
            <a:pPr marL="0" lvl="0" indent="0" algn="l" rtl="0">
              <a:spcBef>
                <a:spcPts val="0"/>
              </a:spcBef>
              <a:spcAft>
                <a:spcPts val="0"/>
              </a:spcAft>
              <a:buNone/>
            </a:pPr>
            <a:r>
              <a:rPr lang="fr-FR" dirty="0"/>
              <a:t>Favoriser les </a:t>
            </a:r>
            <a:r>
              <a:rPr lang="fr-FR"/>
              <a:t>liens inter-quartiers</a:t>
            </a:r>
            <a:endParaRPr dirty="0"/>
          </a:p>
        </p:txBody>
      </p:sp>
      <p:sp>
        <p:nvSpPr>
          <p:cNvPr id="65" name="Google Shape;65;p13"/>
          <p:cNvSpPr/>
          <p:nvPr/>
        </p:nvSpPr>
        <p:spPr>
          <a:xfrm>
            <a:off x="149000" y="5523382"/>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224 bénéficiaires</a:t>
            </a:r>
            <a:endParaRPr dirty="0"/>
          </a:p>
        </p:txBody>
      </p:sp>
      <p:sp>
        <p:nvSpPr>
          <p:cNvPr id="66" name="Google Shape;66;p13"/>
          <p:cNvSpPr/>
          <p:nvPr/>
        </p:nvSpPr>
        <p:spPr>
          <a:xfrm>
            <a:off x="5358302" y="6094282"/>
            <a:ext cx="51759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Promouvoir la pratique d’activité physique et l’accès à  une alimentation saine et équilibrée</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71"/>
        <p:cNvGrpSpPr/>
        <p:nvPr/>
      </p:nvGrpSpPr>
      <p:grpSpPr>
        <a:xfrm>
          <a:off x="0" y="0"/>
          <a:ext cx="0" cy="0"/>
          <a:chOff x="0" y="0"/>
          <a:chExt cx="0" cy="0"/>
        </a:xfrm>
      </p:grpSpPr>
      <p:sp>
        <p:nvSpPr>
          <p:cNvPr id="72" name="Google Shape;72;p14"/>
          <p:cNvSpPr/>
          <p:nvPr/>
        </p:nvSpPr>
        <p:spPr>
          <a:xfrm>
            <a:off x="6083450" y="867270"/>
            <a:ext cx="4457100" cy="6499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p:txBody>
      </p:sp>
      <p:sp>
        <p:nvSpPr>
          <p:cNvPr id="73" name="Google Shape;73;p14"/>
          <p:cNvSpPr/>
          <p:nvPr/>
        </p:nvSpPr>
        <p:spPr>
          <a:xfrm>
            <a:off x="0" y="-200"/>
            <a:ext cx="10692000" cy="804000"/>
          </a:xfrm>
          <a:prstGeom prst="rect">
            <a:avLst/>
          </a:prstGeom>
          <a:solidFill>
            <a:srgbClr val="29AB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p:nvPr/>
        </p:nvSpPr>
        <p:spPr>
          <a:xfrm>
            <a:off x="150438" y="174513"/>
            <a:ext cx="25422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2200" b="1">
                <a:solidFill>
                  <a:schemeClr val="lt1"/>
                </a:solidFill>
                <a:latin typeface="Ubuntu"/>
                <a:ea typeface="Ubuntu"/>
                <a:cs typeface="Ubuntu"/>
                <a:sym typeface="Ubuntu"/>
              </a:rPr>
              <a:t>DESCRIPTION</a:t>
            </a:r>
            <a:endParaRPr sz="2200" b="1">
              <a:solidFill>
                <a:schemeClr val="lt1"/>
              </a:solidFill>
              <a:latin typeface="Ubuntu"/>
              <a:ea typeface="Ubuntu"/>
              <a:cs typeface="Ubuntu"/>
              <a:sym typeface="Ubuntu"/>
            </a:endParaRPr>
          </a:p>
        </p:txBody>
      </p:sp>
      <p:sp>
        <p:nvSpPr>
          <p:cNvPr id="75" name="Google Shape;75;p14"/>
          <p:cNvSpPr txBox="1"/>
          <p:nvPr/>
        </p:nvSpPr>
        <p:spPr>
          <a:xfrm>
            <a:off x="2226442" y="143625"/>
            <a:ext cx="59025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300" b="1" i="1" dirty="0">
                <a:solidFill>
                  <a:schemeClr val="lt1"/>
                </a:solidFill>
                <a:latin typeface="Ubuntu"/>
                <a:ea typeface="Ubuntu"/>
                <a:cs typeface="Ubuntu"/>
                <a:sym typeface="Ubuntu"/>
              </a:rPr>
              <a:t>Comment fonctionne la solution ? </a:t>
            </a:r>
            <a:endParaRPr sz="1300" b="1" i="1" dirty="0">
              <a:solidFill>
                <a:schemeClr val="lt1"/>
              </a:solidFill>
              <a:latin typeface="Ubuntu"/>
              <a:ea typeface="Ubuntu"/>
              <a:cs typeface="Ubuntu"/>
              <a:sym typeface="Ubuntu"/>
            </a:endParaRPr>
          </a:p>
          <a:p>
            <a:pPr marL="0" lvl="0" indent="0" algn="l" rtl="0">
              <a:spcBef>
                <a:spcPts val="0"/>
              </a:spcBef>
              <a:spcAft>
                <a:spcPts val="0"/>
              </a:spcAft>
              <a:buNone/>
            </a:pPr>
            <a:r>
              <a:rPr lang="fr" sz="1300" i="1" dirty="0">
                <a:solidFill>
                  <a:schemeClr val="lt1"/>
                </a:solidFill>
                <a:latin typeface="Ubuntu"/>
                <a:ea typeface="Ubuntu"/>
                <a:cs typeface="Ubuntu"/>
                <a:sym typeface="Ubuntu"/>
              </a:rPr>
              <a:t>A noter : on parle ici de son fonctionnement cible et  non de son déploiement </a:t>
            </a:r>
            <a:endParaRPr sz="1300" i="1" dirty="0">
              <a:solidFill>
                <a:schemeClr val="lt1"/>
              </a:solidFill>
              <a:latin typeface="Ubuntu"/>
              <a:ea typeface="Ubuntu"/>
              <a:cs typeface="Ubuntu"/>
              <a:sym typeface="Ubuntu"/>
            </a:endParaRPr>
          </a:p>
        </p:txBody>
      </p:sp>
      <p:cxnSp>
        <p:nvCxnSpPr>
          <p:cNvPr id="76" name="Google Shape;76;p14"/>
          <p:cNvCxnSpPr/>
          <p:nvPr/>
        </p:nvCxnSpPr>
        <p:spPr>
          <a:xfrm>
            <a:off x="2189650" y="179875"/>
            <a:ext cx="0" cy="519600"/>
          </a:xfrm>
          <a:prstGeom prst="straightConnector1">
            <a:avLst/>
          </a:prstGeom>
          <a:noFill/>
          <a:ln w="9525" cap="flat" cmpd="sng">
            <a:solidFill>
              <a:schemeClr val="lt1"/>
            </a:solidFill>
            <a:prstDash val="solid"/>
            <a:round/>
            <a:headEnd type="none" w="med" len="med"/>
            <a:tailEnd type="none" w="med" len="med"/>
          </a:ln>
        </p:spPr>
      </p:cxnSp>
      <p:pic>
        <p:nvPicPr>
          <p:cNvPr id="77" name="Google Shape;77;p14"/>
          <p:cNvPicPr preferRelativeResize="0"/>
          <p:nvPr/>
        </p:nvPicPr>
        <p:blipFill rotWithShape="1">
          <a:blip r:embed="rId3">
            <a:alphaModFix/>
          </a:blip>
          <a:srcRect b="42548"/>
          <a:stretch/>
        </p:blipFill>
        <p:spPr>
          <a:xfrm>
            <a:off x="9448050" y="15475"/>
            <a:ext cx="1039200" cy="772650"/>
          </a:xfrm>
          <a:prstGeom prst="rect">
            <a:avLst/>
          </a:prstGeom>
          <a:noFill/>
          <a:ln>
            <a:noFill/>
          </a:ln>
        </p:spPr>
      </p:pic>
      <p:sp>
        <p:nvSpPr>
          <p:cNvPr id="78" name="Google Shape;78;p14"/>
          <p:cNvSpPr/>
          <p:nvPr/>
        </p:nvSpPr>
        <p:spPr>
          <a:xfrm>
            <a:off x="120399" y="806443"/>
            <a:ext cx="5811600" cy="2643427"/>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4"/>
          <p:cNvSpPr txBox="1"/>
          <p:nvPr/>
        </p:nvSpPr>
        <p:spPr>
          <a:xfrm>
            <a:off x="229224" y="867270"/>
            <a:ext cx="5702775" cy="250065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Décrire les modalités d’intervention proposées: </a:t>
            </a:r>
            <a:endParaRPr sz="1200" b="1" dirty="0">
              <a:solidFill>
                <a:schemeClr val="dk1"/>
              </a:solidFill>
            </a:endParaRPr>
          </a:p>
          <a:p>
            <a:pPr marL="0" lvl="0" indent="0" algn="just" rtl="0">
              <a:spcBef>
                <a:spcPts val="0"/>
              </a:spcBef>
              <a:spcAft>
                <a:spcPts val="0"/>
              </a:spcAft>
              <a:buNone/>
            </a:pPr>
            <a:r>
              <a:rPr lang="fr-FR" sz="1000" dirty="0"/>
              <a:t>Il serait proposé la mise en place une semaine bien-vieillir de laquelle découlerait des ateliers thématiques. La semaine serait l'occasion de faire intervenir des professionnels de santé sous forme de conférences. L'intérêt serait se sensibiliser, d'informer et d'inciter à venir participer aux ateliers collectifs.</a:t>
            </a:r>
          </a:p>
          <a:p>
            <a:pPr marL="0" lvl="0" indent="0" algn="just" rtl="0">
              <a:spcBef>
                <a:spcPts val="0"/>
              </a:spcBef>
              <a:spcAft>
                <a:spcPts val="0"/>
              </a:spcAft>
              <a:buNone/>
            </a:pPr>
            <a:r>
              <a:rPr lang="fr-FR" sz="1000" dirty="0"/>
              <a:t>Chaque atelier serait composé de 10 séances. Le nombre de participants par atelier serait de 8 à 12 personnes. Au regard du succès de certains ateliers, ils pourraient être doublés. Aborder la thématique du bien vieillir sur la population senior de toute la ville permet à ce public de se rendre compte qu'il n'est pas isolé face aux difficultés qu'il peut rencontrer, peu importe le quartier où il habite. </a:t>
            </a:r>
          </a:p>
          <a:p>
            <a:pPr marL="0" lvl="0" indent="0" algn="just" rtl="0">
              <a:spcBef>
                <a:spcPts val="0"/>
              </a:spcBef>
              <a:spcAft>
                <a:spcPts val="0"/>
              </a:spcAft>
              <a:buNone/>
            </a:pPr>
            <a:r>
              <a:rPr lang="fr-FR" sz="1000" dirty="0"/>
              <a:t>La santé mentale serait abordée par une psychologue, en binôme avec l'intervention du référent de l'atelier, en clôture de chaque séance d'atelier collectif, autour d'un moment convivial. L'idée serait donc de mettre en avant les bienfaits de l'alimentation, de la pratique sportive, de la mémoire et du bien-être sur la santé mentale. Cette stratégie a été privilégiée pour rendre plus concrète cette thématique, qui abordée seule, serait moins attractive pour la population</a:t>
            </a:r>
            <a:endParaRPr lang="fr-FR" sz="1000" i="1" dirty="0">
              <a:solidFill>
                <a:schemeClr val="dk1"/>
              </a:solidFill>
            </a:endParaRPr>
          </a:p>
        </p:txBody>
      </p:sp>
      <p:sp>
        <p:nvSpPr>
          <p:cNvPr id="80" name="Google Shape;80;p14"/>
          <p:cNvSpPr/>
          <p:nvPr/>
        </p:nvSpPr>
        <p:spPr>
          <a:xfrm>
            <a:off x="6149626" y="3858567"/>
            <a:ext cx="4390924" cy="3352737"/>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 name="Google Shape;81;p14"/>
          <p:cNvSpPr/>
          <p:nvPr/>
        </p:nvSpPr>
        <p:spPr>
          <a:xfrm>
            <a:off x="6185376" y="1582117"/>
            <a:ext cx="4337623" cy="214075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4"/>
          <p:cNvSpPr/>
          <p:nvPr/>
        </p:nvSpPr>
        <p:spPr>
          <a:xfrm>
            <a:off x="6083450" y="853375"/>
            <a:ext cx="4457100" cy="400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dirty="0">
                <a:solidFill>
                  <a:schemeClr val="dk1"/>
                </a:solidFill>
              </a:rPr>
              <a:t>Budget prévisionnel</a:t>
            </a:r>
            <a:endParaRPr sz="1200" b="1" dirty="0">
              <a:solidFill>
                <a:schemeClr val="dk1"/>
              </a:solidFill>
            </a:endParaRPr>
          </a:p>
        </p:txBody>
      </p:sp>
      <p:sp>
        <p:nvSpPr>
          <p:cNvPr id="83" name="Google Shape;83;p14"/>
          <p:cNvSpPr txBox="1"/>
          <p:nvPr/>
        </p:nvSpPr>
        <p:spPr>
          <a:xfrm>
            <a:off x="6209601" y="1698405"/>
            <a:ext cx="3823200" cy="190818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b="1" dirty="0">
                <a:solidFill>
                  <a:schemeClr val="dk1"/>
                </a:solidFill>
                <a:latin typeface="Ubuntu"/>
                <a:ea typeface="Ubuntu"/>
                <a:cs typeface="Ubuntu"/>
                <a:sym typeface="Ubuntu"/>
              </a:rPr>
              <a:t>Dépenses</a:t>
            </a:r>
          </a:p>
          <a:p>
            <a:pPr marL="0" lvl="0" indent="0" algn="l" rtl="0">
              <a:spcBef>
                <a:spcPts val="0"/>
              </a:spcBef>
              <a:spcAft>
                <a:spcPts val="0"/>
              </a:spcAft>
              <a:buNone/>
            </a:pPr>
            <a:endParaRPr lang="fr-FR" b="1" dirty="0">
              <a:solidFill>
                <a:schemeClr val="dk1"/>
              </a:solidFill>
              <a:latin typeface="Ubuntu"/>
              <a:ea typeface="Ubuntu"/>
              <a:cs typeface="Ubuntu"/>
              <a:sym typeface="Ubuntu"/>
            </a:endParaRPr>
          </a:p>
          <a:p>
            <a:pPr marL="0" lvl="0" indent="0" algn="l" rtl="0">
              <a:spcBef>
                <a:spcPts val="0"/>
              </a:spcBef>
              <a:spcAft>
                <a:spcPts val="0"/>
              </a:spcAft>
              <a:buNone/>
            </a:pPr>
            <a:r>
              <a:rPr lang="fr-FR" sz="1200" dirty="0">
                <a:solidFill>
                  <a:schemeClr val="dk1"/>
                </a:solidFill>
                <a:latin typeface="Ubuntu"/>
                <a:ea typeface="Ubuntu"/>
                <a:cs typeface="Ubuntu"/>
                <a:sym typeface="Ubuntu"/>
              </a:rPr>
              <a:t>Prestation de service : 24 773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Publicité/publication : 500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Impôt et taxes sur rémunération : 1 848 euros</a:t>
            </a:r>
          </a:p>
          <a:p>
            <a:pPr marL="0" lvl="0" indent="0" algn="l" rtl="0">
              <a:spcBef>
                <a:spcPts val="0"/>
              </a:spcBef>
              <a:spcAft>
                <a:spcPts val="0"/>
              </a:spcAft>
              <a:buNone/>
            </a:pPr>
            <a:r>
              <a:rPr lang="fr-FR" sz="1200" dirty="0">
                <a:solidFill>
                  <a:schemeClr val="dk1"/>
                </a:solidFill>
                <a:latin typeface="Ubuntu"/>
                <a:ea typeface="Ubuntu"/>
                <a:cs typeface="Ubuntu"/>
                <a:sym typeface="Ubuntu"/>
              </a:rPr>
              <a:t>Autres impôts et taxes : 739 euros</a:t>
            </a:r>
          </a:p>
          <a:p>
            <a:pPr marL="0" lvl="0" indent="0" algn="l" rtl="0">
              <a:spcBef>
                <a:spcPts val="0"/>
              </a:spcBef>
              <a:spcAft>
                <a:spcPts val="0"/>
              </a:spcAft>
              <a:buNone/>
            </a:pPr>
            <a:endParaRPr lang="fr-FR" sz="1200" dirty="0">
              <a:solidFill>
                <a:schemeClr val="dk1"/>
              </a:solidFill>
              <a:latin typeface="Ubuntu"/>
              <a:ea typeface="Ubuntu"/>
              <a:cs typeface="Ubuntu"/>
              <a:sym typeface="Ubuntu"/>
            </a:endParaRPr>
          </a:p>
          <a:p>
            <a:pPr marL="0" lvl="0" indent="0" algn="l" rtl="0">
              <a:spcBef>
                <a:spcPts val="0"/>
              </a:spcBef>
              <a:spcAft>
                <a:spcPts val="0"/>
              </a:spcAft>
              <a:buNone/>
            </a:pPr>
            <a:endParaRPr lang="fr-FR" sz="1200" dirty="0">
              <a:solidFill>
                <a:schemeClr val="dk1"/>
              </a:solidFill>
              <a:latin typeface="Ubuntu"/>
              <a:ea typeface="Ubuntu"/>
              <a:cs typeface="Ubuntu"/>
              <a:sym typeface="Ubuntu"/>
            </a:endParaRPr>
          </a:p>
          <a:p>
            <a:pPr marL="0" lvl="0" indent="0" algn="l" rtl="0">
              <a:spcBef>
                <a:spcPts val="0"/>
              </a:spcBef>
              <a:spcAft>
                <a:spcPts val="0"/>
              </a:spcAft>
              <a:buNone/>
            </a:pPr>
            <a:r>
              <a:rPr lang="fr-FR" sz="1200" dirty="0">
                <a:solidFill>
                  <a:schemeClr val="dk1"/>
                </a:solidFill>
                <a:latin typeface="Ubuntu"/>
                <a:ea typeface="Ubuntu"/>
                <a:cs typeface="Ubuntu"/>
                <a:sym typeface="Ubuntu"/>
              </a:rPr>
              <a:t>Total des charges : 27 860 euros</a:t>
            </a:r>
            <a:endParaRPr sz="1200" dirty="0">
              <a:solidFill>
                <a:schemeClr val="dk1"/>
              </a:solidFill>
              <a:latin typeface="Ubuntu"/>
              <a:ea typeface="Ubuntu"/>
              <a:cs typeface="Ubuntu"/>
              <a:sym typeface="Ubuntu"/>
            </a:endParaRPr>
          </a:p>
        </p:txBody>
      </p:sp>
      <p:sp>
        <p:nvSpPr>
          <p:cNvPr id="85" name="Google Shape;85;p14"/>
          <p:cNvSpPr/>
          <p:nvPr/>
        </p:nvSpPr>
        <p:spPr>
          <a:xfrm>
            <a:off x="107724" y="3623296"/>
            <a:ext cx="5811600" cy="3711577"/>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900"/>
          </a:p>
        </p:txBody>
      </p:sp>
      <p:sp>
        <p:nvSpPr>
          <p:cNvPr id="86" name="Google Shape;86;p14"/>
          <p:cNvSpPr txBox="1"/>
          <p:nvPr/>
        </p:nvSpPr>
        <p:spPr>
          <a:xfrm>
            <a:off x="266047" y="3675427"/>
            <a:ext cx="4810800" cy="32313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900" b="1" dirty="0">
                <a:solidFill>
                  <a:schemeClr val="dk1"/>
                </a:solidFill>
              </a:rPr>
              <a:t>Qui est impliqué ? </a:t>
            </a:r>
            <a:endParaRPr sz="900" b="1" dirty="0">
              <a:solidFill>
                <a:schemeClr val="dk1"/>
              </a:solidFill>
            </a:endParaRPr>
          </a:p>
        </p:txBody>
      </p:sp>
      <p:sp>
        <p:nvSpPr>
          <p:cNvPr id="87" name="Google Shape;87;p14"/>
          <p:cNvSpPr/>
          <p:nvPr/>
        </p:nvSpPr>
        <p:spPr>
          <a:xfrm>
            <a:off x="281276" y="4035231"/>
            <a:ext cx="2114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900" b="1">
                <a:solidFill>
                  <a:schemeClr val="lt1"/>
                </a:solidFill>
              </a:rPr>
              <a:t>QUI ? </a:t>
            </a:r>
            <a:endParaRPr sz="900" b="1">
              <a:solidFill>
                <a:schemeClr val="lt1"/>
              </a:solidFill>
            </a:endParaRPr>
          </a:p>
        </p:txBody>
      </p:sp>
      <p:sp>
        <p:nvSpPr>
          <p:cNvPr id="88" name="Google Shape;88;p14"/>
          <p:cNvSpPr/>
          <p:nvPr/>
        </p:nvSpPr>
        <p:spPr>
          <a:xfrm>
            <a:off x="2522232" y="4048158"/>
            <a:ext cx="3239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900" b="1">
                <a:solidFill>
                  <a:schemeClr val="lt1"/>
                </a:solidFill>
              </a:rPr>
              <a:t>Pour faire quoi ? </a:t>
            </a:r>
            <a:endParaRPr sz="900" b="1">
              <a:solidFill>
                <a:schemeClr val="lt1"/>
              </a:solidFill>
            </a:endParaRPr>
          </a:p>
        </p:txBody>
      </p:sp>
      <p:sp>
        <p:nvSpPr>
          <p:cNvPr id="89" name="Google Shape;89;p14"/>
          <p:cNvSpPr/>
          <p:nvPr/>
        </p:nvSpPr>
        <p:spPr>
          <a:xfrm>
            <a:off x="289522" y="4432710"/>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Diététicien</a:t>
            </a:r>
            <a:endParaRPr sz="900" dirty="0"/>
          </a:p>
        </p:txBody>
      </p:sp>
      <p:sp>
        <p:nvSpPr>
          <p:cNvPr id="90" name="Google Shape;90;p14"/>
          <p:cNvSpPr/>
          <p:nvPr/>
        </p:nvSpPr>
        <p:spPr>
          <a:xfrm>
            <a:off x="2522232" y="4442915"/>
            <a:ext cx="3239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Conférence et atelier sur l’alimentation</a:t>
            </a:r>
          </a:p>
        </p:txBody>
      </p:sp>
      <p:sp>
        <p:nvSpPr>
          <p:cNvPr id="91" name="Google Shape;91;p14"/>
          <p:cNvSpPr/>
          <p:nvPr/>
        </p:nvSpPr>
        <p:spPr>
          <a:xfrm>
            <a:off x="266047" y="5495742"/>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Psychologue</a:t>
            </a:r>
            <a:endParaRPr sz="900" dirty="0"/>
          </a:p>
        </p:txBody>
      </p:sp>
      <p:sp>
        <p:nvSpPr>
          <p:cNvPr id="92" name="Google Shape;92;p14"/>
          <p:cNvSpPr/>
          <p:nvPr/>
        </p:nvSpPr>
        <p:spPr>
          <a:xfrm>
            <a:off x="2522232" y="5857123"/>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Coordonner le projet et les actions </a:t>
            </a:r>
            <a:endParaRPr sz="900" dirty="0"/>
          </a:p>
        </p:txBody>
      </p:sp>
      <p:sp>
        <p:nvSpPr>
          <p:cNvPr id="93" name="Google Shape;93;p14"/>
          <p:cNvSpPr/>
          <p:nvPr/>
        </p:nvSpPr>
        <p:spPr>
          <a:xfrm>
            <a:off x="236769" y="5832694"/>
            <a:ext cx="2143678"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Coordinatrice du CLSM</a:t>
            </a:r>
          </a:p>
          <a:p>
            <a:pPr marL="0" lvl="0" indent="0" algn="l" rtl="0">
              <a:spcBef>
                <a:spcPts val="0"/>
              </a:spcBef>
              <a:spcAft>
                <a:spcPts val="0"/>
              </a:spcAft>
              <a:buNone/>
            </a:pPr>
            <a:r>
              <a:rPr lang="fr-FR" sz="900" dirty="0"/>
              <a:t>Coordinateur santé - environnement</a:t>
            </a:r>
          </a:p>
          <a:p>
            <a:pPr marL="0" lvl="0" indent="0" algn="l" rtl="0">
              <a:spcBef>
                <a:spcPts val="0"/>
              </a:spcBef>
              <a:spcAft>
                <a:spcPts val="0"/>
              </a:spcAft>
              <a:buNone/>
            </a:pPr>
            <a:r>
              <a:rPr lang="fr-FR" sz="900" dirty="0"/>
              <a:t>Personnel RA</a:t>
            </a:r>
            <a:endParaRPr sz="900" dirty="0"/>
          </a:p>
        </p:txBody>
      </p:sp>
      <p:sp>
        <p:nvSpPr>
          <p:cNvPr id="94" name="Google Shape;94;p14"/>
          <p:cNvSpPr/>
          <p:nvPr/>
        </p:nvSpPr>
        <p:spPr>
          <a:xfrm>
            <a:off x="2551542" y="6286618"/>
            <a:ext cx="3239400" cy="29527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Conférence et atelier sur la mémoire</a:t>
            </a:r>
            <a:endParaRPr sz="900" dirty="0"/>
          </a:p>
        </p:txBody>
      </p:sp>
      <p:sp>
        <p:nvSpPr>
          <p:cNvPr id="95" name="Google Shape;95;p14"/>
          <p:cNvSpPr/>
          <p:nvPr/>
        </p:nvSpPr>
        <p:spPr>
          <a:xfrm>
            <a:off x="251408" y="6297594"/>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Mémorall</a:t>
            </a:r>
          </a:p>
        </p:txBody>
      </p:sp>
      <p:sp>
        <p:nvSpPr>
          <p:cNvPr id="96" name="Google Shape;96;p14"/>
          <p:cNvSpPr/>
          <p:nvPr/>
        </p:nvSpPr>
        <p:spPr>
          <a:xfrm>
            <a:off x="2551542" y="6639691"/>
            <a:ext cx="3239400" cy="244694"/>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Conférence et atelier sur l’alimentation</a:t>
            </a:r>
            <a:endParaRPr sz="900" dirty="0"/>
          </a:p>
        </p:txBody>
      </p:sp>
      <p:sp>
        <p:nvSpPr>
          <p:cNvPr id="97" name="Google Shape;97;p14"/>
          <p:cNvSpPr/>
          <p:nvPr/>
        </p:nvSpPr>
        <p:spPr>
          <a:xfrm>
            <a:off x="251408" y="6622586"/>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Bien dans son assiette</a:t>
            </a:r>
            <a:endParaRPr sz="900" dirty="0"/>
          </a:p>
        </p:txBody>
      </p:sp>
      <p:sp>
        <p:nvSpPr>
          <p:cNvPr id="98" name="Google Shape;98;p14"/>
          <p:cNvSpPr/>
          <p:nvPr/>
        </p:nvSpPr>
        <p:spPr>
          <a:xfrm>
            <a:off x="2525334" y="6949505"/>
            <a:ext cx="3239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Conférence et atelier bien-être</a:t>
            </a:r>
            <a:endParaRPr sz="900" dirty="0"/>
          </a:p>
        </p:txBody>
      </p:sp>
      <p:sp>
        <p:nvSpPr>
          <p:cNvPr id="2" name="Google Shape;90;p14">
            <a:extLst>
              <a:ext uri="{FF2B5EF4-FFF2-40B4-BE49-F238E27FC236}">
                <a16:creationId xmlns:a16="http://schemas.microsoft.com/office/drawing/2014/main" id="{F4A35659-08D0-04C0-7535-755122417D78}"/>
              </a:ext>
            </a:extLst>
          </p:cNvPr>
          <p:cNvSpPr/>
          <p:nvPr/>
        </p:nvSpPr>
        <p:spPr>
          <a:xfrm>
            <a:off x="2525334" y="5174663"/>
            <a:ext cx="3239400" cy="278196"/>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Prévention des chutes, Activité physique adaptée</a:t>
            </a:r>
            <a:endParaRPr sz="900" dirty="0"/>
          </a:p>
        </p:txBody>
      </p:sp>
      <p:sp>
        <p:nvSpPr>
          <p:cNvPr id="3" name="Google Shape;90;p14">
            <a:extLst>
              <a:ext uri="{FF2B5EF4-FFF2-40B4-BE49-F238E27FC236}">
                <a16:creationId xmlns:a16="http://schemas.microsoft.com/office/drawing/2014/main" id="{119A062C-A8E2-02EE-07BB-E30839865AFD}"/>
              </a:ext>
            </a:extLst>
          </p:cNvPr>
          <p:cNvSpPr/>
          <p:nvPr/>
        </p:nvSpPr>
        <p:spPr>
          <a:xfrm>
            <a:off x="2542589" y="5507710"/>
            <a:ext cx="3239400" cy="278196"/>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Approche de la santé mentale</a:t>
            </a:r>
            <a:endParaRPr sz="900" dirty="0"/>
          </a:p>
        </p:txBody>
      </p:sp>
      <p:sp>
        <p:nvSpPr>
          <p:cNvPr id="4" name="Google Shape;91;p14">
            <a:extLst>
              <a:ext uri="{FF2B5EF4-FFF2-40B4-BE49-F238E27FC236}">
                <a16:creationId xmlns:a16="http://schemas.microsoft.com/office/drawing/2014/main" id="{C1352110-BD0B-EB83-017C-EF33103F07D1}"/>
              </a:ext>
            </a:extLst>
          </p:cNvPr>
          <p:cNvSpPr/>
          <p:nvPr/>
        </p:nvSpPr>
        <p:spPr>
          <a:xfrm>
            <a:off x="251408" y="4750981"/>
            <a:ext cx="2114400" cy="353485"/>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Ergothérapeute et coordinatrice MSP</a:t>
            </a:r>
            <a:endParaRPr sz="900" dirty="0"/>
          </a:p>
        </p:txBody>
      </p:sp>
      <p:sp>
        <p:nvSpPr>
          <p:cNvPr id="5" name="Google Shape;91;p14">
            <a:extLst>
              <a:ext uri="{FF2B5EF4-FFF2-40B4-BE49-F238E27FC236}">
                <a16:creationId xmlns:a16="http://schemas.microsoft.com/office/drawing/2014/main" id="{7E38032A-DDF7-CB85-61A6-8F543A3A849F}"/>
              </a:ext>
            </a:extLst>
          </p:cNvPr>
          <p:cNvSpPr/>
          <p:nvPr/>
        </p:nvSpPr>
        <p:spPr>
          <a:xfrm>
            <a:off x="259484" y="5160938"/>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Kiné Ile de France Prévention</a:t>
            </a:r>
            <a:endParaRPr sz="900" dirty="0"/>
          </a:p>
        </p:txBody>
      </p:sp>
      <p:sp>
        <p:nvSpPr>
          <p:cNvPr id="6" name="Google Shape;97;p14">
            <a:extLst>
              <a:ext uri="{FF2B5EF4-FFF2-40B4-BE49-F238E27FC236}">
                <a16:creationId xmlns:a16="http://schemas.microsoft.com/office/drawing/2014/main" id="{8735EAE9-7687-056D-78EC-45C60B30D241}"/>
              </a:ext>
            </a:extLst>
          </p:cNvPr>
          <p:cNvSpPr/>
          <p:nvPr/>
        </p:nvSpPr>
        <p:spPr>
          <a:xfrm>
            <a:off x="229224" y="6977907"/>
            <a:ext cx="2114400" cy="261799"/>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Coiffeur pour femmes, barbier, shiatsu, socio-esthéticienne</a:t>
            </a:r>
            <a:endParaRPr sz="900" dirty="0"/>
          </a:p>
        </p:txBody>
      </p:sp>
      <p:sp>
        <p:nvSpPr>
          <p:cNvPr id="7" name="Google Shape;90;p14">
            <a:extLst>
              <a:ext uri="{FF2B5EF4-FFF2-40B4-BE49-F238E27FC236}">
                <a16:creationId xmlns:a16="http://schemas.microsoft.com/office/drawing/2014/main" id="{3B28A540-2379-7427-10D9-7776FAF45F83}"/>
              </a:ext>
            </a:extLst>
          </p:cNvPr>
          <p:cNvSpPr/>
          <p:nvPr/>
        </p:nvSpPr>
        <p:spPr>
          <a:xfrm>
            <a:off x="2544285" y="4782532"/>
            <a:ext cx="3239400" cy="320914"/>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Prévention des chutes, visite à domicile</a:t>
            </a:r>
            <a:endParaRPr sz="900" dirty="0"/>
          </a:p>
        </p:txBody>
      </p:sp>
      <p:sp>
        <p:nvSpPr>
          <p:cNvPr id="8" name="ZoneTexte 7">
            <a:extLst>
              <a:ext uri="{FF2B5EF4-FFF2-40B4-BE49-F238E27FC236}">
                <a16:creationId xmlns:a16="http://schemas.microsoft.com/office/drawing/2014/main" id="{DB7438C0-DB78-52C8-80C5-A54B73DA6FDD}"/>
              </a:ext>
            </a:extLst>
          </p:cNvPr>
          <p:cNvSpPr txBox="1"/>
          <p:nvPr/>
        </p:nvSpPr>
        <p:spPr>
          <a:xfrm>
            <a:off x="6199904" y="4098043"/>
            <a:ext cx="4308569" cy="2431435"/>
          </a:xfrm>
          <a:prstGeom prst="rect">
            <a:avLst/>
          </a:prstGeom>
          <a:noFill/>
        </p:spPr>
        <p:txBody>
          <a:bodyPr wrap="square" rtlCol="0">
            <a:spAutoFit/>
          </a:bodyPr>
          <a:lstStyle/>
          <a:p>
            <a:pPr marL="0" lvl="0" indent="0" algn="l" rtl="0">
              <a:spcBef>
                <a:spcPts val="0"/>
              </a:spcBef>
              <a:spcAft>
                <a:spcPts val="0"/>
              </a:spcAft>
              <a:buNone/>
            </a:pPr>
            <a:r>
              <a:rPr lang="fr-FR" b="1" dirty="0"/>
              <a:t>Recettes: </a:t>
            </a:r>
          </a:p>
          <a:p>
            <a:pPr marL="0" lvl="0" indent="0" algn="l" rtl="0">
              <a:spcBef>
                <a:spcPts val="0"/>
              </a:spcBef>
              <a:spcAft>
                <a:spcPts val="0"/>
              </a:spcAft>
              <a:buNone/>
            </a:pPr>
            <a:endParaRPr lang="fr-FR" b="1" dirty="0"/>
          </a:p>
          <a:p>
            <a:pPr marL="0" lvl="0" indent="0" algn="l" rtl="0">
              <a:spcBef>
                <a:spcPts val="0"/>
              </a:spcBef>
              <a:spcAft>
                <a:spcPts val="0"/>
              </a:spcAft>
              <a:buNone/>
            </a:pPr>
            <a:r>
              <a:rPr lang="fr-FR" sz="1200" dirty="0"/>
              <a:t>Financement demandé (ARS) : 11 500 euros</a:t>
            </a:r>
          </a:p>
          <a:p>
            <a:pPr marL="0" lvl="0" indent="0" algn="l" rtl="0">
              <a:spcBef>
                <a:spcPts val="0"/>
              </a:spcBef>
              <a:spcAft>
                <a:spcPts val="0"/>
              </a:spcAft>
              <a:buNone/>
            </a:pPr>
            <a:endParaRPr lang="fr-FR" sz="1200" dirty="0"/>
          </a:p>
          <a:p>
            <a:pPr marL="0" lvl="0" indent="0" algn="l" rtl="0">
              <a:spcBef>
                <a:spcPts val="0"/>
              </a:spcBef>
              <a:spcAft>
                <a:spcPts val="0"/>
              </a:spcAft>
              <a:buNone/>
            </a:pPr>
            <a:r>
              <a:rPr lang="fr-FR" sz="1300" dirty="0"/>
              <a:t>Autres financements: </a:t>
            </a:r>
          </a:p>
          <a:p>
            <a:pPr marL="0" lvl="0" indent="0" algn="l" rtl="0">
              <a:spcBef>
                <a:spcPts val="0"/>
              </a:spcBef>
              <a:spcAft>
                <a:spcPts val="0"/>
              </a:spcAft>
              <a:buNone/>
            </a:pPr>
            <a:endParaRPr lang="fr-FR" sz="1300" dirty="0"/>
          </a:p>
          <a:p>
            <a:pPr marL="0" lvl="0" indent="0" algn="l" rtl="0">
              <a:spcBef>
                <a:spcPts val="0"/>
              </a:spcBef>
              <a:spcAft>
                <a:spcPts val="0"/>
              </a:spcAft>
              <a:buNone/>
            </a:pPr>
            <a:r>
              <a:rPr lang="fr-FR" sz="1200" dirty="0"/>
              <a:t>Commune (Villeneuve-le-Roi) : 3 500 euros</a:t>
            </a:r>
          </a:p>
          <a:p>
            <a:pPr marL="0" lvl="0" indent="0" algn="l" rtl="0">
              <a:spcBef>
                <a:spcPts val="0"/>
              </a:spcBef>
              <a:spcAft>
                <a:spcPts val="0"/>
              </a:spcAft>
              <a:buNone/>
            </a:pPr>
            <a:r>
              <a:rPr lang="fr-FR" sz="1200" dirty="0"/>
              <a:t>Conseil départemental (Val de Marne) : 12 860 euros</a:t>
            </a:r>
          </a:p>
          <a:p>
            <a:pPr marL="0" lvl="0" indent="0" algn="l" rtl="0">
              <a:spcBef>
                <a:spcPts val="0"/>
              </a:spcBef>
              <a:spcAft>
                <a:spcPts val="0"/>
              </a:spcAft>
              <a:buNone/>
            </a:pPr>
            <a:endParaRPr lang="fr-FR" sz="1200" dirty="0"/>
          </a:p>
          <a:p>
            <a:pPr marL="0" lvl="0" indent="0" algn="l" rtl="0">
              <a:spcBef>
                <a:spcPts val="0"/>
              </a:spcBef>
              <a:spcAft>
                <a:spcPts val="0"/>
              </a:spcAft>
              <a:buNone/>
            </a:pPr>
            <a:endParaRPr lang="fr-FR" sz="1200" dirty="0"/>
          </a:p>
          <a:p>
            <a:pPr marL="0" lvl="0" indent="0" algn="l" rtl="0">
              <a:spcBef>
                <a:spcPts val="0"/>
              </a:spcBef>
              <a:spcAft>
                <a:spcPts val="0"/>
              </a:spcAft>
              <a:buNone/>
            </a:pPr>
            <a:r>
              <a:rPr lang="fr-FR" sz="1200" dirty="0"/>
              <a:t>Total des ressources : 27 860 euros</a:t>
            </a:r>
          </a:p>
          <a:p>
            <a:endParaRPr lang="fr-F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579</Words>
  <Application>Microsoft Office PowerPoint</Application>
  <PresentationFormat>Personnalisé</PresentationFormat>
  <Paragraphs>63</Paragraphs>
  <Slides>2</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Ubuntu</vt:lpstr>
      <vt:lpstr>Arial</vt:lpstr>
      <vt:lpstr>Simple Light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MARIANI, Louise</dc:creator>
  <cp:lastModifiedBy>Bryan DELAPORTE</cp:lastModifiedBy>
  <cp:revision>9</cp:revision>
  <dcterms:modified xsi:type="dcterms:W3CDTF">2025-02-21T14:23:20Z</dcterms:modified>
</cp:coreProperties>
</file>