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50403060203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602"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150"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81141" y="292987"/>
            <a:ext cx="7445074"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Nom du projet : </a:t>
            </a:r>
            <a:r>
              <a:rPr lang="fr-FR" dirty="0">
                <a:solidFill>
                  <a:schemeClr val="dk1"/>
                </a:solidFill>
              </a:rPr>
              <a:t>Promotion de la nutrition auprès des habitants de Villeneuve-le-Roi</a:t>
            </a:r>
            <a:endParaRPr sz="1200" b="1" dirty="0">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149000" y="1229300"/>
            <a:ext cx="10385202" cy="178507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Constat</a:t>
            </a:r>
            <a:r>
              <a:rPr lang="fr" sz="1600" b="1" dirty="0">
                <a:solidFill>
                  <a:srgbClr val="999999"/>
                </a:solidFill>
              </a:rPr>
              <a:t>  -</a:t>
            </a:r>
          </a:p>
          <a:p>
            <a:pPr marL="0" lvl="0" indent="0" algn="l" rtl="0">
              <a:spcBef>
                <a:spcPts val="0"/>
              </a:spcBef>
              <a:spcAft>
                <a:spcPts val="0"/>
              </a:spcAft>
              <a:buNone/>
            </a:pPr>
            <a:endParaRPr lang="fr" sz="1100" b="1" dirty="0">
              <a:solidFill>
                <a:srgbClr val="999999"/>
              </a:solidFill>
            </a:endParaRPr>
          </a:p>
          <a:p>
            <a:pPr marL="0" lvl="0" indent="0" algn="just" rtl="0">
              <a:spcBef>
                <a:spcPts val="0"/>
              </a:spcBef>
              <a:spcAft>
                <a:spcPts val="0"/>
              </a:spcAft>
              <a:buNone/>
            </a:pPr>
            <a:r>
              <a:rPr lang="fr-FR" sz="1100" dirty="0"/>
              <a:t>Le département du Val-de-Marne voit la mortalité infantile augmenter plus rapidement que la moyenne régionale. Les causes peuvent être différentes, telles que la prévalence du diabète, l'obésité, la précarité des familles et la difficulté d'accès aux soins. </a:t>
            </a:r>
          </a:p>
          <a:p>
            <a:pPr marL="0" lvl="0" indent="0" algn="just" rtl="0">
              <a:spcBef>
                <a:spcPts val="0"/>
              </a:spcBef>
              <a:spcAft>
                <a:spcPts val="0"/>
              </a:spcAft>
              <a:buNone/>
            </a:pPr>
            <a:endParaRPr lang="fr-FR" sz="1100" dirty="0"/>
          </a:p>
          <a:p>
            <a:pPr marL="0" lvl="0" indent="0" algn="just" rtl="0">
              <a:spcBef>
                <a:spcPts val="0"/>
              </a:spcBef>
              <a:spcAft>
                <a:spcPts val="0"/>
              </a:spcAft>
              <a:buNone/>
            </a:pPr>
            <a:r>
              <a:rPr lang="fr-FR" sz="1100" dirty="0"/>
              <a:t>Des politiques coordonnées et diversifiées de prévention peuvent réduire l'incidence des maladies chroniques en agissant sur la sédentarité, l'activité physique et la mauvaise nutrition. En effet, avec l'appui du diagnostic local effectué pour la réalisation du contrat local de santé, le diabète peut faire l'objet d'actions de prévention en vue de la morbidité particulièrement haute au sein du canton. De ce fait, les acteurs interrogés ont évoqué la nécessité de mener des actions pour faciliter des habitudes de vie saine dans tous les milieux et tout au long de la vie (accès à une alimentation saine, la pratique dune activité physique régulière).</a:t>
            </a:r>
            <a:endParaRPr sz="1100" b="1" dirty="0">
              <a:solidFill>
                <a:srgbClr val="999999"/>
              </a:solidFill>
            </a:endParaRPr>
          </a:p>
        </p:txBody>
      </p:sp>
      <p:sp>
        <p:nvSpPr>
          <p:cNvPr id="58" name="Google Shape;58;p13"/>
          <p:cNvSpPr/>
          <p:nvPr/>
        </p:nvSpPr>
        <p:spPr>
          <a:xfrm>
            <a:off x="149000" y="3699591"/>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6-15 ans (mixte)</a:t>
            </a:r>
            <a:endParaRPr dirty="0"/>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Bénéfices attendus</a:t>
            </a:r>
            <a:endParaRPr b="1">
              <a:solidFill>
                <a:srgbClr val="FFFFFF"/>
              </a:solidFill>
            </a:endParaRPr>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Bénéficiaire(s)</a:t>
            </a:r>
            <a:endParaRPr b="1">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66" name="Google Shape;66;p13"/>
          <p:cNvSpPr/>
          <p:nvPr/>
        </p:nvSpPr>
        <p:spPr>
          <a:xfrm>
            <a:off x="5358302" y="6204855"/>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l’accès aux initiatives concernant la nutrition</a:t>
            </a:r>
          </a:p>
        </p:txBody>
      </p:sp>
      <p:sp>
        <p:nvSpPr>
          <p:cNvPr id="9" name="Google Shape;66;p13">
            <a:extLst>
              <a:ext uri="{FF2B5EF4-FFF2-40B4-BE49-F238E27FC236}">
                <a16:creationId xmlns:a16="http://schemas.microsoft.com/office/drawing/2014/main" id="{C15231C6-A63A-956F-CF25-C306D3C7835E}"/>
              </a:ext>
            </a:extLst>
          </p:cNvPr>
          <p:cNvSpPr/>
          <p:nvPr/>
        </p:nvSpPr>
        <p:spPr>
          <a:xfrm>
            <a:off x="5358302" y="4947269"/>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l’accès à une alimentation saine et équilibrée</a:t>
            </a:r>
          </a:p>
        </p:txBody>
      </p:sp>
      <p:sp>
        <p:nvSpPr>
          <p:cNvPr id="10" name="Google Shape;66;p13">
            <a:extLst>
              <a:ext uri="{FF2B5EF4-FFF2-40B4-BE49-F238E27FC236}">
                <a16:creationId xmlns:a16="http://schemas.microsoft.com/office/drawing/2014/main" id="{2428BB8D-1F98-75BA-2A3F-C1F4AD64FD0B}"/>
              </a:ext>
            </a:extLst>
          </p:cNvPr>
          <p:cNvSpPr/>
          <p:nvPr/>
        </p:nvSpPr>
        <p:spPr>
          <a:xfrm>
            <a:off x="5365695" y="3699591"/>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Changement dans les habitudes alimentaires des enfants et des parents, des seniors et des personnes atteintes d’une pathologie (diabète).</a:t>
            </a:r>
            <a:endParaRPr dirty="0"/>
          </a:p>
        </p:txBody>
      </p:sp>
      <p:sp>
        <p:nvSpPr>
          <p:cNvPr id="11" name="Google Shape;58;p13">
            <a:extLst>
              <a:ext uri="{FF2B5EF4-FFF2-40B4-BE49-F238E27FC236}">
                <a16:creationId xmlns:a16="http://schemas.microsoft.com/office/drawing/2014/main" id="{0B6E646E-5499-FFAD-9CE1-C5AA67166C7E}"/>
              </a:ext>
            </a:extLst>
          </p:cNvPr>
          <p:cNvSpPr/>
          <p:nvPr/>
        </p:nvSpPr>
        <p:spPr>
          <a:xfrm>
            <a:off x="149000" y="4947269"/>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16-25 ans (mixte)</a:t>
            </a:r>
            <a:endParaRPr dirty="0"/>
          </a:p>
        </p:txBody>
      </p:sp>
      <p:sp>
        <p:nvSpPr>
          <p:cNvPr id="12" name="Google Shape;58;p13">
            <a:extLst>
              <a:ext uri="{FF2B5EF4-FFF2-40B4-BE49-F238E27FC236}">
                <a16:creationId xmlns:a16="http://schemas.microsoft.com/office/drawing/2014/main" id="{FF62D41E-E7A0-9DD3-FCF1-8CA511773495}"/>
              </a:ext>
            </a:extLst>
          </p:cNvPr>
          <p:cNvSpPr/>
          <p:nvPr/>
        </p:nvSpPr>
        <p:spPr>
          <a:xfrm>
            <a:off x="149000" y="6204855"/>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26-64 ans (mixte)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dirty="0">
                <a:solidFill>
                  <a:schemeClr val="lt1"/>
                </a:solidFill>
                <a:latin typeface="Ubuntu"/>
                <a:ea typeface="Ubuntu"/>
                <a:cs typeface="Ubuntu"/>
                <a:sym typeface="Ubuntu"/>
              </a:rPr>
              <a:t>Comment fonctionne la solution ? </a:t>
            </a:r>
            <a:endParaRPr sz="1300" b="1" i="1" dirty="0">
              <a:solidFill>
                <a:schemeClr val="lt1"/>
              </a:solidFill>
              <a:latin typeface="Ubuntu"/>
              <a:ea typeface="Ubuntu"/>
              <a:cs typeface="Ubuntu"/>
              <a:sym typeface="Ubuntu"/>
            </a:endParaRPr>
          </a:p>
          <a:p>
            <a:pPr marL="0" lvl="0" indent="0" algn="l" rtl="0">
              <a:spcBef>
                <a:spcPts val="0"/>
              </a:spcBef>
              <a:spcAft>
                <a:spcPts val="0"/>
              </a:spcAft>
              <a:buNone/>
            </a:pPr>
            <a:r>
              <a:rPr lang="fr" sz="1300" i="1" dirty="0">
                <a:solidFill>
                  <a:schemeClr val="lt1"/>
                </a:solidFill>
                <a:latin typeface="Ubuntu"/>
                <a:ea typeface="Ubuntu"/>
                <a:cs typeface="Ubuntu"/>
                <a:sym typeface="Ubuntu"/>
              </a:rPr>
              <a:t>A noter : on parle ici de son fonctionnement cible et non de son déploiement </a:t>
            </a:r>
            <a:endParaRPr sz="1300" i="1" dirty="0">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53280" y="788125"/>
            <a:ext cx="5811600" cy="362025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4"/>
          <p:cNvSpPr txBox="1"/>
          <p:nvPr/>
        </p:nvSpPr>
        <p:spPr>
          <a:xfrm>
            <a:off x="229224" y="867270"/>
            <a:ext cx="5702775" cy="343937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Décrire les modalités d’intervention proposées: </a:t>
            </a:r>
            <a:endParaRPr sz="1200" b="1" dirty="0">
              <a:solidFill>
                <a:schemeClr val="dk1"/>
              </a:solidFill>
            </a:endParaRPr>
          </a:p>
          <a:p>
            <a:pPr marL="0" lvl="0" indent="0" algn="just" rtl="0">
              <a:spcBef>
                <a:spcPts val="0"/>
              </a:spcBef>
              <a:spcAft>
                <a:spcPts val="0"/>
              </a:spcAft>
              <a:buNone/>
            </a:pPr>
            <a:r>
              <a:rPr lang="fr-FR" sz="1050" dirty="0"/>
              <a:t>Douze ateliers cuisine pourraient être réalisés soit un atelier par groupe pour chaque saison de l'année, avec durant l'atelier un affichage des fruits et légumes de saison (apprendre quand on les récolte, comment on peut les cuisiner).</a:t>
            </a:r>
          </a:p>
          <a:p>
            <a:pPr marL="0" lvl="0" indent="0" algn="just" rtl="0">
              <a:spcBef>
                <a:spcPts val="0"/>
              </a:spcBef>
              <a:spcAft>
                <a:spcPts val="0"/>
              </a:spcAft>
              <a:buNone/>
            </a:pPr>
            <a:r>
              <a:rPr lang="fr-FR" sz="1050" dirty="0"/>
              <a:t>Il y aurait donc trois ateliers par trimestre (chaque atelier viserait un public cible différent) : </a:t>
            </a:r>
          </a:p>
          <a:p>
            <a:pPr marL="0" lvl="0" indent="0" algn="just" rtl="0">
              <a:spcBef>
                <a:spcPts val="0"/>
              </a:spcBef>
              <a:spcAft>
                <a:spcPts val="0"/>
              </a:spcAft>
              <a:buNone/>
            </a:pPr>
            <a:r>
              <a:rPr lang="fr-FR" sz="1050" dirty="0"/>
              <a:t>-Parents avec enfants sur la thématique : Cuisiner pour un adulte pour que cela convienne à un enfant / Une cuisine économique pour les parents et les enfants </a:t>
            </a:r>
          </a:p>
          <a:p>
            <a:pPr marL="0" lvl="0" indent="0" algn="just" rtl="0">
              <a:spcBef>
                <a:spcPts val="0"/>
              </a:spcBef>
              <a:spcAft>
                <a:spcPts val="0"/>
              </a:spcAft>
              <a:buNone/>
            </a:pPr>
            <a:r>
              <a:rPr lang="fr-FR" sz="1050" dirty="0"/>
              <a:t>-Adolescents sur la thématique : l'équilibre alimentaire / Alimentation : équilibre et fausses croyances </a:t>
            </a:r>
          </a:p>
          <a:p>
            <a:pPr marL="0" lvl="0" indent="0" algn="just" rtl="0">
              <a:spcBef>
                <a:spcPts val="0"/>
              </a:spcBef>
              <a:spcAft>
                <a:spcPts val="0"/>
              </a:spcAft>
              <a:buNone/>
            </a:pPr>
            <a:r>
              <a:rPr lang="fr-FR" sz="1050" dirty="0"/>
              <a:t>-Personnes ayant une pathologie : le diabète / Recettes festives et adaptée</a:t>
            </a:r>
          </a:p>
          <a:p>
            <a:pPr marL="0" lvl="0" indent="0" algn="just" rtl="0">
              <a:spcBef>
                <a:spcPts val="0"/>
              </a:spcBef>
              <a:spcAft>
                <a:spcPts val="0"/>
              </a:spcAft>
              <a:buNone/>
            </a:pPr>
            <a:endParaRPr lang="fr-FR" sz="1050" dirty="0"/>
          </a:p>
          <a:p>
            <a:pPr marL="0" lvl="0" indent="0" algn="just" rtl="0">
              <a:spcBef>
                <a:spcPts val="0"/>
              </a:spcBef>
              <a:spcAft>
                <a:spcPts val="0"/>
              </a:spcAft>
              <a:buNone/>
            </a:pPr>
            <a:r>
              <a:rPr lang="fr-FR" sz="1050" dirty="0"/>
              <a:t>La diététique et l'activité physique sont deux volets complémentaires, ils sont utiles de les aborder ensemble afin de réduire la prévalence du diabète et des maladies chroniques. </a:t>
            </a:r>
          </a:p>
          <a:p>
            <a:pPr marL="0" lvl="0" indent="0" algn="just" rtl="0">
              <a:spcBef>
                <a:spcPts val="0"/>
              </a:spcBef>
              <a:spcAft>
                <a:spcPts val="0"/>
              </a:spcAft>
              <a:buNone/>
            </a:pPr>
            <a:endParaRPr lang="fr-FR" sz="1050" dirty="0"/>
          </a:p>
          <a:p>
            <a:pPr marL="0" lvl="0" indent="0" algn="just" rtl="0">
              <a:spcBef>
                <a:spcPts val="0"/>
              </a:spcBef>
              <a:spcAft>
                <a:spcPts val="0"/>
              </a:spcAft>
              <a:buNone/>
            </a:pPr>
            <a:r>
              <a:rPr lang="fr-FR" sz="1050" dirty="0"/>
              <a:t>Des ateliers de pratique physique adaptée seraient développés à la suite de ces ateliers cuisine, en lien avec la Maison sport santé. Chaque groupe ayant réalisé un atelier cuisine, réalisera un atelier APA dune heure par trimestre et par public cible avec un enseignant APA afin de les sensibiliser à la pratique sportive. Une orientation vers les associations sportives locales et le service jeunesse et sport serait réalisée à l'issue pour favoriser et inciter à la continuité de la pratique sportive</a:t>
            </a:r>
            <a:endParaRPr lang="fr-FR" sz="1050" i="1" dirty="0">
              <a:solidFill>
                <a:schemeClr val="dk1"/>
              </a:solidFill>
            </a:endParaRPr>
          </a:p>
        </p:txBody>
      </p:sp>
      <p:sp>
        <p:nvSpPr>
          <p:cNvPr id="80" name="Google Shape;80;p14"/>
          <p:cNvSpPr/>
          <p:nvPr/>
        </p:nvSpPr>
        <p:spPr>
          <a:xfrm>
            <a:off x="6096325" y="3512433"/>
            <a:ext cx="4390924" cy="3610205"/>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81;p14"/>
          <p:cNvSpPr/>
          <p:nvPr/>
        </p:nvSpPr>
        <p:spPr>
          <a:xfrm>
            <a:off x="6149626" y="1309111"/>
            <a:ext cx="4337623" cy="214075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dirty="0">
                <a:solidFill>
                  <a:schemeClr val="dk1"/>
                </a:solidFill>
              </a:rPr>
              <a:t>Budget prévisionnel</a:t>
            </a:r>
            <a:endParaRPr sz="1200" b="1" dirty="0">
              <a:solidFill>
                <a:schemeClr val="dk1"/>
              </a:solidFill>
            </a:endParaRPr>
          </a:p>
        </p:txBody>
      </p:sp>
      <p:sp>
        <p:nvSpPr>
          <p:cNvPr id="83" name="Google Shape;83;p14"/>
          <p:cNvSpPr txBox="1"/>
          <p:nvPr/>
        </p:nvSpPr>
        <p:spPr>
          <a:xfrm>
            <a:off x="6217342" y="1326242"/>
            <a:ext cx="4308568" cy="209285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b="1" dirty="0">
                <a:solidFill>
                  <a:schemeClr val="dk1"/>
                </a:solidFill>
                <a:latin typeface="Ubuntu"/>
                <a:ea typeface="Ubuntu"/>
                <a:cs typeface="Ubuntu"/>
                <a:sym typeface="Ubuntu"/>
              </a:rPr>
              <a:t>Dépenses</a:t>
            </a:r>
          </a:p>
          <a:p>
            <a:pPr marL="0" lvl="0" indent="0" algn="l" rtl="0">
              <a:spcBef>
                <a:spcPts val="0"/>
              </a:spcBef>
              <a:spcAft>
                <a:spcPts val="0"/>
              </a:spcAft>
              <a:buNone/>
            </a:pPr>
            <a:endParaRPr lang="fr-FR" b="1"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Achats matières et fournitures : 960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Rémunérations intermédiaires et honoraires : 6 600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Rémunération des personnels : 1 848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Charges sociales : 739 euros</a:t>
            </a: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Total des charges : 10 147 euros</a:t>
            </a:r>
            <a:endParaRPr sz="1200" dirty="0">
              <a:solidFill>
                <a:schemeClr val="dk1"/>
              </a:solidFill>
              <a:latin typeface="Ubuntu"/>
              <a:ea typeface="Ubuntu"/>
              <a:cs typeface="Ubuntu"/>
              <a:sym typeface="Ubuntu"/>
            </a:endParaRPr>
          </a:p>
        </p:txBody>
      </p:sp>
      <p:sp>
        <p:nvSpPr>
          <p:cNvPr id="85" name="Google Shape;85;p14"/>
          <p:cNvSpPr/>
          <p:nvPr/>
        </p:nvSpPr>
        <p:spPr>
          <a:xfrm>
            <a:off x="150438" y="4593129"/>
            <a:ext cx="5811600" cy="2710348"/>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4"/>
          <p:cNvSpPr txBox="1"/>
          <p:nvPr/>
        </p:nvSpPr>
        <p:spPr>
          <a:xfrm>
            <a:off x="236769" y="4593129"/>
            <a:ext cx="4810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Qui est impliqué ? </a:t>
            </a:r>
            <a:endParaRPr sz="1200" b="1" dirty="0">
              <a:solidFill>
                <a:schemeClr val="dk1"/>
              </a:solidFill>
            </a:endParaRPr>
          </a:p>
        </p:txBody>
      </p:sp>
      <p:sp>
        <p:nvSpPr>
          <p:cNvPr id="87" name="Google Shape;87;p14"/>
          <p:cNvSpPr/>
          <p:nvPr/>
        </p:nvSpPr>
        <p:spPr>
          <a:xfrm>
            <a:off x="236769" y="5102153"/>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QUI ? </a:t>
            </a:r>
            <a:endParaRPr sz="1200" b="1">
              <a:solidFill>
                <a:schemeClr val="lt1"/>
              </a:solidFill>
            </a:endParaRPr>
          </a:p>
        </p:txBody>
      </p:sp>
      <p:sp>
        <p:nvSpPr>
          <p:cNvPr id="88" name="Google Shape;88;p14"/>
          <p:cNvSpPr/>
          <p:nvPr/>
        </p:nvSpPr>
        <p:spPr>
          <a:xfrm>
            <a:off x="2592258" y="5099540"/>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Pour faire quoi ? </a:t>
            </a:r>
            <a:endParaRPr sz="1200" b="1">
              <a:solidFill>
                <a:schemeClr val="lt1"/>
              </a:solidFill>
            </a:endParaRPr>
          </a:p>
        </p:txBody>
      </p:sp>
      <p:sp>
        <p:nvSpPr>
          <p:cNvPr id="92" name="Google Shape;92;p14"/>
          <p:cNvSpPr/>
          <p:nvPr/>
        </p:nvSpPr>
        <p:spPr>
          <a:xfrm>
            <a:off x="2592258" y="6771828"/>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Temps de sensibilisation</a:t>
            </a:r>
            <a:endParaRPr sz="1100" dirty="0"/>
          </a:p>
        </p:txBody>
      </p:sp>
      <p:sp>
        <p:nvSpPr>
          <p:cNvPr id="97" name="Google Shape;97;p14"/>
          <p:cNvSpPr/>
          <p:nvPr/>
        </p:nvSpPr>
        <p:spPr>
          <a:xfrm>
            <a:off x="236769" y="5891289"/>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Diététicien</a:t>
            </a:r>
            <a:endParaRPr sz="1100" dirty="0"/>
          </a:p>
        </p:txBody>
      </p:sp>
      <p:sp>
        <p:nvSpPr>
          <p:cNvPr id="8" name="ZoneTexte 7">
            <a:extLst>
              <a:ext uri="{FF2B5EF4-FFF2-40B4-BE49-F238E27FC236}">
                <a16:creationId xmlns:a16="http://schemas.microsoft.com/office/drawing/2014/main" id="{DB7438C0-DB78-52C8-80C5-A54B73DA6FDD}"/>
              </a:ext>
            </a:extLst>
          </p:cNvPr>
          <p:cNvSpPr txBox="1"/>
          <p:nvPr/>
        </p:nvSpPr>
        <p:spPr>
          <a:xfrm>
            <a:off x="6182649" y="3623296"/>
            <a:ext cx="4308569" cy="2431435"/>
          </a:xfrm>
          <a:prstGeom prst="rect">
            <a:avLst/>
          </a:prstGeom>
          <a:noFill/>
        </p:spPr>
        <p:txBody>
          <a:bodyPr wrap="square" rtlCol="0">
            <a:spAutoFit/>
          </a:bodyPr>
          <a:lstStyle/>
          <a:p>
            <a:pPr marL="0" lvl="0" indent="0" algn="l" rtl="0">
              <a:spcBef>
                <a:spcPts val="0"/>
              </a:spcBef>
              <a:spcAft>
                <a:spcPts val="0"/>
              </a:spcAft>
              <a:buNone/>
            </a:pPr>
            <a:r>
              <a:rPr lang="fr-FR" b="1" dirty="0"/>
              <a:t>Recettes: </a:t>
            </a:r>
          </a:p>
          <a:p>
            <a:pPr marL="0" lvl="0" indent="0" algn="l" rtl="0">
              <a:spcBef>
                <a:spcPts val="0"/>
              </a:spcBef>
              <a:spcAft>
                <a:spcPts val="0"/>
              </a:spcAft>
              <a:buNone/>
            </a:pPr>
            <a:endParaRPr lang="fr-FR" b="1" dirty="0"/>
          </a:p>
          <a:p>
            <a:pPr marL="0" lvl="0" indent="0" algn="l" rtl="0">
              <a:spcBef>
                <a:spcPts val="0"/>
              </a:spcBef>
              <a:spcAft>
                <a:spcPts val="0"/>
              </a:spcAft>
              <a:buNone/>
            </a:pPr>
            <a:r>
              <a:rPr lang="fr-FR" sz="1200" dirty="0"/>
              <a:t>Financement demandé (ARS) : 4 325 euros</a:t>
            </a:r>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300" dirty="0"/>
              <a:t>Autres financements: </a:t>
            </a:r>
          </a:p>
          <a:p>
            <a:pPr marL="0" lvl="0" indent="0" algn="l" rtl="0">
              <a:spcBef>
                <a:spcPts val="0"/>
              </a:spcBef>
              <a:spcAft>
                <a:spcPts val="0"/>
              </a:spcAft>
              <a:buNone/>
            </a:pPr>
            <a:endParaRPr lang="fr-FR" sz="1300" dirty="0"/>
          </a:p>
          <a:p>
            <a:pPr marL="0" lvl="0" indent="0" algn="l" rtl="0">
              <a:spcBef>
                <a:spcPts val="0"/>
              </a:spcBef>
              <a:spcAft>
                <a:spcPts val="0"/>
              </a:spcAft>
              <a:buNone/>
            </a:pPr>
            <a:r>
              <a:rPr lang="fr-FR" sz="1200" dirty="0"/>
              <a:t>Commune (Villeneuve-le-Roi) : 1 500 euros</a:t>
            </a:r>
          </a:p>
          <a:p>
            <a:pPr marL="0" lvl="0" indent="0" algn="l" rtl="0">
              <a:spcBef>
                <a:spcPts val="0"/>
              </a:spcBef>
              <a:spcAft>
                <a:spcPts val="0"/>
              </a:spcAft>
              <a:buNone/>
            </a:pPr>
            <a:r>
              <a:rPr lang="fr-FR" sz="1200" dirty="0"/>
              <a:t>Etat – Politique de la ville (BOP 147) : 4 322 euros</a:t>
            </a:r>
          </a:p>
          <a:p>
            <a:pPr marL="0" lvl="0" indent="0" algn="l" rtl="0">
              <a:spcBef>
                <a:spcPts val="0"/>
              </a:spcBef>
              <a:spcAft>
                <a:spcPts val="0"/>
              </a:spcAft>
              <a:buNone/>
            </a:pPr>
            <a:endParaRPr lang="fr-FR" sz="1200" dirty="0"/>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200" dirty="0"/>
              <a:t>Total des ressources : 10 147 euros</a:t>
            </a:r>
          </a:p>
          <a:p>
            <a:endParaRPr lang="fr-FR" dirty="0"/>
          </a:p>
        </p:txBody>
      </p:sp>
      <p:sp>
        <p:nvSpPr>
          <p:cNvPr id="2" name="Google Shape;97;p14">
            <a:extLst>
              <a:ext uri="{FF2B5EF4-FFF2-40B4-BE49-F238E27FC236}">
                <a16:creationId xmlns:a16="http://schemas.microsoft.com/office/drawing/2014/main" id="{B6AA8E18-E607-B85A-7655-9AE7363DA0EE}"/>
              </a:ext>
            </a:extLst>
          </p:cNvPr>
          <p:cNvSpPr/>
          <p:nvPr/>
        </p:nvSpPr>
        <p:spPr>
          <a:xfrm>
            <a:off x="248140" y="6253092"/>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Enseignant APA</a:t>
            </a:r>
            <a:endParaRPr sz="1100" dirty="0"/>
          </a:p>
        </p:txBody>
      </p:sp>
      <p:sp>
        <p:nvSpPr>
          <p:cNvPr id="3" name="Google Shape;97;p14">
            <a:extLst>
              <a:ext uri="{FF2B5EF4-FFF2-40B4-BE49-F238E27FC236}">
                <a16:creationId xmlns:a16="http://schemas.microsoft.com/office/drawing/2014/main" id="{02728D8F-56F4-C906-4DF9-85F2799DF3A4}"/>
              </a:ext>
            </a:extLst>
          </p:cNvPr>
          <p:cNvSpPr/>
          <p:nvPr/>
        </p:nvSpPr>
        <p:spPr>
          <a:xfrm>
            <a:off x="248140" y="6614895"/>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000" dirty="0"/>
              <a:t>Service municipal jeunesse et sport</a:t>
            </a:r>
            <a:endParaRPr sz="1000" dirty="0"/>
          </a:p>
        </p:txBody>
      </p:sp>
      <p:sp>
        <p:nvSpPr>
          <p:cNvPr id="4" name="Google Shape;92;p14">
            <a:extLst>
              <a:ext uri="{FF2B5EF4-FFF2-40B4-BE49-F238E27FC236}">
                <a16:creationId xmlns:a16="http://schemas.microsoft.com/office/drawing/2014/main" id="{2E292860-3E8A-60C8-84F9-39AF7C8F54A3}"/>
              </a:ext>
            </a:extLst>
          </p:cNvPr>
          <p:cNvSpPr/>
          <p:nvPr/>
        </p:nvSpPr>
        <p:spPr>
          <a:xfrm>
            <a:off x="2592258" y="591564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Atelier sur l’alimentation</a:t>
            </a:r>
            <a:endParaRPr sz="1100" dirty="0"/>
          </a:p>
        </p:txBody>
      </p:sp>
      <p:sp>
        <p:nvSpPr>
          <p:cNvPr id="5" name="Google Shape;92;p14">
            <a:extLst>
              <a:ext uri="{FF2B5EF4-FFF2-40B4-BE49-F238E27FC236}">
                <a16:creationId xmlns:a16="http://schemas.microsoft.com/office/drawing/2014/main" id="{5FDB4DF2-139C-CF33-66B3-824C6C3E8566}"/>
              </a:ext>
            </a:extLst>
          </p:cNvPr>
          <p:cNvSpPr/>
          <p:nvPr/>
        </p:nvSpPr>
        <p:spPr>
          <a:xfrm>
            <a:off x="2595224" y="6335546"/>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Atelier d’activité physique adaptée</a:t>
            </a:r>
            <a:endParaRPr sz="1100" dirty="0"/>
          </a:p>
        </p:txBody>
      </p:sp>
      <p:sp>
        <p:nvSpPr>
          <p:cNvPr id="7" name="Google Shape;97;p14">
            <a:extLst>
              <a:ext uri="{FF2B5EF4-FFF2-40B4-BE49-F238E27FC236}">
                <a16:creationId xmlns:a16="http://schemas.microsoft.com/office/drawing/2014/main" id="{EFBCBDA3-E541-CB60-EDCB-F435C37A79C9}"/>
              </a:ext>
            </a:extLst>
          </p:cNvPr>
          <p:cNvSpPr/>
          <p:nvPr/>
        </p:nvSpPr>
        <p:spPr>
          <a:xfrm>
            <a:off x="248140" y="5550243"/>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000" dirty="0"/>
              <a:t>Coordinateur santé et environnement</a:t>
            </a:r>
            <a:endParaRPr sz="1000" dirty="0"/>
          </a:p>
        </p:txBody>
      </p:sp>
      <p:sp>
        <p:nvSpPr>
          <p:cNvPr id="9" name="Google Shape;92;p14">
            <a:extLst>
              <a:ext uri="{FF2B5EF4-FFF2-40B4-BE49-F238E27FC236}">
                <a16:creationId xmlns:a16="http://schemas.microsoft.com/office/drawing/2014/main" id="{93DD39D3-4E9D-1B59-B639-D13371FC1915}"/>
              </a:ext>
            </a:extLst>
          </p:cNvPr>
          <p:cNvSpPr/>
          <p:nvPr/>
        </p:nvSpPr>
        <p:spPr>
          <a:xfrm>
            <a:off x="2592258" y="5487552"/>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Coordonner le projet et les actions</a:t>
            </a:r>
            <a:endParaRPr sz="11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601</Words>
  <Application>Microsoft Office PowerPoint</Application>
  <PresentationFormat>Personnalisé</PresentationFormat>
  <Paragraphs>60</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Ubuntu</vt:lpstr>
      <vt:lpstr>Arial</vt:lpstr>
      <vt:lpstr>Simple Light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Bryan DELAPORTE</cp:lastModifiedBy>
  <cp:revision>9</cp:revision>
  <dcterms:modified xsi:type="dcterms:W3CDTF">2025-02-21T14:17:00Z</dcterms:modified>
</cp:coreProperties>
</file>