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972" r:id="rId4"/>
    <p:sldId id="971" r:id="rId5"/>
    <p:sldId id="962" r:id="rId6"/>
    <p:sldId id="963" r:id="rId7"/>
    <p:sldId id="969" r:id="rId8"/>
    <p:sldId id="970" r:id="rId9"/>
    <p:sldId id="968" r:id="rId10"/>
    <p:sldId id="903" r:id="rId11"/>
    <p:sldId id="954" r:id="rId12"/>
    <p:sldId id="9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41480B9-B9CA-4835-B393-E25DF9AEF202}">
          <p14:sldIdLst>
            <p14:sldId id="256"/>
            <p14:sldId id="257"/>
            <p14:sldId id="972"/>
            <p14:sldId id="971"/>
            <p14:sldId id="962"/>
            <p14:sldId id="963"/>
            <p14:sldId id="969"/>
            <p14:sldId id="970"/>
            <p14:sldId id="968"/>
            <p14:sldId id="903"/>
            <p14:sldId id="954"/>
            <p14:sldId id="966"/>
          </p14:sldIdLst>
        </p14:section>
        <p14:section name="Section par défaut" id="{392FCD60-0A4B-4E12-8017-D386E0D15102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058" autoAdjust="0"/>
  </p:normalViewPr>
  <p:slideViewPr>
    <p:cSldViewPr snapToGrid="0">
      <p:cViewPr varScale="1">
        <p:scale>
          <a:sx n="67" d="100"/>
          <a:sy n="67" d="100"/>
        </p:scale>
        <p:origin x="6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74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8132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0485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644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2917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1559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018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740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13" y="482933"/>
            <a:ext cx="678276" cy="614133"/>
          </a:xfrm>
          <a:prstGeom prst="rect">
            <a:avLst/>
          </a:prstGeom>
        </p:spPr>
      </p:pic>
      <p:sp>
        <p:nvSpPr>
          <p:cNvPr id="37" name="Espace réservé du texte 35"/>
          <p:cNvSpPr>
            <a:spLocks noGrp="1"/>
          </p:cNvSpPr>
          <p:nvPr>
            <p:ph type="body" sz="quarter" idx="14" hasCustomPrompt="1"/>
          </p:nvPr>
        </p:nvSpPr>
        <p:spPr>
          <a:xfrm>
            <a:off x="998251" y="2127182"/>
            <a:ext cx="10195497" cy="378969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4B93CE"/>
              </a:buClr>
              <a:buFontTx/>
              <a:buBlip>
                <a:blip r:embed="rId3"/>
              </a:buBlip>
              <a:defRPr sz="1600">
                <a:latin typeface="Blogger Sans Light" panose="02000506030000020004" pitchFamily="2" charset="0"/>
                <a:ea typeface="Blogger Sans Light" panose="02000506030000020004" pitchFamily="2" charset="0"/>
              </a:defRPr>
            </a:lvl1pPr>
            <a:lvl2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2pPr>
            <a:lvl3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3pPr>
            <a:lvl4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4pPr>
            <a:lvl5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5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2" name="Titre 9"/>
          <p:cNvSpPr>
            <a:spLocks noGrp="1"/>
          </p:cNvSpPr>
          <p:nvPr>
            <p:ph type="title" hasCustomPrompt="1"/>
          </p:nvPr>
        </p:nvSpPr>
        <p:spPr>
          <a:xfrm>
            <a:off x="1431636" y="430284"/>
            <a:ext cx="6373091" cy="326263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000" b="0" baseline="0">
                <a:solidFill>
                  <a:srgbClr val="6368AB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fr-FR" dirty="0"/>
              <a:t>TITRE 1</a:t>
            </a:r>
          </a:p>
        </p:txBody>
      </p:sp>
      <p:cxnSp>
        <p:nvCxnSpPr>
          <p:cNvPr id="23" name="Connecteur droit 22"/>
          <p:cNvCxnSpPr/>
          <p:nvPr userDrawn="1"/>
        </p:nvCxnSpPr>
        <p:spPr>
          <a:xfrm>
            <a:off x="1529359" y="802737"/>
            <a:ext cx="1191985" cy="0"/>
          </a:xfrm>
          <a:prstGeom prst="line">
            <a:avLst/>
          </a:prstGeom>
          <a:ln w="19050">
            <a:solidFill>
              <a:srgbClr val="6368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space réservé du texte 5"/>
          <p:cNvSpPr>
            <a:spLocks noGrp="1"/>
          </p:cNvSpPr>
          <p:nvPr>
            <p:ph type="body" sz="quarter" idx="17" hasCustomPrompt="1"/>
          </p:nvPr>
        </p:nvSpPr>
        <p:spPr>
          <a:xfrm>
            <a:off x="1431636" y="830417"/>
            <a:ext cx="6373091" cy="3262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AA348A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/>
            </a:lvl2pPr>
          </a:lstStyle>
          <a:p>
            <a:r>
              <a:rPr lang="fr-FR" dirty="0">
                <a:solidFill>
                  <a:srgbClr val="AA348A"/>
                </a:solidFill>
              </a:rPr>
              <a:t>Sous-titre 2</a:t>
            </a: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359" y="1215456"/>
            <a:ext cx="9664389" cy="655213"/>
          </a:xfrm>
          <a:prstGeom prst="rect">
            <a:avLst/>
          </a:prstGeom>
        </p:spPr>
      </p:pic>
      <p:sp>
        <p:nvSpPr>
          <p:cNvPr id="10" name="Espace réservé du texte 35"/>
          <p:cNvSpPr>
            <a:spLocks noGrp="1"/>
          </p:cNvSpPr>
          <p:nvPr>
            <p:ph type="body" sz="quarter" idx="18" hasCustomPrompt="1"/>
          </p:nvPr>
        </p:nvSpPr>
        <p:spPr>
          <a:xfrm>
            <a:off x="1870334" y="1307719"/>
            <a:ext cx="8982438" cy="47068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B93CE"/>
              </a:buClr>
              <a:buSzTx/>
              <a:buFont typeface="Arial" panose="020B0604020202020204" pitchFamily="34" charset="0"/>
              <a:buNone/>
              <a:tabLst/>
              <a:defRPr sz="1800" baseline="0">
                <a:solidFill>
                  <a:schemeClr val="bg1"/>
                </a:solidFill>
                <a:latin typeface="Blogger Sans Light" panose="02000506030000020004" pitchFamily="2" charset="0"/>
                <a:ea typeface="Blogger Sans Light" panose="02000506030000020004" pitchFamily="2" charset="0"/>
              </a:defRPr>
            </a:lvl1pPr>
            <a:lvl2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2pPr>
            <a:lvl3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3pPr>
            <a:lvl4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4pPr>
            <a:lvl5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5pPr>
          </a:lstStyle>
          <a:p>
            <a:pPr lvl="0"/>
            <a:r>
              <a:rPr lang="fr-FR" dirty="0"/>
              <a:t>Description</a:t>
            </a: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95" y="6249177"/>
            <a:ext cx="890431" cy="286749"/>
          </a:xfrm>
          <a:prstGeom prst="rect">
            <a:avLst/>
          </a:prstGeom>
        </p:spPr>
      </p:pic>
      <p:pic>
        <p:nvPicPr>
          <p:cNvPr id="12" name="Picture 27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6615" y="6183694"/>
            <a:ext cx="687797" cy="416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371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874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281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8297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179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863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34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245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13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B2622-05BD-48AF-BFF9-7E812C092B46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9939DA-2AF9-4FA0-B5B3-1D6942700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279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cmoulin@apta-idf78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8B9F70-1A79-4FB2-B395-60482F6373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5627" y="4057229"/>
            <a:ext cx="7766936" cy="1646302"/>
          </a:xfrm>
        </p:spPr>
        <p:txBody>
          <a:bodyPr/>
          <a:lstStyle/>
          <a:p>
            <a:r>
              <a:rPr lang="fr-FR" dirty="0"/>
              <a:t>APTA 93</a:t>
            </a:r>
            <a:br>
              <a:rPr lang="fr-FR" dirty="0"/>
            </a:br>
            <a:br>
              <a:rPr lang="fr-FR" dirty="0"/>
            </a:br>
            <a:br>
              <a:rPr lang="fr-FR" sz="2800" dirty="0"/>
            </a:br>
            <a:br>
              <a:rPr lang="fr-FR" dirty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70C223B-0E43-4931-97CC-7BD90C60A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480" y="2800771"/>
            <a:ext cx="8390083" cy="1659170"/>
          </a:xfrm>
        </p:spPr>
        <p:txBody>
          <a:bodyPr>
            <a:normAutofit/>
          </a:bodyPr>
          <a:lstStyle/>
          <a:p>
            <a:r>
              <a:rPr lang="fr-FR" dirty="0"/>
              <a:t>Association Plateforme d’Appui Territoriale dans le </a:t>
            </a:r>
          </a:p>
          <a:p>
            <a:r>
              <a:rPr lang="fr-FR" dirty="0"/>
              <a:t>département de la Seine-Saint-Denis</a:t>
            </a:r>
          </a:p>
          <a:p>
            <a:endParaRPr lang="fr-FR" dirty="0"/>
          </a:p>
          <a:p>
            <a:r>
              <a:rPr lang="fr-FR" dirty="0"/>
              <a:t>CTS – 19 JUIN 2019</a:t>
            </a:r>
          </a:p>
        </p:txBody>
      </p:sp>
    </p:spTree>
    <p:extLst>
      <p:ext uri="{BB962C8B-B14F-4D97-AF65-F5344CB8AC3E}">
        <p14:creationId xmlns:p14="http://schemas.microsoft.com/office/powerpoint/2010/main" val="2587640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Arial Narrow" panose="020B0606020202030204" pitchFamily="34" charset="0"/>
                <a:ea typeface="Blogger Sans Light" panose="02000506030000020004" pitchFamily="2" charset="0"/>
              </a:rPr>
              <a:t>Présentation du projet Terr-eSanté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Concepts Terr-eSanté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244734" y="1910080"/>
            <a:ext cx="9539346" cy="3844548"/>
          </a:xfrm>
          <a:noFill/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buClr>
                <a:schemeClr val="accent1"/>
              </a:buClr>
              <a:buFont typeface="Wingdings 3" charset="2"/>
              <a:buChar char=""/>
            </a:pPr>
            <a:r>
              <a:rPr lang="fr-FR" b="1" dirty="0">
                <a:solidFill>
                  <a:schemeClr val="tx1"/>
                </a:solidFill>
                <a:latin typeface="+mn-lt"/>
                <a:ea typeface="+mn-ea"/>
              </a:rPr>
              <a:t>Plateforme de partage et d’échanges 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</a:rPr>
              <a:t>d’informations médicales et sociales du patient </a:t>
            </a:r>
            <a:r>
              <a:rPr lang="fr-FR" b="1" dirty="0">
                <a:solidFill>
                  <a:schemeClr val="tx1"/>
                </a:solidFill>
                <a:latin typeface="+mn-lt"/>
                <a:ea typeface="+mn-ea"/>
              </a:rPr>
              <a:t>entre professionnels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</a:rPr>
              <a:t> qui participent à la prise en charge du patient.</a:t>
            </a:r>
          </a:p>
          <a:p>
            <a:pPr marL="342900" indent="-342900">
              <a:lnSpc>
                <a:spcPct val="150000"/>
              </a:lnSpc>
              <a:buClr>
                <a:schemeClr val="accent1"/>
              </a:buClr>
              <a:buFont typeface="Wingdings 3" charset="2"/>
              <a:buChar char=""/>
            </a:pPr>
            <a:r>
              <a:rPr lang="fr-FR" dirty="0">
                <a:solidFill>
                  <a:schemeClr val="tx1"/>
                </a:solidFill>
                <a:latin typeface="+mn-lt"/>
                <a:ea typeface="+mn-ea"/>
              </a:rPr>
              <a:t>Intègre </a:t>
            </a:r>
            <a:r>
              <a:rPr lang="fr-FR" b="1" dirty="0">
                <a:solidFill>
                  <a:schemeClr val="tx1"/>
                </a:solidFill>
                <a:latin typeface="+mn-lt"/>
                <a:ea typeface="+mn-ea"/>
              </a:rPr>
              <a:t>toutes les informations 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</a:rPr>
              <a:t>provenant des producteurs quel qu'ils soient.</a:t>
            </a:r>
          </a:p>
          <a:p>
            <a:pPr marL="342900" indent="-342900">
              <a:lnSpc>
                <a:spcPct val="150000"/>
              </a:lnSpc>
              <a:buClr>
                <a:schemeClr val="accent1"/>
              </a:buClr>
              <a:buFont typeface="Wingdings 3" charset="2"/>
              <a:buChar char=""/>
            </a:pPr>
            <a:r>
              <a:rPr lang="fr-FR" b="1" dirty="0">
                <a:solidFill>
                  <a:schemeClr val="tx1"/>
                </a:solidFill>
                <a:latin typeface="+mn-lt"/>
                <a:ea typeface="+mn-ea"/>
              </a:rPr>
              <a:t>L’inscription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</a:rPr>
              <a:t> d’un professionnel à Terr-esanté est un processus </a:t>
            </a:r>
            <a:r>
              <a:rPr lang="fr-FR" b="1" dirty="0">
                <a:solidFill>
                  <a:schemeClr val="tx1"/>
                </a:solidFill>
                <a:latin typeface="+mn-lt"/>
                <a:ea typeface="+mn-ea"/>
              </a:rPr>
              <a:t>volontaire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chemeClr val="accent1"/>
              </a:buClr>
              <a:buFont typeface="Wingdings 3" charset="2"/>
              <a:buChar char=""/>
            </a:pPr>
            <a:r>
              <a:rPr lang="fr-FR" b="1" dirty="0">
                <a:solidFill>
                  <a:schemeClr val="tx1"/>
                </a:solidFill>
                <a:latin typeface="+mn-lt"/>
                <a:ea typeface="+mn-ea"/>
              </a:rPr>
              <a:t>L’inscription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</a:rPr>
              <a:t> du patient est un processus </a:t>
            </a:r>
            <a:r>
              <a:rPr lang="fr-FR" b="1" dirty="0">
                <a:solidFill>
                  <a:schemeClr val="tx1"/>
                </a:solidFill>
                <a:latin typeface="+mn-lt"/>
                <a:ea typeface="+mn-ea"/>
              </a:rPr>
              <a:t>volontaire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</a:rPr>
              <a:t> qui requiert le </a:t>
            </a:r>
            <a:r>
              <a:rPr lang="fr-FR" b="1" dirty="0">
                <a:solidFill>
                  <a:schemeClr val="tx1"/>
                </a:solidFill>
                <a:latin typeface="+mn-lt"/>
                <a:ea typeface="+mn-ea"/>
              </a:rPr>
              <a:t>consentement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</a:rPr>
              <a:t> du patient.</a:t>
            </a:r>
          </a:p>
          <a:p>
            <a:pPr marL="342900" indent="-342900">
              <a:lnSpc>
                <a:spcPct val="150000"/>
              </a:lnSpc>
              <a:buClr>
                <a:schemeClr val="accent1"/>
              </a:buClr>
              <a:buFont typeface="Wingdings 3" charset="2"/>
              <a:buChar char=""/>
            </a:pPr>
            <a:r>
              <a:rPr lang="fr-FR" dirty="0">
                <a:solidFill>
                  <a:schemeClr val="tx1"/>
                </a:solidFill>
                <a:latin typeface="+mn-lt"/>
                <a:ea typeface="+mn-ea"/>
              </a:rPr>
              <a:t>Outil destiné en </a:t>
            </a:r>
            <a:r>
              <a:rPr lang="fr-FR" b="1" dirty="0">
                <a:solidFill>
                  <a:schemeClr val="tx1"/>
                </a:solidFill>
                <a:latin typeface="+mn-lt"/>
                <a:ea typeface="+mn-ea"/>
              </a:rPr>
              <a:t>premier lieu aux professionnels 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</a:rPr>
              <a:t>: les données ne sont pas modifiables par le patient.</a:t>
            </a:r>
          </a:p>
          <a:p>
            <a:pPr marL="342900" indent="-342900">
              <a:lnSpc>
                <a:spcPct val="150000"/>
              </a:lnSpc>
              <a:buClr>
                <a:schemeClr val="accent1"/>
              </a:buClr>
              <a:buFont typeface="Wingdings 3" charset="2"/>
              <a:buChar char=""/>
            </a:pPr>
            <a:r>
              <a:rPr lang="fr-FR" b="1" dirty="0">
                <a:solidFill>
                  <a:schemeClr val="tx1"/>
                </a:solidFill>
                <a:latin typeface="+mn-lt"/>
                <a:ea typeface="+mn-ea"/>
              </a:rPr>
              <a:t>Cercle de soins </a:t>
            </a:r>
            <a:r>
              <a:rPr lang="fr-FR" dirty="0">
                <a:solidFill>
                  <a:schemeClr val="tx1"/>
                </a:solidFill>
                <a:latin typeface="+mn-lt"/>
                <a:ea typeface="+mn-ea"/>
              </a:rPr>
              <a:t>: le patient choisit à quels professionnels il autorise la consultation de son dossier</a:t>
            </a:r>
          </a:p>
        </p:txBody>
      </p:sp>
    </p:spTree>
    <p:extLst>
      <p:ext uri="{BB962C8B-B14F-4D97-AF65-F5344CB8AC3E}">
        <p14:creationId xmlns:p14="http://schemas.microsoft.com/office/powerpoint/2010/main" val="3775159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277307" y="1230551"/>
            <a:ext cx="11238418" cy="490608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b="1" dirty="0">
                <a:latin typeface="+mn-lt"/>
              </a:rPr>
              <a:t>La loi de santé 2016 (« modernisation du système de santé ») a élargi les conditions de partage de l’information médicale</a:t>
            </a:r>
          </a:p>
          <a:p>
            <a:pPr lvl="1" algn="just"/>
            <a:r>
              <a:rPr lang="fr-FR" sz="1600" dirty="0">
                <a:latin typeface="+mn-lt"/>
                <a:sym typeface="Wingdings" panose="05000000000000000000" pitchFamily="2" charset="2"/>
              </a:rPr>
              <a:t>Notion d’« équipe de santé » (hôpital/ville/médico-social/social) autour du patient et périmètre élargi des informations partagées entrant dans le cadre de la coordination de son parcours de santé</a:t>
            </a:r>
          </a:p>
          <a:p>
            <a:pPr marL="0" indent="-57150" algn="just">
              <a:buNone/>
            </a:pPr>
            <a:r>
              <a:rPr lang="fr-FR" sz="1700" b="1" dirty="0">
                <a:latin typeface="+mn-lt"/>
                <a:sym typeface="Wingdings" panose="05000000000000000000" pitchFamily="2" charset="2"/>
              </a:rPr>
              <a:t>Conditions strictes pour les systèmes d’information</a:t>
            </a:r>
            <a:endParaRPr lang="fr-FR" sz="1700" b="1" dirty="0">
              <a:latin typeface="+mn-lt"/>
            </a:endParaRPr>
          </a:p>
          <a:p>
            <a:pPr lvl="1" algn="just"/>
            <a:r>
              <a:rPr lang="fr-FR" sz="1600" dirty="0">
                <a:latin typeface="+mn-lt"/>
              </a:rPr>
              <a:t>Terr-eSanté est accessible à partir d’une authentification forte </a:t>
            </a:r>
            <a:r>
              <a:rPr lang="fr-FR" dirty="0">
                <a:latin typeface="+mn-lt"/>
              </a:rPr>
              <a:t>des professionnels de santé</a:t>
            </a:r>
          </a:p>
          <a:p>
            <a:pPr lvl="1" algn="just"/>
            <a:r>
              <a:rPr lang="fr-FR" sz="1600" dirty="0">
                <a:latin typeface="+mn-lt"/>
              </a:rPr>
              <a:t>Carte CPS</a:t>
            </a:r>
          </a:p>
          <a:p>
            <a:pPr lvl="1" algn="just"/>
            <a:r>
              <a:rPr lang="fr-FR" sz="1600" dirty="0">
                <a:latin typeface="+mn-lt"/>
              </a:rPr>
              <a:t>Identifiant + Mot de passe + Code éphémère</a:t>
            </a:r>
            <a:endParaRPr lang="fr-FR" dirty="0">
              <a:latin typeface="+mn-lt"/>
            </a:endParaRPr>
          </a:p>
          <a:p>
            <a:pPr algn="just"/>
            <a:r>
              <a:rPr lang="fr-FR" b="1" dirty="0">
                <a:latin typeface="+mn-lt"/>
                <a:sym typeface="Wingdings" panose="05000000000000000000" pitchFamily="2" charset="2"/>
              </a:rPr>
              <a:t>5 Traits d’identité obligatoires </a:t>
            </a:r>
            <a:r>
              <a:rPr lang="fr-FR" dirty="0">
                <a:latin typeface="+mn-lt"/>
                <a:sym typeface="Wingdings" panose="05000000000000000000" pitchFamily="2" charset="2"/>
              </a:rPr>
              <a:t>va s’imposer désormais à tous – Obligatoire pour Terr-eSanté</a:t>
            </a:r>
          </a:p>
          <a:p>
            <a:pPr lvl="1" algn="just"/>
            <a:r>
              <a:rPr lang="fr-FR" sz="1600" dirty="0">
                <a:latin typeface="+mn-lt"/>
                <a:sym typeface="Wingdings" panose="05000000000000000000" pitchFamily="2" charset="2"/>
              </a:rPr>
              <a:t>Nom de naissance / Prénom / Date de naissance / Sexe / Lieu de naissance (Pays – CP)  Serveur d’Identité Régionale (SRI)</a:t>
            </a:r>
            <a:endParaRPr lang="fr-FR" dirty="0">
              <a:latin typeface="+mn-lt"/>
            </a:endParaRPr>
          </a:p>
          <a:p>
            <a:pPr algn="just"/>
            <a:r>
              <a:rPr lang="fr-FR" b="1" dirty="0">
                <a:latin typeface="+mn-lt"/>
              </a:rPr>
              <a:t>Accès direct dans Terr-eSanté du patient </a:t>
            </a:r>
            <a:r>
              <a:rPr lang="fr-FR" dirty="0">
                <a:latin typeface="+mn-lt"/>
              </a:rPr>
              <a:t>(et / ou son représentant) à son dossier et à la liste des professionnels de son cercle de soins</a:t>
            </a:r>
          </a:p>
          <a:p>
            <a:pPr lvl="1" algn="just"/>
            <a:r>
              <a:rPr lang="fr-FR" sz="1600" dirty="0">
                <a:latin typeface="+mn-lt"/>
              </a:rPr>
              <a:t>Consentement du patient obligatoire pour créer un dossier Terr-eSanté et intégrer son cercle de soins</a:t>
            </a:r>
          </a:p>
          <a:p>
            <a:pPr lvl="1" algn="just"/>
            <a:r>
              <a:rPr lang="fr-FR" sz="1600" dirty="0">
                <a:latin typeface="+mn-lt"/>
              </a:rPr>
              <a:t>Le patient voit et peut modifier la liste des professionnels y ayant accès</a:t>
            </a:r>
          </a:p>
          <a:p>
            <a:pPr lvl="1" algn="just"/>
            <a:endParaRPr lang="fr-FR" sz="1600" dirty="0">
              <a:latin typeface="Arial Narrow" panose="020B0606020202030204" pitchFamily="34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Arial Narrow" panose="020B0606020202030204" pitchFamily="34" charset="0"/>
              </a:rPr>
              <a:t>Terr-eSanté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>
                <a:latin typeface="Arial Narrow" panose="020B0606020202030204" pitchFamily="34" charset="0"/>
              </a:rPr>
              <a:t>Accès sécurisé et droits du patient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192" y="2708629"/>
            <a:ext cx="1113718" cy="111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742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8F5049-A87C-4C81-91AE-C4AA132EA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Contact APTA 93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A387C0-DCF8-40DC-B826-612316FFC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i="1" dirty="0"/>
              <a:t>Olivier Marcou</a:t>
            </a:r>
          </a:p>
          <a:p>
            <a:pPr marL="0" indent="0">
              <a:buNone/>
            </a:pPr>
            <a:br>
              <a:rPr lang="fr-FR" dirty="0"/>
            </a:br>
            <a:r>
              <a:rPr lang="fr-FR" dirty="0"/>
              <a:t>Chef de projet APTA 93</a:t>
            </a:r>
          </a:p>
          <a:p>
            <a:pPr marL="0" indent="0">
              <a:buNone/>
            </a:pPr>
            <a:r>
              <a:rPr lang="fr-FR" dirty="0"/>
              <a:t>2 rue Adèle</a:t>
            </a:r>
          </a:p>
          <a:p>
            <a:pPr marL="0" indent="0">
              <a:buNone/>
            </a:pPr>
            <a:r>
              <a:rPr lang="fr-FR" dirty="0"/>
              <a:t>93250 Villemomble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06 19 58 97 39</a:t>
            </a:r>
          </a:p>
          <a:p>
            <a:pPr marL="0" indent="0">
              <a:buNone/>
            </a:pPr>
            <a:r>
              <a:rPr lang="fr-FR" dirty="0">
                <a:hlinkClick r:id="rId2"/>
              </a:rPr>
              <a:t>o.marcou@apta-idf93.org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2518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02874E-80CB-496E-AEEC-8E6C8D646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L’APTA 93 </a:t>
            </a:r>
            <a:br>
              <a:rPr lang="fr-FR" dirty="0"/>
            </a:br>
            <a:r>
              <a:rPr lang="fr-FR" sz="2400" dirty="0"/>
              <a:t>association Plateforme Territoriale d’Appui dans le département de la Seine-Saint-Denis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4829F-BA5F-458B-8BC5-BCD666F2B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9116906" cy="4697411"/>
          </a:xfrm>
        </p:spPr>
        <p:txBody>
          <a:bodyPr>
            <a:normAutofit/>
          </a:bodyPr>
          <a:lstStyle/>
          <a:p>
            <a:endParaRPr lang="fr-FR" sz="2100" dirty="0"/>
          </a:p>
          <a:p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Les PTA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s</a:t>
            </a:r>
            <a:r>
              <a:rPr lang="fr-FR" dirty="0">
                <a:solidFill>
                  <a:schemeClr val="tx1"/>
                </a:solidFill>
              </a:rPr>
              <a:t>ont créées dans le cadre de la loi n° 2016-41 du 26 janvier 2016 de modernisation du système de santé pour apporter une réponse aux professionnels de santé, en particulier les médecins traitants, dans la </a:t>
            </a:r>
            <a:r>
              <a:rPr lang="fr-FR" dirty="0">
                <a:solidFill>
                  <a:schemeClr val="accent1"/>
                </a:solidFill>
              </a:rPr>
              <a:t>prise en charge des situations complexes.</a:t>
            </a:r>
          </a:p>
          <a:p>
            <a:pPr marL="0" indent="0">
              <a:buNone/>
            </a:pPr>
            <a:endParaRPr lang="fr-FR" sz="2100" dirty="0"/>
          </a:p>
          <a:p>
            <a:r>
              <a:rPr lang="fr-FR" dirty="0"/>
              <a:t>1) Gagner du temps médical</a:t>
            </a:r>
          </a:p>
          <a:p>
            <a:r>
              <a:rPr lang="fr-FR" dirty="0"/>
              <a:t>2) Simplifier la prise en charge des cas complexes</a:t>
            </a:r>
          </a:p>
          <a:p>
            <a:r>
              <a:rPr lang="fr-FR" dirty="0"/>
              <a:t>3) Organiser le virage ambulatoire</a:t>
            </a:r>
          </a:p>
          <a:p>
            <a:r>
              <a:rPr lang="fr-FR" dirty="0"/>
              <a:t>4) Promotion et coordination des dispositifs d’appui</a:t>
            </a:r>
          </a:p>
          <a:p>
            <a:r>
              <a:rPr lang="fr-FR" dirty="0"/>
              <a:t>5) Valoriser le territoire auprès des jeunes médecins et PS</a:t>
            </a:r>
          </a:p>
        </p:txBody>
      </p:sp>
    </p:spTree>
    <p:extLst>
      <p:ext uri="{BB962C8B-B14F-4D97-AF65-F5344CB8AC3E}">
        <p14:creationId xmlns:p14="http://schemas.microsoft.com/office/powerpoint/2010/main" val="594593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02874E-80CB-496E-AEEC-8E6C8D646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L’APTA 93 </a:t>
            </a:r>
            <a:br>
              <a:rPr lang="fr-FR" dirty="0"/>
            </a:br>
            <a:r>
              <a:rPr lang="fr-FR" sz="2400" dirty="0"/>
              <a:t>association Plateforme Territoriale d’Appui dans le département de la Seine-Saint-Denis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4829F-BA5F-458B-8BC5-BCD666F2B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9116906" cy="4697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100" dirty="0"/>
          </a:p>
          <a:p>
            <a:r>
              <a:rPr lang="fr-FR" dirty="0"/>
              <a:t>Mission I : Information et orientation des professionnels vers les ressources sanitaires, sociales, et médico-sociales du territoire.</a:t>
            </a:r>
          </a:p>
          <a:p>
            <a:r>
              <a:rPr lang="fr-FR" dirty="0"/>
              <a:t>Mission II : Appui à l’organisation du parcours des patients complexes (évaluation de la situation, appui à la planification et au suivi des interventions).</a:t>
            </a:r>
          </a:p>
          <a:p>
            <a:r>
              <a:rPr lang="fr-FR" dirty="0"/>
              <a:t>Mission III : Appui aux pratiques et initiatives professionnelles (soutien aux initiatives, outillage, diffusion de protocoles…).</a:t>
            </a:r>
          </a:p>
        </p:txBody>
      </p:sp>
    </p:spTree>
    <p:extLst>
      <p:ext uri="{BB962C8B-B14F-4D97-AF65-F5344CB8AC3E}">
        <p14:creationId xmlns:p14="http://schemas.microsoft.com/office/powerpoint/2010/main" val="4074082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02874E-80CB-496E-AEEC-8E6C8D646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L’APTA 93 </a:t>
            </a:r>
            <a:br>
              <a:rPr lang="fr-FR" dirty="0"/>
            </a:br>
            <a:r>
              <a:rPr lang="fr-FR" sz="2400" dirty="0"/>
              <a:t>association Plateforme Territoriale d’Appui dans le département de la Seine-Saint-Denis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4829F-BA5F-458B-8BC5-BCD666F2B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9116906" cy="4697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1700" dirty="0"/>
          </a:p>
          <a:p>
            <a:r>
              <a:rPr lang="fr-FR" sz="1700" dirty="0"/>
              <a:t>L’ APTA 93 a été créée le 7 mars 2018 par une convention entre l’</a:t>
            </a:r>
            <a:r>
              <a:rPr lang="fr-FR" sz="1700" dirty="0" err="1"/>
              <a:t>Urps</a:t>
            </a:r>
            <a:r>
              <a:rPr lang="fr-FR" sz="1700" dirty="0"/>
              <a:t> médecins et l’ARS IDF pour :</a:t>
            </a:r>
          </a:p>
          <a:p>
            <a:endParaRPr lang="fr-FR" sz="1700" dirty="0"/>
          </a:p>
          <a:p>
            <a:r>
              <a:rPr lang="fr-FR" sz="1700" i="1" dirty="0"/>
              <a:t>Initier un projet de plateforme de régulation </a:t>
            </a:r>
            <a:r>
              <a:rPr lang="fr-FR" sz="1700" dirty="0">
                <a:solidFill>
                  <a:schemeClr val="accent1"/>
                </a:solidFill>
              </a:rPr>
              <a:t>pour l’ensemble des acteurs de santé du département 93 : </a:t>
            </a:r>
            <a:r>
              <a:rPr lang="fr-FR" sz="1700" dirty="0">
                <a:solidFill>
                  <a:schemeClr val="tx2"/>
                </a:solidFill>
              </a:rPr>
              <a:t>un </a:t>
            </a:r>
            <a:r>
              <a:rPr lang="fr-FR" sz="1700" dirty="0">
                <a:solidFill>
                  <a:schemeClr val="accent1"/>
                </a:solidFill>
              </a:rPr>
              <a:t>numéro unique </a:t>
            </a:r>
            <a:r>
              <a:rPr lang="fr-FR" sz="1700" dirty="0">
                <a:solidFill>
                  <a:schemeClr val="tx2"/>
                </a:solidFill>
              </a:rPr>
              <a:t>d’appel aux professionnels de santé pour faciliter la prise en charge de ces patients.</a:t>
            </a:r>
            <a:endParaRPr lang="fr-FR" sz="1700" i="1" dirty="0"/>
          </a:p>
          <a:p>
            <a:r>
              <a:rPr lang="fr-FR" sz="1700" i="1" dirty="0"/>
              <a:t>Promouvoir le projet « e-parcours » </a:t>
            </a:r>
            <a:r>
              <a:rPr lang="fr-FR" sz="1700" i="1" dirty="0">
                <a:solidFill>
                  <a:schemeClr val="accent1"/>
                </a:solidFill>
              </a:rPr>
              <a:t>Sud-Est </a:t>
            </a:r>
            <a:r>
              <a:rPr lang="fr-FR" sz="1700" dirty="0"/>
              <a:t>visant à  accompagner la mise en œuvre de services numériques territoriaux , particulièrement </a:t>
            </a:r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Terr-</a:t>
            </a:r>
            <a:r>
              <a:rPr lang="fr-FR" sz="1700" dirty="0" err="1">
                <a:solidFill>
                  <a:schemeClr val="accent1">
                    <a:lumMod val="75000"/>
                  </a:schemeClr>
                </a:solidFill>
              </a:rPr>
              <a:t>eSanté</a:t>
            </a:r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1700" dirty="0"/>
              <a:t>au profit des organisations sanitaires, médico-sociales, sociales (dispositifs d’appui). </a:t>
            </a:r>
          </a:p>
          <a:p>
            <a:pPr marL="457200" lvl="1" indent="0">
              <a:buNone/>
            </a:pPr>
            <a:endParaRPr lang="fr-FR" sz="1700" dirty="0"/>
          </a:p>
          <a:p>
            <a:r>
              <a:rPr lang="fr-FR" sz="1700" dirty="0"/>
              <a:t>À ce jour :  une APTA 78 et une APTA 93 pour une étape de préfiguration avant une généralisation sur la région IDF.</a:t>
            </a:r>
          </a:p>
        </p:txBody>
      </p:sp>
    </p:spTree>
    <p:extLst>
      <p:ext uri="{BB962C8B-B14F-4D97-AF65-F5344CB8AC3E}">
        <p14:creationId xmlns:p14="http://schemas.microsoft.com/office/powerpoint/2010/main" val="131888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B5BB1-C785-414F-925A-D93081455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809" y="147638"/>
            <a:ext cx="8596668" cy="1320800"/>
          </a:xfrm>
        </p:spPr>
        <p:txBody>
          <a:bodyPr/>
          <a:lstStyle/>
          <a:p>
            <a:r>
              <a:rPr lang="fr-FR" dirty="0"/>
              <a:t>Gouvernance de l’APTA 93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F4E1E7-7748-44D3-A75B-290B44E07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809" y="3478068"/>
            <a:ext cx="3162406" cy="22280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700" b="1" dirty="0">
                <a:solidFill>
                  <a:schemeClr val="accent1"/>
                </a:solidFill>
              </a:rPr>
              <a:t>Bureau de l’Apta 93</a:t>
            </a:r>
            <a:r>
              <a:rPr lang="fr-FR" sz="1700" dirty="0">
                <a:solidFill>
                  <a:schemeClr val="accent1"/>
                </a:solidFill>
              </a:rPr>
              <a:t>:</a:t>
            </a:r>
          </a:p>
          <a:p>
            <a:r>
              <a:rPr lang="fr-FR" sz="1700" dirty="0">
                <a:solidFill>
                  <a:schemeClr val="tx1"/>
                </a:solidFill>
              </a:rPr>
              <a:t>Dr </a:t>
            </a:r>
            <a:r>
              <a:rPr lang="fr-FR" sz="1700" dirty="0" err="1">
                <a:solidFill>
                  <a:schemeClr val="tx1"/>
                </a:solidFill>
              </a:rPr>
              <a:t>Siavellis</a:t>
            </a:r>
            <a:r>
              <a:rPr lang="fr-FR" sz="1700" dirty="0">
                <a:solidFill>
                  <a:schemeClr val="tx1"/>
                </a:solidFill>
              </a:rPr>
              <a:t>, Président</a:t>
            </a:r>
          </a:p>
          <a:p>
            <a:r>
              <a:rPr lang="fr-FR" sz="1700" dirty="0">
                <a:solidFill>
                  <a:schemeClr val="tx1"/>
                </a:solidFill>
              </a:rPr>
              <a:t>Dr </a:t>
            </a:r>
            <a:r>
              <a:rPr lang="fr-FR" sz="1700" dirty="0" err="1">
                <a:solidFill>
                  <a:schemeClr val="tx1"/>
                </a:solidFill>
              </a:rPr>
              <a:t>Gombeaud</a:t>
            </a:r>
            <a:r>
              <a:rPr lang="fr-FR" sz="1700" dirty="0">
                <a:solidFill>
                  <a:schemeClr val="tx1"/>
                </a:solidFill>
              </a:rPr>
              <a:t>, Secrétaire</a:t>
            </a:r>
          </a:p>
          <a:p>
            <a:r>
              <a:rPr lang="fr-FR" sz="1700" dirty="0">
                <a:solidFill>
                  <a:schemeClr val="tx1"/>
                </a:solidFill>
              </a:rPr>
              <a:t>Dr </a:t>
            </a:r>
            <a:r>
              <a:rPr lang="fr-FR" sz="1700" dirty="0" err="1">
                <a:solidFill>
                  <a:schemeClr val="tx1"/>
                </a:solidFill>
              </a:rPr>
              <a:t>Whiltien</a:t>
            </a:r>
            <a:r>
              <a:rPr lang="fr-FR" sz="1700" dirty="0">
                <a:solidFill>
                  <a:schemeClr val="tx1"/>
                </a:solidFill>
              </a:rPr>
              <a:t>, Trésorier</a:t>
            </a:r>
          </a:p>
          <a:p>
            <a:r>
              <a:rPr lang="fr-FR" sz="1700" dirty="0">
                <a:solidFill>
                  <a:schemeClr val="tx1"/>
                </a:solidFill>
              </a:rPr>
              <a:t>Dr </a:t>
            </a:r>
            <a:r>
              <a:rPr lang="fr-FR" sz="1700" dirty="0" err="1">
                <a:solidFill>
                  <a:schemeClr val="tx1"/>
                </a:solidFill>
              </a:rPr>
              <a:t>Sebbag</a:t>
            </a:r>
            <a:r>
              <a:rPr lang="fr-FR" sz="1700" dirty="0">
                <a:solidFill>
                  <a:schemeClr val="tx1"/>
                </a:solidFill>
              </a:rPr>
              <a:t>, membre</a:t>
            </a:r>
          </a:p>
          <a:p>
            <a:r>
              <a:rPr lang="fr-FR" sz="1700" dirty="0">
                <a:solidFill>
                  <a:schemeClr val="tx1"/>
                </a:solidFill>
              </a:rPr>
              <a:t>Dr </a:t>
            </a:r>
            <a:r>
              <a:rPr lang="fr-FR" sz="1700" dirty="0" err="1">
                <a:solidFill>
                  <a:schemeClr val="tx1"/>
                </a:solidFill>
              </a:rPr>
              <a:t>Groscarret</a:t>
            </a:r>
            <a:r>
              <a:rPr lang="fr-FR" sz="1700" dirty="0">
                <a:solidFill>
                  <a:schemeClr val="tx1"/>
                </a:solidFill>
              </a:rPr>
              <a:t>, membre</a:t>
            </a:r>
          </a:p>
          <a:p>
            <a:pPr marL="0" indent="0">
              <a:buNone/>
            </a:pPr>
            <a:br>
              <a:rPr lang="fr-FR" sz="1700" dirty="0">
                <a:solidFill>
                  <a:schemeClr val="accent1"/>
                </a:solidFill>
              </a:rPr>
            </a:br>
            <a:endParaRPr lang="fr-FR" sz="17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E8BDC2-7B50-4242-9AA2-B7CEE8976655}"/>
              </a:ext>
            </a:extLst>
          </p:cNvPr>
          <p:cNvSpPr/>
          <p:nvPr/>
        </p:nvSpPr>
        <p:spPr>
          <a:xfrm>
            <a:off x="604180" y="1176209"/>
            <a:ext cx="7034870" cy="192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700" dirty="0">
                <a:solidFill>
                  <a:schemeClr val="accent1"/>
                </a:solidFill>
              </a:rPr>
              <a:t>Cinq collèges :</a:t>
            </a:r>
          </a:p>
          <a:p>
            <a:endParaRPr lang="fr-FR" sz="1700" dirty="0">
              <a:solidFill>
                <a:schemeClr val="accent1"/>
              </a:solidFill>
            </a:endParaRPr>
          </a:p>
          <a:p>
            <a:r>
              <a:rPr lang="fr-FR" sz="1700" dirty="0">
                <a:solidFill>
                  <a:schemeClr val="accent1"/>
                </a:solidFill>
              </a:rPr>
              <a:t>Collège 1 : </a:t>
            </a:r>
            <a:r>
              <a:rPr lang="fr-FR" sz="1700" dirty="0"/>
              <a:t>URPS médecins</a:t>
            </a:r>
          </a:p>
          <a:p>
            <a:r>
              <a:rPr lang="fr-FR" sz="1700" dirty="0">
                <a:solidFill>
                  <a:schemeClr val="accent1"/>
                </a:solidFill>
              </a:rPr>
              <a:t>Collège 2 : </a:t>
            </a:r>
            <a:r>
              <a:rPr lang="fr-FR" sz="1700" dirty="0"/>
              <a:t>Médecins utilisateurs</a:t>
            </a:r>
          </a:p>
          <a:p>
            <a:r>
              <a:rPr lang="fr-FR" sz="1700" dirty="0">
                <a:solidFill>
                  <a:schemeClr val="accent1"/>
                </a:solidFill>
              </a:rPr>
              <a:t>Collège 3 : </a:t>
            </a:r>
            <a:r>
              <a:rPr lang="fr-FR" sz="1700" dirty="0"/>
              <a:t>Autres professionnels santé adhérent d’une </a:t>
            </a:r>
            <a:r>
              <a:rPr lang="fr-FR" sz="1700" dirty="0" err="1"/>
              <a:t>Urps</a:t>
            </a:r>
            <a:endParaRPr lang="fr-FR" sz="1700" dirty="0"/>
          </a:p>
          <a:p>
            <a:r>
              <a:rPr lang="fr-FR" sz="1700" dirty="0">
                <a:solidFill>
                  <a:schemeClr val="accent1"/>
                </a:solidFill>
              </a:rPr>
              <a:t>Collège 4 : </a:t>
            </a:r>
            <a:r>
              <a:rPr lang="fr-FR" sz="1700" dirty="0"/>
              <a:t>Acteurs territoriaux du soin (Ets santé, GHT, CPTS, …)</a:t>
            </a:r>
          </a:p>
          <a:p>
            <a:r>
              <a:rPr lang="fr-FR" sz="1700" dirty="0">
                <a:solidFill>
                  <a:schemeClr val="accent1"/>
                </a:solidFill>
              </a:rPr>
              <a:t>Collège 5 : </a:t>
            </a:r>
            <a:r>
              <a:rPr lang="fr-FR" sz="1700" dirty="0"/>
              <a:t>Acteurs médico-sociaux et de coordination 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C3ECFFD-6500-4857-BD53-2FE985783F44}"/>
              </a:ext>
            </a:extLst>
          </p:cNvPr>
          <p:cNvSpPr txBox="1">
            <a:spLocks/>
          </p:cNvSpPr>
          <p:nvPr/>
        </p:nvSpPr>
        <p:spPr>
          <a:xfrm>
            <a:off x="4892145" y="3478068"/>
            <a:ext cx="3818467" cy="12177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1700" b="1" dirty="0">
                <a:solidFill>
                  <a:schemeClr val="accent1"/>
                </a:solidFill>
              </a:rPr>
              <a:t>Equipe salariée</a:t>
            </a:r>
            <a:r>
              <a:rPr lang="fr-FR" sz="1700" dirty="0">
                <a:solidFill>
                  <a:schemeClr val="accent1"/>
                </a:solidFill>
              </a:rPr>
              <a:t>:</a:t>
            </a:r>
          </a:p>
          <a:p>
            <a:r>
              <a:rPr lang="fr-FR" sz="1700" dirty="0">
                <a:solidFill>
                  <a:schemeClr val="tx1"/>
                </a:solidFill>
              </a:rPr>
              <a:t>Olivier Marcou, chef de projet</a:t>
            </a:r>
          </a:p>
          <a:p>
            <a:r>
              <a:rPr lang="fr-FR" sz="1700" dirty="0">
                <a:solidFill>
                  <a:schemeClr val="tx1"/>
                </a:solidFill>
              </a:rPr>
              <a:t>Nadia </a:t>
            </a:r>
            <a:r>
              <a:rPr lang="fr-FR" sz="1700" dirty="0" err="1">
                <a:solidFill>
                  <a:schemeClr val="tx1"/>
                </a:solidFill>
              </a:rPr>
              <a:t>Méchéhar</a:t>
            </a:r>
            <a:r>
              <a:rPr lang="fr-FR" sz="1700" dirty="0">
                <a:solidFill>
                  <a:schemeClr val="tx1"/>
                </a:solidFill>
              </a:rPr>
              <a:t>, assistance</a:t>
            </a:r>
          </a:p>
          <a:p>
            <a:pPr marL="0" indent="0">
              <a:buFont typeface="Wingdings 3" charset="2"/>
              <a:buNone/>
            </a:pPr>
            <a:br>
              <a:rPr lang="fr-FR" sz="1700" dirty="0">
                <a:solidFill>
                  <a:schemeClr val="accent1"/>
                </a:solidFill>
              </a:rPr>
            </a:br>
            <a:endParaRPr lang="fr-FR" sz="1700" dirty="0">
              <a:solidFill>
                <a:schemeClr val="tx1"/>
              </a:solidFill>
            </a:endParaRP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0B508024-31AD-4D04-B933-9359B0BA0E12}"/>
              </a:ext>
            </a:extLst>
          </p:cNvPr>
          <p:cNvSpPr txBox="1">
            <a:spLocks/>
          </p:cNvSpPr>
          <p:nvPr/>
        </p:nvSpPr>
        <p:spPr>
          <a:xfrm>
            <a:off x="4892144" y="4754418"/>
            <a:ext cx="3818467" cy="12177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1700" b="1" dirty="0">
                <a:solidFill>
                  <a:schemeClr val="accent1"/>
                </a:solidFill>
              </a:rPr>
              <a:t>Adresse </a:t>
            </a:r>
            <a:r>
              <a:rPr lang="fr-FR" sz="1700" dirty="0">
                <a:solidFill>
                  <a:schemeClr val="accent1"/>
                </a:solidFill>
              </a:rPr>
              <a:t>:</a:t>
            </a:r>
          </a:p>
          <a:p>
            <a:r>
              <a:rPr lang="fr-FR" sz="1700" dirty="0">
                <a:solidFill>
                  <a:schemeClr val="tx1"/>
                </a:solidFill>
              </a:rPr>
              <a:t>2, rue adèle 93250 Villemomble</a:t>
            </a:r>
          </a:p>
          <a:p>
            <a:pPr marL="0" indent="0">
              <a:buFont typeface="Wingdings 3" charset="2"/>
              <a:buNone/>
            </a:pPr>
            <a:br>
              <a:rPr lang="fr-FR" sz="1700" dirty="0">
                <a:solidFill>
                  <a:schemeClr val="accent1"/>
                </a:solidFill>
              </a:rPr>
            </a:br>
            <a:endParaRPr lang="fr-FR" sz="1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610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76F38C-C5DB-48F3-9F2D-77BB65902422}"/>
              </a:ext>
            </a:extLst>
          </p:cNvPr>
          <p:cNvSpPr/>
          <p:nvPr/>
        </p:nvSpPr>
        <p:spPr>
          <a:xfrm>
            <a:off x="677334" y="1635760"/>
            <a:ext cx="8321040" cy="433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700" b="1" i="1" dirty="0"/>
              <a:t>Initier un projet de plateforme de régulation </a:t>
            </a:r>
            <a:r>
              <a:rPr lang="fr-FR" sz="1700" b="1" dirty="0">
                <a:solidFill>
                  <a:schemeClr val="accent1"/>
                </a:solidFill>
              </a:rPr>
              <a:t>pour l’ensemble des acteurs de santé du département 93</a:t>
            </a:r>
            <a:r>
              <a:rPr lang="fr-FR" sz="1700" dirty="0">
                <a:solidFill>
                  <a:schemeClr val="accent1"/>
                </a:solidFill>
              </a:rPr>
              <a:t> :</a:t>
            </a:r>
            <a:endParaRPr lang="fr-FR" sz="1700" dirty="0"/>
          </a:p>
          <a:p>
            <a:r>
              <a:rPr lang="fr-FR" sz="1700" dirty="0">
                <a:solidFill>
                  <a:schemeClr val="tx2"/>
                </a:solidFill>
              </a:rPr>
              <a:t>Cette plateforme proposera :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fr-FR" sz="1700" dirty="0">
                <a:solidFill>
                  <a:schemeClr val="tx2"/>
                </a:solidFill>
              </a:rPr>
              <a:t>un </a:t>
            </a:r>
            <a:r>
              <a:rPr lang="fr-FR" sz="1700" dirty="0">
                <a:solidFill>
                  <a:schemeClr val="accent1"/>
                </a:solidFill>
              </a:rPr>
              <a:t>numéro unique </a:t>
            </a:r>
            <a:r>
              <a:rPr lang="fr-FR" sz="1700" dirty="0">
                <a:solidFill>
                  <a:schemeClr val="tx2"/>
                </a:solidFill>
              </a:rPr>
              <a:t>d’appel aux professionnels de santé 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fr-FR" sz="1700" dirty="0">
                <a:solidFill>
                  <a:schemeClr val="tx2"/>
                </a:solidFill>
              </a:rPr>
              <a:t>pour faciliter la prise en charge de ces patients 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fr-FR" sz="1700" dirty="0">
                <a:solidFill>
                  <a:schemeClr val="tx2"/>
                </a:solidFill>
              </a:rPr>
              <a:t>avec un outil numérique de coordination (Terr-</a:t>
            </a:r>
            <a:r>
              <a:rPr lang="fr-FR" sz="1700" dirty="0" err="1">
                <a:solidFill>
                  <a:schemeClr val="tx2"/>
                </a:solidFill>
              </a:rPr>
              <a:t>eSanté</a:t>
            </a:r>
            <a:r>
              <a:rPr lang="fr-FR" sz="1700" dirty="0">
                <a:solidFill>
                  <a:schemeClr val="tx2"/>
                </a:solidFill>
              </a:rPr>
              <a:t>). 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fr-FR" sz="1700" dirty="0">
              <a:solidFill>
                <a:schemeClr val="tx2"/>
              </a:solidFill>
            </a:endParaRPr>
          </a:p>
          <a:p>
            <a:endParaRPr lang="fr-FR" sz="1700" b="1" i="1" dirty="0"/>
          </a:p>
          <a:p>
            <a:r>
              <a:rPr lang="fr-FR" sz="1700" b="1" i="1" dirty="0"/>
              <a:t>Promouvoir le projet « e-parcours » </a:t>
            </a:r>
            <a:r>
              <a:rPr lang="fr-FR" sz="1700" b="1" i="1" dirty="0">
                <a:solidFill>
                  <a:schemeClr val="accent1"/>
                </a:solidFill>
              </a:rPr>
              <a:t>Sud-Est </a:t>
            </a:r>
            <a:r>
              <a:rPr lang="fr-FR" sz="1700" dirty="0"/>
              <a:t>visant à : 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fr-FR" sz="1700" dirty="0"/>
              <a:t>accompagner la mise en œuvre de services numériques territoriaux , particulièrement </a:t>
            </a:r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Terr-</a:t>
            </a:r>
            <a:r>
              <a:rPr lang="fr-FR" sz="1700" dirty="0" err="1">
                <a:solidFill>
                  <a:schemeClr val="accent1">
                    <a:lumMod val="75000"/>
                  </a:schemeClr>
                </a:solidFill>
              </a:rPr>
              <a:t>eSanté</a:t>
            </a:r>
            <a:endParaRPr lang="fr-FR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fr-FR" sz="1700" dirty="0"/>
              <a:t>au profit des organisations sanitaires, médico-sociales, sociales (dispositifs d’appui). </a:t>
            </a:r>
          </a:p>
          <a:p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C297788-984B-4ABF-A3A2-6CE8F727C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6400"/>
            <a:ext cx="8596668" cy="1320800"/>
          </a:xfrm>
        </p:spPr>
        <p:txBody>
          <a:bodyPr>
            <a:normAutofit/>
          </a:bodyPr>
          <a:lstStyle/>
          <a:p>
            <a:r>
              <a:rPr lang="fr-FR" dirty="0"/>
              <a:t>L’APTA 93 : les projets</a:t>
            </a:r>
          </a:p>
        </p:txBody>
      </p:sp>
    </p:spTree>
    <p:extLst>
      <p:ext uri="{BB962C8B-B14F-4D97-AF65-F5344CB8AC3E}">
        <p14:creationId xmlns:p14="http://schemas.microsoft.com/office/powerpoint/2010/main" val="3208001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3C297788-984B-4ABF-A3A2-6CE8F727C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6400"/>
            <a:ext cx="8596668" cy="1320800"/>
          </a:xfrm>
        </p:spPr>
        <p:txBody>
          <a:bodyPr>
            <a:normAutofit/>
          </a:bodyPr>
          <a:lstStyle/>
          <a:p>
            <a:r>
              <a:rPr lang="fr-FR" dirty="0"/>
              <a:t>L’APTA 93 : le </a:t>
            </a:r>
            <a:r>
              <a:rPr lang="fr-FR" dirty="0" err="1"/>
              <a:t>n°de</a:t>
            </a:r>
            <a:r>
              <a:rPr lang="fr-FR" dirty="0"/>
              <a:t> tel pour les PS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1C4C196A-C02E-4805-A7E5-FAE1A634EC73}"/>
              </a:ext>
            </a:extLst>
          </p:cNvPr>
          <p:cNvGrpSpPr/>
          <p:nvPr/>
        </p:nvGrpSpPr>
        <p:grpSpPr>
          <a:xfrm>
            <a:off x="365129" y="1416050"/>
            <a:ext cx="9012238" cy="4870450"/>
            <a:chOff x="365129" y="1416050"/>
            <a:chExt cx="9012238" cy="4870450"/>
          </a:xfrm>
        </p:grpSpPr>
        <p:sp>
          <p:nvSpPr>
            <p:cNvPr id="6" name="ZoneTexte 24">
              <a:extLst>
                <a:ext uri="{FF2B5EF4-FFF2-40B4-BE49-F238E27FC236}">
                  <a16:creationId xmlns:a16="http://schemas.microsoft.com/office/drawing/2014/main" id="{4B8AC4EB-7FFB-4801-8493-2CCF733A13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4117" y="3571875"/>
              <a:ext cx="1441450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r>
                <a:rPr lang="fr-FR" altLang="fr-FR" sz="1100" b="1" dirty="0">
                  <a:ln w="0"/>
                  <a:solidFill>
                    <a:srgbClr val="336699"/>
                  </a:solidFill>
                  <a:effectLst>
                    <a:outerShdw blurRad="38100" dist="19050" dir="2700000" algn="tl" rotWithShape="0">
                      <a:srgbClr val="000000">
                        <a:alpha val="40000"/>
                      </a:srgbClr>
                    </a:outerShdw>
                  </a:effectLst>
                </a:rPr>
                <a:t>Médecin</a:t>
              </a:r>
            </a:p>
            <a:p>
              <a:pPr>
                <a:defRPr/>
              </a:pPr>
              <a:r>
                <a:rPr lang="fr-FR" altLang="fr-FR" sz="1100" b="1" dirty="0">
                  <a:ln w="0"/>
                  <a:solidFill>
                    <a:srgbClr val="336699"/>
                  </a:solidFill>
                  <a:effectLst>
                    <a:outerShdw blurRad="38100" dist="19050" dir="2700000" algn="tl" rotWithShape="0">
                      <a:srgbClr val="000000">
                        <a:alpha val="40000"/>
                      </a:srgbClr>
                    </a:outerShdw>
                  </a:effectLst>
                </a:rPr>
                <a:t> traitant</a:t>
              </a:r>
            </a:p>
          </p:txBody>
        </p:sp>
        <p:sp>
          <p:nvSpPr>
            <p:cNvPr id="7" name="Rectangle à coins arrondis 2">
              <a:extLst>
                <a:ext uri="{FF2B5EF4-FFF2-40B4-BE49-F238E27FC236}">
                  <a16:creationId xmlns:a16="http://schemas.microsoft.com/office/drawing/2014/main" id="{8B0E695A-6EEB-4227-93F7-32AAC051CB74}"/>
                </a:ext>
              </a:extLst>
            </p:cNvPr>
            <p:cNvSpPr/>
            <p:nvPr/>
          </p:nvSpPr>
          <p:spPr>
            <a:xfrm>
              <a:off x="411167" y="1458912"/>
              <a:ext cx="1824037" cy="4713288"/>
            </a:xfrm>
            <a:prstGeom prst="roundRect">
              <a:avLst/>
            </a:prstGeom>
            <a:solidFill>
              <a:srgbClr val="DAF5FE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8" name="ZoneTexte 8">
              <a:extLst>
                <a:ext uri="{FF2B5EF4-FFF2-40B4-BE49-F238E27FC236}">
                  <a16:creationId xmlns:a16="http://schemas.microsoft.com/office/drawing/2014/main" id="{ECE965C5-1B22-4F0B-9355-343802E1D6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3442" y="1536700"/>
              <a:ext cx="933450" cy="274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40000"/>
                </a:spcBef>
                <a:buClr>
                  <a:srgbClr val="7AB800"/>
                </a:buClr>
                <a:buFont typeface="Wingdings" panose="05000000000000000000" pitchFamily="2" charset="2"/>
                <a:buChar char="m"/>
                <a:defRPr>
                  <a:solidFill>
                    <a:srgbClr val="005F89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40000"/>
                </a:spcBef>
                <a:buClr>
                  <a:srgbClr val="7AB800"/>
                </a:buClr>
                <a:buFont typeface="Wingdings" panose="05000000000000000000" pitchFamily="2" charset="2"/>
                <a:buChar char=""/>
                <a:defRPr sz="1600">
                  <a:solidFill>
                    <a:srgbClr val="005F89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40000"/>
                </a:spcBef>
                <a:buClr>
                  <a:srgbClr val="7AB800"/>
                </a:buClr>
                <a:buFont typeface="Wingdings" panose="05000000000000000000" pitchFamily="2" charset="2"/>
                <a:buChar char="Ø"/>
                <a:defRPr sz="1400">
                  <a:solidFill>
                    <a:srgbClr val="005F89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40000"/>
                </a:spcBef>
                <a:buClr>
                  <a:srgbClr val="7AB800"/>
                </a:buClr>
                <a:buChar char="–"/>
                <a:defRPr sz="1200">
                  <a:solidFill>
                    <a:srgbClr val="005F89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33669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33669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33669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33669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336699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>
                  <a:solidFill>
                    <a:srgbClr val="336699"/>
                  </a:solidFill>
                </a:rPr>
                <a:t>APTA 75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endParaRPr lang="fr-FR" altLang="fr-FR" sz="800" b="1">
                <a:solidFill>
                  <a:srgbClr val="336699"/>
                </a:solidFill>
              </a:endParaRP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>
                  <a:solidFill>
                    <a:srgbClr val="336699"/>
                  </a:solidFill>
                </a:rPr>
                <a:t>APTA 77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endParaRPr lang="fr-FR" altLang="fr-FR" sz="800" b="1">
                <a:solidFill>
                  <a:srgbClr val="336699"/>
                </a:solidFill>
              </a:endParaRP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>
                  <a:solidFill>
                    <a:srgbClr val="336699"/>
                  </a:solidFill>
                </a:rPr>
                <a:t>APTA 78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endParaRPr lang="fr-FR" altLang="fr-FR" sz="800" b="1">
                <a:solidFill>
                  <a:srgbClr val="336699"/>
                </a:solidFill>
              </a:endParaRP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>
                  <a:solidFill>
                    <a:srgbClr val="336699"/>
                  </a:solidFill>
                </a:rPr>
                <a:t>APTA 91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endParaRPr lang="fr-FR" altLang="fr-FR" sz="800" b="1">
                <a:solidFill>
                  <a:srgbClr val="336699"/>
                </a:solidFill>
              </a:endParaRP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>
                  <a:solidFill>
                    <a:srgbClr val="336699"/>
                  </a:solidFill>
                </a:rPr>
                <a:t>APTA 92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endParaRPr lang="fr-FR" altLang="fr-FR" sz="800" b="1">
                <a:solidFill>
                  <a:srgbClr val="336699"/>
                </a:solidFill>
              </a:endParaRP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>
                  <a:solidFill>
                    <a:srgbClr val="336699"/>
                  </a:solidFill>
                </a:rPr>
                <a:t>APTA 93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endParaRPr lang="fr-FR" altLang="fr-FR" sz="800" b="1">
                <a:solidFill>
                  <a:srgbClr val="336699"/>
                </a:solidFill>
              </a:endParaRP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>
                  <a:solidFill>
                    <a:srgbClr val="336699"/>
                  </a:solidFill>
                </a:rPr>
                <a:t>APTA 94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endParaRPr lang="fr-FR" altLang="fr-FR" sz="800" b="1">
                <a:solidFill>
                  <a:srgbClr val="336699"/>
                </a:solidFill>
              </a:endParaRP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>
                  <a:solidFill>
                    <a:srgbClr val="336699"/>
                  </a:solidFill>
                </a:rPr>
                <a:t>APTA 95</a:t>
              </a: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056CB5AD-077D-47A2-B07E-03308A4B8E61}"/>
                </a:ext>
              </a:extLst>
            </p:cNvPr>
            <p:cNvSpPr txBox="1"/>
            <p:nvPr/>
          </p:nvSpPr>
          <p:spPr>
            <a:xfrm>
              <a:off x="365129" y="4219575"/>
              <a:ext cx="1944688" cy="187801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1200" b="1" dirty="0">
                  <a:solidFill>
                    <a:srgbClr val="336699"/>
                  </a:solidFill>
                </a:rPr>
                <a:t>Missions en lien avec DD ARS: </a:t>
              </a:r>
              <a:endParaRPr lang="fr-FR" sz="800" b="1" dirty="0">
                <a:solidFill>
                  <a:srgbClr val="336699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150" b="1" dirty="0">
                  <a:solidFill>
                    <a:srgbClr val="336699"/>
                  </a:solidFill>
                </a:rPr>
                <a:t>Promotion du dispositif 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150" b="1" dirty="0">
                  <a:solidFill>
                    <a:srgbClr val="336699"/>
                  </a:solidFill>
                </a:rPr>
                <a:t>Promotion et déploiement Terr-eSanté en lien avec GCS Sesan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150" b="1" dirty="0">
                  <a:solidFill>
                    <a:srgbClr val="336699"/>
                  </a:solidFill>
                </a:rPr>
                <a:t>Animation entre les composantes locales</a:t>
              </a:r>
            </a:p>
          </p:txBody>
        </p:sp>
        <p:sp>
          <p:nvSpPr>
            <p:cNvPr id="10" name="Accolade ouvrante 9">
              <a:extLst>
                <a:ext uri="{FF2B5EF4-FFF2-40B4-BE49-F238E27FC236}">
                  <a16:creationId xmlns:a16="http://schemas.microsoft.com/office/drawing/2014/main" id="{46F9AE9D-CDA0-43F2-BE8D-ADE597037B2A}"/>
                </a:ext>
              </a:extLst>
            </p:cNvPr>
            <p:cNvSpPr/>
            <p:nvPr/>
          </p:nvSpPr>
          <p:spPr>
            <a:xfrm rot="10800000">
              <a:off x="2022479" y="1497012"/>
              <a:ext cx="366713" cy="4611688"/>
            </a:xfrm>
            <a:prstGeom prst="leftBrac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pic>
          <p:nvPicPr>
            <p:cNvPr id="11" name="Image 14">
              <a:extLst>
                <a:ext uri="{FF2B5EF4-FFF2-40B4-BE49-F238E27FC236}">
                  <a16:creationId xmlns:a16="http://schemas.microsoft.com/office/drawing/2014/main" id="{C7A12E6C-50F7-4BCA-B86F-B0511D9B84C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2842" y="3092450"/>
              <a:ext cx="538162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ectangle à coins arrondis 17">
              <a:extLst>
                <a:ext uri="{FF2B5EF4-FFF2-40B4-BE49-F238E27FC236}">
                  <a16:creationId xmlns:a16="http://schemas.microsoft.com/office/drawing/2014/main" id="{28B9CA35-B955-4B5F-945D-D51747F28A1B}"/>
                </a:ext>
              </a:extLst>
            </p:cNvPr>
            <p:cNvSpPr/>
            <p:nvPr/>
          </p:nvSpPr>
          <p:spPr>
            <a:xfrm>
              <a:off x="7502529" y="1476375"/>
              <a:ext cx="1728788" cy="4695825"/>
            </a:xfrm>
            <a:prstGeom prst="roundRect">
              <a:avLst/>
            </a:prstGeom>
            <a:solidFill>
              <a:srgbClr val="DAF5FE">
                <a:alpha val="92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6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FFFFFF"/>
                </a:solidFill>
              </a:endParaRPr>
            </a:p>
          </p:txBody>
        </p:sp>
        <p:pic>
          <p:nvPicPr>
            <p:cNvPr id="13" name="Image 18">
              <a:extLst>
                <a:ext uri="{FF2B5EF4-FFF2-40B4-BE49-F238E27FC236}">
                  <a16:creationId xmlns:a16="http://schemas.microsoft.com/office/drawing/2014/main" id="{535FFA6F-209B-493A-89A7-BF285EDC82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1792" y="1547812"/>
              <a:ext cx="950912" cy="274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Image 19">
              <a:extLst>
                <a:ext uri="{FF2B5EF4-FFF2-40B4-BE49-F238E27FC236}">
                  <a16:creationId xmlns:a16="http://schemas.microsoft.com/office/drawing/2014/main" id="{874731D2-2781-4164-9258-552165FCC9E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8679" y="1416050"/>
              <a:ext cx="469900" cy="4737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Flèche droite 20">
              <a:extLst>
                <a:ext uri="{FF2B5EF4-FFF2-40B4-BE49-F238E27FC236}">
                  <a16:creationId xmlns:a16="http://schemas.microsoft.com/office/drawing/2014/main" id="{C1FACCD8-F4BB-44A1-8C49-E04197C3D5B3}"/>
                </a:ext>
              </a:extLst>
            </p:cNvPr>
            <p:cNvSpPr/>
            <p:nvPr/>
          </p:nvSpPr>
          <p:spPr>
            <a:xfrm>
              <a:off x="2955929" y="3238500"/>
              <a:ext cx="260350" cy="2159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ln w="0"/>
                <a:solidFill>
                  <a:srgbClr val="BBE0E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6" name="Rectangle à coins arrondis 25">
              <a:extLst>
                <a:ext uri="{FF2B5EF4-FFF2-40B4-BE49-F238E27FC236}">
                  <a16:creationId xmlns:a16="http://schemas.microsoft.com/office/drawing/2014/main" id="{47DD099C-18D7-4480-A3A3-5E34CFA437F3}"/>
                </a:ext>
              </a:extLst>
            </p:cNvPr>
            <p:cNvSpPr/>
            <p:nvPr/>
          </p:nvSpPr>
          <p:spPr>
            <a:xfrm>
              <a:off x="3243267" y="2835275"/>
              <a:ext cx="1609725" cy="2162175"/>
            </a:xfrm>
            <a:prstGeom prst="roundRect">
              <a:avLst/>
            </a:prstGeom>
            <a:solidFill>
              <a:srgbClr val="0E7AAA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FFFFFF"/>
                </a:solidFill>
              </a:endParaRP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78AA439C-0734-4CC4-94CF-4561612B8D8D}"/>
                </a:ext>
              </a:extLst>
            </p:cNvPr>
            <p:cNvSpPr txBox="1"/>
            <p:nvPr/>
          </p:nvSpPr>
          <p:spPr>
            <a:xfrm>
              <a:off x="3305179" y="2873375"/>
              <a:ext cx="1543050" cy="21240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1200" b="1" dirty="0">
                  <a:solidFill>
                    <a:srgbClr val="FFFFFF"/>
                  </a:solidFill>
                </a:rPr>
                <a:t>Numéro unique</a:t>
              </a:r>
            </a:p>
            <a:p>
              <a:pPr>
                <a:defRPr/>
              </a:pPr>
              <a:r>
                <a:rPr lang="fr-FR" sz="1200" b="1" dirty="0">
                  <a:solidFill>
                    <a:srgbClr val="FFFFFF"/>
                  </a:solidFill>
                </a:rPr>
                <a:t>ARS / URPS via GIP / GIE: 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200" b="1" dirty="0">
                  <a:solidFill>
                    <a:srgbClr val="FFFFFF"/>
                  </a:solidFill>
                </a:rPr>
                <a:t>Promotion du dispositif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200" b="1" dirty="0">
                  <a:solidFill>
                    <a:srgbClr val="FFFFFF"/>
                  </a:solidFill>
                </a:rPr>
                <a:t>Propriété du numéro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200" b="1" dirty="0">
                  <a:solidFill>
                    <a:srgbClr val="FFFFFF"/>
                  </a:solidFill>
                </a:rPr>
                <a:t>Responsable du service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200" b="1" dirty="0">
                  <a:solidFill>
                    <a:srgbClr val="FFFFFF"/>
                  </a:solidFill>
                </a:rPr>
                <a:t>Employeurs des personnels</a:t>
              </a:r>
            </a:p>
          </p:txBody>
        </p:sp>
        <p:pic>
          <p:nvPicPr>
            <p:cNvPr id="18" name="Image 33">
              <a:extLst>
                <a:ext uri="{FF2B5EF4-FFF2-40B4-BE49-F238E27FC236}">
                  <a16:creationId xmlns:a16="http://schemas.microsoft.com/office/drawing/2014/main" id="{8323F5C8-CA66-4B1E-9B55-A76E2468AD4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459825">
              <a:off x="4054479" y="4881562"/>
              <a:ext cx="877888" cy="630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EB07F9C0-F4D1-4A66-A981-D1D2D95BB686}"/>
                </a:ext>
              </a:extLst>
            </p:cNvPr>
            <p:cNvSpPr/>
            <p:nvPr/>
          </p:nvSpPr>
          <p:spPr>
            <a:xfrm>
              <a:off x="4833942" y="1566862"/>
              <a:ext cx="2482850" cy="2268538"/>
            </a:xfrm>
            <a:prstGeom prst="ellipse">
              <a:avLst/>
            </a:prstGeom>
            <a:ln w="19050">
              <a:solidFill>
                <a:schemeClr val="accent1">
                  <a:lumMod val="9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rgbClr val="FFFFFF"/>
                </a:solidFill>
              </a:endParaRPr>
            </a:p>
          </p:txBody>
        </p:sp>
        <p:pic>
          <p:nvPicPr>
            <p:cNvPr id="20" name="Image 39">
              <a:extLst>
                <a:ext uri="{FF2B5EF4-FFF2-40B4-BE49-F238E27FC236}">
                  <a16:creationId xmlns:a16="http://schemas.microsoft.com/office/drawing/2014/main" id="{BD9589BC-B39A-4D43-9373-E3E5D9239D6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0442" y="3902075"/>
              <a:ext cx="2552700" cy="2384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5B6DE29-AFAB-4A3E-9631-4D7C0AE0DA50}"/>
                </a:ext>
              </a:extLst>
            </p:cNvPr>
            <p:cNvSpPr txBox="1"/>
            <p:nvPr/>
          </p:nvSpPr>
          <p:spPr>
            <a:xfrm>
              <a:off x="5129217" y="1812925"/>
              <a:ext cx="2133600" cy="199231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1250" b="1" u="sng" dirty="0">
                  <a:solidFill>
                    <a:srgbClr val="0E7AAA"/>
                  </a:solidFill>
                </a:rPr>
                <a:t>Plateforme Est IDF</a:t>
              </a:r>
              <a:endParaRPr lang="fr-FR" sz="800" b="1" u="sng" dirty="0">
                <a:solidFill>
                  <a:srgbClr val="0E7AAA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>
                  <a:solidFill>
                    <a:srgbClr val="0E7AAA"/>
                  </a:solidFill>
                </a:rPr>
                <a:t>Régulateurs qualification des appels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>
                  <a:solidFill>
                    <a:srgbClr val="0E7AAA"/>
                  </a:solidFill>
                </a:rPr>
                <a:t>Orientation vers ressources territoriales:</a:t>
              </a:r>
            </a:p>
            <a:p>
              <a:pPr marL="628650" lvl="2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>
                  <a:solidFill>
                    <a:srgbClr val="0E7AAA"/>
                  </a:solidFill>
                </a:rPr>
                <a:t>Ressources régionales </a:t>
              </a:r>
            </a:p>
            <a:p>
              <a:pPr marL="628650" lvl="2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>
                  <a:solidFill>
                    <a:srgbClr val="0E7AAA"/>
                  </a:solidFill>
                </a:rPr>
                <a:t>DAC, réseaux Maia..</a:t>
              </a:r>
            </a:p>
            <a:p>
              <a:pPr marL="628650" lvl="2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>
                  <a:solidFill>
                    <a:srgbClr val="0E7AAA"/>
                  </a:solidFill>
                </a:rPr>
                <a:t>Etablissements, PSL, médico-social, social…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endParaRPr lang="fr-FR" sz="1100" b="1" dirty="0">
                <a:solidFill>
                  <a:srgbClr val="0E7AAA"/>
                </a:solidFill>
              </a:endParaRPr>
            </a:p>
          </p:txBody>
        </p:sp>
        <p:pic>
          <p:nvPicPr>
            <p:cNvPr id="22" name="Image 44">
              <a:extLst>
                <a:ext uri="{FF2B5EF4-FFF2-40B4-BE49-F238E27FC236}">
                  <a16:creationId xmlns:a16="http://schemas.microsoft.com/office/drawing/2014/main" id="{3ED110D0-49CE-47C7-817B-06E205AFF5F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417160">
              <a:off x="3917161" y="1966118"/>
              <a:ext cx="1174750" cy="1246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B31DEE06-14AB-43A1-9002-D62A7CEE4891}"/>
                </a:ext>
              </a:extLst>
            </p:cNvPr>
            <p:cNvSpPr txBox="1"/>
            <p:nvPr/>
          </p:nvSpPr>
          <p:spPr>
            <a:xfrm>
              <a:off x="7467604" y="4314825"/>
              <a:ext cx="1909763" cy="182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1200" b="1" dirty="0">
                  <a:solidFill>
                    <a:srgbClr val="336699"/>
                  </a:solidFill>
                </a:rPr>
                <a:t>Missions en lien avec DD ARS : 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endParaRPr lang="fr-FR" sz="800" b="1" dirty="0">
                <a:solidFill>
                  <a:srgbClr val="336699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150" b="1" dirty="0">
                  <a:solidFill>
                    <a:srgbClr val="336699"/>
                  </a:solidFill>
                </a:rPr>
                <a:t>Evaluation du dispositif global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150" b="1" dirty="0">
                  <a:solidFill>
                    <a:srgbClr val="336699"/>
                  </a:solidFill>
                </a:rPr>
                <a:t>Evaluation des usages et services rendus par les différentes composantes</a:t>
              </a:r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1E52E9F5-8CCA-432F-8F0C-C4BE93E2CDDA}"/>
                </a:ext>
              </a:extLst>
            </p:cNvPr>
            <p:cNvSpPr txBox="1"/>
            <p:nvPr/>
          </p:nvSpPr>
          <p:spPr>
            <a:xfrm>
              <a:off x="5148267" y="4219575"/>
              <a:ext cx="2012950" cy="197802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1250" b="1" u="sng" dirty="0">
                  <a:solidFill>
                    <a:srgbClr val="0E7AAA"/>
                  </a:solidFill>
                </a:rPr>
                <a:t>Plateforme Ouest IDF</a:t>
              </a:r>
              <a:endParaRPr lang="fr-FR" sz="800" b="1" u="sng" dirty="0">
                <a:solidFill>
                  <a:srgbClr val="0E7AAA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>
                  <a:solidFill>
                    <a:srgbClr val="0E7AAA"/>
                  </a:solidFill>
                </a:rPr>
                <a:t>Régulateurs qualification des appels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>
                  <a:solidFill>
                    <a:srgbClr val="0E7AAA"/>
                  </a:solidFill>
                </a:rPr>
                <a:t>Orientation vers ressources territoriales:</a:t>
              </a:r>
            </a:p>
            <a:p>
              <a:pPr marL="628650" lvl="2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>
                  <a:solidFill>
                    <a:srgbClr val="0E7AAA"/>
                  </a:solidFill>
                </a:rPr>
                <a:t>Ressources régionales </a:t>
              </a:r>
            </a:p>
            <a:p>
              <a:pPr marL="628650" lvl="2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>
                  <a:solidFill>
                    <a:srgbClr val="0E7AAA"/>
                  </a:solidFill>
                </a:rPr>
                <a:t>DAC, réseaux Maia..</a:t>
              </a:r>
            </a:p>
            <a:p>
              <a:pPr marL="628650" lvl="2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>
                  <a:solidFill>
                    <a:srgbClr val="0E7AAA"/>
                  </a:solidFill>
                </a:rPr>
                <a:t>Etablissements, médico-social, social…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4221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1">
            <a:extLst>
              <a:ext uri="{FF2B5EF4-FFF2-40B4-BE49-F238E27FC236}">
                <a16:creationId xmlns:a16="http://schemas.microsoft.com/office/drawing/2014/main" id="{B32E90D0-C7C7-4439-9C40-BBB438583A27}"/>
              </a:ext>
            </a:extLst>
          </p:cNvPr>
          <p:cNvSpPr txBox="1">
            <a:spLocks/>
          </p:cNvSpPr>
          <p:nvPr/>
        </p:nvSpPr>
        <p:spPr>
          <a:xfrm>
            <a:off x="176213" y="1702673"/>
            <a:ext cx="10195497" cy="4839433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000" dirty="0"/>
              <a:t>Terr-</a:t>
            </a:r>
            <a:r>
              <a:rPr lang="fr-FR" sz="2000" dirty="0" err="1"/>
              <a:t>eSanté</a:t>
            </a:r>
            <a:r>
              <a:rPr lang="fr-FR" sz="2000" dirty="0"/>
              <a:t> est une </a:t>
            </a:r>
            <a:r>
              <a:rPr lang="fr-FR" sz="2000" b="1" dirty="0"/>
              <a:t>plateforme de coordination </a:t>
            </a:r>
            <a:r>
              <a:rPr lang="fr-FR" sz="2000" dirty="0"/>
              <a:t>visant notamment à favoriser :</a:t>
            </a:r>
          </a:p>
          <a:p>
            <a:pPr lvl="1" algn="just"/>
            <a:r>
              <a:rPr lang="fr-FR" sz="1800" dirty="0"/>
              <a:t>La prise de décision en situation d’urgence</a:t>
            </a:r>
          </a:p>
          <a:p>
            <a:pPr lvl="1" algn="just"/>
            <a:r>
              <a:rPr lang="fr-FR" sz="1800" dirty="0"/>
              <a:t>Le retour à domicile – maintien de l’autonomie &amp; éviter les ré-hospitalisation</a:t>
            </a:r>
          </a:p>
          <a:p>
            <a:pPr lvl="1" algn="just"/>
            <a:r>
              <a:rPr lang="fr-FR" sz="1800" dirty="0"/>
              <a:t>La coordination de la prise en charge ville/hôpital</a:t>
            </a:r>
          </a:p>
          <a:p>
            <a:pPr marL="457200" lvl="1" indent="0" algn="just">
              <a:buFont typeface="Wingdings 3" charset="2"/>
              <a:buNone/>
            </a:pPr>
            <a:endParaRPr lang="fr-FR" sz="1800" dirty="0"/>
          </a:p>
          <a:p>
            <a:pPr algn="just"/>
            <a:r>
              <a:rPr lang="fr-FR" sz="1900" dirty="0"/>
              <a:t>Terr-</a:t>
            </a:r>
            <a:r>
              <a:rPr lang="fr-FR" sz="1900" dirty="0" err="1"/>
              <a:t>eSanté</a:t>
            </a:r>
            <a:r>
              <a:rPr lang="fr-FR" sz="1900" dirty="0"/>
              <a:t> est une plateforme de partage entre professionnels participant à la prise en charge d’une personne :</a:t>
            </a:r>
          </a:p>
          <a:p>
            <a:pPr lvl="1" algn="just"/>
            <a:r>
              <a:rPr lang="fr-FR" sz="1800" dirty="0"/>
              <a:t>Le cercle de soins permet d’identifier ces professionnels</a:t>
            </a:r>
          </a:p>
          <a:p>
            <a:pPr lvl="2" algn="just"/>
            <a:r>
              <a:rPr lang="fr-FR" sz="1800" dirty="0"/>
              <a:t>Par exemple : médecin traitant, services intervenant à domicile, services hospitaliers…</a:t>
            </a:r>
          </a:p>
          <a:p>
            <a:pPr marL="457200" lvl="1" indent="0" algn="just">
              <a:buFont typeface="Wingdings 3" charset="2"/>
              <a:buNone/>
            </a:pPr>
            <a:endParaRPr lang="fr-FR" sz="1800" dirty="0"/>
          </a:p>
          <a:p>
            <a:pPr algn="just"/>
            <a:r>
              <a:rPr lang="fr-FR" sz="2000" dirty="0"/>
              <a:t>Terr-</a:t>
            </a:r>
            <a:r>
              <a:rPr lang="fr-FR" sz="2000" dirty="0" err="1"/>
              <a:t>eSanté</a:t>
            </a:r>
            <a:r>
              <a:rPr lang="fr-FR" sz="2000" dirty="0"/>
              <a:t> grâce aux travaux d’</a:t>
            </a:r>
            <a:r>
              <a:rPr lang="fr-FR" sz="2000" b="1" dirty="0"/>
              <a:t>interopérabilité permet d’agréger des informations</a:t>
            </a:r>
            <a:r>
              <a:rPr lang="fr-FR" sz="2000" dirty="0"/>
              <a:t> dans un objectif de coordination :</a:t>
            </a:r>
          </a:p>
          <a:p>
            <a:pPr lvl="1" algn="just"/>
            <a:r>
              <a:rPr lang="fr-FR" sz="1800" dirty="0"/>
              <a:t>Interopérabilité avec le logiciel métier pour flux de CR &amp; mouvements</a:t>
            </a:r>
          </a:p>
          <a:p>
            <a:pPr lvl="1" algn="just"/>
            <a:r>
              <a:rPr lang="fr-FR" sz="1800" dirty="0"/>
              <a:t>Passage de contexte entre logiciel métier et Terr </a:t>
            </a:r>
            <a:r>
              <a:rPr lang="fr-FR" sz="1800" dirty="0" err="1"/>
              <a:t>eSanté</a:t>
            </a:r>
            <a:endParaRPr lang="fr-FR" sz="1800" dirty="0"/>
          </a:p>
          <a:p>
            <a:pPr marL="0" indent="0">
              <a:buFont typeface="Wingdings 3" charset="2"/>
              <a:buNone/>
            </a:pP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2F77461-5A36-451C-A74A-35344A06E4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433" y="263907"/>
            <a:ext cx="2813056" cy="1251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191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76F38C-C5DB-48F3-9F2D-77BB65902422}"/>
              </a:ext>
            </a:extLst>
          </p:cNvPr>
          <p:cNvSpPr/>
          <p:nvPr/>
        </p:nvSpPr>
        <p:spPr>
          <a:xfrm>
            <a:off x="677334" y="1964372"/>
            <a:ext cx="9100079" cy="2951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700" b="1" i="1" dirty="0"/>
              <a:t>Initier un projet de plateforme de régulation :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fr-FR" sz="1700" dirty="0"/>
              <a:t>Les discussions avec l’ARS progresse quant à l’articulation entre le régional et le départemental</a:t>
            </a:r>
            <a:endParaRPr lang="fr-FR" sz="17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sz="1700" b="1" i="1" dirty="0"/>
          </a:p>
          <a:p>
            <a:r>
              <a:rPr lang="fr-FR" sz="1700" b="1" i="1" dirty="0"/>
              <a:t>Promouvoir le projet « e-parcours » </a:t>
            </a:r>
            <a:r>
              <a:rPr lang="fr-FR" sz="1700" b="1" i="1" dirty="0">
                <a:solidFill>
                  <a:schemeClr val="accent1"/>
                </a:solidFill>
              </a:rPr>
              <a:t>Sud-Est </a:t>
            </a:r>
            <a:endParaRPr lang="fr-FR" sz="1700" dirty="0"/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fr-FR" sz="1700" dirty="0"/>
              <a:t>Le déploiement de </a:t>
            </a:r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Terr-</a:t>
            </a:r>
            <a:r>
              <a:rPr lang="fr-FR" sz="1700" dirty="0" err="1">
                <a:solidFill>
                  <a:schemeClr val="accent1">
                    <a:lumMod val="75000"/>
                  </a:schemeClr>
                </a:solidFill>
              </a:rPr>
              <a:t>eSanté</a:t>
            </a:r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1700" dirty="0"/>
              <a:t>a commencé avec le GHI Montfermeil (filière gériatrique, Maia, Oncologie / HAD, AC Santé 93)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fr-FR" sz="1700" dirty="0"/>
              <a:t>Un test </a:t>
            </a:r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Terr-</a:t>
            </a:r>
            <a:r>
              <a:rPr lang="fr-FR" sz="1700" dirty="0" err="1">
                <a:solidFill>
                  <a:schemeClr val="accent1">
                    <a:lumMod val="75000"/>
                  </a:schemeClr>
                </a:solidFill>
              </a:rPr>
              <a:t>eSanté</a:t>
            </a:r>
            <a:r>
              <a:rPr lang="fr-FR" sz="1700" dirty="0">
                <a:solidFill>
                  <a:schemeClr val="accent1">
                    <a:lumMod val="75000"/>
                  </a:schemeClr>
                </a:solidFill>
              </a:rPr>
              <a:t> / logiciels cabinets </a:t>
            </a:r>
            <a:r>
              <a:rPr lang="fr-FR" sz="1700" dirty="0"/>
              <a:t>a commencé avec 15 médecins testeurs, fin du test en septembre 2019.</a:t>
            </a:r>
          </a:p>
          <a:p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C297788-984B-4ABF-A3A2-6CE8F727C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6400"/>
            <a:ext cx="8596668" cy="1320800"/>
          </a:xfrm>
        </p:spPr>
        <p:txBody>
          <a:bodyPr>
            <a:normAutofit/>
          </a:bodyPr>
          <a:lstStyle/>
          <a:p>
            <a:r>
              <a:rPr lang="fr-FR" dirty="0"/>
              <a:t>L’APTA 93 : les projets</a:t>
            </a:r>
            <a:br>
              <a:rPr lang="fr-FR" dirty="0"/>
            </a:br>
            <a:r>
              <a:rPr lang="fr-FR" dirty="0"/>
              <a:t>Où en est-on ?</a:t>
            </a:r>
          </a:p>
        </p:txBody>
      </p:sp>
    </p:spTree>
    <p:extLst>
      <p:ext uri="{BB962C8B-B14F-4D97-AF65-F5344CB8AC3E}">
        <p14:creationId xmlns:p14="http://schemas.microsoft.com/office/powerpoint/2010/main" val="126764737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1471</TotalTime>
  <Words>802</Words>
  <Application>Microsoft Office PowerPoint</Application>
  <PresentationFormat>Grand écran</PresentationFormat>
  <Paragraphs>152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Arial Narrow</vt:lpstr>
      <vt:lpstr>Blogger Sans</vt:lpstr>
      <vt:lpstr>Blogger Sans Light</vt:lpstr>
      <vt:lpstr>Trebuchet MS</vt:lpstr>
      <vt:lpstr>Wingdings</vt:lpstr>
      <vt:lpstr>Wingdings 3</vt:lpstr>
      <vt:lpstr>Facette</vt:lpstr>
      <vt:lpstr>APTA 93    </vt:lpstr>
      <vt:lpstr>L’APTA 93  association Plateforme Territoriale d’Appui dans le département de la Seine-Saint-Denis</vt:lpstr>
      <vt:lpstr>L’APTA 93  association Plateforme Territoriale d’Appui dans le département de la Seine-Saint-Denis</vt:lpstr>
      <vt:lpstr>L’APTA 93  association Plateforme Territoriale d’Appui dans le département de la Seine-Saint-Denis</vt:lpstr>
      <vt:lpstr>Gouvernance de l’APTA 93</vt:lpstr>
      <vt:lpstr>L’APTA 93 : les projets</vt:lpstr>
      <vt:lpstr>L’APTA 93 : le n°de tel pour les PS</vt:lpstr>
      <vt:lpstr>Présentation PowerPoint</vt:lpstr>
      <vt:lpstr>L’APTA 93 : les projets Où en est-on ?</vt:lpstr>
      <vt:lpstr>Présentation du projet Terr-eSanté</vt:lpstr>
      <vt:lpstr>Terr-eSanté </vt:lpstr>
      <vt:lpstr>Contact APTA 93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APTA 78  Présentation du Projet « e-parcours » Conseil départemental des Yvelines</dc:title>
  <dc:creator>cmoulin</dc:creator>
  <cp:lastModifiedBy>Olivier Marcou</cp:lastModifiedBy>
  <cp:revision>48</cp:revision>
  <dcterms:created xsi:type="dcterms:W3CDTF">2019-02-25T09:05:57Z</dcterms:created>
  <dcterms:modified xsi:type="dcterms:W3CDTF">2019-06-19T08:19:43Z</dcterms:modified>
</cp:coreProperties>
</file>