
<file path=[Content_Types].xml><?xml version="1.0" encoding="utf-8"?>
<Types xmlns="http://schemas.openxmlformats.org/package/2006/content-types">
  <Default Extension="png" ContentType="image/png"/>
  <Default Extension="jpeg" ContentType="image/jpeg"/>
  <Default Extension="emf" ContentType="image/x-emf"/>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778" r:id="rId2"/>
    <p:sldMasterId id="2147483783" r:id="rId3"/>
  </p:sldMasterIdLst>
  <p:notesMasterIdLst>
    <p:notesMasterId r:id="rId17"/>
  </p:notesMasterIdLst>
  <p:sldIdLst>
    <p:sldId id="256" r:id="rId4"/>
    <p:sldId id="292" r:id="rId5"/>
    <p:sldId id="310" r:id="rId6"/>
    <p:sldId id="309" r:id="rId7"/>
    <p:sldId id="306" r:id="rId8"/>
    <p:sldId id="312" r:id="rId9"/>
    <p:sldId id="313" r:id="rId10"/>
    <p:sldId id="283" r:id="rId11"/>
    <p:sldId id="293" r:id="rId12"/>
    <p:sldId id="314" r:id="rId13"/>
    <p:sldId id="295" r:id="rId14"/>
    <p:sldId id="300" r:id="rId15"/>
    <p:sldId id="301" r:id="rId16"/>
  </p:sldIdLst>
  <p:sldSz cx="9144000" cy="6858000" type="screen4x3"/>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84" name="PlaceHolder 1"/>
          <p:cNvSpPr>
            <a:spLocks noGrp="1"/>
          </p:cNvSpPr>
          <p:nvPr>
            <p:ph type="body"/>
          </p:nvPr>
        </p:nvSpPr>
        <p:spPr>
          <a:xfrm>
            <a:off x="756000" y="5078520"/>
            <a:ext cx="6047640" cy="4811040"/>
          </a:xfrm>
          <a:prstGeom prst="rect">
            <a:avLst/>
          </a:prstGeom>
        </p:spPr>
        <p:txBody>
          <a:bodyPr lIns="0" tIns="0" rIns="0" bIns="0"/>
          <a:lstStyle/>
          <a:p>
            <a:r>
              <a:rPr lang="fr-FR" sz="2000" b="0" strike="noStrike" spc="-1">
                <a:solidFill>
                  <a:srgbClr val="000000"/>
                </a:solidFill>
                <a:uFill>
                  <a:solidFill>
                    <a:srgbClr val="FFFFFF"/>
                  </a:solidFill>
                </a:uFill>
                <a:latin typeface="Arial"/>
              </a:rPr>
              <a:t>Cliquez pour modifier le format des notes</a:t>
            </a:r>
          </a:p>
        </p:txBody>
      </p:sp>
      <p:sp>
        <p:nvSpPr>
          <p:cNvPr id="385" name="PlaceHolder 2"/>
          <p:cNvSpPr>
            <a:spLocks noGrp="1"/>
          </p:cNvSpPr>
          <p:nvPr>
            <p:ph type="hdr"/>
          </p:nvPr>
        </p:nvSpPr>
        <p:spPr>
          <a:xfrm>
            <a:off x="0" y="0"/>
            <a:ext cx="3280680" cy="534240"/>
          </a:xfrm>
          <a:prstGeom prst="rect">
            <a:avLst/>
          </a:prstGeom>
        </p:spPr>
        <p:txBody>
          <a:bodyPr lIns="0" tIns="0" rIns="0" bIns="0"/>
          <a:lstStyle/>
          <a:p>
            <a:r>
              <a:rPr lang="fr-FR" sz="1400" b="0" strike="noStrike" spc="-1">
                <a:solidFill>
                  <a:srgbClr val="000000"/>
                </a:solidFill>
                <a:uFill>
                  <a:solidFill>
                    <a:srgbClr val="FFFFFF"/>
                  </a:solidFill>
                </a:uFill>
                <a:latin typeface="Times New Roman"/>
              </a:rPr>
              <a:t>&lt;en-tête&gt;</a:t>
            </a:r>
          </a:p>
        </p:txBody>
      </p:sp>
      <p:sp>
        <p:nvSpPr>
          <p:cNvPr id="386" name="PlaceHolder 3"/>
          <p:cNvSpPr>
            <a:spLocks noGrp="1"/>
          </p:cNvSpPr>
          <p:nvPr>
            <p:ph type="dt"/>
          </p:nvPr>
        </p:nvSpPr>
        <p:spPr>
          <a:xfrm>
            <a:off x="4278960" y="0"/>
            <a:ext cx="3280680" cy="534240"/>
          </a:xfrm>
          <a:prstGeom prst="rect">
            <a:avLst/>
          </a:prstGeom>
        </p:spPr>
        <p:txBody>
          <a:bodyPr lIns="0" tIns="0" rIns="0" bIns="0"/>
          <a:lstStyle/>
          <a:p>
            <a:pPr algn="r"/>
            <a:r>
              <a:rPr lang="fr-FR" sz="1400" b="0" strike="noStrike" spc="-1">
                <a:solidFill>
                  <a:srgbClr val="000000"/>
                </a:solidFill>
                <a:uFill>
                  <a:solidFill>
                    <a:srgbClr val="FFFFFF"/>
                  </a:solidFill>
                </a:uFill>
                <a:latin typeface="Times New Roman"/>
              </a:rPr>
              <a:t>&lt;date/heure&gt;</a:t>
            </a:r>
          </a:p>
        </p:txBody>
      </p:sp>
      <p:sp>
        <p:nvSpPr>
          <p:cNvPr id="387" name="PlaceHolder 4"/>
          <p:cNvSpPr>
            <a:spLocks noGrp="1"/>
          </p:cNvSpPr>
          <p:nvPr>
            <p:ph type="ftr"/>
          </p:nvPr>
        </p:nvSpPr>
        <p:spPr>
          <a:xfrm>
            <a:off x="0" y="10157400"/>
            <a:ext cx="3280680" cy="534240"/>
          </a:xfrm>
          <a:prstGeom prst="rect">
            <a:avLst/>
          </a:prstGeom>
        </p:spPr>
        <p:txBody>
          <a:bodyPr lIns="0" tIns="0" rIns="0" bIns="0" anchor="b"/>
          <a:lstStyle/>
          <a:p>
            <a:r>
              <a:rPr lang="fr-FR" sz="1400" b="0" strike="noStrike" spc="-1">
                <a:solidFill>
                  <a:srgbClr val="000000"/>
                </a:solidFill>
                <a:uFill>
                  <a:solidFill>
                    <a:srgbClr val="FFFFFF"/>
                  </a:solidFill>
                </a:uFill>
                <a:latin typeface="Times New Roman"/>
              </a:rPr>
              <a:t>&lt;pied de page&gt;</a:t>
            </a:r>
          </a:p>
        </p:txBody>
      </p:sp>
      <p:sp>
        <p:nvSpPr>
          <p:cNvPr id="388" name="PlaceHolder 5"/>
          <p:cNvSpPr>
            <a:spLocks noGrp="1"/>
          </p:cNvSpPr>
          <p:nvPr>
            <p:ph type="sldNum"/>
          </p:nvPr>
        </p:nvSpPr>
        <p:spPr>
          <a:xfrm>
            <a:off x="4278960" y="10157400"/>
            <a:ext cx="3280680" cy="534240"/>
          </a:xfrm>
          <a:prstGeom prst="rect">
            <a:avLst/>
          </a:prstGeom>
        </p:spPr>
        <p:txBody>
          <a:bodyPr lIns="0" tIns="0" rIns="0" bIns="0" anchor="b"/>
          <a:lstStyle/>
          <a:p>
            <a:pPr algn="r"/>
            <a:fld id="{A704F9EB-EB65-4B08-B67F-2DCAC3B9117E}" type="slidenum">
              <a:rPr lang="fr-FR" sz="1400" b="0" strike="noStrike" spc="-1">
                <a:solidFill>
                  <a:srgbClr val="000000"/>
                </a:solidFill>
                <a:uFill>
                  <a:solidFill>
                    <a:srgbClr val="FFFFFF"/>
                  </a:solidFill>
                </a:uFill>
                <a:latin typeface="Times New Roman"/>
              </a:rPr>
              <a:t>‹N°›</a:t>
            </a:fld>
            <a:endParaRPr lang="fr-FR" sz="14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10026810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17575" y="744538"/>
            <a:ext cx="4962525" cy="3722687"/>
          </a:xfrm>
          <a:prstGeom prst="rect">
            <a:avLst/>
          </a:prstGeom>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829EBBF3-2609-4923-A34F-8100F1253A6A}" type="slidenum">
              <a:rPr lang="fr-FR" smtClean="0">
                <a:solidFill>
                  <a:prstClr val="black"/>
                </a:solidFill>
                <a:latin typeface="Calibri"/>
              </a:rPr>
              <a:pPr/>
              <a:t>8</a:t>
            </a:fld>
            <a:endParaRPr lang="fr-FR">
              <a:solidFill>
                <a:prstClr val="black"/>
              </a:solidFill>
              <a:latin typeface="Calibri"/>
            </a:endParaRPr>
          </a:p>
        </p:txBody>
      </p:sp>
    </p:spTree>
    <p:extLst>
      <p:ext uri="{BB962C8B-B14F-4D97-AF65-F5344CB8AC3E}">
        <p14:creationId xmlns:p14="http://schemas.microsoft.com/office/powerpoint/2010/main" val="14853050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17575" y="744538"/>
            <a:ext cx="4962525" cy="3722687"/>
          </a:xfrm>
          <a:prstGeom prst="rect">
            <a:avLst/>
          </a:prstGeom>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829EBBF3-2609-4923-A34F-8100F1253A6A}" type="slidenum">
              <a:rPr lang="fr-FR" smtClean="0">
                <a:solidFill>
                  <a:prstClr val="black"/>
                </a:solidFill>
                <a:latin typeface="Calibri"/>
              </a:rPr>
              <a:pPr/>
              <a:t>11</a:t>
            </a:fld>
            <a:endParaRPr lang="fr-FR">
              <a:solidFill>
                <a:prstClr val="black"/>
              </a:solidFill>
              <a:latin typeface="Calibri"/>
            </a:endParaRPr>
          </a:p>
        </p:txBody>
      </p:sp>
    </p:spTree>
    <p:extLst>
      <p:ext uri="{BB962C8B-B14F-4D97-AF65-F5344CB8AC3E}">
        <p14:creationId xmlns:p14="http://schemas.microsoft.com/office/powerpoint/2010/main" val="14853050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5" name="PlaceHolder 1"/>
          <p:cNvSpPr>
            <a:spLocks noGrp="1"/>
          </p:cNvSpPr>
          <p:nvPr>
            <p:ph type="title"/>
          </p:nvPr>
        </p:nvSpPr>
        <p:spPr>
          <a:xfrm>
            <a:off x="304920" y="220680"/>
            <a:ext cx="8152920" cy="1142640"/>
          </a:xfrm>
          <a:prstGeom prst="rect">
            <a:avLst/>
          </a:prstGeom>
        </p:spPr>
        <p:txBody>
          <a:bodyPr lIns="0" tIns="0" rIns="0" bIns="0" anchor="ctr"/>
          <a:lstStyle/>
          <a:p>
            <a:endParaRPr lang="fr-FR" sz="1800" b="0" strike="noStrike" spc="-1">
              <a:solidFill>
                <a:srgbClr val="000000"/>
              </a:solidFill>
              <a:uFill>
                <a:solidFill>
                  <a:srgbClr val="FFFFFF"/>
                </a:solidFill>
              </a:uFill>
              <a:latin typeface="Arial"/>
            </a:endParaRPr>
          </a:p>
        </p:txBody>
      </p:sp>
      <p:sp>
        <p:nvSpPr>
          <p:cNvPr id="26" name="PlaceHolder 2"/>
          <p:cNvSpPr>
            <a:spLocks noGrp="1"/>
          </p:cNvSpPr>
          <p:nvPr>
            <p:ph type="body"/>
          </p:nvPr>
        </p:nvSpPr>
        <p:spPr>
          <a:xfrm>
            <a:off x="1219320" y="1547640"/>
            <a:ext cx="7238520" cy="1962360"/>
          </a:xfrm>
          <a:prstGeom prst="rect">
            <a:avLst/>
          </a:prstGeom>
        </p:spPr>
        <p:txBody>
          <a:bodyPr lIns="0" tIns="0" rIns="0" bIns="0"/>
          <a:lstStyle/>
          <a:p>
            <a:endParaRPr lang="fr-FR" sz="1600" b="0" strike="noStrike" spc="-1">
              <a:solidFill>
                <a:srgbClr val="000000"/>
              </a:solidFill>
              <a:uFill>
                <a:solidFill>
                  <a:srgbClr val="FFFFFF"/>
                </a:solidFill>
              </a:uFill>
              <a:latin typeface="Arial"/>
            </a:endParaRPr>
          </a:p>
        </p:txBody>
      </p:sp>
      <p:sp>
        <p:nvSpPr>
          <p:cNvPr id="27" name="PlaceHolder 3"/>
          <p:cNvSpPr>
            <a:spLocks noGrp="1"/>
          </p:cNvSpPr>
          <p:nvPr>
            <p:ph type="body"/>
          </p:nvPr>
        </p:nvSpPr>
        <p:spPr>
          <a:xfrm>
            <a:off x="1219320" y="3696840"/>
            <a:ext cx="7238520" cy="1962360"/>
          </a:xfrm>
          <a:prstGeom prst="rect">
            <a:avLst/>
          </a:prstGeom>
        </p:spPr>
        <p:txBody>
          <a:bodyPr lIns="0" tIns="0" rIns="0" bIns="0"/>
          <a:lstStyle/>
          <a:p>
            <a:endParaRPr lang="fr-FR" sz="1600" b="0" strike="noStrike" spc="-1">
              <a:solidFill>
                <a:srgbClr val="000000"/>
              </a:solidFill>
              <a:uFill>
                <a:solidFill>
                  <a:srgbClr val="FFFFFF"/>
                </a:solidFill>
              </a:uFill>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8" name="PlaceHolder 1"/>
          <p:cNvSpPr>
            <a:spLocks noGrp="1"/>
          </p:cNvSpPr>
          <p:nvPr>
            <p:ph type="title"/>
          </p:nvPr>
        </p:nvSpPr>
        <p:spPr>
          <a:xfrm>
            <a:off x="304920" y="220680"/>
            <a:ext cx="8152920" cy="1142640"/>
          </a:xfrm>
          <a:prstGeom prst="rect">
            <a:avLst/>
          </a:prstGeom>
        </p:spPr>
        <p:txBody>
          <a:bodyPr lIns="0" tIns="0" rIns="0" bIns="0" anchor="ctr"/>
          <a:lstStyle/>
          <a:p>
            <a:endParaRPr lang="fr-FR" sz="1800" b="0" strike="noStrike" spc="-1">
              <a:solidFill>
                <a:srgbClr val="000000"/>
              </a:solidFill>
              <a:uFill>
                <a:solidFill>
                  <a:srgbClr val="FFFFFF"/>
                </a:solidFill>
              </a:uFill>
              <a:latin typeface="Arial"/>
            </a:endParaRPr>
          </a:p>
        </p:txBody>
      </p:sp>
      <p:sp>
        <p:nvSpPr>
          <p:cNvPr id="29" name="PlaceHolder 2"/>
          <p:cNvSpPr>
            <a:spLocks noGrp="1"/>
          </p:cNvSpPr>
          <p:nvPr>
            <p:ph type="body"/>
          </p:nvPr>
        </p:nvSpPr>
        <p:spPr>
          <a:xfrm>
            <a:off x="1219320" y="1547640"/>
            <a:ext cx="3532320" cy="1962360"/>
          </a:xfrm>
          <a:prstGeom prst="rect">
            <a:avLst/>
          </a:prstGeom>
        </p:spPr>
        <p:txBody>
          <a:bodyPr lIns="0" tIns="0" rIns="0" bIns="0"/>
          <a:lstStyle/>
          <a:p>
            <a:endParaRPr lang="fr-FR" sz="1600" b="0" strike="noStrike" spc="-1">
              <a:solidFill>
                <a:srgbClr val="000000"/>
              </a:solidFill>
              <a:uFill>
                <a:solidFill>
                  <a:srgbClr val="FFFFFF"/>
                </a:solidFill>
              </a:uFill>
              <a:latin typeface="Arial"/>
            </a:endParaRPr>
          </a:p>
        </p:txBody>
      </p:sp>
      <p:sp>
        <p:nvSpPr>
          <p:cNvPr id="30" name="PlaceHolder 3"/>
          <p:cNvSpPr>
            <a:spLocks noGrp="1"/>
          </p:cNvSpPr>
          <p:nvPr>
            <p:ph type="body"/>
          </p:nvPr>
        </p:nvSpPr>
        <p:spPr>
          <a:xfrm>
            <a:off x="4928760" y="1547640"/>
            <a:ext cx="3532320" cy="1962360"/>
          </a:xfrm>
          <a:prstGeom prst="rect">
            <a:avLst/>
          </a:prstGeom>
        </p:spPr>
        <p:txBody>
          <a:bodyPr lIns="0" tIns="0" rIns="0" bIns="0"/>
          <a:lstStyle/>
          <a:p>
            <a:endParaRPr lang="fr-FR" sz="1600" b="0" strike="noStrike" spc="-1">
              <a:solidFill>
                <a:srgbClr val="000000"/>
              </a:solidFill>
              <a:uFill>
                <a:solidFill>
                  <a:srgbClr val="FFFFFF"/>
                </a:solidFill>
              </a:uFill>
              <a:latin typeface="Arial"/>
            </a:endParaRPr>
          </a:p>
        </p:txBody>
      </p:sp>
      <p:sp>
        <p:nvSpPr>
          <p:cNvPr id="31" name="PlaceHolder 4"/>
          <p:cNvSpPr>
            <a:spLocks noGrp="1"/>
          </p:cNvSpPr>
          <p:nvPr>
            <p:ph type="body"/>
          </p:nvPr>
        </p:nvSpPr>
        <p:spPr>
          <a:xfrm>
            <a:off x="4928760" y="3696840"/>
            <a:ext cx="3532320" cy="1962360"/>
          </a:xfrm>
          <a:prstGeom prst="rect">
            <a:avLst/>
          </a:prstGeom>
        </p:spPr>
        <p:txBody>
          <a:bodyPr lIns="0" tIns="0" rIns="0" bIns="0"/>
          <a:lstStyle/>
          <a:p>
            <a:endParaRPr lang="fr-FR" sz="1600" b="0" strike="noStrike" spc="-1">
              <a:solidFill>
                <a:srgbClr val="000000"/>
              </a:solidFill>
              <a:uFill>
                <a:solidFill>
                  <a:srgbClr val="FFFFFF"/>
                </a:solidFill>
              </a:uFill>
              <a:latin typeface="Arial"/>
            </a:endParaRPr>
          </a:p>
        </p:txBody>
      </p:sp>
      <p:sp>
        <p:nvSpPr>
          <p:cNvPr id="32" name="PlaceHolder 5"/>
          <p:cNvSpPr>
            <a:spLocks noGrp="1"/>
          </p:cNvSpPr>
          <p:nvPr>
            <p:ph type="body"/>
          </p:nvPr>
        </p:nvSpPr>
        <p:spPr>
          <a:xfrm>
            <a:off x="1219320" y="3696840"/>
            <a:ext cx="3532320" cy="1962360"/>
          </a:xfrm>
          <a:prstGeom prst="rect">
            <a:avLst/>
          </a:prstGeom>
        </p:spPr>
        <p:txBody>
          <a:bodyPr lIns="0" tIns="0" rIns="0" bIns="0"/>
          <a:lstStyle/>
          <a:p>
            <a:endParaRPr lang="fr-FR" sz="1600" b="0" strike="noStrike" spc="-1">
              <a:solidFill>
                <a:srgbClr val="000000"/>
              </a:solidFill>
              <a:uFill>
                <a:solidFill>
                  <a:srgbClr val="FFFFFF"/>
                </a:solidFill>
              </a:u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3" name="PlaceHolder 1"/>
          <p:cNvSpPr>
            <a:spLocks noGrp="1"/>
          </p:cNvSpPr>
          <p:nvPr>
            <p:ph type="title"/>
          </p:nvPr>
        </p:nvSpPr>
        <p:spPr>
          <a:xfrm>
            <a:off x="304920" y="220680"/>
            <a:ext cx="8152920" cy="1142640"/>
          </a:xfrm>
          <a:prstGeom prst="rect">
            <a:avLst/>
          </a:prstGeom>
        </p:spPr>
        <p:txBody>
          <a:bodyPr lIns="0" tIns="0" rIns="0" bIns="0" anchor="ctr"/>
          <a:lstStyle/>
          <a:p>
            <a:endParaRPr lang="fr-FR" sz="1800" b="0" strike="noStrike" spc="-1">
              <a:solidFill>
                <a:srgbClr val="000000"/>
              </a:solidFill>
              <a:uFill>
                <a:solidFill>
                  <a:srgbClr val="FFFFFF"/>
                </a:solidFill>
              </a:uFill>
              <a:latin typeface="Arial"/>
            </a:endParaRPr>
          </a:p>
        </p:txBody>
      </p:sp>
      <p:sp>
        <p:nvSpPr>
          <p:cNvPr id="34" name="PlaceHolder 2"/>
          <p:cNvSpPr>
            <a:spLocks noGrp="1"/>
          </p:cNvSpPr>
          <p:nvPr>
            <p:ph type="body"/>
          </p:nvPr>
        </p:nvSpPr>
        <p:spPr>
          <a:xfrm>
            <a:off x="1219320" y="1547640"/>
            <a:ext cx="7238520" cy="4114440"/>
          </a:xfrm>
          <a:prstGeom prst="rect">
            <a:avLst/>
          </a:prstGeom>
        </p:spPr>
        <p:txBody>
          <a:bodyPr lIns="0" tIns="0" rIns="0" bIns="0"/>
          <a:lstStyle/>
          <a:p>
            <a:endParaRPr lang="fr-FR" sz="1600" b="0" strike="noStrike" spc="-1">
              <a:solidFill>
                <a:srgbClr val="000000"/>
              </a:solidFill>
              <a:uFill>
                <a:solidFill>
                  <a:srgbClr val="FFFFFF"/>
                </a:solidFill>
              </a:uFill>
              <a:latin typeface="Arial"/>
            </a:endParaRPr>
          </a:p>
        </p:txBody>
      </p:sp>
      <p:sp>
        <p:nvSpPr>
          <p:cNvPr id="35" name="PlaceHolder 3"/>
          <p:cNvSpPr>
            <a:spLocks noGrp="1"/>
          </p:cNvSpPr>
          <p:nvPr>
            <p:ph type="body"/>
          </p:nvPr>
        </p:nvSpPr>
        <p:spPr>
          <a:xfrm>
            <a:off x="1219320" y="1547640"/>
            <a:ext cx="7238520" cy="4114440"/>
          </a:xfrm>
          <a:prstGeom prst="rect">
            <a:avLst/>
          </a:prstGeom>
        </p:spPr>
        <p:txBody>
          <a:bodyPr lIns="0" tIns="0" rIns="0" bIns="0"/>
          <a:lstStyle/>
          <a:p>
            <a:endParaRPr lang="fr-FR" sz="1600" b="0" strike="noStrike" spc="-1">
              <a:solidFill>
                <a:srgbClr val="000000"/>
              </a:solidFill>
              <a:uFill>
                <a:solidFill>
                  <a:srgbClr val="FFFFFF"/>
                </a:solidFill>
              </a:uFill>
              <a:latin typeface="Arial"/>
            </a:endParaRPr>
          </a:p>
        </p:txBody>
      </p:sp>
      <p:pic>
        <p:nvPicPr>
          <p:cNvPr id="36" name="Image 35"/>
          <p:cNvPicPr/>
          <p:nvPr/>
        </p:nvPicPr>
        <p:blipFill>
          <a:blip r:embed="rId2"/>
          <a:stretch/>
        </p:blipFill>
        <p:spPr>
          <a:xfrm>
            <a:off x="2259720" y="1547280"/>
            <a:ext cx="5157360" cy="4114440"/>
          </a:xfrm>
          <a:prstGeom prst="rect">
            <a:avLst/>
          </a:prstGeom>
          <a:ln>
            <a:noFill/>
          </a:ln>
        </p:spPr>
      </p:pic>
      <p:pic>
        <p:nvPicPr>
          <p:cNvPr id="37" name="Image 36"/>
          <p:cNvPicPr/>
          <p:nvPr/>
        </p:nvPicPr>
        <p:blipFill>
          <a:blip r:embed="rId2"/>
          <a:stretch/>
        </p:blipFill>
        <p:spPr>
          <a:xfrm>
            <a:off x="2259720" y="1547280"/>
            <a:ext cx="5157360" cy="4114440"/>
          </a:xfrm>
          <a:prstGeom prst="rect">
            <a:avLst/>
          </a:prstGeom>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pic>
        <p:nvPicPr>
          <p:cNvPr id="4" name="Picture 10"/>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68313" y="1204913"/>
            <a:ext cx="2447925" cy="1401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11"/>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476250"/>
            <a:ext cx="9144000"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775" name="Espace réservé du titre 1"/>
          <p:cNvSpPr>
            <a:spLocks noGrp="1"/>
          </p:cNvSpPr>
          <p:nvPr>
            <p:ph type="ctrTitle"/>
          </p:nvPr>
        </p:nvSpPr>
        <p:spPr>
          <a:xfrm>
            <a:off x="3203575" y="2130425"/>
            <a:ext cx="5254625" cy="1470025"/>
          </a:xfrm>
        </p:spPr>
        <p:txBody>
          <a:bodyPr/>
          <a:lstStyle>
            <a:lvl1pPr>
              <a:defRPr sz="2500" smtClean="0">
                <a:solidFill>
                  <a:srgbClr val="002395"/>
                </a:solidFill>
                <a:latin typeface="Calibri" pitchFamily="34" charset="0"/>
              </a:defRPr>
            </a:lvl1pPr>
          </a:lstStyle>
          <a:p>
            <a:r>
              <a:rPr lang="fr-FR" smtClean="0"/>
              <a:t>Cliquez pour modifier le style du titre</a:t>
            </a:r>
          </a:p>
        </p:txBody>
      </p:sp>
      <p:sp>
        <p:nvSpPr>
          <p:cNvPr id="32776" name="Espace réservé du texte 2"/>
          <p:cNvSpPr>
            <a:spLocks noGrp="1"/>
          </p:cNvSpPr>
          <p:nvPr>
            <p:ph type="subTitle" idx="1"/>
          </p:nvPr>
        </p:nvSpPr>
        <p:spPr>
          <a:xfrm>
            <a:off x="3203575" y="3886200"/>
            <a:ext cx="5256213" cy="1752600"/>
          </a:xfrm>
        </p:spPr>
        <p:txBody>
          <a:bodyPr/>
          <a:lstStyle>
            <a:lvl1pPr marL="0" indent="0">
              <a:buFont typeface="Arial" charset="0"/>
              <a:buNone/>
              <a:defRPr sz="2400" smtClean="0">
                <a:solidFill>
                  <a:srgbClr val="7AB800"/>
                </a:solidFill>
                <a:latin typeface="Calibri" pitchFamily="34" charset="0"/>
              </a:defRPr>
            </a:lvl1pPr>
          </a:lstStyle>
          <a:p>
            <a:r>
              <a:rPr lang="fr-FR" smtClean="0"/>
              <a:t>Cliquez pour modifier le style des sous-titres du masque</a:t>
            </a:r>
          </a:p>
        </p:txBody>
      </p:sp>
    </p:spTree>
    <p:extLst>
      <p:ext uri="{BB962C8B-B14F-4D97-AF65-F5344CB8AC3E}">
        <p14:creationId xmlns:p14="http://schemas.microsoft.com/office/powerpoint/2010/main" val="2045525842"/>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cxnSp>
        <p:nvCxnSpPr>
          <p:cNvPr id="4" name="Connecteur droit 3"/>
          <p:cNvCxnSpPr/>
          <p:nvPr/>
        </p:nvCxnSpPr>
        <p:spPr>
          <a:xfrm>
            <a:off x="285750" y="785813"/>
            <a:ext cx="85725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 name="Connecteur droit 4"/>
          <p:cNvCxnSpPr/>
          <p:nvPr/>
        </p:nvCxnSpPr>
        <p:spPr>
          <a:xfrm rot="16200000" flipH="1">
            <a:off x="-1704182" y="3250407"/>
            <a:ext cx="6215063" cy="0"/>
          </a:xfrm>
          <a:prstGeom prst="line">
            <a:avLst/>
          </a:prstGeom>
        </p:spPr>
        <p:style>
          <a:lnRef idx="1">
            <a:schemeClr val="accent1"/>
          </a:lnRef>
          <a:fillRef idx="0">
            <a:schemeClr val="accent1"/>
          </a:fillRef>
          <a:effectRef idx="0">
            <a:schemeClr val="accent1"/>
          </a:effectRef>
          <a:fontRef idx="minor">
            <a:schemeClr val="tx1"/>
          </a:fontRef>
        </p:style>
      </p:cxnSp>
      <p:pic>
        <p:nvPicPr>
          <p:cNvPr id="6" name="Picture 9"/>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87338" y="142875"/>
            <a:ext cx="919162" cy="525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0"/>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6416675"/>
            <a:ext cx="9144000"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re 1"/>
          <p:cNvSpPr>
            <a:spLocks noGrp="1"/>
          </p:cNvSpPr>
          <p:nvPr>
            <p:ph type="title"/>
          </p:nvPr>
        </p:nvSpPr>
        <p:spPr>
          <a:xfrm>
            <a:off x="1439652" y="214290"/>
            <a:ext cx="7896940" cy="454048"/>
          </a:xfrm>
        </p:spPr>
        <p:txBody>
          <a:bodyPr>
            <a:noAutofit/>
          </a:bodyPr>
          <a:lstStyle>
            <a:lvl1pPr algn="l">
              <a:defRPr sz="3200" b="1"/>
            </a:lvl1pPr>
          </a:lstStyle>
          <a:p>
            <a:r>
              <a:rPr lang="fr-FR" dirty="0" smtClean="0"/>
              <a:t>Cliquez pour modifier le style du titre</a:t>
            </a:r>
            <a:endParaRPr lang="fr-FR" dirty="0"/>
          </a:p>
        </p:txBody>
      </p:sp>
      <p:sp>
        <p:nvSpPr>
          <p:cNvPr id="3" name="Espace réservé du contenu 2"/>
          <p:cNvSpPr>
            <a:spLocks noGrp="1"/>
          </p:cNvSpPr>
          <p:nvPr>
            <p:ph idx="1"/>
          </p:nvPr>
        </p:nvSpPr>
        <p:spPr>
          <a:xfrm>
            <a:off x="1403349" y="785813"/>
            <a:ext cx="7115196" cy="5715040"/>
          </a:xfrm>
        </p:spPr>
        <p:txBody>
          <a:bodyPr>
            <a:normAutofit/>
          </a:bodyPr>
          <a:lstStyle>
            <a:lvl1pPr>
              <a:defRPr sz="2000" b="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Tree>
    <p:extLst>
      <p:ext uri="{BB962C8B-B14F-4D97-AF65-F5344CB8AC3E}">
        <p14:creationId xmlns:p14="http://schemas.microsoft.com/office/powerpoint/2010/main" val="41649068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1_Titre et contenu">
    <p:spTree>
      <p:nvGrpSpPr>
        <p:cNvPr id="1" name=""/>
        <p:cNvGrpSpPr/>
        <p:nvPr/>
      </p:nvGrpSpPr>
      <p:grpSpPr>
        <a:xfrm>
          <a:off x="0" y="0"/>
          <a:ext cx="0" cy="0"/>
          <a:chOff x="0" y="0"/>
          <a:chExt cx="0" cy="0"/>
        </a:xfrm>
      </p:grpSpPr>
      <p:cxnSp>
        <p:nvCxnSpPr>
          <p:cNvPr id="4" name="Connecteur droit 3"/>
          <p:cNvCxnSpPr/>
          <p:nvPr/>
        </p:nvCxnSpPr>
        <p:spPr>
          <a:xfrm>
            <a:off x="285750" y="785813"/>
            <a:ext cx="8572500" cy="0"/>
          </a:xfrm>
          <a:prstGeom prst="line">
            <a:avLst/>
          </a:prstGeom>
        </p:spPr>
        <p:style>
          <a:lnRef idx="1">
            <a:schemeClr val="accent1"/>
          </a:lnRef>
          <a:fillRef idx="0">
            <a:schemeClr val="accent1"/>
          </a:fillRef>
          <a:effectRef idx="0">
            <a:schemeClr val="accent1"/>
          </a:effectRef>
          <a:fontRef idx="minor">
            <a:schemeClr val="tx1"/>
          </a:fontRef>
        </p:style>
      </p:cxnSp>
      <p:pic>
        <p:nvPicPr>
          <p:cNvPr id="5" name="Picture 9"/>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87338" y="142875"/>
            <a:ext cx="919162" cy="525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0"/>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6416675"/>
            <a:ext cx="9144000"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7" name="Connecteur droit 6"/>
          <p:cNvCxnSpPr/>
          <p:nvPr userDrawn="1"/>
        </p:nvCxnSpPr>
        <p:spPr>
          <a:xfrm rot="5400000">
            <a:off x="-2456656" y="3672682"/>
            <a:ext cx="5487987"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re 1"/>
          <p:cNvSpPr>
            <a:spLocks noGrp="1"/>
          </p:cNvSpPr>
          <p:nvPr>
            <p:ph type="title"/>
          </p:nvPr>
        </p:nvSpPr>
        <p:spPr>
          <a:xfrm>
            <a:off x="1331913" y="214290"/>
            <a:ext cx="7668579" cy="368280"/>
          </a:xfrm>
        </p:spPr>
        <p:txBody>
          <a:bodyPr>
            <a:noAutofit/>
          </a:bodyPr>
          <a:lstStyle>
            <a:lvl1pPr algn="l">
              <a:defRPr sz="3200" b="1"/>
            </a:lvl1pPr>
          </a:lstStyle>
          <a:p>
            <a:r>
              <a:rPr lang="fr-FR" dirty="0" smtClean="0"/>
              <a:t>Cliquez pour modifier le style du titre</a:t>
            </a:r>
            <a:endParaRPr lang="fr-FR" dirty="0"/>
          </a:p>
        </p:txBody>
      </p:sp>
      <p:sp>
        <p:nvSpPr>
          <p:cNvPr id="3" name="Espace réservé du contenu 2"/>
          <p:cNvSpPr>
            <a:spLocks noGrp="1"/>
          </p:cNvSpPr>
          <p:nvPr>
            <p:ph idx="1"/>
          </p:nvPr>
        </p:nvSpPr>
        <p:spPr>
          <a:xfrm>
            <a:off x="251520" y="872716"/>
            <a:ext cx="8748972" cy="5715040"/>
          </a:xfrm>
        </p:spPr>
        <p:txBody>
          <a:bodyPr>
            <a:normAutofit/>
          </a:bodyPr>
          <a:lstStyle>
            <a:lvl1pPr>
              <a:defRPr sz="2400">
                <a:solidFill>
                  <a:schemeClr val="tx2"/>
                </a:solidFill>
              </a:defRPr>
            </a:lvl1pPr>
            <a:lvl2pPr>
              <a:defRPr sz="2000">
                <a:solidFill>
                  <a:schemeClr val="tx2"/>
                </a:solidFill>
              </a:defRPr>
            </a:lvl2pPr>
            <a:lvl3pPr>
              <a:defRPr sz="1800">
                <a:solidFill>
                  <a:schemeClr val="tx2"/>
                </a:solidFill>
              </a:defRPr>
            </a:lvl3pPr>
            <a:lvl4pPr>
              <a:defRPr sz="1600">
                <a:solidFill>
                  <a:schemeClr val="tx2"/>
                </a:solidFill>
              </a:defRPr>
            </a:lvl4pPr>
            <a:lvl5pPr>
              <a:defRPr sz="1600">
                <a:solidFill>
                  <a:schemeClr val="tx2"/>
                </a:solidFill>
              </a:defRPr>
            </a:lvl5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Tree>
    <p:extLst>
      <p:ext uri="{BB962C8B-B14F-4D97-AF65-F5344CB8AC3E}">
        <p14:creationId xmlns:p14="http://schemas.microsoft.com/office/powerpoint/2010/main" val="10852808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2_Titre et contenu">
    <p:spTree>
      <p:nvGrpSpPr>
        <p:cNvPr id="1" name=""/>
        <p:cNvGrpSpPr/>
        <p:nvPr/>
      </p:nvGrpSpPr>
      <p:grpSpPr>
        <a:xfrm>
          <a:off x="0" y="0"/>
          <a:ext cx="0" cy="0"/>
          <a:chOff x="0" y="0"/>
          <a:chExt cx="0" cy="0"/>
        </a:xfrm>
      </p:grpSpPr>
      <p:cxnSp>
        <p:nvCxnSpPr>
          <p:cNvPr id="4" name="Connecteur droit 3"/>
          <p:cNvCxnSpPr/>
          <p:nvPr/>
        </p:nvCxnSpPr>
        <p:spPr>
          <a:xfrm>
            <a:off x="285750" y="785813"/>
            <a:ext cx="8572500" cy="0"/>
          </a:xfrm>
          <a:prstGeom prst="line">
            <a:avLst/>
          </a:prstGeom>
        </p:spPr>
        <p:style>
          <a:lnRef idx="1">
            <a:schemeClr val="accent1"/>
          </a:lnRef>
          <a:fillRef idx="0">
            <a:schemeClr val="accent1"/>
          </a:fillRef>
          <a:effectRef idx="0">
            <a:schemeClr val="accent1"/>
          </a:effectRef>
          <a:fontRef idx="minor">
            <a:schemeClr val="tx1"/>
          </a:fontRef>
        </p:style>
      </p:cxnSp>
      <p:pic>
        <p:nvPicPr>
          <p:cNvPr id="5" name="Picture 9"/>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87338" y="142875"/>
            <a:ext cx="919162" cy="525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0"/>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6416675"/>
            <a:ext cx="9144000"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re 1"/>
          <p:cNvSpPr>
            <a:spLocks noGrp="1"/>
          </p:cNvSpPr>
          <p:nvPr>
            <p:ph type="title"/>
          </p:nvPr>
        </p:nvSpPr>
        <p:spPr>
          <a:xfrm>
            <a:off x="1331913" y="214290"/>
            <a:ext cx="7668579" cy="368280"/>
          </a:xfrm>
        </p:spPr>
        <p:txBody>
          <a:bodyPr>
            <a:noAutofit/>
          </a:bodyPr>
          <a:lstStyle>
            <a:lvl1pPr algn="l">
              <a:defRPr sz="3200" b="1"/>
            </a:lvl1pPr>
          </a:lstStyle>
          <a:p>
            <a:r>
              <a:rPr lang="fr-FR" dirty="0" smtClean="0"/>
              <a:t>Cliquez pour modifier le style du titre</a:t>
            </a:r>
            <a:endParaRPr lang="fr-FR" dirty="0"/>
          </a:p>
        </p:txBody>
      </p:sp>
      <p:sp>
        <p:nvSpPr>
          <p:cNvPr id="3" name="Espace réservé du contenu 2"/>
          <p:cNvSpPr>
            <a:spLocks noGrp="1"/>
          </p:cNvSpPr>
          <p:nvPr>
            <p:ph idx="1"/>
          </p:nvPr>
        </p:nvSpPr>
        <p:spPr>
          <a:xfrm>
            <a:off x="109278" y="872716"/>
            <a:ext cx="9034722" cy="5715040"/>
          </a:xfrm>
        </p:spPr>
        <p:txBody>
          <a:bodyPr>
            <a:normAutofit/>
          </a:bodyPr>
          <a:lstStyle>
            <a:lvl1pPr>
              <a:defRPr sz="2400">
                <a:solidFill>
                  <a:schemeClr val="tx2"/>
                </a:solidFill>
              </a:defRPr>
            </a:lvl1pPr>
            <a:lvl2pPr>
              <a:defRPr sz="2000">
                <a:solidFill>
                  <a:schemeClr val="tx2"/>
                </a:solidFill>
              </a:defRPr>
            </a:lvl2pPr>
            <a:lvl3pPr>
              <a:defRPr sz="1800">
                <a:solidFill>
                  <a:schemeClr val="tx2"/>
                </a:solidFill>
              </a:defRPr>
            </a:lvl3pPr>
            <a:lvl4pPr>
              <a:defRPr sz="1600">
                <a:solidFill>
                  <a:schemeClr val="tx2"/>
                </a:solidFill>
              </a:defRPr>
            </a:lvl4pPr>
            <a:lvl5pPr>
              <a:defRPr sz="1600">
                <a:solidFill>
                  <a:schemeClr val="tx2"/>
                </a:solidFill>
              </a:defRPr>
            </a:lvl5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Tree>
    <p:extLst>
      <p:ext uri="{BB962C8B-B14F-4D97-AF65-F5344CB8AC3E}">
        <p14:creationId xmlns:p14="http://schemas.microsoft.com/office/powerpoint/2010/main" val="157974136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pic>
        <p:nvPicPr>
          <p:cNvPr id="4" name="Picture 10"/>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68318" y="1204913"/>
            <a:ext cx="2447925" cy="1401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11"/>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476260"/>
            <a:ext cx="9144000"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775" name="Espace réservé du titre 1"/>
          <p:cNvSpPr>
            <a:spLocks noGrp="1"/>
          </p:cNvSpPr>
          <p:nvPr>
            <p:ph type="ctrTitle"/>
          </p:nvPr>
        </p:nvSpPr>
        <p:spPr>
          <a:xfrm>
            <a:off x="3203575" y="2130435"/>
            <a:ext cx="5254625" cy="1470025"/>
          </a:xfrm>
        </p:spPr>
        <p:txBody>
          <a:bodyPr/>
          <a:lstStyle>
            <a:lvl1pPr>
              <a:defRPr sz="2500" smtClean="0">
                <a:solidFill>
                  <a:srgbClr val="002395"/>
                </a:solidFill>
                <a:latin typeface="Calibri" pitchFamily="34" charset="0"/>
              </a:defRPr>
            </a:lvl1pPr>
          </a:lstStyle>
          <a:p>
            <a:r>
              <a:rPr lang="fr-FR" smtClean="0"/>
              <a:t>Cliquez pour modifier le style du titre</a:t>
            </a:r>
          </a:p>
        </p:txBody>
      </p:sp>
      <p:sp>
        <p:nvSpPr>
          <p:cNvPr id="32776" name="Espace réservé du texte 2"/>
          <p:cNvSpPr>
            <a:spLocks noGrp="1"/>
          </p:cNvSpPr>
          <p:nvPr>
            <p:ph type="subTitle" idx="1"/>
          </p:nvPr>
        </p:nvSpPr>
        <p:spPr>
          <a:xfrm>
            <a:off x="3203579" y="3886200"/>
            <a:ext cx="5256213" cy="1752600"/>
          </a:xfrm>
        </p:spPr>
        <p:txBody>
          <a:bodyPr/>
          <a:lstStyle>
            <a:lvl1pPr marL="0" indent="0">
              <a:buFont typeface="Arial" charset="0"/>
              <a:buNone/>
              <a:defRPr sz="2400" smtClean="0">
                <a:solidFill>
                  <a:srgbClr val="7AB800"/>
                </a:solidFill>
                <a:latin typeface="Calibri" pitchFamily="34" charset="0"/>
              </a:defRPr>
            </a:lvl1pPr>
          </a:lstStyle>
          <a:p>
            <a:r>
              <a:rPr lang="fr-FR" smtClean="0"/>
              <a:t>Cliquez pour modifier le style des sous-titres du masque</a:t>
            </a:r>
          </a:p>
        </p:txBody>
      </p:sp>
    </p:spTree>
    <p:extLst>
      <p:ext uri="{BB962C8B-B14F-4D97-AF65-F5344CB8AC3E}">
        <p14:creationId xmlns:p14="http://schemas.microsoft.com/office/powerpoint/2010/main" val="1340257478"/>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cxnSp>
        <p:nvCxnSpPr>
          <p:cNvPr id="4" name="Connecteur droit 3"/>
          <p:cNvCxnSpPr/>
          <p:nvPr/>
        </p:nvCxnSpPr>
        <p:spPr>
          <a:xfrm>
            <a:off x="285755" y="785813"/>
            <a:ext cx="85725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 name="Connecteur droit 4"/>
          <p:cNvCxnSpPr/>
          <p:nvPr/>
        </p:nvCxnSpPr>
        <p:spPr>
          <a:xfrm rot="16200000" flipH="1">
            <a:off x="-1704180" y="3250407"/>
            <a:ext cx="6215063" cy="0"/>
          </a:xfrm>
          <a:prstGeom prst="line">
            <a:avLst/>
          </a:prstGeom>
        </p:spPr>
        <p:style>
          <a:lnRef idx="1">
            <a:schemeClr val="accent1"/>
          </a:lnRef>
          <a:fillRef idx="0">
            <a:schemeClr val="accent1"/>
          </a:fillRef>
          <a:effectRef idx="0">
            <a:schemeClr val="accent1"/>
          </a:effectRef>
          <a:fontRef idx="minor">
            <a:schemeClr val="tx1"/>
          </a:fontRef>
        </p:style>
      </p:cxnSp>
      <p:pic>
        <p:nvPicPr>
          <p:cNvPr id="6" name="Picture 9"/>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87341" y="142885"/>
            <a:ext cx="919162" cy="525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0"/>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6416685"/>
            <a:ext cx="9144000"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re 1"/>
          <p:cNvSpPr>
            <a:spLocks noGrp="1"/>
          </p:cNvSpPr>
          <p:nvPr>
            <p:ph type="title"/>
          </p:nvPr>
        </p:nvSpPr>
        <p:spPr>
          <a:xfrm>
            <a:off x="1439652" y="214290"/>
            <a:ext cx="7896940" cy="454048"/>
          </a:xfrm>
        </p:spPr>
        <p:txBody>
          <a:bodyPr>
            <a:noAutofit/>
          </a:bodyPr>
          <a:lstStyle>
            <a:lvl1pPr algn="l">
              <a:defRPr sz="3200" b="1"/>
            </a:lvl1pPr>
          </a:lstStyle>
          <a:p>
            <a:r>
              <a:rPr lang="fr-FR" dirty="0" smtClean="0"/>
              <a:t>Cliquez pour modifier le style du titre</a:t>
            </a:r>
            <a:endParaRPr lang="fr-FR" dirty="0"/>
          </a:p>
        </p:txBody>
      </p:sp>
      <p:sp>
        <p:nvSpPr>
          <p:cNvPr id="3" name="Espace réservé du contenu 2"/>
          <p:cNvSpPr>
            <a:spLocks noGrp="1"/>
          </p:cNvSpPr>
          <p:nvPr>
            <p:ph idx="1"/>
          </p:nvPr>
        </p:nvSpPr>
        <p:spPr>
          <a:xfrm>
            <a:off x="1403352" y="785813"/>
            <a:ext cx="7115196" cy="5715040"/>
          </a:xfrm>
        </p:spPr>
        <p:txBody>
          <a:bodyPr>
            <a:normAutofit/>
          </a:bodyPr>
          <a:lstStyle>
            <a:lvl1pPr>
              <a:defRPr sz="2000" b="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Tree>
    <p:extLst>
      <p:ext uri="{BB962C8B-B14F-4D97-AF65-F5344CB8AC3E}">
        <p14:creationId xmlns:p14="http://schemas.microsoft.com/office/powerpoint/2010/main" val="72507781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1_Titre et contenu">
    <p:spTree>
      <p:nvGrpSpPr>
        <p:cNvPr id="1" name=""/>
        <p:cNvGrpSpPr/>
        <p:nvPr/>
      </p:nvGrpSpPr>
      <p:grpSpPr>
        <a:xfrm>
          <a:off x="0" y="0"/>
          <a:ext cx="0" cy="0"/>
          <a:chOff x="0" y="0"/>
          <a:chExt cx="0" cy="0"/>
        </a:xfrm>
      </p:grpSpPr>
      <p:cxnSp>
        <p:nvCxnSpPr>
          <p:cNvPr id="4" name="Connecteur droit 3"/>
          <p:cNvCxnSpPr/>
          <p:nvPr/>
        </p:nvCxnSpPr>
        <p:spPr>
          <a:xfrm>
            <a:off x="285755" y="785813"/>
            <a:ext cx="8572500" cy="0"/>
          </a:xfrm>
          <a:prstGeom prst="line">
            <a:avLst/>
          </a:prstGeom>
        </p:spPr>
        <p:style>
          <a:lnRef idx="1">
            <a:schemeClr val="accent1"/>
          </a:lnRef>
          <a:fillRef idx="0">
            <a:schemeClr val="accent1"/>
          </a:fillRef>
          <a:effectRef idx="0">
            <a:schemeClr val="accent1"/>
          </a:effectRef>
          <a:fontRef idx="minor">
            <a:schemeClr val="tx1"/>
          </a:fontRef>
        </p:style>
      </p:cxnSp>
      <p:pic>
        <p:nvPicPr>
          <p:cNvPr id="5" name="Picture 9"/>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87341" y="142885"/>
            <a:ext cx="919162" cy="525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0"/>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6416685"/>
            <a:ext cx="9144000"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7" name="Connecteur droit 6"/>
          <p:cNvCxnSpPr/>
          <p:nvPr userDrawn="1"/>
        </p:nvCxnSpPr>
        <p:spPr>
          <a:xfrm rot="5400000">
            <a:off x="-2456654" y="3672682"/>
            <a:ext cx="5487987"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re 1"/>
          <p:cNvSpPr>
            <a:spLocks noGrp="1"/>
          </p:cNvSpPr>
          <p:nvPr>
            <p:ph type="title"/>
          </p:nvPr>
        </p:nvSpPr>
        <p:spPr>
          <a:xfrm>
            <a:off x="1331917" y="214290"/>
            <a:ext cx="7668579" cy="368280"/>
          </a:xfrm>
        </p:spPr>
        <p:txBody>
          <a:bodyPr>
            <a:noAutofit/>
          </a:bodyPr>
          <a:lstStyle>
            <a:lvl1pPr algn="l">
              <a:defRPr sz="3200" b="1"/>
            </a:lvl1pPr>
          </a:lstStyle>
          <a:p>
            <a:r>
              <a:rPr lang="fr-FR" dirty="0" smtClean="0"/>
              <a:t>Cliquez pour modifier le style du titre</a:t>
            </a:r>
            <a:endParaRPr lang="fr-FR" dirty="0"/>
          </a:p>
        </p:txBody>
      </p:sp>
      <p:sp>
        <p:nvSpPr>
          <p:cNvPr id="3" name="Espace réservé du contenu 2"/>
          <p:cNvSpPr>
            <a:spLocks noGrp="1"/>
          </p:cNvSpPr>
          <p:nvPr>
            <p:ph idx="1"/>
          </p:nvPr>
        </p:nvSpPr>
        <p:spPr>
          <a:xfrm>
            <a:off x="251521" y="872716"/>
            <a:ext cx="8748972" cy="5715040"/>
          </a:xfrm>
        </p:spPr>
        <p:txBody>
          <a:bodyPr>
            <a:normAutofit/>
          </a:bodyPr>
          <a:lstStyle>
            <a:lvl1pPr>
              <a:defRPr sz="2400">
                <a:solidFill>
                  <a:schemeClr val="tx2"/>
                </a:solidFill>
              </a:defRPr>
            </a:lvl1pPr>
            <a:lvl2pPr>
              <a:defRPr sz="2000">
                <a:solidFill>
                  <a:schemeClr val="tx2"/>
                </a:solidFill>
              </a:defRPr>
            </a:lvl2pPr>
            <a:lvl3pPr>
              <a:defRPr sz="1800">
                <a:solidFill>
                  <a:schemeClr val="tx2"/>
                </a:solidFill>
              </a:defRPr>
            </a:lvl3pPr>
            <a:lvl4pPr>
              <a:defRPr sz="1600">
                <a:solidFill>
                  <a:schemeClr val="tx2"/>
                </a:solidFill>
              </a:defRPr>
            </a:lvl4pPr>
            <a:lvl5pPr>
              <a:defRPr sz="1600">
                <a:solidFill>
                  <a:schemeClr val="tx2"/>
                </a:solidFill>
              </a:defRPr>
            </a:lvl5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Tree>
    <p:extLst>
      <p:ext uri="{BB962C8B-B14F-4D97-AF65-F5344CB8AC3E}">
        <p14:creationId xmlns:p14="http://schemas.microsoft.com/office/powerpoint/2010/main" val="16338345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 name="PlaceHolder 1"/>
          <p:cNvSpPr>
            <a:spLocks noGrp="1"/>
          </p:cNvSpPr>
          <p:nvPr>
            <p:ph type="title"/>
          </p:nvPr>
        </p:nvSpPr>
        <p:spPr>
          <a:xfrm>
            <a:off x="304920" y="220680"/>
            <a:ext cx="8152920" cy="1142640"/>
          </a:xfrm>
          <a:prstGeom prst="rect">
            <a:avLst/>
          </a:prstGeom>
        </p:spPr>
        <p:txBody>
          <a:bodyPr lIns="0" tIns="0" rIns="0" bIns="0" anchor="ctr"/>
          <a:lstStyle/>
          <a:p>
            <a:endParaRPr lang="fr-FR" sz="1800" b="0" strike="noStrike" spc="-1">
              <a:solidFill>
                <a:srgbClr val="000000"/>
              </a:solidFill>
              <a:uFill>
                <a:solidFill>
                  <a:srgbClr val="FFFFFF"/>
                </a:solidFill>
              </a:uFill>
              <a:latin typeface="Arial"/>
            </a:endParaRPr>
          </a:p>
        </p:txBody>
      </p:sp>
      <p:sp>
        <p:nvSpPr>
          <p:cNvPr id="5" name="PlaceHolder 2"/>
          <p:cNvSpPr>
            <a:spLocks noGrp="1"/>
          </p:cNvSpPr>
          <p:nvPr>
            <p:ph type="subTitle"/>
          </p:nvPr>
        </p:nvSpPr>
        <p:spPr>
          <a:xfrm>
            <a:off x="1219320" y="1547640"/>
            <a:ext cx="7238520" cy="4114440"/>
          </a:xfrm>
          <a:prstGeom prst="rect">
            <a:avLst/>
          </a:prstGeom>
        </p:spPr>
        <p:txBody>
          <a:bodyPr lIns="0" tIns="0" rIns="0" bIns="0" anchor="ctr"/>
          <a:lstStyle/>
          <a:p>
            <a:pPr algn="ctr"/>
            <a:endParaRPr lang="fr-FR"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2_Titre et contenu">
    <p:spTree>
      <p:nvGrpSpPr>
        <p:cNvPr id="1" name=""/>
        <p:cNvGrpSpPr/>
        <p:nvPr/>
      </p:nvGrpSpPr>
      <p:grpSpPr>
        <a:xfrm>
          <a:off x="0" y="0"/>
          <a:ext cx="0" cy="0"/>
          <a:chOff x="0" y="0"/>
          <a:chExt cx="0" cy="0"/>
        </a:xfrm>
      </p:grpSpPr>
      <p:cxnSp>
        <p:nvCxnSpPr>
          <p:cNvPr id="4" name="Connecteur droit 3"/>
          <p:cNvCxnSpPr/>
          <p:nvPr/>
        </p:nvCxnSpPr>
        <p:spPr>
          <a:xfrm>
            <a:off x="285755" y="785813"/>
            <a:ext cx="8572500" cy="0"/>
          </a:xfrm>
          <a:prstGeom prst="line">
            <a:avLst/>
          </a:prstGeom>
        </p:spPr>
        <p:style>
          <a:lnRef idx="1">
            <a:schemeClr val="accent1"/>
          </a:lnRef>
          <a:fillRef idx="0">
            <a:schemeClr val="accent1"/>
          </a:fillRef>
          <a:effectRef idx="0">
            <a:schemeClr val="accent1"/>
          </a:effectRef>
          <a:fontRef idx="minor">
            <a:schemeClr val="tx1"/>
          </a:fontRef>
        </p:style>
      </p:cxnSp>
      <p:pic>
        <p:nvPicPr>
          <p:cNvPr id="5" name="Picture 9"/>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87341" y="142885"/>
            <a:ext cx="919162" cy="525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0"/>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6416685"/>
            <a:ext cx="9144000"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re 1"/>
          <p:cNvSpPr>
            <a:spLocks noGrp="1"/>
          </p:cNvSpPr>
          <p:nvPr>
            <p:ph type="title"/>
          </p:nvPr>
        </p:nvSpPr>
        <p:spPr>
          <a:xfrm>
            <a:off x="1331917" y="214290"/>
            <a:ext cx="7668579" cy="368280"/>
          </a:xfrm>
        </p:spPr>
        <p:txBody>
          <a:bodyPr>
            <a:noAutofit/>
          </a:bodyPr>
          <a:lstStyle>
            <a:lvl1pPr algn="l">
              <a:defRPr sz="3200" b="1"/>
            </a:lvl1pPr>
          </a:lstStyle>
          <a:p>
            <a:r>
              <a:rPr lang="fr-FR" dirty="0" smtClean="0"/>
              <a:t>Cliquez pour modifier le style du titre</a:t>
            </a:r>
            <a:endParaRPr lang="fr-FR" dirty="0"/>
          </a:p>
        </p:txBody>
      </p:sp>
      <p:sp>
        <p:nvSpPr>
          <p:cNvPr id="3" name="Espace réservé du contenu 2"/>
          <p:cNvSpPr>
            <a:spLocks noGrp="1"/>
          </p:cNvSpPr>
          <p:nvPr>
            <p:ph idx="1"/>
          </p:nvPr>
        </p:nvSpPr>
        <p:spPr>
          <a:xfrm>
            <a:off x="109278" y="872716"/>
            <a:ext cx="9034722" cy="5715040"/>
          </a:xfrm>
        </p:spPr>
        <p:txBody>
          <a:bodyPr>
            <a:normAutofit/>
          </a:bodyPr>
          <a:lstStyle>
            <a:lvl1pPr>
              <a:defRPr sz="2400">
                <a:solidFill>
                  <a:schemeClr val="tx2"/>
                </a:solidFill>
              </a:defRPr>
            </a:lvl1pPr>
            <a:lvl2pPr>
              <a:defRPr sz="2000">
                <a:solidFill>
                  <a:schemeClr val="tx2"/>
                </a:solidFill>
              </a:defRPr>
            </a:lvl2pPr>
            <a:lvl3pPr>
              <a:defRPr sz="1800">
                <a:solidFill>
                  <a:schemeClr val="tx2"/>
                </a:solidFill>
              </a:defRPr>
            </a:lvl3pPr>
            <a:lvl4pPr>
              <a:defRPr sz="1600">
                <a:solidFill>
                  <a:schemeClr val="tx2"/>
                </a:solidFill>
              </a:defRPr>
            </a:lvl4pPr>
            <a:lvl5pPr>
              <a:defRPr sz="1600">
                <a:solidFill>
                  <a:schemeClr val="tx2"/>
                </a:solidFill>
              </a:defRPr>
            </a:lvl5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Tree>
    <p:extLst>
      <p:ext uri="{BB962C8B-B14F-4D97-AF65-F5344CB8AC3E}">
        <p14:creationId xmlns:p14="http://schemas.microsoft.com/office/powerpoint/2010/main" val="30386010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x">
  <p:cSld name="Title Slide">
    <p:spTree>
      <p:nvGrpSpPr>
        <p:cNvPr id="1" name=""/>
        <p:cNvGrpSpPr/>
        <p:nvPr/>
      </p:nvGrpSpPr>
      <p:grpSpPr>
        <a:xfrm>
          <a:off x="0" y="0"/>
          <a:ext cx="0" cy="0"/>
          <a:chOff x="0" y="0"/>
          <a:chExt cx="0" cy="0"/>
        </a:xfrm>
      </p:grpSpPr>
      <p:sp>
        <p:nvSpPr>
          <p:cNvPr id="4" name="PlaceHolder 1"/>
          <p:cNvSpPr>
            <a:spLocks noGrp="1"/>
          </p:cNvSpPr>
          <p:nvPr>
            <p:ph type="title"/>
          </p:nvPr>
        </p:nvSpPr>
        <p:spPr>
          <a:xfrm>
            <a:off x="304920" y="220680"/>
            <a:ext cx="8152920" cy="1142640"/>
          </a:xfrm>
          <a:prstGeom prst="rect">
            <a:avLst/>
          </a:prstGeom>
        </p:spPr>
        <p:txBody>
          <a:bodyPr lIns="0" tIns="0" rIns="0" bIns="0" anchor="ctr"/>
          <a:lstStyle/>
          <a:p>
            <a:endParaRPr lang="fr-FR" sz="1800" b="0" strike="noStrike" spc="-1">
              <a:solidFill>
                <a:srgbClr val="000000"/>
              </a:solidFill>
              <a:uFill>
                <a:solidFill>
                  <a:srgbClr val="FFFFFF"/>
                </a:solidFill>
              </a:uFill>
              <a:latin typeface="Arial"/>
            </a:endParaRPr>
          </a:p>
        </p:txBody>
      </p:sp>
      <p:sp>
        <p:nvSpPr>
          <p:cNvPr id="5" name="PlaceHolder 2"/>
          <p:cNvSpPr>
            <a:spLocks noGrp="1"/>
          </p:cNvSpPr>
          <p:nvPr>
            <p:ph type="subTitle"/>
          </p:nvPr>
        </p:nvSpPr>
        <p:spPr>
          <a:xfrm>
            <a:off x="1219320" y="1547640"/>
            <a:ext cx="7238520" cy="4114440"/>
          </a:xfrm>
          <a:prstGeom prst="rect">
            <a:avLst/>
          </a:prstGeom>
        </p:spPr>
        <p:txBody>
          <a:bodyPr lIns="0" tIns="0" rIns="0" bIns="0" anchor="ctr"/>
          <a:lstStyle/>
          <a:p>
            <a:pPr algn="ctr"/>
            <a:endParaRPr lang="fr-FR" sz="3200" b="0" strike="noStrike" spc="-1">
              <a:solidFill>
                <a:srgbClr val="000000"/>
              </a:solidFill>
              <a:uFill>
                <a:solidFill>
                  <a:srgbClr val="FFFFFF"/>
                </a:solidFill>
              </a:uFill>
              <a:latin typeface="Arial"/>
            </a:endParaRPr>
          </a:p>
        </p:txBody>
      </p:sp>
    </p:spTree>
    <p:extLst>
      <p:ext uri="{BB962C8B-B14F-4D97-AF65-F5344CB8AC3E}">
        <p14:creationId xmlns:p14="http://schemas.microsoft.com/office/powerpoint/2010/main" val="377966643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9303405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304920" y="220680"/>
            <a:ext cx="8152920" cy="1142640"/>
          </a:xfrm>
          <a:prstGeom prst="rect">
            <a:avLst/>
          </a:prstGeom>
        </p:spPr>
        <p:txBody>
          <a:bodyPr lIns="0" tIns="0" rIns="0" bIns="0" anchor="ctr"/>
          <a:lstStyle/>
          <a:p>
            <a:endParaRPr lang="fr-FR" sz="1800" b="0" strike="noStrike" spc="-1">
              <a:solidFill>
                <a:srgbClr val="000000"/>
              </a:solidFill>
              <a:uFill>
                <a:solidFill>
                  <a:srgbClr val="FFFFFF"/>
                </a:solidFill>
              </a:uFill>
              <a:latin typeface="Arial"/>
            </a:endParaRPr>
          </a:p>
        </p:txBody>
      </p:sp>
      <p:sp>
        <p:nvSpPr>
          <p:cNvPr id="7" name="PlaceHolder 2"/>
          <p:cNvSpPr>
            <a:spLocks noGrp="1"/>
          </p:cNvSpPr>
          <p:nvPr>
            <p:ph type="body"/>
          </p:nvPr>
        </p:nvSpPr>
        <p:spPr>
          <a:xfrm>
            <a:off x="1219320" y="1547640"/>
            <a:ext cx="7238520" cy="4114440"/>
          </a:xfrm>
          <a:prstGeom prst="rect">
            <a:avLst/>
          </a:prstGeom>
        </p:spPr>
        <p:txBody>
          <a:bodyPr lIns="0" tIns="0" rIns="0" bIns="0"/>
          <a:lstStyle/>
          <a:p>
            <a:endParaRPr lang="fr-FR" sz="1600" b="0" strike="noStrike" spc="-1">
              <a:solidFill>
                <a:srgbClr val="000000"/>
              </a:solidFill>
              <a:uFill>
                <a:solidFill>
                  <a:srgbClr val="FFFFFF"/>
                </a:solidFill>
              </a:uFill>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8" name="PlaceHolder 1"/>
          <p:cNvSpPr>
            <a:spLocks noGrp="1"/>
          </p:cNvSpPr>
          <p:nvPr>
            <p:ph type="title"/>
          </p:nvPr>
        </p:nvSpPr>
        <p:spPr>
          <a:xfrm>
            <a:off x="304920" y="220680"/>
            <a:ext cx="8152920" cy="1142640"/>
          </a:xfrm>
          <a:prstGeom prst="rect">
            <a:avLst/>
          </a:prstGeom>
        </p:spPr>
        <p:txBody>
          <a:bodyPr lIns="0" tIns="0" rIns="0" bIns="0" anchor="ctr"/>
          <a:lstStyle/>
          <a:p>
            <a:endParaRPr lang="fr-FR" sz="1800" b="0" strike="noStrike" spc="-1">
              <a:solidFill>
                <a:srgbClr val="000000"/>
              </a:solidFill>
              <a:uFill>
                <a:solidFill>
                  <a:srgbClr val="FFFFFF"/>
                </a:solidFill>
              </a:uFill>
              <a:latin typeface="Arial"/>
            </a:endParaRPr>
          </a:p>
        </p:txBody>
      </p:sp>
      <p:sp>
        <p:nvSpPr>
          <p:cNvPr id="9" name="PlaceHolder 2"/>
          <p:cNvSpPr>
            <a:spLocks noGrp="1"/>
          </p:cNvSpPr>
          <p:nvPr>
            <p:ph type="body"/>
          </p:nvPr>
        </p:nvSpPr>
        <p:spPr>
          <a:xfrm>
            <a:off x="1219320" y="1547640"/>
            <a:ext cx="3532320" cy="4114440"/>
          </a:xfrm>
          <a:prstGeom prst="rect">
            <a:avLst/>
          </a:prstGeom>
        </p:spPr>
        <p:txBody>
          <a:bodyPr lIns="0" tIns="0" rIns="0" bIns="0"/>
          <a:lstStyle/>
          <a:p>
            <a:endParaRPr lang="fr-FR" sz="1600" b="0" strike="noStrike" spc="-1">
              <a:solidFill>
                <a:srgbClr val="000000"/>
              </a:solidFill>
              <a:uFill>
                <a:solidFill>
                  <a:srgbClr val="FFFFFF"/>
                </a:solidFill>
              </a:uFill>
              <a:latin typeface="Arial"/>
            </a:endParaRPr>
          </a:p>
        </p:txBody>
      </p:sp>
      <p:sp>
        <p:nvSpPr>
          <p:cNvPr id="10" name="PlaceHolder 3"/>
          <p:cNvSpPr>
            <a:spLocks noGrp="1"/>
          </p:cNvSpPr>
          <p:nvPr>
            <p:ph type="body"/>
          </p:nvPr>
        </p:nvSpPr>
        <p:spPr>
          <a:xfrm>
            <a:off x="4928760" y="1547640"/>
            <a:ext cx="3532320" cy="4114440"/>
          </a:xfrm>
          <a:prstGeom prst="rect">
            <a:avLst/>
          </a:prstGeom>
        </p:spPr>
        <p:txBody>
          <a:bodyPr lIns="0" tIns="0" rIns="0" bIns="0"/>
          <a:lstStyle/>
          <a:p>
            <a:endParaRPr lang="fr-FR" sz="1600" b="0" strike="noStrike" spc="-1">
              <a:solidFill>
                <a:srgbClr val="000000"/>
              </a:solidFill>
              <a:uFill>
                <a:solidFill>
                  <a:srgbClr val="FFFFFF"/>
                </a:solidFill>
              </a:uFill>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1" name="PlaceHolder 1"/>
          <p:cNvSpPr>
            <a:spLocks noGrp="1"/>
          </p:cNvSpPr>
          <p:nvPr>
            <p:ph type="title"/>
          </p:nvPr>
        </p:nvSpPr>
        <p:spPr>
          <a:xfrm>
            <a:off x="304920" y="220680"/>
            <a:ext cx="8152920" cy="1142640"/>
          </a:xfrm>
          <a:prstGeom prst="rect">
            <a:avLst/>
          </a:prstGeom>
        </p:spPr>
        <p:txBody>
          <a:bodyPr lIns="0" tIns="0" rIns="0" bIns="0" anchor="ctr"/>
          <a:lstStyle/>
          <a:p>
            <a:endParaRPr lang="fr-FR" sz="1800" b="0" strike="noStrike" spc="-1">
              <a:solidFill>
                <a:srgbClr val="000000"/>
              </a:solidFill>
              <a:uFill>
                <a:solidFill>
                  <a:srgbClr val="FFFFFF"/>
                </a:solidFill>
              </a:uFill>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2" name="PlaceHolder 1"/>
          <p:cNvSpPr>
            <a:spLocks noGrp="1"/>
          </p:cNvSpPr>
          <p:nvPr>
            <p:ph type="subTitle"/>
          </p:nvPr>
        </p:nvSpPr>
        <p:spPr>
          <a:xfrm>
            <a:off x="304920" y="220680"/>
            <a:ext cx="8152920" cy="5297760"/>
          </a:xfrm>
          <a:prstGeom prst="rect">
            <a:avLst/>
          </a:prstGeom>
        </p:spPr>
        <p:txBody>
          <a:bodyPr lIns="0" tIns="0" rIns="0" bIns="0" anchor="ctr"/>
          <a:lstStyle/>
          <a:p>
            <a:pPr algn="ctr"/>
            <a:endParaRPr lang="fr-FR"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3" name="PlaceHolder 1"/>
          <p:cNvSpPr>
            <a:spLocks noGrp="1"/>
          </p:cNvSpPr>
          <p:nvPr>
            <p:ph type="title"/>
          </p:nvPr>
        </p:nvSpPr>
        <p:spPr>
          <a:xfrm>
            <a:off x="304920" y="220680"/>
            <a:ext cx="8152920" cy="1142640"/>
          </a:xfrm>
          <a:prstGeom prst="rect">
            <a:avLst/>
          </a:prstGeom>
        </p:spPr>
        <p:txBody>
          <a:bodyPr lIns="0" tIns="0" rIns="0" bIns="0" anchor="ctr"/>
          <a:lstStyle/>
          <a:p>
            <a:endParaRPr lang="fr-FR" sz="1800" b="0" strike="noStrike" spc="-1">
              <a:solidFill>
                <a:srgbClr val="000000"/>
              </a:solidFill>
              <a:uFill>
                <a:solidFill>
                  <a:srgbClr val="FFFFFF"/>
                </a:solidFill>
              </a:uFill>
              <a:latin typeface="Arial"/>
            </a:endParaRPr>
          </a:p>
        </p:txBody>
      </p:sp>
      <p:sp>
        <p:nvSpPr>
          <p:cNvPr id="14" name="PlaceHolder 2"/>
          <p:cNvSpPr>
            <a:spLocks noGrp="1"/>
          </p:cNvSpPr>
          <p:nvPr>
            <p:ph type="body"/>
          </p:nvPr>
        </p:nvSpPr>
        <p:spPr>
          <a:xfrm>
            <a:off x="1219320" y="1547640"/>
            <a:ext cx="3532320" cy="1962360"/>
          </a:xfrm>
          <a:prstGeom prst="rect">
            <a:avLst/>
          </a:prstGeom>
        </p:spPr>
        <p:txBody>
          <a:bodyPr lIns="0" tIns="0" rIns="0" bIns="0"/>
          <a:lstStyle/>
          <a:p>
            <a:endParaRPr lang="fr-FR" sz="1600" b="0" strike="noStrike" spc="-1">
              <a:solidFill>
                <a:srgbClr val="000000"/>
              </a:solidFill>
              <a:uFill>
                <a:solidFill>
                  <a:srgbClr val="FFFFFF"/>
                </a:solidFill>
              </a:uFill>
              <a:latin typeface="Arial"/>
            </a:endParaRPr>
          </a:p>
        </p:txBody>
      </p:sp>
      <p:sp>
        <p:nvSpPr>
          <p:cNvPr id="15" name="PlaceHolder 3"/>
          <p:cNvSpPr>
            <a:spLocks noGrp="1"/>
          </p:cNvSpPr>
          <p:nvPr>
            <p:ph type="body"/>
          </p:nvPr>
        </p:nvSpPr>
        <p:spPr>
          <a:xfrm>
            <a:off x="1219320" y="3696840"/>
            <a:ext cx="3532320" cy="1962360"/>
          </a:xfrm>
          <a:prstGeom prst="rect">
            <a:avLst/>
          </a:prstGeom>
        </p:spPr>
        <p:txBody>
          <a:bodyPr lIns="0" tIns="0" rIns="0" bIns="0"/>
          <a:lstStyle/>
          <a:p>
            <a:endParaRPr lang="fr-FR" sz="1600" b="0" strike="noStrike" spc="-1">
              <a:solidFill>
                <a:srgbClr val="000000"/>
              </a:solidFill>
              <a:uFill>
                <a:solidFill>
                  <a:srgbClr val="FFFFFF"/>
                </a:solidFill>
              </a:uFill>
              <a:latin typeface="Arial"/>
            </a:endParaRPr>
          </a:p>
        </p:txBody>
      </p:sp>
      <p:sp>
        <p:nvSpPr>
          <p:cNvPr id="16" name="PlaceHolder 4"/>
          <p:cNvSpPr>
            <a:spLocks noGrp="1"/>
          </p:cNvSpPr>
          <p:nvPr>
            <p:ph type="body"/>
          </p:nvPr>
        </p:nvSpPr>
        <p:spPr>
          <a:xfrm>
            <a:off x="4928760" y="1547640"/>
            <a:ext cx="3532320" cy="4114440"/>
          </a:xfrm>
          <a:prstGeom prst="rect">
            <a:avLst/>
          </a:prstGeom>
        </p:spPr>
        <p:txBody>
          <a:bodyPr lIns="0" tIns="0" rIns="0" bIns="0"/>
          <a:lstStyle/>
          <a:p>
            <a:endParaRPr lang="fr-FR" sz="1600" b="0" strike="noStrike" spc="-1">
              <a:solidFill>
                <a:srgbClr val="000000"/>
              </a:solidFill>
              <a:uFill>
                <a:solidFill>
                  <a:srgbClr val="FFFFFF"/>
                </a:solidFill>
              </a:uFill>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7" name="PlaceHolder 1"/>
          <p:cNvSpPr>
            <a:spLocks noGrp="1"/>
          </p:cNvSpPr>
          <p:nvPr>
            <p:ph type="title"/>
          </p:nvPr>
        </p:nvSpPr>
        <p:spPr>
          <a:xfrm>
            <a:off x="304920" y="220680"/>
            <a:ext cx="8152920" cy="1142640"/>
          </a:xfrm>
          <a:prstGeom prst="rect">
            <a:avLst/>
          </a:prstGeom>
        </p:spPr>
        <p:txBody>
          <a:bodyPr lIns="0" tIns="0" rIns="0" bIns="0" anchor="ctr"/>
          <a:lstStyle/>
          <a:p>
            <a:endParaRPr lang="fr-FR" sz="1800" b="0" strike="noStrike" spc="-1">
              <a:solidFill>
                <a:srgbClr val="000000"/>
              </a:solidFill>
              <a:uFill>
                <a:solidFill>
                  <a:srgbClr val="FFFFFF"/>
                </a:solidFill>
              </a:uFill>
              <a:latin typeface="Arial"/>
            </a:endParaRPr>
          </a:p>
        </p:txBody>
      </p:sp>
      <p:sp>
        <p:nvSpPr>
          <p:cNvPr id="18" name="PlaceHolder 2"/>
          <p:cNvSpPr>
            <a:spLocks noGrp="1"/>
          </p:cNvSpPr>
          <p:nvPr>
            <p:ph type="body"/>
          </p:nvPr>
        </p:nvSpPr>
        <p:spPr>
          <a:xfrm>
            <a:off x="1219320" y="1547640"/>
            <a:ext cx="3532320" cy="4114440"/>
          </a:xfrm>
          <a:prstGeom prst="rect">
            <a:avLst/>
          </a:prstGeom>
        </p:spPr>
        <p:txBody>
          <a:bodyPr lIns="0" tIns="0" rIns="0" bIns="0"/>
          <a:lstStyle/>
          <a:p>
            <a:endParaRPr lang="fr-FR" sz="1600" b="0" strike="noStrike" spc="-1">
              <a:solidFill>
                <a:srgbClr val="000000"/>
              </a:solidFill>
              <a:uFill>
                <a:solidFill>
                  <a:srgbClr val="FFFFFF"/>
                </a:solidFill>
              </a:uFill>
              <a:latin typeface="Arial"/>
            </a:endParaRPr>
          </a:p>
        </p:txBody>
      </p:sp>
      <p:sp>
        <p:nvSpPr>
          <p:cNvPr id="19" name="PlaceHolder 3"/>
          <p:cNvSpPr>
            <a:spLocks noGrp="1"/>
          </p:cNvSpPr>
          <p:nvPr>
            <p:ph type="body"/>
          </p:nvPr>
        </p:nvSpPr>
        <p:spPr>
          <a:xfrm>
            <a:off x="4928760" y="1547640"/>
            <a:ext cx="3532320" cy="1962360"/>
          </a:xfrm>
          <a:prstGeom prst="rect">
            <a:avLst/>
          </a:prstGeom>
        </p:spPr>
        <p:txBody>
          <a:bodyPr lIns="0" tIns="0" rIns="0" bIns="0"/>
          <a:lstStyle/>
          <a:p>
            <a:endParaRPr lang="fr-FR" sz="1600" b="0" strike="noStrike" spc="-1">
              <a:solidFill>
                <a:srgbClr val="000000"/>
              </a:solidFill>
              <a:uFill>
                <a:solidFill>
                  <a:srgbClr val="FFFFFF"/>
                </a:solidFill>
              </a:uFill>
              <a:latin typeface="Arial"/>
            </a:endParaRPr>
          </a:p>
        </p:txBody>
      </p:sp>
      <p:sp>
        <p:nvSpPr>
          <p:cNvPr id="20" name="PlaceHolder 4"/>
          <p:cNvSpPr>
            <a:spLocks noGrp="1"/>
          </p:cNvSpPr>
          <p:nvPr>
            <p:ph type="body"/>
          </p:nvPr>
        </p:nvSpPr>
        <p:spPr>
          <a:xfrm>
            <a:off x="4928760" y="3696840"/>
            <a:ext cx="3532320" cy="1962360"/>
          </a:xfrm>
          <a:prstGeom prst="rect">
            <a:avLst/>
          </a:prstGeom>
        </p:spPr>
        <p:txBody>
          <a:bodyPr lIns="0" tIns="0" rIns="0" bIns="0"/>
          <a:lstStyle/>
          <a:p>
            <a:endParaRPr lang="fr-FR" sz="1600" b="0" strike="noStrike" spc="-1">
              <a:solidFill>
                <a:srgbClr val="000000"/>
              </a:solidFill>
              <a:uFill>
                <a:solidFill>
                  <a:srgbClr val="FFFFFF"/>
                </a:solidFill>
              </a:uFill>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1" name="PlaceHolder 1"/>
          <p:cNvSpPr>
            <a:spLocks noGrp="1"/>
          </p:cNvSpPr>
          <p:nvPr>
            <p:ph type="title"/>
          </p:nvPr>
        </p:nvSpPr>
        <p:spPr>
          <a:xfrm>
            <a:off x="304920" y="220680"/>
            <a:ext cx="8152920" cy="1142640"/>
          </a:xfrm>
          <a:prstGeom prst="rect">
            <a:avLst/>
          </a:prstGeom>
        </p:spPr>
        <p:txBody>
          <a:bodyPr lIns="0" tIns="0" rIns="0" bIns="0" anchor="ctr"/>
          <a:lstStyle/>
          <a:p>
            <a:endParaRPr lang="fr-FR" sz="1800" b="0" strike="noStrike" spc="-1">
              <a:solidFill>
                <a:srgbClr val="000000"/>
              </a:solidFill>
              <a:uFill>
                <a:solidFill>
                  <a:srgbClr val="FFFFFF"/>
                </a:solidFill>
              </a:uFill>
              <a:latin typeface="Arial"/>
            </a:endParaRPr>
          </a:p>
        </p:txBody>
      </p:sp>
      <p:sp>
        <p:nvSpPr>
          <p:cNvPr id="22" name="PlaceHolder 2"/>
          <p:cNvSpPr>
            <a:spLocks noGrp="1"/>
          </p:cNvSpPr>
          <p:nvPr>
            <p:ph type="body"/>
          </p:nvPr>
        </p:nvSpPr>
        <p:spPr>
          <a:xfrm>
            <a:off x="1219320" y="1547640"/>
            <a:ext cx="3532320" cy="1962360"/>
          </a:xfrm>
          <a:prstGeom prst="rect">
            <a:avLst/>
          </a:prstGeom>
        </p:spPr>
        <p:txBody>
          <a:bodyPr lIns="0" tIns="0" rIns="0" bIns="0"/>
          <a:lstStyle/>
          <a:p>
            <a:endParaRPr lang="fr-FR" sz="1600" b="0" strike="noStrike" spc="-1">
              <a:solidFill>
                <a:srgbClr val="000000"/>
              </a:solidFill>
              <a:uFill>
                <a:solidFill>
                  <a:srgbClr val="FFFFFF"/>
                </a:solidFill>
              </a:uFill>
              <a:latin typeface="Arial"/>
            </a:endParaRPr>
          </a:p>
        </p:txBody>
      </p:sp>
      <p:sp>
        <p:nvSpPr>
          <p:cNvPr id="23" name="PlaceHolder 3"/>
          <p:cNvSpPr>
            <a:spLocks noGrp="1"/>
          </p:cNvSpPr>
          <p:nvPr>
            <p:ph type="body"/>
          </p:nvPr>
        </p:nvSpPr>
        <p:spPr>
          <a:xfrm>
            <a:off x="4928760" y="1547640"/>
            <a:ext cx="3532320" cy="1962360"/>
          </a:xfrm>
          <a:prstGeom prst="rect">
            <a:avLst/>
          </a:prstGeom>
        </p:spPr>
        <p:txBody>
          <a:bodyPr lIns="0" tIns="0" rIns="0" bIns="0"/>
          <a:lstStyle/>
          <a:p>
            <a:endParaRPr lang="fr-FR" sz="1600" b="0" strike="noStrike" spc="-1">
              <a:solidFill>
                <a:srgbClr val="000000"/>
              </a:solidFill>
              <a:uFill>
                <a:solidFill>
                  <a:srgbClr val="FFFFFF"/>
                </a:solidFill>
              </a:uFill>
              <a:latin typeface="Arial"/>
            </a:endParaRPr>
          </a:p>
        </p:txBody>
      </p:sp>
      <p:sp>
        <p:nvSpPr>
          <p:cNvPr id="24" name="PlaceHolder 4"/>
          <p:cNvSpPr>
            <a:spLocks noGrp="1"/>
          </p:cNvSpPr>
          <p:nvPr>
            <p:ph type="body"/>
          </p:nvPr>
        </p:nvSpPr>
        <p:spPr>
          <a:xfrm>
            <a:off x="1219320" y="3696840"/>
            <a:ext cx="7238520" cy="1962360"/>
          </a:xfrm>
          <a:prstGeom prst="rect">
            <a:avLst/>
          </a:prstGeom>
        </p:spPr>
        <p:txBody>
          <a:bodyPr lIns="0" tIns="0" rIns="0" bIns="0"/>
          <a:lstStyle/>
          <a:p>
            <a:endParaRPr lang="fr-FR" sz="1600" b="0" strike="noStrike" spc="-1">
              <a:solidFill>
                <a:srgbClr val="000000"/>
              </a:solidFill>
              <a:uFill>
                <a:solidFill>
                  <a:srgbClr val="FFFFFF"/>
                </a:solidFill>
              </a:uFill>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5" Type="http://schemas.openxmlformats.org/officeDocument/2006/relationships/theme" Target="../theme/theme2.xml"/><Relationship Id="rId4" Type="http://schemas.openxmlformats.org/officeDocument/2006/relationships/slideLayout" Target="../slideLayouts/slideLayout1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9.xml"/><Relationship Id="rId7" Type="http://schemas.openxmlformats.org/officeDocument/2006/relationships/theme" Target="../theme/theme3.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5" Type="http://schemas.openxmlformats.org/officeDocument/2006/relationships/slideLayout" Target="../slideLayouts/slideLayout21.xml"/><Relationship Id="rId4"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4" name="Picture 14"/>
          <p:cNvPicPr/>
          <p:nvPr/>
        </p:nvPicPr>
        <p:blipFill>
          <a:blip r:embed="rId14"/>
          <a:stretch/>
        </p:blipFill>
        <p:spPr>
          <a:xfrm>
            <a:off x="0" y="6095880"/>
            <a:ext cx="9143640" cy="380520"/>
          </a:xfrm>
          <a:prstGeom prst="rect">
            <a:avLst/>
          </a:prstGeom>
          <a:ln>
            <a:noFill/>
          </a:ln>
        </p:spPr>
      </p:pic>
      <p:sp>
        <p:nvSpPr>
          <p:cNvPr id="5" name="CustomShape 1"/>
          <p:cNvSpPr/>
          <p:nvPr/>
        </p:nvSpPr>
        <p:spPr>
          <a:xfrm>
            <a:off x="8778960" y="6477120"/>
            <a:ext cx="456840" cy="456840"/>
          </a:xfrm>
          <a:prstGeom prst="rect">
            <a:avLst/>
          </a:prstGeom>
          <a:noFill/>
          <a:ln>
            <a:noFill/>
          </a:ln>
        </p:spPr>
        <p:style>
          <a:lnRef idx="0">
            <a:scrgbClr r="0" g="0" b="0"/>
          </a:lnRef>
          <a:fillRef idx="0">
            <a:scrgbClr r="0" g="0" b="0"/>
          </a:fillRef>
          <a:effectRef idx="0">
            <a:scrgbClr r="0" g="0" b="0"/>
          </a:effectRef>
          <a:fontRef idx="minor"/>
        </p:style>
      </p:sp>
      <p:sp>
        <p:nvSpPr>
          <p:cNvPr id="2" name="PlaceHolder 2"/>
          <p:cNvSpPr>
            <a:spLocks noGrp="1"/>
          </p:cNvSpPr>
          <p:nvPr>
            <p:ph type="title"/>
          </p:nvPr>
        </p:nvSpPr>
        <p:spPr>
          <a:xfrm>
            <a:off x="457200" y="273600"/>
            <a:ext cx="8229240" cy="1144800"/>
          </a:xfrm>
          <a:prstGeom prst="rect">
            <a:avLst/>
          </a:prstGeom>
        </p:spPr>
        <p:txBody>
          <a:bodyPr lIns="0" tIns="0" rIns="0" bIns="0" anchor="ctr"/>
          <a:lstStyle/>
          <a:p>
            <a:r>
              <a:rPr lang="fr-FR" sz="1800" b="0" strike="noStrike" spc="-1">
                <a:solidFill>
                  <a:srgbClr val="000000"/>
                </a:solidFill>
                <a:uFill>
                  <a:solidFill>
                    <a:srgbClr val="FFFFFF"/>
                  </a:solidFill>
                </a:uFill>
                <a:latin typeface="Arial"/>
              </a:rPr>
              <a:t>Cliquez pour éditer le format du texte-titre</a:t>
            </a:r>
          </a:p>
        </p:txBody>
      </p:sp>
      <p:sp>
        <p:nvSpPr>
          <p:cNvPr id="3" name="PlaceHolder 3"/>
          <p:cNvSpPr>
            <a:spLocks noGrp="1"/>
          </p:cNvSpPr>
          <p:nvPr>
            <p:ph type="body"/>
          </p:nvPr>
        </p:nvSpPr>
        <p:spPr>
          <a:xfrm>
            <a:off x="457200" y="1604520"/>
            <a:ext cx="8229240" cy="3977280"/>
          </a:xfrm>
          <a:prstGeom prst="rect">
            <a:avLst/>
          </a:prstGeom>
        </p:spPr>
        <p:txBody>
          <a:bodyPr lIns="0" tIns="0" rIns="0" bIns="0"/>
          <a:lstStyle/>
          <a:p>
            <a:pPr marL="432000" indent="-324000">
              <a:buClr>
                <a:srgbClr val="000000"/>
              </a:buClr>
              <a:buSzPct val="45000"/>
              <a:buFont typeface="Wingdings" charset="2"/>
              <a:buChar char=""/>
            </a:pPr>
            <a:r>
              <a:rPr lang="fr-FR" sz="1700" b="0" strike="noStrike" spc="-1">
                <a:solidFill>
                  <a:srgbClr val="000000"/>
                </a:solidFill>
                <a:uFill>
                  <a:solidFill>
                    <a:srgbClr val="FFFFFF"/>
                  </a:solidFill>
                </a:uFill>
                <a:latin typeface="Arial"/>
              </a:rPr>
              <a:t>Cliquez pour éditer le format du plan de texte</a:t>
            </a:r>
          </a:p>
          <a:p>
            <a:pPr marL="864000" lvl="1" indent="-324000">
              <a:buClr>
                <a:srgbClr val="000000"/>
              </a:buClr>
              <a:buSzPct val="75000"/>
              <a:buFont typeface="Symbol" charset="2"/>
              <a:buChar char=""/>
            </a:pPr>
            <a:r>
              <a:rPr lang="fr-FR" sz="1200" b="0" strike="noStrike" spc="-1">
                <a:solidFill>
                  <a:srgbClr val="000000"/>
                </a:solidFill>
                <a:uFill>
                  <a:solidFill>
                    <a:srgbClr val="FFFFFF"/>
                  </a:solidFill>
                </a:uFill>
                <a:latin typeface="Arial"/>
              </a:rPr>
              <a:t>Second niveau de plan</a:t>
            </a:r>
          </a:p>
          <a:p>
            <a:pPr marL="1296000" lvl="2" indent="-288000">
              <a:buClr>
                <a:srgbClr val="000000"/>
              </a:buClr>
              <a:buSzPct val="45000"/>
              <a:buFont typeface="Wingdings" charset="2"/>
              <a:buChar char=""/>
            </a:pPr>
            <a:r>
              <a:rPr lang="fr-FR" sz="2000" b="0" strike="noStrike" spc="-1">
                <a:solidFill>
                  <a:srgbClr val="000000"/>
                </a:solidFill>
                <a:uFill>
                  <a:solidFill>
                    <a:srgbClr val="FFFFFF"/>
                  </a:solidFill>
                </a:uFill>
                <a:latin typeface="Times New Roman"/>
              </a:rPr>
              <a:t>Troisième niveau de plan</a:t>
            </a:r>
          </a:p>
          <a:p>
            <a:pPr marL="1728000" lvl="3" indent="-216000">
              <a:buClr>
                <a:srgbClr val="000000"/>
              </a:buClr>
              <a:buSzPct val="75000"/>
              <a:buFont typeface="Symbol" charset="2"/>
              <a:buChar char=""/>
            </a:pPr>
            <a:r>
              <a:rPr lang="fr-FR" sz="2000" b="0" strike="noStrike" spc="-1">
                <a:solidFill>
                  <a:srgbClr val="000000"/>
                </a:solidFill>
                <a:uFill>
                  <a:solidFill>
                    <a:srgbClr val="FFFFFF"/>
                  </a:solidFill>
                </a:uFill>
                <a:latin typeface="Times New Roman"/>
              </a:rPr>
              <a:t>Quatrième niveau de plan</a:t>
            </a:r>
          </a:p>
          <a:p>
            <a:pPr marL="2160000" lvl="4" indent="-216000">
              <a:buClr>
                <a:srgbClr val="000000"/>
              </a:buClr>
              <a:buSzPct val="45000"/>
              <a:buFont typeface="Wingdings" charset="2"/>
              <a:buChar char=""/>
            </a:pPr>
            <a:r>
              <a:rPr lang="fr-FR" sz="2000" b="0" strike="noStrike" spc="-1">
                <a:solidFill>
                  <a:srgbClr val="000000"/>
                </a:solidFill>
                <a:uFill>
                  <a:solidFill>
                    <a:srgbClr val="FFFFFF"/>
                  </a:solidFill>
                </a:uFill>
                <a:latin typeface="Times New Roman"/>
              </a:rPr>
              <a:t>Cinquième niveau de plan</a:t>
            </a:r>
          </a:p>
          <a:p>
            <a:pPr marL="2592000" lvl="5" indent="-216000">
              <a:buClr>
                <a:srgbClr val="000000"/>
              </a:buClr>
              <a:buSzPct val="45000"/>
              <a:buFont typeface="Wingdings" charset="2"/>
              <a:buChar char=""/>
            </a:pPr>
            <a:r>
              <a:rPr lang="fr-FR" sz="2000" b="0" strike="noStrike" spc="-1">
                <a:solidFill>
                  <a:srgbClr val="000000"/>
                </a:solidFill>
                <a:uFill>
                  <a:solidFill>
                    <a:srgbClr val="FFFFFF"/>
                  </a:solidFill>
                </a:uFill>
                <a:latin typeface="Times New Roman"/>
              </a:rPr>
              <a:t>Sixième niveau de plan</a:t>
            </a:r>
          </a:p>
          <a:p>
            <a:pPr marL="3024000" lvl="6" indent="-216000">
              <a:buClr>
                <a:srgbClr val="000000"/>
              </a:buClr>
              <a:buSzPct val="45000"/>
              <a:buFont typeface="Wingdings" charset="2"/>
              <a:buChar char=""/>
            </a:pPr>
            <a:r>
              <a:rPr lang="fr-FR" sz="2000" b="0" strike="noStrike" spc="-1">
                <a:solidFill>
                  <a:srgbClr val="000000"/>
                </a:solidFill>
                <a:uFill>
                  <a:solidFill>
                    <a:srgbClr val="FFFFFF"/>
                  </a:solidFill>
                </a:uFill>
                <a:latin typeface="Times New Roman"/>
              </a:rPr>
              <a:t>Septième niveau de plan</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p:bodyStyle/>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Espace réservé du titre 1"/>
          <p:cNvSpPr>
            <a:spLocks noGrp="1"/>
          </p:cNvSpPr>
          <p:nvPr>
            <p:ph type="title"/>
          </p:nvPr>
        </p:nvSpPr>
        <p:spPr bwMode="auto">
          <a:xfrm>
            <a:off x="1476375" y="115888"/>
            <a:ext cx="74771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altLang="fr-FR" smtClean="0"/>
              <a:t>Cliquez pour modifier le style du titre</a:t>
            </a:r>
          </a:p>
        </p:txBody>
      </p:sp>
      <p:sp>
        <p:nvSpPr>
          <p:cNvPr id="8195" name="Espace réservé du texte 2"/>
          <p:cNvSpPr>
            <a:spLocks noGrp="1"/>
          </p:cNvSpPr>
          <p:nvPr>
            <p:ph type="body" idx="1"/>
          </p:nvPr>
        </p:nvSpPr>
        <p:spPr bwMode="auto">
          <a:xfrm>
            <a:off x="1476375" y="836613"/>
            <a:ext cx="7477125" cy="5545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fr-FR" smtClean="0"/>
              <a:t>Cliquez pour modifier les styles du texte du masque</a:t>
            </a:r>
          </a:p>
          <a:p>
            <a:pPr lvl="1"/>
            <a:r>
              <a:rPr lang="fr-FR" altLang="fr-FR" smtClean="0"/>
              <a:t>Deuxième niveau</a:t>
            </a:r>
          </a:p>
          <a:p>
            <a:pPr lvl="2"/>
            <a:r>
              <a:rPr lang="fr-FR" altLang="fr-FR" smtClean="0"/>
              <a:t>Troisième niveau</a:t>
            </a:r>
          </a:p>
          <a:p>
            <a:pPr lvl="3"/>
            <a:r>
              <a:rPr lang="fr-FR" altLang="fr-FR" smtClean="0"/>
              <a:t>Quatrième niveau</a:t>
            </a:r>
          </a:p>
          <a:p>
            <a:pPr lvl="4"/>
            <a:r>
              <a:rPr lang="fr-FR" altLang="fr-FR" smtClean="0"/>
              <a:t>Cinquième niveau</a:t>
            </a:r>
          </a:p>
        </p:txBody>
      </p:sp>
    </p:spTree>
    <p:extLst>
      <p:ext uri="{BB962C8B-B14F-4D97-AF65-F5344CB8AC3E}">
        <p14:creationId xmlns:p14="http://schemas.microsoft.com/office/powerpoint/2010/main" val="1841152086"/>
      </p:ext>
    </p:extLst>
  </p:cSld>
  <p:clrMap bg1="lt1" tx1="dk1" bg2="lt2" tx2="dk2" accent1="accent1" accent2="accent2" accent3="accent3" accent4="accent4" accent5="accent5" accent6="accent6" hlink="hlink" folHlink="folHlink"/>
  <p:sldLayoutIdLst>
    <p:sldLayoutId id="2147483779" r:id="rId1"/>
    <p:sldLayoutId id="2147483780" r:id="rId2"/>
    <p:sldLayoutId id="2147483781" r:id="rId3"/>
    <p:sldLayoutId id="2147483782" r:id="rId4"/>
  </p:sldLayoutIdLst>
  <p:transition>
    <p:fade/>
  </p:transition>
  <p:txStyles>
    <p:titleStyle>
      <a:lvl1pPr algn="l" rtl="0" eaLnBrk="0" fontAlgn="base" hangingPunct="0">
        <a:spcBef>
          <a:spcPct val="0"/>
        </a:spcBef>
        <a:spcAft>
          <a:spcPct val="0"/>
        </a:spcAft>
        <a:defRPr sz="3200" b="1" kern="1200">
          <a:solidFill>
            <a:srgbClr val="7AB800"/>
          </a:solidFill>
          <a:latin typeface="+mj-lt"/>
          <a:ea typeface="+mj-ea"/>
          <a:cs typeface="+mj-cs"/>
        </a:defRPr>
      </a:lvl1pPr>
      <a:lvl2pPr algn="l" rtl="0" eaLnBrk="0" fontAlgn="base" hangingPunct="0">
        <a:spcBef>
          <a:spcPct val="0"/>
        </a:spcBef>
        <a:spcAft>
          <a:spcPct val="0"/>
        </a:spcAft>
        <a:defRPr sz="3200" b="1">
          <a:solidFill>
            <a:srgbClr val="7AB800"/>
          </a:solidFill>
          <a:latin typeface="Arial" charset="0"/>
        </a:defRPr>
      </a:lvl2pPr>
      <a:lvl3pPr algn="l" rtl="0" eaLnBrk="0" fontAlgn="base" hangingPunct="0">
        <a:spcBef>
          <a:spcPct val="0"/>
        </a:spcBef>
        <a:spcAft>
          <a:spcPct val="0"/>
        </a:spcAft>
        <a:defRPr sz="3200" b="1">
          <a:solidFill>
            <a:srgbClr val="7AB800"/>
          </a:solidFill>
          <a:latin typeface="Arial" charset="0"/>
        </a:defRPr>
      </a:lvl3pPr>
      <a:lvl4pPr algn="l" rtl="0" eaLnBrk="0" fontAlgn="base" hangingPunct="0">
        <a:spcBef>
          <a:spcPct val="0"/>
        </a:spcBef>
        <a:spcAft>
          <a:spcPct val="0"/>
        </a:spcAft>
        <a:defRPr sz="3200" b="1">
          <a:solidFill>
            <a:srgbClr val="7AB800"/>
          </a:solidFill>
          <a:latin typeface="Arial" charset="0"/>
        </a:defRPr>
      </a:lvl4pPr>
      <a:lvl5pPr algn="l" rtl="0" eaLnBrk="0" fontAlgn="base" hangingPunct="0">
        <a:spcBef>
          <a:spcPct val="0"/>
        </a:spcBef>
        <a:spcAft>
          <a:spcPct val="0"/>
        </a:spcAft>
        <a:defRPr sz="3200" b="1">
          <a:solidFill>
            <a:srgbClr val="7AB800"/>
          </a:solidFill>
          <a:latin typeface="Arial" charset="0"/>
        </a:defRPr>
      </a:lvl5pPr>
      <a:lvl6pPr marL="457200" algn="l" rtl="0" fontAlgn="base">
        <a:spcBef>
          <a:spcPct val="0"/>
        </a:spcBef>
        <a:spcAft>
          <a:spcPct val="0"/>
        </a:spcAft>
        <a:defRPr sz="2000" b="1">
          <a:solidFill>
            <a:srgbClr val="7AB800"/>
          </a:solidFill>
          <a:latin typeface="Calibri" pitchFamily="34" charset="0"/>
        </a:defRPr>
      </a:lvl6pPr>
      <a:lvl7pPr marL="914400" algn="l" rtl="0" fontAlgn="base">
        <a:spcBef>
          <a:spcPct val="0"/>
        </a:spcBef>
        <a:spcAft>
          <a:spcPct val="0"/>
        </a:spcAft>
        <a:defRPr sz="2000" b="1">
          <a:solidFill>
            <a:srgbClr val="7AB800"/>
          </a:solidFill>
          <a:latin typeface="Calibri" pitchFamily="34" charset="0"/>
        </a:defRPr>
      </a:lvl7pPr>
      <a:lvl8pPr marL="1371600" algn="l" rtl="0" fontAlgn="base">
        <a:spcBef>
          <a:spcPct val="0"/>
        </a:spcBef>
        <a:spcAft>
          <a:spcPct val="0"/>
        </a:spcAft>
        <a:defRPr sz="2000" b="1">
          <a:solidFill>
            <a:srgbClr val="7AB800"/>
          </a:solidFill>
          <a:latin typeface="Calibri" pitchFamily="34" charset="0"/>
        </a:defRPr>
      </a:lvl8pPr>
      <a:lvl9pPr marL="1828800" algn="l" rtl="0" fontAlgn="base">
        <a:spcBef>
          <a:spcPct val="0"/>
        </a:spcBef>
        <a:spcAft>
          <a:spcPct val="0"/>
        </a:spcAft>
        <a:defRPr sz="2000" b="1">
          <a:solidFill>
            <a:srgbClr val="7AB800"/>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b="1" kern="1200">
          <a:solidFill>
            <a:schemeClr val="tx2"/>
          </a:solidFill>
          <a:latin typeface="+mn-lt"/>
          <a:ea typeface="+mn-ea"/>
          <a:cs typeface="+mn-cs"/>
        </a:defRPr>
      </a:lvl1pPr>
      <a:lvl2pPr marL="742950" indent="-285750" algn="l" rtl="0" eaLnBrk="0" fontAlgn="base" hangingPunct="0">
        <a:spcBef>
          <a:spcPct val="20000"/>
        </a:spcBef>
        <a:spcAft>
          <a:spcPct val="0"/>
        </a:spcAft>
        <a:buFont typeface="Arial" charset="0"/>
        <a:buChar char="–"/>
        <a:defRPr sz="1600" kern="1200">
          <a:solidFill>
            <a:schemeClr val="tx2"/>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1400" kern="1200">
          <a:solidFill>
            <a:schemeClr val="tx2"/>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1200" kern="1200">
          <a:solidFill>
            <a:schemeClr val="tx2"/>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1200" kern="1200">
          <a:solidFill>
            <a:schemeClr val="tx2"/>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1476379" y="115888"/>
            <a:ext cx="74771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altLang="fr-FR" smtClean="0"/>
              <a:t>Cliquez pour modifier le style du titre</a:t>
            </a:r>
          </a:p>
        </p:txBody>
      </p:sp>
      <p:sp>
        <p:nvSpPr>
          <p:cNvPr id="1027" name="Espace réservé du texte 2"/>
          <p:cNvSpPr>
            <a:spLocks noGrp="1"/>
          </p:cNvSpPr>
          <p:nvPr>
            <p:ph type="body" idx="1"/>
          </p:nvPr>
        </p:nvSpPr>
        <p:spPr bwMode="auto">
          <a:xfrm>
            <a:off x="1476379" y="836614"/>
            <a:ext cx="7477125" cy="5545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fr-FR" smtClean="0"/>
              <a:t>Cliquez pour modifier les styles du texte du masque</a:t>
            </a:r>
          </a:p>
          <a:p>
            <a:pPr lvl="1"/>
            <a:r>
              <a:rPr lang="fr-FR" altLang="fr-FR" smtClean="0"/>
              <a:t>Deuxième niveau</a:t>
            </a:r>
          </a:p>
          <a:p>
            <a:pPr lvl="2"/>
            <a:r>
              <a:rPr lang="fr-FR" altLang="fr-FR" smtClean="0"/>
              <a:t>Troisième niveau</a:t>
            </a:r>
          </a:p>
          <a:p>
            <a:pPr lvl="3"/>
            <a:r>
              <a:rPr lang="fr-FR" altLang="fr-FR" smtClean="0"/>
              <a:t>Quatrième niveau</a:t>
            </a:r>
          </a:p>
          <a:p>
            <a:pPr lvl="4"/>
            <a:r>
              <a:rPr lang="fr-FR" altLang="fr-FR" smtClean="0"/>
              <a:t>Cinquième niveau</a:t>
            </a:r>
          </a:p>
        </p:txBody>
      </p:sp>
    </p:spTree>
    <p:extLst>
      <p:ext uri="{BB962C8B-B14F-4D97-AF65-F5344CB8AC3E}">
        <p14:creationId xmlns:p14="http://schemas.microsoft.com/office/powerpoint/2010/main" val="896382037"/>
      </p:ext>
    </p:extLst>
  </p:cSld>
  <p:clrMap bg1="lt1" tx1="dk1" bg2="lt2" tx2="dk2" accent1="accent1" accent2="accent2" accent3="accent3" accent4="accent4" accent5="accent5" accent6="accent6" hlink="hlink" folHlink="folHlink"/>
  <p:sldLayoutIdLst>
    <p:sldLayoutId id="2147483784" r:id="rId1"/>
    <p:sldLayoutId id="2147483785" r:id="rId2"/>
    <p:sldLayoutId id="2147483786" r:id="rId3"/>
    <p:sldLayoutId id="2147483787" r:id="rId4"/>
    <p:sldLayoutId id="2147483788" r:id="rId5"/>
    <p:sldLayoutId id="2147483789" r:id="rId6"/>
  </p:sldLayoutIdLst>
  <p:transition>
    <p:fade/>
  </p:transition>
  <p:txStyles>
    <p:titleStyle>
      <a:lvl1pPr algn="l" rtl="0" eaLnBrk="0" fontAlgn="base" hangingPunct="0">
        <a:spcBef>
          <a:spcPct val="0"/>
        </a:spcBef>
        <a:spcAft>
          <a:spcPct val="0"/>
        </a:spcAft>
        <a:defRPr sz="3200" b="1" kern="1200">
          <a:solidFill>
            <a:srgbClr val="7AB800"/>
          </a:solidFill>
          <a:latin typeface="+mj-lt"/>
          <a:ea typeface="+mj-ea"/>
          <a:cs typeface="+mj-cs"/>
        </a:defRPr>
      </a:lvl1pPr>
      <a:lvl2pPr algn="l" rtl="0" eaLnBrk="0" fontAlgn="base" hangingPunct="0">
        <a:spcBef>
          <a:spcPct val="0"/>
        </a:spcBef>
        <a:spcAft>
          <a:spcPct val="0"/>
        </a:spcAft>
        <a:defRPr sz="3200" b="1">
          <a:solidFill>
            <a:srgbClr val="7AB800"/>
          </a:solidFill>
          <a:latin typeface="Arial" charset="0"/>
        </a:defRPr>
      </a:lvl2pPr>
      <a:lvl3pPr algn="l" rtl="0" eaLnBrk="0" fontAlgn="base" hangingPunct="0">
        <a:spcBef>
          <a:spcPct val="0"/>
        </a:spcBef>
        <a:spcAft>
          <a:spcPct val="0"/>
        </a:spcAft>
        <a:defRPr sz="3200" b="1">
          <a:solidFill>
            <a:srgbClr val="7AB800"/>
          </a:solidFill>
          <a:latin typeface="Arial" charset="0"/>
        </a:defRPr>
      </a:lvl3pPr>
      <a:lvl4pPr algn="l" rtl="0" eaLnBrk="0" fontAlgn="base" hangingPunct="0">
        <a:spcBef>
          <a:spcPct val="0"/>
        </a:spcBef>
        <a:spcAft>
          <a:spcPct val="0"/>
        </a:spcAft>
        <a:defRPr sz="3200" b="1">
          <a:solidFill>
            <a:srgbClr val="7AB800"/>
          </a:solidFill>
          <a:latin typeface="Arial" charset="0"/>
        </a:defRPr>
      </a:lvl4pPr>
      <a:lvl5pPr algn="l" rtl="0" eaLnBrk="0" fontAlgn="base" hangingPunct="0">
        <a:spcBef>
          <a:spcPct val="0"/>
        </a:spcBef>
        <a:spcAft>
          <a:spcPct val="0"/>
        </a:spcAft>
        <a:defRPr sz="3200" b="1">
          <a:solidFill>
            <a:srgbClr val="7AB800"/>
          </a:solidFill>
          <a:latin typeface="Arial" charset="0"/>
        </a:defRPr>
      </a:lvl5pPr>
      <a:lvl6pPr marL="457200" algn="l" rtl="0" fontAlgn="base">
        <a:spcBef>
          <a:spcPct val="0"/>
        </a:spcBef>
        <a:spcAft>
          <a:spcPct val="0"/>
        </a:spcAft>
        <a:defRPr sz="2000" b="1">
          <a:solidFill>
            <a:srgbClr val="7AB800"/>
          </a:solidFill>
          <a:latin typeface="Calibri" pitchFamily="34" charset="0"/>
        </a:defRPr>
      </a:lvl6pPr>
      <a:lvl7pPr marL="914400" algn="l" rtl="0" fontAlgn="base">
        <a:spcBef>
          <a:spcPct val="0"/>
        </a:spcBef>
        <a:spcAft>
          <a:spcPct val="0"/>
        </a:spcAft>
        <a:defRPr sz="2000" b="1">
          <a:solidFill>
            <a:srgbClr val="7AB800"/>
          </a:solidFill>
          <a:latin typeface="Calibri" pitchFamily="34" charset="0"/>
        </a:defRPr>
      </a:lvl7pPr>
      <a:lvl8pPr marL="1371600" algn="l" rtl="0" fontAlgn="base">
        <a:spcBef>
          <a:spcPct val="0"/>
        </a:spcBef>
        <a:spcAft>
          <a:spcPct val="0"/>
        </a:spcAft>
        <a:defRPr sz="2000" b="1">
          <a:solidFill>
            <a:srgbClr val="7AB800"/>
          </a:solidFill>
          <a:latin typeface="Calibri" pitchFamily="34" charset="0"/>
        </a:defRPr>
      </a:lvl8pPr>
      <a:lvl9pPr marL="1828800" algn="l" rtl="0" fontAlgn="base">
        <a:spcBef>
          <a:spcPct val="0"/>
        </a:spcBef>
        <a:spcAft>
          <a:spcPct val="0"/>
        </a:spcAft>
        <a:defRPr sz="2000" b="1">
          <a:solidFill>
            <a:srgbClr val="7AB800"/>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b="1" kern="1200">
          <a:solidFill>
            <a:schemeClr val="tx2"/>
          </a:solidFill>
          <a:latin typeface="+mn-lt"/>
          <a:ea typeface="+mn-ea"/>
          <a:cs typeface="+mn-cs"/>
        </a:defRPr>
      </a:lvl1pPr>
      <a:lvl2pPr marL="742950" indent="-285750" algn="l" rtl="0" eaLnBrk="0" fontAlgn="base" hangingPunct="0">
        <a:spcBef>
          <a:spcPct val="20000"/>
        </a:spcBef>
        <a:spcAft>
          <a:spcPct val="0"/>
        </a:spcAft>
        <a:buFont typeface="Arial" charset="0"/>
        <a:buChar char="–"/>
        <a:defRPr sz="1600" kern="1200">
          <a:solidFill>
            <a:schemeClr val="tx2"/>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1400" kern="1200">
          <a:solidFill>
            <a:schemeClr val="tx2"/>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1200" kern="1200">
          <a:solidFill>
            <a:schemeClr val="tx2"/>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1200" kern="1200">
          <a:solidFill>
            <a:schemeClr val="tx2"/>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 name="TextShape 1"/>
          <p:cNvSpPr txBox="1"/>
          <p:nvPr/>
        </p:nvSpPr>
        <p:spPr>
          <a:xfrm>
            <a:off x="304920" y="269640"/>
            <a:ext cx="8152920" cy="1142640"/>
          </a:xfrm>
          <a:prstGeom prst="rect">
            <a:avLst/>
          </a:prstGeom>
          <a:noFill/>
          <a:ln>
            <a:noFill/>
          </a:ln>
        </p:spPr>
        <p:txBody>
          <a:bodyPr anchor="ctr"/>
          <a:lstStyle/>
          <a:p>
            <a:pPr>
              <a:lnSpc>
                <a:spcPct val="100000"/>
              </a:lnSpc>
            </a:pPr>
            <a:r>
              <a:rPr lang="fr-FR" sz="3200" b="1" i="1" strike="noStrike" spc="-1">
                <a:solidFill>
                  <a:srgbClr val="7AB800"/>
                </a:solidFill>
                <a:uFill>
                  <a:solidFill>
                    <a:srgbClr val="FFFFFF"/>
                  </a:solidFill>
                </a:uFill>
                <a:latin typeface="Calibri"/>
              </a:rPr>
              <a:t>
</a:t>
            </a:r>
            <a:endParaRPr lang="fr-FR" sz="1800" b="0" strike="noStrike" spc="-1">
              <a:solidFill>
                <a:srgbClr val="000000"/>
              </a:solidFill>
              <a:uFill>
                <a:solidFill>
                  <a:srgbClr val="FFFFFF"/>
                </a:solidFill>
              </a:uFill>
              <a:latin typeface="Arial"/>
            </a:endParaRPr>
          </a:p>
        </p:txBody>
      </p:sp>
      <p:sp>
        <p:nvSpPr>
          <p:cNvPr id="390" name="TextShape 2"/>
          <p:cNvSpPr txBox="1"/>
          <p:nvPr/>
        </p:nvSpPr>
        <p:spPr>
          <a:xfrm>
            <a:off x="111960" y="1484640"/>
            <a:ext cx="9030960" cy="4942440"/>
          </a:xfrm>
          <a:prstGeom prst="rect">
            <a:avLst/>
          </a:prstGeom>
          <a:noFill/>
          <a:ln>
            <a:noFill/>
          </a:ln>
        </p:spPr>
        <p:txBody>
          <a:bodyPr/>
          <a:lstStyle/>
          <a:p>
            <a:pPr algn="ctr">
              <a:lnSpc>
                <a:spcPct val="100000"/>
              </a:lnSpc>
            </a:pPr>
            <a:endParaRPr lang="fr-FR" sz="4000" b="1" strike="noStrike" spc="-1" smtClean="0">
              <a:solidFill>
                <a:srgbClr val="22228B"/>
              </a:solidFill>
              <a:uFill>
                <a:solidFill>
                  <a:srgbClr val="FFFFFF"/>
                </a:solidFill>
              </a:uFill>
              <a:latin typeface="Arial"/>
            </a:endParaRPr>
          </a:p>
          <a:p>
            <a:pPr algn="ctr">
              <a:lnSpc>
                <a:spcPct val="100000"/>
              </a:lnSpc>
            </a:pPr>
            <a:endParaRPr lang="fr-FR" sz="4000" b="1" strike="noStrike" spc="-1" dirty="0" smtClean="0">
              <a:solidFill>
                <a:srgbClr val="22228B"/>
              </a:solidFill>
              <a:uFill>
                <a:solidFill>
                  <a:srgbClr val="FFFFFF"/>
                </a:solidFill>
              </a:uFill>
              <a:latin typeface="Arial"/>
            </a:endParaRPr>
          </a:p>
          <a:p>
            <a:pPr algn="ctr">
              <a:lnSpc>
                <a:spcPct val="100000"/>
              </a:lnSpc>
            </a:pPr>
            <a:r>
              <a:rPr lang="fr-FR" sz="4000" b="1" strike="noStrike" spc="-1" dirty="0" smtClean="0">
                <a:solidFill>
                  <a:srgbClr val="002060"/>
                </a:solidFill>
                <a:uFill>
                  <a:solidFill>
                    <a:srgbClr val="FFFFFF"/>
                  </a:solidFill>
                </a:uFill>
                <a:latin typeface="Arial"/>
              </a:rPr>
              <a:t>Moyens </a:t>
            </a:r>
            <a:r>
              <a:rPr lang="fr-FR" sz="4000" b="1" strike="noStrike" spc="-1" dirty="0">
                <a:solidFill>
                  <a:srgbClr val="002060"/>
                </a:solidFill>
                <a:uFill>
                  <a:solidFill>
                    <a:srgbClr val="FFFFFF"/>
                  </a:solidFill>
                </a:uFill>
                <a:latin typeface="Arial"/>
              </a:rPr>
              <a:t>alloués par l’ARS à la politique </a:t>
            </a:r>
            <a:r>
              <a:rPr lang="fr-FR" sz="4000" b="1" strike="noStrike" spc="-1" dirty="0" smtClean="0">
                <a:solidFill>
                  <a:srgbClr val="002060"/>
                </a:solidFill>
                <a:uFill>
                  <a:solidFill>
                    <a:srgbClr val="FFFFFF"/>
                  </a:solidFill>
                </a:uFill>
                <a:latin typeface="Arial"/>
              </a:rPr>
              <a:t>autonomie </a:t>
            </a:r>
          </a:p>
          <a:p>
            <a:pPr algn="ctr">
              <a:lnSpc>
                <a:spcPct val="100000"/>
              </a:lnSpc>
            </a:pPr>
            <a:r>
              <a:rPr lang="fr-FR" sz="4000" b="1" strike="noStrike" spc="-1" dirty="0" smtClean="0">
                <a:solidFill>
                  <a:srgbClr val="002060"/>
                </a:solidFill>
                <a:uFill>
                  <a:solidFill>
                    <a:srgbClr val="FFFFFF"/>
                  </a:solidFill>
                </a:uFill>
                <a:latin typeface="Arial"/>
              </a:rPr>
              <a:t>en Seine-Saint-Denis </a:t>
            </a:r>
            <a:endParaRPr lang="fr-FR" sz="4000" b="1" strike="noStrike" spc="-1" dirty="0" smtClean="0">
              <a:solidFill>
                <a:srgbClr val="002060"/>
              </a:solidFill>
              <a:uFill>
                <a:solidFill>
                  <a:srgbClr val="FFFFFF"/>
                </a:solidFill>
              </a:uFill>
              <a:latin typeface="Arial"/>
            </a:endParaRPr>
          </a:p>
          <a:p>
            <a:pPr algn="ctr">
              <a:lnSpc>
                <a:spcPct val="100000"/>
              </a:lnSpc>
            </a:pPr>
            <a:endParaRPr lang="fr-FR" sz="4000" b="1" spc="-1" dirty="0" smtClean="0">
              <a:solidFill>
                <a:srgbClr val="002060"/>
              </a:solidFill>
              <a:uFill>
                <a:solidFill>
                  <a:srgbClr val="FFFFFF"/>
                </a:solidFill>
              </a:uFill>
              <a:latin typeface="Arial"/>
            </a:endParaRPr>
          </a:p>
          <a:p>
            <a:pPr algn="ctr">
              <a:lnSpc>
                <a:spcPct val="100000"/>
              </a:lnSpc>
            </a:pPr>
            <a:endParaRPr lang="fr-FR" sz="1700" b="0" strike="noStrike" spc="-1" dirty="0">
              <a:solidFill>
                <a:srgbClr val="000000"/>
              </a:solidFill>
              <a:uFill>
                <a:solidFill>
                  <a:srgbClr val="FFFFFF"/>
                </a:solidFill>
              </a:uFill>
              <a:latin typeface="Arial"/>
            </a:endParaRPr>
          </a:p>
          <a:p>
            <a:pPr marL="858960" indent="-858600" algn="ctr">
              <a:lnSpc>
                <a:spcPct val="100000"/>
              </a:lnSpc>
            </a:pPr>
            <a:endParaRPr lang="fr-FR" sz="1700" b="0" strike="noStrike" spc="-1" dirty="0">
              <a:solidFill>
                <a:srgbClr val="000000"/>
              </a:solidFill>
              <a:uFill>
                <a:solidFill>
                  <a:srgbClr val="FFFFFF"/>
                </a:solidFill>
              </a:uFill>
              <a:latin typeface="Arial"/>
            </a:endParaRPr>
          </a:p>
          <a:p>
            <a:pPr marL="858960" indent="-858600">
              <a:lnSpc>
                <a:spcPct val="100000"/>
              </a:lnSpc>
            </a:pPr>
            <a:endParaRPr lang="fr-FR" sz="1700" b="0" strike="noStrike" spc="-1" dirty="0">
              <a:solidFill>
                <a:srgbClr val="000000"/>
              </a:solidFill>
              <a:uFill>
                <a:solidFill>
                  <a:srgbClr val="FFFFFF"/>
                </a:solidFill>
              </a:uFill>
              <a:latin typeface="Arial"/>
            </a:endParaRPr>
          </a:p>
          <a:p>
            <a:pPr marL="858960" indent="-858600">
              <a:lnSpc>
                <a:spcPct val="100000"/>
              </a:lnSpc>
            </a:pPr>
            <a:endParaRPr lang="fr-FR" sz="1700" b="0" strike="noStrike" spc="-1" dirty="0">
              <a:solidFill>
                <a:srgbClr val="000000"/>
              </a:solidFill>
              <a:uFill>
                <a:solidFill>
                  <a:srgbClr val="FFFFFF"/>
                </a:solidFill>
              </a:uFill>
              <a:latin typeface="Arial"/>
            </a:endParaRPr>
          </a:p>
        </p:txBody>
      </p:sp>
      <p:pic>
        <p:nvPicPr>
          <p:cNvPr id="391" name="Image 6"/>
          <p:cNvPicPr/>
          <p:nvPr/>
        </p:nvPicPr>
        <p:blipFill>
          <a:blip r:embed="rId2"/>
          <a:stretch/>
        </p:blipFill>
        <p:spPr>
          <a:xfrm>
            <a:off x="179280" y="215640"/>
            <a:ext cx="1944360" cy="980640"/>
          </a:xfrm>
          <a:prstGeom prst="rect">
            <a:avLst/>
          </a:prstGeom>
          <a:ln>
            <a:noFill/>
          </a:ln>
        </p:spPr>
      </p:pic>
      <p:sp>
        <p:nvSpPr>
          <p:cNvPr id="392" name="Line 3"/>
          <p:cNvSpPr/>
          <p:nvPr/>
        </p:nvSpPr>
        <p:spPr>
          <a:xfrm flipV="1">
            <a:off x="50760" y="985680"/>
            <a:ext cx="9031320" cy="20520"/>
          </a:xfrm>
          <a:prstGeom prst="line">
            <a:avLst/>
          </a:prstGeom>
          <a:ln>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2" name="TextShape 1"/>
          <p:cNvSpPr txBox="1"/>
          <p:nvPr/>
        </p:nvSpPr>
        <p:spPr>
          <a:xfrm>
            <a:off x="304920" y="220680"/>
            <a:ext cx="8152920" cy="832056"/>
          </a:xfrm>
          <a:prstGeom prst="rect">
            <a:avLst/>
          </a:prstGeom>
          <a:noFill/>
          <a:ln>
            <a:noFill/>
          </a:ln>
        </p:spPr>
        <p:txBody>
          <a:bodyPr anchor="ctr"/>
          <a:lstStyle/>
          <a:p>
            <a:pPr marL="360" algn="ctr">
              <a:lnSpc>
                <a:spcPct val="100000"/>
              </a:lnSpc>
            </a:pPr>
            <a:r>
              <a:rPr lang="fr-FR" sz="2400" b="1" strike="noStrike" spc="-1" dirty="0" smtClean="0">
                <a:solidFill>
                  <a:srgbClr val="7AB800"/>
                </a:solidFill>
                <a:uFill>
                  <a:solidFill>
                    <a:srgbClr val="FFFFFF"/>
                  </a:solidFill>
                </a:uFill>
                <a:latin typeface="Arial"/>
              </a:rPr>
              <a:t>Analyse de l’offre d’équipement pour </a:t>
            </a:r>
            <a:r>
              <a:rPr lang="fr-FR" sz="2400" b="1" strike="noStrike" spc="-1" smtClean="0">
                <a:solidFill>
                  <a:srgbClr val="7AB800"/>
                </a:solidFill>
                <a:uFill>
                  <a:solidFill>
                    <a:srgbClr val="FFFFFF"/>
                  </a:solidFill>
                </a:uFill>
                <a:latin typeface="Arial"/>
              </a:rPr>
              <a:t>personnes âgées en </a:t>
            </a:r>
            <a:r>
              <a:rPr lang="fr-FR" sz="2400" b="1" strike="noStrike" spc="-1" dirty="0" smtClean="0">
                <a:solidFill>
                  <a:srgbClr val="7AB800"/>
                </a:solidFill>
                <a:uFill>
                  <a:solidFill>
                    <a:srgbClr val="FFFFFF"/>
                  </a:solidFill>
                </a:uFill>
                <a:latin typeface="Arial"/>
              </a:rPr>
              <a:t>perte d’autonomie    </a:t>
            </a:r>
            <a:endParaRPr lang="fr-FR" sz="2400" b="0" strike="noStrike" spc="-1" dirty="0">
              <a:solidFill>
                <a:srgbClr val="000000"/>
              </a:solidFill>
              <a:uFill>
                <a:solidFill>
                  <a:srgbClr val="FFFFFF"/>
                </a:solidFill>
              </a:uFill>
              <a:latin typeface="Arial"/>
            </a:endParaRPr>
          </a:p>
        </p:txBody>
      </p:sp>
      <p:sp>
        <p:nvSpPr>
          <p:cNvPr id="404" name="CustomShape 3"/>
          <p:cNvSpPr/>
          <p:nvPr/>
        </p:nvSpPr>
        <p:spPr>
          <a:xfrm>
            <a:off x="467640" y="3861000"/>
            <a:ext cx="7488360" cy="2427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endParaRPr lang="fr-FR" sz="1800" b="0" strike="noStrike" spc="-1" dirty="0">
              <a:solidFill>
                <a:srgbClr val="000000"/>
              </a:solidFill>
              <a:uFill>
                <a:solidFill>
                  <a:srgbClr val="FFFFFF"/>
                </a:solidFill>
              </a:uFill>
              <a:latin typeface="Arial"/>
            </a:endParaRPr>
          </a:p>
        </p:txBody>
      </p:sp>
      <p:sp>
        <p:nvSpPr>
          <p:cNvPr id="2" name="Rectangle 1"/>
          <p:cNvSpPr/>
          <p:nvPr/>
        </p:nvSpPr>
        <p:spPr>
          <a:xfrm>
            <a:off x="827584" y="1305342"/>
            <a:ext cx="7416824" cy="1754326"/>
          </a:xfrm>
          <a:prstGeom prst="rect">
            <a:avLst/>
          </a:prstGeom>
        </p:spPr>
        <p:txBody>
          <a:bodyPr wrap="square">
            <a:spAutoFit/>
          </a:bodyPr>
          <a:lstStyle/>
          <a:p>
            <a:pPr marL="285750" indent="-285750" algn="just">
              <a:buFont typeface="Courier New" panose="02070309020205020404" pitchFamily="49" charset="0"/>
              <a:buChar char="o"/>
            </a:pPr>
            <a:endParaRPr lang="fr-FR" dirty="0" smtClean="0">
              <a:solidFill>
                <a:srgbClr val="002060"/>
              </a:solidFill>
            </a:endParaRPr>
          </a:p>
          <a:p>
            <a:endParaRPr lang="fr-FR" b="1" spc="-1" dirty="0">
              <a:solidFill>
                <a:schemeClr val="accent1">
                  <a:lumMod val="75000"/>
                </a:schemeClr>
              </a:solidFill>
              <a:uFill>
                <a:solidFill>
                  <a:srgbClr val="FFFFFF"/>
                </a:solidFill>
              </a:uFill>
            </a:endParaRPr>
          </a:p>
          <a:p>
            <a:endParaRPr lang="fr-FR" b="1" spc="-1" dirty="0" smtClean="0">
              <a:solidFill>
                <a:schemeClr val="accent1">
                  <a:lumMod val="75000"/>
                </a:schemeClr>
              </a:solidFill>
              <a:uFill>
                <a:solidFill>
                  <a:srgbClr val="FFFFFF"/>
                </a:solidFill>
              </a:uFill>
            </a:endParaRPr>
          </a:p>
          <a:p>
            <a:endParaRPr lang="fr-FR" b="1" spc="-1" dirty="0">
              <a:solidFill>
                <a:srgbClr val="7AB800"/>
              </a:solidFill>
              <a:uFill>
                <a:solidFill>
                  <a:srgbClr val="FFFFFF"/>
                </a:solidFill>
              </a:uFill>
            </a:endParaRPr>
          </a:p>
          <a:p>
            <a:endParaRPr lang="fr-FR" b="1" spc="-1" dirty="0" smtClean="0">
              <a:solidFill>
                <a:srgbClr val="7AB800"/>
              </a:solidFill>
              <a:uFill>
                <a:solidFill>
                  <a:srgbClr val="FFFFFF"/>
                </a:solidFill>
              </a:uFill>
            </a:endParaRPr>
          </a:p>
          <a:p>
            <a:endParaRPr lang="fr-FR" dirty="0"/>
          </a:p>
        </p:txBody>
      </p:sp>
      <p:sp>
        <p:nvSpPr>
          <p:cNvPr id="3" name="Rectangle 2"/>
          <p:cNvSpPr/>
          <p:nvPr/>
        </p:nvSpPr>
        <p:spPr>
          <a:xfrm>
            <a:off x="827584" y="1305342"/>
            <a:ext cx="7630256" cy="4801314"/>
          </a:xfrm>
          <a:prstGeom prst="rect">
            <a:avLst/>
          </a:prstGeom>
        </p:spPr>
        <p:txBody>
          <a:bodyPr wrap="square">
            <a:spAutoFit/>
          </a:bodyPr>
          <a:lstStyle/>
          <a:p>
            <a:pPr marL="285750" indent="-285750" algn="just">
              <a:buFont typeface="Courier New" panose="02070309020205020404" pitchFamily="49" charset="0"/>
              <a:buChar char="o"/>
            </a:pPr>
            <a:r>
              <a:rPr lang="fr-FR" dirty="0">
                <a:solidFill>
                  <a:srgbClr val="002060"/>
                </a:solidFill>
              </a:rPr>
              <a:t>La région Ile-de-France va être confrontée dans les années à venir à un vieillissement de sa population. Les projections démographiques montrent une croissance de près de 30% pour les personnes âgées de 75 ans et plus à l’horizon 2030, dans des proportions différenciées selon les départements (+40% en grande couronne, contre +22% en petite couronne). </a:t>
            </a:r>
          </a:p>
          <a:p>
            <a:pPr algn="just"/>
            <a:r>
              <a:rPr lang="fr-FR" dirty="0">
                <a:solidFill>
                  <a:srgbClr val="002060"/>
                </a:solidFill>
              </a:rPr>
              <a:t> </a:t>
            </a:r>
          </a:p>
          <a:p>
            <a:pPr marL="285750" indent="-285750" algn="just">
              <a:buFont typeface="Courier New" panose="02070309020205020404" pitchFamily="49" charset="0"/>
              <a:buChar char="o"/>
            </a:pPr>
            <a:r>
              <a:rPr lang="fr-FR" dirty="0">
                <a:solidFill>
                  <a:srgbClr val="002060"/>
                </a:solidFill>
              </a:rPr>
              <a:t>Par ailleurs, le nombre de personnes âgées dépendantes en Ile-de-France augmente de 3 000 personnes supplémentaires par an. A ce jour, plus de 41% des personnes âgées dépendantes vivent en institution (EHPAD et USLD), contre 59% qui vivent encore à domicile.</a:t>
            </a:r>
          </a:p>
          <a:p>
            <a:pPr algn="just"/>
            <a:endParaRPr lang="fr-FR" dirty="0">
              <a:solidFill>
                <a:srgbClr val="002060"/>
              </a:solidFill>
            </a:endParaRPr>
          </a:p>
          <a:p>
            <a:pPr marL="285750" indent="-285750" algn="just">
              <a:buFont typeface="Courier New" panose="02070309020205020404" pitchFamily="49" charset="0"/>
              <a:buChar char="o"/>
            </a:pPr>
            <a:r>
              <a:rPr lang="fr-FR" dirty="0" smtClean="0">
                <a:solidFill>
                  <a:srgbClr val="002060"/>
                </a:solidFill>
              </a:rPr>
              <a:t>La Seine-Saint-Denis </a:t>
            </a:r>
            <a:r>
              <a:rPr lang="fr-FR" dirty="0">
                <a:solidFill>
                  <a:srgbClr val="002060"/>
                </a:solidFill>
              </a:rPr>
              <a:t>apparait </a:t>
            </a:r>
            <a:r>
              <a:rPr lang="fr-FR" dirty="0" smtClean="0">
                <a:solidFill>
                  <a:srgbClr val="002060"/>
                </a:solidFill>
              </a:rPr>
              <a:t>globalement déficitaire au vu des projections démographiques en </a:t>
            </a:r>
            <a:r>
              <a:rPr lang="fr-FR" dirty="0">
                <a:solidFill>
                  <a:srgbClr val="002060"/>
                </a:solidFill>
              </a:rPr>
              <a:t>matière d’offre au regard de ses besoins futurs (indice global à 0.87 contre une moyenne régionale à 1), on constate que </a:t>
            </a:r>
            <a:r>
              <a:rPr lang="fr-FR" b="1" dirty="0">
                <a:solidFill>
                  <a:srgbClr val="002060"/>
                </a:solidFill>
              </a:rPr>
              <a:t>la priorité est de renforcer les places d’hébergement en établissements</a:t>
            </a:r>
            <a:r>
              <a:rPr lang="fr-FR" dirty="0">
                <a:solidFill>
                  <a:srgbClr val="002060"/>
                </a:solidFill>
              </a:rPr>
              <a:t> (EHPAD et USLD).</a:t>
            </a:r>
          </a:p>
        </p:txBody>
      </p:sp>
    </p:spTree>
    <p:extLst>
      <p:ext uri="{BB962C8B-B14F-4D97-AF65-F5344CB8AC3E}">
        <p14:creationId xmlns:p14="http://schemas.microsoft.com/office/powerpoint/2010/main" val="1536293371"/>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31913" y="214290"/>
            <a:ext cx="7668579" cy="550414"/>
          </a:xfrm>
        </p:spPr>
        <p:txBody>
          <a:bodyPr/>
          <a:lstStyle/>
          <a:p>
            <a:r>
              <a:rPr lang="fr-FR" sz="2000" dirty="0" smtClean="0"/>
              <a:t>Les perspectives 2019 /2020 </a:t>
            </a:r>
            <a:endParaRPr lang="fr-FR" sz="2000" dirty="0"/>
          </a:p>
        </p:txBody>
      </p:sp>
      <p:sp>
        <p:nvSpPr>
          <p:cNvPr id="5" name="Espace réservé du contenu 4"/>
          <p:cNvSpPr>
            <a:spLocks noGrp="1"/>
          </p:cNvSpPr>
          <p:nvPr>
            <p:ph idx="1"/>
          </p:nvPr>
        </p:nvSpPr>
        <p:spPr>
          <a:xfrm>
            <a:off x="107504" y="908720"/>
            <a:ext cx="8892988" cy="5679036"/>
          </a:xfrm>
        </p:spPr>
        <p:txBody>
          <a:bodyPr>
            <a:normAutofit/>
          </a:bodyPr>
          <a:lstStyle/>
          <a:p>
            <a:pPr lvl="1">
              <a:buFont typeface="Courier New" panose="02070309020205020404" pitchFamily="49" charset="0"/>
              <a:buChar char="o"/>
            </a:pPr>
            <a:r>
              <a:rPr lang="fr-FR" b="1" dirty="0" smtClean="0">
                <a:solidFill>
                  <a:srgbClr val="002060"/>
                </a:solidFill>
              </a:rPr>
              <a:t>Le développement de l’offre : </a:t>
            </a:r>
          </a:p>
          <a:p>
            <a:pPr marL="457200" lvl="1" indent="0">
              <a:buNone/>
            </a:pPr>
            <a:endParaRPr lang="fr-FR" sz="800" b="1" dirty="0" smtClean="0">
              <a:solidFill>
                <a:srgbClr val="002060"/>
              </a:solidFill>
            </a:endParaRPr>
          </a:p>
          <a:p>
            <a:pPr lvl="2">
              <a:buFont typeface="Arial" panose="020B0604020202020204" pitchFamily="34" charset="0"/>
              <a:buChar char="•"/>
            </a:pPr>
            <a:r>
              <a:rPr lang="fr-FR" dirty="0" smtClean="0">
                <a:solidFill>
                  <a:srgbClr val="002060"/>
                </a:solidFill>
              </a:rPr>
              <a:t>Création de deux nouvelles Equipes spécialisées Alzheimer (ESA) de 10 places chacune </a:t>
            </a:r>
          </a:p>
          <a:p>
            <a:pPr lvl="1">
              <a:buFont typeface="Courier New" panose="02070309020205020404" pitchFamily="49" charset="0"/>
              <a:buChar char="o"/>
            </a:pPr>
            <a:endParaRPr lang="fr-FR" sz="900" dirty="0" smtClean="0">
              <a:solidFill>
                <a:srgbClr val="002060"/>
              </a:solidFill>
            </a:endParaRPr>
          </a:p>
          <a:p>
            <a:pPr lvl="2">
              <a:buFont typeface="Arial" panose="020B0604020202020204" pitchFamily="34" charset="0"/>
              <a:buChar char="•"/>
            </a:pPr>
            <a:r>
              <a:rPr lang="fr-FR" dirty="0" smtClean="0">
                <a:solidFill>
                  <a:srgbClr val="002060"/>
                </a:solidFill>
              </a:rPr>
              <a:t>4 nouveaux projets de PASA en 2019 et extensions de places d’accueil de jour </a:t>
            </a:r>
          </a:p>
          <a:p>
            <a:pPr lvl="1">
              <a:buFont typeface="Courier New" panose="02070309020205020404" pitchFamily="49" charset="0"/>
              <a:buChar char="o"/>
            </a:pPr>
            <a:endParaRPr lang="fr-FR" sz="800" b="1" dirty="0" smtClean="0">
              <a:solidFill>
                <a:srgbClr val="002060"/>
              </a:solidFill>
            </a:endParaRPr>
          </a:p>
          <a:p>
            <a:pPr lvl="1">
              <a:buFont typeface="Courier New" panose="02070309020205020404" pitchFamily="49" charset="0"/>
              <a:buChar char="o"/>
            </a:pPr>
            <a:r>
              <a:rPr lang="fr-FR" b="1" dirty="0" smtClean="0">
                <a:solidFill>
                  <a:srgbClr val="002060"/>
                </a:solidFill>
              </a:rPr>
              <a:t>La poursuite des expérimentations : </a:t>
            </a:r>
          </a:p>
          <a:p>
            <a:pPr lvl="2">
              <a:buFont typeface="Arial" panose="020B0604020202020204" pitchFamily="34" charset="0"/>
              <a:buChar char="•"/>
            </a:pPr>
            <a:r>
              <a:rPr lang="fr-FR" dirty="0">
                <a:solidFill>
                  <a:srgbClr val="002060"/>
                </a:solidFill>
              </a:rPr>
              <a:t>soutien à la prescription médicale en EHPAD, 19 EHPAD </a:t>
            </a:r>
            <a:r>
              <a:rPr lang="fr-FR" dirty="0" smtClean="0">
                <a:solidFill>
                  <a:srgbClr val="002060"/>
                </a:solidFill>
              </a:rPr>
              <a:t>ont </a:t>
            </a:r>
            <a:r>
              <a:rPr lang="fr-FR" dirty="0">
                <a:solidFill>
                  <a:srgbClr val="002060"/>
                </a:solidFill>
              </a:rPr>
              <a:t>bénéficié ces deux dernières années de financements </a:t>
            </a:r>
            <a:r>
              <a:rPr lang="fr-FR" dirty="0" smtClean="0">
                <a:solidFill>
                  <a:srgbClr val="002060"/>
                </a:solidFill>
              </a:rPr>
              <a:t>permettant </a:t>
            </a:r>
            <a:r>
              <a:rPr lang="fr-FR" dirty="0">
                <a:solidFill>
                  <a:srgbClr val="002060"/>
                </a:solidFill>
              </a:rPr>
              <a:t>le recrutement de 4.3 ETP de médecins traitants directement auprès des résidents </a:t>
            </a:r>
            <a:r>
              <a:rPr lang="fr-FR" dirty="0" smtClean="0">
                <a:solidFill>
                  <a:srgbClr val="002060"/>
                </a:solidFill>
              </a:rPr>
              <a:t>;</a:t>
            </a:r>
          </a:p>
          <a:p>
            <a:pPr lvl="2">
              <a:buFont typeface="Arial" panose="020B0604020202020204" pitchFamily="34" charset="0"/>
              <a:buChar char="•"/>
            </a:pPr>
            <a:r>
              <a:rPr lang="fr-FR" dirty="0">
                <a:solidFill>
                  <a:srgbClr val="002060"/>
                </a:solidFill>
              </a:rPr>
              <a:t>déploiement de l’activité physique adaptée en EHPAD, 14 établissements bénéficient également d’un soutien </a:t>
            </a:r>
            <a:r>
              <a:rPr lang="fr-FR" dirty="0" smtClean="0">
                <a:solidFill>
                  <a:srgbClr val="002060"/>
                </a:solidFill>
              </a:rPr>
              <a:t>financier pour </a:t>
            </a:r>
            <a:r>
              <a:rPr lang="fr-FR" dirty="0">
                <a:solidFill>
                  <a:srgbClr val="002060"/>
                </a:solidFill>
              </a:rPr>
              <a:t>permettre l’intervention d’éducateurs sportifs spécialisés </a:t>
            </a:r>
            <a:r>
              <a:rPr lang="fr-FR" dirty="0" smtClean="0">
                <a:solidFill>
                  <a:srgbClr val="002060"/>
                </a:solidFill>
              </a:rPr>
              <a:t>:</a:t>
            </a:r>
          </a:p>
          <a:p>
            <a:pPr lvl="2">
              <a:buFont typeface="Arial" panose="020B0604020202020204" pitchFamily="34" charset="0"/>
              <a:buChar char="•"/>
            </a:pPr>
            <a:r>
              <a:rPr lang="fr-FR" dirty="0">
                <a:solidFill>
                  <a:srgbClr val="002060"/>
                </a:solidFill>
              </a:rPr>
              <a:t>les EHPAD de Seine-Saint-Denis bénéficient également de la démarche de déploiement de la continuité des soins la nuit avec une présence infirmière mutualisée qui concerne 14 d’entre </a:t>
            </a:r>
            <a:r>
              <a:rPr lang="fr-FR" dirty="0" smtClean="0">
                <a:solidFill>
                  <a:srgbClr val="002060"/>
                </a:solidFill>
              </a:rPr>
              <a:t>eux à ce jour </a:t>
            </a:r>
            <a:endParaRPr lang="fr-FR" dirty="0">
              <a:solidFill>
                <a:srgbClr val="002060"/>
              </a:solidFill>
            </a:endParaRPr>
          </a:p>
          <a:p>
            <a:pPr lvl="2">
              <a:buFont typeface="Arial" panose="020B0604020202020204" pitchFamily="34" charset="0"/>
              <a:buChar char="•"/>
            </a:pPr>
            <a:endParaRPr lang="fr-FR" dirty="0">
              <a:solidFill>
                <a:srgbClr val="002060"/>
              </a:solidFill>
            </a:endParaRPr>
          </a:p>
          <a:p>
            <a:pPr lvl="2">
              <a:buFont typeface="Arial" panose="020B0604020202020204" pitchFamily="34" charset="0"/>
              <a:buChar char="•"/>
            </a:pPr>
            <a:endParaRPr lang="fr-FR" dirty="0">
              <a:solidFill>
                <a:srgbClr val="002060"/>
              </a:solidFill>
            </a:endParaRPr>
          </a:p>
          <a:p>
            <a:pPr lvl="2">
              <a:buFont typeface="Arial" panose="020B0604020202020204" pitchFamily="34" charset="0"/>
              <a:buChar char="•"/>
            </a:pPr>
            <a:endParaRPr lang="fr-FR" b="1" dirty="0" smtClean="0"/>
          </a:p>
          <a:p>
            <a:pPr marL="0" indent="0">
              <a:buNone/>
            </a:pPr>
            <a:endParaRPr lang="fr-FR" dirty="0"/>
          </a:p>
        </p:txBody>
      </p:sp>
    </p:spTree>
    <p:extLst>
      <p:ext uri="{BB962C8B-B14F-4D97-AF65-F5344CB8AC3E}">
        <p14:creationId xmlns:p14="http://schemas.microsoft.com/office/powerpoint/2010/main" val="9939694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5362" name="Picture 23" descr="ARS-PPT ECRAN D'OUVERTURE"/>
          <p:cNvPicPr>
            <a:picLocks noChangeAspect="1" noChangeArrowheads="1"/>
          </p:cNvPicPr>
          <p:nvPr/>
        </p:nvPicPr>
        <p:blipFill>
          <a:blip r:embed="rId2">
            <a:extLst>
              <a:ext uri="{28A0092B-C50C-407E-A947-70E740481C1C}">
                <a14:useLocalDpi xmlns:a14="http://schemas.microsoft.com/office/drawing/2010/main" val="0"/>
              </a:ext>
            </a:extLst>
          </a:blip>
          <a:srcRect t="4482" b="91946"/>
          <a:stretch>
            <a:fillRect/>
          </a:stretch>
        </p:blipFill>
        <p:spPr bwMode="auto">
          <a:xfrm>
            <a:off x="0" y="476250"/>
            <a:ext cx="91440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75" name="Rectangle 3"/>
          <p:cNvSpPr>
            <a:spLocks noChangeArrowheads="1"/>
          </p:cNvSpPr>
          <p:nvPr/>
        </p:nvSpPr>
        <p:spPr bwMode="auto">
          <a:xfrm>
            <a:off x="455613" y="836613"/>
            <a:ext cx="8496300" cy="5761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85750" indent="-285750" eaLnBrk="0" hangingPunct="0">
              <a:spcBef>
                <a:spcPct val="20000"/>
              </a:spcBef>
              <a:buSzPct val="55000"/>
              <a:defRPr sz="1700">
                <a:solidFill>
                  <a:srgbClr val="004495"/>
                </a:solidFill>
                <a:latin typeface="Arial" charset="0"/>
              </a:defRPr>
            </a:lvl1pPr>
            <a:lvl2pPr marL="742950" indent="-285750" eaLnBrk="0" hangingPunct="0">
              <a:spcBef>
                <a:spcPct val="20000"/>
              </a:spcBef>
              <a:buClr>
                <a:srgbClr val="004495"/>
              </a:buClr>
              <a:buSzPct val="110000"/>
              <a:buFont typeface="Arial" charset="0"/>
              <a:buChar char="●"/>
              <a:defRPr sz="1500">
                <a:solidFill>
                  <a:srgbClr val="004495"/>
                </a:solidFill>
                <a:latin typeface="Arial" charset="0"/>
              </a:defRPr>
            </a:lvl2pPr>
            <a:lvl3pPr marL="1143000" indent="-228600" eaLnBrk="0" hangingPunct="0">
              <a:spcBef>
                <a:spcPct val="20000"/>
              </a:spcBef>
              <a:buClr>
                <a:srgbClr val="004495"/>
              </a:buClr>
              <a:buFont typeface="Arial" charset="0"/>
              <a:buChar char="•"/>
              <a:defRPr sz="1200">
                <a:solidFill>
                  <a:srgbClr val="004495"/>
                </a:solidFill>
                <a:latin typeface="Arial"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marL="0" indent="0">
              <a:defRPr/>
            </a:pPr>
            <a:r>
              <a:rPr lang="fr-FR" altLang="fr-FR" sz="2000" b="1" u="sng" dirty="0" smtClean="0">
                <a:solidFill>
                  <a:srgbClr val="002060"/>
                </a:solidFill>
              </a:rPr>
              <a:t>I- Soutenir les solutions permettant de vivre chez soi aussi longtemps que souhaité</a:t>
            </a:r>
            <a:r>
              <a:rPr lang="fr-FR" altLang="fr-FR" sz="2000" b="1" dirty="0" smtClean="0">
                <a:solidFill>
                  <a:srgbClr val="002060"/>
                </a:solidFill>
              </a:rPr>
              <a:t> :</a:t>
            </a:r>
          </a:p>
          <a:p>
            <a:pPr marL="0" indent="0">
              <a:defRPr/>
            </a:pPr>
            <a:endParaRPr lang="fr-FR" altLang="fr-FR" sz="2000" b="1" u="sng" dirty="0" smtClean="0">
              <a:solidFill>
                <a:srgbClr val="002060"/>
              </a:solidFill>
            </a:endParaRPr>
          </a:p>
          <a:p>
            <a:pPr>
              <a:buSzPct val="66000"/>
              <a:buFont typeface="Wingdings" panose="05000000000000000000" pitchFamily="2" charset="2"/>
              <a:buChar char="ü"/>
              <a:defRPr/>
            </a:pPr>
            <a:r>
              <a:rPr lang="fr-FR" sz="1600" b="1" dirty="0" smtClean="0">
                <a:solidFill>
                  <a:srgbClr val="002060"/>
                </a:solidFill>
              </a:rPr>
              <a:t>Expérimenter de nouveaux modes d’interventions complets à domicile </a:t>
            </a:r>
          </a:p>
          <a:p>
            <a:pPr lvl="1">
              <a:buSzPct val="66000"/>
              <a:buFont typeface="Wingdings" panose="05000000000000000000" pitchFamily="2" charset="2"/>
              <a:buChar char="ü"/>
              <a:defRPr/>
            </a:pPr>
            <a:r>
              <a:rPr lang="fr-FR" sz="1600" dirty="0" smtClean="0">
                <a:solidFill>
                  <a:srgbClr val="002060"/>
                </a:solidFill>
              </a:rPr>
              <a:t>Une réponse alternative à l’entrée en institution pour les personnes âgées dépendantes : un choix proposé aux usagers et leurs familles</a:t>
            </a:r>
          </a:p>
          <a:p>
            <a:pPr lvl="1">
              <a:buSzPct val="66000"/>
              <a:buFont typeface="Wingdings" panose="05000000000000000000" pitchFamily="2" charset="2"/>
              <a:buChar char="ü"/>
              <a:defRPr/>
            </a:pPr>
            <a:r>
              <a:rPr lang="fr-FR" sz="1600" dirty="0" smtClean="0">
                <a:solidFill>
                  <a:srgbClr val="002060"/>
                </a:solidFill>
              </a:rPr>
              <a:t>Un mode d’intervention plus simple pour les usagers, avec un rôle clé joué par la coordination</a:t>
            </a:r>
          </a:p>
          <a:p>
            <a:pPr lvl="1">
              <a:buSzPct val="66000"/>
              <a:buFont typeface="Wingdings" panose="05000000000000000000" pitchFamily="2" charset="2"/>
              <a:buChar char="ü"/>
              <a:defRPr/>
            </a:pPr>
            <a:r>
              <a:rPr lang="fr-FR" sz="1600" dirty="0" smtClean="0">
                <a:solidFill>
                  <a:srgbClr val="002060"/>
                </a:solidFill>
              </a:rPr>
              <a:t>Recours possible à de l’expertise gériatrique (issue de l’hôpital)</a:t>
            </a:r>
          </a:p>
          <a:p>
            <a:pPr lvl="1">
              <a:buSzPct val="66000"/>
              <a:buFont typeface="Wingdings" panose="05000000000000000000" pitchFamily="2" charset="2"/>
              <a:buChar char="ü"/>
              <a:defRPr/>
            </a:pPr>
            <a:r>
              <a:rPr lang="fr-FR" sz="1600" dirty="0" smtClean="0">
                <a:solidFill>
                  <a:srgbClr val="002060"/>
                </a:solidFill>
              </a:rPr>
              <a:t>Où les SPASAD pourraient être soutenus</a:t>
            </a:r>
          </a:p>
          <a:p>
            <a:pPr lvl="1">
              <a:buSzPct val="66000"/>
              <a:buFont typeface="Wingdings" panose="05000000000000000000" pitchFamily="2" charset="2"/>
              <a:buChar char="ü"/>
              <a:defRPr/>
            </a:pPr>
            <a:endParaRPr lang="fr-FR" sz="1400" dirty="0" smtClean="0">
              <a:solidFill>
                <a:srgbClr val="002060"/>
              </a:solidFill>
            </a:endParaRPr>
          </a:p>
          <a:p>
            <a:pPr>
              <a:buSzPct val="66000"/>
              <a:buFont typeface="Wingdings" panose="05000000000000000000" pitchFamily="2" charset="2"/>
              <a:buChar char="ü"/>
              <a:defRPr/>
            </a:pPr>
            <a:r>
              <a:rPr lang="fr-FR" altLang="fr-FR" sz="1600" b="1" dirty="0">
                <a:solidFill>
                  <a:srgbClr val="002060"/>
                </a:solidFill>
              </a:rPr>
              <a:t>Soutenir les alternatives à l’entrée en établissement et démarches de soutien aux aidants familiaux </a:t>
            </a:r>
            <a:endParaRPr lang="fr-FR" altLang="fr-FR" sz="1600" dirty="0" smtClean="0">
              <a:solidFill>
                <a:srgbClr val="002060"/>
              </a:solidFill>
            </a:endParaRPr>
          </a:p>
          <a:p>
            <a:pPr lvl="1">
              <a:buSzPct val="66000"/>
              <a:buFont typeface="Wingdings" panose="05000000000000000000" pitchFamily="2" charset="2"/>
              <a:buChar char="ü"/>
              <a:defRPr/>
            </a:pPr>
            <a:r>
              <a:rPr lang="fr-FR" altLang="fr-FR" sz="1600" dirty="0" smtClean="0">
                <a:solidFill>
                  <a:srgbClr val="002060"/>
                </a:solidFill>
              </a:rPr>
              <a:t>Plateformes d’accueil temporaire : accueil de jour + hébergement temporaire + plateforme d’accompagnement et de répit</a:t>
            </a:r>
          </a:p>
          <a:p>
            <a:pPr lvl="1">
              <a:buSzPct val="66000"/>
              <a:buFont typeface="Wingdings" panose="05000000000000000000" pitchFamily="2" charset="2"/>
              <a:buChar char="ü"/>
              <a:defRPr/>
            </a:pPr>
            <a:r>
              <a:rPr lang="fr-FR" altLang="fr-FR" sz="1600" dirty="0" smtClean="0">
                <a:solidFill>
                  <a:srgbClr val="002060"/>
                </a:solidFill>
              </a:rPr>
              <a:t>Accueil de nuit, accueil d’urgence, accueil de jour itinérant</a:t>
            </a:r>
          </a:p>
          <a:p>
            <a:pPr lvl="1">
              <a:buSzPct val="66000"/>
              <a:buFont typeface="Wingdings" panose="05000000000000000000" pitchFamily="2" charset="2"/>
              <a:buChar char="ü"/>
              <a:defRPr/>
            </a:pPr>
            <a:r>
              <a:rPr lang="fr-FR" altLang="fr-FR" sz="1600" dirty="0" smtClean="0">
                <a:solidFill>
                  <a:srgbClr val="002060"/>
                </a:solidFill>
              </a:rPr>
              <a:t>Hébergement temporaire en sortie d’hospitalisation</a:t>
            </a:r>
          </a:p>
          <a:p>
            <a:pPr lvl="1">
              <a:buSzPct val="66000"/>
              <a:buFont typeface="Wingdings" panose="05000000000000000000" pitchFamily="2" charset="2"/>
              <a:buChar char="ü"/>
              <a:defRPr/>
            </a:pPr>
            <a:r>
              <a:rPr lang="fr-FR" altLang="fr-FR" sz="1600" dirty="0" smtClean="0">
                <a:solidFill>
                  <a:srgbClr val="002060"/>
                </a:solidFill>
              </a:rPr>
              <a:t>Séjours de vacances pour les couples aidants-aidés, ex « Vacances répit famille »</a:t>
            </a:r>
          </a:p>
          <a:p>
            <a:pPr algn="just">
              <a:spcBef>
                <a:spcPts val="400"/>
              </a:spcBef>
              <a:spcAft>
                <a:spcPts val="0"/>
              </a:spcAft>
              <a:buSzPct val="66000"/>
              <a:buFont typeface="Wingdings" panose="05000000000000000000" pitchFamily="2" charset="2"/>
              <a:buChar char="§"/>
              <a:defRPr/>
            </a:pPr>
            <a:endParaRPr lang="fr-FR" altLang="fr-FR" sz="1800" dirty="0" smtClean="0">
              <a:solidFill>
                <a:srgbClr val="002060"/>
              </a:solidFill>
            </a:endParaRPr>
          </a:p>
        </p:txBody>
      </p:sp>
      <p:sp>
        <p:nvSpPr>
          <p:cNvPr id="15364" name="Titre 1"/>
          <p:cNvSpPr txBox="1">
            <a:spLocks/>
          </p:cNvSpPr>
          <p:nvPr/>
        </p:nvSpPr>
        <p:spPr bwMode="auto">
          <a:xfrm>
            <a:off x="225425" y="0"/>
            <a:ext cx="8693150" cy="630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SzPct val="55000"/>
              <a:tabLst>
                <a:tab pos="0" algn="l"/>
              </a:tabLst>
              <a:defRPr sz="1700">
                <a:solidFill>
                  <a:srgbClr val="004495"/>
                </a:solidFill>
                <a:latin typeface="Arial" charset="0"/>
              </a:defRPr>
            </a:lvl1pPr>
            <a:lvl2pPr marL="742950" indent="-285750" eaLnBrk="0" hangingPunct="0">
              <a:spcBef>
                <a:spcPct val="20000"/>
              </a:spcBef>
              <a:buClr>
                <a:srgbClr val="004495"/>
              </a:buClr>
              <a:buSzPct val="110000"/>
              <a:buFont typeface="Arial" charset="0"/>
              <a:buChar char="●"/>
              <a:tabLst>
                <a:tab pos="0" algn="l"/>
              </a:tabLst>
              <a:defRPr sz="1500">
                <a:solidFill>
                  <a:srgbClr val="004495"/>
                </a:solidFill>
                <a:latin typeface="Arial" charset="0"/>
              </a:defRPr>
            </a:lvl2pPr>
            <a:lvl3pPr marL="1143000" indent="-228600" eaLnBrk="0" hangingPunct="0">
              <a:spcBef>
                <a:spcPct val="20000"/>
              </a:spcBef>
              <a:buClr>
                <a:srgbClr val="004495"/>
              </a:buClr>
              <a:buFont typeface="Arial" charset="0"/>
              <a:buChar char="•"/>
              <a:tabLst>
                <a:tab pos="0" algn="l"/>
              </a:tabLst>
              <a:defRPr sz="1200">
                <a:solidFill>
                  <a:srgbClr val="004495"/>
                </a:solidFill>
                <a:latin typeface="Arial" charset="0"/>
              </a:defRPr>
            </a:lvl3pPr>
            <a:lvl4pPr marL="1600200" indent="-228600" eaLnBrk="0" hangingPunct="0">
              <a:spcBef>
                <a:spcPct val="20000"/>
              </a:spcBef>
              <a:buChar char="–"/>
              <a:tabLst>
                <a:tab pos="0" algn="l"/>
              </a:tabLst>
              <a:defRPr sz="2000">
                <a:solidFill>
                  <a:schemeClr val="tx1"/>
                </a:solidFill>
                <a:latin typeface="Times New Roman" pitchFamily="18" charset="0"/>
              </a:defRPr>
            </a:lvl4pPr>
            <a:lvl5pPr marL="2057400" indent="-228600" eaLnBrk="0" hangingPunct="0">
              <a:spcBef>
                <a:spcPct val="20000"/>
              </a:spcBef>
              <a:buChar char="»"/>
              <a:tabLst>
                <a:tab pos="0" algn="l"/>
              </a:tabLst>
              <a:defRPr sz="2000">
                <a:solidFill>
                  <a:schemeClr val="tx1"/>
                </a:solidFill>
                <a:latin typeface="Times New Roman" pitchFamily="18" charset="0"/>
              </a:defRPr>
            </a:lvl5pPr>
            <a:lvl6pPr marL="2514600" indent="-228600" eaLnBrk="0" fontAlgn="base" hangingPunct="0">
              <a:spcBef>
                <a:spcPct val="20000"/>
              </a:spcBef>
              <a:spcAft>
                <a:spcPct val="0"/>
              </a:spcAft>
              <a:buChar char="»"/>
              <a:tabLst>
                <a:tab pos="0" algn="l"/>
              </a:tabLst>
              <a:defRPr sz="2000">
                <a:solidFill>
                  <a:schemeClr val="tx1"/>
                </a:solidFill>
                <a:latin typeface="Times New Roman" pitchFamily="18" charset="0"/>
              </a:defRPr>
            </a:lvl6pPr>
            <a:lvl7pPr marL="2971800" indent="-228600" eaLnBrk="0" fontAlgn="base" hangingPunct="0">
              <a:spcBef>
                <a:spcPct val="20000"/>
              </a:spcBef>
              <a:spcAft>
                <a:spcPct val="0"/>
              </a:spcAft>
              <a:buChar char="»"/>
              <a:tabLst>
                <a:tab pos="0" algn="l"/>
              </a:tabLst>
              <a:defRPr sz="2000">
                <a:solidFill>
                  <a:schemeClr val="tx1"/>
                </a:solidFill>
                <a:latin typeface="Times New Roman" pitchFamily="18" charset="0"/>
              </a:defRPr>
            </a:lvl7pPr>
            <a:lvl8pPr marL="3429000" indent="-228600" eaLnBrk="0" fontAlgn="base" hangingPunct="0">
              <a:spcBef>
                <a:spcPct val="20000"/>
              </a:spcBef>
              <a:spcAft>
                <a:spcPct val="0"/>
              </a:spcAft>
              <a:buChar char="»"/>
              <a:tabLst>
                <a:tab pos="0" algn="l"/>
              </a:tabLst>
              <a:defRPr sz="2000">
                <a:solidFill>
                  <a:schemeClr val="tx1"/>
                </a:solidFill>
                <a:latin typeface="Times New Roman" pitchFamily="18" charset="0"/>
              </a:defRPr>
            </a:lvl8pPr>
            <a:lvl9pPr marL="3886200" indent="-228600" eaLnBrk="0" fontAlgn="base" hangingPunct="0">
              <a:spcBef>
                <a:spcPct val="20000"/>
              </a:spcBef>
              <a:spcAft>
                <a:spcPct val="0"/>
              </a:spcAft>
              <a:buChar char="»"/>
              <a:tabLst>
                <a:tab pos="0" algn="l"/>
              </a:tabLst>
              <a:defRPr sz="2000">
                <a:solidFill>
                  <a:schemeClr val="tx1"/>
                </a:solidFill>
                <a:latin typeface="Times New Roman" pitchFamily="18" charset="0"/>
              </a:defRPr>
            </a:lvl9pPr>
          </a:lstStyle>
          <a:p>
            <a:pPr>
              <a:spcBef>
                <a:spcPct val="50000"/>
              </a:spcBef>
              <a:buSzTx/>
            </a:pPr>
            <a:r>
              <a:rPr lang="fr-FR" altLang="fr-FR" sz="2000" b="1" dirty="0" smtClean="0">
                <a:solidFill>
                  <a:srgbClr val="8BC53F"/>
                </a:solidFill>
              </a:rPr>
              <a:t>Lancement d’un AMI en 2019 pour faire face au défi du grand âge  - Objectifs et contenu :</a:t>
            </a:r>
            <a:endParaRPr lang="fr-FR" altLang="fr-FR" sz="2000" b="1" dirty="0">
              <a:solidFill>
                <a:srgbClr val="8BC53F"/>
              </a:solidFill>
            </a:endParaRPr>
          </a:p>
        </p:txBody>
      </p:sp>
    </p:spTree>
    <p:extLst>
      <p:ext uri="{BB962C8B-B14F-4D97-AF65-F5344CB8AC3E}">
        <p14:creationId xmlns:p14="http://schemas.microsoft.com/office/powerpoint/2010/main" val="1616952699"/>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6386" name="Picture 23" descr="ARS-PPT ECRAN D'OUVERTURE"/>
          <p:cNvPicPr>
            <a:picLocks noChangeAspect="1" noChangeArrowheads="1"/>
          </p:cNvPicPr>
          <p:nvPr/>
        </p:nvPicPr>
        <p:blipFill>
          <a:blip r:embed="rId2">
            <a:extLst>
              <a:ext uri="{28A0092B-C50C-407E-A947-70E740481C1C}">
                <a14:useLocalDpi xmlns:a14="http://schemas.microsoft.com/office/drawing/2010/main" val="0"/>
              </a:ext>
            </a:extLst>
          </a:blip>
          <a:srcRect t="4482" b="91946"/>
          <a:stretch>
            <a:fillRect/>
          </a:stretch>
        </p:blipFill>
        <p:spPr bwMode="auto">
          <a:xfrm>
            <a:off x="0" y="476250"/>
            <a:ext cx="91440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75" name="Rectangle 3"/>
          <p:cNvSpPr>
            <a:spLocks noChangeArrowheads="1"/>
          </p:cNvSpPr>
          <p:nvPr/>
        </p:nvSpPr>
        <p:spPr bwMode="auto">
          <a:xfrm>
            <a:off x="455613" y="836613"/>
            <a:ext cx="8496300" cy="5761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85750" indent="-285750" eaLnBrk="0" hangingPunct="0">
              <a:spcBef>
                <a:spcPct val="20000"/>
              </a:spcBef>
              <a:buSzPct val="55000"/>
              <a:defRPr sz="1700">
                <a:solidFill>
                  <a:srgbClr val="004495"/>
                </a:solidFill>
                <a:latin typeface="Arial" charset="0"/>
              </a:defRPr>
            </a:lvl1pPr>
            <a:lvl2pPr marL="742950" indent="-285750" eaLnBrk="0" hangingPunct="0">
              <a:spcBef>
                <a:spcPct val="20000"/>
              </a:spcBef>
              <a:buClr>
                <a:srgbClr val="004495"/>
              </a:buClr>
              <a:buSzPct val="110000"/>
              <a:buFont typeface="Arial" charset="0"/>
              <a:buChar char="●"/>
              <a:defRPr sz="1500">
                <a:solidFill>
                  <a:srgbClr val="004495"/>
                </a:solidFill>
                <a:latin typeface="Arial" charset="0"/>
              </a:defRPr>
            </a:lvl2pPr>
            <a:lvl3pPr marL="1143000" indent="-228600" eaLnBrk="0" hangingPunct="0">
              <a:spcBef>
                <a:spcPct val="20000"/>
              </a:spcBef>
              <a:buClr>
                <a:srgbClr val="004495"/>
              </a:buClr>
              <a:buFont typeface="Arial" charset="0"/>
              <a:buChar char="•"/>
              <a:defRPr sz="1200">
                <a:solidFill>
                  <a:srgbClr val="004495"/>
                </a:solidFill>
                <a:latin typeface="Arial"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marL="0" indent="0">
              <a:defRPr/>
            </a:pPr>
            <a:r>
              <a:rPr lang="fr-FR" altLang="fr-FR" sz="2000" b="1" u="sng" dirty="0" smtClean="0">
                <a:solidFill>
                  <a:srgbClr val="002060"/>
                </a:solidFill>
              </a:rPr>
              <a:t>II - Inventer l’EHPAD de demain ou « EHPAD territorial » </a:t>
            </a:r>
            <a:endParaRPr lang="fr-FR" altLang="fr-FR" sz="2000" b="1" dirty="0" smtClean="0">
              <a:solidFill>
                <a:srgbClr val="002060"/>
              </a:solidFill>
            </a:endParaRPr>
          </a:p>
          <a:p>
            <a:pPr marL="252000" lvl="1" indent="0">
              <a:buSzPct val="66000"/>
              <a:buFont typeface="Arial" charset="0"/>
              <a:buNone/>
              <a:defRPr/>
            </a:pPr>
            <a:endParaRPr lang="fr-FR" altLang="fr-FR" sz="1600" dirty="0" smtClean="0">
              <a:solidFill>
                <a:srgbClr val="002060"/>
              </a:solidFill>
            </a:endParaRPr>
          </a:p>
          <a:p>
            <a:pPr marL="252000" lvl="1" indent="0">
              <a:buSzPct val="66000"/>
              <a:buFont typeface="Arial" charset="0"/>
              <a:buNone/>
              <a:defRPr/>
            </a:pPr>
            <a:r>
              <a:rPr lang="fr-FR" altLang="fr-FR" sz="1600" dirty="0" smtClean="0">
                <a:solidFill>
                  <a:srgbClr val="002060"/>
                </a:solidFill>
              </a:rPr>
              <a:t>Soutenir des projets d’EHPAD performants, innovants et répondant à la diversité des besoins des personnes âgées en perte d’autonomie et de leurs aidants, ouverts sur l’extérieur, véritables plateformes de ressources pour leur territoire de proximité.</a:t>
            </a:r>
          </a:p>
          <a:p>
            <a:pPr marL="537750" lvl="1">
              <a:buSzPct val="66000"/>
              <a:buFont typeface="Wingdings" panose="05000000000000000000" pitchFamily="2" charset="2"/>
              <a:buChar char="Ø"/>
              <a:defRPr/>
            </a:pPr>
            <a:r>
              <a:rPr lang="fr-FR" altLang="fr-FR" sz="1600" dirty="0" smtClean="0">
                <a:solidFill>
                  <a:srgbClr val="002060"/>
                </a:solidFill>
              </a:rPr>
              <a:t>A partir d’EHPAD déjà existants, diversifier la palette de l’offre proposée </a:t>
            </a:r>
          </a:p>
          <a:p>
            <a:pPr marL="537750" lvl="1">
              <a:buSzPct val="66000"/>
              <a:buFont typeface="Wingdings" panose="05000000000000000000" pitchFamily="2" charset="2"/>
              <a:buChar char="Ø"/>
              <a:defRPr/>
            </a:pPr>
            <a:r>
              <a:rPr lang="fr-FR" altLang="fr-FR" sz="1600" dirty="0" smtClean="0">
                <a:solidFill>
                  <a:srgbClr val="002060"/>
                </a:solidFill>
              </a:rPr>
              <a:t>Y intégrer également les expérimentations en cours dans la région (IDE de nuit, gestion des médicaments, de l’activité physique adaptée, du temps de médecin prescripteur, des transports sanitaires, etc…)</a:t>
            </a:r>
          </a:p>
          <a:p>
            <a:pPr marL="252000" lvl="1" indent="0">
              <a:buSzPct val="66000"/>
              <a:buFont typeface="Arial" charset="0"/>
              <a:buNone/>
              <a:defRPr/>
            </a:pPr>
            <a:endParaRPr lang="fr-FR" altLang="fr-FR" sz="1600" dirty="0">
              <a:solidFill>
                <a:srgbClr val="002060"/>
              </a:solidFill>
            </a:endParaRPr>
          </a:p>
          <a:p>
            <a:pPr marL="252000" lvl="1" indent="0">
              <a:buSzPct val="66000"/>
              <a:buFont typeface="Arial" charset="0"/>
              <a:buNone/>
              <a:defRPr/>
            </a:pPr>
            <a:r>
              <a:rPr lang="fr-FR" altLang="fr-FR" sz="1800" b="1" u="sng" dirty="0" smtClean="0">
                <a:solidFill>
                  <a:srgbClr val="002060"/>
                </a:solidFill>
              </a:rPr>
              <a:t>Calendrier </a:t>
            </a:r>
            <a:endParaRPr lang="fr-FR" altLang="fr-FR" sz="1800" b="1" u="sng" dirty="0">
              <a:solidFill>
                <a:srgbClr val="002060"/>
              </a:solidFill>
            </a:endParaRPr>
          </a:p>
          <a:p>
            <a:pPr marL="537750" lvl="1">
              <a:buSzPct val="66000"/>
              <a:buFont typeface="Wingdings" panose="05000000000000000000" pitchFamily="2" charset="2"/>
              <a:buChar char="Ø"/>
              <a:defRPr/>
            </a:pPr>
            <a:r>
              <a:rPr lang="fr-FR" altLang="fr-FR" sz="1600" dirty="0">
                <a:solidFill>
                  <a:srgbClr val="002060"/>
                </a:solidFill>
              </a:rPr>
              <a:t>Un document cadre </a:t>
            </a:r>
            <a:r>
              <a:rPr lang="fr-FR" altLang="fr-FR" sz="1600" dirty="0" smtClean="0">
                <a:solidFill>
                  <a:srgbClr val="002060"/>
                </a:solidFill>
              </a:rPr>
              <a:t>régional déclinant </a:t>
            </a:r>
            <a:r>
              <a:rPr lang="fr-FR" altLang="fr-FR" sz="1600" dirty="0">
                <a:solidFill>
                  <a:srgbClr val="002060"/>
                </a:solidFill>
              </a:rPr>
              <a:t>les actions plus </a:t>
            </a:r>
            <a:r>
              <a:rPr lang="fr-FR" altLang="fr-FR" sz="1600" dirty="0" smtClean="0">
                <a:solidFill>
                  <a:srgbClr val="002060"/>
                </a:solidFill>
              </a:rPr>
              <a:t>précisément, au sein des 2 </a:t>
            </a:r>
            <a:r>
              <a:rPr lang="fr-FR" altLang="fr-FR" sz="1600" dirty="0">
                <a:solidFill>
                  <a:srgbClr val="002060"/>
                </a:solidFill>
              </a:rPr>
              <a:t>axes </a:t>
            </a:r>
            <a:r>
              <a:rPr lang="fr-FR" altLang="fr-FR" sz="1600" dirty="0" smtClean="0">
                <a:solidFill>
                  <a:srgbClr val="002060"/>
                </a:solidFill>
              </a:rPr>
              <a:t>thématiques : </a:t>
            </a:r>
            <a:r>
              <a:rPr lang="fr-FR" altLang="fr-FR" sz="1600" dirty="0">
                <a:solidFill>
                  <a:srgbClr val="002060"/>
                </a:solidFill>
              </a:rPr>
              <a:t>faisant apparaitre objectifs, critères d’éligibilité, calendrier de réponse </a:t>
            </a:r>
            <a:r>
              <a:rPr lang="fr-FR" altLang="fr-FR" sz="1600" dirty="0" smtClean="0">
                <a:solidFill>
                  <a:srgbClr val="002060"/>
                </a:solidFill>
              </a:rPr>
              <a:t>…</a:t>
            </a:r>
          </a:p>
          <a:p>
            <a:pPr marL="537750" lvl="1">
              <a:buSzPct val="66000"/>
              <a:buFont typeface="Wingdings" panose="05000000000000000000" pitchFamily="2" charset="2"/>
              <a:buChar char="Ø"/>
              <a:defRPr/>
            </a:pPr>
            <a:r>
              <a:rPr lang="fr-FR" altLang="fr-FR" sz="1600" dirty="0" smtClean="0">
                <a:solidFill>
                  <a:srgbClr val="002060"/>
                </a:solidFill>
              </a:rPr>
              <a:t>Déclinaisons départementales en concertation avec les conseil départementaux juillet/sept précisant les actions prioritaires retenues pour le territoire, leurs spécificités, localisations et </a:t>
            </a:r>
            <a:r>
              <a:rPr lang="fr-FR" altLang="fr-FR" sz="1600" dirty="0">
                <a:solidFill>
                  <a:srgbClr val="002060"/>
                </a:solidFill>
              </a:rPr>
              <a:t>financements </a:t>
            </a:r>
            <a:r>
              <a:rPr lang="fr-FR" altLang="fr-FR" sz="1600" dirty="0" smtClean="0">
                <a:solidFill>
                  <a:srgbClr val="002060"/>
                </a:solidFill>
              </a:rPr>
              <a:t>accordés</a:t>
            </a:r>
          </a:p>
          <a:p>
            <a:pPr marL="537750" lvl="1">
              <a:buSzPct val="66000"/>
              <a:buFont typeface="Wingdings" panose="05000000000000000000" pitchFamily="2" charset="2"/>
              <a:buChar char="Ø"/>
              <a:defRPr/>
            </a:pPr>
            <a:r>
              <a:rPr lang="fr-FR" altLang="fr-FR" sz="1600" dirty="0" smtClean="0">
                <a:solidFill>
                  <a:srgbClr val="002060"/>
                </a:solidFill>
              </a:rPr>
              <a:t>Lancement de l’AMI en octobre 2019 / fin dépôt candidatures 31 janvier 2020</a:t>
            </a:r>
          </a:p>
          <a:p>
            <a:pPr marL="537750" lvl="1">
              <a:buSzPct val="66000"/>
              <a:buFont typeface="Wingdings" panose="05000000000000000000" pitchFamily="2" charset="2"/>
              <a:buChar char="Ø"/>
              <a:defRPr/>
            </a:pPr>
            <a:r>
              <a:rPr lang="fr-FR" altLang="fr-FR" sz="1600" dirty="0" smtClean="0">
                <a:solidFill>
                  <a:srgbClr val="002060"/>
                </a:solidFill>
              </a:rPr>
              <a:t>Co-construction avec les opérateurs février/avril 2020</a:t>
            </a:r>
          </a:p>
          <a:p>
            <a:pPr marL="537750" lvl="1">
              <a:buSzPct val="66000"/>
              <a:buFont typeface="Wingdings" panose="05000000000000000000" pitchFamily="2" charset="2"/>
              <a:buChar char="Ø"/>
              <a:defRPr/>
            </a:pPr>
            <a:r>
              <a:rPr lang="fr-FR" altLang="fr-FR" sz="1600" dirty="0" smtClean="0">
                <a:solidFill>
                  <a:srgbClr val="002060"/>
                </a:solidFill>
              </a:rPr>
              <a:t>Annonce des projets retenus en mai 2020</a:t>
            </a:r>
          </a:p>
          <a:p>
            <a:pPr marL="537750" lvl="1">
              <a:buSzPct val="66000"/>
              <a:buFont typeface="Wingdings" panose="05000000000000000000" pitchFamily="2" charset="2"/>
              <a:buChar char="Ø"/>
              <a:defRPr/>
            </a:pPr>
            <a:endParaRPr lang="fr-FR" altLang="fr-FR" sz="1600" dirty="0" smtClean="0">
              <a:solidFill>
                <a:srgbClr val="002060"/>
              </a:solidFill>
            </a:endParaRPr>
          </a:p>
        </p:txBody>
      </p:sp>
      <p:sp>
        <p:nvSpPr>
          <p:cNvPr id="16388" name="Titre 1"/>
          <p:cNvSpPr txBox="1">
            <a:spLocks/>
          </p:cNvSpPr>
          <p:nvPr/>
        </p:nvSpPr>
        <p:spPr bwMode="auto">
          <a:xfrm>
            <a:off x="225425" y="0"/>
            <a:ext cx="8693150" cy="630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SzPct val="55000"/>
              <a:tabLst>
                <a:tab pos="0" algn="l"/>
              </a:tabLst>
              <a:defRPr sz="1700">
                <a:solidFill>
                  <a:srgbClr val="004495"/>
                </a:solidFill>
                <a:latin typeface="Arial" charset="0"/>
              </a:defRPr>
            </a:lvl1pPr>
            <a:lvl2pPr marL="742950" indent="-285750" eaLnBrk="0" hangingPunct="0">
              <a:spcBef>
                <a:spcPct val="20000"/>
              </a:spcBef>
              <a:buClr>
                <a:srgbClr val="004495"/>
              </a:buClr>
              <a:buSzPct val="110000"/>
              <a:buFont typeface="Arial" charset="0"/>
              <a:buChar char="●"/>
              <a:tabLst>
                <a:tab pos="0" algn="l"/>
              </a:tabLst>
              <a:defRPr sz="1500">
                <a:solidFill>
                  <a:srgbClr val="004495"/>
                </a:solidFill>
                <a:latin typeface="Arial" charset="0"/>
              </a:defRPr>
            </a:lvl2pPr>
            <a:lvl3pPr marL="1143000" indent="-228600" eaLnBrk="0" hangingPunct="0">
              <a:spcBef>
                <a:spcPct val="20000"/>
              </a:spcBef>
              <a:buClr>
                <a:srgbClr val="004495"/>
              </a:buClr>
              <a:buFont typeface="Arial" charset="0"/>
              <a:buChar char="•"/>
              <a:tabLst>
                <a:tab pos="0" algn="l"/>
              </a:tabLst>
              <a:defRPr sz="1200">
                <a:solidFill>
                  <a:srgbClr val="004495"/>
                </a:solidFill>
                <a:latin typeface="Arial" charset="0"/>
              </a:defRPr>
            </a:lvl3pPr>
            <a:lvl4pPr marL="1600200" indent="-228600" eaLnBrk="0" hangingPunct="0">
              <a:spcBef>
                <a:spcPct val="20000"/>
              </a:spcBef>
              <a:buChar char="–"/>
              <a:tabLst>
                <a:tab pos="0" algn="l"/>
              </a:tabLst>
              <a:defRPr sz="2000">
                <a:solidFill>
                  <a:schemeClr val="tx1"/>
                </a:solidFill>
                <a:latin typeface="Times New Roman" pitchFamily="18" charset="0"/>
              </a:defRPr>
            </a:lvl4pPr>
            <a:lvl5pPr marL="2057400" indent="-228600" eaLnBrk="0" hangingPunct="0">
              <a:spcBef>
                <a:spcPct val="20000"/>
              </a:spcBef>
              <a:buChar char="»"/>
              <a:tabLst>
                <a:tab pos="0" algn="l"/>
              </a:tabLst>
              <a:defRPr sz="2000">
                <a:solidFill>
                  <a:schemeClr val="tx1"/>
                </a:solidFill>
                <a:latin typeface="Times New Roman" pitchFamily="18" charset="0"/>
              </a:defRPr>
            </a:lvl5pPr>
            <a:lvl6pPr marL="2514600" indent="-228600" eaLnBrk="0" fontAlgn="base" hangingPunct="0">
              <a:spcBef>
                <a:spcPct val="20000"/>
              </a:spcBef>
              <a:spcAft>
                <a:spcPct val="0"/>
              </a:spcAft>
              <a:buChar char="»"/>
              <a:tabLst>
                <a:tab pos="0" algn="l"/>
              </a:tabLst>
              <a:defRPr sz="2000">
                <a:solidFill>
                  <a:schemeClr val="tx1"/>
                </a:solidFill>
                <a:latin typeface="Times New Roman" pitchFamily="18" charset="0"/>
              </a:defRPr>
            </a:lvl6pPr>
            <a:lvl7pPr marL="2971800" indent="-228600" eaLnBrk="0" fontAlgn="base" hangingPunct="0">
              <a:spcBef>
                <a:spcPct val="20000"/>
              </a:spcBef>
              <a:spcAft>
                <a:spcPct val="0"/>
              </a:spcAft>
              <a:buChar char="»"/>
              <a:tabLst>
                <a:tab pos="0" algn="l"/>
              </a:tabLst>
              <a:defRPr sz="2000">
                <a:solidFill>
                  <a:schemeClr val="tx1"/>
                </a:solidFill>
                <a:latin typeface="Times New Roman" pitchFamily="18" charset="0"/>
              </a:defRPr>
            </a:lvl7pPr>
            <a:lvl8pPr marL="3429000" indent="-228600" eaLnBrk="0" fontAlgn="base" hangingPunct="0">
              <a:spcBef>
                <a:spcPct val="20000"/>
              </a:spcBef>
              <a:spcAft>
                <a:spcPct val="0"/>
              </a:spcAft>
              <a:buChar char="»"/>
              <a:tabLst>
                <a:tab pos="0" algn="l"/>
              </a:tabLst>
              <a:defRPr sz="2000">
                <a:solidFill>
                  <a:schemeClr val="tx1"/>
                </a:solidFill>
                <a:latin typeface="Times New Roman" pitchFamily="18" charset="0"/>
              </a:defRPr>
            </a:lvl8pPr>
            <a:lvl9pPr marL="3886200" indent="-228600" eaLnBrk="0" fontAlgn="base" hangingPunct="0">
              <a:spcBef>
                <a:spcPct val="20000"/>
              </a:spcBef>
              <a:spcAft>
                <a:spcPct val="0"/>
              </a:spcAft>
              <a:buChar char="»"/>
              <a:tabLst>
                <a:tab pos="0" algn="l"/>
              </a:tabLst>
              <a:defRPr sz="2000">
                <a:solidFill>
                  <a:schemeClr val="tx1"/>
                </a:solidFill>
                <a:latin typeface="Times New Roman" pitchFamily="18" charset="0"/>
              </a:defRPr>
            </a:lvl9pPr>
          </a:lstStyle>
          <a:p>
            <a:pPr>
              <a:spcBef>
                <a:spcPct val="50000"/>
              </a:spcBef>
              <a:buSzTx/>
            </a:pPr>
            <a:r>
              <a:rPr lang="fr-FR" altLang="fr-FR" sz="3200" b="1">
                <a:solidFill>
                  <a:srgbClr val="8BC53F"/>
                </a:solidFill>
              </a:rPr>
              <a:t>Objectifs et Contenu de l’AMI PA</a:t>
            </a:r>
          </a:p>
        </p:txBody>
      </p:sp>
    </p:spTree>
    <p:extLst>
      <p:ext uri="{BB962C8B-B14F-4D97-AF65-F5344CB8AC3E}">
        <p14:creationId xmlns:p14="http://schemas.microsoft.com/office/powerpoint/2010/main" val="3730347012"/>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p:nvPr>
        </p:nvSpPr>
        <p:spPr>
          <a:xfrm>
            <a:off x="539552" y="2780928"/>
            <a:ext cx="8152920" cy="1142640"/>
          </a:xfrm>
        </p:spPr>
        <p:txBody>
          <a:bodyPr/>
          <a:lstStyle/>
          <a:p>
            <a:pPr algn="ctr"/>
            <a:r>
              <a:rPr lang="fr-FR" sz="3200" b="1" dirty="0" smtClean="0">
                <a:solidFill>
                  <a:srgbClr val="92D050"/>
                </a:solidFill>
              </a:rPr>
              <a:t>ACCOMPAGNEMENT DES PERSONNES EN SITUATION DE HANDICAP </a:t>
            </a:r>
            <a:endParaRPr lang="fr-FR" sz="3200" b="1" dirty="0">
              <a:solidFill>
                <a:srgbClr val="92D050"/>
              </a:solidFill>
            </a:endParaRPr>
          </a:p>
        </p:txBody>
      </p:sp>
    </p:spTree>
    <p:extLst>
      <p:ext uri="{BB962C8B-B14F-4D97-AF65-F5344CB8AC3E}">
        <p14:creationId xmlns:p14="http://schemas.microsoft.com/office/powerpoint/2010/main" val="26597457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2" name="TextShape 1"/>
          <p:cNvSpPr txBox="1"/>
          <p:nvPr/>
        </p:nvSpPr>
        <p:spPr>
          <a:xfrm>
            <a:off x="304920" y="220680"/>
            <a:ext cx="8152920" cy="832056"/>
          </a:xfrm>
          <a:prstGeom prst="rect">
            <a:avLst/>
          </a:prstGeom>
          <a:noFill/>
          <a:ln>
            <a:noFill/>
          </a:ln>
        </p:spPr>
        <p:txBody>
          <a:bodyPr anchor="ctr"/>
          <a:lstStyle/>
          <a:p>
            <a:pPr marL="360" algn="ctr">
              <a:lnSpc>
                <a:spcPct val="100000"/>
              </a:lnSpc>
            </a:pPr>
            <a:r>
              <a:rPr lang="fr-FR" sz="2400" b="1" strike="noStrike" spc="-1" dirty="0" smtClean="0">
                <a:solidFill>
                  <a:srgbClr val="7AB800"/>
                </a:solidFill>
                <a:uFill>
                  <a:solidFill>
                    <a:srgbClr val="FFFFFF"/>
                  </a:solidFill>
                </a:uFill>
                <a:latin typeface="Arial"/>
              </a:rPr>
              <a:t>Analyse de l’offre pour enfants et adultes </a:t>
            </a:r>
          </a:p>
          <a:p>
            <a:pPr marL="360" algn="ctr">
              <a:lnSpc>
                <a:spcPct val="100000"/>
              </a:lnSpc>
            </a:pPr>
            <a:r>
              <a:rPr lang="fr-FR" sz="2400" b="1" strike="noStrike" spc="-1" dirty="0" smtClean="0">
                <a:solidFill>
                  <a:srgbClr val="7AB800"/>
                </a:solidFill>
                <a:uFill>
                  <a:solidFill>
                    <a:srgbClr val="FFFFFF"/>
                  </a:solidFill>
                </a:uFill>
                <a:latin typeface="Arial"/>
              </a:rPr>
              <a:t>en situation de handicap   </a:t>
            </a:r>
            <a:endParaRPr lang="fr-FR" sz="2400" b="0" strike="noStrike" spc="-1" dirty="0">
              <a:solidFill>
                <a:srgbClr val="000000"/>
              </a:solidFill>
              <a:uFill>
                <a:solidFill>
                  <a:srgbClr val="FFFFFF"/>
                </a:solidFill>
              </a:uFill>
              <a:latin typeface="Arial"/>
            </a:endParaRPr>
          </a:p>
        </p:txBody>
      </p:sp>
      <p:sp>
        <p:nvSpPr>
          <p:cNvPr id="404" name="CustomShape 3"/>
          <p:cNvSpPr/>
          <p:nvPr/>
        </p:nvSpPr>
        <p:spPr>
          <a:xfrm>
            <a:off x="467640" y="3861000"/>
            <a:ext cx="7488360" cy="2427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endParaRPr lang="fr-FR" sz="1800" b="0" strike="noStrike" spc="-1" dirty="0">
              <a:solidFill>
                <a:srgbClr val="000000"/>
              </a:solidFill>
              <a:uFill>
                <a:solidFill>
                  <a:srgbClr val="FFFFFF"/>
                </a:solidFill>
              </a:uFill>
              <a:latin typeface="Arial"/>
            </a:endParaRPr>
          </a:p>
        </p:txBody>
      </p:sp>
      <p:sp>
        <p:nvSpPr>
          <p:cNvPr id="2" name="Rectangle 1"/>
          <p:cNvSpPr/>
          <p:nvPr/>
        </p:nvSpPr>
        <p:spPr>
          <a:xfrm>
            <a:off x="827584" y="1305342"/>
            <a:ext cx="7416824" cy="5909310"/>
          </a:xfrm>
          <a:prstGeom prst="rect">
            <a:avLst/>
          </a:prstGeom>
        </p:spPr>
        <p:txBody>
          <a:bodyPr wrap="square">
            <a:spAutoFit/>
          </a:bodyPr>
          <a:lstStyle/>
          <a:p>
            <a:pPr marL="285750" indent="-285750" algn="just">
              <a:buFont typeface="Courier New" panose="02070309020205020404" pitchFamily="49" charset="0"/>
              <a:buChar char="o"/>
            </a:pPr>
            <a:endParaRPr lang="fr-FR" dirty="0" smtClean="0">
              <a:solidFill>
                <a:srgbClr val="002060"/>
              </a:solidFill>
            </a:endParaRPr>
          </a:p>
          <a:p>
            <a:pPr marL="285750" indent="-285750" algn="just">
              <a:buFont typeface="Courier New" panose="02070309020205020404" pitchFamily="49" charset="0"/>
              <a:buChar char="o"/>
            </a:pPr>
            <a:r>
              <a:rPr lang="fr-FR" dirty="0" smtClean="0">
                <a:solidFill>
                  <a:srgbClr val="002060"/>
                </a:solidFill>
              </a:rPr>
              <a:t>Le département compte 7</a:t>
            </a:r>
            <a:r>
              <a:rPr lang="fr-FR" dirty="0">
                <a:solidFill>
                  <a:srgbClr val="002060"/>
                </a:solidFill>
              </a:rPr>
              <a:t> 155 places </a:t>
            </a:r>
            <a:r>
              <a:rPr lang="fr-FR" dirty="0" smtClean="0">
                <a:solidFill>
                  <a:srgbClr val="002060"/>
                </a:solidFill>
              </a:rPr>
              <a:t>installées en </a:t>
            </a:r>
            <a:r>
              <a:rPr lang="fr-FR" dirty="0">
                <a:solidFill>
                  <a:srgbClr val="002060"/>
                </a:solidFill>
              </a:rPr>
              <a:t>établissements et </a:t>
            </a:r>
            <a:r>
              <a:rPr lang="fr-FR" dirty="0" smtClean="0">
                <a:solidFill>
                  <a:srgbClr val="002060"/>
                </a:solidFill>
              </a:rPr>
              <a:t>services, </a:t>
            </a:r>
            <a:r>
              <a:rPr lang="fr-FR" dirty="0">
                <a:solidFill>
                  <a:srgbClr val="002060"/>
                </a:solidFill>
              </a:rPr>
              <a:t>dont 3 263 destinées aux enfants en situation de handicap (1810 places d’IME, 1023 places de SESSAD, 350 places de CAMSP et 80 places en dispositif ITEP), pour une enveloppe globale assurance maladie de plus de 200 millions d’euros.</a:t>
            </a:r>
          </a:p>
          <a:p>
            <a:pPr algn="just"/>
            <a:r>
              <a:rPr lang="fr-FR" dirty="0">
                <a:solidFill>
                  <a:srgbClr val="002060"/>
                </a:solidFill>
              </a:rPr>
              <a:t> </a:t>
            </a:r>
            <a:endParaRPr lang="fr-FR" dirty="0" smtClean="0">
              <a:solidFill>
                <a:srgbClr val="002060"/>
              </a:solidFill>
            </a:endParaRPr>
          </a:p>
          <a:p>
            <a:pPr algn="just"/>
            <a:endParaRPr lang="fr-FR" dirty="0">
              <a:solidFill>
                <a:srgbClr val="002060"/>
              </a:solidFill>
            </a:endParaRPr>
          </a:p>
          <a:p>
            <a:pPr marL="285750" indent="-285750" algn="just">
              <a:buFont typeface="Courier New" panose="02070309020205020404" pitchFamily="49" charset="0"/>
              <a:buChar char="o"/>
            </a:pPr>
            <a:r>
              <a:rPr lang="fr-FR" dirty="0" smtClean="0">
                <a:solidFill>
                  <a:srgbClr val="002060"/>
                </a:solidFill>
              </a:rPr>
              <a:t>L’effort de rattrapage mené depuis de nombreuses années a </a:t>
            </a:r>
            <a:r>
              <a:rPr lang="fr-FR" dirty="0">
                <a:solidFill>
                  <a:srgbClr val="002060"/>
                </a:solidFill>
              </a:rPr>
              <a:t>permis à la Seine-Saint-Denis de rejoindre le taux d’équipement régional pour les MAS et les ESAT, et le taux national pour ce qui concerne l’équipement en </a:t>
            </a:r>
            <a:r>
              <a:rPr lang="fr-FR" dirty="0" smtClean="0">
                <a:solidFill>
                  <a:srgbClr val="002060"/>
                </a:solidFill>
              </a:rPr>
              <a:t>SAMSAH</a:t>
            </a:r>
          </a:p>
          <a:p>
            <a:pPr marL="285750" indent="-285750">
              <a:buFont typeface="Courier New" panose="02070309020205020404" pitchFamily="49" charset="0"/>
              <a:buChar char="o"/>
            </a:pPr>
            <a:endParaRPr lang="fr-FR" spc="-1" dirty="0" smtClean="0">
              <a:solidFill>
                <a:srgbClr val="002060"/>
              </a:solidFill>
              <a:uFill>
                <a:solidFill>
                  <a:srgbClr val="FFFFFF"/>
                </a:solidFill>
              </a:uFill>
            </a:endParaRPr>
          </a:p>
          <a:p>
            <a:pPr marL="285750" indent="-285750">
              <a:buFont typeface="Courier New" panose="02070309020205020404" pitchFamily="49" charset="0"/>
              <a:buChar char="o"/>
            </a:pPr>
            <a:endParaRPr lang="fr-FR" spc="-1" dirty="0" smtClean="0">
              <a:solidFill>
                <a:srgbClr val="002060"/>
              </a:solidFill>
              <a:uFill>
                <a:solidFill>
                  <a:srgbClr val="FFFFFF"/>
                </a:solidFill>
              </a:uFill>
            </a:endParaRPr>
          </a:p>
          <a:p>
            <a:pPr marL="285750" indent="-285750" algn="just">
              <a:buFont typeface="Courier New" panose="02070309020205020404" pitchFamily="49" charset="0"/>
              <a:buChar char="o"/>
            </a:pPr>
            <a:r>
              <a:rPr lang="fr-FR" spc="-1" dirty="0">
                <a:solidFill>
                  <a:srgbClr val="002060"/>
                </a:solidFill>
                <a:uFill>
                  <a:solidFill>
                    <a:srgbClr val="FFFFFF"/>
                  </a:solidFill>
                </a:uFill>
              </a:rPr>
              <a:t>L</a:t>
            </a:r>
            <a:r>
              <a:rPr lang="fr-FR" spc="-1" dirty="0" smtClean="0">
                <a:solidFill>
                  <a:srgbClr val="002060"/>
                </a:solidFill>
                <a:uFill>
                  <a:solidFill>
                    <a:srgbClr val="FFFFFF"/>
                  </a:solidFill>
                </a:uFill>
              </a:rPr>
              <a:t>e </a:t>
            </a:r>
            <a:r>
              <a:rPr lang="fr-FR" spc="-1" dirty="0">
                <a:solidFill>
                  <a:srgbClr val="002060"/>
                </a:solidFill>
                <a:uFill>
                  <a:solidFill>
                    <a:srgbClr val="FFFFFF"/>
                  </a:solidFill>
                </a:uFill>
              </a:rPr>
              <a:t>département reste </a:t>
            </a:r>
            <a:r>
              <a:rPr lang="fr-FR" spc="-1" dirty="0" smtClean="0">
                <a:solidFill>
                  <a:srgbClr val="002060"/>
                </a:solidFill>
                <a:uFill>
                  <a:solidFill>
                    <a:srgbClr val="FFFFFF"/>
                  </a:solidFill>
                </a:uFill>
              </a:rPr>
              <a:t>sous-équipé </a:t>
            </a:r>
            <a:r>
              <a:rPr lang="fr-FR" spc="-1" dirty="0">
                <a:solidFill>
                  <a:srgbClr val="002060"/>
                </a:solidFill>
                <a:uFill>
                  <a:solidFill>
                    <a:srgbClr val="FFFFFF"/>
                  </a:solidFill>
                </a:uFill>
              </a:rPr>
              <a:t>principalement dans le secteur </a:t>
            </a:r>
            <a:r>
              <a:rPr lang="fr-FR" spc="-1" dirty="0" smtClean="0">
                <a:solidFill>
                  <a:srgbClr val="002060"/>
                </a:solidFill>
                <a:uFill>
                  <a:solidFill>
                    <a:srgbClr val="FFFFFF"/>
                  </a:solidFill>
                </a:uFill>
              </a:rPr>
              <a:t>enfants </a:t>
            </a:r>
            <a:r>
              <a:rPr lang="fr-FR" spc="-1" dirty="0">
                <a:solidFill>
                  <a:srgbClr val="002060"/>
                </a:solidFill>
                <a:uFill>
                  <a:solidFill>
                    <a:srgbClr val="FFFFFF"/>
                  </a:solidFill>
                </a:uFill>
              </a:rPr>
              <a:t>en raison notamment de son dynamisme </a:t>
            </a:r>
            <a:r>
              <a:rPr lang="fr-FR" spc="-1" dirty="0" smtClean="0">
                <a:solidFill>
                  <a:srgbClr val="002060"/>
                </a:solidFill>
                <a:uFill>
                  <a:solidFill>
                    <a:srgbClr val="FFFFFF"/>
                  </a:solidFill>
                </a:uFill>
              </a:rPr>
              <a:t>démographique</a:t>
            </a:r>
          </a:p>
          <a:p>
            <a:endParaRPr lang="fr-FR" b="1" spc="-1" dirty="0">
              <a:solidFill>
                <a:schemeClr val="accent1">
                  <a:lumMod val="75000"/>
                </a:schemeClr>
              </a:solidFill>
              <a:uFill>
                <a:solidFill>
                  <a:srgbClr val="FFFFFF"/>
                </a:solidFill>
              </a:uFill>
            </a:endParaRPr>
          </a:p>
          <a:p>
            <a:endParaRPr lang="fr-FR" b="1" spc="-1" dirty="0" smtClean="0">
              <a:solidFill>
                <a:schemeClr val="accent1">
                  <a:lumMod val="75000"/>
                </a:schemeClr>
              </a:solidFill>
              <a:uFill>
                <a:solidFill>
                  <a:srgbClr val="FFFFFF"/>
                </a:solidFill>
              </a:uFill>
            </a:endParaRPr>
          </a:p>
          <a:p>
            <a:endParaRPr lang="fr-FR" b="1" spc="-1" dirty="0">
              <a:solidFill>
                <a:srgbClr val="7AB800"/>
              </a:solidFill>
              <a:uFill>
                <a:solidFill>
                  <a:srgbClr val="FFFFFF"/>
                </a:solidFill>
              </a:uFill>
            </a:endParaRPr>
          </a:p>
          <a:p>
            <a:endParaRPr lang="fr-FR" b="1" spc="-1" dirty="0" smtClean="0">
              <a:solidFill>
                <a:srgbClr val="7AB800"/>
              </a:solidFill>
              <a:uFill>
                <a:solidFill>
                  <a:srgbClr val="FFFFFF"/>
                </a:solidFill>
              </a:uFill>
            </a:endParaRPr>
          </a:p>
          <a:p>
            <a:endParaRPr lang="fr-FR" dirty="0"/>
          </a:p>
        </p:txBody>
      </p:sp>
    </p:spTree>
    <p:extLst>
      <p:ext uri="{BB962C8B-B14F-4D97-AF65-F5344CB8AC3E}">
        <p14:creationId xmlns:p14="http://schemas.microsoft.com/office/powerpoint/2010/main" val="2314200365"/>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 name="TextShape 1"/>
          <p:cNvSpPr txBox="1"/>
          <p:nvPr/>
        </p:nvSpPr>
        <p:spPr>
          <a:xfrm>
            <a:off x="323640" y="272880"/>
            <a:ext cx="8280720" cy="389700"/>
          </a:xfrm>
          <a:prstGeom prst="rect">
            <a:avLst/>
          </a:prstGeom>
          <a:noFill/>
          <a:ln>
            <a:noFill/>
          </a:ln>
        </p:spPr>
        <p:txBody>
          <a:bodyPr anchor="b"/>
          <a:lstStyle/>
          <a:p>
            <a:pPr algn="ctr">
              <a:lnSpc>
                <a:spcPct val="100000"/>
              </a:lnSpc>
            </a:pPr>
            <a:r>
              <a:rPr lang="fr-FR" sz="2400" b="1" spc="-1" dirty="0" smtClean="0">
                <a:solidFill>
                  <a:srgbClr val="7AB800"/>
                </a:solidFill>
                <a:uFill>
                  <a:solidFill>
                    <a:srgbClr val="FFFFFF"/>
                  </a:solidFill>
                </a:uFill>
                <a:latin typeface="Arial"/>
              </a:rPr>
              <a:t>Rattrapage de l’offre handicap  </a:t>
            </a:r>
            <a:r>
              <a:rPr lang="fr-FR" sz="2400" b="1" strike="noStrike" spc="-1" dirty="0" smtClean="0">
                <a:solidFill>
                  <a:srgbClr val="7AB800"/>
                </a:solidFill>
                <a:uFill>
                  <a:solidFill>
                    <a:srgbClr val="FFFFFF"/>
                  </a:solidFill>
                </a:uFill>
                <a:latin typeface="Arial"/>
              </a:rPr>
              <a:t> </a:t>
            </a:r>
            <a:endParaRPr lang="fr-FR" sz="1800" b="0" strike="noStrike" spc="-1" dirty="0">
              <a:solidFill>
                <a:srgbClr val="000000"/>
              </a:solidFill>
              <a:uFill>
                <a:solidFill>
                  <a:srgbClr val="FFFFFF"/>
                </a:solidFill>
              </a:uFill>
              <a:latin typeface="Arial"/>
            </a:endParaRPr>
          </a:p>
        </p:txBody>
      </p:sp>
      <p:sp>
        <p:nvSpPr>
          <p:cNvPr id="400" name="TextShape 2"/>
          <p:cNvSpPr txBox="1"/>
          <p:nvPr/>
        </p:nvSpPr>
        <p:spPr>
          <a:xfrm>
            <a:off x="786600" y="5229200"/>
            <a:ext cx="7354800" cy="762007"/>
          </a:xfrm>
          <a:prstGeom prst="rect">
            <a:avLst/>
          </a:prstGeom>
          <a:noFill/>
          <a:ln>
            <a:noFill/>
          </a:ln>
        </p:spPr>
        <p:txBody>
          <a:bodyPr/>
          <a:lstStyle/>
          <a:p>
            <a:pPr algn="ctr">
              <a:spcAft>
                <a:spcPts val="0"/>
              </a:spcAft>
            </a:pPr>
            <a:r>
              <a:rPr lang="fr-FR" sz="1400" b="1" dirty="0">
                <a:solidFill>
                  <a:srgbClr val="002060"/>
                </a:solidFill>
                <a:ea typeface="Times New Roman"/>
              </a:rPr>
              <a:t>Au sein de la région Ile-de-France, la Seine-Saint-Denis est un territoire prioritaire depuis plusieurs années compte tenu de son retard historique d’équipement, avec 1 300 places supplémentaires créées sur les 10 dernières années pour plus de 40 millions d’euros de crédits d’assurance maladie.</a:t>
            </a:r>
            <a:endParaRPr lang="fr-FR" sz="1400" b="1" dirty="0">
              <a:solidFill>
                <a:srgbClr val="002060"/>
              </a:solidFill>
              <a:latin typeface="Times New Roman"/>
              <a:ea typeface="Times New Roman"/>
            </a:endParaRPr>
          </a:p>
          <a:p>
            <a:pPr>
              <a:lnSpc>
                <a:spcPct val="100000"/>
              </a:lnSpc>
            </a:pPr>
            <a:endParaRPr lang="fr-FR" sz="1400" b="1" strike="noStrike" spc="-1" dirty="0">
              <a:solidFill>
                <a:srgbClr val="002060"/>
              </a:solidFill>
              <a:uFill>
                <a:solidFill>
                  <a:srgbClr val="FFFFFF"/>
                </a:solidFill>
              </a:uFill>
              <a:latin typeface="Arial"/>
            </a:endParaRPr>
          </a:p>
          <a:p>
            <a:pPr>
              <a:lnSpc>
                <a:spcPct val="100000"/>
              </a:lnSpc>
            </a:pPr>
            <a:endParaRPr lang="fr-FR" sz="1700" b="0" strike="noStrike" spc="-1" dirty="0">
              <a:solidFill>
                <a:srgbClr val="000000"/>
              </a:solidFill>
              <a:uFill>
                <a:solidFill>
                  <a:srgbClr val="FFFFFF"/>
                </a:solidFill>
              </a:uFill>
              <a:latin typeface="Arial"/>
            </a:endParaRPr>
          </a:p>
          <a:p>
            <a:pPr>
              <a:lnSpc>
                <a:spcPct val="100000"/>
              </a:lnSpc>
            </a:pPr>
            <a:endParaRPr lang="fr-FR" sz="1700" b="0" strike="noStrike" spc="-1" dirty="0">
              <a:solidFill>
                <a:srgbClr val="000000"/>
              </a:solidFill>
              <a:uFill>
                <a:solidFill>
                  <a:srgbClr val="FFFFFF"/>
                </a:solidFill>
              </a:uFill>
              <a:latin typeface="Arial"/>
            </a:endParaRPr>
          </a:p>
          <a:p>
            <a:pPr>
              <a:lnSpc>
                <a:spcPct val="100000"/>
              </a:lnSpc>
            </a:pPr>
            <a:endParaRPr lang="fr-FR" sz="1700" b="0" strike="noStrike" spc="-1" dirty="0">
              <a:solidFill>
                <a:srgbClr val="000000"/>
              </a:solidFill>
              <a:uFill>
                <a:solidFill>
                  <a:srgbClr val="FFFFFF"/>
                </a:solidFill>
              </a:uFill>
              <a:latin typeface="Arial"/>
            </a:endParaRPr>
          </a:p>
          <a:p>
            <a:pPr>
              <a:lnSpc>
                <a:spcPct val="100000"/>
              </a:lnSpc>
            </a:pPr>
            <a:endParaRPr lang="fr-FR" sz="1700" b="0" strike="noStrike" spc="-1" dirty="0">
              <a:solidFill>
                <a:srgbClr val="000000"/>
              </a:solidFill>
              <a:uFill>
                <a:solidFill>
                  <a:srgbClr val="FFFFFF"/>
                </a:solidFill>
              </a:uFill>
              <a:latin typeface="Arial"/>
            </a:endParaRPr>
          </a:p>
          <a:p>
            <a:pPr>
              <a:lnSpc>
                <a:spcPct val="100000"/>
              </a:lnSpc>
            </a:pPr>
            <a:endParaRPr lang="fr-FR" sz="1700" b="0" strike="noStrike" spc="-1" dirty="0">
              <a:solidFill>
                <a:srgbClr val="000000"/>
              </a:solidFill>
              <a:uFill>
                <a:solidFill>
                  <a:srgbClr val="FFFFFF"/>
                </a:solidFill>
              </a:uFill>
              <a:latin typeface="Arial"/>
            </a:endParaRPr>
          </a:p>
          <a:p>
            <a:pPr>
              <a:lnSpc>
                <a:spcPct val="100000"/>
              </a:lnSpc>
            </a:pPr>
            <a:endParaRPr lang="fr-FR" sz="1700" b="0" strike="noStrike" spc="-1" dirty="0">
              <a:solidFill>
                <a:srgbClr val="000000"/>
              </a:solidFill>
              <a:uFill>
                <a:solidFill>
                  <a:srgbClr val="FFFFFF"/>
                </a:solidFill>
              </a:uFill>
              <a:latin typeface="Arial"/>
            </a:endParaRPr>
          </a:p>
          <a:p>
            <a:pPr>
              <a:lnSpc>
                <a:spcPct val="100000"/>
              </a:lnSpc>
            </a:pPr>
            <a:endParaRPr lang="fr-FR" sz="1700" b="0" strike="noStrike" spc="-1" dirty="0">
              <a:solidFill>
                <a:srgbClr val="000000"/>
              </a:solidFill>
              <a:uFill>
                <a:solidFill>
                  <a:srgbClr val="FFFFFF"/>
                </a:solidFill>
              </a:uFill>
              <a:latin typeface="Arial"/>
            </a:endParaRPr>
          </a:p>
          <a:p>
            <a:pPr>
              <a:lnSpc>
                <a:spcPct val="100000"/>
              </a:lnSpc>
            </a:pPr>
            <a:endParaRPr lang="fr-FR" sz="1700" b="0" strike="noStrike" spc="-1" dirty="0">
              <a:solidFill>
                <a:srgbClr val="000000"/>
              </a:solidFill>
              <a:uFill>
                <a:solidFill>
                  <a:srgbClr val="FFFFFF"/>
                </a:solidFill>
              </a:uFill>
              <a:latin typeface="Arial"/>
            </a:endParaRPr>
          </a:p>
          <a:p>
            <a:pPr>
              <a:lnSpc>
                <a:spcPct val="100000"/>
              </a:lnSpc>
            </a:pPr>
            <a:endParaRPr lang="fr-FR" sz="1700" b="0" strike="noStrike" spc="-1" dirty="0">
              <a:solidFill>
                <a:srgbClr val="000000"/>
              </a:solidFill>
              <a:uFill>
                <a:solidFill>
                  <a:srgbClr val="FFFFFF"/>
                </a:solidFill>
              </a:uFill>
              <a:latin typeface="Arial"/>
            </a:endParaRPr>
          </a:p>
          <a:p>
            <a:pPr>
              <a:lnSpc>
                <a:spcPct val="100000"/>
              </a:lnSpc>
            </a:pPr>
            <a:endParaRPr lang="fr-FR" sz="1700" b="0" strike="noStrike" spc="-1" dirty="0">
              <a:solidFill>
                <a:srgbClr val="000000"/>
              </a:solidFill>
              <a:uFill>
                <a:solidFill>
                  <a:srgbClr val="FFFFFF"/>
                </a:solidFill>
              </a:uFill>
              <a:latin typeface="Arial"/>
            </a:endParaRPr>
          </a:p>
          <a:p>
            <a:pPr>
              <a:lnSpc>
                <a:spcPct val="100000"/>
              </a:lnSpc>
            </a:pPr>
            <a:endParaRPr lang="fr-FR" sz="1700" b="0" strike="noStrike" spc="-1" dirty="0">
              <a:solidFill>
                <a:srgbClr val="000000"/>
              </a:solidFill>
              <a:uFill>
                <a:solidFill>
                  <a:srgbClr val="FFFFFF"/>
                </a:solidFill>
              </a:uFill>
              <a:latin typeface="Arial"/>
            </a:endParaRPr>
          </a:p>
          <a:p>
            <a:pPr>
              <a:lnSpc>
                <a:spcPct val="100000"/>
              </a:lnSpc>
            </a:pPr>
            <a:endParaRPr lang="fr-FR" sz="1700" b="0" strike="noStrike" spc="-1" dirty="0">
              <a:solidFill>
                <a:srgbClr val="000000"/>
              </a:solidFill>
              <a:uFill>
                <a:solidFill>
                  <a:srgbClr val="FFFFFF"/>
                </a:solidFill>
              </a:uFill>
              <a:latin typeface="Arial"/>
            </a:endParaRPr>
          </a:p>
          <a:p>
            <a:pPr>
              <a:lnSpc>
                <a:spcPct val="100000"/>
              </a:lnSpc>
            </a:pPr>
            <a:endParaRPr lang="fr-FR" sz="1700" b="0" strike="noStrike" spc="-1" dirty="0">
              <a:solidFill>
                <a:srgbClr val="000000"/>
              </a:solidFill>
              <a:uFill>
                <a:solidFill>
                  <a:srgbClr val="FFFFFF"/>
                </a:solidFill>
              </a:uFill>
              <a:latin typeface="Arial"/>
            </a:endParaRPr>
          </a:p>
          <a:p>
            <a:pPr>
              <a:lnSpc>
                <a:spcPct val="100000"/>
              </a:lnSpc>
            </a:pPr>
            <a:endParaRPr lang="fr-FR" sz="1700" b="0" strike="noStrike" spc="-1" dirty="0">
              <a:solidFill>
                <a:srgbClr val="000000"/>
              </a:solidFill>
              <a:uFill>
                <a:solidFill>
                  <a:srgbClr val="FFFFFF"/>
                </a:solidFill>
              </a:uFill>
              <a:latin typeface="Arial"/>
            </a:endParaRPr>
          </a:p>
          <a:p>
            <a:pPr>
              <a:lnSpc>
                <a:spcPct val="100000"/>
              </a:lnSpc>
            </a:pPr>
            <a:endParaRPr lang="fr-FR" sz="1700" b="0" strike="noStrike" spc="-1" dirty="0">
              <a:solidFill>
                <a:srgbClr val="000000"/>
              </a:solidFill>
              <a:uFill>
                <a:solidFill>
                  <a:srgbClr val="FFFFFF"/>
                </a:solidFill>
              </a:uFill>
              <a:latin typeface="Arial"/>
            </a:endParaRPr>
          </a:p>
          <a:p>
            <a:pPr>
              <a:lnSpc>
                <a:spcPct val="100000"/>
              </a:lnSpc>
            </a:pPr>
            <a:r>
              <a:rPr lang="fr-FR" sz="1200" b="0" strike="noStrike" spc="-1" dirty="0">
                <a:solidFill>
                  <a:srgbClr val="000000"/>
                </a:solidFill>
                <a:uFill>
                  <a:solidFill>
                    <a:srgbClr val="FFFFFF"/>
                  </a:solidFill>
                </a:uFill>
                <a:latin typeface="Arial"/>
              </a:rPr>
              <a:t>178 places supplémentaires autorisées restent à installer</a:t>
            </a:r>
            <a:endParaRPr lang="fr-FR" sz="1700" b="0" strike="noStrike" spc="-1" dirty="0">
              <a:solidFill>
                <a:srgbClr val="000000"/>
              </a:solidFill>
              <a:uFill>
                <a:solidFill>
                  <a:srgbClr val="FFFFFF"/>
                </a:solidFill>
              </a:uFill>
              <a:latin typeface="Arial"/>
            </a:endParaRPr>
          </a:p>
        </p:txBody>
      </p:sp>
      <p:pic>
        <p:nvPicPr>
          <p:cNvPr id="401" name="Picture 2"/>
          <p:cNvPicPr/>
          <p:nvPr/>
        </p:nvPicPr>
        <p:blipFill>
          <a:blip r:embed="rId2"/>
          <a:srcRect l="-344" t="163" r="28589" b="299"/>
          <a:stretch/>
        </p:blipFill>
        <p:spPr>
          <a:xfrm>
            <a:off x="1115616" y="671568"/>
            <a:ext cx="6840760" cy="4557632"/>
          </a:xfrm>
          <a:prstGeom prst="rect">
            <a:avLst/>
          </a:prstGeom>
          <a:ln>
            <a:noFill/>
          </a:ln>
        </p:spPr>
      </p:pic>
    </p:spTree>
    <p:extLst>
      <p:ext uri="{BB962C8B-B14F-4D97-AF65-F5344CB8AC3E}">
        <p14:creationId xmlns:p14="http://schemas.microsoft.com/office/powerpoint/2010/main" val="2815825673"/>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31917" y="188640"/>
            <a:ext cx="7668579" cy="478406"/>
          </a:xfrm>
        </p:spPr>
        <p:txBody>
          <a:bodyPr/>
          <a:lstStyle/>
          <a:p>
            <a:r>
              <a:rPr lang="fr-FR" sz="1800" dirty="0" smtClean="0"/>
              <a:t>Les solutions nouvelles retenues au titre de l’AMI handicap de 2018 à hauteur de  8 419 686 € pour 272 solutions d’accompagnement</a:t>
            </a:r>
            <a:endParaRPr lang="fr-FR" sz="1800" dirty="0"/>
          </a:p>
        </p:txBody>
      </p:sp>
      <p:graphicFrame>
        <p:nvGraphicFramePr>
          <p:cNvPr id="3" name="Espace réservé du contenu 2"/>
          <p:cNvGraphicFramePr>
            <a:graphicFrameLocks noGrp="1"/>
          </p:cNvGraphicFramePr>
          <p:nvPr>
            <p:ph idx="1"/>
            <p:extLst>
              <p:ext uri="{D42A27DB-BD31-4B8C-83A1-F6EECF244321}">
                <p14:modId xmlns:p14="http://schemas.microsoft.com/office/powerpoint/2010/main" val="364400804"/>
              </p:ext>
            </p:extLst>
          </p:nvPr>
        </p:nvGraphicFramePr>
        <p:xfrm>
          <a:off x="395536" y="914400"/>
          <a:ext cx="8352927" cy="5760720"/>
        </p:xfrm>
        <a:graphic>
          <a:graphicData uri="http://schemas.openxmlformats.org/drawingml/2006/table">
            <a:tbl>
              <a:tblPr firstRow="1" bandRow="1">
                <a:tableStyleId>{3C2FFA5D-87B4-456A-9821-1D502468CF0F}</a:tableStyleId>
              </a:tblPr>
              <a:tblGrid>
                <a:gridCol w="2961492">
                  <a:extLst>
                    <a:ext uri="{9D8B030D-6E8A-4147-A177-3AD203B41FA5}">
                      <a16:colId xmlns="" xmlns:a16="http://schemas.microsoft.com/office/drawing/2014/main" val="20000"/>
                    </a:ext>
                  </a:extLst>
                </a:gridCol>
                <a:gridCol w="1366842">
                  <a:extLst>
                    <a:ext uri="{9D8B030D-6E8A-4147-A177-3AD203B41FA5}">
                      <a16:colId xmlns="" xmlns:a16="http://schemas.microsoft.com/office/drawing/2014/main" val="20001"/>
                    </a:ext>
                  </a:extLst>
                </a:gridCol>
                <a:gridCol w="1442778">
                  <a:extLst>
                    <a:ext uri="{9D8B030D-6E8A-4147-A177-3AD203B41FA5}">
                      <a16:colId xmlns="" xmlns:a16="http://schemas.microsoft.com/office/drawing/2014/main" val="20002"/>
                    </a:ext>
                  </a:extLst>
                </a:gridCol>
                <a:gridCol w="1141656">
                  <a:extLst>
                    <a:ext uri="{9D8B030D-6E8A-4147-A177-3AD203B41FA5}">
                      <a16:colId xmlns="" xmlns:a16="http://schemas.microsoft.com/office/drawing/2014/main" val="20003"/>
                    </a:ext>
                  </a:extLst>
                </a:gridCol>
                <a:gridCol w="1440159">
                  <a:extLst>
                    <a:ext uri="{9D8B030D-6E8A-4147-A177-3AD203B41FA5}">
                      <a16:colId xmlns="" xmlns:a16="http://schemas.microsoft.com/office/drawing/2014/main" val="20004"/>
                    </a:ext>
                  </a:extLst>
                </a:gridCol>
              </a:tblGrid>
              <a:tr h="570384">
                <a:tc>
                  <a:txBody>
                    <a:bodyPr/>
                    <a:lstStyle/>
                    <a:p>
                      <a:pPr algn="ctr"/>
                      <a:endParaRPr lang="fr-FR" sz="1200" dirty="0" smtClean="0"/>
                    </a:p>
                    <a:p>
                      <a:pPr algn="ctr"/>
                      <a:r>
                        <a:rPr lang="fr-FR" sz="1200" dirty="0" smtClean="0"/>
                        <a:t>Type de projet</a:t>
                      </a:r>
                      <a:endParaRPr lang="fr-FR" sz="1200" dirty="0"/>
                    </a:p>
                  </a:txBody>
                  <a:tcPr>
                    <a:solidFill>
                      <a:schemeClr val="tx2"/>
                    </a:solidFill>
                  </a:tcPr>
                </a:tc>
                <a:tc>
                  <a:txBody>
                    <a:bodyPr/>
                    <a:lstStyle/>
                    <a:p>
                      <a:pPr algn="ctr"/>
                      <a:endParaRPr lang="fr-FR" sz="1200" dirty="0" smtClean="0"/>
                    </a:p>
                    <a:p>
                      <a:pPr algn="ctr"/>
                      <a:r>
                        <a:rPr lang="fr-FR" sz="1200" dirty="0" smtClean="0"/>
                        <a:t>Public </a:t>
                      </a:r>
                      <a:endParaRPr lang="fr-FR" sz="1200" dirty="0"/>
                    </a:p>
                  </a:txBody>
                  <a:tcPr>
                    <a:solidFill>
                      <a:schemeClr val="tx2"/>
                    </a:solidFill>
                  </a:tcPr>
                </a:tc>
                <a:tc>
                  <a:txBody>
                    <a:bodyPr/>
                    <a:lstStyle/>
                    <a:p>
                      <a:pPr algn="ctr"/>
                      <a:endParaRPr lang="fr-FR" sz="1200" dirty="0" smtClean="0"/>
                    </a:p>
                    <a:p>
                      <a:pPr algn="ctr"/>
                      <a:r>
                        <a:rPr lang="fr-FR" sz="1200" dirty="0" smtClean="0"/>
                        <a:t>Déficience</a:t>
                      </a:r>
                      <a:endParaRPr lang="fr-FR" sz="1200" dirty="0"/>
                    </a:p>
                  </a:txBody>
                  <a:tcPr>
                    <a:solidFill>
                      <a:schemeClr val="tx2"/>
                    </a:solidFill>
                  </a:tcPr>
                </a:tc>
                <a:tc>
                  <a:txBody>
                    <a:bodyPr/>
                    <a:lstStyle/>
                    <a:p>
                      <a:pPr algn="ctr"/>
                      <a:r>
                        <a:rPr lang="fr-FR" sz="1200" dirty="0" smtClean="0"/>
                        <a:t>Nb de places/file active</a:t>
                      </a:r>
                      <a:r>
                        <a:rPr lang="fr-FR" sz="1200" baseline="0" dirty="0" smtClean="0"/>
                        <a:t> </a:t>
                      </a:r>
                      <a:endParaRPr lang="fr-FR" sz="1200" dirty="0"/>
                    </a:p>
                  </a:txBody>
                  <a:tcPr>
                    <a:solidFill>
                      <a:schemeClr val="tx2"/>
                    </a:solidFill>
                  </a:tcPr>
                </a:tc>
                <a:tc>
                  <a:txBody>
                    <a:bodyPr/>
                    <a:lstStyle/>
                    <a:p>
                      <a:pPr algn="ctr"/>
                      <a:endParaRPr lang="fr-FR" sz="1200" dirty="0" smtClean="0"/>
                    </a:p>
                    <a:p>
                      <a:pPr algn="ctr"/>
                      <a:r>
                        <a:rPr lang="fr-FR" sz="1200" dirty="0" smtClean="0"/>
                        <a:t>Commune</a:t>
                      </a:r>
                      <a:endParaRPr lang="fr-FR" sz="1200" dirty="0"/>
                    </a:p>
                  </a:txBody>
                  <a:tcPr>
                    <a:solidFill>
                      <a:schemeClr val="tx2"/>
                    </a:solidFill>
                  </a:tcPr>
                </a:tc>
                <a:extLst>
                  <a:ext uri="{0D108BD9-81ED-4DB2-BD59-A6C34878D82A}">
                    <a16:rowId xmlns="" xmlns:a16="http://schemas.microsoft.com/office/drawing/2014/main" val="10000"/>
                  </a:ext>
                </a:extLst>
              </a:tr>
              <a:tr h="265614">
                <a:tc>
                  <a:txBody>
                    <a:bodyPr/>
                    <a:lstStyle/>
                    <a:p>
                      <a:pPr algn="ctr"/>
                      <a:r>
                        <a:rPr lang="fr-FR" sz="1200" dirty="0" smtClean="0"/>
                        <a:t>IME semi-internat</a:t>
                      </a:r>
                      <a:r>
                        <a:rPr lang="fr-FR" sz="1200" baseline="0" dirty="0" smtClean="0"/>
                        <a:t> </a:t>
                      </a:r>
                      <a:r>
                        <a:rPr lang="fr-FR" sz="1200" dirty="0" smtClean="0"/>
                        <a:t>/accueil</a:t>
                      </a:r>
                      <a:r>
                        <a:rPr lang="fr-FR" sz="1200" baseline="0" dirty="0" smtClean="0"/>
                        <a:t> séquentiel </a:t>
                      </a:r>
                      <a:endParaRPr lang="fr-FR" sz="1200" dirty="0"/>
                    </a:p>
                  </a:txBody>
                  <a:tcPr>
                    <a:solidFill>
                      <a:schemeClr val="tx2">
                        <a:lumMod val="20000"/>
                        <a:lumOff val="80000"/>
                      </a:schemeClr>
                    </a:solidFill>
                  </a:tcPr>
                </a:tc>
                <a:tc>
                  <a:txBody>
                    <a:bodyPr/>
                    <a:lstStyle/>
                    <a:p>
                      <a:pPr algn="ctr"/>
                      <a:r>
                        <a:rPr lang="fr-FR" sz="1200" dirty="0" smtClean="0"/>
                        <a:t>Enfant</a:t>
                      </a:r>
                      <a:r>
                        <a:rPr lang="fr-FR" sz="1200" baseline="0" dirty="0" smtClean="0"/>
                        <a:t> </a:t>
                      </a:r>
                      <a:endParaRPr lang="fr-FR" sz="1200" dirty="0"/>
                    </a:p>
                  </a:txBody>
                  <a:tcPr>
                    <a:solidFill>
                      <a:schemeClr val="tx2">
                        <a:lumMod val="20000"/>
                        <a:lumOff val="80000"/>
                      </a:schemeClr>
                    </a:solidFill>
                  </a:tcPr>
                </a:tc>
                <a:tc>
                  <a:txBody>
                    <a:bodyPr/>
                    <a:lstStyle/>
                    <a:p>
                      <a:pPr algn="ctr"/>
                      <a:r>
                        <a:rPr lang="fr-FR" sz="1200" dirty="0" smtClean="0"/>
                        <a:t>TSA </a:t>
                      </a:r>
                      <a:r>
                        <a:rPr lang="fr-FR" sz="1200" baseline="0" dirty="0" smtClean="0"/>
                        <a:t> </a:t>
                      </a:r>
                      <a:endParaRPr lang="fr-FR" sz="1200" dirty="0"/>
                    </a:p>
                  </a:txBody>
                  <a:tcPr>
                    <a:solidFill>
                      <a:schemeClr val="tx2">
                        <a:lumMod val="20000"/>
                        <a:lumOff val="80000"/>
                      </a:schemeClr>
                    </a:solidFill>
                  </a:tcPr>
                </a:tc>
                <a:tc>
                  <a:txBody>
                    <a:bodyPr/>
                    <a:lstStyle/>
                    <a:p>
                      <a:pPr algn="ctr"/>
                      <a:r>
                        <a:rPr lang="fr-FR" sz="1200" dirty="0" smtClean="0"/>
                        <a:t>20 places</a:t>
                      </a:r>
                      <a:endParaRPr lang="fr-FR" sz="1200" dirty="0"/>
                    </a:p>
                  </a:txBody>
                  <a:tcPr>
                    <a:solidFill>
                      <a:schemeClr val="tx2">
                        <a:lumMod val="20000"/>
                        <a:lumOff val="80000"/>
                      </a:schemeClr>
                    </a:solidFill>
                  </a:tcPr>
                </a:tc>
                <a:tc>
                  <a:txBody>
                    <a:bodyPr/>
                    <a:lstStyle/>
                    <a:p>
                      <a:pPr algn="ctr"/>
                      <a:r>
                        <a:rPr lang="fr-FR" sz="1200" dirty="0" smtClean="0"/>
                        <a:t>St Denis </a:t>
                      </a:r>
                      <a:endParaRPr lang="fr-FR" sz="1200" dirty="0"/>
                    </a:p>
                  </a:txBody>
                  <a:tcPr>
                    <a:solidFill>
                      <a:schemeClr val="tx2">
                        <a:lumMod val="20000"/>
                        <a:lumOff val="80000"/>
                      </a:schemeClr>
                    </a:solidFill>
                  </a:tcPr>
                </a:tc>
                <a:extLst>
                  <a:ext uri="{0D108BD9-81ED-4DB2-BD59-A6C34878D82A}">
                    <a16:rowId xmlns="" xmlns:a16="http://schemas.microsoft.com/office/drawing/2014/main" val="10001"/>
                  </a:ext>
                </a:extLst>
              </a:tr>
              <a:tr h="265614">
                <a:tc>
                  <a:txBody>
                    <a:bodyPr/>
                    <a:lstStyle/>
                    <a:p>
                      <a:pPr algn="ctr"/>
                      <a:r>
                        <a:rPr lang="fr-FR" sz="1200" dirty="0" smtClean="0"/>
                        <a:t>IME semi-internat/accueil séquentiel </a:t>
                      </a:r>
                      <a:endParaRPr lang="fr-FR" sz="1200" dirty="0"/>
                    </a:p>
                  </a:txBody>
                  <a:tcPr>
                    <a:solidFill>
                      <a:schemeClr val="tx2">
                        <a:lumMod val="20000"/>
                        <a:lumOff val="80000"/>
                      </a:schemeClr>
                    </a:solidFill>
                  </a:tcPr>
                </a:tc>
                <a:tc>
                  <a:txBody>
                    <a:bodyPr/>
                    <a:lstStyle/>
                    <a:p>
                      <a:pPr algn="ctr"/>
                      <a:r>
                        <a:rPr lang="fr-FR" sz="1200" dirty="0" smtClean="0"/>
                        <a:t>Enfant </a:t>
                      </a:r>
                      <a:endParaRPr lang="fr-FR" sz="1200" dirty="0"/>
                    </a:p>
                  </a:txBody>
                  <a:tcPr>
                    <a:solidFill>
                      <a:schemeClr val="tx2">
                        <a:lumMod val="20000"/>
                        <a:lumOff val="80000"/>
                      </a:schemeClr>
                    </a:solidFill>
                  </a:tcPr>
                </a:tc>
                <a:tc>
                  <a:txBody>
                    <a:bodyPr/>
                    <a:lstStyle/>
                    <a:p>
                      <a:pPr algn="ctr"/>
                      <a:r>
                        <a:rPr lang="fr-FR" sz="1200" dirty="0" smtClean="0"/>
                        <a:t>TSA</a:t>
                      </a:r>
                      <a:endParaRPr lang="fr-FR" sz="1200" dirty="0"/>
                    </a:p>
                  </a:txBody>
                  <a:tcPr>
                    <a:solidFill>
                      <a:schemeClr val="tx2">
                        <a:lumMod val="20000"/>
                        <a:lumOff val="80000"/>
                      </a:schemeClr>
                    </a:solidFill>
                  </a:tcPr>
                </a:tc>
                <a:tc>
                  <a:txBody>
                    <a:bodyPr/>
                    <a:lstStyle/>
                    <a:p>
                      <a:pPr algn="ctr"/>
                      <a:r>
                        <a:rPr lang="fr-FR" sz="1200" dirty="0" smtClean="0"/>
                        <a:t>30 places </a:t>
                      </a:r>
                      <a:endParaRPr lang="fr-FR" sz="1200" dirty="0"/>
                    </a:p>
                  </a:txBody>
                  <a:tcPr>
                    <a:solidFill>
                      <a:schemeClr val="tx2">
                        <a:lumMod val="20000"/>
                        <a:lumOff val="80000"/>
                      </a:schemeClr>
                    </a:solidFill>
                  </a:tcPr>
                </a:tc>
                <a:tc>
                  <a:txBody>
                    <a:bodyPr/>
                    <a:lstStyle/>
                    <a:p>
                      <a:pPr algn="ctr"/>
                      <a:r>
                        <a:rPr lang="fr-FR" sz="1200" dirty="0" smtClean="0"/>
                        <a:t>Montreuil </a:t>
                      </a:r>
                      <a:endParaRPr lang="fr-FR" sz="1200" dirty="0"/>
                    </a:p>
                  </a:txBody>
                  <a:tcPr>
                    <a:solidFill>
                      <a:schemeClr val="tx2">
                        <a:lumMod val="20000"/>
                        <a:lumOff val="80000"/>
                      </a:schemeClr>
                    </a:solidFill>
                  </a:tcPr>
                </a:tc>
                <a:extLst>
                  <a:ext uri="{0D108BD9-81ED-4DB2-BD59-A6C34878D82A}">
                    <a16:rowId xmlns="" xmlns:a16="http://schemas.microsoft.com/office/drawing/2014/main" val="10002"/>
                  </a:ext>
                </a:extLst>
              </a:tr>
              <a:tr h="265614">
                <a:tc>
                  <a:txBody>
                    <a:bodyPr/>
                    <a:lstStyle/>
                    <a:p>
                      <a:pPr algn="ctr"/>
                      <a:r>
                        <a:rPr lang="fr-FR" sz="1200" dirty="0" smtClean="0"/>
                        <a:t>IME semi-internat </a:t>
                      </a:r>
                      <a:endParaRPr lang="fr-FR" sz="1200" dirty="0"/>
                    </a:p>
                  </a:txBody>
                  <a:tcPr>
                    <a:solidFill>
                      <a:schemeClr val="tx2">
                        <a:lumMod val="20000"/>
                        <a:lumOff val="80000"/>
                      </a:schemeClr>
                    </a:solidFill>
                  </a:tcPr>
                </a:tc>
                <a:tc>
                  <a:txBody>
                    <a:bodyPr/>
                    <a:lstStyle/>
                    <a:p>
                      <a:pPr algn="ctr"/>
                      <a:r>
                        <a:rPr lang="fr-FR" sz="1200" dirty="0" smtClean="0"/>
                        <a:t>Enfant </a:t>
                      </a:r>
                      <a:endParaRPr lang="fr-FR" sz="1200" dirty="0"/>
                    </a:p>
                  </a:txBody>
                  <a:tcPr>
                    <a:solidFill>
                      <a:schemeClr val="tx2">
                        <a:lumMod val="20000"/>
                        <a:lumOff val="80000"/>
                      </a:schemeClr>
                    </a:solidFill>
                  </a:tcPr>
                </a:tc>
                <a:tc>
                  <a:txBody>
                    <a:bodyPr/>
                    <a:lstStyle/>
                    <a:p>
                      <a:pPr algn="ctr"/>
                      <a:r>
                        <a:rPr lang="fr-FR" sz="1200" dirty="0" smtClean="0"/>
                        <a:t>TSA </a:t>
                      </a:r>
                      <a:r>
                        <a:rPr lang="fr-FR" sz="1200" baseline="0" dirty="0" smtClean="0"/>
                        <a:t> </a:t>
                      </a:r>
                      <a:endParaRPr lang="fr-FR" sz="1200" dirty="0"/>
                    </a:p>
                  </a:txBody>
                  <a:tcPr>
                    <a:solidFill>
                      <a:schemeClr val="tx2">
                        <a:lumMod val="20000"/>
                        <a:lumOff val="80000"/>
                      </a:schemeClr>
                    </a:solidFill>
                  </a:tcPr>
                </a:tc>
                <a:tc>
                  <a:txBody>
                    <a:bodyPr/>
                    <a:lstStyle/>
                    <a:p>
                      <a:pPr algn="ctr"/>
                      <a:r>
                        <a:rPr lang="fr-FR" sz="1200" dirty="0" smtClean="0"/>
                        <a:t>6 places </a:t>
                      </a:r>
                      <a:endParaRPr lang="fr-FR" sz="1200" dirty="0"/>
                    </a:p>
                  </a:txBody>
                  <a:tcPr>
                    <a:solidFill>
                      <a:schemeClr val="tx2">
                        <a:lumMod val="20000"/>
                        <a:lumOff val="80000"/>
                      </a:schemeClr>
                    </a:solidFill>
                  </a:tcPr>
                </a:tc>
                <a:tc>
                  <a:txBody>
                    <a:bodyPr/>
                    <a:lstStyle/>
                    <a:p>
                      <a:pPr algn="ctr"/>
                      <a:r>
                        <a:rPr lang="fr-FR" sz="1200" dirty="0" smtClean="0"/>
                        <a:t>St Ouen</a:t>
                      </a:r>
                      <a:r>
                        <a:rPr lang="fr-FR" sz="1200" baseline="0" dirty="0" smtClean="0"/>
                        <a:t> </a:t>
                      </a:r>
                      <a:endParaRPr lang="fr-FR" sz="1200" dirty="0"/>
                    </a:p>
                  </a:txBody>
                  <a:tcPr>
                    <a:solidFill>
                      <a:schemeClr val="tx2">
                        <a:lumMod val="20000"/>
                        <a:lumOff val="80000"/>
                      </a:schemeClr>
                    </a:solidFill>
                  </a:tcPr>
                </a:tc>
                <a:extLst>
                  <a:ext uri="{0D108BD9-81ED-4DB2-BD59-A6C34878D82A}">
                    <a16:rowId xmlns="" xmlns:a16="http://schemas.microsoft.com/office/drawing/2014/main" val="10003"/>
                  </a:ext>
                </a:extLst>
              </a:tr>
              <a:tr h="265614">
                <a:tc gridSpan="5">
                  <a:txBody>
                    <a:bodyPr/>
                    <a:lstStyle/>
                    <a:p>
                      <a:pPr algn="ctr"/>
                      <a:r>
                        <a:rPr lang="fr-FR" sz="1200" b="1" dirty="0" smtClean="0">
                          <a:solidFill>
                            <a:schemeClr val="bg1"/>
                          </a:solidFill>
                        </a:rPr>
                        <a:t>56 places</a:t>
                      </a:r>
                      <a:r>
                        <a:rPr lang="fr-FR" sz="1200" b="1" baseline="0" dirty="0" smtClean="0">
                          <a:solidFill>
                            <a:schemeClr val="bg1"/>
                          </a:solidFill>
                        </a:rPr>
                        <a:t> pour enfants TSA </a:t>
                      </a:r>
                      <a:endParaRPr lang="fr-FR" sz="1200" b="1" dirty="0">
                        <a:solidFill>
                          <a:schemeClr val="bg1"/>
                        </a:solidFill>
                      </a:endParaRPr>
                    </a:p>
                  </a:txBody>
                  <a:tcPr>
                    <a:solidFill>
                      <a:schemeClr val="accent5">
                        <a:lumMod val="75000"/>
                      </a:schemeClr>
                    </a:solidFill>
                  </a:tcPr>
                </a:tc>
                <a:tc hMerge="1">
                  <a:txBody>
                    <a:bodyPr/>
                    <a:lstStyle/>
                    <a:p>
                      <a:pPr algn="ctr"/>
                      <a:endParaRPr lang="fr-FR" sz="1200" b="1" dirty="0">
                        <a:solidFill>
                          <a:schemeClr val="bg1"/>
                        </a:solidFill>
                      </a:endParaRPr>
                    </a:p>
                  </a:txBody>
                  <a:tcPr>
                    <a:solidFill>
                      <a:schemeClr val="tx2">
                        <a:lumMod val="60000"/>
                        <a:lumOff val="40000"/>
                      </a:schemeClr>
                    </a:solidFill>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 xmlns:a16="http://schemas.microsoft.com/office/drawing/2014/main" val="10004"/>
                  </a:ext>
                </a:extLst>
              </a:tr>
              <a:tr h="265614">
                <a:tc>
                  <a:txBody>
                    <a:bodyPr/>
                    <a:lstStyle/>
                    <a:p>
                      <a:pPr algn="ctr"/>
                      <a:r>
                        <a:rPr lang="fr-FR" sz="1200" dirty="0" smtClean="0"/>
                        <a:t>EEAP</a:t>
                      </a:r>
                      <a:r>
                        <a:rPr lang="fr-FR" sz="1200" baseline="0" dirty="0" smtClean="0"/>
                        <a:t> semi-internat/SESSAD</a:t>
                      </a:r>
                      <a:endParaRPr lang="fr-FR" sz="1200" dirty="0"/>
                    </a:p>
                  </a:txBody>
                  <a:tcPr>
                    <a:solidFill>
                      <a:schemeClr val="tx2">
                        <a:lumMod val="20000"/>
                        <a:lumOff val="80000"/>
                      </a:schemeClr>
                    </a:solidFill>
                  </a:tcPr>
                </a:tc>
                <a:tc>
                  <a:txBody>
                    <a:bodyPr/>
                    <a:lstStyle/>
                    <a:p>
                      <a:pPr algn="ctr"/>
                      <a:r>
                        <a:rPr lang="fr-FR" sz="1200" dirty="0" smtClean="0"/>
                        <a:t>Enfant </a:t>
                      </a:r>
                      <a:endParaRPr lang="fr-FR" sz="1200" dirty="0"/>
                    </a:p>
                  </a:txBody>
                  <a:tcPr>
                    <a:solidFill>
                      <a:schemeClr val="tx2">
                        <a:lumMod val="20000"/>
                        <a:lumOff val="80000"/>
                      </a:schemeClr>
                    </a:solidFill>
                  </a:tcPr>
                </a:tc>
                <a:tc>
                  <a:txBody>
                    <a:bodyPr/>
                    <a:lstStyle/>
                    <a:p>
                      <a:pPr algn="ctr"/>
                      <a:r>
                        <a:rPr lang="fr-FR" sz="1200" dirty="0" smtClean="0"/>
                        <a:t>Polyhandicap </a:t>
                      </a:r>
                      <a:endParaRPr lang="fr-FR" sz="1200" dirty="0"/>
                    </a:p>
                  </a:txBody>
                  <a:tcPr>
                    <a:solidFill>
                      <a:schemeClr val="tx2">
                        <a:lumMod val="20000"/>
                        <a:lumOff val="80000"/>
                      </a:schemeClr>
                    </a:solidFill>
                  </a:tcPr>
                </a:tc>
                <a:tc>
                  <a:txBody>
                    <a:bodyPr/>
                    <a:lstStyle/>
                    <a:p>
                      <a:pPr algn="ctr"/>
                      <a:r>
                        <a:rPr lang="fr-FR" sz="1200" dirty="0" smtClean="0"/>
                        <a:t>39 places </a:t>
                      </a:r>
                      <a:endParaRPr lang="fr-FR" sz="1200" dirty="0"/>
                    </a:p>
                  </a:txBody>
                  <a:tcPr>
                    <a:solidFill>
                      <a:schemeClr val="tx2">
                        <a:lumMod val="20000"/>
                        <a:lumOff val="80000"/>
                      </a:schemeClr>
                    </a:solidFill>
                  </a:tcPr>
                </a:tc>
                <a:tc>
                  <a:txBody>
                    <a:bodyPr/>
                    <a:lstStyle/>
                    <a:p>
                      <a:pPr algn="ctr"/>
                      <a:r>
                        <a:rPr lang="fr-FR" sz="1200" dirty="0" smtClean="0"/>
                        <a:t>Sevran </a:t>
                      </a:r>
                      <a:endParaRPr lang="fr-FR" sz="1200" dirty="0"/>
                    </a:p>
                  </a:txBody>
                  <a:tcPr>
                    <a:solidFill>
                      <a:schemeClr val="tx2">
                        <a:lumMod val="20000"/>
                        <a:lumOff val="80000"/>
                      </a:schemeClr>
                    </a:solidFill>
                  </a:tcPr>
                </a:tc>
                <a:extLst>
                  <a:ext uri="{0D108BD9-81ED-4DB2-BD59-A6C34878D82A}">
                    <a16:rowId xmlns="" xmlns:a16="http://schemas.microsoft.com/office/drawing/2014/main" val="10005"/>
                  </a:ext>
                </a:extLst>
              </a:tr>
              <a:tr h="265614">
                <a:tc>
                  <a:txBody>
                    <a:bodyPr/>
                    <a:lstStyle/>
                    <a:p>
                      <a:pPr algn="ctr"/>
                      <a:r>
                        <a:rPr lang="fr-FR" sz="1200" dirty="0" smtClean="0"/>
                        <a:t>MAS accueil</a:t>
                      </a:r>
                      <a:r>
                        <a:rPr lang="fr-FR" sz="1200" baseline="0" dirty="0" smtClean="0"/>
                        <a:t> de jour </a:t>
                      </a:r>
                      <a:endParaRPr lang="fr-FR" sz="1200" dirty="0"/>
                    </a:p>
                  </a:txBody>
                  <a:tcPr>
                    <a:solidFill>
                      <a:schemeClr val="tx2">
                        <a:lumMod val="20000"/>
                        <a:lumOff val="80000"/>
                      </a:schemeClr>
                    </a:solidFill>
                  </a:tcPr>
                </a:tc>
                <a:tc>
                  <a:txBody>
                    <a:bodyPr/>
                    <a:lstStyle/>
                    <a:p>
                      <a:pPr algn="ctr"/>
                      <a:r>
                        <a:rPr lang="fr-FR" sz="1200" dirty="0" smtClean="0"/>
                        <a:t>Jeunes adultes </a:t>
                      </a:r>
                      <a:endParaRPr lang="fr-FR" sz="1200" dirty="0"/>
                    </a:p>
                  </a:txBody>
                  <a:tcPr>
                    <a:solidFill>
                      <a:schemeClr val="tx2">
                        <a:lumMod val="20000"/>
                        <a:lumOff val="80000"/>
                      </a:schemeClr>
                    </a:solidFill>
                  </a:tcPr>
                </a:tc>
                <a:tc>
                  <a:txBody>
                    <a:bodyPr/>
                    <a:lstStyle/>
                    <a:p>
                      <a:pPr algn="ctr"/>
                      <a:r>
                        <a:rPr lang="fr-FR" sz="1200" dirty="0" smtClean="0"/>
                        <a:t>Polyhandicap </a:t>
                      </a:r>
                      <a:endParaRPr lang="fr-FR" sz="1200" dirty="0"/>
                    </a:p>
                  </a:txBody>
                  <a:tcPr>
                    <a:solidFill>
                      <a:schemeClr val="tx2">
                        <a:lumMod val="20000"/>
                        <a:lumOff val="80000"/>
                      </a:schemeClr>
                    </a:solidFill>
                  </a:tcPr>
                </a:tc>
                <a:tc>
                  <a:txBody>
                    <a:bodyPr/>
                    <a:lstStyle/>
                    <a:p>
                      <a:pPr algn="ctr"/>
                      <a:r>
                        <a:rPr lang="fr-FR" sz="1200" dirty="0" smtClean="0"/>
                        <a:t>12 places </a:t>
                      </a:r>
                      <a:endParaRPr lang="fr-FR" sz="1200" dirty="0"/>
                    </a:p>
                  </a:txBody>
                  <a:tcPr>
                    <a:solidFill>
                      <a:schemeClr val="tx2">
                        <a:lumMod val="20000"/>
                        <a:lumOff val="80000"/>
                      </a:schemeClr>
                    </a:solidFill>
                  </a:tcPr>
                </a:tc>
                <a:tc>
                  <a:txBody>
                    <a:bodyPr/>
                    <a:lstStyle/>
                    <a:p>
                      <a:pPr algn="ctr"/>
                      <a:r>
                        <a:rPr lang="fr-FR" sz="1200" dirty="0" smtClean="0"/>
                        <a:t>Montreuil </a:t>
                      </a:r>
                      <a:endParaRPr lang="fr-FR" sz="1200" dirty="0"/>
                    </a:p>
                  </a:txBody>
                  <a:tcPr>
                    <a:solidFill>
                      <a:schemeClr val="tx2">
                        <a:lumMod val="20000"/>
                        <a:lumOff val="80000"/>
                      </a:schemeClr>
                    </a:solidFill>
                  </a:tcPr>
                </a:tc>
                <a:extLst>
                  <a:ext uri="{0D108BD9-81ED-4DB2-BD59-A6C34878D82A}">
                    <a16:rowId xmlns="" xmlns:a16="http://schemas.microsoft.com/office/drawing/2014/main" val="10006"/>
                  </a:ext>
                </a:extLst>
              </a:tr>
              <a:tr h="265614">
                <a:tc gridSpan="5">
                  <a:txBody>
                    <a:bodyPr/>
                    <a:lstStyle/>
                    <a:p>
                      <a:pPr algn="ctr"/>
                      <a:r>
                        <a:rPr lang="fr-FR" sz="1200" b="1" dirty="0" smtClean="0">
                          <a:solidFill>
                            <a:schemeClr val="bg1"/>
                          </a:solidFill>
                        </a:rPr>
                        <a:t>51 places pour enfants et jeunes adultes polyhandicapés </a:t>
                      </a:r>
                      <a:endParaRPr lang="fr-FR" sz="1200" b="1" dirty="0">
                        <a:solidFill>
                          <a:schemeClr val="bg1"/>
                        </a:solidFill>
                      </a:endParaRPr>
                    </a:p>
                  </a:txBody>
                  <a:tcPr>
                    <a:solidFill>
                      <a:schemeClr val="accent5">
                        <a:lumMod val="75000"/>
                      </a:schemeClr>
                    </a:solidFill>
                  </a:tcPr>
                </a:tc>
                <a:tc hMerge="1">
                  <a:txBody>
                    <a:bodyPr/>
                    <a:lstStyle/>
                    <a:p>
                      <a:endParaRPr lang="fr-FR" sz="1200" dirty="0"/>
                    </a:p>
                  </a:txBody>
                  <a:tcPr/>
                </a:tc>
                <a:tc hMerge="1">
                  <a:txBody>
                    <a:bodyPr/>
                    <a:lstStyle/>
                    <a:p>
                      <a:endParaRPr lang="fr-FR" dirty="0"/>
                    </a:p>
                  </a:txBody>
                  <a:tcPr/>
                </a:tc>
                <a:tc hMerge="1">
                  <a:txBody>
                    <a:bodyPr/>
                    <a:lstStyle/>
                    <a:p>
                      <a:endParaRPr lang="fr-FR" dirty="0"/>
                    </a:p>
                  </a:txBody>
                  <a:tcPr/>
                </a:tc>
                <a:tc hMerge="1">
                  <a:txBody>
                    <a:bodyPr/>
                    <a:lstStyle/>
                    <a:p>
                      <a:endParaRPr lang="fr-FR"/>
                    </a:p>
                  </a:txBody>
                  <a:tcPr/>
                </a:tc>
                <a:extLst>
                  <a:ext uri="{0D108BD9-81ED-4DB2-BD59-A6C34878D82A}">
                    <a16:rowId xmlns="" xmlns:a16="http://schemas.microsoft.com/office/drawing/2014/main" val="10007"/>
                  </a:ext>
                </a:extLst>
              </a:tr>
              <a:tr h="265614">
                <a:tc>
                  <a:txBody>
                    <a:bodyPr/>
                    <a:lstStyle/>
                    <a:p>
                      <a:pPr algn="ctr"/>
                      <a:r>
                        <a:rPr lang="fr-FR" sz="1200" dirty="0" smtClean="0"/>
                        <a:t>Unité d’enseignement élémentaire</a:t>
                      </a:r>
                      <a:r>
                        <a:rPr lang="fr-FR" sz="1200" baseline="0" dirty="0" smtClean="0"/>
                        <a:t> </a:t>
                      </a:r>
                      <a:endParaRPr lang="fr-FR" sz="1200" dirty="0"/>
                    </a:p>
                  </a:txBody>
                  <a:tcPr>
                    <a:solidFill>
                      <a:schemeClr val="tx2">
                        <a:lumMod val="20000"/>
                        <a:lumOff val="80000"/>
                      </a:schemeClr>
                    </a:solidFill>
                  </a:tcPr>
                </a:tc>
                <a:tc>
                  <a:txBody>
                    <a:bodyPr/>
                    <a:lstStyle/>
                    <a:p>
                      <a:pPr algn="ctr"/>
                      <a:r>
                        <a:rPr lang="fr-FR" sz="1200" dirty="0" smtClean="0"/>
                        <a:t>Enfant</a:t>
                      </a:r>
                      <a:endParaRPr lang="fr-FR" sz="1200" dirty="0"/>
                    </a:p>
                  </a:txBody>
                  <a:tcPr>
                    <a:solidFill>
                      <a:schemeClr val="tx2">
                        <a:lumMod val="20000"/>
                        <a:lumOff val="80000"/>
                      </a:schemeClr>
                    </a:solidFill>
                  </a:tcPr>
                </a:tc>
                <a:tc>
                  <a:txBody>
                    <a:bodyPr/>
                    <a:lstStyle/>
                    <a:p>
                      <a:pPr algn="ctr"/>
                      <a:r>
                        <a:rPr lang="fr-FR" sz="1200" dirty="0" smtClean="0"/>
                        <a:t>TSA </a:t>
                      </a:r>
                      <a:endParaRPr lang="fr-FR" sz="1200" dirty="0"/>
                    </a:p>
                  </a:txBody>
                  <a:tcPr>
                    <a:solidFill>
                      <a:schemeClr val="tx2">
                        <a:lumMod val="20000"/>
                        <a:lumOff val="80000"/>
                      </a:schemeClr>
                    </a:solidFill>
                  </a:tcPr>
                </a:tc>
                <a:tc>
                  <a:txBody>
                    <a:bodyPr/>
                    <a:lstStyle/>
                    <a:p>
                      <a:pPr algn="ctr"/>
                      <a:r>
                        <a:rPr lang="fr-FR" sz="1200" dirty="0" smtClean="0"/>
                        <a:t>10 places</a:t>
                      </a:r>
                      <a:endParaRPr lang="fr-FR" sz="1200" dirty="0"/>
                    </a:p>
                  </a:txBody>
                  <a:tcPr>
                    <a:solidFill>
                      <a:schemeClr val="tx2">
                        <a:lumMod val="20000"/>
                        <a:lumOff val="80000"/>
                      </a:schemeClr>
                    </a:solidFill>
                  </a:tcPr>
                </a:tc>
                <a:tc>
                  <a:txBody>
                    <a:bodyPr/>
                    <a:lstStyle/>
                    <a:p>
                      <a:pPr algn="ctr"/>
                      <a:r>
                        <a:rPr lang="fr-FR" sz="1200" dirty="0" smtClean="0"/>
                        <a:t>Les Lilas</a:t>
                      </a:r>
                      <a:endParaRPr lang="fr-FR" sz="1200" dirty="0"/>
                    </a:p>
                  </a:txBody>
                  <a:tcPr>
                    <a:solidFill>
                      <a:schemeClr val="tx2">
                        <a:lumMod val="20000"/>
                        <a:lumOff val="80000"/>
                      </a:schemeClr>
                    </a:solidFill>
                  </a:tcPr>
                </a:tc>
                <a:extLst>
                  <a:ext uri="{0D108BD9-81ED-4DB2-BD59-A6C34878D82A}">
                    <a16:rowId xmlns="" xmlns:a16="http://schemas.microsoft.com/office/drawing/2014/main" val="10008"/>
                  </a:ext>
                </a:extLst>
              </a:tr>
              <a:tr h="265614">
                <a:tc>
                  <a:txBody>
                    <a:bodyPr/>
                    <a:lstStyle/>
                    <a:p>
                      <a:pPr algn="ctr"/>
                      <a:r>
                        <a:rPr lang="fr-FR" sz="1200" dirty="0" smtClean="0"/>
                        <a:t>Unité d’enseignement collège </a:t>
                      </a:r>
                      <a:endParaRPr lang="fr-FR" sz="1200" dirty="0"/>
                    </a:p>
                  </a:txBody>
                  <a:tcPr>
                    <a:solidFill>
                      <a:schemeClr val="tx2">
                        <a:lumMod val="20000"/>
                        <a:lumOff val="80000"/>
                      </a:schemeClr>
                    </a:solidFill>
                  </a:tcPr>
                </a:tc>
                <a:tc>
                  <a:txBody>
                    <a:bodyPr/>
                    <a:lstStyle/>
                    <a:p>
                      <a:pPr algn="ctr"/>
                      <a:r>
                        <a:rPr lang="fr-FR" sz="1200" dirty="0" smtClean="0"/>
                        <a:t>Adolescents</a:t>
                      </a:r>
                      <a:r>
                        <a:rPr lang="fr-FR" sz="1200" baseline="0" dirty="0" smtClean="0"/>
                        <a:t> </a:t>
                      </a:r>
                      <a:endParaRPr lang="fr-FR" sz="1200" dirty="0"/>
                    </a:p>
                  </a:txBody>
                  <a:tcPr>
                    <a:solidFill>
                      <a:schemeClr val="tx2">
                        <a:lumMod val="20000"/>
                        <a:lumOff val="80000"/>
                      </a:schemeClr>
                    </a:solidFill>
                  </a:tcPr>
                </a:tc>
                <a:tc>
                  <a:txBody>
                    <a:bodyPr/>
                    <a:lstStyle/>
                    <a:p>
                      <a:pPr algn="ctr"/>
                      <a:r>
                        <a:rPr lang="fr-FR" sz="1200" dirty="0" smtClean="0"/>
                        <a:t>TSA </a:t>
                      </a:r>
                      <a:endParaRPr lang="fr-FR" sz="1200" dirty="0"/>
                    </a:p>
                  </a:txBody>
                  <a:tcPr>
                    <a:solidFill>
                      <a:schemeClr val="tx2">
                        <a:lumMod val="20000"/>
                        <a:lumOff val="80000"/>
                      </a:schemeClr>
                    </a:solidFill>
                  </a:tcPr>
                </a:tc>
                <a:tc>
                  <a:txBody>
                    <a:bodyPr/>
                    <a:lstStyle/>
                    <a:p>
                      <a:pPr algn="ctr"/>
                      <a:r>
                        <a:rPr lang="fr-FR" sz="1200" dirty="0" smtClean="0"/>
                        <a:t>10 places </a:t>
                      </a:r>
                      <a:endParaRPr lang="fr-FR" sz="1200" dirty="0"/>
                    </a:p>
                  </a:txBody>
                  <a:tcPr>
                    <a:solidFill>
                      <a:schemeClr val="tx2">
                        <a:lumMod val="20000"/>
                        <a:lumOff val="80000"/>
                      </a:schemeClr>
                    </a:solidFill>
                  </a:tcPr>
                </a:tc>
                <a:tc>
                  <a:txBody>
                    <a:bodyPr/>
                    <a:lstStyle/>
                    <a:p>
                      <a:pPr algn="ctr"/>
                      <a:r>
                        <a:rPr lang="fr-FR" sz="1200" dirty="0" smtClean="0"/>
                        <a:t>Aulnay s/s</a:t>
                      </a:r>
                      <a:r>
                        <a:rPr lang="fr-FR" sz="1200" baseline="0" dirty="0" smtClean="0"/>
                        <a:t> Bois</a:t>
                      </a:r>
                      <a:endParaRPr lang="fr-FR" sz="1200" dirty="0"/>
                    </a:p>
                  </a:txBody>
                  <a:tcPr>
                    <a:solidFill>
                      <a:schemeClr val="tx2">
                        <a:lumMod val="20000"/>
                        <a:lumOff val="80000"/>
                      </a:schemeClr>
                    </a:solidFill>
                  </a:tcPr>
                </a:tc>
                <a:extLst>
                  <a:ext uri="{0D108BD9-81ED-4DB2-BD59-A6C34878D82A}">
                    <a16:rowId xmlns="" xmlns:a16="http://schemas.microsoft.com/office/drawing/2014/main" val="10009"/>
                  </a:ext>
                </a:extLst>
              </a:tr>
              <a:tr h="265614">
                <a:tc gridSpan="5">
                  <a:txBody>
                    <a:bodyPr/>
                    <a:lstStyle/>
                    <a:p>
                      <a:pPr algn="ctr"/>
                      <a:r>
                        <a:rPr lang="fr-FR" sz="1200" b="1" dirty="0" smtClean="0">
                          <a:solidFill>
                            <a:schemeClr val="bg1"/>
                          </a:solidFill>
                        </a:rPr>
                        <a:t>20 places pour la</a:t>
                      </a:r>
                      <a:r>
                        <a:rPr lang="fr-FR" sz="1200" b="1" baseline="0" dirty="0" smtClean="0">
                          <a:solidFill>
                            <a:schemeClr val="bg1"/>
                          </a:solidFill>
                        </a:rPr>
                        <a:t> scolarisation d’enfants et adolescents TSA </a:t>
                      </a:r>
                      <a:endParaRPr lang="fr-FR" sz="1200" b="1" dirty="0">
                        <a:solidFill>
                          <a:schemeClr val="bg1"/>
                        </a:solidFill>
                      </a:endParaRPr>
                    </a:p>
                  </a:txBody>
                  <a:tcPr>
                    <a:solidFill>
                      <a:schemeClr val="accent5">
                        <a:lumMod val="75000"/>
                      </a:schemeClr>
                    </a:solidFill>
                  </a:tcPr>
                </a:tc>
                <a:tc hMerge="1">
                  <a:txBody>
                    <a:bodyPr/>
                    <a:lstStyle/>
                    <a:p>
                      <a:endParaRPr lang="fr-FR" sz="1200" dirty="0">
                        <a:solidFill>
                          <a:schemeClr val="bg1"/>
                        </a:solidFill>
                      </a:endParaRPr>
                    </a:p>
                  </a:txBody>
                  <a:tcPr/>
                </a:tc>
                <a:tc hMerge="1">
                  <a:txBody>
                    <a:bodyPr/>
                    <a:lstStyle/>
                    <a:p>
                      <a:endParaRPr lang="fr-FR" dirty="0">
                        <a:solidFill>
                          <a:schemeClr val="bg1"/>
                        </a:solidFill>
                      </a:endParaRPr>
                    </a:p>
                  </a:txBody>
                  <a:tcPr/>
                </a:tc>
                <a:tc hMerge="1">
                  <a:txBody>
                    <a:bodyPr/>
                    <a:lstStyle/>
                    <a:p>
                      <a:endParaRPr lang="fr-FR" dirty="0">
                        <a:solidFill>
                          <a:schemeClr val="bg1"/>
                        </a:solidFill>
                      </a:endParaRPr>
                    </a:p>
                  </a:txBody>
                  <a:tcPr/>
                </a:tc>
                <a:tc hMerge="1">
                  <a:txBody>
                    <a:bodyPr/>
                    <a:lstStyle/>
                    <a:p>
                      <a:endParaRPr lang="fr-FR"/>
                    </a:p>
                  </a:txBody>
                  <a:tcPr/>
                </a:tc>
                <a:extLst>
                  <a:ext uri="{0D108BD9-81ED-4DB2-BD59-A6C34878D82A}">
                    <a16:rowId xmlns="" xmlns:a16="http://schemas.microsoft.com/office/drawing/2014/main" val="10010"/>
                  </a:ext>
                </a:extLst>
              </a:tr>
              <a:tr h="355456">
                <a:tc>
                  <a:txBody>
                    <a:bodyPr/>
                    <a:lstStyle/>
                    <a:p>
                      <a:pPr algn="ctr"/>
                      <a:r>
                        <a:rPr lang="fr-FR" sz="1200" dirty="0" smtClean="0"/>
                        <a:t>Plate-forme</a:t>
                      </a:r>
                      <a:r>
                        <a:rPr lang="fr-FR" sz="1200" baseline="0" dirty="0" smtClean="0"/>
                        <a:t> pour l’inclusion sociale et scolaire </a:t>
                      </a:r>
                      <a:endParaRPr lang="fr-FR" sz="1200" dirty="0"/>
                    </a:p>
                  </a:txBody>
                  <a:tcPr>
                    <a:solidFill>
                      <a:schemeClr val="tx2">
                        <a:lumMod val="20000"/>
                        <a:lumOff val="80000"/>
                      </a:schemeClr>
                    </a:solidFill>
                  </a:tcPr>
                </a:tc>
                <a:tc>
                  <a:txBody>
                    <a:bodyPr/>
                    <a:lstStyle/>
                    <a:p>
                      <a:pPr algn="ctr"/>
                      <a:r>
                        <a:rPr lang="fr-FR" sz="1200" dirty="0" smtClean="0"/>
                        <a:t>Enfants </a:t>
                      </a:r>
                      <a:endParaRPr lang="fr-FR" sz="1200" dirty="0"/>
                    </a:p>
                  </a:txBody>
                  <a:tcPr>
                    <a:solidFill>
                      <a:schemeClr val="tx2">
                        <a:lumMod val="20000"/>
                        <a:lumOff val="80000"/>
                      </a:schemeClr>
                    </a:solidFill>
                  </a:tcPr>
                </a:tc>
                <a:tc>
                  <a:txBody>
                    <a:bodyPr/>
                    <a:lstStyle/>
                    <a:p>
                      <a:pPr algn="ctr"/>
                      <a:r>
                        <a:rPr lang="fr-FR" sz="1200" dirty="0" smtClean="0"/>
                        <a:t>Toutes</a:t>
                      </a:r>
                      <a:r>
                        <a:rPr lang="fr-FR" sz="1200" baseline="0" dirty="0" smtClean="0"/>
                        <a:t> déficiences</a:t>
                      </a:r>
                      <a:endParaRPr lang="fr-FR" sz="1200" dirty="0"/>
                    </a:p>
                  </a:txBody>
                  <a:tcPr>
                    <a:solidFill>
                      <a:schemeClr val="tx2">
                        <a:lumMod val="20000"/>
                        <a:lumOff val="80000"/>
                      </a:schemeClr>
                    </a:solidFill>
                  </a:tcPr>
                </a:tc>
                <a:tc>
                  <a:txBody>
                    <a:bodyPr/>
                    <a:lstStyle/>
                    <a:p>
                      <a:pPr algn="ctr"/>
                      <a:r>
                        <a:rPr lang="fr-FR" sz="1200" dirty="0" smtClean="0"/>
                        <a:t>80 file active</a:t>
                      </a:r>
                      <a:endParaRPr lang="fr-FR" sz="1200" dirty="0"/>
                    </a:p>
                  </a:txBody>
                  <a:tcPr>
                    <a:solidFill>
                      <a:schemeClr val="tx2">
                        <a:lumMod val="20000"/>
                        <a:lumOff val="80000"/>
                      </a:schemeClr>
                    </a:solidFill>
                  </a:tcPr>
                </a:tc>
                <a:tc>
                  <a:txBody>
                    <a:bodyPr/>
                    <a:lstStyle/>
                    <a:p>
                      <a:pPr algn="ctr"/>
                      <a:r>
                        <a:rPr lang="fr-FR" sz="1200" dirty="0" smtClean="0"/>
                        <a:t>St Denis </a:t>
                      </a:r>
                      <a:endParaRPr lang="fr-FR" sz="1200" dirty="0"/>
                    </a:p>
                  </a:txBody>
                  <a:tcPr>
                    <a:solidFill>
                      <a:schemeClr val="tx2">
                        <a:lumMod val="20000"/>
                        <a:lumOff val="80000"/>
                      </a:schemeClr>
                    </a:solidFill>
                  </a:tcPr>
                </a:tc>
                <a:extLst>
                  <a:ext uri="{0D108BD9-81ED-4DB2-BD59-A6C34878D82A}">
                    <a16:rowId xmlns="" xmlns:a16="http://schemas.microsoft.com/office/drawing/2014/main" val="10011"/>
                  </a:ext>
                </a:extLst>
              </a:tr>
              <a:tr h="265614">
                <a:tc>
                  <a:txBody>
                    <a:bodyPr/>
                    <a:lstStyle/>
                    <a:p>
                      <a:pPr algn="ctr"/>
                      <a:r>
                        <a:rPr lang="fr-FR" sz="1200" dirty="0" smtClean="0"/>
                        <a:t>Dispositif passerelle</a:t>
                      </a:r>
                      <a:r>
                        <a:rPr lang="fr-FR" sz="1200" baseline="0" dirty="0" smtClean="0"/>
                        <a:t> </a:t>
                      </a:r>
                      <a:endParaRPr lang="fr-FR" sz="1200" dirty="0"/>
                    </a:p>
                  </a:txBody>
                  <a:tcPr>
                    <a:solidFill>
                      <a:schemeClr val="tx2">
                        <a:lumMod val="20000"/>
                        <a:lumOff val="80000"/>
                      </a:schemeClr>
                    </a:solidFill>
                  </a:tcPr>
                </a:tc>
                <a:tc>
                  <a:txBody>
                    <a:bodyPr/>
                    <a:lstStyle/>
                    <a:p>
                      <a:pPr algn="ctr"/>
                      <a:r>
                        <a:rPr lang="fr-FR" sz="1200" dirty="0" smtClean="0"/>
                        <a:t>16-25</a:t>
                      </a:r>
                      <a:r>
                        <a:rPr lang="fr-FR" sz="1200" baseline="0" dirty="0" smtClean="0"/>
                        <a:t> ans </a:t>
                      </a:r>
                      <a:endParaRPr lang="fr-FR" sz="1200" dirty="0"/>
                    </a:p>
                  </a:txBody>
                  <a:tcPr>
                    <a:solidFill>
                      <a:schemeClr val="tx2">
                        <a:lumMod val="20000"/>
                        <a:lumOff val="80000"/>
                      </a:schemeClr>
                    </a:solidFill>
                  </a:tcPr>
                </a:tc>
                <a:tc>
                  <a:txBody>
                    <a:bodyPr/>
                    <a:lstStyle/>
                    <a:p>
                      <a:pPr algn="ctr"/>
                      <a:r>
                        <a:rPr lang="fr-FR" sz="1200" dirty="0" smtClean="0"/>
                        <a:t>TSA</a:t>
                      </a:r>
                      <a:endParaRPr lang="fr-FR" sz="1200" dirty="0"/>
                    </a:p>
                  </a:txBody>
                  <a:tcPr>
                    <a:solidFill>
                      <a:schemeClr val="tx2">
                        <a:lumMod val="20000"/>
                        <a:lumOff val="80000"/>
                      </a:schemeClr>
                    </a:solidFill>
                  </a:tcPr>
                </a:tc>
                <a:tc>
                  <a:txBody>
                    <a:bodyPr/>
                    <a:lstStyle/>
                    <a:p>
                      <a:pPr algn="ctr"/>
                      <a:r>
                        <a:rPr lang="fr-FR" sz="1200" dirty="0" smtClean="0"/>
                        <a:t>20 file active </a:t>
                      </a:r>
                      <a:endParaRPr lang="fr-FR" sz="1200" dirty="0"/>
                    </a:p>
                  </a:txBody>
                  <a:tcPr>
                    <a:solidFill>
                      <a:schemeClr val="tx2">
                        <a:lumMod val="20000"/>
                        <a:lumOff val="80000"/>
                      </a:schemeClr>
                    </a:solidFill>
                  </a:tcPr>
                </a:tc>
                <a:tc>
                  <a:txBody>
                    <a:bodyPr/>
                    <a:lstStyle/>
                    <a:p>
                      <a:pPr algn="ctr"/>
                      <a:r>
                        <a:rPr lang="fr-FR" sz="1200" dirty="0" smtClean="0"/>
                        <a:t>St Denis </a:t>
                      </a:r>
                      <a:endParaRPr lang="fr-FR" sz="1200" dirty="0"/>
                    </a:p>
                  </a:txBody>
                  <a:tcPr>
                    <a:solidFill>
                      <a:schemeClr val="tx2">
                        <a:lumMod val="20000"/>
                        <a:lumOff val="80000"/>
                      </a:schemeClr>
                    </a:solidFill>
                  </a:tcPr>
                </a:tc>
                <a:extLst>
                  <a:ext uri="{0D108BD9-81ED-4DB2-BD59-A6C34878D82A}">
                    <a16:rowId xmlns="" xmlns:a16="http://schemas.microsoft.com/office/drawing/2014/main" val="10012"/>
                  </a:ext>
                </a:extLst>
              </a:tr>
              <a:tr h="442689">
                <a:tc>
                  <a:txBody>
                    <a:bodyPr/>
                    <a:lstStyle/>
                    <a:p>
                      <a:pPr algn="ctr"/>
                      <a:endParaRPr lang="fr-FR" sz="1200" dirty="0" smtClean="0"/>
                    </a:p>
                    <a:p>
                      <a:pPr algn="ctr"/>
                      <a:r>
                        <a:rPr lang="fr-FR" sz="1200" dirty="0" smtClean="0"/>
                        <a:t>Dispositif passerelle </a:t>
                      </a:r>
                      <a:endParaRPr lang="fr-FR" sz="1200" dirty="0"/>
                    </a:p>
                  </a:txBody>
                  <a:tcPr>
                    <a:solidFill>
                      <a:schemeClr val="tx2">
                        <a:lumMod val="20000"/>
                        <a:lumOff val="80000"/>
                      </a:schemeClr>
                    </a:solidFill>
                  </a:tcPr>
                </a:tc>
                <a:tc>
                  <a:txBody>
                    <a:bodyPr/>
                    <a:lstStyle/>
                    <a:p>
                      <a:pPr algn="ctr"/>
                      <a:r>
                        <a:rPr lang="fr-FR" sz="1200" dirty="0" smtClean="0"/>
                        <a:t>Adultes</a:t>
                      </a:r>
                      <a:r>
                        <a:rPr lang="fr-FR" sz="1200" baseline="0" dirty="0" smtClean="0"/>
                        <a:t> sans solution </a:t>
                      </a:r>
                      <a:endParaRPr lang="fr-FR" sz="1200" dirty="0"/>
                    </a:p>
                  </a:txBody>
                  <a:tcPr>
                    <a:solidFill>
                      <a:schemeClr val="tx2">
                        <a:lumMod val="20000"/>
                        <a:lumOff val="80000"/>
                      </a:schemeClr>
                    </a:solidFill>
                  </a:tcPr>
                </a:tc>
                <a:tc>
                  <a:txBody>
                    <a:bodyPr/>
                    <a:lstStyle/>
                    <a:p>
                      <a:pPr algn="ctr"/>
                      <a:r>
                        <a:rPr lang="fr-FR" sz="1200" dirty="0" smtClean="0"/>
                        <a:t>Toutes déficiences</a:t>
                      </a:r>
                      <a:endParaRPr lang="fr-FR" sz="1200" dirty="0"/>
                    </a:p>
                  </a:txBody>
                  <a:tcPr>
                    <a:solidFill>
                      <a:schemeClr val="tx2">
                        <a:lumMod val="20000"/>
                        <a:lumOff val="80000"/>
                      </a:schemeClr>
                    </a:solidFill>
                  </a:tcPr>
                </a:tc>
                <a:tc>
                  <a:txBody>
                    <a:bodyPr/>
                    <a:lstStyle/>
                    <a:p>
                      <a:pPr algn="ctr"/>
                      <a:r>
                        <a:rPr lang="fr-FR" sz="1200" dirty="0" smtClean="0"/>
                        <a:t>20 file active </a:t>
                      </a:r>
                      <a:endParaRPr lang="fr-FR" sz="1200" dirty="0"/>
                    </a:p>
                  </a:txBody>
                  <a:tcPr>
                    <a:solidFill>
                      <a:schemeClr val="tx2">
                        <a:lumMod val="20000"/>
                        <a:lumOff val="80000"/>
                      </a:schemeClr>
                    </a:solidFill>
                  </a:tcPr>
                </a:tc>
                <a:tc>
                  <a:txBody>
                    <a:bodyPr/>
                    <a:lstStyle/>
                    <a:p>
                      <a:pPr algn="ctr"/>
                      <a:r>
                        <a:rPr lang="fr-FR" sz="1200" dirty="0" smtClean="0"/>
                        <a:t>Neuilly-Plaisance</a:t>
                      </a:r>
                      <a:r>
                        <a:rPr lang="fr-FR" sz="1200" baseline="0" dirty="0" smtClean="0"/>
                        <a:t> </a:t>
                      </a:r>
                      <a:endParaRPr lang="fr-FR" sz="1200" dirty="0"/>
                    </a:p>
                  </a:txBody>
                  <a:tcPr>
                    <a:solidFill>
                      <a:schemeClr val="tx2">
                        <a:lumMod val="20000"/>
                        <a:lumOff val="80000"/>
                      </a:schemeClr>
                    </a:solidFill>
                  </a:tcPr>
                </a:tc>
                <a:extLst>
                  <a:ext uri="{0D108BD9-81ED-4DB2-BD59-A6C34878D82A}">
                    <a16:rowId xmlns="" xmlns:a16="http://schemas.microsoft.com/office/drawing/2014/main" val="10013"/>
                  </a:ext>
                </a:extLst>
              </a:tr>
              <a:tr h="390872">
                <a:tc>
                  <a:txBody>
                    <a:bodyPr/>
                    <a:lstStyle/>
                    <a:p>
                      <a:pPr algn="ctr"/>
                      <a:r>
                        <a:rPr lang="fr-FR" sz="1200" dirty="0" smtClean="0"/>
                        <a:t>Accueil de jour </a:t>
                      </a:r>
                      <a:endParaRPr lang="fr-FR" sz="1200" dirty="0"/>
                    </a:p>
                  </a:txBody>
                  <a:tcPr>
                    <a:solidFill>
                      <a:schemeClr val="tx2">
                        <a:lumMod val="20000"/>
                        <a:lumOff val="80000"/>
                      </a:schemeClr>
                    </a:solidFill>
                  </a:tcPr>
                </a:tc>
                <a:tc>
                  <a:txBody>
                    <a:bodyPr/>
                    <a:lstStyle/>
                    <a:p>
                      <a:pPr algn="ctr"/>
                      <a:r>
                        <a:rPr lang="fr-FR" sz="1200" dirty="0" smtClean="0"/>
                        <a:t>Adultes </a:t>
                      </a:r>
                      <a:endParaRPr lang="fr-FR" sz="1200" dirty="0"/>
                    </a:p>
                  </a:txBody>
                  <a:tcPr>
                    <a:solidFill>
                      <a:schemeClr val="tx2">
                        <a:lumMod val="20000"/>
                        <a:lumOff val="80000"/>
                      </a:schemeClr>
                    </a:solidFill>
                  </a:tcPr>
                </a:tc>
                <a:tc>
                  <a:txBody>
                    <a:bodyPr/>
                    <a:lstStyle/>
                    <a:p>
                      <a:pPr algn="ctr"/>
                      <a:r>
                        <a:rPr lang="fr-FR" sz="1200" dirty="0" smtClean="0"/>
                        <a:t>TSA </a:t>
                      </a:r>
                      <a:endParaRPr lang="fr-FR" sz="1200" dirty="0"/>
                    </a:p>
                  </a:txBody>
                  <a:tcPr>
                    <a:solidFill>
                      <a:schemeClr val="tx2">
                        <a:lumMod val="20000"/>
                        <a:lumOff val="80000"/>
                      </a:schemeClr>
                    </a:solidFill>
                  </a:tcPr>
                </a:tc>
                <a:tc>
                  <a:txBody>
                    <a:bodyPr/>
                    <a:lstStyle/>
                    <a:p>
                      <a:pPr algn="ctr"/>
                      <a:r>
                        <a:rPr lang="fr-FR" sz="1200" dirty="0" smtClean="0"/>
                        <a:t>7 places </a:t>
                      </a:r>
                      <a:endParaRPr lang="fr-FR" sz="1200" dirty="0"/>
                    </a:p>
                  </a:txBody>
                  <a:tcPr>
                    <a:solidFill>
                      <a:schemeClr val="tx2">
                        <a:lumMod val="20000"/>
                        <a:lumOff val="80000"/>
                      </a:schemeClr>
                    </a:solidFill>
                  </a:tcPr>
                </a:tc>
                <a:tc>
                  <a:txBody>
                    <a:bodyPr/>
                    <a:lstStyle/>
                    <a:p>
                      <a:pPr algn="ctr"/>
                      <a:r>
                        <a:rPr lang="fr-FR" sz="1200" dirty="0" smtClean="0"/>
                        <a:t>Neuilly-Plaisance  Sevran </a:t>
                      </a:r>
                      <a:endParaRPr lang="fr-FR" sz="1200" dirty="0"/>
                    </a:p>
                  </a:txBody>
                  <a:tcPr>
                    <a:solidFill>
                      <a:schemeClr val="tx2">
                        <a:lumMod val="20000"/>
                        <a:lumOff val="80000"/>
                      </a:schemeClr>
                    </a:solidFill>
                  </a:tcPr>
                </a:tc>
                <a:extLst>
                  <a:ext uri="{0D108BD9-81ED-4DB2-BD59-A6C34878D82A}">
                    <a16:rowId xmlns="" xmlns:a16="http://schemas.microsoft.com/office/drawing/2014/main" val="10014"/>
                  </a:ext>
                </a:extLst>
              </a:tr>
              <a:tr h="442689">
                <a:tc>
                  <a:txBody>
                    <a:bodyPr/>
                    <a:lstStyle/>
                    <a:p>
                      <a:pPr algn="ctr"/>
                      <a:r>
                        <a:rPr lang="fr-FR" sz="1200" dirty="0" smtClean="0">
                          <a:solidFill>
                            <a:schemeClr val="tx1"/>
                          </a:solidFill>
                        </a:rPr>
                        <a:t>Equipe mobile en soutien à l’habitat</a:t>
                      </a:r>
                      <a:r>
                        <a:rPr lang="fr-FR" sz="1200" baseline="0" dirty="0" smtClean="0">
                          <a:solidFill>
                            <a:schemeClr val="tx1"/>
                          </a:solidFill>
                        </a:rPr>
                        <a:t> </a:t>
                      </a:r>
                    </a:p>
                    <a:p>
                      <a:pPr algn="ctr"/>
                      <a:r>
                        <a:rPr lang="fr-FR" sz="1200" baseline="0" dirty="0" smtClean="0">
                          <a:solidFill>
                            <a:schemeClr val="tx1"/>
                          </a:solidFill>
                        </a:rPr>
                        <a:t>hors les murs (MAS)</a:t>
                      </a:r>
                      <a:endParaRPr lang="fr-FR" sz="1200" dirty="0">
                        <a:solidFill>
                          <a:schemeClr val="tx1"/>
                        </a:solidFill>
                      </a:endParaRPr>
                    </a:p>
                  </a:txBody>
                  <a:tcPr>
                    <a:solidFill>
                      <a:schemeClr val="tx2">
                        <a:lumMod val="20000"/>
                        <a:lumOff val="80000"/>
                      </a:schemeClr>
                    </a:solidFill>
                  </a:tcPr>
                </a:tc>
                <a:tc>
                  <a:txBody>
                    <a:bodyPr/>
                    <a:lstStyle/>
                    <a:p>
                      <a:pPr algn="ctr"/>
                      <a:r>
                        <a:rPr lang="fr-FR" sz="1200" dirty="0" smtClean="0">
                          <a:solidFill>
                            <a:schemeClr val="tx1"/>
                          </a:solidFill>
                        </a:rPr>
                        <a:t>Adultes </a:t>
                      </a:r>
                      <a:endParaRPr lang="fr-FR" sz="1200" dirty="0">
                        <a:solidFill>
                          <a:schemeClr val="tx1"/>
                        </a:solidFill>
                      </a:endParaRPr>
                    </a:p>
                  </a:txBody>
                  <a:tcPr>
                    <a:solidFill>
                      <a:schemeClr val="tx2">
                        <a:lumMod val="20000"/>
                        <a:lumOff val="80000"/>
                      </a:schemeClr>
                    </a:solidFill>
                  </a:tcPr>
                </a:tc>
                <a:tc>
                  <a:txBody>
                    <a:bodyPr/>
                    <a:lstStyle/>
                    <a:p>
                      <a:pPr algn="ctr"/>
                      <a:r>
                        <a:rPr lang="fr-FR" sz="1200" dirty="0" smtClean="0">
                          <a:solidFill>
                            <a:schemeClr val="tx1"/>
                          </a:solidFill>
                        </a:rPr>
                        <a:t>Handicap</a:t>
                      </a:r>
                      <a:r>
                        <a:rPr lang="fr-FR" sz="1200" baseline="0" dirty="0" smtClean="0">
                          <a:solidFill>
                            <a:schemeClr val="tx1"/>
                          </a:solidFill>
                        </a:rPr>
                        <a:t> psychique </a:t>
                      </a:r>
                      <a:endParaRPr lang="fr-FR" sz="1200" dirty="0">
                        <a:solidFill>
                          <a:schemeClr val="tx1"/>
                        </a:solidFill>
                      </a:endParaRPr>
                    </a:p>
                  </a:txBody>
                  <a:tcPr>
                    <a:solidFill>
                      <a:schemeClr val="tx2">
                        <a:lumMod val="20000"/>
                        <a:lumOff val="80000"/>
                      </a:schemeClr>
                    </a:solidFill>
                  </a:tcPr>
                </a:tc>
                <a:tc>
                  <a:txBody>
                    <a:bodyPr/>
                    <a:lstStyle/>
                    <a:p>
                      <a:pPr algn="ctr"/>
                      <a:r>
                        <a:rPr lang="fr-FR" sz="1200" dirty="0" smtClean="0">
                          <a:solidFill>
                            <a:schemeClr val="tx1"/>
                          </a:solidFill>
                        </a:rPr>
                        <a:t>18 places </a:t>
                      </a:r>
                      <a:endParaRPr lang="fr-FR" sz="1200" dirty="0">
                        <a:solidFill>
                          <a:schemeClr val="tx1"/>
                        </a:solidFill>
                      </a:endParaRPr>
                    </a:p>
                  </a:txBody>
                  <a:tcPr>
                    <a:solidFill>
                      <a:schemeClr val="tx2">
                        <a:lumMod val="20000"/>
                        <a:lumOff val="80000"/>
                      </a:schemeClr>
                    </a:solidFill>
                  </a:tcPr>
                </a:tc>
                <a:tc>
                  <a:txBody>
                    <a:bodyPr/>
                    <a:lstStyle/>
                    <a:p>
                      <a:pPr algn="ctr"/>
                      <a:r>
                        <a:rPr lang="fr-FR" sz="1200" dirty="0" smtClean="0">
                          <a:solidFill>
                            <a:schemeClr val="tx1"/>
                          </a:solidFill>
                        </a:rPr>
                        <a:t>St Denis </a:t>
                      </a:r>
                      <a:endParaRPr lang="fr-FR" sz="1200" dirty="0">
                        <a:solidFill>
                          <a:schemeClr val="tx1"/>
                        </a:solidFill>
                      </a:endParaRPr>
                    </a:p>
                  </a:txBody>
                  <a:tcPr>
                    <a:solidFill>
                      <a:schemeClr val="tx2">
                        <a:lumMod val="20000"/>
                        <a:lumOff val="80000"/>
                      </a:schemeClr>
                    </a:solidFill>
                  </a:tcPr>
                </a:tc>
                <a:extLst>
                  <a:ext uri="{0D108BD9-81ED-4DB2-BD59-A6C34878D82A}">
                    <a16:rowId xmlns="" xmlns:a16="http://schemas.microsoft.com/office/drawing/2014/main" val="10015"/>
                  </a:ext>
                </a:extLst>
              </a:tr>
              <a:tr h="265614">
                <a:tc gridSpan="5">
                  <a:txBody>
                    <a:bodyPr/>
                    <a:lstStyle/>
                    <a:p>
                      <a:pPr algn="ctr"/>
                      <a:r>
                        <a:rPr lang="fr-FR" sz="1200" b="1" dirty="0" smtClean="0">
                          <a:solidFill>
                            <a:schemeClr val="bg1"/>
                          </a:solidFill>
                        </a:rPr>
                        <a:t>145 solutions d’accompagnement</a:t>
                      </a:r>
                      <a:r>
                        <a:rPr lang="fr-FR" sz="1200" b="1" baseline="0" dirty="0" smtClean="0">
                          <a:solidFill>
                            <a:schemeClr val="bg1"/>
                          </a:solidFill>
                        </a:rPr>
                        <a:t> en ambulatoire et au domicile </a:t>
                      </a:r>
                      <a:endParaRPr lang="fr-FR" sz="1200" b="1" dirty="0">
                        <a:solidFill>
                          <a:schemeClr val="bg1"/>
                        </a:solidFill>
                      </a:endParaRPr>
                    </a:p>
                  </a:txBody>
                  <a:tcPr>
                    <a:solidFill>
                      <a:schemeClr val="accent5">
                        <a:lumMod val="75000"/>
                      </a:schemeClr>
                    </a:solidFill>
                  </a:tcPr>
                </a:tc>
                <a:tc hMerge="1">
                  <a:txBody>
                    <a:bodyPr/>
                    <a:lstStyle/>
                    <a:p>
                      <a:pPr algn="ctr"/>
                      <a:endParaRPr lang="fr-FR" sz="1100" dirty="0"/>
                    </a:p>
                  </a:txBody>
                  <a:tcPr>
                    <a:solidFill>
                      <a:schemeClr val="tx2">
                        <a:lumMod val="20000"/>
                        <a:lumOff val="80000"/>
                      </a:schemeClr>
                    </a:solidFill>
                  </a:tcPr>
                </a:tc>
                <a:tc hMerge="1">
                  <a:txBody>
                    <a:bodyPr/>
                    <a:lstStyle/>
                    <a:p>
                      <a:pPr algn="ctr"/>
                      <a:endParaRPr lang="fr-FR" sz="1100" dirty="0"/>
                    </a:p>
                  </a:txBody>
                  <a:tcPr>
                    <a:solidFill>
                      <a:schemeClr val="tx2">
                        <a:lumMod val="20000"/>
                        <a:lumOff val="80000"/>
                      </a:schemeClr>
                    </a:solidFill>
                  </a:tcPr>
                </a:tc>
                <a:tc hMerge="1">
                  <a:txBody>
                    <a:bodyPr/>
                    <a:lstStyle/>
                    <a:p>
                      <a:pPr algn="ctr"/>
                      <a:endParaRPr lang="fr-FR" sz="1100" dirty="0"/>
                    </a:p>
                  </a:txBody>
                  <a:tcPr>
                    <a:solidFill>
                      <a:schemeClr val="tx2">
                        <a:lumMod val="20000"/>
                        <a:lumOff val="80000"/>
                      </a:schemeClr>
                    </a:solidFill>
                  </a:tcPr>
                </a:tc>
                <a:tc hMerge="1">
                  <a:txBody>
                    <a:bodyPr/>
                    <a:lstStyle/>
                    <a:p>
                      <a:endParaRPr lang="fr-FR"/>
                    </a:p>
                  </a:txBody>
                  <a:tcPr/>
                </a:tc>
                <a:extLst>
                  <a:ext uri="{0D108BD9-81ED-4DB2-BD59-A6C34878D82A}">
                    <a16:rowId xmlns="" xmlns:a16="http://schemas.microsoft.com/office/drawing/2014/main" val="10016"/>
                  </a:ext>
                </a:extLst>
              </a:tr>
            </a:tbl>
          </a:graphicData>
        </a:graphic>
      </p:graphicFrame>
    </p:spTree>
    <p:extLst>
      <p:ext uri="{BB962C8B-B14F-4D97-AF65-F5344CB8AC3E}">
        <p14:creationId xmlns:p14="http://schemas.microsoft.com/office/powerpoint/2010/main" val="475021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4" name="TextShape 1"/>
          <p:cNvSpPr txBox="1"/>
          <p:nvPr/>
        </p:nvSpPr>
        <p:spPr>
          <a:xfrm>
            <a:off x="251640" y="332656"/>
            <a:ext cx="8152920" cy="1142640"/>
          </a:xfrm>
          <a:prstGeom prst="rect">
            <a:avLst/>
          </a:prstGeom>
          <a:noFill/>
          <a:ln>
            <a:noFill/>
          </a:ln>
        </p:spPr>
        <p:txBody>
          <a:bodyPr anchor="ctr"/>
          <a:lstStyle/>
          <a:p>
            <a:pPr algn="ctr">
              <a:lnSpc>
                <a:spcPct val="100000"/>
              </a:lnSpc>
            </a:pPr>
            <a:r>
              <a:rPr lang="fr-FR" sz="2900" b="1" strike="noStrike" spc="-1" dirty="0">
                <a:solidFill>
                  <a:srgbClr val="7AB800"/>
                </a:solidFill>
                <a:uFill>
                  <a:solidFill>
                    <a:srgbClr val="FFFFFF"/>
                  </a:solidFill>
                </a:uFill>
                <a:latin typeface="Arial"/>
                <a:ea typeface="ＭＳ Ｐゴシック"/>
              </a:rPr>
              <a:t>
</a:t>
            </a:r>
            <a:r>
              <a:rPr lang="fr-FR" sz="2800" b="1" strike="noStrike" spc="-1" dirty="0" smtClean="0">
                <a:solidFill>
                  <a:srgbClr val="7AB800"/>
                </a:solidFill>
                <a:uFill>
                  <a:solidFill>
                    <a:srgbClr val="FFFFFF"/>
                  </a:solidFill>
                </a:uFill>
                <a:latin typeface="Arial"/>
                <a:ea typeface="ＭＳ Ｐゴシック"/>
              </a:rPr>
              <a:t>Un rattrapage qui doit être accompagné d’une transformation de l’offre portée par les opérateurs médico-sociaux  </a:t>
            </a:r>
            <a:r>
              <a:rPr lang="fr-FR" sz="2900" b="1" strike="noStrike" spc="-1" dirty="0">
                <a:solidFill>
                  <a:srgbClr val="7AB800"/>
                </a:solidFill>
                <a:uFill>
                  <a:solidFill>
                    <a:srgbClr val="FFFFFF"/>
                  </a:solidFill>
                </a:uFill>
                <a:latin typeface="Arial"/>
                <a:ea typeface="ＭＳ Ｐゴシック"/>
              </a:rPr>
              <a:t>
</a:t>
            </a:r>
            <a:endParaRPr lang="fr-FR" sz="1800" b="0" strike="noStrike" spc="-1" dirty="0">
              <a:solidFill>
                <a:srgbClr val="000000"/>
              </a:solidFill>
              <a:uFill>
                <a:solidFill>
                  <a:srgbClr val="FFFFFF"/>
                </a:solidFill>
              </a:uFill>
              <a:latin typeface="Arial"/>
            </a:endParaRPr>
          </a:p>
        </p:txBody>
      </p:sp>
      <p:sp>
        <p:nvSpPr>
          <p:cNvPr id="425" name="TextShape 2"/>
          <p:cNvSpPr txBox="1"/>
          <p:nvPr/>
        </p:nvSpPr>
        <p:spPr>
          <a:xfrm>
            <a:off x="467544" y="1989000"/>
            <a:ext cx="7937016" cy="3744000"/>
          </a:xfrm>
          <a:prstGeom prst="rect">
            <a:avLst/>
          </a:prstGeom>
          <a:noFill/>
          <a:ln>
            <a:noFill/>
          </a:ln>
        </p:spPr>
        <p:txBody>
          <a:bodyPr/>
          <a:lstStyle/>
          <a:p>
            <a:pPr>
              <a:lnSpc>
                <a:spcPct val="100000"/>
              </a:lnSpc>
            </a:pPr>
            <a:endParaRPr lang="fr-FR" sz="1700" b="0" strike="noStrike" spc="-1" dirty="0">
              <a:solidFill>
                <a:srgbClr val="000000"/>
              </a:solidFill>
              <a:uFill>
                <a:solidFill>
                  <a:srgbClr val="FFFFFF"/>
                </a:solidFill>
              </a:uFill>
              <a:latin typeface="Arial"/>
            </a:endParaRPr>
          </a:p>
          <a:p>
            <a:pPr algn="just">
              <a:lnSpc>
                <a:spcPct val="100000"/>
              </a:lnSpc>
            </a:pPr>
            <a:r>
              <a:rPr lang="fr-FR" sz="1800" b="1" strike="noStrike" spc="-1" dirty="0" smtClean="0">
                <a:solidFill>
                  <a:srgbClr val="002060"/>
                </a:solidFill>
                <a:uFill>
                  <a:solidFill>
                    <a:srgbClr val="FFFFFF"/>
                  </a:solidFill>
                </a:uFill>
                <a:latin typeface="Arial"/>
                <a:ea typeface="ＭＳ Ｐゴシック"/>
              </a:rPr>
              <a:t>Complexité de mise en œuvre en Seine-Saint-Denis compte tenu du morcellement du tissu associatif : 78</a:t>
            </a:r>
            <a:r>
              <a:rPr lang="fr-FR" sz="1800" b="0" strike="noStrike" spc="-1" dirty="0" smtClean="0">
                <a:solidFill>
                  <a:srgbClr val="002060"/>
                </a:solidFill>
                <a:uFill>
                  <a:solidFill>
                    <a:srgbClr val="FFFFFF"/>
                  </a:solidFill>
                </a:uFill>
                <a:latin typeface="Arial"/>
                <a:ea typeface="ＭＳ Ｐゴシック"/>
              </a:rPr>
              <a:t> </a:t>
            </a:r>
            <a:r>
              <a:rPr lang="fr-FR" sz="1800" b="0" strike="noStrike" spc="-1" dirty="0">
                <a:solidFill>
                  <a:srgbClr val="002060"/>
                </a:solidFill>
                <a:uFill>
                  <a:solidFill>
                    <a:srgbClr val="FFFFFF"/>
                  </a:solidFill>
                </a:uFill>
                <a:latin typeface="Arial"/>
                <a:ea typeface="ＭＳ Ｐゴシック"/>
              </a:rPr>
              <a:t>gestionnaires d’ESMS pour </a:t>
            </a:r>
            <a:r>
              <a:rPr lang="fr-FR" sz="1800" b="1" strike="noStrike" spc="-1" dirty="0">
                <a:solidFill>
                  <a:srgbClr val="002060"/>
                </a:solidFill>
                <a:uFill>
                  <a:solidFill>
                    <a:srgbClr val="FFFFFF"/>
                  </a:solidFill>
                </a:uFill>
                <a:latin typeface="Arial"/>
                <a:ea typeface="ＭＳ Ｐゴシック"/>
              </a:rPr>
              <a:t>144 </a:t>
            </a:r>
            <a:r>
              <a:rPr lang="fr-FR" sz="1800" b="0" strike="noStrike" spc="-1" dirty="0">
                <a:solidFill>
                  <a:srgbClr val="002060"/>
                </a:solidFill>
                <a:uFill>
                  <a:solidFill>
                    <a:srgbClr val="FFFFFF"/>
                  </a:solidFill>
                </a:uFill>
                <a:latin typeface="Arial"/>
                <a:ea typeface="ＭＳ Ｐゴシック"/>
              </a:rPr>
              <a:t>structures, soit  en moyenne à peine deux structures par gestionnaire présent dans le département</a:t>
            </a:r>
            <a:endParaRPr lang="fr-FR" sz="1700" b="0" strike="noStrike" spc="-1" dirty="0">
              <a:solidFill>
                <a:srgbClr val="002060"/>
              </a:solidFill>
              <a:uFill>
                <a:solidFill>
                  <a:srgbClr val="FFFFFF"/>
                </a:solidFill>
              </a:uFill>
              <a:latin typeface="Arial"/>
            </a:endParaRPr>
          </a:p>
          <a:p>
            <a:pPr algn="just">
              <a:lnSpc>
                <a:spcPct val="100000"/>
              </a:lnSpc>
            </a:pPr>
            <a:endParaRPr lang="fr-FR" sz="1800" b="0" strike="noStrike" spc="-1" dirty="0" smtClean="0">
              <a:solidFill>
                <a:srgbClr val="002060"/>
              </a:solidFill>
              <a:uFill>
                <a:solidFill>
                  <a:srgbClr val="FFFFFF"/>
                </a:solidFill>
              </a:uFill>
              <a:latin typeface="Arial"/>
              <a:ea typeface="ＭＳ Ｐゴシック"/>
            </a:endParaRPr>
          </a:p>
          <a:p>
            <a:pPr algn="just">
              <a:lnSpc>
                <a:spcPct val="100000"/>
              </a:lnSpc>
            </a:pPr>
            <a:r>
              <a:rPr lang="fr-FR" sz="1800" b="0" strike="noStrike" spc="-1" dirty="0" smtClean="0">
                <a:solidFill>
                  <a:srgbClr val="002060"/>
                </a:solidFill>
                <a:uFill>
                  <a:solidFill>
                    <a:srgbClr val="FFFFFF"/>
                  </a:solidFill>
                </a:uFill>
                <a:latin typeface="Arial"/>
                <a:ea typeface="ＭＳ Ｐゴシック"/>
              </a:rPr>
              <a:t>Cette </a:t>
            </a:r>
            <a:r>
              <a:rPr lang="fr-FR" sz="1800" b="0" strike="noStrike" spc="-1" dirty="0">
                <a:solidFill>
                  <a:srgbClr val="002060"/>
                </a:solidFill>
                <a:uFill>
                  <a:solidFill>
                    <a:srgbClr val="FFFFFF"/>
                  </a:solidFill>
                </a:uFill>
                <a:latin typeface="Arial"/>
                <a:ea typeface="ＭＳ Ｐゴシック"/>
              </a:rPr>
              <a:t>importance de petits gestionnaires fragilise de nombreuses </a:t>
            </a:r>
            <a:r>
              <a:rPr lang="fr-FR" sz="1800" b="0" strike="noStrike" spc="-1" dirty="0" smtClean="0">
                <a:solidFill>
                  <a:srgbClr val="002060"/>
                </a:solidFill>
                <a:uFill>
                  <a:solidFill>
                    <a:srgbClr val="FFFFFF"/>
                  </a:solidFill>
                </a:uFill>
                <a:latin typeface="Arial"/>
                <a:ea typeface="ＭＳ Ｐゴシック"/>
              </a:rPr>
              <a:t>structures,</a:t>
            </a:r>
            <a:endParaRPr lang="fr-FR" sz="1700" b="0" strike="noStrike" spc="-1" dirty="0">
              <a:solidFill>
                <a:srgbClr val="002060"/>
              </a:solidFill>
              <a:uFill>
                <a:solidFill>
                  <a:srgbClr val="FFFFFF"/>
                </a:solidFill>
              </a:uFill>
              <a:latin typeface="Arial"/>
            </a:endParaRPr>
          </a:p>
          <a:p>
            <a:pPr algn="just">
              <a:lnSpc>
                <a:spcPct val="100000"/>
              </a:lnSpc>
            </a:pPr>
            <a:endParaRPr lang="fr-FR" sz="1800" b="0" strike="noStrike" spc="-1" dirty="0" smtClean="0">
              <a:solidFill>
                <a:srgbClr val="002060"/>
              </a:solidFill>
              <a:uFill>
                <a:solidFill>
                  <a:srgbClr val="FFFFFF"/>
                </a:solidFill>
              </a:uFill>
              <a:latin typeface="Arial"/>
              <a:ea typeface="ＭＳ Ｐゴシック"/>
            </a:endParaRPr>
          </a:p>
          <a:p>
            <a:pPr algn="just">
              <a:lnSpc>
                <a:spcPct val="100000"/>
              </a:lnSpc>
            </a:pPr>
            <a:r>
              <a:rPr lang="fr-FR" sz="1800" b="0" strike="noStrike" spc="-1" dirty="0" smtClean="0">
                <a:solidFill>
                  <a:srgbClr val="002060"/>
                </a:solidFill>
                <a:uFill>
                  <a:solidFill>
                    <a:srgbClr val="FFFFFF"/>
                  </a:solidFill>
                </a:uFill>
                <a:latin typeface="Arial"/>
                <a:ea typeface="ＭＳ Ｐゴシック"/>
              </a:rPr>
              <a:t>Les </a:t>
            </a:r>
            <a:r>
              <a:rPr lang="fr-FR" sz="1800" b="0" strike="noStrike" spc="-1" dirty="0">
                <a:solidFill>
                  <a:srgbClr val="002060"/>
                </a:solidFill>
                <a:uFill>
                  <a:solidFill>
                    <a:srgbClr val="FFFFFF"/>
                  </a:solidFill>
                </a:uFill>
                <a:latin typeface="Arial"/>
                <a:ea typeface="ＭＳ Ｐゴシック"/>
              </a:rPr>
              <a:t>rapprochements </a:t>
            </a:r>
            <a:r>
              <a:rPr lang="fr-FR" sz="1800" b="0" strike="noStrike" spc="-1" dirty="0" smtClean="0">
                <a:solidFill>
                  <a:srgbClr val="002060"/>
                </a:solidFill>
                <a:uFill>
                  <a:solidFill>
                    <a:srgbClr val="FFFFFF"/>
                  </a:solidFill>
                </a:uFill>
                <a:latin typeface="Arial"/>
                <a:ea typeface="ＭＳ Ｐゴシック"/>
              </a:rPr>
              <a:t>associatifs sont encouragés </a:t>
            </a:r>
            <a:r>
              <a:rPr lang="fr-FR" sz="1800" b="0" strike="noStrike" spc="-1" dirty="0">
                <a:solidFill>
                  <a:srgbClr val="002060"/>
                </a:solidFill>
                <a:uFill>
                  <a:solidFill>
                    <a:srgbClr val="FFFFFF"/>
                  </a:solidFill>
                </a:uFill>
                <a:latin typeface="Arial"/>
                <a:ea typeface="ＭＳ Ｐゴシック"/>
              </a:rPr>
              <a:t>par l’ARS et le conseil départemental </a:t>
            </a:r>
            <a:r>
              <a:rPr lang="fr-FR" sz="1800" b="0" strike="noStrike" spc="-1" dirty="0" smtClean="0">
                <a:solidFill>
                  <a:srgbClr val="002060"/>
                </a:solidFill>
                <a:uFill>
                  <a:solidFill>
                    <a:srgbClr val="FFFFFF"/>
                  </a:solidFill>
                </a:uFill>
                <a:latin typeface="Arial"/>
                <a:ea typeface="ＭＳ Ｐゴシック"/>
              </a:rPr>
              <a:t> depuis de nombreuses années, négociés dans le cadre des CPOM, mais peinent à aboutir au regard de la liberté associative. </a:t>
            </a:r>
            <a:endParaRPr lang="fr-FR" sz="1700" b="0" strike="noStrike" spc="-1" dirty="0">
              <a:solidFill>
                <a:srgbClr val="002060"/>
              </a:solidFill>
              <a:uFill>
                <a:solidFill>
                  <a:srgbClr val="FFFFFF"/>
                </a:solidFill>
              </a:uFill>
              <a:latin typeface="Arial"/>
            </a:endParaRPr>
          </a:p>
          <a:p>
            <a:pPr algn="just">
              <a:lnSpc>
                <a:spcPct val="100000"/>
              </a:lnSpc>
            </a:pPr>
            <a:endParaRPr lang="fr-FR" sz="1700" b="0" strike="noStrike" spc="-1" dirty="0">
              <a:solidFill>
                <a:srgbClr val="002060"/>
              </a:solidFill>
              <a:uFill>
                <a:solidFill>
                  <a:srgbClr val="FFFFFF"/>
                </a:solidFill>
              </a:uFill>
              <a:latin typeface="Arial"/>
            </a:endParaRPr>
          </a:p>
          <a:p>
            <a:pPr algn="just">
              <a:lnSpc>
                <a:spcPct val="100000"/>
              </a:lnSpc>
            </a:pPr>
            <a:endParaRPr lang="fr-FR" sz="1700" b="0" strike="noStrike" spc="-1" dirty="0">
              <a:solidFill>
                <a:schemeClr val="accent1">
                  <a:lumMod val="75000"/>
                </a:schemeClr>
              </a:solidFill>
              <a:uFill>
                <a:solidFill>
                  <a:srgbClr val="FFFFFF"/>
                </a:solidFill>
              </a:uFill>
              <a:latin typeface="Arial"/>
            </a:endParaRPr>
          </a:p>
          <a:p>
            <a:pPr algn="just">
              <a:lnSpc>
                <a:spcPct val="100000"/>
              </a:lnSpc>
            </a:pPr>
            <a:endParaRPr lang="fr-FR" sz="1700" b="0" strike="noStrike" spc="-1" dirty="0">
              <a:solidFill>
                <a:srgbClr val="000000"/>
              </a:solidFill>
              <a:uFill>
                <a:solidFill>
                  <a:srgbClr val="FFFFFF"/>
                </a:solidFill>
              </a:uFill>
              <a:latin typeface="Arial"/>
            </a:endParaRPr>
          </a:p>
          <a:p>
            <a:pPr>
              <a:lnSpc>
                <a:spcPct val="100000"/>
              </a:lnSpc>
            </a:pPr>
            <a:endParaRPr lang="fr-FR" sz="1700" b="0" strike="noStrike" spc="-1" dirty="0">
              <a:solidFill>
                <a:srgbClr val="000000"/>
              </a:solidFill>
              <a:uFill>
                <a:solidFill>
                  <a:srgbClr val="FFFFFF"/>
                </a:solidFill>
              </a:uFill>
              <a:latin typeface="Arial"/>
            </a:endParaRPr>
          </a:p>
          <a:p>
            <a:pPr>
              <a:lnSpc>
                <a:spcPct val="100000"/>
              </a:lnSpc>
            </a:pPr>
            <a:endParaRPr lang="fr-FR" sz="1700" b="0" strike="noStrike" spc="-1" dirty="0">
              <a:solidFill>
                <a:srgbClr val="000000"/>
              </a:solidFill>
              <a:uFill>
                <a:solidFill>
                  <a:srgbClr val="FFFFFF"/>
                </a:solidFill>
              </a:uFill>
              <a:latin typeface="Arial"/>
            </a:endParaRPr>
          </a:p>
        </p:txBody>
      </p:sp>
    </p:spTree>
    <p:extLst>
      <p:ext uri="{BB962C8B-B14F-4D97-AF65-F5344CB8AC3E}">
        <p14:creationId xmlns:p14="http://schemas.microsoft.com/office/powerpoint/2010/main" val="39174210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6" name="TextShape 1"/>
          <p:cNvSpPr txBox="1"/>
          <p:nvPr/>
        </p:nvSpPr>
        <p:spPr>
          <a:xfrm>
            <a:off x="323640" y="548640"/>
            <a:ext cx="8152920" cy="1142640"/>
          </a:xfrm>
          <a:prstGeom prst="rect">
            <a:avLst/>
          </a:prstGeom>
          <a:noFill/>
          <a:ln>
            <a:noFill/>
          </a:ln>
        </p:spPr>
        <p:txBody>
          <a:bodyPr anchor="ctr"/>
          <a:lstStyle/>
          <a:p>
            <a:pPr marL="360">
              <a:lnSpc>
                <a:spcPct val="100000"/>
              </a:lnSpc>
            </a:pPr>
            <a:r>
              <a:rPr lang="fr-FR" sz="2800" b="1" strike="noStrike" spc="-1" dirty="0">
                <a:solidFill>
                  <a:srgbClr val="7AB800"/>
                </a:solidFill>
                <a:uFill>
                  <a:solidFill>
                    <a:srgbClr val="FFFFFF"/>
                  </a:solidFill>
                </a:uFill>
                <a:latin typeface="Arial"/>
                <a:ea typeface="ＭＳ Ｐゴシック"/>
              </a:rPr>
              <a:t>Une augmentation de l’offre orientée vers des dispositifs plus inclusifs,  mieux coordonnés et favorisant la continuité des parcours</a:t>
            </a:r>
            <a:endParaRPr lang="fr-FR" sz="1800" b="0" strike="noStrike" spc="-1" dirty="0">
              <a:solidFill>
                <a:srgbClr val="000000"/>
              </a:solidFill>
              <a:uFill>
                <a:solidFill>
                  <a:srgbClr val="FFFFFF"/>
                </a:solidFill>
              </a:uFill>
              <a:latin typeface="Arial"/>
            </a:endParaRPr>
          </a:p>
        </p:txBody>
      </p:sp>
      <p:sp>
        <p:nvSpPr>
          <p:cNvPr id="427" name="TextShape 2"/>
          <p:cNvSpPr txBox="1"/>
          <p:nvPr/>
        </p:nvSpPr>
        <p:spPr>
          <a:xfrm>
            <a:off x="467544" y="1845000"/>
            <a:ext cx="7958616" cy="4114440"/>
          </a:xfrm>
          <a:prstGeom prst="rect">
            <a:avLst/>
          </a:prstGeom>
          <a:noFill/>
          <a:ln>
            <a:noFill/>
          </a:ln>
        </p:spPr>
        <p:txBody>
          <a:bodyPr/>
          <a:lstStyle/>
          <a:p>
            <a:pPr>
              <a:lnSpc>
                <a:spcPct val="100000"/>
              </a:lnSpc>
            </a:pPr>
            <a:endParaRPr lang="fr-FR" sz="1700" b="0" strike="noStrike" spc="-1" dirty="0">
              <a:solidFill>
                <a:srgbClr val="000000"/>
              </a:solidFill>
              <a:uFill>
                <a:solidFill>
                  <a:srgbClr val="FFFFFF"/>
                </a:solidFill>
              </a:uFill>
              <a:latin typeface="Arial"/>
            </a:endParaRPr>
          </a:p>
          <a:p>
            <a:pPr marL="342900" indent="-342900" algn="just">
              <a:lnSpc>
                <a:spcPct val="100000"/>
              </a:lnSpc>
              <a:buFont typeface="Courier New" panose="02070309020205020404" pitchFamily="49" charset="0"/>
              <a:buChar char="o"/>
            </a:pPr>
            <a:r>
              <a:rPr lang="fr-FR" sz="2000" spc="-1" dirty="0" smtClean="0">
                <a:solidFill>
                  <a:srgbClr val="002060"/>
                </a:solidFill>
                <a:uFill>
                  <a:solidFill>
                    <a:srgbClr val="FFFFFF"/>
                  </a:solidFill>
                </a:uFill>
                <a:latin typeface="Arial"/>
                <a:ea typeface="ＭＳ Ｐゴシック"/>
              </a:rPr>
              <a:t>Création du dispositif intégré TSA en 2016, ouverture à tout handicap depuis le 1</a:t>
            </a:r>
            <a:r>
              <a:rPr lang="fr-FR" sz="2000" spc="-1" baseline="30000" dirty="0" smtClean="0">
                <a:solidFill>
                  <a:srgbClr val="002060"/>
                </a:solidFill>
                <a:uFill>
                  <a:solidFill>
                    <a:srgbClr val="FFFFFF"/>
                  </a:solidFill>
                </a:uFill>
                <a:latin typeface="Arial"/>
                <a:ea typeface="ＭＳ Ｐゴシック"/>
              </a:rPr>
              <a:t>er</a:t>
            </a:r>
            <a:r>
              <a:rPr lang="fr-FR" sz="2000" spc="-1" dirty="0" smtClean="0">
                <a:solidFill>
                  <a:srgbClr val="002060"/>
                </a:solidFill>
                <a:uFill>
                  <a:solidFill>
                    <a:srgbClr val="FFFFFF"/>
                  </a:solidFill>
                </a:uFill>
                <a:latin typeface="Arial"/>
                <a:ea typeface="ＭＳ Ｐゴシック"/>
              </a:rPr>
              <a:t> janvier 2019 avec pour mission d’accompagner et coordonner les situations complexes </a:t>
            </a:r>
          </a:p>
          <a:p>
            <a:pPr marL="342900" indent="-342900" algn="just">
              <a:lnSpc>
                <a:spcPct val="100000"/>
              </a:lnSpc>
              <a:buFont typeface="Courier New" panose="02070309020205020404" pitchFamily="49" charset="0"/>
              <a:buChar char="o"/>
            </a:pPr>
            <a:endParaRPr lang="fr-FR" sz="2000" b="0" strike="noStrike" spc="-1" dirty="0" smtClean="0">
              <a:solidFill>
                <a:srgbClr val="002060"/>
              </a:solidFill>
              <a:uFill>
                <a:solidFill>
                  <a:srgbClr val="FFFFFF"/>
                </a:solidFill>
              </a:uFill>
              <a:latin typeface="Arial"/>
              <a:ea typeface="ＭＳ Ｐゴシック"/>
            </a:endParaRPr>
          </a:p>
          <a:p>
            <a:pPr marL="342900" indent="-342900" algn="just">
              <a:lnSpc>
                <a:spcPct val="100000"/>
              </a:lnSpc>
              <a:buFont typeface="Courier New" panose="02070309020205020404" pitchFamily="49" charset="0"/>
              <a:buChar char="o"/>
            </a:pPr>
            <a:r>
              <a:rPr lang="fr-FR" sz="2000" b="0" strike="noStrike" spc="-1" dirty="0" smtClean="0">
                <a:solidFill>
                  <a:srgbClr val="002060"/>
                </a:solidFill>
                <a:uFill>
                  <a:solidFill>
                    <a:srgbClr val="FFFFFF"/>
                  </a:solidFill>
                </a:uFill>
                <a:latin typeface="Arial"/>
                <a:ea typeface="ＭＳ Ｐゴシック"/>
              </a:rPr>
              <a:t>Création d’un 2</a:t>
            </a:r>
            <a:r>
              <a:rPr lang="fr-FR" sz="2000" b="0" strike="noStrike" spc="-1" baseline="30000" dirty="0" smtClean="0">
                <a:solidFill>
                  <a:srgbClr val="002060"/>
                </a:solidFill>
                <a:uFill>
                  <a:solidFill>
                    <a:srgbClr val="FFFFFF"/>
                  </a:solidFill>
                </a:uFill>
                <a:latin typeface="Arial"/>
                <a:ea typeface="ＭＳ Ｐゴシック"/>
              </a:rPr>
              <a:t>ème</a:t>
            </a:r>
            <a:r>
              <a:rPr lang="fr-FR" sz="2000" b="0" strike="noStrike" spc="-1" dirty="0" smtClean="0">
                <a:solidFill>
                  <a:srgbClr val="002060"/>
                </a:solidFill>
                <a:uFill>
                  <a:solidFill>
                    <a:srgbClr val="FFFFFF"/>
                  </a:solidFill>
                </a:uFill>
                <a:latin typeface="Arial"/>
                <a:ea typeface="ＭＳ Ｐゴシック"/>
              </a:rPr>
              <a:t> Pôle de compétences et de prestations externalisées (PCPE) </a:t>
            </a:r>
          </a:p>
          <a:p>
            <a:pPr marL="342900" indent="-342900" algn="just">
              <a:lnSpc>
                <a:spcPct val="100000"/>
              </a:lnSpc>
              <a:buFont typeface="Courier New" panose="02070309020205020404" pitchFamily="49" charset="0"/>
              <a:buChar char="o"/>
            </a:pPr>
            <a:endParaRPr lang="fr-FR" sz="2000" spc="-1" dirty="0" smtClean="0">
              <a:solidFill>
                <a:srgbClr val="002060"/>
              </a:solidFill>
              <a:uFill>
                <a:solidFill>
                  <a:srgbClr val="FFFFFF"/>
                </a:solidFill>
              </a:uFill>
              <a:latin typeface="Arial"/>
              <a:ea typeface="ＭＳ Ｐゴシック"/>
            </a:endParaRPr>
          </a:p>
          <a:p>
            <a:pPr marL="342900" indent="-342900" algn="just">
              <a:lnSpc>
                <a:spcPct val="100000"/>
              </a:lnSpc>
              <a:buFont typeface="Courier New" panose="02070309020205020404" pitchFamily="49" charset="0"/>
              <a:buChar char="o"/>
            </a:pPr>
            <a:r>
              <a:rPr lang="fr-FR" sz="2000" spc="-1" dirty="0" smtClean="0">
                <a:solidFill>
                  <a:srgbClr val="002060"/>
                </a:solidFill>
                <a:uFill>
                  <a:solidFill>
                    <a:srgbClr val="FFFFFF"/>
                  </a:solidFill>
                </a:uFill>
                <a:latin typeface="Arial"/>
                <a:ea typeface="ＭＳ Ｐゴシック"/>
              </a:rPr>
              <a:t>Développement, en lien avec l’Education nationale,  d’unités d’enseignement externalisées (10 pour enfants TSA en maternelle, élémentaire, collège, une pour enfants déficients intellectuels et une pour enfants sourds)</a:t>
            </a:r>
            <a:endParaRPr lang="fr-FR" sz="2000" b="0" strike="noStrike" spc="-1" dirty="0" smtClean="0">
              <a:solidFill>
                <a:srgbClr val="002060"/>
              </a:solidFill>
              <a:uFill>
                <a:solidFill>
                  <a:srgbClr val="FFFFFF"/>
                </a:solidFill>
              </a:uFill>
              <a:latin typeface="Arial"/>
              <a:ea typeface="ＭＳ Ｐゴシック"/>
            </a:endParaRPr>
          </a:p>
          <a:p>
            <a:pPr marL="342900" indent="-342900">
              <a:lnSpc>
                <a:spcPct val="100000"/>
              </a:lnSpc>
              <a:buFont typeface="Courier New" panose="02070309020205020404" pitchFamily="49" charset="0"/>
              <a:buChar char="o"/>
            </a:pPr>
            <a:endParaRPr lang="fr-FR" sz="1700" b="0" strike="noStrike" spc="-1" dirty="0">
              <a:solidFill>
                <a:srgbClr val="002060"/>
              </a:solidFill>
              <a:uFill>
                <a:solidFill>
                  <a:srgbClr val="FFFFFF"/>
                </a:solidFill>
              </a:uFill>
              <a:latin typeface="Arial"/>
            </a:endParaRPr>
          </a:p>
        </p:txBody>
      </p:sp>
    </p:spTree>
    <p:extLst>
      <p:ext uri="{BB962C8B-B14F-4D97-AF65-F5344CB8AC3E}">
        <p14:creationId xmlns:p14="http://schemas.microsoft.com/office/powerpoint/2010/main" val="31100624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31913" y="214290"/>
            <a:ext cx="7668579" cy="550414"/>
          </a:xfrm>
        </p:spPr>
        <p:txBody>
          <a:bodyPr/>
          <a:lstStyle/>
          <a:p>
            <a:r>
              <a:rPr lang="fr-FR" sz="2000" dirty="0" smtClean="0"/>
              <a:t>Les projets lancés en 2019/2020</a:t>
            </a:r>
            <a:endParaRPr lang="fr-FR" sz="2000" dirty="0"/>
          </a:p>
        </p:txBody>
      </p:sp>
      <p:sp>
        <p:nvSpPr>
          <p:cNvPr id="5" name="Espace réservé du contenu 4"/>
          <p:cNvSpPr>
            <a:spLocks noGrp="1"/>
          </p:cNvSpPr>
          <p:nvPr>
            <p:ph idx="1"/>
          </p:nvPr>
        </p:nvSpPr>
        <p:spPr>
          <a:xfrm>
            <a:off x="107504" y="908720"/>
            <a:ext cx="8892988" cy="6336704"/>
          </a:xfrm>
        </p:spPr>
        <p:txBody>
          <a:bodyPr>
            <a:normAutofit fontScale="62500" lnSpcReduction="20000"/>
          </a:bodyPr>
          <a:lstStyle/>
          <a:p>
            <a:pPr lvl="2">
              <a:buFont typeface="Arial" panose="020B0604020202020204" pitchFamily="34" charset="0"/>
              <a:buChar char="•"/>
            </a:pPr>
            <a:endParaRPr lang="fr-FR" sz="2300" dirty="0" smtClean="0"/>
          </a:p>
          <a:p>
            <a:pPr lvl="2">
              <a:buFont typeface="Arial" panose="020B0604020202020204" pitchFamily="34" charset="0"/>
              <a:buChar char="•"/>
            </a:pPr>
            <a:endParaRPr lang="fr-FR" sz="2300" dirty="0"/>
          </a:p>
          <a:p>
            <a:pPr lvl="2" algn="just">
              <a:buFont typeface="Arial" panose="020B0604020202020204" pitchFamily="34" charset="0"/>
              <a:buChar char="•"/>
            </a:pPr>
            <a:r>
              <a:rPr lang="fr-FR" sz="2900" dirty="0" smtClean="0"/>
              <a:t>Lancement le 9 mai 2019 de l’appel à projet conjoint ARS/ASE : structure expérimentale de 42 places pour enfants/adolescents présentant des troubles du neuro-développement et notamment des situations complexes d’enfants TSA </a:t>
            </a:r>
          </a:p>
          <a:p>
            <a:pPr marL="914400" lvl="2" indent="0" algn="just">
              <a:buNone/>
            </a:pPr>
            <a:endParaRPr lang="fr-FR" sz="2900" dirty="0" smtClean="0"/>
          </a:p>
          <a:p>
            <a:pPr lvl="2" algn="just">
              <a:buFont typeface="Arial" panose="020B0604020202020204" pitchFamily="34" charset="0"/>
              <a:buChar char="•"/>
            </a:pPr>
            <a:r>
              <a:rPr lang="fr-FR" sz="2900" dirty="0" smtClean="0"/>
              <a:t>AMI conjoint ARS/CD (PMI) pour la création d’une plate-forme diagnostic autisme de proximité, de coordination et d’orientation départementale : lancement en décembre 2019</a:t>
            </a:r>
          </a:p>
          <a:p>
            <a:pPr marL="914400" lvl="2" indent="0" algn="just">
              <a:buNone/>
            </a:pPr>
            <a:endParaRPr lang="fr-FR" sz="2900" dirty="0" smtClean="0"/>
          </a:p>
          <a:p>
            <a:pPr lvl="2" algn="just">
              <a:buFont typeface="Arial" panose="020B0604020202020204" pitchFamily="34" charset="0"/>
              <a:buChar char="•"/>
            </a:pPr>
            <a:r>
              <a:rPr lang="fr-FR" sz="2900" dirty="0" smtClean="0">
                <a:solidFill>
                  <a:srgbClr val="1F497D"/>
                </a:solidFill>
              </a:rPr>
              <a:t>Un </a:t>
            </a:r>
            <a:r>
              <a:rPr lang="fr-FR" sz="2900" dirty="0">
                <a:solidFill>
                  <a:srgbClr val="1F497D"/>
                </a:solidFill>
              </a:rPr>
              <a:t>appel à projets conjoint ARS/Conseil départemental pour la création d’un nouveau CAMSP </a:t>
            </a:r>
            <a:r>
              <a:rPr lang="fr-FR" sz="2900" dirty="0" smtClean="0">
                <a:solidFill>
                  <a:srgbClr val="1F497D"/>
                </a:solidFill>
              </a:rPr>
              <a:t>: lancement au 1</a:t>
            </a:r>
            <a:r>
              <a:rPr lang="fr-FR" sz="2900" baseline="30000" dirty="0" smtClean="0">
                <a:solidFill>
                  <a:srgbClr val="1F497D"/>
                </a:solidFill>
              </a:rPr>
              <a:t>er</a:t>
            </a:r>
            <a:r>
              <a:rPr lang="fr-FR" sz="2900" dirty="0" smtClean="0">
                <a:solidFill>
                  <a:srgbClr val="1F497D"/>
                </a:solidFill>
              </a:rPr>
              <a:t> semestre 2020</a:t>
            </a:r>
            <a:endParaRPr lang="fr-FR" sz="2900" dirty="0">
              <a:solidFill>
                <a:srgbClr val="1F497D"/>
              </a:solidFill>
            </a:endParaRPr>
          </a:p>
          <a:p>
            <a:pPr marL="457200" lvl="1" indent="0" algn="just">
              <a:buNone/>
            </a:pPr>
            <a:endParaRPr lang="fr-FR" sz="2900" dirty="0">
              <a:solidFill>
                <a:srgbClr val="1F497D"/>
              </a:solidFill>
            </a:endParaRPr>
          </a:p>
          <a:p>
            <a:pPr lvl="2" algn="just">
              <a:spcAft>
                <a:spcPts val="0"/>
              </a:spcAft>
            </a:pPr>
            <a:r>
              <a:rPr lang="fr-FR" sz="2900" dirty="0">
                <a:solidFill>
                  <a:srgbClr val="1F497D"/>
                </a:solidFill>
              </a:rPr>
              <a:t>Un AAP pour la création d’une structure innovante ARS/CD </a:t>
            </a:r>
            <a:r>
              <a:rPr lang="fr-FR" sz="2900" dirty="0" smtClean="0">
                <a:solidFill>
                  <a:srgbClr val="1F497D"/>
                </a:solidFill>
              </a:rPr>
              <a:t>de type p</a:t>
            </a:r>
            <a:r>
              <a:rPr lang="fr-FR" sz="2900" dirty="0" smtClean="0">
                <a:solidFill>
                  <a:srgbClr val="002060"/>
                </a:solidFill>
                <a:ea typeface="Calibri"/>
                <a:cs typeface="Times New Roman"/>
              </a:rPr>
              <a:t>late-forme </a:t>
            </a:r>
            <a:r>
              <a:rPr lang="fr-FR" sz="2900" dirty="0">
                <a:solidFill>
                  <a:srgbClr val="002060"/>
                </a:solidFill>
                <a:ea typeface="Calibri"/>
                <a:cs typeface="Times New Roman"/>
              </a:rPr>
              <a:t>d’intervention au domicile et de répit pour personnes en situation de handicap psychique et autistes </a:t>
            </a:r>
            <a:r>
              <a:rPr lang="fr-FR" sz="2900" dirty="0" smtClean="0">
                <a:solidFill>
                  <a:srgbClr val="002060"/>
                </a:solidFill>
                <a:ea typeface="Calibri"/>
                <a:cs typeface="Times New Roman"/>
              </a:rPr>
              <a:t>adultes : 1</a:t>
            </a:r>
            <a:r>
              <a:rPr lang="fr-FR" sz="2900" baseline="30000" dirty="0" smtClean="0">
                <a:solidFill>
                  <a:srgbClr val="002060"/>
                </a:solidFill>
                <a:ea typeface="Calibri"/>
                <a:cs typeface="Times New Roman"/>
              </a:rPr>
              <a:t>er</a:t>
            </a:r>
            <a:r>
              <a:rPr lang="fr-FR" sz="2900" dirty="0" smtClean="0">
                <a:solidFill>
                  <a:srgbClr val="002060"/>
                </a:solidFill>
                <a:ea typeface="Calibri"/>
                <a:cs typeface="Times New Roman"/>
              </a:rPr>
              <a:t> semestre 2020</a:t>
            </a:r>
          </a:p>
          <a:p>
            <a:pPr marL="914400" lvl="2" indent="0" algn="just">
              <a:spcAft>
                <a:spcPts val="0"/>
              </a:spcAft>
              <a:buNone/>
            </a:pPr>
            <a:endParaRPr lang="fr-FR" sz="2900" dirty="0" smtClean="0">
              <a:solidFill>
                <a:srgbClr val="002060"/>
              </a:solidFill>
              <a:ea typeface="Calibri"/>
              <a:cs typeface="Times New Roman"/>
            </a:endParaRPr>
          </a:p>
          <a:p>
            <a:pPr lvl="2" algn="just">
              <a:buFont typeface="Arial" panose="020B0604020202020204" pitchFamily="34" charset="0"/>
              <a:buChar char="•"/>
            </a:pPr>
            <a:r>
              <a:rPr lang="fr-FR" sz="2900" dirty="0"/>
              <a:t>Développement en 2019/2020 de nouveaux projets d’habitat inclusif avec une ouverture au champ des personnes âgées (évolution des missions de la conférence des financeurs) et un fléchage également sur l’autisme </a:t>
            </a:r>
          </a:p>
          <a:p>
            <a:pPr lvl="2">
              <a:buFont typeface="Arial" panose="020B0604020202020204" pitchFamily="34" charset="0"/>
              <a:buChar char="•"/>
            </a:pPr>
            <a:endParaRPr lang="fr-FR" sz="2300" dirty="0"/>
          </a:p>
          <a:p>
            <a:pPr marL="914400" lvl="2" indent="0">
              <a:buNone/>
            </a:pPr>
            <a:endParaRPr lang="fr-FR" sz="2300" dirty="0"/>
          </a:p>
          <a:p>
            <a:pPr lvl="2">
              <a:spcAft>
                <a:spcPts val="0"/>
              </a:spcAft>
            </a:pPr>
            <a:endParaRPr lang="fr-FR" sz="1900" dirty="0">
              <a:latin typeface="Calibri"/>
              <a:ea typeface="Calibri"/>
              <a:cs typeface="Times New Roman"/>
            </a:endParaRPr>
          </a:p>
          <a:p>
            <a:pPr>
              <a:spcAft>
                <a:spcPts val="0"/>
              </a:spcAft>
            </a:pPr>
            <a:endParaRPr lang="fr-FR" sz="1900" dirty="0">
              <a:latin typeface="Calibri"/>
              <a:ea typeface="Calibri"/>
              <a:cs typeface="Times New Roman"/>
            </a:endParaRPr>
          </a:p>
          <a:p>
            <a:pPr marL="0" indent="0">
              <a:spcAft>
                <a:spcPts val="0"/>
              </a:spcAft>
              <a:buNone/>
            </a:pPr>
            <a:r>
              <a:rPr lang="fr-FR" dirty="0">
                <a:solidFill>
                  <a:srgbClr val="002060"/>
                </a:solidFill>
                <a:ea typeface="Calibri"/>
                <a:cs typeface="Times New Roman"/>
              </a:rPr>
              <a:t> </a:t>
            </a:r>
            <a:endParaRPr lang="fr-FR" sz="3200" dirty="0">
              <a:latin typeface="Calibri"/>
              <a:ea typeface="Calibri"/>
              <a:cs typeface="Times New Roman"/>
            </a:endParaRPr>
          </a:p>
          <a:p>
            <a:pPr lvl="1">
              <a:buFont typeface="Courier New" panose="02070309020205020404" pitchFamily="49" charset="0"/>
              <a:buChar char="o"/>
            </a:pPr>
            <a:endParaRPr lang="fr-FR" dirty="0">
              <a:solidFill>
                <a:srgbClr val="1F497D"/>
              </a:solidFill>
            </a:endParaRPr>
          </a:p>
          <a:p>
            <a:pPr lvl="2">
              <a:buFont typeface="Arial" panose="020B0604020202020204" pitchFamily="34" charset="0"/>
              <a:buChar char="•"/>
            </a:pPr>
            <a:endParaRPr lang="fr-FR" sz="2000" dirty="0" smtClean="0"/>
          </a:p>
          <a:p>
            <a:pPr lvl="3">
              <a:buFont typeface="Courier New" panose="02070309020205020404" pitchFamily="49" charset="0"/>
              <a:buChar char="o"/>
            </a:pPr>
            <a:endParaRPr lang="fr-FR" sz="2000" dirty="0" smtClean="0"/>
          </a:p>
          <a:p>
            <a:pPr marL="0" indent="0">
              <a:buNone/>
            </a:pPr>
            <a:endParaRPr lang="fr-FR" dirty="0"/>
          </a:p>
        </p:txBody>
      </p:sp>
    </p:spTree>
    <p:extLst>
      <p:ext uri="{BB962C8B-B14F-4D97-AF65-F5344CB8AC3E}">
        <p14:creationId xmlns:p14="http://schemas.microsoft.com/office/powerpoint/2010/main" val="34688852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p:nvPr>
        </p:nvSpPr>
        <p:spPr/>
        <p:txBody>
          <a:bodyPr/>
          <a:lstStyle/>
          <a:p>
            <a:pPr algn="ctr"/>
            <a:endParaRPr lang="fr-FR" sz="3200" b="1" dirty="0">
              <a:solidFill>
                <a:srgbClr val="92D050"/>
              </a:solidFill>
            </a:endParaRPr>
          </a:p>
        </p:txBody>
      </p:sp>
      <p:sp>
        <p:nvSpPr>
          <p:cNvPr id="2" name="Rectangle 1"/>
          <p:cNvSpPr/>
          <p:nvPr/>
        </p:nvSpPr>
        <p:spPr>
          <a:xfrm>
            <a:off x="467544" y="3105835"/>
            <a:ext cx="8280920" cy="1754326"/>
          </a:xfrm>
          <a:prstGeom prst="rect">
            <a:avLst/>
          </a:prstGeom>
        </p:spPr>
        <p:txBody>
          <a:bodyPr wrap="square">
            <a:spAutoFit/>
          </a:bodyPr>
          <a:lstStyle/>
          <a:p>
            <a:pPr algn="ctr"/>
            <a:r>
              <a:rPr lang="fr-FR" sz="3600" b="1" dirty="0">
                <a:solidFill>
                  <a:srgbClr val="92D050"/>
                </a:solidFill>
              </a:rPr>
              <a:t>ACCOMPAGNEMENT DES PERSONNES AGEES </a:t>
            </a:r>
            <a:endParaRPr lang="fr-FR" sz="3600" b="1" dirty="0" smtClean="0">
              <a:solidFill>
                <a:srgbClr val="92D050"/>
              </a:solidFill>
            </a:endParaRPr>
          </a:p>
          <a:p>
            <a:pPr algn="ctr"/>
            <a:r>
              <a:rPr lang="fr-FR" sz="3600" b="1" dirty="0" smtClean="0">
                <a:solidFill>
                  <a:srgbClr val="92D050"/>
                </a:solidFill>
              </a:rPr>
              <a:t>EN </a:t>
            </a:r>
            <a:r>
              <a:rPr lang="fr-FR" sz="3600" b="1" dirty="0">
                <a:solidFill>
                  <a:srgbClr val="92D050"/>
                </a:solidFill>
              </a:rPr>
              <a:t>PERTE D’AUTONOMIE  </a:t>
            </a:r>
          </a:p>
        </p:txBody>
      </p:sp>
    </p:spTree>
    <p:extLst>
      <p:ext uri="{BB962C8B-B14F-4D97-AF65-F5344CB8AC3E}">
        <p14:creationId xmlns:p14="http://schemas.microsoft.com/office/powerpoint/2010/main" val="6696505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0_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10_Thème Offic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1_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10_Thème Offic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67</TotalTime>
  <Words>873</Words>
  <Application>Microsoft Office PowerPoint</Application>
  <PresentationFormat>Affichage à l'écran (4:3)</PresentationFormat>
  <Paragraphs>207</Paragraphs>
  <Slides>13</Slides>
  <Notes>2</Notes>
  <HiddenSlides>0</HiddenSlides>
  <MMClips>0</MMClips>
  <ScaleCrop>false</ScaleCrop>
  <HeadingPairs>
    <vt:vector size="4" baseType="variant">
      <vt:variant>
        <vt:lpstr>Thème</vt:lpstr>
      </vt:variant>
      <vt:variant>
        <vt:i4>3</vt:i4>
      </vt:variant>
      <vt:variant>
        <vt:lpstr>Titres des diapositives</vt:lpstr>
      </vt:variant>
      <vt:variant>
        <vt:i4>13</vt:i4>
      </vt:variant>
    </vt:vector>
  </HeadingPairs>
  <TitlesOfParts>
    <vt:vector size="16" baseType="lpstr">
      <vt:lpstr>Office Theme</vt:lpstr>
      <vt:lpstr>10_Thème Office</vt:lpstr>
      <vt:lpstr>11_Thème Office</vt:lpstr>
      <vt:lpstr>Présentation PowerPoint</vt:lpstr>
      <vt:lpstr>Présentation PowerPoint</vt:lpstr>
      <vt:lpstr>Présentation PowerPoint</vt:lpstr>
      <vt:lpstr>Présentation PowerPoint</vt:lpstr>
      <vt:lpstr>Les solutions nouvelles retenues au titre de l’AMI handicap de 2018 à hauteur de  8 419 686 € pour 272 solutions d’accompagnement</vt:lpstr>
      <vt:lpstr>Présentation PowerPoint</vt:lpstr>
      <vt:lpstr>Présentation PowerPoint</vt:lpstr>
      <vt:lpstr>Les projets lancés en 2019/2020</vt:lpstr>
      <vt:lpstr>Présentation PowerPoint</vt:lpstr>
      <vt:lpstr>Présentation PowerPoint</vt:lpstr>
      <vt:lpstr>Les perspectives 2019 /2020 </vt:lpstr>
      <vt:lpstr>Présentation PowerPoint</vt:lpstr>
      <vt:lpstr>Présentation PowerPoint</vt:lpstr>
    </vt:vector>
  </TitlesOfParts>
  <Company>Agence Régionale de Santé</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JOUAN, Sylvie</dc:creator>
  <cp:lastModifiedBy>GARREC, Anne</cp:lastModifiedBy>
  <cp:revision>548</cp:revision>
  <cp:lastPrinted>2019-06-26T14:18:13Z</cp:lastPrinted>
  <dcterms:created xsi:type="dcterms:W3CDTF">2017-11-20T07:16:33Z</dcterms:created>
  <dcterms:modified xsi:type="dcterms:W3CDTF">2020-01-21T13:18:23Z</dcterms:modified>
  <dc:language>fr-FR</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14.0000</vt:lpwstr>
  </property>
  <property fmtid="{D5CDD505-2E9C-101B-9397-08002B2CF9AE}" pid="3" name="Company">
    <vt:lpwstr>Agence Régionale de Santé</vt:lpwstr>
  </property>
  <property fmtid="{D5CDD505-2E9C-101B-9397-08002B2CF9AE}" pid="4" name="ContentTypeId">
    <vt:lpwstr>0x010100814581BC76664644A17D368914B4960F</vt:lpwstr>
  </property>
  <property fmtid="{D5CDD505-2E9C-101B-9397-08002B2CF9AE}" pid="5" name="HiddenSlides">
    <vt:i4>0</vt:i4>
  </property>
  <property fmtid="{D5CDD505-2E9C-101B-9397-08002B2CF9AE}" pid="6" name="HyperlinksChanged">
    <vt:bool>false</vt:bool>
  </property>
  <property fmtid="{D5CDD505-2E9C-101B-9397-08002B2CF9AE}" pid="7" name="LinksUpToDate">
    <vt:bool>false</vt:bool>
  </property>
  <property fmtid="{D5CDD505-2E9C-101B-9397-08002B2CF9AE}" pid="8" name="MMClips">
    <vt:i4>0</vt:i4>
  </property>
  <property fmtid="{D5CDD505-2E9C-101B-9397-08002B2CF9AE}" pid="9" name="Notes">
    <vt:i4>9</vt:i4>
  </property>
  <property fmtid="{D5CDD505-2E9C-101B-9397-08002B2CF9AE}" pid="10" name="PresentationFormat">
    <vt:lpwstr>Affichage à l'écran (4:3)</vt:lpwstr>
  </property>
  <property fmtid="{D5CDD505-2E9C-101B-9397-08002B2CF9AE}" pid="11" name="ScaleCrop">
    <vt:bool>false</vt:bool>
  </property>
  <property fmtid="{D5CDD505-2E9C-101B-9397-08002B2CF9AE}" pid="12" name="ShareDoc">
    <vt:bool>false</vt:bool>
  </property>
  <property fmtid="{D5CDD505-2E9C-101B-9397-08002B2CF9AE}" pid="13" name="Slides">
    <vt:i4>27</vt:i4>
  </property>
</Properties>
</file>