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708" r:id="rId5"/>
  </p:sldMasterIdLst>
  <p:notesMasterIdLst>
    <p:notesMasterId r:id="rId26"/>
  </p:notesMasterIdLst>
  <p:handoutMasterIdLst>
    <p:handoutMasterId r:id="rId27"/>
  </p:handoutMasterIdLst>
  <p:sldIdLst>
    <p:sldId id="260" r:id="rId6"/>
    <p:sldId id="345" r:id="rId7"/>
    <p:sldId id="341" r:id="rId8"/>
    <p:sldId id="342" r:id="rId9"/>
    <p:sldId id="321" r:id="rId10"/>
    <p:sldId id="356" r:id="rId11"/>
    <p:sldId id="360" r:id="rId12"/>
    <p:sldId id="361" r:id="rId13"/>
    <p:sldId id="362" r:id="rId14"/>
    <p:sldId id="347" r:id="rId15"/>
    <p:sldId id="357" r:id="rId16"/>
    <p:sldId id="348" r:id="rId17"/>
    <p:sldId id="349" r:id="rId18"/>
    <p:sldId id="350" r:id="rId19"/>
    <p:sldId id="351" r:id="rId20"/>
    <p:sldId id="366" r:id="rId21"/>
    <p:sldId id="365" r:id="rId22"/>
    <p:sldId id="353" r:id="rId23"/>
    <p:sldId id="354" r:id="rId24"/>
    <p:sldId id="367" r:id="rId25"/>
  </p:sldIdLst>
  <p:sldSz cx="9144000" cy="6858000" type="screen4x3"/>
  <p:notesSz cx="6743700" cy="9875838"/>
  <p:defaultTextStyle>
    <a:defPPr>
      <a:defRPr lang="fr-FR"/>
    </a:defPPr>
    <a:lvl1pPr algn="l" rtl="0" fontAlgn="base">
      <a:spcBef>
        <a:spcPct val="0"/>
      </a:spcBef>
      <a:spcAft>
        <a:spcPct val="0"/>
      </a:spcAft>
      <a:defRPr sz="1000" kern="1200">
        <a:solidFill>
          <a:srgbClr val="002395"/>
        </a:solidFill>
        <a:latin typeface="Arial" charset="0"/>
        <a:ea typeface="+mn-ea"/>
        <a:cs typeface="Arial" charset="0"/>
      </a:defRPr>
    </a:lvl1pPr>
    <a:lvl2pPr marL="457200" algn="l" rtl="0" fontAlgn="base">
      <a:spcBef>
        <a:spcPct val="0"/>
      </a:spcBef>
      <a:spcAft>
        <a:spcPct val="0"/>
      </a:spcAft>
      <a:defRPr sz="1000" kern="1200">
        <a:solidFill>
          <a:srgbClr val="002395"/>
        </a:solidFill>
        <a:latin typeface="Arial" charset="0"/>
        <a:ea typeface="+mn-ea"/>
        <a:cs typeface="Arial" charset="0"/>
      </a:defRPr>
    </a:lvl2pPr>
    <a:lvl3pPr marL="914400" algn="l" rtl="0" fontAlgn="base">
      <a:spcBef>
        <a:spcPct val="0"/>
      </a:spcBef>
      <a:spcAft>
        <a:spcPct val="0"/>
      </a:spcAft>
      <a:defRPr sz="1000" kern="1200">
        <a:solidFill>
          <a:srgbClr val="002395"/>
        </a:solidFill>
        <a:latin typeface="Arial" charset="0"/>
        <a:ea typeface="+mn-ea"/>
        <a:cs typeface="Arial" charset="0"/>
      </a:defRPr>
    </a:lvl3pPr>
    <a:lvl4pPr marL="1371600" algn="l" rtl="0" fontAlgn="base">
      <a:spcBef>
        <a:spcPct val="0"/>
      </a:spcBef>
      <a:spcAft>
        <a:spcPct val="0"/>
      </a:spcAft>
      <a:defRPr sz="1000" kern="1200">
        <a:solidFill>
          <a:srgbClr val="002395"/>
        </a:solidFill>
        <a:latin typeface="Arial" charset="0"/>
        <a:ea typeface="+mn-ea"/>
        <a:cs typeface="Arial" charset="0"/>
      </a:defRPr>
    </a:lvl4pPr>
    <a:lvl5pPr marL="1828800" algn="l" rtl="0" fontAlgn="base">
      <a:spcBef>
        <a:spcPct val="0"/>
      </a:spcBef>
      <a:spcAft>
        <a:spcPct val="0"/>
      </a:spcAft>
      <a:defRPr sz="1000" kern="1200">
        <a:solidFill>
          <a:srgbClr val="002395"/>
        </a:solidFill>
        <a:latin typeface="Arial" charset="0"/>
        <a:ea typeface="+mn-ea"/>
        <a:cs typeface="Arial" charset="0"/>
      </a:defRPr>
    </a:lvl5pPr>
    <a:lvl6pPr marL="2286000" algn="l" defTabSz="914400" rtl="0" eaLnBrk="1" latinLnBrk="0" hangingPunct="1">
      <a:defRPr sz="1000" kern="1200">
        <a:solidFill>
          <a:srgbClr val="002395"/>
        </a:solidFill>
        <a:latin typeface="Arial" charset="0"/>
        <a:ea typeface="+mn-ea"/>
        <a:cs typeface="Arial" charset="0"/>
      </a:defRPr>
    </a:lvl6pPr>
    <a:lvl7pPr marL="2743200" algn="l" defTabSz="914400" rtl="0" eaLnBrk="1" latinLnBrk="0" hangingPunct="1">
      <a:defRPr sz="1000" kern="1200">
        <a:solidFill>
          <a:srgbClr val="002395"/>
        </a:solidFill>
        <a:latin typeface="Arial" charset="0"/>
        <a:ea typeface="+mn-ea"/>
        <a:cs typeface="Arial" charset="0"/>
      </a:defRPr>
    </a:lvl7pPr>
    <a:lvl8pPr marL="3200400" algn="l" defTabSz="914400" rtl="0" eaLnBrk="1" latinLnBrk="0" hangingPunct="1">
      <a:defRPr sz="1000" kern="1200">
        <a:solidFill>
          <a:srgbClr val="002395"/>
        </a:solidFill>
        <a:latin typeface="Arial" charset="0"/>
        <a:ea typeface="+mn-ea"/>
        <a:cs typeface="Arial" charset="0"/>
      </a:defRPr>
    </a:lvl8pPr>
    <a:lvl9pPr marL="3657600" algn="l" defTabSz="914400" rtl="0" eaLnBrk="1" latinLnBrk="0" hangingPunct="1">
      <a:defRPr sz="1000" kern="1200">
        <a:solidFill>
          <a:srgbClr val="002395"/>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800"/>
    <a:srgbClr val="002395"/>
    <a:srgbClr val="8BC53F"/>
    <a:srgbClr val="985B0C"/>
    <a:srgbClr val="0144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2425" autoAdjust="0"/>
  </p:normalViewPr>
  <p:slideViewPr>
    <p:cSldViewPr>
      <p:cViewPr>
        <p:scale>
          <a:sx n="86" d="100"/>
          <a:sy n="86" d="100"/>
        </p:scale>
        <p:origin x="-1698" y="-72"/>
      </p:cViewPr>
      <p:guideLst>
        <p:guide orient="horz" pos="1392"/>
        <p:guide orient="horz" pos="480"/>
        <p:guide orient="horz" pos="96"/>
        <p:guide orient="horz" pos="384"/>
        <p:guide orient="horz" pos="1296"/>
        <p:guide orient="horz" pos="2784"/>
        <p:guide orient="horz" pos="4128"/>
        <p:guide pos="816"/>
        <p:guide pos="240"/>
        <p:guide pos="5424"/>
        <p:guide pos="1632"/>
        <p:guide pos="2208"/>
        <p:guide pos="19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288" y="-78"/>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026"/>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46" tIns="47472" rIns="94946" bIns="47472" numCol="1" anchor="t" anchorCtr="0" compatLnSpc="1">
            <a:prstTxWarp prst="textNoShape">
              <a:avLst/>
            </a:prstTxWarp>
          </a:bodyPr>
          <a:lstStyle>
            <a:lvl1pPr defTabSz="949562">
              <a:spcBef>
                <a:spcPct val="50000"/>
              </a:spcBef>
              <a:defRPr sz="1200">
                <a:cs typeface="+mn-cs"/>
              </a:defRPr>
            </a:lvl1pPr>
          </a:lstStyle>
          <a:p>
            <a:pPr>
              <a:defRPr/>
            </a:pPr>
            <a:endParaRPr lang="fr-FR"/>
          </a:p>
        </p:txBody>
      </p:sp>
      <p:sp>
        <p:nvSpPr>
          <p:cNvPr id="11267" name="Rectangle 1027"/>
          <p:cNvSpPr>
            <a:spLocks noGrp="1" noChangeArrowheads="1"/>
          </p:cNvSpPr>
          <p:nvPr>
            <p:ph type="dt" sz="quarter" idx="1"/>
          </p:nvPr>
        </p:nvSpPr>
        <p:spPr bwMode="auto">
          <a:xfrm>
            <a:off x="3821113" y="0"/>
            <a:ext cx="2922587" cy="493713"/>
          </a:xfrm>
          <a:prstGeom prst="rect">
            <a:avLst/>
          </a:prstGeom>
          <a:noFill/>
          <a:ln w="9525">
            <a:noFill/>
            <a:miter lim="800000"/>
            <a:headEnd/>
            <a:tailEnd/>
          </a:ln>
          <a:effectLst/>
        </p:spPr>
        <p:txBody>
          <a:bodyPr vert="horz" wrap="square" lIns="94946" tIns="47472" rIns="94946" bIns="47472" numCol="1" anchor="t" anchorCtr="0" compatLnSpc="1">
            <a:prstTxWarp prst="textNoShape">
              <a:avLst/>
            </a:prstTxWarp>
          </a:bodyPr>
          <a:lstStyle>
            <a:lvl1pPr algn="r" defTabSz="949562">
              <a:spcBef>
                <a:spcPct val="50000"/>
              </a:spcBef>
              <a:defRPr sz="1200">
                <a:cs typeface="+mn-cs"/>
              </a:defRPr>
            </a:lvl1pPr>
          </a:lstStyle>
          <a:p>
            <a:pPr>
              <a:defRPr/>
            </a:pPr>
            <a:endParaRPr lang="fr-FR"/>
          </a:p>
        </p:txBody>
      </p:sp>
      <p:sp>
        <p:nvSpPr>
          <p:cNvPr id="11268" name="Rectangle 1028"/>
          <p:cNvSpPr>
            <a:spLocks noGrp="1" noChangeArrowheads="1"/>
          </p:cNvSpPr>
          <p:nvPr>
            <p:ph type="ftr" sz="quarter" idx="2"/>
          </p:nvPr>
        </p:nvSpPr>
        <p:spPr bwMode="auto">
          <a:xfrm>
            <a:off x="0" y="9382125"/>
            <a:ext cx="2922588" cy="493713"/>
          </a:xfrm>
          <a:prstGeom prst="rect">
            <a:avLst/>
          </a:prstGeom>
          <a:noFill/>
          <a:ln w="9525">
            <a:noFill/>
            <a:miter lim="800000"/>
            <a:headEnd/>
            <a:tailEnd/>
          </a:ln>
          <a:effectLst/>
        </p:spPr>
        <p:txBody>
          <a:bodyPr vert="horz" wrap="square" lIns="94946" tIns="47472" rIns="94946" bIns="47472" numCol="1" anchor="b" anchorCtr="0" compatLnSpc="1">
            <a:prstTxWarp prst="textNoShape">
              <a:avLst/>
            </a:prstTxWarp>
          </a:bodyPr>
          <a:lstStyle>
            <a:lvl1pPr defTabSz="949562">
              <a:spcBef>
                <a:spcPct val="50000"/>
              </a:spcBef>
              <a:defRPr sz="1200">
                <a:cs typeface="+mn-cs"/>
              </a:defRPr>
            </a:lvl1pPr>
          </a:lstStyle>
          <a:p>
            <a:pPr>
              <a:defRPr/>
            </a:pPr>
            <a:endParaRPr lang="fr-FR"/>
          </a:p>
        </p:txBody>
      </p:sp>
      <p:sp>
        <p:nvSpPr>
          <p:cNvPr id="11269" name="Rectangle 1029"/>
          <p:cNvSpPr>
            <a:spLocks noGrp="1" noChangeArrowheads="1"/>
          </p:cNvSpPr>
          <p:nvPr>
            <p:ph type="sldNum" sz="quarter" idx="3"/>
          </p:nvPr>
        </p:nvSpPr>
        <p:spPr bwMode="auto">
          <a:xfrm>
            <a:off x="3821113" y="9382125"/>
            <a:ext cx="2922587" cy="493713"/>
          </a:xfrm>
          <a:prstGeom prst="rect">
            <a:avLst/>
          </a:prstGeom>
          <a:noFill/>
          <a:ln w="9525">
            <a:noFill/>
            <a:miter lim="800000"/>
            <a:headEnd/>
            <a:tailEnd/>
          </a:ln>
          <a:effectLst/>
        </p:spPr>
        <p:txBody>
          <a:bodyPr vert="horz" wrap="square" lIns="94946" tIns="47472" rIns="94946" bIns="47472" numCol="1" anchor="b" anchorCtr="0" compatLnSpc="1">
            <a:prstTxWarp prst="textNoShape">
              <a:avLst/>
            </a:prstTxWarp>
          </a:bodyPr>
          <a:lstStyle>
            <a:lvl1pPr algn="r" defTabSz="949562">
              <a:spcBef>
                <a:spcPct val="50000"/>
              </a:spcBef>
              <a:defRPr sz="1200">
                <a:cs typeface="+mn-cs"/>
              </a:defRPr>
            </a:lvl1pPr>
          </a:lstStyle>
          <a:p>
            <a:pPr>
              <a:defRPr/>
            </a:pPr>
            <a:fld id="{5C83377B-4676-4857-8858-59A2692F4CC3}" type="slidenum">
              <a:rPr lang="fr-FR"/>
              <a:pPr>
                <a:defRPr/>
              </a:pPr>
              <a:t>‹N°›</a:t>
            </a:fld>
            <a:endParaRPr lang="fr-FR"/>
          </a:p>
        </p:txBody>
      </p:sp>
    </p:spTree>
    <p:extLst>
      <p:ext uri="{BB962C8B-B14F-4D97-AF65-F5344CB8AC3E}">
        <p14:creationId xmlns:p14="http://schemas.microsoft.com/office/powerpoint/2010/main" val="1388454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46" tIns="47472" rIns="94946" bIns="47472" numCol="1" anchor="t" anchorCtr="0" compatLnSpc="1">
            <a:prstTxWarp prst="textNoShape">
              <a:avLst/>
            </a:prstTxWarp>
          </a:bodyPr>
          <a:lstStyle>
            <a:lvl1pPr defTabSz="949562">
              <a:spcBef>
                <a:spcPct val="0"/>
              </a:spcBef>
              <a:defRPr sz="1200">
                <a:solidFill>
                  <a:schemeClr val="tx1"/>
                </a:solidFill>
                <a:latin typeface="Times New Roman" charset="0"/>
                <a:cs typeface="+mn-cs"/>
              </a:defRPr>
            </a:lvl1pPr>
          </a:lstStyle>
          <a:p>
            <a:pPr>
              <a:defRPr/>
            </a:pPr>
            <a:endParaRPr lang="fr-FR"/>
          </a:p>
        </p:txBody>
      </p:sp>
      <p:sp>
        <p:nvSpPr>
          <p:cNvPr id="7171" name="Rectangle 3"/>
          <p:cNvSpPr>
            <a:spLocks noGrp="1" noChangeArrowheads="1"/>
          </p:cNvSpPr>
          <p:nvPr>
            <p:ph type="dt" idx="1"/>
          </p:nvPr>
        </p:nvSpPr>
        <p:spPr bwMode="auto">
          <a:xfrm>
            <a:off x="3821113" y="0"/>
            <a:ext cx="2922587" cy="493713"/>
          </a:xfrm>
          <a:prstGeom prst="rect">
            <a:avLst/>
          </a:prstGeom>
          <a:noFill/>
          <a:ln w="9525">
            <a:noFill/>
            <a:miter lim="800000"/>
            <a:headEnd/>
            <a:tailEnd/>
          </a:ln>
          <a:effectLst/>
        </p:spPr>
        <p:txBody>
          <a:bodyPr vert="horz" wrap="square" lIns="94946" tIns="47472" rIns="94946" bIns="47472" numCol="1" anchor="t" anchorCtr="0" compatLnSpc="1">
            <a:prstTxWarp prst="textNoShape">
              <a:avLst/>
            </a:prstTxWarp>
          </a:bodyPr>
          <a:lstStyle>
            <a:lvl1pPr algn="r" defTabSz="949562">
              <a:spcBef>
                <a:spcPct val="0"/>
              </a:spcBef>
              <a:defRPr sz="1200">
                <a:solidFill>
                  <a:schemeClr val="tx1"/>
                </a:solidFill>
                <a:latin typeface="Times New Roman" charset="0"/>
                <a:cs typeface="+mn-cs"/>
              </a:defRPr>
            </a:lvl1pPr>
          </a:lstStyle>
          <a:p>
            <a:pPr>
              <a:defRPr/>
            </a:pPr>
            <a:endParaRPr lang="fr-FR"/>
          </a:p>
        </p:txBody>
      </p:sp>
      <p:sp>
        <p:nvSpPr>
          <p:cNvPr id="23556" name="Rectangle 4"/>
          <p:cNvSpPr>
            <a:spLocks noGrp="1" noRot="1" noChangeAspect="1" noChangeArrowheads="1" noTextEdit="1"/>
          </p:cNvSpPr>
          <p:nvPr>
            <p:ph type="sldImg" idx="2"/>
          </p:nvPr>
        </p:nvSpPr>
        <p:spPr bwMode="auto">
          <a:xfrm>
            <a:off x="903288" y="741363"/>
            <a:ext cx="4937125" cy="370363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898525" y="4692650"/>
            <a:ext cx="4946650" cy="4441825"/>
          </a:xfrm>
          <a:prstGeom prst="rect">
            <a:avLst/>
          </a:prstGeom>
          <a:noFill/>
          <a:ln w="9525">
            <a:noFill/>
            <a:miter lim="800000"/>
            <a:headEnd/>
            <a:tailEnd/>
          </a:ln>
          <a:effectLst/>
        </p:spPr>
        <p:txBody>
          <a:bodyPr vert="horz" wrap="square" lIns="94946" tIns="47472" rIns="94946" bIns="4747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7174" name="Rectangle 6"/>
          <p:cNvSpPr>
            <a:spLocks noGrp="1" noChangeArrowheads="1"/>
          </p:cNvSpPr>
          <p:nvPr>
            <p:ph type="ftr" sz="quarter" idx="4"/>
          </p:nvPr>
        </p:nvSpPr>
        <p:spPr bwMode="auto">
          <a:xfrm>
            <a:off x="0" y="9382125"/>
            <a:ext cx="2922588" cy="493713"/>
          </a:xfrm>
          <a:prstGeom prst="rect">
            <a:avLst/>
          </a:prstGeom>
          <a:noFill/>
          <a:ln w="9525">
            <a:noFill/>
            <a:miter lim="800000"/>
            <a:headEnd/>
            <a:tailEnd/>
          </a:ln>
          <a:effectLst/>
        </p:spPr>
        <p:txBody>
          <a:bodyPr vert="horz" wrap="square" lIns="94946" tIns="47472" rIns="94946" bIns="47472" numCol="1" anchor="b" anchorCtr="0" compatLnSpc="1">
            <a:prstTxWarp prst="textNoShape">
              <a:avLst/>
            </a:prstTxWarp>
          </a:bodyPr>
          <a:lstStyle>
            <a:lvl1pPr defTabSz="949562">
              <a:spcBef>
                <a:spcPct val="0"/>
              </a:spcBef>
              <a:defRPr sz="1200">
                <a:solidFill>
                  <a:schemeClr val="tx1"/>
                </a:solidFill>
                <a:latin typeface="Times New Roman" charset="0"/>
                <a:cs typeface="+mn-cs"/>
              </a:defRPr>
            </a:lvl1pPr>
          </a:lstStyle>
          <a:p>
            <a:pPr>
              <a:defRPr/>
            </a:pPr>
            <a:endParaRPr lang="fr-FR"/>
          </a:p>
        </p:txBody>
      </p:sp>
      <p:sp>
        <p:nvSpPr>
          <p:cNvPr id="7175" name="Rectangle 7"/>
          <p:cNvSpPr>
            <a:spLocks noGrp="1" noChangeArrowheads="1"/>
          </p:cNvSpPr>
          <p:nvPr>
            <p:ph type="sldNum" sz="quarter" idx="5"/>
          </p:nvPr>
        </p:nvSpPr>
        <p:spPr bwMode="auto">
          <a:xfrm>
            <a:off x="3821113" y="9382125"/>
            <a:ext cx="2922587" cy="493713"/>
          </a:xfrm>
          <a:prstGeom prst="rect">
            <a:avLst/>
          </a:prstGeom>
          <a:noFill/>
          <a:ln w="9525">
            <a:noFill/>
            <a:miter lim="800000"/>
            <a:headEnd/>
            <a:tailEnd/>
          </a:ln>
          <a:effectLst/>
        </p:spPr>
        <p:txBody>
          <a:bodyPr vert="horz" wrap="square" lIns="94946" tIns="47472" rIns="94946" bIns="47472" numCol="1" anchor="b" anchorCtr="0" compatLnSpc="1">
            <a:prstTxWarp prst="textNoShape">
              <a:avLst/>
            </a:prstTxWarp>
          </a:bodyPr>
          <a:lstStyle>
            <a:lvl1pPr algn="r" defTabSz="949562">
              <a:spcBef>
                <a:spcPct val="0"/>
              </a:spcBef>
              <a:defRPr sz="1200">
                <a:solidFill>
                  <a:schemeClr val="tx1"/>
                </a:solidFill>
                <a:latin typeface="Times New Roman" charset="0"/>
                <a:cs typeface="+mn-cs"/>
              </a:defRPr>
            </a:lvl1pPr>
          </a:lstStyle>
          <a:p>
            <a:pPr>
              <a:defRPr/>
            </a:pPr>
            <a:fld id="{5EA05ED5-2F7E-4A4C-BC02-545D1C64E2A4}" type="slidenum">
              <a:rPr lang="fr-FR"/>
              <a:pPr>
                <a:defRPr/>
              </a:pPr>
              <a:t>‹N°›</a:t>
            </a:fld>
            <a:endParaRPr lang="fr-FR"/>
          </a:p>
        </p:txBody>
      </p:sp>
    </p:spTree>
    <p:extLst>
      <p:ext uri="{BB962C8B-B14F-4D97-AF65-F5344CB8AC3E}">
        <p14:creationId xmlns:p14="http://schemas.microsoft.com/office/powerpoint/2010/main" val="41849625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a:ln/>
        </p:spPr>
      </p:sp>
      <p:sp>
        <p:nvSpPr>
          <p:cNvPr id="33795" name="Espace réservé des commentaires 2"/>
          <p:cNvSpPr>
            <a:spLocks noGrp="1"/>
          </p:cNvSpPr>
          <p:nvPr>
            <p:ph type="body" idx="1"/>
          </p:nvPr>
        </p:nvSpPr>
        <p:spPr>
          <a:noFill/>
          <a:ln/>
        </p:spPr>
        <p:txBody>
          <a:bodyPr/>
          <a:lstStyle/>
          <a:p>
            <a:endParaRPr lang="fr-FR" smtClean="0"/>
          </a:p>
        </p:txBody>
      </p:sp>
      <p:sp>
        <p:nvSpPr>
          <p:cNvPr id="33796" name="Espace réservé du numéro de diapositive 3"/>
          <p:cNvSpPr>
            <a:spLocks noGrp="1"/>
          </p:cNvSpPr>
          <p:nvPr>
            <p:ph type="sldNum" sz="quarter" idx="5"/>
          </p:nvPr>
        </p:nvSpPr>
        <p:spPr>
          <a:noFill/>
        </p:spPr>
        <p:txBody>
          <a:bodyPr/>
          <a:lstStyle/>
          <a:p>
            <a:pPr defTabSz="947738"/>
            <a:fld id="{DC223AE9-EAFE-4340-BAC0-16BC4FE7330C}" type="slidenum">
              <a:rPr lang="fr-FR" smtClean="0">
                <a:latin typeface="Times New Roman" pitchFamily="18" charset="0"/>
              </a:rPr>
              <a:pPr defTabSz="947738"/>
              <a:t>10</a:t>
            </a:fld>
            <a:endParaRPr lang="fr-FR"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a:ln/>
        </p:spPr>
      </p:sp>
      <p:sp>
        <p:nvSpPr>
          <p:cNvPr id="34819" name="Espace réservé des commentaires 2"/>
          <p:cNvSpPr>
            <a:spLocks noGrp="1"/>
          </p:cNvSpPr>
          <p:nvPr>
            <p:ph type="body" idx="1"/>
          </p:nvPr>
        </p:nvSpPr>
        <p:spPr>
          <a:noFill/>
          <a:ln/>
        </p:spPr>
        <p:txBody>
          <a:bodyPr/>
          <a:lstStyle/>
          <a:p>
            <a:endParaRPr lang="fr-FR" smtClean="0"/>
          </a:p>
        </p:txBody>
      </p:sp>
      <p:sp>
        <p:nvSpPr>
          <p:cNvPr id="34820" name="Espace réservé du numéro de diapositive 3"/>
          <p:cNvSpPr>
            <a:spLocks noGrp="1"/>
          </p:cNvSpPr>
          <p:nvPr>
            <p:ph type="sldNum" sz="quarter" idx="5"/>
          </p:nvPr>
        </p:nvSpPr>
        <p:spPr>
          <a:noFill/>
        </p:spPr>
        <p:txBody>
          <a:bodyPr/>
          <a:lstStyle/>
          <a:p>
            <a:pPr defTabSz="947738"/>
            <a:fld id="{4CBD250A-3F93-43B7-92E4-AAEF45E2CF3B}" type="slidenum">
              <a:rPr lang="fr-FR" smtClean="0">
                <a:latin typeface="Times New Roman" pitchFamily="18" charset="0"/>
              </a:rPr>
              <a:pPr defTabSz="947738"/>
              <a:t>11</a:t>
            </a:fld>
            <a:endParaRPr lang="fr-F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a:ln/>
        </p:spPr>
      </p:sp>
      <p:sp>
        <p:nvSpPr>
          <p:cNvPr id="35843" name="Espace réservé des commentaires 2"/>
          <p:cNvSpPr>
            <a:spLocks noGrp="1"/>
          </p:cNvSpPr>
          <p:nvPr>
            <p:ph type="body" idx="1"/>
          </p:nvPr>
        </p:nvSpPr>
        <p:spPr>
          <a:noFill/>
          <a:ln/>
        </p:spPr>
        <p:txBody>
          <a:bodyPr/>
          <a:lstStyle/>
          <a:p>
            <a:endParaRPr lang="fr-FR" smtClean="0"/>
          </a:p>
        </p:txBody>
      </p:sp>
      <p:sp>
        <p:nvSpPr>
          <p:cNvPr id="35844" name="Espace réservé du numéro de diapositive 3"/>
          <p:cNvSpPr>
            <a:spLocks noGrp="1"/>
          </p:cNvSpPr>
          <p:nvPr>
            <p:ph type="sldNum" sz="quarter" idx="5"/>
          </p:nvPr>
        </p:nvSpPr>
        <p:spPr>
          <a:noFill/>
        </p:spPr>
        <p:txBody>
          <a:bodyPr/>
          <a:lstStyle/>
          <a:p>
            <a:pPr defTabSz="947738"/>
            <a:fld id="{AA7CBC32-6833-41F6-B7B1-65C498A23AA3}" type="slidenum">
              <a:rPr lang="fr-FR" smtClean="0">
                <a:latin typeface="Times New Roman" pitchFamily="18" charset="0"/>
              </a:rPr>
              <a:pPr defTabSz="947738"/>
              <a:t>12</a:t>
            </a:fld>
            <a:endParaRPr lang="fr-F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a:ln/>
        </p:spPr>
      </p:sp>
      <p:sp>
        <p:nvSpPr>
          <p:cNvPr id="36867" name="Espace réservé des commentaires 2"/>
          <p:cNvSpPr>
            <a:spLocks noGrp="1"/>
          </p:cNvSpPr>
          <p:nvPr>
            <p:ph type="body" idx="1"/>
          </p:nvPr>
        </p:nvSpPr>
        <p:spPr>
          <a:noFill/>
          <a:ln/>
        </p:spPr>
        <p:txBody>
          <a:bodyPr/>
          <a:lstStyle/>
          <a:p>
            <a:endParaRPr lang="fr-FR" smtClean="0"/>
          </a:p>
        </p:txBody>
      </p:sp>
      <p:sp>
        <p:nvSpPr>
          <p:cNvPr id="36868" name="Espace réservé du numéro de diapositive 3"/>
          <p:cNvSpPr>
            <a:spLocks noGrp="1"/>
          </p:cNvSpPr>
          <p:nvPr>
            <p:ph type="sldNum" sz="quarter" idx="5"/>
          </p:nvPr>
        </p:nvSpPr>
        <p:spPr>
          <a:noFill/>
        </p:spPr>
        <p:txBody>
          <a:bodyPr/>
          <a:lstStyle/>
          <a:p>
            <a:pPr defTabSz="947738"/>
            <a:fld id="{D5D91568-B36C-424F-84D9-A04FC63F1131}" type="slidenum">
              <a:rPr lang="fr-FR" smtClean="0">
                <a:latin typeface="Times New Roman" pitchFamily="18" charset="0"/>
              </a:rPr>
              <a:pPr defTabSz="947738"/>
              <a:t>13</a:t>
            </a:fld>
            <a:endParaRPr lang="fr-FR"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a:ln/>
        </p:spPr>
      </p:sp>
      <p:sp>
        <p:nvSpPr>
          <p:cNvPr id="37891" name="Espace réservé des commentaires 2"/>
          <p:cNvSpPr>
            <a:spLocks noGrp="1"/>
          </p:cNvSpPr>
          <p:nvPr>
            <p:ph type="body" idx="1"/>
          </p:nvPr>
        </p:nvSpPr>
        <p:spPr>
          <a:noFill/>
          <a:ln/>
        </p:spPr>
        <p:txBody>
          <a:bodyPr/>
          <a:lstStyle/>
          <a:p>
            <a:endParaRPr lang="fr-FR" smtClean="0"/>
          </a:p>
        </p:txBody>
      </p:sp>
      <p:sp>
        <p:nvSpPr>
          <p:cNvPr id="37892" name="Espace réservé du numéro de diapositive 3"/>
          <p:cNvSpPr>
            <a:spLocks noGrp="1"/>
          </p:cNvSpPr>
          <p:nvPr>
            <p:ph type="sldNum" sz="quarter" idx="5"/>
          </p:nvPr>
        </p:nvSpPr>
        <p:spPr>
          <a:noFill/>
        </p:spPr>
        <p:txBody>
          <a:bodyPr/>
          <a:lstStyle/>
          <a:p>
            <a:pPr defTabSz="947738"/>
            <a:fld id="{A6C8B5E9-40CF-4D82-A03C-325D1AD0555B}" type="slidenum">
              <a:rPr lang="fr-FR" smtClean="0">
                <a:latin typeface="Times New Roman" pitchFamily="18" charset="0"/>
              </a:rPr>
              <a:pPr defTabSz="947738"/>
              <a:t>14</a:t>
            </a:fld>
            <a:endParaRPr lang="fr-FR"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endParaRPr lang="fr-FR" smtClean="0"/>
          </a:p>
        </p:txBody>
      </p:sp>
      <p:sp>
        <p:nvSpPr>
          <p:cNvPr id="38916" name="Espace réservé du numéro de diapositive 3"/>
          <p:cNvSpPr>
            <a:spLocks noGrp="1"/>
          </p:cNvSpPr>
          <p:nvPr>
            <p:ph type="sldNum" sz="quarter" idx="5"/>
          </p:nvPr>
        </p:nvSpPr>
        <p:spPr>
          <a:noFill/>
        </p:spPr>
        <p:txBody>
          <a:bodyPr/>
          <a:lstStyle/>
          <a:p>
            <a:pPr defTabSz="947738"/>
            <a:fld id="{76E4B21C-2135-46ED-AB24-140BC1A202DD}" type="slidenum">
              <a:rPr lang="fr-FR" smtClean="0">
                <a:latin typeface="Times New Roman" pitchFamily="18" charset="0"/>
              </a:rPr>
              <a:pPr defTabSz="947738"/>
              <a:t>15</a:t>
            </a:fld>
            <a:endParaRPr lang="fr-FR"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p:spPr>
        <p:txBody>
          <a:bodyPr/>
          <a:lstStyle/>
          <a:p>
            <a:endParaRPr lang="fr-FR" smtClean="0"/>
          </a:p>
        </p:txBody>
      </p:sp>
      <p:sp>
        <p:nvSpPr>
          <p:cNvPr id="39940" name="Espace réservé du numéro de diapositive 3"/>
          <p:cNvSpPr>
            <a:spLocks noGrp="1"/>
          </p:cNvSpPr>
          <p:nvPr>
            <p:ph type="sldNum" sz="quarter" idx="5"/>
          </p:nvPr>
        </p:nvSpPr>
        <p:spPr>
          <a:noFill/>
        </p:spPr>
        <p:txBody>
          <a:bodyPr/>
          <a:lstStyle/>
          <a:p>
            <a:pPr defTabSz="949325"/>
            <a:fld id="{04DA0862-E139-4D53-A114-0AD39ECED590}" type="slidenum">
              <a:rPr lang="fr-FR" smtClean="0">
                <a:latin typeface="Times New Roman" pitchFamily="18" charset="0"/>
              </a:rPr>
              <a:pPr defTabSz="949325"/>
              <a:t>16</a:t>
            </a:fld>
            <a:endParaRPr lang="fr-FR"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a:ln/>
        </p:spPr>
      </p:sp>
      <p:sp>
        <p:nvSpPr>
          <p:cNvPr id="40963" name="Espace réservé des commentaires 2"/>
          <p:cNvSpPr>
            <a:spLocks noGrp="1"/>
          </p:cNvSpPr>
          <p:nvPr>
            <p:ph type="body" idx="1"/>
          </p:nvPr>
        </p:nvSpPr>
        <p:spPr>
          <a:noFill/>
          <a:ln/>
        </p:spPr>
        <p:txBody>
          <a:bodyPr/>
          <a:lstStyle/>
          <a:p>
            <a:endParaRPr lang="fr-FR" u="sng" smtClean="0"/>
          </a:p>
        </p:txBody>
      </p:sp>
      <p:sp>
        <p:nvSpPr>
          <p:cNvPr id="40964" name="Espace réservé du numéro de diapositive 3"/>
          <p:cNvSpPr>
            <a:spLocks noGrp="1"/>
          </p:cNvSpPr>
          <p:nvPr>
            <p:ph type="sldNum" sz="quarter" idx="5"/>
          </p:nvPr>
        </p:nvSpPr>
        <p:spPr>
          <a:noFill/>
        </p:spPr>
        <p:txBody>
          <a:bodyPr/>
          <a:lstStyle/>
          <a:p>
            <a:pPr defTabSz="947738"/>
            <a:fld id="{3F776BD4-8BDE-4732-9F7C-3C52E5E4E195}" type="slidenum">
              <a:rPr lang="fr-FR" smtClean="0">
                <a:latin typeface="Times New Roman" pitchFamily="18" charset="0"/>
              </a:rPr>
              <a:pPr defTabSz="947738"/>
              <a:t>17</a:t>
            </a:fld>
            <a:endParaRPr lang="fr-FR"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a:ln/>
        </p:spPr>
      </p:sp>
      <p:sp>
        <p:nvSpPr>
          <p:cNvPr id="41987" name="Espace réservé des commentaires 2"/>
          <p:cNvSpPr>
            <a:spLocks noGrp="1"/>
          </p:cNvSpPr>
          <p:nvPr>
            <p:ph type="body" idx="1"/>
          </p:nvPr>
        </p:nvSpPr>
        <p:spPr>
          <a:noFill/>
          <a:ln/>
        </p:spPr>
        <p:txBody>
          <a:bodyPr/>
          <a:lstStyle/>
          <a:p>
            <a:endParaRPr lang="fr-FR" smtClean="0"/>
          </a:p>
        </p:txBody>
      </p:sp>
      <p:sp>
        <p:nvSpPr>
          <p:cNvPr id="41988" name="Espace réservé du numéro de diapositive 3"/>
          <p:cNvSpPr>
            <a:spLocks noGrp="1"/>
          </p:cNvSpPr>
          <p:nvPr>
            <p:ph type="sldNum" sz="quarter" idx="5"/>
          </p:nvPr>
        </p:nvSpPr>
        <p:spPr>
          <a:noFill/>
        </p:spPr>
        <p:txBody>
          <a:bodyPr/>
          <a:lstStyle/>
          <a:p>
            <a:pPr defTabSz="947738"/>
            <a:fld id="{6194618F-6364-4B67-B36E-4BB87721ACE0}" type="slidenum">
              <a:rPr lang="fr-FR" smtClean="0">
                <a:latin typeface="Times New Roman" pitchFamily="18" charset="0"/>
              </a:rPr>
              <a:pPr defTabSz="947738"/>
              <a:t>18</a:t>
            </a:fld>
            <a:endParaRPr lang="fr-FR"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ce réservé de l'image des diapositives 1"/>
          <p:cNvSpPr>
            <a:spLocks noGrp="1" noRot="1" noChangeAspect="1" noTextEdit="1"/>
          </p:cNvSpPr>
          <p:nvPr>
            <p:ph type="sldImg"/>
          </p:nvPr>
        </p:nvSpPr>
        <p:spPr>
          <a:ln/>
        </p:spPr>
      </p:sp>
      <p:sp>
        <p:nvSpPr>
          <p:cNvPr id="43011" name="Espace réservé des commentaires 2"/>
          <p:cNvSpPr>
            <a:spLocks noGrp="1"/>
          </p:cNvSpPr>
          <p:nvPr>
            <p:ph type="body" idx="1"/>
          </p:nvPr>
        </p:nvSpPr>
        <p:spPr>
          <a:noFill/>
          <a:ln/>
        </p:spPr>
        <p:txBody>
          <a:bodyPr/>
          <a:lstStyle/>
          <a:p>
            <a:endParaRPr lang="fr-FR" smtClean="0"/>
          </a:p>
        </p:txBody>
      </p:sp>
      <p:sp>
        <p:nvSpPr>
          <p:cNvPr id="43012" name="Espace réservé du numéro de diapositive 3"/>
          <p:cNvSpPr>
            <a:spLocks noGrp="1"/>
          </p:cNvSpPr>
          <p:nvPr>
            <p:ph type="sldNum" sz="quarter" idx="5"/>
          </p:nvPr>
        </p:nvSpPr>
        <p:spPr>
          <a:noFill/>
        </p:spPr>
        <p:txBody>
          <a:bodyPr/>
          <a:lstStyle/>
          <a:p>
            <a:pPr defTabSz="947738"/>
            <a:fld id="{C214B71E-7BA0-477B-A8A1-A262375CD4D8}" type="slidenum">
              <a:rPr lang="fr-FR" smtClean="0">
                <a:latin typeface="Times New Roman" pitchFamily="18" charset="0"/>
              </a:rPr>
              <a:pPr defTabSz="947738"/>
              <a:t>19</a:t>
            </a:fld>
            <a:endParaRPr lang="fr-FR"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a:ln/>
        </p:spPr>
      </p:sp>
      <p:sp>
        <p:nvSpPr>
          <p:cNvPr id="25603" name="Espace réservé des commentaires 2"/>
          <p:cNvSpPr>
            <a:spLocks noGrp="1"/>
          </p:cNvSpPr>
          <p:nvPr>
            <p:ph type="body" idx="1"/>
          </p:nvPr>
        </p:nvSpPr>
        <p:spPr>
          <a:noFill/>
          <a:ln/>
        </p:spPr>
        <p:txBody>
          <a:bodyPr/>
          <a:lstStyle/>
          <a:p>
            <a:endParaRPr lang="fr-FR" smtClean="0"/>
          </a:p>
        </p:txBody>
      </p:sp>
      <p:sp>
        <p:nvSpPr>
          <p:cNvPr id="25604" name="Espace réservé du numéro de diapositive 3"/>
          <p:cNvSpPr>
            <a:spLocks noGrp="1"/>
          </p:cNvSpPr>
          <p:nvPr>
            <p:ph type="sldNum" sz="quarter" idx="5"/>
          </p:nvPr>
        </p:nvSpPr>
        <p:spPr>
          <a:noFill/>
        </p:spPr>
        <p:txBody>
          <a:bodyPr/>
          <a:lstStyle/>
          <a:p>
            <a:pPr defTabSz="949325"/>
            <a:fld id="{D52A04EC-49C7-4279-9251-32884939381F}" type="slidenum">
              <a:rPr lang="fr-FR" smtClean="0">
                <a:latin typeface="Times New Roman" pitchFamily="18" charset="0"/>
              </a:rPr>
              <a:pPr defTabSz="949325"/>
              <a:t>2</a:t>
            </a:fld>
            <a:endParaRPr lang="fr-FR"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e l'image des diapositives 1"/>
          <p:cNvSpPr>
            <a:spLocks noGrp="1" noRot="1" noChangeAspect="1" noTextEdit="1"/>
          </p:cNvSpPr>
          <p:nvPr>
            <p:ph type="sldImg"/>
          </p:nvPr>
        </p:nvSpPr>
        <p:spPr>
          <a:ln/>
        </p:spPr>
      </p:sp>
      <p:sp>
        <p:nvSpPr>
          <p:cNvPr id="44035" name="Espace réservé des commentaires 2"/>
          <p:cNvSpPr>
            <a:spLocks noGrp="1"/>
          </p:cNvSpPr>
          <p:nvPr>
            <p:ph type="body" idx="1"/>
          </p:nvPr>
        </p:nvSpPr>
        <p:spPr>
          <a:noFill/>
          <a:ln/>
        </p:spPr>
        <p:txBody>
          <a:bodyPr/>
          <a:lstStyle/>
          <a:p>
            <a:endParaRPr lang="fr-FR" smtClean="0"/>
          </a:p>
        </p:txBody>
      </p:sp>
      <p:sp>
        <p:nvSpPr>
          <p:cNvPr id="44036" name="Espace réservé du numéro de diapositive 3"/>
          <p:cNvSpPr>
            <a:spLocks noGrp="1"/>
          </p:cNvSpPr>
          <p:nvPr>
            <p:ph type="sldNum" sz="quarter" idx="5"/>
          </p:nvPr>
        </p:nvSpPr>
        <p:spPr>
          <a:noFill/>
        </p:spPr>
        <p:txBody>
          <a:bodyPr/>
          <a:lstStyle/>
          <a:p>
            <a:pPr defTabSz="949325"/>
            <a:fld id="{A79233CC-834C-4141-9C72-019DA174DC4F}" type="slidenum">
              <a:rPr lang="fr-FR" smtClean="0">
                <a:latin typeface="Times New Roman" pitchFamily="18" charset="0"/>
              </a:rPr>
              <a:pPr defTabSz="949325"/>
              <a:t>20</a:t>
            </a:fld>
            <a:endParaRPr lang="fr-FR"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a:ln/>
        </p:spPr>
      </p:sp>
      <p:sp>
        <p:nvSpPr>
          <p:cNvPr id="26627" name="Espace réservé des commentaires 2"/>
          <p:cNvSpPr>
            <a:spLocks noGrp="1"/>
          </p:cNvSpPr>
          <p:nvPr>
            <p:ph type="body" idx="1"/>
          </p:nvPr>
        </p:nvSpPr>
        <p:spPr>
          <a:noFill/>
          <a:ln/>
        </p:spPr>
        <p:txBody>
          <a:bodyPr/>
          <a:lstStyle/>
          <a:p>
            <a:endParaRPr lang="fr-FR" smtClean="0"/>
          </a:p>
        </p:txBody>
      </p:sp>
      <p:sp>
        <p:nvSpPr>
          <p:cNvPr id="26628" name="Espace réservé du numéro de diapositive 3"/>
          <p:cNvSpPr>
            <a:spLocks noGrp="1"/>
          </p:cNvSpPr>
          <p:nvPr>
            <p:ph type="sldNum" sz="quarter" idx="5"/>
          </p:nvPr>
        </p:nvSpPr>
        <p:spPr>
          <a:noFill/>
        </p:spPr>
        <p:txBody>
          <a:bodyPr/>
          <a:lstStyle/>
          <a:p>
            <a:pPr defTabSz="949325"/>
            <a:fld id="{A5C67BDB-D055-4CEA-ACD6-8B93F1DB5A81}" type="slidenum">
              <a:rPr lang="fr-FR" smtClean="0">
                <a:latin typeface="Times New Roman" pitchFamily="18" charset="0"/>
              </a:rPr>
              <a:pPr defTabSz="949325"/>
              <a:t>3</a:t>
            </a:fld>
            <a:endParaRPr lang="fr-FR"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a:ln/>
        </p:spPr>
      </p:sp>
      <p:sp>
        <p:nvSpPr>
          <p:cNvPr id="27651" name="Espace réservé des commentaires 2"/>
          <p:cNvSpPr>
            <a:spLocks noGrp="1"/>
          </p:cNvSpPr>
          <p:nvPr>
            <p:ph type="body" idx="1"/>
          </p:nvPr>
        </p:nvSpPr>
        <p:spPr>
          <a:noFill/>
          <a:ln/>
        </p:spPr>
        <p:txBody>
          <a:bodyPr/>
          <a:lstStyle/>
          <a:p>
            <a:endParaRPr lang="fr-FR" smtClean="0"/>
          </a:p>
        </p:txBody>
      </p:sp>
      <p:sp>
        <p:nvSpPr>
          <p:cNvPr id="27652" name="Espace réservé du numéro de diapositive 3"/>
          <p:cNvSpPr>
            <a:spLocks noGrp="1"/>
          </p:cNvSpPr>
          <p:nvPr>
            <p:ph type="sldNum" sz="quarter" idx="5"/>
          </p:nvPr>
        </p:nvSpPr>
        <p:spPr>
          <a:noFill/>
        </p:spPr>
        <p:txBody>
          <a:bodyPr/>
          <a:lstStyle/>
          <a:p>
            <a:pPr defTabSz="947738"/>
            <a:fld id="{4D43EFB3-80CA-4826-AA9B-E0F8AE367430}" type="slidenum">
              <a:rPr lang="fr-FR" smtClean="0">
                <a:latin typeface="Times New Roman" pitchFamily="18" charset="0"/>
              </a:rPr>
              <a:pPr defTabSz="947738"/>
              <a:t>4</a:t>
            </a:fld>
            <a:endParaRPr lang="fr-FR"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a:ln/>
        </p:spPr>
      </p:sp>
      <p:sp>
        <p:nvSpPr>
          <p:cNvPr id="28675" name="Espace réservé des commentaires 2"/>
          <p:cNvSpPr>
            <a:spLocks noGrp="1"/>
          </p:cNvSpPr>
          <p:nvPr>
            <p:ph type="body" idx="1"/>
          </p:nvPr>
        </p:nvSpPr>
        <p:spPr>
          <a:noFill/>
          <a:ln/>
        </p:spPr>
        <p:txBody>
          <a:bodyPr/>
          <a:lstStyle/>
          <a:p>
            <a:endParaRPr lang="fr-FR" smtClean="0"/>
          </a:p>
        </p:txBody>
      </p:sp>
      <p:sp>
        <p:nvSpPr>
          <p:cNvPr id="28676" name="Espace réservé du numéro de diapositive 3"/>
          <p:cNvSpPr>
            <a:spLocks noGrp="1"/>
          </p:cNvSpPr>
          <p:nvPr>
            <p:ph type="sldNum" sz="quarter" idx="5"/>
          </p:nvPr>
        </p:nvSpPr>
        <p:spPr>
          <a:noFill/>
        </p:spPr>
        <p:txBody>
          <a:bodyPr/>
          <a:lstStyle/>
          <a:p>
            <a:pPr defTabSz="947738"/>
            <a:fld id="{3F4AE9BA-816D-41D9-8D94-CB4DE9324B7A}" type="slidenum">
              <a:rPr lang="fr-FR" smtClean="0">
                <a:latin typeface="Times New Roman" pitchFamily="18" charset="0"/>
              </a:rPr>
              <a:pPr defTabSz="947738"/>
              <a:t>5</a:t>
            </a:fld>
            <a:endParaRPr lang="fr-FR"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a:ln/>
        </p:spPr>
      </p:sp>
      <p:sp>
        <p:nvSpPr>
          <p:cNvPr id="29699" name="Espace réservé des commentaires 2"/>
          <p:cNvSpPr>
            <a:spLocks noGrp="1"/>
          </p:cNvSpPr>
          <p:nvPr>
            <p:ph type="body" idx="1"/>
          </p:nvPr>
        </p:nvSpPr>
        <p:spPr>
          <a:noFill/>
          <a:ln/>
        </p:spPr>
        <p:txBody>
          <a:bodyPr/>
          <a:lstStyle/>
          <a:p>
            <a:endParaRPr lang="fr-FR" smtClean="0"/>
          </a:p>
        </p:txBody>
      </p:sp>
      <p:sp>
        <p:nvSpPr>
          <p:cNvPr id="29700" name="Espace réservé du numéro de diapositive 3"/>
          <p:cNvSpPr>
            <a:spLocks noGrp="1"/>
          </p:cNvSpPr>
          <p:nvPr>
            <p:ph type="sldNum" sz="quarter" idx="5"/>
          </p:nvPr>
        </p:nvSpPr>
        <p:spPr>
          <a:noFill/>
        </p:spPr>
        <p:txBody>
          <a:bodyPr/>
          <a:lstStyle/>
          <a:p>
            <a:pPr defTabSz="949325"/>
            <a:fld id="{9E6F19F2-3AE5-4BC1-A802-777D85C072C2}" type="slidenum">
              <a:rPr lang="fr-FR" smtClean="0">
                <a:latin typeface="Times New Roman" pitchFamily="18" charset="0"/>
              </a:rPr>
              <a:pPr defTabSz="949325"/>
              <a:t>6</a:t>
            </a:fld>
            <a:endParaRPr lang="fr-FR"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endParaRPr lang="fr-FR" smtClean="0"/>
          </a:p>
        </p:txBody>
      </p:sp>
      <p:sp>
        <p:nvSpPr>
          <p:cNvPr id="30724" name="Espace réservé du numéro de diapositive 3"/>
          <p:cNvSpPr>
            <a:spLocks noGrp="1"/>
          </p:cNvSpPr>
          <p:nvPr>
            <p:ph type="sldNum" sz="quarter" idx="5"/>
          </p:nvPr>
        </p:nvSpPr>
        <p:spPr>
          <a:noFill/>
        </p:spPr>
        <p:txBody>
          <a:bodyPr/>
          <a:lstStyle/>
          <a:p>
            <a:pPr defTabSz="947738"/>
            <a:fld id="{B487D6FB-5BA5-4002-BE22-1A7185B35531}" type="slidenum">
              <a:rPr lang="fr-FR" smtClean="0">
                <a:latin typeface="Times New Roman" pitchFamily="18" charset="0"/>
              </a:rPr>
              <a:pPr defTabSz="947738"/>
              <a:t>7</a:t>
            </a:fld>
            <a:endParaRPr lang="fr-FR"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a:ln/>
        </p:spPr>
      </p:sp>
      <p:sp>
        <p:nvSpPr>
          <p:cNvPr id="31747" name="Espace réservé des commentaires 2"/>
          <p:cNvSpPr>
            <a:spLocks noGrp="1"/>
          </p:cNvSpPr>
          <p:nvPr>
            <p:ph type="body" idx="1"/>
          </p:nvPr>
        </p:nvSpPr>
        <p:spPr>
          <a:noFill/>
          <a:ln/>
        </p:spPr>
        <p:txBody>
          <a:bodyPr/>
          <a:lstStyle/>
          <a:p>
            <a:endParaRPr lang="fr-FR" smtClean="0"/>
          </a:p>
        </p:txBody>
      </p:sp>
      <p:sp>
        <p:nvSpPr>
          <p:cNvPr id="31748" name="Espace réservé du numéro de diapositive 3"/>
          <p:cNvSpPr>
            <a:spLocks noGrp="1"/>
          </p:cNvSpPr>
          <p:nvPr>
            <p:ph type="sldNum" sz="quarter" idx="5"/>
          </p:nvPr>
        </p:nvSpPr>
        <p:spPr>
          <a:noFill/>
        </p:spPr>
        <p:txBody>
          <a:bodyPr/>
          <a:lstStyle/>
          <a:p>
            <a:pPr defTabSz="949325"/>
            <a:fld id="{7B131FDA-6CE6-4B06-95BB-B84EA3928FFF}" type="slidenum">
              <a:rPr lang="fr-FR" smtClean="0">
                <a:latin typeface="Times New Roman" pitchFamily="18" charset="0"/>
              </a:rPr>
              <a:pPr defTabSz="949325"/>
              <a:t>8</a:t>
            </a:fld>
            <a:endParaRPr lang="fr-FR"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a:ln/>
        </p:spPr>
      </p:sp>
      <p:sp>
        <p:nvSpPr>
          <p:cNvPr id="32771" name="Espace réservé des commentaires 2"/>
          <p:cNvSpPr>
            <a:spLocks noGrp="1"/>
          </p:cNvSpPr>
          <p:nvPr>
            <p:ph type="body" idx="1"/>
          </p:nvPr>
        </p:nvSpPr>
        <p:spPr>
          <a:noFill/>
          <a:ln/>
        </p:spPr>
        <p:txBody>
          <a:bodyPr/>
          <a:lstStyle/>
          <a:p>
            <a:r>
              <a:rPr lang="fr-FR" smtClean="0">
                <a:solidFill>
                  <a:srgbClr val="FF0000"/>
                </a:solidFill>
              </a:rPr>
              <a:t> </a:t>
            </a:r>
            <a:endParaRPr lang="fr-FR" sz="800" smtClean="0">
              <a:latin typeface="Arial Black" pitchFamily="34" charset="0"/>
            </a:endParaRPr>
          </a:p>
        </p:txBody>
      </p:sp>
      <p:sp>
        <p:nvSpPr>
          <p:cNvPr id="32772" name="Espace réservé du numéro de diapositive 3"/>
          <p:cNvSpPr>
            <a:spLocks noGrp="1"/>
          </p:cNvSpPr>
          <p:nvPr>
            <p:ph type="sldNum" sz="quarter" idx="5"/>
          </p:nvPr>
        </p:nvSpPr>
        <p:spPr>
          <a:noFill/>
        </p:spPr>
        <p:txBody>
          <a:bodyPr/>
          <a:lstStyle/>
          <a:p>
            <a:pPr defTabSz="947738"/>
            <a:fld id="{DB151A33-7908-4354-9EFB-46DB9EE7FA62}" type="slidenum">
              <a:rPr lang="fr-FR" smtClean="0">
                <a:latin typeface="Times New Roman" pitchFamily="18" charset="0"/>
              </a:rPr>
              <a:pPr defTabSz="947738"/>
              <a:t>9</a:t>
            </a:fld>
            <a:endParaRPr 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9850" y="220663"/>
            <a:ext cx="2038350" cy="54419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04800" y="220663"/>
            <a:ext cx="5962650" cy="54419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04800" y="220663"/>
            <a:ext cx="81534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219200" y="1547813"/>
            <a:ext cx="35433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14900" y="1547813"/>
            <a:ext cx="35433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19200" y="1547813"/>
            <a:ext cx="3543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14900" y="1547813"/>
            <a:ext cx="3543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419850" y="220663"/>
            <a:ext cx="2038350" cy="54419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04800" y="220663"/>
            <a:ext cx="5962650" cy="54419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219200" y="1547813"/>
            <a:ext cx="3543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14900" y="1547813"/>
            <a:ext cx="35433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0663"/>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 Cliquez pour modifier le style du titre</a:t>
            </a:r>
            <a:br>
              <a:rPr lang="fr-FR" smtClean="0"/>
            </a:br>
            <a:r>
              <a:rPr lang="fr-FR" smtClean="0"/>
              <a:t> du masque</a:t>
            </a:r>
          </a:p>
        </p:txBody>
      </p:sp>
      <p:sp>
        <p:nvSpPr>
          <p:cNvPr id="1027" name="Rectangle 3"/>
          <p:cNvSpPr>
            <a:spLocks noGrp="1" noChangeArrowheads="1"/>
          </p:cNvSpPr>
          <p:nvPr>
            <p:ph type="body" idx="1"/>
          </p:nvPr>
        </p:nvSpPr>
        <p:spPr bwMode="auto">
          <a:xfrm>
            <a:off x="1219200" y="1547813"/>
            <a:ext cx="7239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 xxxxxxxxxxxxxxxxxxx                                                                                                                                                                                                                                                                                </a:t>
            </a:r>
          </a:p>
          <a:p>
            <a:pPr lvl="1"/>
            <a:r>
              <a:rPr lang="fr-FR" smtClean="0"/>
              <a:t>Deuxième niveau</a:t>
            </a:r>
          </a:p>
          <a:p>
            <a:pPr lvl="2"/>
            <a:r>
              <a:rPr lang="fr-FR" smtClean="0"/>
              <a:t> Troisième niveau</a:t>
            </a:r>
          </a:p>
        </p:txBody>
      </p:sp>
      <p:pic>
        <p:nvPicPr>
          <p:cNvPr id="1028" name="Picture 14" descr="D:\Mes documents\Lauranne\Dicom\ARS\ARS-PPT-ELEMTS-1\ARS-TERRITOIRE GRAPHIQUE.jpg"/>
          <p:cNvPicPr>
            <a:picLocks noChangeAspect="1" noChangeArrowheads="1"/>
          </p:cNvPicPr>
          <p:nvPr userDrawn="1"/>
        </p:nvPicPr>
        <p:blipFill>
          <a:blip r:embed="rId14" cstate="print"/>
          <a:srcRect/>
          <a:stretch>
            <a:fillRect/>
          </a:stretch>
        </p:blipFill>
        <p:spPr bwMode="auto">
          <a:xfrm>
            <a:off x="0" y="6096000"/>
            <a:ext cx="9144000" cy="381000"/>
          </a:xfrm>
          <a:prstGeom prst="rect">
            <a:avLst/>
          </a:prstGeom>
          <a:noFill/>
          <a:ln w="9525">
            <a:noFill/>
            <a:miter lim="800000"/>
            <a:headEnd/>
            <a:tailEnd/>
          </a:ln>
        </p:spPr>
      </p:pic>
      <p:sp>
        <p:nvSpPr>
          <p:cNvPr id="1029" name="Rectangle 10"/>
          <p:cNvSpPr>
            <a:spLocks noChangeArrowheads="1"/>
          </p:cNvSpPr>
          <p:nvPr userDrawn="1"/>
        </p:nvSpPr>
        <p:spPr bwMode="auto">
          <a:xfrm>
            <a:off x="8778875" y="6477000"/>
            <a:ext cx="457200" cy="457200"/>
          </a:xfrm>
          <a:prstGeom prst="rect">
            <a:avLst/>
          </a:prstGeom>
          <a:noFill/>
          <a:ln w="9525">
            <a:noFill/>
            <a:miter lim="800000"/>
            <a:headEnd/>
            <a:tailEnd/>
          </a:ln>
        </p:spPr>
        <p:txBody>
          <a:bodyPr/>
          <a:lstStyle/>
          <a:p>
            <a:pPr algn="r"/>
            <a:fld id="{BD813F7D-B7C9-4491-9987-69EDB4C1506F}" type="slidenum">
              <a:rPr lang="fr-FR"/>
              <a:pPr algn="r"/>
              <a:t>‹N°›</a:t>
            </a:fld>
            <a:endParaRPr lang="fr-F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sldNum="0" hdr="0" dt="0"/>
  <p:txStyles>
    <p:titleStyle>
      <a:lvl1pPr marL="8159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mj-lt"/>
          <a:ea typeface="+mj-ea"/>
          <a:cs typeface="+mj-cs"/>
        </a:defRPr>
      </a:lvl1pPr>
      <a:lvl2pPr marL="8159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2pPr>
      <a:lvl3pPr marL="8159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3pPr>
      <a:lvl4pPr marL="8159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4pPr>
      <a:lvl5pPr marL="8159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5pPr>
      <a:lvl6pPr marL="12731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6pPr>
      <a:lvl7pPr marL="17303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7pPr>
      <a:lvl8pPr marL="21875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8pPr>
      <a:lvl9pPr marL="2644775" indent="-815975" algn="l" defTabSz="512763" rtl="0" eaLnBrk="0" fontAlgn="base" hangingPunct="0">
        <a:spcBef>
          <a:spcPct val="0"/>
        </a:spcBef>
        <a:spcAft>
          <a:spcPct val="0"/>
        </a:spcAft>
        <a:buSzPct val="30000"/>
        <a:buBlip>
          <a:blip r:embed="rId15"/>
        </a:buBlip>
        <a:tabLst>
          <a:tab pos="806450" algn="l"/>
          <a:tab pos="1141413" algn="l"/>
          <a:tab pos="5243513" algn="l"/>
        </a:tabLst>
        <a:defRPr sz="2900" b="1">
          <a:solidFill>
            <a:srgbClr val="7AB800"/>
          </a:solidFill>
          <a:latin typeface="Arial" charset="0"/>
        </a:defRPr>
      </a:lvl9pPr>
    </p:titleStyle>
    <p:bodyStyle>
      <a:lvl1pPr marL="858838" indent="-858838" algn="l" rtl="0" eaLnBrk="0" fontAlgn="base" hangingPunct="0">
        <a:spcBef>
          <a:spcPct val="20000"/>
        </a:spcBef>
        <a:spcAft>
          <a:spcPct val="0"/>
        </a:spcAft>
        <a:buSzPct val="55000"/>
        <a:buBlip>
          <a:blip r:embed="rId16"/>
        </a:buBlip>
        <a:defRPr sz="1700">
          <a:solidFill>
            <a:schemeClr val="tx1"/>
          </a:solidFill>
          <a:latin typeface="+mn-lt"/>
          <a:ea typeface="+mn-ea"/>
          <a:cs typeface="+mn-cs"/>
        </a:defRPr>
      </a:lvl1pPr>
      <a:lvl2pPr marL="1484313" indent="-153988" algn="l" rtl="0" eaLnBrk="0" fontAlgn="base" hangingPunct="0">
        <a:spcBef>
          <a:spcPct val="20000"/>
        </a:spcBef>
        <a:spcAft>
          <a:spcPct val="0"/>
        </a:spcAft>
        <a:buSzPct val="150000"/>
        <a:buChar char="-"/>
        <a:defRPr sz="1500">
          <a:solidFill>
            <a:schemeClr val="tx1"/>
          </a:solidFill>
          <a:latin typeface="+mn-lt"/>
        </a:defRPr>
      </a:lvl2pPr>
      <a:lvl3pPr marL="1905000" indent="-990600" algn="l" rtl="0" eaLnBrk="0" fontAlgn="base" hangingPunct="0">
        <a:spcBef>
          <a:spcPct val="20000"/>
        </a:spcBef>
        <a:spcAft>
          <a:spcPct val="0"/>
        </a:spcAft>
        <a:buChar char="-"/>
        <a:defRPr sz="1200">
          <a:solidFill>
            <a:schemeClr val="tx1"/>
          </a:solidFill>
          <a:latin typeface="+mn-lt"/>
        </a:defRPr>
      </a:lvl3pPr>
      <a:lvl4pPr marL="2701925" indent="-228600" algn="l" rtl="0" eaLnBrk="0" fontAlgn="base" hangingPunct="0">
        <a:spcBef>
          <a:spcPct val="20000"/>
        </a:spcBef>
        <a:spcAft>
          <a:spcPct val="0"/>
        </a:spcAft>
        <a:buChar char="–"/>
        <a:defRPr sz="2000">
          <a:solidFill>
            <a:schemeClr val="tx1"/>
          </a:solidFill>
          <a:latin typeface="Times New Roman" pitchFamily="18" charset="0"/>
        </a:defRPr>
      </a:lvl4pPr>
      <a:lvl5pPr marL="3121025" indent="-228600" algn="l" rtl="0" eaLnBrk="0" fontAlgn="base" hangingPunct="0">
        <a:spcBef>
          <a:spcPct val="20000"/>
        </a:spcBef>
        <a:spcAft>
          <a:spcPct val="0"/>
        </a:spcAft>
        <a:buChar char="»"/>
        <a:defRPr sz="2000">
          <a:solidFill>
            <a:schemeClr val="tx1"/>
          </a:solidFill>
          <a:latin typeface="Times New Roman" pitchFamily="18" charset="0"/>
        </a:defRPr>
      </a:lvl5pPr>
      <a:lvl6pPr marL="3578225" indent="-228600" algn="l" rtl="0" eaLnBrk="0" fontAlgn="base" hangingPunct="0">
        <a:spcBef>
          <a:spcPct val="20000"/>
        </a:spcBef>
        <a:spcAft>
          <a:spcPct val="0"/>
        </a:spcAft>
        <a:buChar char="»"/>
        <a:defRPr sz="2000">
          <a:solidFill>
            <a:schemeClr val="tx1"/>
          </a:solidFill>
          <a:latin typeface="Times New Roman" pitchFamily="18" charset="0"/>
        </a:defRPr>
      </a:lvl6pPr>
      <a:lvl7pPr marL="4035425" indent="-228600" algn="l" rtl="0" eaLnBrk="0" fontAlgn="base" hangingPunct="0">
        <a:spcBef>
          <a:spcPct val="20000"/>
        </a:spcBef>
        <a:spcAft>
          <a:spcPct val="0"/>
        </a:spcAft>
        <a:buChar char="»"/>
        <a:defRPr sz="2000">
          <a:solidFill>
            <a:schemeClr val="tx1"/>
          </a:solidFill>
          <a:latin typeface="Times New Roman" pitchFamily="18" charset="0"/>
        </a:defRPr>
      </a:lvl7pPr>
      <a:lvl8pPr marL="4492625" indent="-228600" algn="l" rtl="0" eaLnBrk="0" fontAlgn="base" hangingPunct="0">
        <a:spcBef>
          <a:spcPct val="20000"/>
        </a:spcBef>
        <a:spcAft>
          <a:spcPct val="0"/>
        </a:spcAft>
        <a:buChar char="»"/>
        <a:defRPr sz="2000">
          <a:solidFill>
            <a:schemeClr val="tx1"/>
          </a:solidFill>
          <a:latin typeface="Times New Roman" pitchFamily="18" charset="0"/>
        </a:defRPr>
      </a:lvl8pPr>
      <a:lvl9pPr marL="4949825"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3" descr="D:\Mes documents\Lauranne\Dicom\ARS\ARS-PPT\ARS-PPT ECRAN D'OUVERTURE.jpg"/>
          <p:cNvPicPr>
            <a:picLocks noChangeAspect="1" noChangeArrowheads="1"/>
          </p:cNvPicPr>
          <p:nvPr userDrawn="1"/>
        </p:nvPicPr>
        <p:blipFill>
          <a:blip r:embed="rId13" cstate="print"/>
          <a:srcRect/>
          <a:stretch>
            <a:fillRect/>
          </a:stretch>
        </p:blipFill>
        <p:spPr bwMode="auto">
          <a:xfrm>
            <a:off x="0" y="9525"/>
            <a:ext cx="9144000" cy="6838950"/>
          </a:xfrm>
          <a:prstGeom prst="rect">
            <a:avLst/>
          </a:prstGeom>
          <a:noFill/>
          <a:ln w="9525">
            <a:noFill/>
            <a:miter lim="800000"/>
            <a:headEnd/>
            <a:tailEnd/>
          </a:ln>
        </p:spPr>
      </p:pic>
      <p:sp>
        <p:nvSpPr>
          <p:cNvPr id="2051" name="Rectangle 2"/>
          <p:cNvSpPr>
            <a:spLocks noGrp="1" noChangeArrowheads="1"/>
          </p:cNvSpPr>
          <p:nvPr>
            <p:ph type="title"/>
          </p:nvPr>
        </p:nvSpPr>
        <p:spPr bwMode="auto">
          <a:xfrm>
            <a:off x="304800" y="220663"/>
            <a:ext cx="8153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 Cliquez pour modifier le style du titre</a:t>
            </a:r>
            <a:br>
              <a:rPr lang="fr-FR" smtClean="0"/>
            </a:br>
            <a:r>
              <a:rPr lang="fr-FR" smtClean="0"/>
              <a:t> du masque</a:t>
            </a:r>
          </a:p>
        </p:txBody>
      </p:sp>
      <p:sp>
        <p:nvSpPr>
          <p:cNvPr id="2052" name="Rectangle 3"/>
          <p:cNvSpPr>
            <a:spLocks noGrp="1" noChangeArrowheads="1"/>
          </p:cNvSpPr>
          <p:nvPr>
            <p:ph type="body" idx="1"/>
          </p:nvPr>
        </p:nvSpPr>
        <p:spPr bwMode="auto">
          <a:xfrm>
            <a:off x="1219200" y="1547813"/>
            <a:ext cx="7239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 xxxxxxxxxxxxxxxxxxx                                                                                                                                                                                                                                                                                </a:t>
            </a:r>
          </a:p>
          <a:p>
            <a:pPr lvl="1"/>
            <a:r>
              <a:rPr lang="fr-FR" smtClean="0"/>
              <a:t>Deuxième niveau</a:t>
            </a:r>
          </a:p>
          <a:p>
            <a:pPr lvl="2"/>
            <a:r>
              <a:rPr lang="fr-FR" smtClean="0"/>
              <a:t> Troisième niveau</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mj-lt"/>
          <a:ea typeface="+mj-ea"/>
          <a:cs typeface="+mj-cs"/>
        </a:defRPr>
      </a:lvl1pPr>
      <a:lvl2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2pPr>
      <a:lvl3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3pPr>
      <a:lvl4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4pPr>
      <a:lvl5pPr marL="8159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5pPr>
      <a:lvl6pPr marL="12731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6pPr>
      <a:lvl7pPr marL="17303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7pPr>
      <a:lvl8pPr marL="21875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8pPr>
      <a:lvl9pPr marL="2644775" indent="-815975" algn="l" defTabSz="512763" rtl="0" eaLnBrk="0" fontAlgn="base" hangingPunct="0">
        <a:spcBef>
          <a:spcPct val="0"/>
        </a:spcBef>
        <a:spcAft>
          <a:spcPct val="0"/>
        </a:spcAft>
        <a:buSzPct val="30000"/>
        <a:buBlip>
          <a:blip r:embed="rId14"/>
        </a:buBlip>
        <a:tabLst>
          <a:tab pos="806450" algn="l"/>
          <a:tab pos="1141413" algn="l"/>
          <a:tab pos="5243513" algn="l"/>
        </a:tabLst>
        <a:defRPr sz="2900" b="1">
          <a:solidFill>
            <a:srgbClr val="7AB800"/>
          </a:solidFill>
          <a:latin typeface="Arial" charset="0"/>
        </a:defRPr>
      </a:lvl9pPr>
    </p:titleStyle>
    <p:bodyStyle>
      <a:lvl1pPr marL="858838" indent="-858838" algn="l" rtl="0" eaLnBrk="0" fontAlgn="base" hangingPunct="0">
        <a:spcBef>
          <a:spcPct val="20000"/>
        </a:spcBef>
        <a:spcAft>
          <a:spcPct val="0"/>
        </a:spcAft>
        <a:buSzPct val="55000"/>
        <a:buBlip>
          <a:blip r:embed="rId15"/>
        </a:buBlip>
        <a:defRPr sz="1700">
          <a:solidFill>
            <a:schemeClr val="tx1"/>
          </a:solidFill>
          <a:latin typeface="+mn-lt"/>
          <a:ea typeface="+mn-ea"/>
          <a:cs typeface="+mn-cs"/>
        </a:defRPr>
      </a:lvl1pPr>
      <a:lvl2pPr marL="1484313" indent="-153988" algn="l" rtl="0" eaLnBrk="0" fontAlgn="base" hangingPunct="0">
        <a:spcBef>
          <a:spcPct val="20000"/>
        </a:spcBef>
        <a:spcAft>
          <a:spcPct val="0"/>
        </a:spcAft>
        <a:buSzPct val="150000"/>
        <a:buChar char="-"/>
        <a:defRPr sz="1500">
          <a:solidFill>
            <a:schemeClr val="tx1"/>
          </a:solidFill>
          <a:latin typeface="+mn-lt"/>
        </a:defRPr>
      </a:lvl2pPr>
      <a:lvl3pPr marL="1905000" indent="-990600" algn="l" rtl="0" eaLnBrk="0" fontAlgn="base" hangingPunct="0">
        <a:spcBef>
          <a:spcPct val="20000"/>
        </a:spcBef>
        <a:spcAft>
          <a:spcPct val="0"/>
        </a:spcAft>
        <a:buChar char="-"/>
        <a:defRPr sz="1200">
          <a:solidFill>
            <a:schemeClr val="tx1"/>
          </a:solidFill>
          <a:latin typeface="+mn-lt"/>
        </a:defRPr>
      </a:lvl3pPr>
      <a:lvl4pPr marL="2701925" indent="-228600" algn="l" rtl="0" eaLnBrk="0" fontAlgn="base" hangingPunct="0">
        <a:spcBef>
          <a:spcPct val="20000"/>
        </a:spcBef>
        <a:spcAft>
          <a:spcPct val="0"/>
        </a:spcAft>
        <a:buChar char="–"/>
        <a:defRPr sz="2000">
          <a:solidFill>
            <a:schemeClr val="tx1"/>
          </a:solidFill>
          <a:latin typeface="Times New Roman" pitchFamily="18" charset="0"/>
        </a:defRPr>
      </a:lvl4pPr>
      <a:lvl5pPr marL="3121025" indent="-228600" algn="l" rtl="0" eaLnBrk="0" fontAlgn="base" hangingPunct="0">
        <a:spcBef>
          <a:spcPct val="20000"/>
        </a:spcBef>
        <a:spcAft>
          <a:spcPct val="0"/>
        </a:spcAft>
        <a:buChar char="»"/>
        <a:defRPr sz="2000">
          <a:solidFill>
            <a:schemeClr val="tx1"/>
          </a:solidFill>
          <a:latin typeface="Times New Roman" pitchFamily="18" charset="0"/>
        </a:defRPr>
      </a:lvl5pPr>
      <a:lvl6pPr marL="3578225" indent="-228600" algn="l" rtl="0" eaLnBrk="0" fontAlgn="base" hangingPunct="0">
        <a:spcBef>
          <a:spcPct val="20000"/>
        </a:spcBef>
        <a:spcAft>
          <a:spcPct val="0"/>
        </a:spcAft>
        <a:buChar char="»"/>
        <a:defRPr sz="2000">
          <a:solidFill>
            <a:schemeClr val="tx1"/>
          </a:solidFill>
          <a:latin typeface="Times New Roman" pitchFamily="18" charset="0"/>
        </a:defRPr>
      </a:lvl6pPr>
      <a:lvl7pPr marL="4035425" indent="-228600" algn="l" rtl="0" eaLnBrk="0" fontAlgn="base" hangingPunct="0">
        <a:spcBef>
          <a:spcPct val="20000"/>
        </a:spcBef>
        <a:spcAft>
          <a:spcPct val="0"/>
        </a:spcAft>
        <a:buChar char="»"/>
        <a:defRPr sz="2000">
          <a:solidFill>
            <a:schemeClr val="tx1"/>
          </a:solidFill>
          <a:latin typeface="Times New Roman" pitchFamily="18" charset="0"/>
        </a:defRPr>
      </a:lvl7pPr>
      <a:lvl8pPr marL="4492625" indent="-228600" algn="l" rtl="0" eaLnBrk="0" fontAlgn="base" hangingPunct="0">
        <a:spcBef>
          <a:spcPct val="20000"/>
        </a:spcBef>
        <a:spcAft>
          <a:spcPct val="0"/>
        </a:spcAft>
        <a:buChar char="»"/>
        <a:defRPr sz="2000">
          <a:solidFill>
            <a:schemeClr val="tx1"/>
          </a:solidFill>
          <a:latin typeface="Times New Roman" pitchFamily="18" charset="0"/>
        </a:defRPr>
      </a:lvl8pPr>
      <a:lvl9pPr marL="4949825"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395288" y="2349500"/>
            <a:ext cx="8569325" cy="2755900"/>
          </a:xfrm>
        </p:spPr>
        <p:txBody>
          <a:bodyPr/>
          <a:lstStyle/>
          <a:p>
            <a:pPr marL="0" indent="0" algn="ctr" eaLnBrk="1" hangingPunct="1">
              <a:buFontTx/>
              <a:buNone/>
              <a:tabLst>
                <a:tab pos="806450" algn="l"/>
                <a:tab pos="952500" algn="l"/>
                <a:tab pos="1141413" algn="l"/>
                <a:tab pos="5243513" algn="l"/>
              </a:tabLst>
            </a:pPr>
            <a:r>
              <a:rPr lang="fr-FR" sz="2800" smtClean="0">
                <a:solidFill>
                  <a:srgbClr val="002395"/>
                </a:solidFill>
              </a:rPr>
              <a:t/>
            </a:r>
            <a:br>
              <a:rPr lang="fr-FR" sz="2800" smtClean="0">
                <a:solidFill>
                  <a:srgbClr val="002395"/>
                </a:solidFill>
              </a:rPr>
            </a:br>
            <a:r>
              <a:rPr lang="fr-FR" sz="5200" smtClean="0">
                <a:solidFill>
                  <a:srgbClr val="002395"/>
                </a:solidFill>
              </a:rPr>
              <a:t>« Pacte territoire-santé »</a:t>
            </a:r>
            <a:r>
              <a:rPr lang="fr-FR" sz="3200" smtClean="0">
                <a:solidFill>
                  <a:srgbClr val="002395"/>
                </a:solidFill>
              </a:rPr>
              <a:t/>
            </a:r>
            <a:br>
              <a:rPr lang="fr-FR" sz="3200" smtClean="0">
                <a:solidFill>
                  <a:srgbClr val="002395"/>
                </a:solidFill>
              </a:rPr>
            </a:br>
            <a:r>
              <a:rPr lang="fr-FR" sz="3200" smtClean="0">
                <a:solidFill>
                  <a:srgbClr val="002395"/>
                </a:solidFill>
              </a:rPr>
              <a:t>Pour lutter contre les déserts médicaux</a:t>
            </a:r>
            <a:br>
              <a:rPr lang="fr-FR" sz="3200" smtClean="0">
                <a:solidFill>
                  <a:srgbClr val="002395"/>
                </a:solidFill>
              </a:rPr>
            </a:br>
            <a:r>
              <a:rPr lang="fr-FR" sz="2100" smtClean="0">
                <a:solidFill>
                  <a:srgbClr val="002395"/>
                </a:solidFill>
              </a:rPr>
              <a:t/>
            </a:r>
            <a:br>
              <a:rPr lang="fr-FR" sz="2100" smtClean="0">
                <a:solidFill>
                  <a:srgbClr val="002395"/>
                </a:solidFill>
              </a:rPr>
            </a:br>
            <a:endParaRPr lang="fr-FR" sz="2800" smtClean="0">
              <a:solidFill>
                <a:srgbClr val="002395"/>
              </a:solidFill>
            </a:endParaRPr>
          </a:p>
        </p:txBody>
      </p:sp>
      <p:sp>
        <p:nvSpPr>
          <p:cNvPr id="3075" name="Rectangle 4"/>
          <p:cNvSpPr>
            <a:spLocks noChangeArrowheads="1"/>
          </p:cNvSpPr>
          <p:nvPr/>
        </p:nvSpPr>
        <p:spPr bwMode="auto">
          <a:xfrm>
            <a:off x="3886200" y="6165850"/>
            <a:ext cx="1295400" cy="685800"/>
          </a:xfrm>
          <a:prstGeom prst="rect">
            <a:avLst/>
          </a:prstGeom>
          <a:solidFill>
            <a:schemeClr val="bg1"/>
          </a:solidFill>
          <a:ln w="9525">
            <a:noFill/>
            <a:miter lim="800000"/>
            <a:headEnd/>
            <a:tailEnd/>
          </a:ln>
        </p:spPr>
        <p:txBody>
          <a:bodyPr wrap="none" anchor="ctr">
            <a:spAutoFit/>
          </a:bodyPr>
          <a:lstStyle/>
          <a:p>
            <a:pPr>
              <a:spcBef>
                <a:spcPct val="50000"/>
              </a:spcBef>
            </a:pPr>
            <a:endParaRPr lang="en-US"/>
          </a:p>
        </p:txBody>
      </p:sp>
      <p:sp>
        <p:nvSpPr>
          <p:cNvPr id="3076" name="Text Box 5"/>
          <p:cNvSpPr txBox="1">
            <a:spLocks noChangeArrowheads="1"/>
          </p:cNvSpPr>
          <p:nvPr/>
        </p:nvSpPr>
        <p:spPr bwMode="auto">
          <a:xfrm>
            <a:off x="357188" y="2000250"/>
            <a:ext cx="1127125" cy="239713"/>
          </a:xfrm>
          <a:prstGeom prst="rect">
            <a:avLst/>
          </a:prstGeom>
          <a:noFill/>
          <a:ln w="9525">
            <a:noFill/>
            <a:miter lim="800000"/>
            <a:headEnd/>
            <a:tailEnd/>
          </a:ln>
        </p:spPr>
        <p:txBody>
          <a:bodyPr/>
          <a:lstStyle/>
          <a:p>
            <a:pPr>
              <a:spcBef>
                <a:spcPct val="50000"/>
              </a:spcBef>
              <a:spcAft>
                <a:spcPts val="1000"/>
              </a:spcAft>
            </a:pPr>
            <a:r>
              <a:rPr lang="fr-FR" sz="1100">
                <a:latin typeface="Calibri" pitchFamily="34" charset="0"/>
              </a:rPr>
              <a:t>Ile-de-France</a:t>
            </a:r>
            <a:endParaRPr lang="fr-FR" sz="1100"/>
          </a:p>
        </p:txBody>
      </p:sp>
      <p:sp>
        <p:nvSpPr>
          <p:cNvPr id="3077" name="ZoneTexte 1"/>
          <p:cNvSpPr txBox="1">
            <a:spLocks noChangeArrowheads="1"/>
          </p:cNvSpPr>
          <p:nvPr/>
        </p:nvSpPr>
        <p:spPr bwMode="auto">
          <a:xfrm>
            <a:off x="3276600" y="4797425"/>
            <a:ext cx="5256213" cy="1838325"/>
          </a:xfrm>
          <a:prstGeom prst="rect">
            <a:avLst/>
          </a:prstGeom>
          <a:noFill/>
          <a:ln w="9525">
            <a:noFill/>
            <a:miter lim="800000"/>
            <a:headEnd/>
            <a:tailEnd/>
          </a:ln>
        </p:spPr>
        <p:txBody>
          <a:bodyPr>
            <a:spAutoFit/>
          </a:bodyPr>
          <a:lstStyle/>
          <a:p>
            <a:pPr algn="ctr">
              <a:spcBef>
                <a:spcPct val="50000"/>
              </a:spcBef>
            </a:pPr>
            <a:r>
              <a:rPr lang="fr-FR" sz="2500" b="1"/>
              <a:t>Conférence de territoire </a:t>
            </a:r>
          </a:p>
          <a:p>
            <a:pPr algn="ctr">
              <a:spcBef>
                <a:spcPct val="50000"/>
              </a:spcBef>
            </a:pPr>
            <a:r>
              <a:rPr lang="fr-FR" sz="2500" b="1"/>
              <a:t>du Val-de-Marne</a:t>
            </a:r>
          </a:p>
          <a:p>
            <a:pPr algn="ctr">
              <a:spcBef>
                <a:spcPct val="50000"/>
              </a:spcBef>
            </a:pPr>
            <a:endParaRPr lang="fr-FR" sz="1400" b="1"/>
          </a:p>
          <a:p>
            <a:pPr algn="ctr">
              <a:spcBef>
                <a:spcPct val="50000"/>
              </a:spcBef>
            </a:pPr>
            <a:r>
              <a:rPr lang="fr-FR" sz="2000" b="1"/>
              <a:t>Jeudi 11 avril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50825" y="0"/>
            <a:ext cx="8893175" cy="1143000"/>
          </a:xfrm>
        </p:spPr>
        <p:txBody>
          <a:bodyPr/>
          <a:lstStyle/>
          <a:p>
            <a:r>
              <a:rPr lang="fr-FR" smtClean="0"/>
              <a:t>Changer la formation et faciliter l’installation des jeunes médecins</a:t>
            </a:r>
          </a:p>
        </p:txBody>
      </p:sp>
      <p:sp>
        <p:nvSpPr>
          <p:cNvPr id="7171" name="Rectangle 3"/>
          <p:cNvSpPr>
            <a:spLocks noGrp="1" noChangeArrowheads="1"/>
          </p:cNvSpPr>
          <p:nvPr>
            <p:ph type="body" idx="1"/>
          </p:nvPr>
        </p:nvSpPr>
        <p:spPr>
          <a:xfrm>
            <a:off x="107950" y="981075"/>
            <a:ext cx="9036050" cy="5616575"/>
          </a:xfrm>
        </p:spPr>
        <p:txBody>
          <a:bodyPr/>
          <a:lstStyle/>
          <a:p>
            <a:pPr>
              <a:buFontTx/>
              <a:buNone/>
              <a:defRPr/>
            </a:pPr>
            <a:r>
              <a:rPr lang="fr-FR" sz="2400" dirty="0" smtClean="0"/>
              <a:t>	</a:t>
            </a:r>
            <a:r>
              <a:rPr lang="fr-FR" sz="2000" b="1" u="sng" dirty="0" smtClean="0"/>
              <a:t>Engagement 4</a:t>
            </a:r>
            <a:r>
              <a:rPr lang="fr-FR" sz="2000" dirty="0" smtClean="0"/>
              <a:t>: Un « référent-installation » unique dans chaque région</a:t>
            </a:r>
          </a:p>
          <a:p>
            <a:pPr>
              <a:buFontTx/>
              <a:buNone/>
              <a:defRPr/>
            </a:pPr>
            <a:endParaRPr lang="fr-FR" sz="2000" dirty="0" smtClean="0"/>
          </a:p>
          <a:p>
            <a:pPr>
              <a:buFontTx/>
              <a:buBlip>
                <a:blip r:embed="rId3"/>
              </a:buBlip>
              <a:defRPr/>
            </a:pPr>
            <a:endParaRPr lang="fr-FR" sz="800" dirty="0" smtClean="0"/>
          </a:p>
          <a:p>
            <a:pPr>
              <a:defRPr/>
            </a:pPr>
            <a:r>
              <a:rPr lang="fr-FR" sz="2000" dirty="0" smtClean="0"/>
              <a:t>En Ile de France : </a:t>
            </a:r>
          </a:p>
          <a:p>
            <a:pPr lvl="1">
              <a:defRPr/>
            </a:pPr>
            <a:r>
              <a:rPr lang="fr-FR" sz="2000" dirty="0" smtClean="0"/>
              <a:t> 2 référents régionaux : </a:t>
            </a:r>
            <a:r>
              <a:rPr lang="fr-FR" sz="2000" b="1" dirty="0" smtClean="0"/>
              <a:t>Julien GALLI et Fabienne LAFERERRE</a:t>
            </a:r>
          </a:p>
          <a:p>
            <a:pPr lvl="1">
              <a:defRPr/>
            </a:pPr>
            <a:r>
              <a:rPr lang="fr-FR" sz="2000" dirty="0" smtClean="0"/>
              <a:t> 8 référents territoriaux </a:t>
            </a:r>
            <a:endParaRPr lang="fr-FR" sz="2000" dirty="0"/>
          </a:p>
          <a:p>
            <a:pPr marL="0" indent="0">
              <a:buFontTx/>
              <a:buNone/>
              <a:defRPr/>
            </a:pPr>
            <a:r>
              <a:rPr lang="fr-FR" sz="2000" dirty="0" smtClean="0"/>
              <a:t>	</a:t>
            </a:r>
            <a:endParaRPr lang="fr-FR" sz="1400" u="sng" dirty="0" smtClean="0"/>
          </a:p>
          <a:p>
            <a:pPr marL="0" indent="0">
              <a:buFontTx/>
              <a:buNone/>
              <a:defRPr/>
            </a:pPr>
            <a:endParaRPr lang="fr-FR" sz="1200" dirty="0"/>
          </a:p>
          <a:p>
            <a:pPr marL="0" indent="0">
              <a:buFontTx/>
              <a:buNone/>
              <a:defRPr/>
            </a:pPr>
            <a:endParaRPr lang="fr-FR" sz="2400" dirty="0" smtClean="0"/>
          </a:p>
          <a:p>
            <a:pPr>
              <a:defRPr/>
            </a:pPr>
            <a:endParaRPr lang="fr-FR" sz="600" dirty="0" smtClean="0"/>
          </a:p>
          <a:p>
            <a:pPr>
              <a:defRPr/>
            </a:pPr>
            <a:endParaRPr lang="fr-FR" sz="600" dirty="0" smtClean="0"/>
          </a:p>
          <a:p>
            <a:pPr marL="0" indent="0">
              <a:buFontTx/>
              <a:buNone/>
              <a:defRPr/>
            </a:pPr>
            <a:endParaRPr lang="fr-FR" sz="2000" dirty="0" smtClean="0"/>
          </a:p>
        </p:txBody>
      </p:sp>
      <p:graphicFrame>
        <p:nvGraphicFramePr>
          <p:cNvPr id="4" name="Tableau 3"/>
          <p:cNvGraphicFramePr>
            <a:graphicFrameLocks noGrp="1"/>
          </p:cNvGraphicFramePr>
          <p:nvPr/>
        </p:nvGraphicFramePr>
        <p:xfrm>
          <a:off x="539750" y="3778250"/>
          <a:ext cx="8280920" cy="731520"/>
        </p:xfrm>
        <a:graphic>
          <a:graphicData uri="http://schemas.openxmlformats.org/drawingml/2006/table">
            <a:tbl>
              <a:tblPr firstRow="1" bandRow="1">
                <a:tableStyleId>{5C22544A-7EE6-4342-B048-85BDC9FD1C3A}</a:tableStyleId>
              </a:tblPr>
              <a:tblGrid>
                <a:gridCol w="978170"/>
                <a:gridCol w="7302750"/>
              </a:tblGrid>
              <a:tr h="346959">
                <a:tc>
                  <a:txBody>
                    <a:bodyPr/>
                    <a:lstStyle/>
                    <a:p>
                      <a:pPr algn="ctr"/>
                      <a:r>
                        <a:rPr lang="fr-FR" dirty="0" err="1" smtClean="0"/>
                        <a:t>Dépt</a:t>
                      </a:r>
                      <a:endParaRPr lang="fr-FR" dirty="0"/>
                    </a:p>
                  </a:txBody>
                  <a:tcPr/>
                </a:tc>
                <a:tc>
                  <a:txBody>
                    <a:bodyPr/>
                    <a:lstStyle/>
                    <a:p>
                      <a:pPr algn="ctr"/>
                      <a:r>
                        <a:rPr lang="fr-FR" dirty="0" smtClean="0"/>
                        <a:t>REFERENT</a:t>
                      </a:r>
                      <a:r>
                        <a:rPr lang="fr-FR" baseline="0" dirty="0" smtClean="0"/>
                        <a:t> TERRITORIAL</a:t>
                      </a:r>
                      <a:endParaRPr lang="fr-FR" dirty="0"/>
                    </a:p>
                  </a:txBody>
                  <a:tcPr/>
                </a:tc>
              </a:tr>
              <a:tr h="346959">
                <a:tc>
                  <a:txBody>
                    <a:bodyPr/>
                    <a:lstStyle/>
                    <a:p>
                      <a:pPr algn="ctr"/>
                      <a:r>
                        <a:rPr lang="fr-FR" dirty="0" smtClean="0"/>
                        <a:t>94</a:t>
                      </a:r>
                      <a:endParaRPr lang="fr-FR" dirty="0"/>
                    </a:p>
                  </a:txBody>
                  <a:tcPr/>
                </a:tc>
                <a:tc>
                  <a:txBody>
                    <a:bodyPr/>
                    <a:lstStyle/>
                    <a:p>
                      <a:r>
                        <a:rPr lang="fr-FR" dirty="0" smtClean="0"/>
                        <a:t>Anne HYGONNET</a:t>
                      </a:r>
                      <a:endParaRPr lang="fr-FR"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0" y="0"/>
            <a:ext cx="9144000" cy="765175"/>
          </a:xfrm>
        </p:spPr>
        <p:txBody>
          <a:bodyPr/>
          <a:lstStyle/>
          <a:p>
            <a:r>
              <a:rPr lang="fr-FR" smtClean="0"/>
              <a:t>Transformer les conditions d’exercice des PS</a:t>
            </a:r>
          </a:p>
        </p:txBody>
      </p:sp>
      <p:sp>
        <p:nvSpPr>
          <p:cNvPr id="9219" name="Espace réservé du contenu 2"/>
          <p:cNvSpPr>
            <a:spLocks noGrp="1"/>
          </p:cNvSpPr>
          <p:nvPr>
            <p:ph idx="1"/>
          </p:nvPr>
        </p:nvSpPr>
        <p:spPr>
          <a:xfrm>
            <a:off x="0" y="908050"/>
            <a:ext cx="9144000" cy="4114800"/>
          </a:xfrm>
        </p:spPr>
        <p:txBody>
          <a:bodyPr/>
          <a:lstStyle/>
          <a:p>
            <a:pPr>
              <a:buFontTx/>
              <a:buNone/>
              <a:defRPr/>
            </a:pPr>
            <a:r>
              <a:rPr lang="fr-FR" sz="2000" dirty="0" smtClean="0"/>
              <a:t>	</a:t>
            </a:r>
            <a:r>
              <a:rPr lang="fr-FR" sz="2000" b="1" u="sng" dirty="0" smtClean="0"/>
              <a:t>Engagement 5</a:t>
            </a:r>
            <a:r>
              <a:rPr lang="fr-FR" sz="2000" dirty="0" smtClean="0"/>
              <a:t> – Développer le travail en équipe</a:t>
            </a:r>
          </a:p>
          <a:p>
            <a:pPr>
              <a:defRPr/>
            </a:pPr>
            <a:endParaRPr lang="fr-FR" sz="800" dirty="0" smtClean="0"/>
          </a:p>
          <a:p>
            <a:pPr>
              <a:defRPr/>
            </a:pPr>
            <a:r>
              <a:rPr lang="fr-FR" sz="1800" b="1" dirty="0" smtClean="0"/>
              <a:t>Constat</a:t>
            </a:r>
            <a:r>
              <a:rPr lang="fr-FR" sz="1800" dirty="0" smtClean="0"/>
              <a:t> : souhait exprimé de plus en plus de passer d’un exercice individuel et isolé à un travail en équipe </a:t>
            </a:r>
            <a:r>
              <a:rPr lang="fr-FR" sz="1800" dirty="0" err="1" smtClean="0"/>
              <a:t>pluriprofessionnelle</a:t>
            </a:r>
            <a:r>
              <a:rPr lang="fr-FR" sz="1800" dirty="0" smtClean="0"/>
              <a:t> (MSP, Centres de santé, pôles de santé). Cela doit permettre de :</a:t>
            </a:r>
          </a:p>
          <a:p>
            <a:pPr>
              <a:buFont typeface="Arial" pitchFamily="34" charset="0"/>
              <a:buChar char="•"/>
              <a:defRPr/>
            </a:pPr>
            <a:r>
              <a:rPr lang="fr-FR" sz="1800" dirty="0" smtClean="0"/>
              <a:t>- dégager du temps médical disponible</a:t>
            </a:r>
          </a:p>
          <a:p>
            <a:pPr>
              <a:buFont typeface="Arial" pitchFamily="34" charset="0"/>
              <a:buChar char="•"/>
              <a:defRPr/>
            </a:pPr>
            <a:r>
              <a:rPr lang="fr-FR" sz="1800" dirty="0" smtClean="0"/>
              <a:t>- mieux assurer la prévention, le dépistage, l’ETP,</a:t>
            </a:r>
          </a:p>
          <a:p>
            <a:pPr>
              <a:buFont typeface="Arial" pitchFamily="34" charset="0"/>
              <a:buChar char="•"/>
              <a:defRPr/>
            </a:pPr>
            <a:r>
              <a:rPr lang="fr-FR" sz="1800" dirty="0" smtClean="0"/>
              <a:t>- permettre aux professionnels de prendre des engagements concrets sur un territoire : garantie d’accueillir tous les patients, continuité des soins, extension des horaires d’ouverture, engagement sur des délais pour les patients…</a:t>
            </a:r>
          </a:p>
          <a:p>
            <a:pPr>
              <a:buFont typeface="Arial" pitchFamily="34" charset="0"/>
              <a:buChar char="•"/>
              <a:defRPr/>
            </a:pPr>
            <a:endParaRPr lang="fr-FR" sz="800" dirty="0" smtClean="0"/>
          </a:p>
          <a:p>
            <a:pPr>
              <a:defRPr/>
            </a:pPr>
            <a:r>
              <a:rPr lang="fr-FR" sz="1800" b="1" dirty="0" smtClean="0"/>
              <a:t>Description de la mesure </a:t>
            </a:r>
            <a:r>
              <a:rPr lang="fr-FR" sz="1800" dirty="0" smtClean="0"/>
              <a:t>: La LFSS 2013 a permis d’ouvrir une négociation conventionnelle interprofessionnelle sur le sujet de la rémunération des équipes de soins. Rémunération de « services tangibles ». Ces </a:t>
            </a:r>
            <a:r>
              <a:rPr lang="fr-FR" sz="1800" dirty="0"/>
              <a:t>engagements seront formalisés à travers la signature entre les équipes </a:t>
            </a:r>
            <a:r>
              <a:rPr lang="fr-FR" sz="1800" dirty="0" smtClean="0"/>
              <a:t>de professionnels </a:t>
            </a:r>
            <a:r>
              <a:rPr lang="fr-FR" sz="1800" dirty="0"/>
              <a:t>d’une part, les caisses primaires d’assurance maladie et les </a:t>
            </a:r>
            <a:r>
              <a:rPr lang="fr-FR" sz="1800" dirty="0" smtClean="0"/>
              <a:t>ARS. </a:t>
            </a:r>
          </a:p>
          <a:p>
            <a:pPr>
              <a:defRPr/>
            </a:pPr>
            <a:endParaRPr lang="fr-FR" sz="800" dirty="0" smtClean="0"/>
          </a:p>
          <a:p>
            <a:pPr>
              <a:defRPr/>
            </a:pPr>
            <a:r>
              <a:rPr lang="fr-FR" sz="1800" b="1" dirty="0" smtClean="0"/>
              <a:t>Calendrier : </a:t>
            </a:r>
            <a:r>
              <a:rPr lang="fr-FR" sz="1800" i="1" dirty="0" smtClean="0"/>
              <a:t>1er trimestre 2013 : </a:t>
            </a:r>
            <a:r>
              <a:rPr lang="fr-FR" sz="1800" dirty="0" smtClean="0"/>
              <a:t>début de la négociation conventionnelle et a</a:t>
            </a:r>
            <a:r>
              <a:rPr lang="fr-FR" sz="1800" i="1" dirty="0" smtClean="0"/>
              <a:t>vant fin 2013 : </a:t>
            </a:r>
            <a:r>
              <a:rPr lang="fr-FR" sz="1800" dirty="0" smtClean="0"/>
              <a:t>versements des premiers forfaits d’équipe</a:t>
            </a:r>
          </a:p>
          <a:p>
            <a:pPr>
              <a:defRPr/>
            </a:pPr>
            <a:endParaRPr lang="fr-FR" sz="1200" dirty="0" smtClean="0"/>
          </a:p>
          <a:p>
            <a:pPr marL="0" indent="0">
              <a:buFontTx/>
              <a:buNone/>
              <a:defRPr/>
            </a:pPr>
            <a:endParaRPr lang="fr-FR" sz="1200" dirty="0"/>
          </a:p>
          <a:p>
            <a:pPr marL="0" indent="0">
              <a:buFontTx/>
              <a:buNone/>
              <a:defRPr/>
            </a:pPr>
            <a:endParaRPr lang="fr-FR" sz="1200" dirty="0"/>
          </a:p>
          <a:p>
            <a:pPr marL="0" indent="0">
              <a:buFontTx/>
              <a:buNone/>
              <a:defRPr/>
            </a:pPr>
            <a:endParaRPr lang="fr-FR" sz="12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r>
              <a:rPr lang="fr-FR" smtClean="0"/>
              <a:t>Transformer les conditions d’exercice des professionnels de santé</a:t>
            </a:r>
          </a:p>
        </p:txBody>
      </p:sp>
      <p:sp>
        <p:nvSpPr>
          <p:cNvPr id="9219" name="Espace réservé du contenu 2"/>
          <p:cNvSpPr>
            <a:spLocks noGrp="1"/>
          </p:cNvSpPr>
          <p:nvPr>
            <p:ph idx="1"/>
          </p:nvPr>
        </p:nvSpPr>
        <p:spPr>
          <a:xfrm>
            <a:off x="107950" y="1412875"/>
            <a:ext cx="8928100" cy="4114800"/>
          </a:xfrm>
        </p:spPr>
        <p:txBody>
          <a:bodyPr/>
          <a:lstStyle/>
          <a:p>
            <a:pPr>
              <a:buFontTx/>
              <a:buNone/>
              <a:defRPr/>
            </a:pPr>
            <a:r>
              <a:rPr lang="fr-FR" sz="2000" b="1" u="sng" dirty="0" smtClean="0"/>
              <a:t>Engagement 6</a:t>
            </a:r>
            <a:r>
              <a:rPr lang="fr-FR" sz="2000" dirty="0" smtClean="0"/>
              <a:t> – Rapprocher les maisons de santé des universités</a:t>
            </a:r>
          </a:p>
          <a:p>
            <a:pPr>
              <a:buFontTx/>
              <a:buNone/>
              <a:defRPr/>
            </a:pPr>
            <a:endParaRPr lang="fr-FR" sz="2000" dirty="0" smtClean="0"/>
          </a:p>
          <a:p>
            <a:pPr>
              <a:defRPr/>
            </a:pPr>
            <a:r>
              <a:rPr lang="fr-FR" sz="2000" b="1" dirty="0" smtClean="0"/>
              <a:t>Description de la mesure </a:t>
            </a:r>
            <a:r>
              <a:rPr lang="fr-FR" sz="2000" dirty="0" smtClean="0"/>
              <a:t>: rapprocher </a:t>
            </a:r>
            <a:r>
              <a:rPr lang="fr-FR" sz="2000" dirty="0"/>
              <a:t>les maisons de santé des universités permettrait de développer le vivier </a:t>
            </a:r>
            <a:r>
              <a:rPr lang="fr-FR" sz="2000" dirty="0" smtClean="0"/>
              <a:t>de terrains </a:t>
            </a:r>
            <a:r>
              <a:rPr lang="fr-FR" sz="2000" dirty="0"/>
              <a:t>de stages très formateurs pour les étudiants et les internes. Il s’agit </a:t>
            </a:r>
            <a:r>
              <a:rPr lang="fr-FR" sz="2000" dirty="0" smtClean="0"/>
              <a:t>également d’accompagner </a:t>
            </a:r>
            <a:r>
              <a:rPr lang="fr-FR" sz="2000" dirty="0"/>
              <a:t>l’essor de la filière universitaire par la création de terrains de recherche </a:t>
            </a:r>
            <a:r>
              <a:rPr lang="fr-FR" sz="2000" dirty="0" smtClean="0"/>
              <a:t>et d'enseignement </a:t>
            </a:r>
            <a:r>
              <a:rPr lang="fr-FR" sz="2000" dirty="0"/>
              <a:t>pour la médecine générale et de renforcer ainsi l’attractivité </a:t>
            </a:r>
            <a:r>
              <a:rPr lang="fr-FR" sz="2000" dirty="0" smtClean="0"/>
              <a:t>de l’exercice en </a:t>
            </a:r>
            <a:r>
              <a:rPr lang="fr-FR" sz="2000" dirty="0"/>
              <a:t>ambulatoire</a:t>
            </a:r>
            <a:r>
              <a:rPr lang="fr-FR" sz="2000" dirty="0" smtClean="0"/>
              <a:t>.</a:t>
            </a:r>
          </a:p>
          <a:p>
            <a:pPr marL="0" indent="0">
              <a:buFontTx/>
              <a:buNone/>
              <a:defRPr/>
            </a:pPr>
            <a:endParaRPr lang="fr-FR" sz="2000" dirty="0"/>
          </a:p>
          <a:p>
            <a:pPr marL="804863" indent="-804863">
              <a:buFontTx/>
              <a:buNone/>
              <a:defRPr/>
            </a:pPr>
            <a:r>
              <a:rPr lang="fr-FR" sz="2000" dirty="0" smtClean="0"/>
              <a:t>	Cet </a:t>
            </a:r>
            <a:r>
              <a:rPr lang="fr-FR" sz="2000" dirty="0"/>
              <a:t>engagement est soumis à la concertation, pour détecter les </a:t>
            </a:r>
            <a:r>
              <a:rPr lang="fr-FR" sz="2000" dirty="0" smtClean="0"/>
              <a:t>meilleures pratiques </a:t>
            </a:r>
            <a:r>
              <a:rPr lang="fr-FR" sz="2000" dirty="0"/>
              <a:t>et </a:t>
            </a:r>
            <a:r>
              <a:rPr lang="fr-FR" sz="2000" dirty="0" smtClean="0"/>
              <a:t>les modalités </a:t>
            </a:r>
            <a:r>
              <a:rPr lang="fr-FR" sz="2000" dirty="0"/>
              <a:t>qui permettront d’atteindre cet objectif</a:t>
            </a:r>
            <a:r>
              <a:rPr lang="fr-FR" sz="2000" dirty="0" smtClean="0"/>
              <a:t>.</a:t>
            </a:r>
          </a:p>
          <a:p>
            <a:pPr marL="0" indent="0">
              <a:buFontTx/>
              <a:buNone/>
              <a:defRPr/>
            </a:pPr>
            <a:endParaRPr lang="fr-FR" sz="2000"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fr-FR" smtClean="0"/>
              <a:t>Transformer les conditions d’exercice des professionnels de santé</a:t>
            </a:r>
          </a:p>
        </p:txBody>
      </p:sp>
      <p:sp>
        <p:nvSpPr>
          <p:cNvPr id="15363" name="Espace réservé du contenu 2"/>
          <p:cNvSpPr>
            <a:spLocks noGrp="1"/>
          </p:cNvSpPr>
          <p:nvPr>
            <p:ph idx="1"/>
          </p:nvPr>
        </p:nvSpPr>
        <p:spPr>
          <a:xfrm>
            <a:off x="107950" y="1412875"/>
            <a:ext cx="8928100" cy="4114800"/>
          </a:xfrm>
        </p:spPr>
        <p:txBody>
          <a:bodyPr/>
          <a:lstStyle/>
          <a:p>
            <a:pPr>
              <a:buFontTx/>
              <a:buNone/>
            </a:pPr>
            <a:r>
              <a:rPr lang="fr-FR" sz="2000" b="1" u="sng" smtClean="0"/>
              <a:t>Engagement 7</a:t>
            </a:r>
            <a:r>
              <a:rPr lang="fr-FR" sz="2000" smtClean="0"/>
              <a:t> – Développer la télémédecine</a:t>
            </a:r>
          </a:p>
          <a:p>
            <a:pPr>
              <a:buFontTx/>
              <a:buNone/>
            </a:pPr>
            <a:endParaRPr lang="fr-FR" sz="800" smtClean="0"/>
          </a:p>
          <a:p>
            <a:r>
              <a:rPr lang="fr-FR" sz="2000" b="1" smtClean="0"/>
              <a:t>Constat</a:t>
            </a:r>
            <a:r>
              <a:rPr lang="fr-FR" sz="2000" smtClean="0"/>
              <a:t> : en facilitant les coopérations à distance, la télémédecine constitue un outil qui permet de libérer du temps de médecins spécialistes. Jusqu’à présent, la priorité s’est principalement attachée à la télémédecine entre hôpitaux.</a:t>
            </a:r>
          </a:p>
          <a:p>
            <a:endParaRPr lang="fr-FR" sz="2000" smtClean="0"/>
          </a:p>
          <a:p>
            <a:r>
              <a:rPr lang="fr-FR" sz="2000" b="1" smtClean="0"/>
              <a:t>Description de la mesure </a:t>
            </a:r>
            <a:r>
              <a:rPr lang="fr-FR" sz="2000" smtClean="0"/>
              <a:t>: concrétiser la mise en place de la télémédecine en 2013 par une expérimentation sur la filière dermatologique</a:t>
            </a:r>
          </a:p>
          <a:p>
            <a:endParaRPr lang="fr-FR" sz="2000" smtClean="0"/>
          </a:p>
          <a:p>
            <a:r>
              <a:rPr lang="fr-FR" sz="2000" b="1" smtClean="0"/>
              <a:t>Calendrier : </a:t>
            </a:r>
            <a:r>
              <a:rPr lang="fr-FR" sz="2000" i="1" smtClean="0"/>
              <a:t>1er semestre 2013 : </a:t>
            </a:r>
            <a:r>
              <a:rPr lang="fr-FR" sz="2000" smtClean="0"/>
              <a:t>élaboration des protocoles, des modèles économiques, concertation, sur la filière dermatologie. </a:t>
            </a:r>
          </a:p>
          <a:p>
            <a:pPr>
              <a:buFontTx/>
              <a:buChar char="•"/>
            </a:pPr>
            <a:r>
              <a:rPr lang="fr-FR" sz="2000" i="1" smtClean="0"/>
              <a:t>2nd semestre 2013 : </a:t>
            </a:r>
            <a:r>
              <a:rPr lang="fr-FR" sz="2000" smtClean="0"/>
              <a:t>déploiement de l’expérimentation par les ARS</a:t>
            </a:r>
          </a:p>
          <a:p>
            <a:endParaRPr lang="fr-FR" sz="240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0" y="0"/>
            <a:ext cx="9144000" cy="765175"/>
          </a:xfrm>
        </p:spPr>
        <p:txBody>
          <a:bodyPr/>
          <a:lstStyle/>
          <a:p>
            <a:r>
              <a:rPr lang="fr-FR" smtClean="0"/>
              <a:t>Transformer les conditions d’exercice des PS</a:t>
            </a:r>
          </a:p>
        </p:txBody>
      </p:sp>
      <p:sp>
        <p:nvSpPr>
          <p:cNvPr id="9219" name="Espace réservé du contenu 2"/>
          <p:cNvSpPr>
            <a:spLocks noGrp="1"/>
          </p:cNvSpPr>
          <p:nvPr>
            <p:ph idx="1"/>
          </p:nvPr>
        </p:nvSpPr>
        <p:spPr>
          <a:xfrm>
            <a:off x="107950" y="908050"/>
            <a:ext cx="9036050" cy="4114800"/>
          </a:xfrm>
        </p:spPr>
        <p:txBody>
          <a:bodyPr/>
          <a:lstStyle/>
          <a:p>
            <a:pPr>
              <a:buFontTx/>
              <a:buNone/>
              <a:defRPr/>
            </a:pPr>
            <a:r>
              <a:rPr lang="fr-FR" sz="2000" b="1" dirty="0" smtClean="0"/>
              <a:t>	</a:t>
            </a:r>
            <a:r>
              <a:rPr lang="fr-FR" sz="2000" b="1" u="sng" dirty="0" smtClean="0"/>
              <a:t>Engagement 8</a:t>
            </a:r>
            <a:r>
              <a:rPr lang="fr-FR" sz="2000" dirty="0" smtClean="0"/>
              <a:t> – Accélérer les transferts de compétences</a:t>
            </a:r>
          </a:p>
          <a:p>
            <a:pPr>
              <a:buFontTx/>
              <a:buNone/>
              <a:defRPr/>
            </a:pPr>
            <a:endParaRPr lang="fr-FR" sz="800" dirty="0" smtClean="0"/>
          </a:p>
          <a:p>
            <a:pPr>
              <a:defRPr/>
            </a:pPr>
            <a:r>
              <a:rPr lang="fr-FR" sz="2000" b="1" dirty="0" smtClean="0"/>
              <a:t>Constat</a:t>
            </a:r>
            <a:r>
              <a:rPr lang="fr-FR" sz="2000" dirty="0" smtClean="0"/>
              <a:t>  : L’accès à certaines spécialités est de plus en plus long dans certaines villes. Ces activités pourraient être mieux réparties au sein de certaines filières, pour laisser plus de temps médical disponible en déléguant davantage de tâches. Ce constat est réalisé depuis un certain nombre d’années, mais les solutions sont souvent bloquées par des contraintes financières, juridiques ou organisationnelles.</a:t>
            </a:r>
          </a:p>
          <a:p>
            <a:pPr>
              <a:defRPr/>
            </a:pPr>
            <a:endParaRPr lang="fr-FR" sz="800" dirty="0" smtClean="0"/>
          </a:p>
          <a:p>
            <a:pPr>
              <a:defRPr/>
            </a:pPr>
            <a:r>
              <a:rPr lang="fr-FR" sz="2000" b="1" dirty="0" smtClean="0"/>
              <a:t>Description de la mesure </a:t>
            </a:r>
            <a:r>
              <a:rPr lang="fr-FR" sz="2000" dirty="0" smtClean="0"/>
              <a:t>: avancer concrètement sur la filière ophtalmologie par la finalisation des protocoles de coopération entre les professionnels de la filière.</a:t>
            </a:r>
          </a:p>
          <a:p>
            <a:pPr>
              <a:defRPr/>
            </a:pPr>
            <a:endParaRPr lang="fr-FR" sz="800" dirty="0" smtClean="0"/>
          </a:p>
          <a:p>
            <a:pPr>
              <a:defRPr/>
            </a:pPr>
            <a:r>
              <a:rPr lang="fr-FR" sz="2000" b="1" dirty="0" smtClean="0"/>
              <a:t>Calendrier : </a:t>
            </a:r>
            <a:r>
              <a:rPr lang="fr-FR" sz="2000" i="1" dirty="0" smtClean="0"/>
              <a:t>1er semestre 2013 : </a:t>
            </a:r>
            <a:r>
              <a:rPr lang="fr-FR" sz="2000" dirty="0" smtClean="0"/>
              <a:t>élaboration des protocoles, des modèles économiques, concertation sur la filière ophtalmo</a:t>
            </a:r>
          </a:p>
          <a:p>
            <a:pPr>
              <a:buFont typeface="Arial" pitchFamily="34" charset="0"/>
              <a:buChar char="•"/>
              <a:defRPr/>
            </a:pPr>
            <a:r>
              <a:rPr lang="fr-FR" sz="2000" i="1" dirty="0" smtClean="0"/>
              <a:t>2nd semestre 2013 : </a:t>
            </a:r>
            <a:r>
              <a:rPr lang="fr-FR" sz="2000" dirty="0" smtClean="0"/>
              <a:t>déploiement du dispositif par les ARS sur les territoires les plus concernés par les délais d’attente</a:t>
            </a:r>
          </a:p>
          <a:p>
            <a:pPr marL="0" indent="0">
              <a:buFontTx/>
              <a:buNone/>
              <a:defRPr/>
            </a:pPr>
            <a:r>
              <a:rPr lang="fr-FR" sz="1600" dirty="0" smtClean="0"/>
              <a:t>	</a:t>
            </a:r>
            <a:endParaRPr lang="fr-FR" sz="8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a:spLocks noGrp="1"/>
          </p:cNvSpPr>
          <p:nvPr>
            <p:ph type="title"/>
          </p:nvPr>
        </p:nvSpPr>
        <p:spPr/>
        <p:txBody>
          <a:bodyPr/>
          <a:lstStyle/>
          <a:p>
            <a:r>
              <a:rPr lang="fr-FR" smtClean="0"/>
              <a:t>Investir dans les territoires isolés</a:t>
            </a:r>
          </a:p>
        </p:txBody>
      </p:sp>
      <p:sp>
        <p:nvSpPr>
          <p:cNvPr id="9219" name="Espace réservé du contenu 2"/>
          <p:cNvSpPr>
            <a:spLocks noGrp="1"/>
          </p:cNvSpPr>
          <p:nvPr>
            <p:ph idx="1"/>
          </p:nvPr>
        </p:nvSpPr>
        <p:spPr>
          <a:xfrm>
            <a:off x="107950" y="1125538"/>
            <a:ext cx="8928100" cy="4895850"/>
          </a:xfrm>
        </p:spPr>
        <p:txBody>
          <a:bodyPr/>
          <a:lstStyle/>
          <a:p>
            <a:pPr>
              <a:buFontTx/>
              <a:buNone/>
              <a:defRPr/>
            </a:pPr>
            <a:r>
              <a:rPr lang="fr-FR" sz="2000" dirty="0" smtClean="0"/>
              <a:t>	</a:t>
            </a:r>
            <a:r>
              <a:rPr lang="fr-FR" sz="2000" b="1" u="sng" dirty="0" smtClean="0"/>
              <a:t>Engagement 9</a:t>
            </a:r>
            <a:r>
              <a:rPr lang="fr-FR" sz="2000" dirty="0" smtClean="0"/>
              <a:t> – Garantir un accès aux soins urgents en moins de 30 minutes d’ici 2015</a:t>
            </a:r>
          </a:p>
          <a:p>
            <a:pPr>
              <a:buFontTx/>
              <a:buNone/>
              <a:defRPr/>
            </a:pPr>
            <a:endParaRPr lang="fr-FR" sz="2000" dirty="0" smtClean="0"/>
          </a:p>
          <a:p>
            <a:pPr>
              <a:defRPr/>
            </a:pPr>
            <a:r>
              <a:rPr lang="fr-FR" sz="1800" dirty="0" smtClean="0"/>
              <a:t>Sur </a:t>
            </a:r>
            <a:r>
              <a:rPr lang="fr-FR" sz="1800" dirty="0"/>
              <a:t>la base d’un diagnostic des territoires et populations situés à plus de trente </a:t>
            </a:r>
            <a:r>
              <a:rPr lang="fr-FR" sz="1800" dirty="0" smtClean="0"/>
              <a:t>minutes d’accès </a:t>
            </a:r>
            <a:r>
              <a:rPr lang="fr-FR" sz="1800" dirty="0"/>
              <a:t>de soins urgents, trois axes de travail ont été identifiés en 2012 :</a:t>
            </a:r>
          </a:p>
          <a:p>
            <a:pPr lvl="1">
              <a:defRPr/>
            </a:pPr>
            <a:r>
              <a:rPr lang="fr-FR" sz="1800" dirty="0" smtClean="0"/>
              <a:t>mise </a:t>
            </a:r>
            <a:r>
              <a:rPr lang="fr-FR" sz="1800" dirty="0"/>
              <a:t>en place de nouveaux services mobiles d’urgence et de réanimation (SMUR) </a:t>
            </a:r>
            <a:r>
              <a:rPr lang="fr-FR" sz="1800" dirty="0" smtClean="0"/>
              <a:t>ou antennes </a:t>
            </a:r>
            <a:r>
              <a:rPr lang="fr-FR" sz="1800" dirty="0"/>
              <a:t>de SMUR,</a:t>
            </a:r>
          </a:p>
          <a:p>
            <a:pPr lvl="1">
              <a:defRPr/>
            </a:pPr>
            <a:r>
              <a:rPr lang="fr-FR" sz="1800" dirty="0" smtClean="0"/>
              <a:t>extension </a:t>
            </a:r>
            <a:r>
              <a:rPr lang="fr-FR" sz="1800" dirty="0"/>
              <a:t>du statut de « médecins correspondants du SAMU », pour inciter des </a:t>
            </a:r>
            <a:r>
              <a:rPr lang="fr-FR" sz="1800" dirty="0" smtClean="0"/>
              <a:t>médecins généralistes </a:t>
            </a:r>
            <a:r>
              <a:rPr lang="fr-FR" sz="1800" dirty="0"/>
              <a:t>à rejoindre le dispositif,</a:t>
            </a:r>
          </a:p>
          <a:p>
            <a:pPr lvl="1">
              <a:defRPr/>
            </a:pPr>
            <a:r>
              <a:rPr lang="fr-FR" sz="1800" dirty="0" smtClean="0"/>
              <a:t>coopération </a:t>
            </a:r>
            <a:r>
              <a:rPr lang="fr-FR" sz="1800" dirty="0"/>
              <a:t>entre services d’urgence pour conserver le maillage du territoire et la </a:t>
            </a:r>
            <a:r>
              <a:rPr lang="fr-FR" sz="1800" dirty="0" smtClean="0"/>
              <a:t>qualité des </a:t>
            </a:r>
            <a:r>
              <a:rPr lang="fr-FR" sz="1800" dirty="0"/>
              <a:t>prises en charge</a:t>
            </a:r>
          </a:p>
          <a:p>
            <a:pPr lvl="1">
              <a:defRPr/>
            </a:pPr>
            <a:r>
              <a:rPr lang="fr-FR" sz="1800" dirty="0"/>
              <a:t>d</a:t>
            </a:r>
            <a:r>
              <a:rPr lang="fr-FR" sz="1800" dirty="0" smtClean="0"/>
              <a:t>éploiement </a:t>
            </a:r>
            <a:r>
              <a:rPr lang="fr-FR" sz="1800" dirty="0"/>
              <a:t>des solutions par les </a:t>
            </a:r>
            <a:r>
              <a:rPr lang="fr-FR" sz="1800" dirty="0" smtClean="0"/>
              <a:t>ARS</a:t>
            </a:r>
          </a:p>
          <a:p>
            <a:pPr marL="0" indent="0">
              <a:buFontTx/>
              <a:buNone/>
              <a:defRPr/>
            </a:pPr>
            <a:r>
              <a:rPr lang="fr-FR" sz="1800" dirty="0" smtClean="0"/>
              <a:t>	</a:t>
            </a:r>
            <a:endParaRPr lang="fr-FR" sz="1800" dirty="0"/>
          </a:p>
          <a:p>
            <a:pPr>
              <a:defRPr/>
            </a:pPr>
            <a:r>
              <a:rPr lang="fr-FR" sz="1800" b="1" dirty="0" smtClean="0"/>
              <a:t>Calendrier</a:t>
            </a:r>
            <a:r>
              <a:rPr lang="fr-FR" sz="1800" dirty="0" smtClean="0"/>
              <a:t> : </a:t>
            </a:r>
            <a:r>
              <a:rPr lang="fr-FR" sz="1800" i="1" dirty="0" smtClean="0"/>
              <a:t>Janvier 2013 : </a:t>
            </a:r>
            <a:r>
              <a:rPr lang="fr-FR" sz="1800" dirty="0" smtClean="0"/>
              <a:t>instruction aux ARS</a:t>
            </a:r>
          </a:p>
          <a:p>
            <a:pPr>
              <a:buFont typeface="Arial" pitchFamily="34" charset="0"/>
              <a:buChar char="•"/>
              <a:defRPr/>
            </a:pPr>
            <a:r>
              <a:rPr lang="fr-FR" sz="1800" i="1" dirty="0" smtClean="0"/>
              <a:t>2013-2015 : </a:t>
            </a:r>
            <a:r>
              <a:rPr lang="fr-FR" sz="1800" dirty="0" smtClean="0"/>
              <a:t>mise en œuvre des mesures</a:t>
            </a:r>
          </a:p>
          <a:p>
            <a:pPr>
              <a:defRPr/>
            </a:pPr>
            <a:endParaRPr lang="fr-FR" sz="24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endParaRPr lang="fr-FR" smtClean="0"/>
          </a:p>
        </p:txBody>
      </p:sp>
      <p:pic>
        <p:nvPicPr>
          <p:cNvPr id="18435" name="Picture 3"/>
          <p:cNvPicPr>
            <a:picLocks noGrp="1" noChangeAspect="1" noChangeArrowheads="1"/>
          </p:cNvPicPr>
          <p:nvPr>
            <p:ph idx="1"/>
          </p:nvPr>
        </p:nvPicPr>
        <p:blipFill>
          <a:blip r:embed="rId3" cstate="print"/>
          <a:srcRect/>
          <a:stretch>
            <a:fillRect/>
          </a:stretch>
        </p:blipFill>
        <p:spPr>
          <a:xfrm>
            <a:off x="323850" y="620713"/>
            <a:ext cx="8424863" cy="50419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fr-FR" smtClean="0"/>
              <a:t>Investir dans les territoires isolés</a:t>
            </a:r>
          </a:p>
        </p:txBody>
      </p:sp>
      <p:sp>
        <p:nvSpPr>
          <p:cNvPr id="9219" name="Espace réservé du contenu 2"/>
          <p:cNvSpPr>
            <a:spLocks noGrp="1"/>
          </p:cNvSpPr>
          <p:nvPr>
            <p:ph idx="1"/>
          </p:nvPr>
        </p:nvSpPr>
        <p:spPr>
          <a:xfrm>
            <a:off x="107950" y="1412875"/>
            <a:ext cx="8928100" cy="4537075"/>
          </a:xfrm>
        </p:spPr>
        <p:txBody>
          <a:bodyPr/>
          <a:lstStyle/>
          <a:p>
            <a:pPr>
              <a:buFontTx/>
              <a:buNone/>
              <a:defRPr/>
            </a:pPr>
            <a:r>
              <a:rPr lang="fr-FR" sz="2000" dirty="0" smtClean="0"/>
              <a:t>	</a:t>
            </a:r>
            <a:r>
              <a:rPr lang="fr-FR" sz="2000" b="1" u="sng" dirty="0" smtClean="0"/>
              <a:t>Engagement 10</a:t>
            </a:r>
            <a:r>
              <a:rPr lang="fr-FR" sz="2000" u="sng" dirty="0" smtClean="0"/>
              <a:t> </a:t>
            </a:r>
            <a:r>
              <a:rPr lang="fr-FR" sz="2000" dirty="0" smtClean="0"/>
              <a:t>– Permettre aux professionnels hospitaliers et salariés d’appuyer les structures ambulatoires</a:t>
            </a:r>
          </a:p>
          <a:p>
            <a:pPr>
              <a:buFontTx/>
              <a:buNone/>
              <a:defRPr/>
            </a:pPr>
            <a:endParaRPr lang="fr-FR" sz="2000" dirty="0" smtClean="0"/>
          </a:p>
          <a:p>
            <a:pPr>
              <a:defRPr/>
            </a:pPr>
            <a:r>
              <a:rPr lang="fr-FR" sz="1800" b="1" dirty="0" smtClean="0"/>
              <a:t>Constat  : </a:t>
            </a:r>
            <a:r>
              <a:rPr lang="fr-FR" sz="1800" dirty="0" smtClean="0"/>
              <a:t>Un certain nombre de médecins salariés de centres de santé, d’hôpitaux, de centres mutualistes sont prêts à diversifier leur activité pour exercer une partie de son temps dans des zones démédicalisées. Aucune possibilité n’existe aujourd’hui pour inciter leurs employeurs à le faire.</a:t>
            </a:r>
          </a:p>
          <a:p>
            <a:pPr>
              <a:buFontTx/>
              <a:buNone/>
              <a:defRPr/>
            </a:pPr>
            <a:endParaRPr lang="fr-FR" sz="1800" dirty="0" smtClean="0"/>
          </a:p>
          <a:p>
            <a:pPr>
              <a:defRPr/>
            </a:pPr>
            <a:r>
              <a:rPr lang="fr-FR" sz="1800" b="1" dirty="0" smtClean="0"/>
              <a:t>Description de la mesure : </a:t>
            </a:r>
            <a:r>
              <a:rPr lang="fr-FR" sz="1800" dirty="0" smtClean="0"/>
              <a:t>Permettre aux ARS de signer des conventions avec les établissements hospitaliers, les centres de santé ou des organismes mutualistes, prévoyant la mise à disposition de médecins salariés qui iront exercer en ambulatoire dans les territoires les plus fragiles</a:t>
            </a:r>
          </a:p>
          <a:p>
            <a:pPr>
              <a:buFontTx/>
              <a:buNone/>
              <a:defRPr/>
            </a:pPr>
            <a:endParaRPr lang="fr-FR" sz="1800" dirty="0" smtClean="0"/>
          </a:p>
          <a:p>
            <a:pPr>
              <a:defRPr/>
            </a:pPr>
            <a:r>
              <a:rPr lang="fr-FR" sz="1800" b="1" dirty="0" smtClean="0"/>
              <a:t>Calendrier : </a:t>
            </a:r>
            <a:r>
              <a:rPr lang="fr-FR" sz="1800" dirty="0" smtClean="0"/>
              <a:t>Une modification législative et réglementaire est en cours. </a:t>
            </a:r>
          </a:p>
          <a:p>
            <a:pPr>
              <a:buFont typeface="Arial" pitchFamily="34" charset="0"/>
              <a:buChar char="•"/>
              <a:defRPr/>
            </a:pPr>
            <a:r>
              <a:rPr lang="fr-FR" sz="1800" b="1" i="1" dirty="0" smtClean="0"/>
              <a:t>1er semestre 2013 : plan de mobilisation monté par les ARS</a:t>
            </a:r>
            <a:endParaRPr lang="fr-FR" sz="1800" b="1" dirty="0" smtClean="0">
              <a:latin typeface="Arial Black" pitchFamily="34" charset="0"/>
            </a:endParaRPr>
          </a:p>
          <a:p>
            <a:pPr marL="0" indent="0">
              <a:buFontTx/>
              <a:buNone/>
              <a:defRPr/>
            </a:pPr>
            <a:r>
              <a:rPr lang="fr-FR" sz="1600" dirty="0" smtClean="0"/>
              <a:t>	</a:t>
            </a:r>
            <a:endParaRPr lang="fr-FR" sz="8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304800" y="-100013"/>
            <a:ext cx="8153400" cy="865188"/>
          </a:xfrm>
        </p:spPr>
        <p:txBody>
          <a:bodyPr/>
          <a:lstStyle/>
          <a:p>
            <a:r>
              <a:rPr lang="fr-FR" smtClean="0"/>
              <a:t>Investir dans les territoires isolés</a:t>
            </a:r>
          </a:p>
        </p:txBody>
      </p:sp>
      <p:sp>
        <p:nvSpPr>
          <p:cNvPr id="9219" name="Espace réservé du contenu 2"/>
          <p:cNvSpPr>
            <a:spLocks noGrp="1"/>
          </p:cNvSpPr>
          <p:nvPr>
            <p:ph idx="1"/>
          </p:nvPr>
        </p:nvSpPr>
        <p:spPr>
          <a:xfrm>
            <a:off x="0" y="549275"/>
            <a:ext cx="9144000" cy="5543550"/>
          </a:xfrm>
        </p:spPr>
        <p:txBody>
          <a:bodyPr/>
          <a:lstStyle/>
          <a:p>
            <a:pPr>
              <a:buFontTx/>
              <a:buNone/>
              <a:defRPr/>
            </a:pPr>
            <a:r>
              <a:rPr lang="fr-FR" sz="2000" dirty="0" smtClean="0"/>
              <a:t>	</a:t>
            </a:r>
            <a:r>
              <a:rPr lang="fr-FR" sz="2000" b="1" u="sng" dirty="0" smtClean="0"/>
              <a:t>Engagement 11 </a:t>
            </a:r>
            <a:r>
              <a:rPr lang="fr-FR" sz="2000" dirty="0" smtClean="0"/>
              <a:t>– Adapter les hôpitaux de proximité et responsabiliser les centres hospitaliers de niveau régional à l’égard de leurs territoires</a:t>
            </a:r>
          </a:p>
          <a:p>
            <a:pPr>
              <a:buFontTx/>
              <a:buNone/>
              <a:defRPr/>
            </a:pPr>
            <a:endParaRPr lang="fr-FR" sz="400" dirty="0" smtClean="0"/>
          </a:p>
          <a:p>
            <a:pPr>
              <a:defRPr/>
            </a:pPr>
            <a:r>
              <a:rPr lang="fr-FR" b="1" dirty="0" smtClean="0"/>
              <a:t>Constat</a:t>
            </a:r>
            <a:r>
              <a:rPr lang="fr-FR" dirty="0" smtClean="0"/>
              <a:t> : les hôpitaux de proximité sont, pour nombre d’entre eux implantés sur des territoires fragiles et jouent  un rôle important en matière d’accès aux soins. Ils sont confrontés à des questions de financements et sont freinés dans leur volonté de coopérer avec la médecine de ville par des freins juridiques ou financiers, notamment pour la mise en place de consultation avancées de spécialistes.</a:t>
            </a:r>
          </a:p>
          <a:p>
            <a:pPr>
              <a:defRPr/>
            </a:pPr>
            <a:endParaRPr lang="fr-FR" sz="800" dirty="0" smtClean="0"/>
          </a:p>
          <a:p>
            <a:pPr>
              <a:defRPr/>
            </a:pPr>
            <a:r>
              <a:rPr lang="fr-FR" b="1" dirty="0" smtClean="0"/>
              <a:t>Description de la mesure</a:t>
            </a:r>
            <a:r>
              <a:rPr lang="fr-FR" dirty="0" smtClean="0"/>
              <a:t> : Adapter </a:t>
            </a:r>
            <a:r>
              <a:rPr lang="fr-FR" dirty="0"/>
              <a:t>le modèle de financement des hôpitaux de proximité pour en garantir la </a:t>
            </a:r>
            <a:r>
              <a:rPr lang="fr-FR" dirty="0" smtClean="0"/>
              <a:t>pérennité dans </a:t>
            </a:r>
            <a:r>
              <a:rPr lang="fr-FR" dirty="0"/>
              <a:t>le cadre des travaux de réforme de la tarification </a:t>
            </a:r>
            <a:r>
              <a:rPr lang="fr-FR" dirty="0" smtClean="0"/>
              <a:t>hospitalière </a:t>
            </a:r>
            <a:endParaRPr lang="fr-FR" dirty="0"/>
          </a:p>
          <a:p>
            <a:pPr>
              <a:buFont typeface="Arial" pitchFamily="34" charset="0"/>
              <a:buChar char="•"/>
              <a:defRPr/>
            </a:pPr>
            <a:r>
              <a:rPr lang="fr-FR" dirty="0"/>
              <a:t>Identifier les leviers disponibles pour conforter la place des hôpitaux de proximité</a:t>
            </a:r>
            <a:r>
              <a:rPr lang="fr-FR" dirty="0" smtClean="0"/>
              <a:t>, notamment </a:t>
            </a:r>
            <a:r>
              <a:rPr lang="fr-FR" dirty="0"/>
              <a:t>sur la question du développement des vacations de spécialistes, </a:t>
            </a:r>
            <a:r>
              <a:rPr lang="fr-FR" dirty="0" smtClean="0"/>
              <a:t>du développement </a:t>
            </a:r>
            <a:r>
              <a:rPr lang="fr-FR" dirty="0"/>
              <a:t>des stages, de continuité de prise en charge de soins primaires </a:t>
            </a:r>
            <a:r>
              <a:rPr lang="fr-FR" dirty="0" smtClean="0"/>
              <a:t>ou </a:t>
            </a:r>
            <a:r>
              <a:rPr lang="fr-FR" dirty="0"/>
              <a:t>d’articulation et d’amélioration du parcours de soins</a:t>
            </a:r>
          </a:p>
          <a:p>
            <a:pPr>
              <a:buFont typeface="Arial" pitchFamily="34" charset="0"/>
              <a:buChar char="•"/>
              <a:defRPr/>
            </a:pPr>
            <a:r>
              <a:rPr lang="fr-FR" dirty="0"/>
              <a:t>Mobiliser la responsabilité territoriale des centres hospitaliers de niveau régional </a:t>
            </a:r>
            <a:r>
              <a:rPr lang="fr-FR" dirty="0" smtClean="0"/>
              <a:t>pour appuyer </a:t>
            </a:r>
            <a:r>
              <a:rPr lang="fr-FR" dirty="0"/>
              <a:t>l’action des hôpitaux de proximité</a:t>
            </a:r>
            <a:r>
              <a:rPr lang="fr-FR" dirty="0" smtClean="0"/>
              <a:t>. </a:t>
            </a:r>
          </a:p>
          <a:p>
            <a:pPr>
              <a:buFont typeface="Arial" pitchFamily="34" charset="0"/>
              <a:buChar char="•"/>
              <a:defRPr/>
            </a:pPr>
            <a:endParaRPr lang="fr-FR" sz="800" dirty="0" smtClean="0"/>
          </a:p>
          <a:p>
            <a:pPr>
              <a:defRPr/>
            </a:pPr>
            <a:r>
              <a:rPr lang="fr-FR" b="1" dirty="0" smtClean="0"/>
              <a:t>Calendrier</a:t>
            </a:r>
            <a:r>
              <a:rPr lang="fr-FR" dirty="0" smtClean="0"/>
              <a:t> : </a:t>
            </a:r>
            <a:r>
              <a:rPr lang="fr-FR" i="1" dirty="0" smtClean="0"/>
              <a:t>2013, </a:t>
            </a:r>
            <a:r>
              <a:rPr lang="fr-FR" dirty="0" smtClean="0"/>
              <a:t>identification des principales mesures à prendre, notamment en</a:t>
            </a:r>
          </a:p>
          <a:p>
            <a:pPr marL="895350" indent="0">
              <a:buFontTx/>
              <a:buNone/>
              <a:defRPr/>
            </a:pPr>
            <a:r>
              <a:rPr lang="fr-FR" dirty="0" smtClean="0"/>
              <a:t>termes d’adaptation du modèle de financement 	</a:t>
            </a:r>
          </a:p>
          <a:p>
            <a:pPr marL="0" indent="0">
              <a:buFontTx/>
              <a:buNone/>
              <a:defRPr/>
            </a:pPr>
            <a:endParaRPr lang="fr-FR" sz="8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304800" y="220663"/>
            <a:ext cx="8153400" cy="687387"/>
          </a:xfrm>
        </p:spPr>
        <p:txBody>
          <a:bodyPr/>
          <a:lstStyle/>
          <a:p>
            <a:r>
              <a:rPr lang="fr-FR" smtClean="0"/>
              <a:t>Investir dans les territoires isolés</a:t>
            </a:r>
          </a:p>
        </p:txBody>
      </p:sp>
      <p:sp>
        <p:nvSpPr>
          <p:cNvPr id="9219" name="Espace réservé du contenu 2"/>
          <p:cNvSpPr>
            <a:spLocks noGrp="1"/>
          </p:cNvSpPr>
          <p:nvPr>
            <p:ph idx="1"/>
          </p:nvPr>
        </p:nvSpPr>
        <p:spPr>
          <a:xfrm>
            <a:off x="0" y="981075"/>
            <a:ext cx="8929688" cy="5111750"/>
          </a:xfrm>
        </p:spPr>
        <p:txBody>
          <a:bodyPr/>
          <a:lstStyle/>
          <a:p>
            <a:pPr>
              <a:buFontTx/>
              <a:buNone/>
              <a:defRPr/>
            </a:pPr>
            <a:r>
              <a:rPr lang="fr-FR" sz="2000" b="1" u="sng" dirty="0" smtClean="0"/>
              <a:t>Engagement 12 </a:t>
            </a:r>
            <a:r>
              <a:rPr lang="fr-FR" sz="2000" dirty="0" smtClean="0"/>
              <a:t>– Conforter les centres de santé</a:t>
            </a:r>
          </a:p>
          <a:p>
            <a:pPr>
              <a:buFontTx/>
              <a:buNone/>
              <a:defRPr/>
            </a:pPr>
            <a:endParaRPr lang="fr-FR" sz="800" dirty="0" smtClean="0"/>
          </a:p>
          <a:p>
            <a:pPr>
              <a:defRPr/>
            </a:pPr>
            <a:r>
              <a:rPr lang="fr-FR" sz="1800" b="1" dirty="0" smtClean="0"/>
              <a:t>Constat</a:t>
            </a:r>
            <a:r>
              <a:rPr lang="fr-FR" sz="1800" dirty="0" smtClean="0"/>
              <a:t> : dans certains territoires l’offre libérale à elle seule ne peut répondre à l’ensemble des besoins. Il n’est pas envisageable de laisser nos concitoyens sans aucune réponse médicale de proximité. Dans ces zones, le recours aux centres de santé doit être envisagé, en assurant un fonctionnement pérenne.</a:t>
            </a:r>
          </a:p>
          <a:p>
            <a:pPr>
              <a:buFont typeface="Arial" pitchFamily="34" charset="0"/>
              <a:buChar char="•"/>
              <a:defRPr/>
            </a:pPr>
            <a:endParaRPr lang="fr-FR" sz="800" dirty="0" smtClean="0"/>
          </a:p>
          <a:p>
            <a:pPr>
              <a:defRPr/>
            </a:pPr>
            <a:r>
              <a:rPr lang="fr-FR" sz="1800" b="1" dirty="0" smtClean="0"/>
              <a:t>Description de la mesure : </a:t>
            </a:r>
          </a:p>
          <a:p>
            <a:pPr marL="895350" indent="0">
              <a:buFontTx/>
              <a:buNone/>
              <a:defRPr/>
            </a:pPr>
            <a:r>
              <a:rPr lang="fr-FR" sz="1800" dirty="0" smtClean="0"/>
              <a:t>	- </a:t>
            </a:r>
            <a:r>
              <a:rPr lang="fr-FR" sz="1800" dirty="0"/>
              <a:t>une mission IGAS a été lancée pour rénover le modèle </a:t>
            </a:r>
            <a:r>
              <a:rPr lang="fr-FR" sz="1800" dirty="0" smtClean="0"/>
              <a:t>économique des </a:t>
            </a:r>
            <a:r>
              <a:rPr lang="fr-FR" sz="1800" dirty="0"/>
              <a:t>centres de santé</a:t>
            </a:r>
          </a:p>
          <a:p>
            <a:pPr marL="895350" indent="0">
              <a:buFontTx/>
              <a:buNone/>
              <a:defRPr/>
            </a:pPr>
            <a:r>
              <a:rPr lang="fr-FR" sz="1800" dirty="0" smtClean="0"/>
              <a:t>	- </a:t>
            </a:r>
            <a:r>
              <a:rPr lang="fr-FR" sz="1800" dirty="0"/>
              <a:t>une négociation conventionnelle aura lieu à l’issue de cette </a:t>
            </a:r>
            <a:r>
              <a:rPr lang="fr-FR" sz="1800" dirty="0" smtClean="0"/>
              <a:t>mission</a:t>
            </a:r>
          </a:p>
          <a:p>
            <a:pPr marL="0" indent="0">
              <a:buFontTx/>
              <a:buNone/>
              <a:defRPr/>
            </a:pPr>
            <a:endParaRPr lang="fr-FR" sz="800" dirty="0" smtClean="0"/>
          </a:p>
          <a:p>
            <a:pPr>
              <a:defRPr/>
            </a:pPr>
            <a:r>
              <a:rPr lang="fr-FR" sz="1800" b="1" dirty="0" smtClean="0"/>
              <a:t>Calendrier</a:t>
            </a:r>
            <a:r>
              <a:rPr lang="fr-FR" sz="1800" dirty="0" smtClean="0"/>
              <a:t> : Remise du rapport IGAS début 2013</a:t>
            </a:r>
          </a:p>
          <a:p>
            <a:pPr>
              <a:buFont typeface="Arial" pitchFamily="34" charset="0"/>
              <a:buChar char="•"/>
              <a:defRPr/>
            </a:pPr>
            <a:r>
              <a:rPr lang="fr-FR" sz="1800" i="1" dirty="0" smtClean="0"/>
              <a:t>1er semestre 2013 : - </a:t>
            </a:r>
            <a:r>
              <a:rPr lang="fr-FR" sz="1800" dirty="0" smtClean="0"/>
              <a:t>négociation de l’accord national entre les centres de santé et l’assurance maladie et identification des territoires qui nécessitent l’implantation des centres de santé</a:t>
            </a:r>
          </a:p>
          <a:p>
            <a:pPr marL="0" indent="0">
              <a:buFontTx/>
              <a:buNone/>
              <a:defRPr/>
            </a:pPr>
            <a:r>
              <a:rPr lang="fr-FR" sz="1800" i="1" dirty="0" smtClean="0"/>
              <a:t>	2nd semestre 2013 : </a:t>
            </a:r>
            <a:r>
              <a:rPr lang="fr-FR" sz="1800" dirty="0" smtClean="0"/>
              <a:t>mise en œuvre des solutions  </a:t>
            </a:r>
          </a:p>
          <a:p>
            <a:pPr marL="0" indent="0">
              <a:buFontTx/>
              <a:buNone/>
              <a:defRPr/>
            </a:pPr>
            <a:endParaRPr lang="fr-FR" sz="2000" dirty="0" smtClean="0"/>
          </a:p>
          <a:p>
            <a:pPr marL="0" indent="0">
              <a:buFontTx/>
              <a:buNone/>
              <a:defRPr/>
            </a:pPr>
            <a:endParaRPr lang="fr-FR" sz="2000" dirty="0" smtClean="0"/>
          </a:p>
          <a:p>
            <a:pPr marL="0" indent="0">
              <a:buFontTx/>
              <a:buNone/>
              <a:defRPr/>
            </a:pPr>
            <a:endParaRPr lang="fr-FR" sz="2000" dirty="0" smtClean="0"/>
          </a:p>
          <a:p>
            <a:pPr marL="0" indent="0">
              <a:buFontTx/>
              <a:buNone/>
              <a:defRPr/>
            </a:pPr>
            <a:endParaRPr lang="fr-FR" sz="2000" dirty="0"/>
          </a:p>
          <a:p>
            <a:pPr marL="0" indent="0">
              <a:buFontTx/>
              <a:buNone/>
              <a:defRPr/>
            </a:pPr>
            <a:r>
              <a:rPr lang="fr-FR" sz="1600" dirty="0" smtClean="0"/>
              <a:t>	</a:t>
            </a:r>
            <a:endParaRPr lang="fr-FR" sz="800" dirty="0" smtClean="0"/>
          </a:p>
          <a:p>
            <a:pPr marL="0" indent="0">
              <a:buFontTx/>
              <a:buNone/>
              <a:defRPr/>
            </a:pPr>
            <a:endParaRPr lang="fr-FR" sz="12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FR" smtClean="0"/>
              <a:t>Pacte territoire-santé</a:t>
            </a:r>
          </a:p>
        </p:txBody>
      </p:sp>
      <p:sp>
        <p:nvSpPr>
          <p:cNvPr id="3" name="Espace réservé du contenu 2"/>
          <p:cNvSpPr>
            <a:spLocks noGrp="1"/>
          </p:cNvSpPr>
          <p:nvPr>
            <p:ph idx="1"/>
          </p:nvPr>
        </p:nvSpPr>
        <p:spPr>
          <a:xfrm>
            <a:off x="250825" y="1547813"/>
            <a:ext cx="8893175" cy="4113212"/>
          </a:xfrm>
        </p:spPr>
        <p:txBody>
          <a:bodyPr/>
          <a:lstStyle/>
          <a:p>
            <a:pPr>
              <a:defRPr/>
            </a:pPr>
            <a:r>
              <a:rPr lang="fr-FR" sz="2400" dirty="0"/>
              <a:t>Une priorité présentée par la Ministre le 13 décembre </a:t>
            </a:r>
            <a:r>
              <a:rPr lang="fr-FR" sz="2400" dirty="0" smtClean="0"/>
              <a:t>2012 : </a:t>
            </a:r>
          </a:p>
          <a:p>
            <a:pPr>
              <a:defRPr/>
            </a:pPr>
            <a:endParaRPr lang="fr-FR" sz="2400" b="1" dirty="0" smtClean="0"/>
          </a:p>
          <a:p>
            <a:pPr marL="0" indent="0" algn="ctr">
              <a:buFontTx/>
              <a:buNone/>
              <a:defRPr/>
            </a:pPr>
            <a:r>
              <a:rPr lang="fr-FR" sz="2800" b="1" dirty="0" smtClean="0">
                <a:solidFill>
                  <a:srgbClr val="7AB800"/>
                </a:solidFill>
              </a:rPr>
              <a:t>L’accès </a:t>
            </a:r>
            <a:r>
              <a:rPr lang="fr-FR" sz="2800" b="1" dirty="0">
                <a:solidFill>
                  <a:srgbClr val="7AB800"/>
                </a:solidFill>
              </a:rPr>
              <a:t>de tous les Français </a:t>
            </a:r>
            <a:r>
              <a:rPr lang="fr-FR" sz="2800" b="1" dirty="0" smtClean="0">
                <a:solidFill>
                  <a:srgbClr val="7AB800"/>
                </a:solidFill>
              </a:rPr>
              <a:t>à des soins de qualité sur </a:t>
            </a:r>
            <a:r>
              <a:rPr lang="fr-FR" sz="2800" b="1" dirty="0">
                <a:solidFill>
                  <a:srgbClr val="7AB800"/>
                </a:solidFill>
              </a:rPr>
              <a:t>l’ensemble du </a:t>
            </a:r>
            <a:r>
              <a:rPr lang="fr-FR" sz="2800" b="1" dirty="0" smtClean="0">
                <a:solidFill>
                  <a:srgbClr val="7AB800"/>
                </a:solidFill>
              </a:rPr>
              <a:t>territoire</a:t>
            </a:r>
          </a:p>
          <a:p>
            <a:pPr>
              <a:defRPr/>
            </a:pPr>
            <a:endParaRPr lang="fr-FR" sz="2400" dirty="0" smtClean="0"/>
          </a:p>
          <a:p>
            <a:pPr>
              <a:defRPr/>
            </a:pPr>
            <a:r>
              <a:rPr lang="fr-FR" sz="2400" dirty="0" smtClean="0"/>
              <a:t>Le « pacte territoire-santé » est composé </a:t>
            </a:r>
            <a:r>
              <a:rPr lang="fr-FR" sz="2400" dirty="0"/>
              <a:t>de </a:t>
            </a:r>
            <a:r>
              <a:rPr lang="fr-FR" sz="2400" b="1" dirty="0"/>
              <a:t>12 engagements </a:t>
            </a:r>
            <a:r>
              <a:rPr lang="fr-FR" sz="2400" dirty="0" smtClean="0"/>
              <a:t>et s’appuie sur une méthode volontariste</a:t>
            </a:r>
            <a:endParaRPr lang="fr-F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p:txBody>
          <a:bodyPr/>
          <a:lstStyle/>
          <a:p>
            <a:r>
              <a:rPr lang="fr-FR" smtClean="0"/>
              <a:t>Pacte territoire-santé : Calendrier</a:t>
            </a:r>
          </a:p>
        </p:txBody>
      </p:sp>
      <p:sp>
        <p:nvSpPr>
          <p:cNvPr id="22531" name="Espace réservé du contenu 2"/>
          <p:cNvSpPr>
            <a:spLocks noGrp="1"/>
          </p:cNvSpPr>
          <p:nvPr>
            <p:ph idx="1"/>
          </p:nvPr>
        </p:nvSpPr>
        <p:spPr>
          <a:xfrm>
            <a:off x="250825" y="1547813"/>
            <a:ext cx="8893175" cy="4113212"/>
          </a:xfrm>
        </p:spPr>
        <p:txBody>
          <a:bodyPr/>
          <a:lstStyle/>
          <a:p>
            <a:r>
              <a:rPr lang="fr-FR" sz="2400" dirty="0" smtClean="0"/>
              <a:t>Réunion de concertation régionale </a:t>
            </a:r>
            <a:r>
              <a:rPr lang="fr-FR" sz="2400" b="1" u="sng" dirty="0" smtClean="0"/>
              <a:t>le 7 février</a:t>
            </a:r>
          </a:p>
          <a:p>
            <a:endParaRPr lang="fr-FR" sz="2400" dirty="0" smtClean="0"/>
          </a:p>
          <a:p>
            <a:pPr>
              <a:buNone/>
            </a:pPr>
            <a:endParaRPr lang="fr-FR" sz="2400" dirty="0" smtClean="0"/>
          </a:p>
          <a:p>
            <a:r>
              <a:rPr lang="fr-FR" sz="2400" dirty="0" smtClean="0"/>
              <a:t>Concertations départementales dans le cadre des conférences de territoire </a:t>
            </a:r>
            <a:r>
              <a:rPr lang="fr-FR" sz="2400" b="1" u="sng" dirty="0" smtClean="0"/>
              <a:t>du 8 février à mi-avril </a:t>
            </a:r>
          </a:p>
          <a:p>
            <a:endParaRPr lang="fr-FR" sz="2400" b="1" dirty="0" smtClean="0"/>
          </a:p>
          <a:p>
            <a:r>
              <a:rPr lang="fr-FR" sz="2400" b="1" dirty="0" smtClean="0"/>
              <a:t>Remontée de l’ensemble des contributions Ile-de-France au </a:t>
            </a:r>
            <a:r>
              <a:rPr lang="fr-FR" sz="2400" b="1" smtClean="0"/>
              <a:t>Ministère </a:t>
            </a:r>
            <a:r>
              <a:rPr lang="fr-FR" sz="2400" b="1" u="sng" smtClean="0"/>
              <a:t>mi-avril</a:t>
            </a:r>
            <a:endParaRPr lang="fr-FR" sz="2400" b="1" u="sng"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a:xfrm>
            <a:off x="323850" y="0"/>
            <a:ext cx="8153400" cy="692150"/>
          </a:xfrm>
        </p:spPr>
        <p:txBody>
          <a:bodyPr/>
          <a:lstStyle/>
          <a:p>
            <a:r>
              <a:rPr lang="fr-FR" smtClean="0"/>
              <a:t>Les engagements proposés</a:t>
            </a:r>
          </a:p>
        </p:txBody>
      </p:sp>
      <p:sp>
        <p:nvSpPr>
          <p:cNvPr id="5123" name="Espace réservé du contenu 2"/>
          <p:cNvSpPr>
            <a:spLocks noGrp="1"/>
          </p:cNvSpPr>
          <p:nvPr>
            <p:ph idx="1"/>
          </p:nvPr>
        </p:nvSpPr>
        <p:spPr>
          <a:xfrm>
            <a:off x="0" y="765175"/>
            <a:ext cx="9144000" cy="5040313"/>
          </a:xfrm>
        </p:spPr>
        <p:txBody>
          <a:bodyPr/>
          <a:lstStyle/>
          <a:p>
            <a:r>
              <a:rPr lang="fr-FR" sz="2400" dirty="0" smtClean="0"/>
              <a:t>Articulés autour des </a:t>
            </a:r>
            <a:r>
              <a:rPr lang="fr-FR" sz="2400" b="1" dirty="0" smtClean="0"/>
              <a:t>3 objectifs </a:t>
            </a:r>
          </a:p>
          <a:p>
            <a:endParaRPr lang="fr-FR" sz="800" dirty="0" smtClean="0"/>
          </a:p>
          <a:p>
            <a:pPr marL="1787525" lvl="1" indent="-457200">
              <a:buSzPct val="100000"/>
              <a:buFontTx/>
              <a:buAutoNum type="arabicParenR"/>
            </a:pPr>
            <a:r>
              <a:rPr lang="fr-FR" sz="2400" dirty="0" smtClean="0"/>
              <a:t>Changer la </a:t>
            </a:r>
            <a:r>
              <a:rPr lang="fr-FR" sz="2400" b="1" dirty="0" smtClean="0"/>
              <a:t>formation</a:t>
            </a:r>
            <a:r>
              <a:rPr lang="fr-FR" sz="2400" dirty="0" smtClean="0"/>
              <a:t> et faciliter </a:t>
            </a:r>
            <a:r>
              <a:rPr lang="fr-FR" sz="2400" b="1" dirty="0" smtClean="0"/>
              <a:t>l’installation</a:t>
            </a:r>
            <a:r>
              <a:rPr lang="fr-FR" sz="2400" dirty="0" smtClean="0"/>
              <a:t> des jeunes médecins</a:t>
            </a:r>
          </a:p>
          <a:p>
            <a:pPr marL="1787525" lvl="1" indent="-457200">
              <a:buSzPct val="100000"/>
              <a:buFontTx/>
              <a:buAutoNum type="arabicParenR"/>
            </a:pPr>
            <a:r>
              <a:rPr lang="fr-FR" sz="2400" dirty="0" smtClean="0"/>
              <a:t>Transformer les </a:t>
            </a:r>
            <a:r>
              <a:rPr lang="fr-FR" sz="2400" b="1" dirty="0" smtClean="0"/>
              <a:t>conditions d’exercice </a:t>
            </a:r>
            <a:r>
              <a:rPr lang="fr-FR" sz="2400" dirty="0" smtClean="0"/>
              <a:t>des professionnels de santé</a:t>
            </a:r>
          </a:p>
          <a:p>
            <a:pPr marL="1787525" lvl="1" indent="-457200">
              <a:buSzPct val="100000"/>
              <a:buFontTx/>
              <a:buAutoNum type="arabicParenR"/>
            </a:pPr>
            <a:r>
              <a:rPr lang="fr-FR" sz="2400" dirty="0" smtClean="0"/>
              <a:t>Investir dans les </a:t>
            </a:r>
            <a:r>
              <a:rPr lang="fr-FR" sz="2400" b="1" dirty="0" smtClean="0"/>
              <a:t>territoires isolés</a:t>
            </a:r>
          </a:p>
          <a:p>
            <a:pPr marL="1787525" lvl="1" indent="-457200"/>
            <a:endParaRPr lang="fr-FR" sz="1000" dirty="0" smtClean="0"/>
          </a:p>
          <a:p>
            <a:r>
              <a:rPr lang="fr-FR" sz="2400" dirty="0" smtClean="0"/>
              <a:t>Des propositions soumises à une double </a:t>
            </a:r>
            <a:r>
              <a:rPr lang="fr-FR" sz="2400" b="1" dirty="0" smtClean="0"/>
              <a:t>concertation</a:t>
            </a:r>
          </a:p>
          <a:p>
            <a:endParaRPr lang="fr-FR" sz="800" dirty="0" smtClean="0"/>
          </a:p>
          <a:p>
            <a:pPr marL="1787525" lvl="1" indent="-457200">
              <a:buSzPct val="100000"/>
              <a:buFont typeface="Wingdings" pitchFamily="2" charset="2"/>
              <a:buChar char="Ø"/>
            </a:pPr>
            <a:r>
              <a:rPr lang="fr-FR" sz="1800" dirty="0" smtClean="0"/>
              <a:t> </a:t>
            </a:r>
            <a:r>
              <a:rPr lang="fr-FR" sz="2400" dirty="0" smtClean="0"/>
              <a:t>Une concertation </a:t>
            </a:r>
            <a:r>
              <a:rPr lang="fr-FR" sz="2400" b="1" dirty="0" smtClean="0"/>
              <a:t>nationale</a:t>
            </a:r>
          </a:p>
          <a:p>
            <a:pPr marL="1787525" lvl="1" indent="-457200">
              <a:buSzPct val="100000"/>
              <a:buFont typeface="Wingdings" pitchFamily="2" charset="2"/>
              <a:buChar char="Ø"/>
            </a:pPr>
            <a:r>
              <a:rPr lang="fr-FR" sz="2400" dirty="0" smtClean="0"/>
              <a:t> Une concertation </a:t>
            </a:r>
            <a:r>
              <a:rPr lang="fr-FR" sz="2400" b="1" dirty="0" smtClean="0"/>
              <a:t>départementale</a:t>
            </a:r>
            <a:r>
              <a:rPr lang="fr-FR" sz="2400" dirty="0" smtClean="0"/>
              <a:t> menée par chaque ARS. Les nouvelles propositions formulées à cette occasion pourront conduire à amender ou compléter le « Pacte territoire-santé »</a:t>
            </a:r>
          </a:p>
          <a:p>
            <a:endParaRPr lang="fr-FR" sz="2400" dirty="0" smtClean="0"/>
          </a:p>
          <a:p>
            <a:endParaRPr lang="fr-FR" sz="2400" dirty="0" smtClean="0"/>
          </a:p>
          <a:p>
            <a:pPr>
              <a:buFontTx/>
              <a:buNone/>
            </a:pPr>
            <a:endParaRPr lang="fr-FR" sz="2400" dirty="0" smtClean="0"/>
          </a:p>
          <a:p>
            <a:endParaRPr lang="fr-FR"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179388" y="115888"/>
            <a:ext cx="8785225" cy="1143000"/>
          </a:xfrm>
        </p:spPr>
        <p:txBody>
          <a:bodyPr/>
          <a:lstStyle/>
          <a:p>
            <a:r>
              <a:rPr lang="fr-FR" smtClean="0"/>
              <a:t>Changer la formation et faciliter l’installation des jeunes médecins</a:t>
            </a:r>
          </a:p>
        </p:txBody>
      </p:sp>
      <p:sp>
        <p:nvSpPr>
          <p:cNvPr id="6147" name="Espace réservé du contenu 2"/>
          <p:cNvSpPr>
            <a:spLocks noGrp="1"/>
          </p:cNvSpPr>
          <p:nvPr>
            <p:ph idx="1"/>
          </p:nvPr>
        </p:nvSpPr>
        <p:spPr>
          <a:xfrm>
            <a:off x="395288" y="1196975"/>
            <a:ext cx="8748712" cy="4752975"/>
          </a:xfrm>
        </p:spPr>
        <p:txBody>
          <a:bodyPr/>
          <a:lstStyle/>
          <a:p>
            <a:pPr marL="0" indent="0">
              <a:buFontTx/>
              <a:buNone/>
              <a:defRPr/>
            </a:pPr>
            <a:r>
              <a:rPr lang="fr-FR" sz="2000" dirty="0" smtClean="0"/>
              <a:t>	</a:t>
            </a:r>
            <a:r>
              <a:rPr lang="fr-FR" sz="2000" b="1" u="sng" dirty="0" smtClean="0"/>
              <a:t>Engagement 1 </a:t>
            </a:r>
            <a:r>
              <a:rPr lang="fr-FR" sz="2000" dirty="0" smtClean="0"/>
              <a:t>– Un stage en médecine générale pour 100 % des 	étudiants</a:t>
            </a:r>
          </a:p>
          <a:p>
            <a:pPr marL="0" indent="0">
              <a:buFontTx/>
              <a:buNone/>
              <a:defRPr/>
            </a:pPr>
            <a:endParaRPr lang="fr-FR" sz="1000" dirty="0" smtClean="0"/>
          </a:p>
          <a:p>
            <a:pPr>
              <a:defRPr/>
            </a:pPr>
            <a:r>
              <a:rPr lang="fr-FR" sz="2000" b="1" dirty="0" smtClean="0"/>
              <a:t>Constat : </a:t>
            </a:r>
            <a:r>
              <a:rPr lang="fr-FR" sz="2000" dirty="0" smtClean="0"/>
              <a:t>la plupart des étudiants entrant à la faculté ont l’ambition de devenir médecin généraliste en ville. Seulement 10 % d’entre eux s’installent en libéral à l’issue de leurs études. L’université doit faire connaitre et apprécier l’exercice en cabinet, avant l’internat. Le stage de 2ème cycle en médecine générale n’est effectivement effectué que par 50% des étudiants</a:t>
            </a:r>
            <a:endParaRPr lang="fr-FR" sz="2000" b="1" dirty="0" smtClean="0"/>
          </a:p>
          <a:p>
            <a:pPr>
              <a:defRPr/>
            </a:pPr>
            <a:endParaRPr lang="fr-FR" sz="800" b="1" dirty="0" smtClean="0"/>
          </a:p>
          <a:p>
            <a:pPr>
              <a:defRPr/>
            </a:pPr>
            <a:r>
              <a:rPr lang="fr-FR" sz="2000" b="1" dirty="0" smtClean="0"/>
              <a:t>Description de la mesure : </a:t>
            </a:r>
            <a:r>
              <a:rPr lang="fr-FR" sz="2000" dirty="0" smtClean="0"/>
              <a:t>Poursuivre la généralisation du stage de deuxième cycle de médecine générale en revoyant notamment l’encadrement réglementaire des stages dans les centres de santé et en accélérant la recherche des maitres de stage.</a:t>
            </a:r>
          </a:p>
          <a:p>
            <a:pPr>
              <a:defRPr/>
            </a:pPr>
            <a:endParaRPr lang="fr-FR" sz="800" b="1" dirty="0" smtClean="0"/>
          </a:p>
          <a:p>
            <a:pPr>
              <a:defRPr/>
            </a:pPr>
            <a:r>
              <a:rPr lang="fr-FR" sz="2000" b="1" dirty="0" smtClean="0"/>
              <a:t>Calendrier : </a:t>
            </a:r>
            <a:r>
              <a:rPr lang="fr-FR" sz="2000" dirty="0" smtClean="0"/>
              <a:t>en 2017 tous les étudiants de 2ème cycle ‐ soit 8000 étudiants ‐ auront suivi ce stage de médecine générale.</a:t>
            </a:r>
          </a:p>
          <a:p>
            <a:pPr>
              <a:defRPr/>
            </a:pPr>
            <a:endParaRPr lang="fr-FR" sz="2400" b="1" dirty="0" smtClean="0"/>
          </a:p>
          <a:p>
            <a:pPr marL="0" indent="0">
              <a:buFontTx/>
              <a:buNone/>
              <a:defRPr/>
            </a:pPr>
            <a:endParaRPr lang="fr-FR"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0"/>
            <a:ext cx="8893175" cy="1143000"/>
          </a:xfrm>
        </p:spPr>
        <p:txBody>
          <a:bodyPr/>
          <a:lstStyle/>
          <a:p>
            <a:r>
              <a:rPr lang="fr-FR" smtClean="0"/>
              <a:t>Changer la formation et faciliter l’installation des jeunes médecins</a:t>
            </a:r>
          </a:p>
        </p:txBody>
      </p:sp>
      <p:sp>
        <p:nvSpPr>
          <p:cNvPr id="7171" name="Rectangle 3"/>
          <p:cNvSpPr>
            <a:spLocks noGrp="1" noChangeArrowheads="1"/>
          </p:cNvSpPr>
          <p:nvPr>
            <p:ph type="body" idx="1"/>
          </p:nvPr>
        </p:nvSpPr>
        <p:spPr>
          <a:xfrm>
            <a:off x="323850" y="1052513"/>
            <a:ext cx="8820150" cy="5400675"/>
          </a:xfrm>
        </p:spPr>
        <p:txBody>
          <a:bodyPr/>
          <a:lstStyle/>
          <a:p>
            <a:pPr>
              <a:buFontTx/>
              <a:buNone/>
              <a:defRPr/>
            </a:pPr>
            <a:r>
              <a:rPr lang="fr-FR" sz="2400" dirty="0" smtClean="0"/>
              <a:t>	</a:t>
            </a:r>
            <a:r>
              <a:rPr lang="fr-FR" sz="2000" b="1" u="sng" dirty="0" smtClean="0"/>
              <a:t>Engagement 2</a:t>
            </a:r>
            <a:r>
              <a:rPr lang="fr-FR" sz="2000" dirty="0" smtClean="0"/>
              <a:t>: 1 500 bourses d’engagement de service public d’ici 2017</a:t>
            </a:r>
          </a:p>
          <a:p>
            <a:pPr>
              <a:buFontTx/>
              <a:buBlip>
                <a:blip r:embed="rId3"/>
              </a:buBlip>
              <a:defRPr/>
            </a:pPr>
            <a:endParaRPr lang="fr-FR" sz="800" dirty="0" smtClean="0"/>
          </a:p>
          <a:p>
            <a:pPr>
              <a:defRPr/>
            </a:pPr>
            <a:r>
              <a:rPr lang="fr-FR" sz="1800" b="1" dirty="0" smtClean="0"/>
              <a:t>Constat</a:t>
            </a:r>
            <a:r>
              <a:rPr lang="fr-FR" sz="1800" dirty="0" smtClean="0"/>
              <a:t> : Le CESP, bourse versée aux étudiants en médecine en contrepartie d’un engagement à s’installer en zone démédicalisée, n’atteint pas les objectifs qui lui ont été fixés . Seulement 351 contrats signés sur 800 proposés.</a:t>
            </a:r>
          </a:p>
          <a:p>
            <a:pPr>
              <a:defRPr/>
            </a:pPr>
            <a:endParaRPr lang="fr-FR" sz="800" dirty="0" smtClean="0"/>
          </a:p>
          <a:p>
            <a:pPr>
              <a:defRPr/>
            </a:pPr>
            <a:r>
              <a:rPr lang="fr-FR" sz="1800" b="1" dirty="0" smtClean="0"/>
              <a:t>Description de la mesure </a:t>
            </a:r>
            <a:r>
              <a:rPr lang="fr-FR" sz="1800" dirty="0" smtClean="0"/>
              <a:t>: </a:t>
            </a:r>
          </a:p>
          <a:p>
            <a:pPr lvl="1">
              <a:defRPr/>
            </a:pPr>
            <a:r>
              <a:rPr lang="fr-FR" sz="1800" dirty="0" smtClean="0"/>
              <a:t> Simplifier le dispositif en donnant aux directeurs généraux d’ARS davantage de latitude dans la définition des zones concernées</a:t>
            </a:r>
          </a:p>
          <a:p>
            <a:pPr lvl="1">
              <a:defRPr/>
            </a:pPr>
            <a:r>
              <a:rPr lang="fr-FR" sz="1800" dirty="0" smtClean="0"/>
              <a:t> Créer un dispositif dédié pour chirurgiens dentistes</a:t>
            </a:r>
          </a:p>
          <a:p>
            <a:pPr lvl="1">
              <a:defRPr/>
            </a:pPr>
            <a:r>
              <a:rPr lang="fr-FR" sz="1800" dirty="0" smtClean="0"/>
              <a:t> Mettre en place des plans d’information des étudiants autour de ces contrats (au sein de chaque région) et établir un </a:t>
            </a:r>
            <a:r>
              <a:rPr lang="fr-FR" sz="1800" dirty="0" err="1" smtClean="0"/>
              <a:t>reporting</a:t>
            </a:r>
            <a:r>
              <a:rPr lang="fr-FR" sz="1800" dirty="0" smtClean="0"/>
              <a:t> très précis du nombre de contrats signés</a:t>
            </a:r>
          </a:p>
          <a:p>
            <a:pPr lvl="1">
              <a:defRPr/>
            </a:pPr>
            <a:endParaRPr lang="fr-FR" sz="800" dirty="0" smtClean="0"/>
          </a:p>
          <a:p>
            <a:pPr>
              <a:defRPr/>
            </a:pPr>
            <a:r>
              <a:rPr lang="fr-FR" sz="1800" b="1" dirty="0" smtClean="0"/>
              <a:t>Calendrier : </a:t>
            </a:r>
            <a:r>
              <a:rPr lang="fr-FR" sz="1800" dirty="0" smtClean="0"/>
              <a:t>A partir de 2013, </a:t>
            </a:r>
            <a:r>
              <a:rPr lang="fr-FR" sz="1800" i="1" dirty="0" smtClean="0"/>
              <a:t>f</a:t>
            </a:r>
            <a:r>
              <a:rPr lang="fr-FR" sz="1800" dirty="0" smtClean="0"/>
              <a:t>orte mobilisation des ARS sur la signature des contrats et évaluation régulière du dispositif.</a:t>
            </a:r>
          </a:p>
          <a:p>
            <a:pPr>
              <a:defRPr/>
            </a:pPr>
            <a:endParaRPr lang="fr-FR" sz="1800" dirty="0" smtClean="0"/>
          </a:p>
          <a:p>
            <a:pPr marL="0" indent="0">
              <a:buFontTx/>
              <a:buNone/>
              <a:defRPr/>
            </a:pPr>
            <a:endParaRPr lang="fr-FR" sz="1000" u="sng" dirty="0" smtClean="0"/>
          </a:p>
          <a:p>
            <a:pPr marL="0" indent="0">
              <a:buFontTx/>
              <a:buNone/>
              <a:defRPr/>
            </a:pPr>
            <a:endParaRPr lang="fr-FR" sz="2400" u="sng" dirty="0" smtClean="0"/>
          </a:p>
          <a:p>
            <a:pPr>
              <a:defRPr/>
            </a:pPr>
            <a:endParaRPr lang="fr-FR" sz="2400" dirty="0" smtClean="0"/>
          </a:p>
          <a:p>
            <a:pPr>
              <a:defRPr/>
            </a:pPr>
            <a:endParaRPr lang="fr-FR" sz="600" dirty="0" smtClean="0"/>
          </a:p>
          <a:p>
            <a:pPr>
              <a:defRPr/>
            </a:pPr>
            <a:endParaRPr lang="fr-FR" sz="600" dirty="0" smtClean="0"/>
          </a:p>
          <a:p>
            <a:pPr marL="0" indent="0">
              <a:buFontTx/>
              <a:buNone/>
              <a:defRPr/>
            </a:pPr>
            <a:endParaRPr lang="fr-F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Image 35" descr="zone_ambu5_zones_fragiles.WMF"/>
          <p:cNvPicPr>
            <a:picLocks/>
          </p:cNvPicPr>
          <p:nvPr/>
        </p:nvPicPr>
        <p:blipFill>
          <a:blip r:embed="rId3" cstate="print"/>
          <a:srcRect/>
          <a:stretch>
            <a:fillRect/>
          </a:stretch>
        </p:blipFill>
        <p:spPr bwMode="auto">
          <a:xfrm>
            <a:off x="0" y="620713"/>
            <a:ext cx="9144000" cy="5903912"/>
          </a:xfrm>
          <a:prstGeom prst="rect">
            <a:avLst/>
          </a:prstGeom>
          <a:noFill/>
          <a:ln w="9525">
            <a:noFill/>
            <a:miter lim="800000"/>
            <a:headEnd/>
            <a:tailEnd/>
          </a:ln>
        </p:spPr>
      </p:pic>
      <p:sp>
        <p:nvSpPr>
          <p:cNvPr id="8195" name="Text Box 5"/>
          <p:cNvSpPr txBox="1">
            <a:spLocks noChangeArrowheads="1"/>
          </p:cNvSpPr>
          <p:nvPr/>
        </p:nvSpPr>
        <p:spPr bwMode="auto">
          <a:xfrm>
            <a:off x="5076825" y="2276475"/>
            <a:ext cx="863600" cy="214313"/>
          </a:xfrm>
          <a:prstGeom prst="rect">
            <a:avLst/>
          </a:prstGeom>
          <a:noFill/>
          <a:ln w="9525">
            <a:noFill/>
            <a:miter lim="800000"/>
            <a:headEnd/>
            <a:tailEnd/>
          </a:ln>
        </p:spPr>
        <p:txBody>
          <a:bodyPr>
            <a:spAutoFit/>
          </a:bodyPr>
          <a:lstStyle/>
          <a:p>
            <a:pPr>
              <a:spcBef>
                <a:spcPct val="50000"/>
              </a:spcBef>
            </a:pPr>
            <a:r>
              <a:rPr lang="fr-FR" sz="800"/>
              <a:t>Claye-Souilly</a:t>
            </a:r>
          </a:p>
        </p:txBody>
      </p:sp>
      <p:sp>
        <p:nvSpPr>
          <p:cNvPr id="8196" name="Text Box 6"/>
          <p:cNvSpPr txBox="1">
            <a:spLocks noChangeArrowheads="1"/>
          </p:cNvSpPr>
          <p:nvPr/>
        </p:nvSpPr>
        <p:spPr bwMode="auto">
          <a:xfrm>
            <a:off x="6443663" y="4221163"/>
            <a:ext cx="863600" cy="336550"/>
          </a:xfrm>
          <a:prstGeom prst="rect">
            <a:avLst/>
          </a:prstGeom>
          <a:noFill/>
          <a:ln w="9525">
            <a:noFill/>
            <a:miter lim="800000"/>
            <a:headEnd/>
            <a:tailEnd/>
          </a:ln>
        </p:spPr>
        <p:txBody>
          <a:bodyPr>
            <a:spAutoFit/>
          </a:bodyPr>
          <a:lstStyle/>
          <a:p>
            <a:pPr>
              <a:spcBef>
                <a:spcPct val="50000"/>
              </a:spcBef>
            </a:pPr>
            <a:r>
              <a:rPr lang="fr-FR" sz="800"/>
              <a:t>Donnemarie-Dontilly</a:t>
            </a:r>
          </a:p>
        </p:txBody>
      </p:sp>
      <p:sp>
        <p:nvSpPr>
          <p:cNvPr id="8197" name="Text Box 7"/>
          <p:cNvSpPr txBox="1">
            <a:spLocks noChangeArrowheads="1"/>
          </p:cNvSpPr>
          <p:nvPr/>
        </p:nvSpPr>
        <p:spPr bwMode="auto">
          <a:xfrm>
            <a:off x="7235825" y="1844675"/>
            <a:ext cx="863600" cy="336550"/>
          </a:xfrm>
          <a:prstGeom prst="rect">
            <a:avLst/>
          </a:prstGeom>
          <a:noFill/>
          <a:ln w="9525">
            <a:noFill/>
            <a:miter lim="800000"/>
            <a:headEnd/>
            <a:tailEnd/>
          </a:ln>
        </p:spPr>
        <p:txBody>
          <a:bodyPr>
            <a:spAutoFit/>
          </a:bodyPr>
          <a:lstStyle/>
          <a:p>
            <a:pPr>
              <a:spcBef>
                <a:spcPct val="50000"/>
              </a:spcBef>
            </a:pPr>
            <a:r>
              <a:rPr lang="fr-FR" sz="800"/>
              <a:t>La Ferté-sous-Jouarre</a:t>
            </a:r>
          </a:p>
        </p:txBody>
      </p:sp>
      <p:sp>
        <p:nvSpPr>
          <p:cNvPr id="8198" name="Text Box 8"/>
          <p:cNvSpPr txBox="1">
            <a:spLocks noChangeArrowheads="1"/>
          </p:cNvSpPr>
          <p:nvPr/>
        </p:nvSpPr>
        <p:spPr bwMode="auto">
          <a:xfrm>
            <a:off x="6659563" y="3716338"/>
            <a:ext cx="863600" cy="214312"/>
          </a:xfrm>
          <a:prstGeom prst="rect">
            <a:avLst/>
          </a:prstGeom>
          <a:noFill/>
          <a:ln w="9525">
            <a:noFill/>
            <a:miter lim="800000"/>
            <a:headEnd/>
            <a:tailEnd/>
          </a:ln>
        </p:spPr>
        <p:txBody>
          <a:bodyPr>
            <a:spAutoFit/>
          </a:bodyPr>
          <a:lstStyle/>
          <a:p>
            <a:pPr>
              <a:spcBef>
                <a:spcPct val="50000"/>
              </a:spcBef>
            </a:pPr>
            <a:r>
              <a:rPr lang="fr-FR" sz="800"/>
              <a:t>Nangis</a:t>
            </a:r>
          </a:p>
        </p:txBody>
      </p:sp>
      <p:sp>
        <p:nvSpPr>
          <p:cNvPr id="8199" name="Text Box 9"/>
          <p:cNvSpPr txBox="1">
            <a:spLocks noChangeArrowheads="1"/>
          </p:cNvSpPr>
          <p:nvPr/>
        </p:nvSpPr>
        <p:spPr bwMode="auto">
          <a:xfrm>
            <a:off x="2268538" y="2997200"/>
            <a:ext cx="576262" cy="214313"/>
          </a:xfrm>
          <a:prstGeom prst="rect">
            <a:avLst/>
          </a:prstGeom>
          <a:noFill/>
          <a:ln w="9525">
            <a:noFill/>
            <a:miter lim="800000"/>
            <a:headEnd/>
            <a:tailEnd/>
          </a:ln>
        </p:spPr>
        <p:txBody>
          <a:bodyPr>
            <a:spAutoFit/>
          </a:bodyPr>
          <a:lstStyle/>
          <a:p>
            <a:pPr>
              <a:spcBef>
                <a:spcPct val="50000"/>
              </a:spcBef>
            </a:pPr>
            <a:r>
              <a:rPr lang="fr-FR" sz="800"/>
              <a:t>Trappes</a:t>
            </a:r>
          </a:p>
        </p:txBody>
      </p:sp>
      <p:sp>
        <p:nvSpPr>
          <p:cNvPr id="8200" name="Text Box 10"/>
          <p:cNvSpPr txBox="1">
            <a:spLocks noChangeArrowheads="1"/>
          </p:cNvSpPr>
          <p:nvPr/>
        </p:nvSpPr>
        <p:spPr bwMode="auto">
          <a:xfrm>
            <a:off x="2916238" y="4005263"/>
            <a:ext cx="863600" cy="214312"/>
          </a:xfrm>
          <a:prstGeom prst="rect">
            <a:avLst/>
          </a:prstGeom>
          <a:noFill/>
          <a:ln w="9525">
            <a:noFill/>
            <a:miter lim="800000"/>
            <a:headEnd/>
            <a:tailEnd/>
          </a:ln>
        </p:spPr>
        <p:txBody>
          <a:bodyPr>
            <a:spAutoFit/>
          </a:bodyPr>
          <a:lstStyle/>
          <a:p>
            <a:pPr>
              <a:spcBef>
                <a:spcPct val="50000"/>
              </a:spcBef>
            </a:pPr>
            <a:r>
              <a:rPr lang="fr-FR" sz="800"/>
              <a:t>Saint-Chéron</a:t>
            </a:r>
          </a:p>
        </p:txBody>
      </p:sp>
      <p:sp>
        <p:nvSpPr>
          <p:cNvPr id="8201" name="Text Box 11"/>
          <p:cNvSpPr txBox="1">
            <a:spLocks noChangeArrowheads="1"/>
          </p:cNvSpPr>
          <p:nvPr/>
        </p:nvSpPr>
        <p:spPr bwMode="auto">
          <a:xfrm>
            <a:off x="3492500" y="3573463"/>
            <a:ext cx="1223963" cy="214312"/>
          </a:xfrm>
          <a:prstGeom prst="rect">
            <a:avLst/>
          </a:prstGeom>
          <a:noFill/>
          <a:ln w="9525">
            <a:noFill/>
            <a:miter lim="800000"/>
            <a:headEnd/>
            <a:tailEnd/>
          </a:ln>
        </p:spPr>
        <p:txBody>
          <a:bodyPr>
            <a:spAutoFit/>
          </a:bodyPr>
          <a:lstStyle/>
          <a:p>
            <a:pPr>
              <a:spcBef>
                <a:spcPct val="50000"/>
              </a:spcBef>
            </a:pPr>
            <a:r>
              <a:rPr lang="fr-FR" sz="800"/>
              <a:t>Morsang-sur-O</a:t>
            </a:r>
          </a:p>
        </p:txBody>
      </p:sp>
      <p:sp>
        <p:nvSpPr>
          <p:cNvPr id="8202" name="Line 12"/>
          <p:cNvSpPr>
            <a:spLocks noChangeShapeType="1"/>
          </p:cNvSpPr>
          <p:nvPr/>
        </p:nvSpPr>
        <p:spPr bwMode="auto">
          <a:xfrm flipV="1">
            <a:off x="2771775" y="3068638"/>
            <a:ext cx="215900" cy="73025"/>
          </a:xfrm>
          <a:prstGeom prst="line">
            <a:avLst/>
          </a:prstGeom>
          <a:noFill/>
          <a:ln w="9525">
            <a:solidFill>
              <a:schemeClr val="tx1"/>
            </a:solidFill>
            <a:round/>
            <a:headEnd/>
            <a:tailEnd type="triangle" w="med" len="med"/>
          </a:ln>
        </p:spPr>
        <p:txBody>
          <a:bodyPr/>
          <a:lstStyle/>
          <a:p>
            <a:endParaRPr lang="fr-FR"/>
          </a:p>
        </p:txBody>
      </p:sp>
      <p:sp>
        <p:nvSpPr>
          <p:cNvPr id="8203" name="Text Box 13"/>
          <p:cNvSpPr txBox="1">
            <a:spLocks noChangeArrowheads="1"/>
          </p:cNvSpPr>
          <p:nvPr/>
        </p:nvSpPr>
        <p:spPr bwMode="auto">
          <a:xfrm>
            <a:off x="4211638" y="981075"/>
            <a:ext cx="863600" cy="214313"/>
          </a:xfrm>
          <a:prstGeom prst="rect">
            <a:avLst/>
          </a:prstGeom>
          <a:noFill/>
          <a:ln w="9525">
            <a:noFill/>
            <a:miter lim="800000"/>
            <a:headEnd/>
            <a:tailEnd/>
          </a:ln>
        </p:spPr>
        <p:txBody>
          <a:bodyPr>
            <a:spAutoFit/>
          </a:bodyPr>
          <a:lstStyle/>
          <a:p>
            <a:pPr>
              <a:spcBef>
                <a:spcPct val="50000"/>
              </a:spcBef>
            </a:pPr>
            <a:r>
              <a:rPr lang="fr-FR" sz="800"/>
              <a:t>Viarmes</a:t>
            </a:r>
          </a:p>
        </p:txBody>
      </p:sp>
      <p:sp>
        <p:nvSpPr>
          <p:cNvPr id="8204" name="Text Box 14"/>
          <p:cNvSpPr txBox="1">
            <a:spLocks noChangeArrowheads="1"/>
          </p:cNvSpPr>
          <p:nvPr/>
        </p:nvSpPr>
        <p:spPr bwMode="auto">
          <a:xfrm>
            <a:off x="2484438" y="1341438"/>
            <a:ext cx="863600" cy="214312"/>
          </a:xfrm>
          <a:prstGeom prst="rect">
            <a:avLst/>
          </a:prstGeom>
          <a:noFill/>
          <a:ln w="9525">
            <a:noFill/>
            <a:miter lim="800000"/>
            <a:headEnd/>
            <a:tailEnd/>
          </a:ln>
        </p:spPr>
        <p:txBody>
          <a:bodyPr>
            <a:spAutoFit/>
          </a:bodyPr>
          <a:lstStyle/>
          <a:p>
            <a:pPr>
              <a:spcBef>
                <a:spcPct val="50000"/>
              </a:spcBef>
            </a:pPr>
            <a:r>
              <a:rPr lang="fr-FR" sz="800"/>
              <a:t>Vigny</a:t>
            </a:r>
          </a:p>
        </p:txBody>
      </p:sp>
      <p:sp>
        <p:nvSpPr>
          <p:cNvPr id="8205" name="Text Box 15"/>
          <p:cNvSpPr txBox="1">
            <a:spLocks noChangeArrowheads="1"/>
          </p:cNvSpPr>
          <p:nvPr/>
        </p:nvSpPr>
        <p:spPr bwMode="auto">
          <a:xfrm>
            <a:off x="3276600" y="1773238"/>
            <a:ext cx="863600" cy="214312"/>
          </a:xfrm>
          <a:prstGeom prst="rect">
            <a:avLst/>
          </a:prstGeom>
          <a:noFill/>
          <a:ln w="9525">
            <a:noFill/>
            <a:miter lim="800000"/>
            <a:headEnd/>
            <a:tailEnd/>
          </a:ln>
        </p:spPr>
        <p:txBody>
          <a:bodyPr>
            <a:spAutoFit/>
          </a:bodyPr>
          <a:lstStyle/>
          <a:p>
            <a:pPr>
              <a:spcBef>
                <a:spcPct val="50000"/>
              </a:spcBef>
            </a:pPr>
            <a:r>
              <a:rPr lang="fr-FR" sz="800"/>
              <a:t>Beauchamp</a:t>
            </a:r>
          </a:p>
        </p:txBody>
      </p:sp>
      <p:sp>
        <p:nvSpPr>
          <p:cNvPr id="8206" name="Text Box 16"/>
          <p:cNvSpPr txBox="1">
            <a:spLocks noChangeArrowheads="1"/>
          </p:cNvSpPr>
          <p:nvPr/>
        </p:nvSpPr>
        <p:spPr bwMode="auto">
          <a:xfrm>
            <a:off x="3132138" y="1052513"/>
            <a:ext cx="863600" cy="336550"/>
          </a:xfrm>
          <a:prstGeom prst="rect">
            <a:avLst/>
          </a:prstGeom>
          <a:noFill/>
          <a:ln w="9525">
            <a:noFill/>
            <a:miter lim="800000"/>
            <a:headEnd/>
            <a:tailEnd/>
          </a:ln>
        </p:spPr>
        <p:txBody>
          <a:bodyPr>
            <a:spAutoFit/>
          </a:bodyPr>
          <a:lstStyle/>
          <a:p>
            <a:pPr>
              <a:spcBef>
                <a:spcPct val="50000"/>
              </a:spcBef>
            </a:pPr>
            <a:r>
              <a:rPr lang="fr-FR" sz="800"/>
              <a:t>Auvers-sur-Oise</a:t>
            </a:r>
          </a:p>
        </p:txBody>
      </p:sp>
      <p:sp>
        <p:nvSpPr>
          <p:cNvPr id="8207" name="Text Box 17"/>
          <p:cNvSpPr txBox="1">
            <a:spLocks noChangeArrowheads="1"/>
          </p:cNvSpPr>
          <p:nvPr/>
        </p:nvSpPr>
        <p:spPr bwMode="auto">
          <a:xfrm>
            <a:off x="4067175" y="1844675"/>
            <a:ext cx="863600" cy="214313"/>
          </a:xfrm>
          <a:prstGeom prst="rect">
            <a:avLst/>
          </a:prstGeom>
          <a:noFill/>
          <a:ln w="9525">
            <a:noFill/>
            <a:miter lim="800000"/>
            <a:headEnd/>
            <a:tailEnd/>
          </a:ln>
        </p:spPr>
        <p:txBody>
          <a:bodyPr>
            <a:spAutoFit/>
          </a:bodyPr>
          <a:lstStyle/>
          <a:p>
            <a:pPr>
              <a:spcBef>
                <a:spcPct val="50000"/>
              </a:spcBef>
            </a:pPr>
            <a:r>
              <a:rPr lang="fr-FR" sz="800"/>
              <a:t>Sarcelles</a:t>
            </a:r>
          </a:p>
        </p:txBody>
      </p:sp>
      <p:sp>
        <p:nvSpPr>
          <p:cNvPr id="8208" name="ZoneTexte 15"/>
          <p:cNvSpPr txBox="1">
            <a:spLocks noChangeArrowheads="1"/>
          </p:cNvSpPr>
          <p:nvPr/>
        </p:nvSpPr>
        <p:spPr bwMode="auto">
          <a:xfrm>
            <a:off x="3924300" y="6597650"/>
            <a:ext cx="4751388" cy="230188"/>
          </a:xfrm>
          <a:prstGeom prst="rect">
            <a:avLst/>
          </a:prstGeom>
          <a:noFill/>
          <a:ln w="9525">
            <a:noFill/>
            <a:miter lim="800000"/>
            <a:headEnd/>
            <a:tailEnd/>
          </a:ln>
        </p:spPr>
        <p:txBody>
          <a:bodyPr>
            <a:spAutoFit/>
          </a:bodyPr>
          <a:lstStyle/>
          <a:p>
            <a:pPr algn="r">
              <a:spcBef>
                <a:spcPct val="50000"/>
              </a:spcBef>
            </a:pPr>
            <a:r>
              <a:rPr lang="fr-FR" sz="900"/>
              <a:t>ARS Ile-de-France – DOSMS – pôle ambulatoire</a:t>
            </a:r>
          </a:p>
        </p:txBody>
      </p:sp>
      <p:sp>
        <p:nvSpPr>
          <p:cNvPr id="8209" name="Text Box 24"/>
          <p:cNvSpPr txBox="1">
            <a:spLocks noChangeArrowheads="1"/>
          </p:cNvSpPr>
          <p:nvPr/>
        </p:nvSpPr>
        <p:spPr bwMode="auto">
          <a:xfrm>
            <a:off x="2555875" y="188913"/>
            <a:ext cx="6588125" cy="892175"/>
          </a:xfrm>
          <a:prstGeom prst="rect">
            <a:avLst/>
          </a:prstGeom>
          <a:noFill/>
          <a:ln w="9525">
            <a:noFill/>
            <a:miter lim="800000"/>
            <a:headEnd/>
            <a:tailEnd/>
          </a:ln>
        </p:spPr>
        <p:txBody>
          <a:bodyPr>
            <a:spAutoFit/>
          </a:bodyPr>
          <a:lstStyle/>
          <a:p>
            <a:pPr algn="ctr">
              <a:spcBef>
                <a:spcPct val="50000"/>
              </a:spcBef>
            </a:pPr>
            <a:endParaRPr lang="fr-FR" sz="1400"/>
          </a:p>
          <a:p>
            <a:pPr>
              <a:spcBef>
                <a:spcPct val="50000"/>
              </a:spcBef>
            </a:pPr>
            <a:r>
              <a:rPr lang="fr-FR" sz="1400" b="1"/>
              <a:t>Définition des zones déficitaires et fragiles en Ile-de-France</a:t>
            </a:r>
            <a:endParaRPr lang="fr-FR" sz="1400"/>
          </a:p>
          <a:p>
            <a:pPr>
              <a:spcBef>
                <a:spcPct val="50000"/>
              </a:spcBef>
            </a:pPr>
            <a:r>
              <a:rPr lang="fr-FR" sz="800" i="1"/>
              <a:t>Carte conforme à l’arrêté de l’ARS n° 12-209 du 25 mai 2012 relatif à la définition des zones de mise en œuvre des mesures destinées à favoriser une meilleure répartition géographique des professionnels de santé, des pôles de santé et des centres de santé et des infirmiers libéraux</a:t>
            </a:r>
            <a:endParaRPr lang="fr-FR" sz="800"/>
          </a:p>
        </p:txBody>
      </p:sp>
      <p:grpSp>
        <p:nvGrpSpPr>
          <p:cNvPr id="8210" name="Groupe 28"/>
          <p:cNvGrpSpPr>
            <a:grpSpLocks/>
          </p:cNvGrpSpPr>
          <p:nvPr/>
        </p:nvGrpSpPr>
        <p:grpSpPr bwMode="auto">
          <a:xfrm>
            <a:off x="250825" y="5732463"/>
            <a:ext cx="1219200" cy="247650"/>
            <a:chOff x="251520" y="5445222"/>
            <a:chExt cx="1217424" cy="246379"/>
          </a:xfrm>
        </p:grpSpPr>
        <p:sp>
          <p:nvSpPr>
            <p:cNvPr id="19" name="Rectangle 18"/>
            <p:cNvSpPr/>
            <p:nvPr/>
          </p:nvSpPr>
          <p:spPr>
            <a:xfrm>
              <a:off x="251520" y="5445222"/>
              <a:ext cx="288504" cy="216371"/>
            </a:xfrm>
            <a:prstGeom prst="rect">
              <a:avLst/>
            </a:prstGeom>
            <a:solidFill>
              <a:srgbClr val="FFFF00"/>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fr-FR"/>
            </a:p>
          </p:txBody>
        </p:sp>
        <p:sp>
          <p:nvSpPr>
            <p:cNvPr id="8216" name="ZoneTexte 27"/>
            <p:cNvSpPr txBox="1">
              <a:spLocks noChangeArrowheads="1"/>
            </p:cNvSpPr>
            <p:nvPr/>
          </p:nvSpPr>
          <p:spPr bwMode="auto">
            <a:xfrm>
              <a:off x="611560" y="5445222"/>
              <a:ext cx="857384" cy="246379"/>
            </a:xfrm>
            <a:prstGeom prst="rect">
              <a:avLst/>
            </a:prstGeom>
            <a:noFill/>
            <a:ln w="9525">
              <a:noFill/>
              <a:miter lim="800000"/>
              <a:headEnd/>
              <a:tailEnd/>
            </a:ln>
          </p:spPr>
          <p:txBody>
            <a:bodyPr wrap="none">
              <a:spAutoFit/>
            </a:bodyPr>
            <a:lstStyle/>
            <a:p>
              <a:pPr>
                <a:spcBef>
                  <a:spcPct val="50000"/>
                </a:spcBef>
              </a:pPr>
              <a:r>
                <a:rPr lang="fr-FR"/>
                <a:t>Zone fragile</a:t>
              </a:r>
            </a:p>
          </p:txBody>
        </p:sp>
      </p:grpSp>
      <p:grpSp>
        <p:nvGrpSpPr>
          <p:cNvPr id="8211" name="Groupe 28"/>
          <p:cNvGrpSpPr>
            <a:grpSpLocks/>
          </p:cNvGrpSpPr>
          <p:nvPr/>
        </p:nvGrpSpPr>
        <p:grpSpPr bwMode="auto">
          <a:xfrm>
            <a:off x="250825" y="5445125"/>
            <a:ext cx="1417638" cy="246063"/>
            <a:chOff x="251520" y="5445224"/>
            <a:chExt cx="1416740" cy="246221"/>
          </a:xfrm>
        </p:grpSpPr>
        <p:sp>
          <p:nvSpPr>
            <p:cNvPr id="22" name="Rectangle 21"/>
            <p:cNvSpPr/>
            <p:nvPr/>
          </p:nvSpPr>
          <p:spPr>
            <a:xfrm>
              <a:off x="251520" y="5445224"/>
              <a:ext cx="288742" cy="216039"/>
            </a:xfrm>
            <a:prstGeom prst="rect">
              <a:avLst/>
            </a:prstGeom>
            <a:solidFill>
              <a:srgbClr val="FF0000"/>
            </a:solidFill>
            <a:ln w="1270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fr-FR"/>
            </a:p>
          </p:txBody>
        </p:sp>
        <p:sp>
          <p:nvSpPr>
            <p:cNvPr id="8214" name="ZoneTexte 27"/>
            <p:cNvSpPr txBox="1">
              <a:spLocks noChangeArrowheads="1"/>
            </p:cNvSpPr>
            <p:nvPr/>
          </p:nvSpPr>
          <p:spPr bwMode="auto">
            <a:xfrm>
              <a:off x="611560" y="5445224"/>
              <a:ext cx="1056700" cy="246221"/>
            </a:xfrm>
            <a:prstGeom prst="rect">
              <a:avLst/>
            </a:prstGeom>
            <a:noFill/>
            <a:ln w="9525">
              <a:noFill/>
              <a:miter lim="800000"/>
              <a:headEnd/>
              <a:tailEnd/>
            </a:ln>
          </p:spPr>
          <p:txBody>
            <a:bodyPr wrap="none">
              <a:spAutoFit/>
            </a:bodyPr>
            <a:lstStyle/>
            <a:p>
              <a:pPr>
                <a:spcBef>
                  <a:spcPct val="50000"/>
                </a:spcBef>
              </a:pPr>
              <a:r>
                <a:rPr lang="fr-FR"/>
                <a:t>Zone déficitaire</a:t>
              </a:r>
            </a:p>
          </p:txBody>
        </p:sp>
      </p:grpSp>
      <p:pic>
        <p:nvPicPr>
          <p:cNvPr id="8212" name="Image 25" descr="Logo_ARS_idf_web.jpg"/>
          <p:cNvPicPr>
            <a:picLocks noChangeAspect="1"/>
          </p:cNvPicPr>
          <p:nvPr/>
        </p:nvPicPr>
        <p:blipFill>
          <a:blip r:embed="rId4" cstate="print"/>
          <a:srcRect/>
          <a:stretch>
            <a:fillRect/>
          </a:stretch>
        </p:blipFill>
        <p:spPr bwMode="auto">
          <a:xfrm>
            <a:off x="366713" y="404813"/>
            <a:ext cx="1181100" cy="6762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50825" y="0"/>
            <a:ext cx="8893175" cy="1143000"/>
          </a:xfrm>
        </p:spPr>
        <p:txBody>
          <a:bodyPr/>
          <a:lstStyle/>
          <a:p>
            <a:r>
              <a:rPr lang="fr-FR" smtClean="0"/>
              <a:t>Changer la formation et faciliter l’installation des jeunes médecins</a:t>
            </a:r>
          </a:p>
        </p:txBody>
      </p:sp>
      <p:sp>
        <p:nvSpPr>
          <p:cNvPr id="7171" name="Rectangle 3"/>
          <p:cNvSpPr>
            <a:spLocks noGrp="1" noChangeArrowheads="1"/>
          </p:cNvSpPr>
          <p:nvPr>
            <p:ph type="body" idx="1"/>
          </p:nvPr>
        </p:nvSpPr>
        <p:spPr>
          <a:xfrm>
            <a:off x="323850" y="1052513"/>
            <a:ext cx="8820150" cy="4464050"/>
          </a:xfrm>
        </p:spPr>
        <p:txBody>
          <a:bodyPr/>
          <a:lstStyle/>
          <a:p>
            <a:pPr>
              <a:buFontTx/>
              <a:buNone/>
              <a:defRPr/>
            </a:pPr>
            <a:r>
              <a:rPr lang="fr-FR" sz="2400" dirty="0" smtClean="0"/>
              <a:t>	</a:t>
            </a:r>
            <a:r>
              <a:rPr lang="fr-FR" sz="2000" b="1" u="sng" dirty="0" smtClean="0"/>
              <a:t>Engagement 3</a:t>
            </a:r>
            <a:r>
              <a:rPr lang="fr-FR" sz="2000" dirty="0" smtClean="0"/>
              <a:t>: 200 praticiens territoriaux de médecine générale dès 2013</a:t>
            </a:r>
          </a:p>
          <a:p>
            <a:pPr>
              <a:buFontTx/>
              <a:buNone/>
              <a:defRPr/>
            </a:pPr>
            <a:endParaRPr lang="fr-FR" sz="2000" dirty="0" smtClean="0"/>
          </a:p>
          <a:p>
            <a:pPr>
              <a:defRPr/>
            </a:pPr>
            <a:r>
              <a:rPr lang="fr-FR" sz="1800" b="1" dirty="0" smtClean="0"/>
              <a:t>Constat : </a:t>
            </a:r>
            <a:r>
              <a:rPr lang="fr-FR" sz="1800" dirty="0" smtClean="0"/>
              <a:t>Le moment de l’installation pour les médecins constitue une période d’incertitude importante : arrivée sur un nouveau territoire, changement de vie, création d’une </a:t>
            </a:r>
            <a:r>
              <a:rPr lang="fr-FR" sz="1800" dirty="0" err="1" smtClean="0"/>
              <a:t>patientèle</a:t>
            </a:r>
            <a:r>
              <a:rPr lang="fr-FR" sz="1800" dirty="0" smtClean="0"/>
              <a:t>, difficultés de trésorerie, incertitudes financières… La sécurisation financière au moment de l’installation dans les zones en difficultés démographiques constitue une incitation efficace.</a:t>
            </a:r>
          </a:p>
          <a:p>
            <a:pPr>
              <a:defRPr/>
            </a:pPr>
            <a:endParaRPr lang="fr-FR" sz="1800" dirty="0" smtClean="0"/>
          </a:p>
          <a:p>
            <a:pPr>
              <a:defRPr/>
            </a:pPr>
            <a:r>
              <a:rPr lang="fr-FR" sz="1800" b="1" dirty="0" smtClean="0"/>
              <a:t>Description de la mesure : </a:t>
            </a:r>
            <a:r>
              <a:rPr lang="fr-FR" sz="1800" dirty="0" smtClean="0"/>
              <a:t>Apporter une garantie financière de revenus pendant 2 ans aux jeunes médecins en contrepartie d’une installation dans une zone en voie de démédicalisation</a:t>
            </a:r>
          </a:p>
          <a:p>
            <a:pPr>
              <a:buFontTx/>
              <a:buNone/>
              <a:defRPr/>
            </a:pPr>
            <a:endParaRPr lang="fr-FR" sz="1800" dirty="0" smtClean="0"/>
          </a:p>
          <a:p>
            <a:pPr>
              <a:defRPr/>
            </a:pPr>
            <a:r>
              <a:rPr lang="fr-FR" sz="1800" b="1" dirty="0" smtClean="0"/>
              <a:t>Calendrier : </a:t>
            </a:r>
            <a:r>
              <a:rPr lang="fr-FR" sz="1800" dirty="0" smtClean="0"/>
              <a:t>Les modifications législative et réglementaire sont en cours . </a:t>
            </a:r>
            <a:r>
              <a:rPr lang="fr-FR" sz="1800" b="1" i="1" dirty="0" smtClean="0"/>
              <a:t>2013 : 200 premiers contrats signés</a:t>
            </a:r>
            <a:endParaRPr lang="fr-FR" sz="1800" dirty="0" smtClean="0"/>
          </a:p>
          <a:p>
            <a:pPr>
              <a:defRPr/>
            </a:pPr>
            <a:endParaRPr lang="fr-FR" sz="2000" dirty="0" smtClean="0"/>
          </a:p>
          <a:p>
            <a:pPr marL="0" indent="0">
              <a:buFontTx/>
              <a:buNone/>
              <a:defRPr/>
            </a:pPr>
            <a:endParaRPr lang="fr-FR" sz="400" dirty="0" smtClean="0"/>
          </a:p>
          <a:p>
            <a:pPr marL="0" indent="0">
              <a:buFontTx/>
              <a:buNone/>
              <a:defRPr/>
            </a:pPr>
            <a:endParaRPr lang="fr-FR" sz="1000" u="sng" dirty="0"/>
          </a:p>
          <a:p>
            <a:pPr marL="0" indent="0">
              <a:buFontTx/>
              <a:buNone/>
              <a:defRPr/>
            </a:pPr>
            <a:endParaRPr lang="fr-FR" sz="2400" dirty="0" smtClean="0"/>
          </a:p>
          <a:p>
            <a:pPr>
              <a:defRPr/>
            </a:pPr>
            <a:endParaRPr lang="fr-FR" sz="600" dirty="0" smtClean="0"/>
          </a:p>
          <a:p>
            <a:pPr>
              <a:defRPr/>
            </a:pPr>
            <a:endParaRPr lang="fr-FR" sz="600" dirty="0" smtClean="0"/>
          </a:p>
          <a:p>
            <a:pPr marL="0" indent="0">
              <a:buFontTx/>
              <a:buNone/>
              <a:defRPr/>
            </a:pPr>
            <a:endParaRPr lang="fr-FR"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323850" y="0"/>
            <a:ext cx="8820150" cy="1143000"/>
          </a:xfrm>
        </p:spPr>
        <p:txBody>
          <a:bodyPr/>
          <a:lstStyle/>
          <a:p>
            <a:r>
              <a:rPr lang="fr-FR" smtClean="0"/>
              <a:t>Changer la formation et faciliter l’installation des jeunes médecins</a:t>
            </a:r>
          </a:p>
        </p:txBody>
      </p:sp>
      <p:sp>
        <p:nvSpPr>
          <p:cNvPr id="5" name="Rectangle 3"/>
          <p:cNvSpPr txBox="1">
            <a:spLocks noChangeArrowheads="1"/>
          </p:cNvSpPr>
          <p:nvPr/>
        </p:nvSpPr>
        <p:spPr bwMode="auto">
          <a:xfrm>
            <a:off x="323850" y="1125538"/>
            <a:ext cx="8820150" cy="4895850"/>
          </a:xfrm>
          <a:prstGeom prst="rect">
            <a:avLst/>
          </a:prstGeom>
          <a:noFill/>
          <a:ln w="9525">
            <a:noFill/>
            <a:miter lim="800000"/>
            <a:headEnd/>
            <a:tailEnd/>
          </a:ln>
        </p:spPr>
        <p:txBody>
          <a:bodyPr/>
          <a:lstStyle/>
          <a:p>
            <a:pPr marL="858838" indent="-858838" eaLnBrk="0" hangingPunct="0">
              <a:spcBef>
                <a:spcPct val="20000"/>
              </a:spcBef>
              <a:buSzPct val="55000"/>
            </a:pPr>
            <a:r>
              <a:rPr lang="fr-FR" sz="2400">
                <a:solidFill>
                  <a:schemeClr val="tx1"/>
                </a:solidFill>
              </a:rPr>
              <a:t>	</a:t>
            </a:r>
            <a:r>
              <a:rPr lang="fr-FR" sz="2000" b="1" u="sng">
                <a:solidFill>
                  <a:schemeClr val="tx1"/>
                </a:solidFill>
              </a:rPr>
              <a:t>Engagement 3</a:t>
            </a:r>
            <a:r>
              <a:rPr lang="fr-FR" sz="2000">
                <a:solidFill>
                  <a:schemeClr val="tx1"/>
                </a:solidFill>
              </a:rPr>
              <a:t>: 200 praticiens territoriaux de médecine générale dès 2013</a:t>
            </a:r>
          </a:p>
          <a:p>
            <a:pPr marL="858838" indent="-858838" eaLnBrk="0" hangingPunct="0">
              <a:spcBef>
                <a:spcPct val="20000"/>
              </a:spcBef>
              <a:buSzPct val="55000"/>
            </a:pPr>
            <a:endParaRPr lang="fr-FR" sz="800">
              <a:solidFill>
                <a:schemeClr val="tx1"/>
              </a:solidFill>
            </a:endParaRPr>
          </a:p>
          <a:p>
            <a:pPr marL="858838" indent="-858838" eaLnBrk="0" hangingPunct="0">
              <a:spcBef>
                <a:spcPct val="20000"/>
              </a:spcBef>
              <a:buSzPct val="55000"/>
              <a:buFontTx/>
              <a:buBlip>
                <a:blip r:embed="rId3"/>
              </a:buBlip>
            </a:pPr>
            <a:r>
              <a:rPr lang="fr-FR" sz="1800" b="1">
                <a:solidFill>
                  <a:schemeClr val="tx1"/>
                </a:solidFill>
              </a:rPr>
              <a:t>Des précisions règlementaires en attente</a:t>
            </a:r>
          </a:p>
          <a:p>
            <a:pPr marL="623888" lvl="1" indent="-361950" eaLnBrk="0" hangingPunct="0">
              <a:spcBef>
                <a:spcPct val="20000"/>
              </a:spcBef>
              <a:buSzPct val="70000"/>
              <a:buFont typeface="Wingdings" pitchFamily="2" charset="2"/>
              <a:buChar char="ü"/>
            </a:pPr>
            <a:r>
              <a:rPr lang="fr-FR" sz="1800">
                <a:solidFill>
                  <a:schemeClr val="tx1"/>
                </a:solidFill>
              </a:rPr>
              <a:t>quelle répartition des 200 PTMG de 2013 entre les régions ….</a:t>
            </a:r>
          </a:p>
          <a:p>
            <a:pPr marL="623888" lvl="1" indent="-361950" eaLnBrk="0" hangingPunct="0">
              <a:spcBef>
                <a:spcPct val="20000"/>
              </a:spcBef>
              <a:buSzPct val="70000"/>
              <a:buFont typeface="Wingdings" pitchFamily="2" charset="2"/>
              <a:buChar char="ü"/>
            </a:pPr>
            <a:r>
              <a:rPr lang="fr-FR" sz="1800">
                <a:solidFill>
                  <a:schemeClr val="tx1"/>
                </a:solidFill>
              </a:rPr>
              <a:t>liberté de choix des lieux d’installation des PTMG par le niveau régional</a:t>
            </a:r>
          </a:p>
          <a:p>
            <a:pPr marL="623888" lvl="1" indent="-361950" eaLnBrk="0" hangingPunct="0">
              <a:spcBef>
                <a:spcPct val="20000"/>
              </a:spcBef>
              <a:buSzPct val="70000"/>
              <a:buFont typeface="Wingdings" pitchFamily="2" charset="2"/>
              <a:buChar char="ü"/>
            </a:pPr>
            <a:r>
              <a:rPr lang="fr-FR" sz="1800">
                <a:solidFill>
                  <a:schemeClr val="tx1"/>
                </a:solidFill>
              </a:rPr>
              <a:t>quel statut pour le PTMG ?</a:t>
            </a:r>
          </a:p>
          <a:p>
            <a:pPr marL="623888" lvl="1" indent="-361950" eaLnBrk="0" hangingPunct="0">
              <a:spcBef>
                <a:spcPct val="20000"/>
              </a:spcBef>
              <a:buSzPct val="70000"/>
              <a:buFont typeface="Wingdings" pitchFamily="2" charset="2"/>
              <a:buChar char="ü"/>
            </a:pPr>
            <a:r>
              <a:rPr lang="fr-FR" sz="1800">
                <a:solidFill>
                  <a:schemeClr val="tx1"/>
                </a:solidFill>
              </a:rPr>
              <a:t>qui rémunère le PTMG ? sur quelle source de financement ?</a:t>
            </a:r>
          </a:p>
          <a:p>
            <a:pPr marL="623888" lvl="1" indent="-361950" eaLnBrk="0" hangingPunct="0">
              <a:spcBef>
                <a:spcPct val="20000"/>
              </a:spcBef>
              <a:buSzPct val="70000"/>
              <a:buFont typeface="Wingdings" pitchFamily="2" charset="2"/>
              <a:buChar char="ü"/>
            </a:pPr>
            <a:r>
              <a:rPr lang="fr-FR" sz="1800">
                <a:solidFill>
                  <a:schemeClr val="tx1"/>
                </a:solidFill>
              </a:rPr>
              <a:t>cabinet d’un retraité ?….</a:t>
            </a:r>
          </a:p>
          <a:p>
            <a:pPr marL="858838" indent="-858838" eaLnBrk="0" hangingPunct="0">
              <a:spcBef>
                <a:spcPct val="20000"/>
              </a:spcBef>
              <a:buSzPct val="55000"/>
              <a:buFontTx/>
              <a:buBlip>
                <a:blip r:embed="rId3"/>
              </a:buBlip>
            </a:pPr>
            <a:r>
              <a:rPr lang="fr-FR" sz="1800" b="1">
                <a:solidFill>
                  <a:schemeClr val="tx1"/>
                </a:solidFill>
              </a:rPr>
              <a:t>Les propositions en Ile-de-France</a:t>
            </a:r>
          </a:p>
          <a:p>
            <a:pPr marL="858838" indent="-858838" eaLnBrk="0" hangingPunct="0">
              <a:spcBef>
                <a:spcPct val="20000"/>
              </a:spcBef>
              <a:buSzPct val="55000"/>
            </a:pPr>
            <a:endParaRPr lang="fr-FR" sz="800" b="1">
              <a:solidFill>
                <a:schemeClr val="tx1"/>
              </a:solidFill>
            </a:endParaRPr>
          </a:p>
          <a:p>
            <a:pPr marL="858838" indent="-858838" eaLnBrk="0" hangingPunct="0">
              <a:spcBef>
                <a:spcPct val="20000"/>
              </a:spcBef>
              <a:buSzPct val="55000"/>
            </a:pPr>
            <a:r>
              <a:rPr lang="fr-FR" sz="1800" b="1">
                <a:solidFill>
                  <a:schemeClr val="tx1"/>
                </a:solidFill>
              </a:rPr>
              <a:t>Quels territoires en Ile-de-France ?</a:t>
            </a:r>
          </a:p>
          <a:p>
            <a:pPr marL="858838" indent="-858838" eaLnBrk="0" hangingPunct="0">
              <a:spcBef>
                <a:spcPct val="20000"/>
              </a:spcBef>
              <a:buSzPct val="55000"/>
              <a:buFont typeface="Wingdings" pitchFamily="2" charset="2"/>
              <a:buChar char="q"/>
            </a:pPr>
            <a:r>
              <a:rPr lang="fr-FR" sz="1800">
                <a:solidFill>
                  <a:schemeClr val="tx1"/>
                </a:solidFill>
              </a:rPr>
              <a:t>Les zones déficitaires et fragiles (29 déficitaires et 21 fragiles)</a:t>
            </a:r>
          </a:p>
          <a:p>
            <a:pPr marL="858838" indent="-858838" eaLnBrk="0" hangingPunct="0">
              <a:spcBef>
                <a:spcPct val="20000"/>
              </a:spcBef>
              <a:buSzPct val="55000"/>
              <a:buFont typeface="Wingdings" pitchFamily="2" charset="2"/>
              <a:buChar char="q"/>
            </a:pPr>
            <a:r>
              <a:rPr lang="fr-FR" sz="1800">
                <a:solidFill>
                  <a:schemeClr val="tx1"/>
                </a:solidFill>
              </a:rPr>
              <a:t>D’autres territoires en difficulté (diminution forte de l’offre (récente et à prévoir), zones urbaines sensibles, </a:t>
            </a:r>
          </a:p>
          <a:p>
            <a:pPr marL="858838" indent="-858838" eaLnBrk="0" hangingPunct="0">
              <a:spcBef>
                <a:spcPct val="20000"/>
              </a:spcBef>
              <a:buSzPct val="55000"/>
              <a:buFont typeface="Wingdings" pitchFamily="2" charset="2"/>
              <a:buChar char="q"/>
            </a:pPr>
            <a:r>
              <a:rPr lang="fr-FR" sz="1800">
                <a:solidFill>
                  <a:schemeClr val="tx1"/>
                </a:solidFill>
              </a:rPr>
              <a:t>…</a:t>
            </a:r>
          </a:p>
          <a:p>
            <a:pPr marL="858838" indent="-858838" algn="just">
              <a:spcBef>
                <a:spcPct val="50000"/>
              </a:spcBef>
              <a:buFont typeface="Symbol" pitchFamily="18" charset="2"/>
              <a:buChar char="Þ"/>
            </a:pPr>
            <a:endParaRPr lang="fr-FR" sz="1600"/>
          </a:p>
          <a:p>
            <a:pPr marL="858838" indent="-858838" eaLnBrk="0" hangingPunct="0">
              <a:spcBef>
                <a:spcPct val="20000"/>
              </a:spcBef>
              <a:buSzPct val="55000"/>
            </a:pPr>
            <a:endParaRPr lang="fr-FR" sz="1600" b="1">
              <a:solidFill>
                <a:schemeClr val="tx1"/>
              </a:solidFill>
            </a:endParaRPr>
          </a:p>
          <a:p>
            <a:pPr marL="858838" indent="-858838" algn="just" eaLnBrk="0" hangingPunct="0">
              <a:spcBef>
                <a:spcPct val="20000"/>
              </a:spcBef>
              <a:buSzPct val="55000"/>
            </a:pPr>
            <a:endParaRPr lang="fr-FR" sz="1400">
              <a:solidFill>
                <a:schemeClr val="tx1"/>
              </a:solidFill>
            </a:endParaRPr>
          </a:p>
          <a:p>
            <a:pPr marL="1773238" lvl="2" indent="-858838" eaLnBrk="0" hangingPunct="0">
              <a:spcBef>
                <a:spcPct val="20000"/>
              </a:spcBef>
              <a:buSzPct val="55000"/>
              <a:buFontTx/>
              <a:buBlip>
                <a:blip r:embed="rId3"/>
              </a:buBlip>
            </a:pPr>
            <a:endParaRPr lang="fr-FR" sz="2000">
              <a:solidFill>
                <a:schemeClr val="tx1"/>
              </a:solidFill>
            </a:endParaRPr>
          </a:p>
          <a:p>
            <a:pPr marL="858838" indent="-858838" eaLnBrk="0" hangingPunct="0">
              <a:spcBef>
                <a:spcPct val="20000"/>
              </a:spcBef>
              <a:buSzPct val="55000"/>
            </a:pPr>
            <a:endParaRPr lang="fr-FR" sz="400">
              <a:solidFill>
                <a:schemeClr val="tx1"/>
              </a:solidFill>
            </a:endParaRPr>
          </a:p>
          <a:p>
            <a:pPr marL="858838" indent="-858838" eaLnBrk="0" hangingPunct="0">
              <a:spcBef>
                <a:spcPct val="20000"/>
              </a:spcBef>
              <a:buSzPct val="55000"/>
            </a:pPr>
            <a:endParaRPr lang="fr-FR" u="sng">
              <a:solidFill>
                <a:schemeClr val="tx1"/>
              </a:solidFill>
            </a:endParaRPr>
          </a:p>
          <a:p>
            <a:pPr marL="858838" indent="-858838" eaLnBrk="0" hangingPunct="0">
              <a:spcBef>
                <a:spcPct val="20000"/>
              </a:spcBef>
              <a:buSzPct val="55000"/>
            </a:pPr>
            <a:endParaRPr lang="fr-FR" sz="2400">
              <a:solidFill>
                <a:schemeClr val="tx1"/>
              </a:solidFill>
            </a:endParaRPr>
          </a:p>
          <a:p>
            <a:pPr marL="858838" indent="-858838" eaLnBrk="0" hangingPunct="0">
              <a:spcBef>
                <a:spcPct val="20000"/>
              </a:spcBef>
              <a:buSzPct val="55000"/>
              <a:buFontTx/>
              <a:buBlip>
                <a:blip r:embed="rId3"/>
              </a:buBlip>
            </a:pPr>
            <a:endParaRPr lang="fr-FR" sz="600">
              <a:solidFill>
                <a:schemeClr val="tx1"/>
              </a:solidFill>
            </a:endParaRPr>
          </a:p>
          <a:p>
            <a:pPr marL="858838" indent="-858838" eaLnBrk="0" hangingPunct="0">
              <a:spcBef>
                <a:spcPct val="20000"/>
              </a:spcBef>
              <a:buSzPct val="55000"/>
              <a:buFontTx/>
              <a:buBlip>
                <a:blip r:embed="rId3"/>
              </a:buBlip>
            </a:pPr>
            <a:endParaRPr lang="fr-FR" sz="600">
              <a:solidFill>
                <a:schemeClr val="tx1"/>
              </a:solidFill>
            </a:endParaRPr>
          </a:p>
          <a:p>
            <a:pPr marL="858838" indent="-858838" eaLnBrk="0" hangingPunct="0">
              <a:spcBef>
                <a:spcPct val="20000"/>
              </a:spcBef>
              <a:buSzPct val="55000"/>
            </a:pPr>
            <a:endParaRPr lang="fr-FR" sz="200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50825" y="0"/>
            <a:ext cx="8893175" cy="1143000"/>
          </a:xfrm>
        </p:spPr>
        <p:txBody>
          <a:bodyPr/>
          <a:lstStyle/>
          <a:p>
            <a:r>
              <a:rPr lang="fr-FR" smtClean="0"/>
              <a:t>Changer la formation et faciliter l’installation des jeunes médecins</a:t>
            </a:r>
          </a:p>
        </p:txBody>
      </p:sp>
      <p:sp>
        <p:nvSpPr>
          <p:cNvPr id="7171" name="Rectangle 3"/>
          <p:cNvSpPr>
            <a:spLocks noGrp="1" noChangeArrowheads="1"/>
          </p:cNvSpPr>
          <p:nvPr>
            <p:ph type="body" idx="1"/>
          </p:nvPr>
        </p:nvSpPr>
        <p:spPr>
          <a:xfrm>
            <a:off x="0" y="981075"/>
            <a:ext cx="9144000" cy="5616575"/>
          </a:xfrm>
        </p:spPr>
        <p:txBody>
          <a:bodyPr/>
          <a:lstStyle/>
          <a:p>
            <a:pPr>
              <a:buFontTx/>
              <a:buNone/>
              <a:defRPr/>
            </a:pPr>
            <a:r>
              <a:rPr lang="fr-FR" sz="2400" dirty="0" smtClean="0"/>
              <a:t>	</a:t>
            </a:r>
            <a:r>
              <a:rPr lang="fr-FR" sz="2000" b="1" u="sng" dirty="0" smtClean="0"/>
              <a:t>Engagement 4</a:t>
            </a:r>
            <a:r>
              <a:rPr lang="fr-FR" sz="2000" dirty="0" smtClean="0"/>
              <a:t> : Un « référent-installation » unique dans chaque région</a:t>
            </a:r>
          </a:p>
          <a:p>
            <a:pPr>
              <a:buFontTx/>
              <a:buBlip>
                <a:blip r:embed="rId3"/>
              </a:buBlip>
              <a:defRPr/>
            </a:pPr>
            <a:endParaRPr lang="fr-FR" sz="800" dirty="0" smtClean="0"/>
          </a:p>
          <a:p>
            <a:pPr>
              <a:defRPr/>
            </a:pPr>
            <a:r>
              <a:rPr lang="fr-FR" sz="1800" b="1" u="sng" dirty="0" smtClean="0"/>
              <a:t>Constat</a:t>
            </a:r>
            <a:r>
              <a:rPr lang="fr-FR" sz="1800" b="1" dirty="0" smtClean="0"/>
              <a:t> : </a:t>
            </a:r>
            <a:r>
              <a:rPr lang="fr-FR" sz="1800" dirty="0" smtClean="0"/>
              <a:t>méconnaissance des mesures d’aides à l’installation : absence de lisibilité des lieux d’exercice possibles, complexité des démarches à accomplir lors de l’installation, difficultés à identifier le bon interlocuteur…</a:t>
            </a:r>
          </a:p>
          <a:p>
            <a:pPr algn="just">
              <a:defRPr/>
            </a:pPr>
            <a:endParaRPr lang="fr-FR" sz="800" dirty="0" smtClean="0"/>
          </a:p>
          <a:p>
            <a:pPr>
              <a:defRPr/>
            </a:pPr>
            <a:r>
              <a:rPr lang="fr-FR" sz="1800" b="1" u="sng" dirty="0" smtClean="0"/>
              <a:t>Description de la mesure </a:t>
            </a:r>
            <a:r>
              <a:rPr lang="fr-FR" sz="1800" b="1" dirty="0" smtClean="0"/>
              <a:t>: </a:t>
            </a:r>
            <a:r>
              <a:rPr lang="fr-FR" sz="1800" dirty="0" smtClean="0"/>
              <a:t>dès 2013, les régions devront être en mesure de proposer aux étudiants et aux internes un service unique (site web) comportant </a:t>
            </a:r>
          </a:p>
          <a:p>
            <a:pPr marL="623888" indent="-361950">
              <a:buSzPct val="70000"/>
              <a:buFont typeface="Wingdings" pitchFamily="2" charset="2"/>
              <a:buChar char="ü"/>
              <a:defRPr/>
            </a:pPr>
            <a:r>
              <a:rPr lang="fr-FR" sz="1800" dirty="0" smtClean="0"/>
              <a:t>information claire sur les stages (cartographie des lieux de stage, coordonnées des maîtres de stage ...),</a:t>
            </a:r>
          </a:p>
          <a:p>
            <a:pPr marL="623888" indent="-361950">
              <a:buSzPct val="70000"/>
              <a:buFont typeface="Wingdings" pitchFamily="2" charset="2"/>
              <a:buChar char="ü"/>
              <a:defRPr/>
            </a:pPr>
            <a:r>
              <a:rPr lang="fr-FR" sz="1800" dirty="0" smtClean="0"/>
              <a:t>accompagnement afin d’aider au choix du lieu d’installation,</a:t>
            </a:r>
          </a:p>
          <a:p>
            <a:pPr marL="623888" indent="-361950">
              <a:buSzPct val="70000"/>
              <a:buFont typeface="Wingdings" pitchFamily="2" charset="2"/>
              <a:buChar char="ü"/>
              <a:defRPr/>
            </a:pPr>
            <a:r>
              <a:rPr lang="fr-FR" sz="1800" dirty="0" smtClean="0"/>
              <a:t>plus grande lisibilité sur démarches à effectuer lors de l’installation et aides existantes,</a:t>
            </a:r>
          </a:p>
          <a:p>
            <a:pPr marL="623888" indent="-361950">
              <a:buSzPct val="70000"/>
              <a:buFont typeface="Wingdings" pitchFamily="2" charset="2"/>
              <a:buChar char="ü"/>
              <a:defRPr/>
            </a:pPr>
            <a:r>
              <a:rPr lang="fr-FR" sz="1800" b="1" dirty="0" smtClean="0"/>
              <a:t>un correspondant identifié avec ses contacts, qui ira à la rencontre des futurs médecins.</a:t>
            </a:r>
          </a:p>
          <a:p>
            <a:pPr marL="623888" indent="-361950">
              <a:buSzPct val="70000"/>
              <a:buFont typeface="Wingdings" pitchFamily="2" charset="2"/>
              <a:buChar char="ü"/>
              <a:defRPr/>
            </a:pPr>
            <a:endParaRPr lang="fr-FR" sz="800" b="1" dirty="0" smtClean="0"/>
          </a:p>
          <a:p>
            <a:pPr>
              <a:defRPr/>
            </a:pPr>
            <a:r>
              <a:rPr lang="fr-FR" sz="1800" b="1" u="sng" dirty="0" smtClean="0"/>
              <a:t>Calendrier</a:t>
            </a:r>
            <a:r>
              <a:rPr lang="fr-FR" sz="1800" b="1" dirty="0" smtClean="0"/>
              <a:t> : </a:t>
            </a:r>
            <a:r>
              <a:rPr lang="fr-FR" sz="1800" dirty="0" smtClean="0"/>
              <a:t>1er trimestre 2013 , désignation par chaque ARS d’un correspondant identifié</a:t>
            </a:r>
          </a:p>
          <a:p>
            <a:pPr marL="0" indent="0">
              <a:buFontTx/>
              <a:buNone/>
              <a:defRPr/>
            </a:pPr>
            <a:endParaRPr lang="fr-FR" sz="1400" dirty="0" smtClean="0"/>
          </a:p>
          <a:p>
            <a:pPr>
              <a:defRPr/>
            </a:pPr>
            <a:endParaRPr lang="fr-FR" sz="1400" dirty="0" smtClean="0"/>
          </a:p>
          <a:p>
            <a:pPr>
              <a:defRPr/>
            </a:pPr>
            <a:endParaRPr lang="fr-FR" sz="1400" dirty="0" smtClean="0"/>
          </a:p>
          <a:p>
            <a:pPr marL="0" indent="0">
              <a:buFontTx/>
              <a:buNone/>
              <a:defRPr/>
            </a:pPr>
            <a:endParaRPr lang="fr-FR" sz="1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fr-FR" sz="1000" b="0" i="0" u="none" strike="noStrike" cap="none" normalizeH="0" baseline="0" smtClean="0">
            <a:ln>
              <a:noFill/>
            </a:ln>
            <a:solidFill>
              <a:srgbClr val="002395"/>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fr-FR" sz="1000" b="0" i="0" u="none" strike="noStrike" cap="none" normalizeH="0" baseline="0" smtClean="0">
            <a:ln>
              <a:noFill/>
            </a:ln>
            <a:solidFill>
              <a:srgbClr val="002395"/>
            </a:solidFill>
            <a:effectLst/>
            <a:latin typeface="Arial" charset="0"/>
          </a:defRPr>
        </a:defPPr>
      </a:lstStyle>
    </a:lnDef>
  </a:objectDefaults>
  <a:extraClrSchemeLst>
    <a:extraClrScheme>
      <a:clrScheme name="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dèle par défaut">
  <a:themeElements>
    <a:clrScheme name="1_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fr-FR" sz="1000" b="0" i="0" u="none" strike="noStrike" cap="none" normalizeH="0" baseline="0" smtClean="0">
            <a:ln>
              <a:noFill/>
            </a:ln>
            <a:solidFill>
              <a:srgbClr val="002395"/>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fr-FR" sz="1000" b="0" i="0" u="none" strike="noStrike" cap="none" normalizeH="0" baseline="0" smtClean="0">
            <a:ln>
              <a:noFill/>
            </a:ln>
            <a:solidFill>
              <a:srgbClr val="002395"/>
            </a:solidFill>
            <a:effectLst/>
            <a:latin typeface="Arial" charset="0"/>
          </a:defRPr>
        </a:defPPr>
      </a:lstStyle>
    </a:lnDef>
  </a:objectDefaults>
  <a:extraClrSchemeLst>
    <a:extraClrScheme>
      <a:clrScheme name="1_Modèle par défau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Modèle par défau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Modèle par défau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Modèle par défau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Modèle par défau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Modèle par défau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Modèle par défau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79292FDBF73748B7499B41E5D13D95" ma:contentTypeVersion="0" ma:contentTypeDescription="Crée un document." ma:contentTypeScope="" ma:versionID="0faea978f6ab295fb463e1d8f915f67a">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C5CEB7D7-7F4A-4E3E-AAA7-7AA4F480FF6F}"/>
</file>

<file path=customXml/itemProps2.xml><?xml version="1.0" encoding="utf-8"?>
<ds:datastoreItem xmlns:ds="http://schemas.openxmlformats.org/officeDocument/2006/customXml" ds:itemID="{29E2A6ED-8612-4329-978B-AB5A412AE40D}"/>
</file>

<file path=customXml/itemProps3.xml><?xml version="1.0" encoding="utf-8"?>
<ds:datastoreItem xmlns:ds="http://schemas.openxmlformats.org/officeDocument/2006/customXml" ds:itemID="{9A6AFEEB-2643-474D-97CA-ED1D9C32D558}"/>
</file>

<file path=docProps/app.xml><?xml version="1.0" encoding="utf-8"?>
<Properties xmlns="http://schemas.openxmlformats.org/officeDocument/2006/extended-properties" xmlns:vt="http://schemas.openxmlformats.org/officeDocument/2006/docPropsVTypes">
  <TotalTime>10528</TotalTime>
  <Words>597</Words>
  <Application>Microsoft Office PowerPoint</Application>
  <PresentationFormat>Affichage à l'écran (4:3)</PresentationFormat>
  <Paragraphs>246</Paragraphs>
  <Slides>20</Slides>
  <Notes>20</Notes>
  <HiddenSlides>0</HiddenSlides>
  <MMClips>0</MMClips>
  <ScaleCrop>false</ScaleCrop>
  <HeadingPairs>
    <vt:vector size="4" baseType="variant">
      <vt:variant>
        <vt:lpstr>Thème</vt:lpstr>
      </vt:variant>
      <vt:variant>
        <vt:i4>2</vt:i4>
      </vt:variant>
      <vt:variant>
        <vt:lpstr>Titres des diapositives</vt:lpstr>
      </vt:variant>
      <vt:variant>
        <vt:i4>20</vt:i4>
      </vt:variant>
    </vt:vector>
  </HeadingPairs>
  <TitlesOfParts>
    <vt:vector size="22" baseType="lpstr">
      <vt:lpstr>Modèle par défaut</vt:lpstr>
      <vt:lpstr>1_Modèle par défaut</vt:lpstr>
      <vt:lpstr> « Pacte territoire-santé » Pour lutter contre les déserts médicaux  </vt:lpstr>
      <vt:lpstr>Pacte territoire-santé</vt:lpstr>
      <vt:lpstr>Les engagements proposés</vt:lpstr>
      <vt:lpstr>Changer la formation et faciliter l’installation des jeunes médecins</vt:lpstr>
      <vt:lpstr>Changer la formation et faciliter l’installation des jeunes médecins</vt:lpstr>
      <vt:lpstr>Présentation PowerPoint</vt:lpstr>
      <vt:lpstr>Changer la formation et faciliter l’installation des jeunes médecins</vt:lpstr>
      <vt:lpstr>Changer la formation et faciliter l’installation des jeunes médecins</vt:lpstr>
      <vt:lpstr>Changer la formation et faciliter l’installation des jeunes médecins</vt:lpstr>
      <vt:lpstr>Changer la formation et faciliter l’installation des jeunes médecins</vt:lpstr>
      <vt:lpstr>Transformer les conditions d’exercice des PS</vt:lpstr>
      <vt:lpstr>Transformer les conditions d’exercice des professionnels de santé</vt:lpstr>
      <vt:lpstr>Transformer les conditions d’exercice des professionnels de santé</vt:lpstr>
      <vt:lpstr>Transformer les conditions d’exercice des PS</vt:lpstr>
      <vt:lpstr>Investir dans les territoires isolés</vt:lpstr>
      <vt:lpstr>Présentation PowerPoint</vt:lpstr>
      <vt:lpstr>Investir dans les territoires isolés</vt:lpstr>
      <vt:lpstr>Investir dans les territoires isolés</vt:lpstr>
      <vt:lpstr>Investir dans les territoires isolés</vt:lpstr>
      <vt:lpstr>Pacte territoire-santé : Calendrier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Pacte territoire-santé - Pour lutter contre les déserts médicaux</dc:title>
  <dc:creator>Service Info</dc:creator>
  <cp:lastModifiedBy>GAIRE, Jocelyne</cp:lastModifiedBy>
  <cp:revision>701</cp:revision>
  <cp:lastPrinted>2013-02-07T07:35:13Z</cp:lastPrinted>
  <dcterms:created xsi:type="dcterms:W3CDTF">2010-01-06T10:10:18Z</dcterms:created>
  <dcterms:modified xsi:type="dcterms:W3CDTF">2013-06-04T10:36:00Z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0x0101006479292FDBF73748B7499B41E5D13D95</vt:lpwstr>
  </property>
  <property fmtid="{D5CDD505-2E9C-101B-9397-08002B2CF9AE}" pid="3" name="Rédacteur">
    <vt:lpwstr>Pierre Ouanhnon</vt:lpwstr>
  </property>
  <property fmtid="{D5CDD505-2E9C-101B-9397-08002B2CF9AE}" pid="4" name="Nature du document">
    <vt:lpwstr>5. Document de travail</vt:lpwstr>
  </property>
</Properties>
</file>