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8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05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47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83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8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32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0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49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85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3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55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65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F67DD-E161-431B-B76C-CC51992A469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88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Point sur les CLS3 de Seine-Saint-Denis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>
                <a:solidFill>
                  <a:srgbClr val="0070C0"/>
                </a:solidFill>
              </a:rPr>
              <a:t>Réunion du CTS      19 juin 2019.</a:t>
            </a:r>
            <a:endParaRPr lang="fr-FR" sz="2000" dirty="0">
              <a:solidFill>
                <a:srgbClr val="0070C0"/>
              </a:solidFill>
            </a:endParaRPr>
          </a:p>
        </p:txBody>
      </p:sp>
      <p:pic>
        <p:nvPicPr>
          <p:cNvPr id="4" name="Picture 2" descr="C:\Documents and Settings\croudier-daval\Bureau\ARS_LOGOS_id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8" y="654050"/>
            <a:ext cx="1820862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46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>
              <a:solidFill>
                <a:srgbClr val="00B050"/>
              </a:solidFill>
            </a:endParaRPr>
          </a:p>
          <a:p>
            <a:endParaRPr lang="fr-FR" dirty="0">
              <a:solidFill>
                <a:srgbClr val="00B050"/>
              </a:solidFill>
            </a:endParaRPr>
          </a:p>
          <a:p>
            <a:endParaRPr lang="fr-FR" dirty="0" smtClean="0">
              <a:solidFill>
                <a:srgbClr val="00B050"/>
              </a:solidFill>
            </a:endParaRPr>
          </a:p>
          <a:p>
            <a:pPr marL="914400" lvl="2" indent="0">
              <a:buNone/>
            </a:pPr>
            <a:r>
              <a:rPr lang="fr-FR" sz="3600" dirty="0" smtClean="0">
                <a:solidFill>
                  <a:srgbClr val="00B050"/>
                </a:solidFill>
              </a:rPr>
              <a:t>Merci de votre attention.</a:t>
            </a:r>
            <a:endParaRPr lang="fr-FR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80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Les signataires des CLS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Les CLS 1</a:t>
            </a:r>
            <a:r>
              <a:rPr lang="fr-FR" sz="2400" baseline="30000" dirty="0" smtClean="0"/>
              <a:t>ère</a:t>
            </a:r>
            <a:r>
              <a:rPr lang="fr-FR" sz="2400" dirty="0" smtClean="0"/>
              <a:t> génération signés en 2011 et 2012:</a:t>
            </a:r>
          </a:p>
          <a:p>
            <a:pPr lvl="1"/>
            <a:r>
              <a:rPr lang="fr-FR" sz="2000" dirty="0" smtClean="0"/>
              <a:t>Ville, ARS Ile de France, Préfecture de Seine-Saint-Denis</a:t>
            </a:r>
          </a:p>
          <a:p>
            <a:pPr marL="457200" lvl="1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Les CLS 2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génération signés à partir de 2014 :</a:t>
            </a:r>
          </a:p>
          <a:p>
            <a:pPr lvl="1"/>
            <a:r>
              <a:rPr lang="fr-FR" sz="2000" dirty="0" smtClean="0"/>
              <a:t>Ville, ARS Ile de France, Préfecture de Seine-Saint-Denis, Conseil départemental, CPAM93</a:t>
            </a:r>
          </a:p>
          <a:p>
            <a:pPr lvl="1"/>
            <a:r>
              <a:rPr lang="fr-FR" sz="2000" dirty="0" smtClean="0"/>
              <a:t>CH </a:t>
            </a:r>
            <a:r>
              <a:rPr lang="fr-FR" sz="2000" dirty="0"/>
              <a:t>D</a:t>
            </a:r>
            <a:r>
              <a:rPr lang="fr-FR" sz="2000" dirty="0" smtClean="0"/>
              <a:t>elafontaine: CLS2 de Pierrefitte-sur-Seine et Saint-Denis</a:t>
            </a:r>
          </a:p>
          <a:p>
            <a:pPr lvl="1"/>
            <a:r>
              <a:rPr lang="fr-FR" sz="2000" dirty="0" smtClean="0"/>
              <a:t>CH Le </a:t>
            </a:r>
            <a:r>
              <a:rPr lang="fr-FR" sz="2000" dirty="0" err="1"/>
              <a:t>R</a:t>
            </a:r>
            <a:r>
              <a:rPr lang="fr-FR" sz="2000" dirty="0" err="1" smtClean="0"/>
              <a:t>aincy</a:t>
            </a:r>
            <a:r>
              <a:rPr lang="fr-FR" sz="2000" dirty="0" smtClean="0"/>
              <a:t>-Montfermeil: CLS2 de Clichy-sous-Bois et Montfermeil.</a:t>
            </a:r>
          </a:p>
          <a:p>
            <a:pPr lvl="1"/>
            <a:endParaRPr lang="fr-FR" sz="2000" b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smtClean="0"/>
              <a:t>Les CLS 3</a:t>
            </a:r>
            <a:r>
              <a:rPr lang="fr-FR" sz="2400" b="1" baseline="30000" dirty="0" smtClean="0"/>
              <a:t>ème</a:t>
            </a:r>
            <a:r>
              <a:rPr lang="fr-FR" sz="2400" b="1" dirty="0" smtClean="0"/>
              <a:t> génération signés à partir de 2019 (confirmés ou en cours de négociation):</a:t>
            </a:r>
          </a:p>
          <a:p>
            <a:pPr marL="457200" lvl="1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- GHT Grand </a:t>
            </a:r>
            <a:r>
              <a:rPr lang="fr-FR" sz="2400" dirty="0"/>
              <a:t>P</a:t>
            </a:r>
            <a:r>
              <a:rPr lang="fr-FR" sz="2400" dirty="0" smtClean="0"/>
              <a:t>aris Nord Est</a:t>
            </a:r>
            <a:r>
              <a:rPr lang="fr-FR" sz="2400" b="1" dirty="0" smtClean="0"/>
              <a:t> </a:t>
            </a:r>
            <a:r>
              <a:rPr lang="fr-FR" sz="2400" dirty="0" smtClean="0"/>
              <a:t>/ Clinique de L’</a:t>
            </a:r>
            <a:r>
              <a:rPr lang="fr-FR" sz="2400" dirty="0" err="1"/>
              <a:t>E</a:t>
            </a:r>
            <a:r>
              <a:rPr lang="fr-FR" sz="2400" dirty="0" err="1" smtClean="0"/>
              <a:t>strée</a:t>
            </a:r>
            <a:r>
              <a:rPr lang="fr-FR" sz="2400" dirty="0" smtClean="0"/>
              <a:t>/ Clinique du Bois d’amour/ Clinique des Platanes/ Clinique Floréal</a:t>
            </a:r>
          </a:p>
          <a:p>
            <a:pPr marL="457200" lvl="1" indent="0">
              <a:buNone/>
            </a:pPr>
            <a:r>
              <a:rPr lang="fr-FR" sz="2400" b="1" dirty="0"/>
              <a:t>	</a:t>
            </a:r>
            <a:r>
              <a:rPr lang="fr-FR" sz="2400" b="1" dirty="0" smtClean="0"/>
              <a:t>- </a:t>
            </a:r>
            <a:r>
              <a:rPr lang="fr-FR" sz="2400" dirty="0" smtClean="0"/>
              <a:t>EPT </a:t>
            </a:r>
            <a:r>
              <a:rPr lang="fr-FR" sz="2400" dirty="0" err="1" smtClean="0"/>
              <a:t>Est’Ensemble</a:t>
            </a:r>
            <a:endParaRPr lang="fr-FR" sz="2400" dirty="0" smtClean="0"/>
          </a:p>
          <a:p>
            <a:pPr marL="457200" lvl="1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- Education Nationale</a:t>
            </a:r>
          </a:p>
          <a:p>
            <a:pPr marL="457200" lvl="1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- EPS Ville Evrard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18426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Les enjeux des CLS 3 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</a:t>
            </a:r>
            <a:r>
              <a:rPr lang="fr-FR" sz="2400" dirty="0" smtClean="0"/>
              <a:t> </a:t>
            </a:r>
            <a:r>
              <a:rPr lang="fr-FR" sz="2400" b="1" dirty="0" smtClean="0"/>
              <a:t>Les CLS sont l’expression de dynamiques locales partagées entre acteurs et partenaires de terrain pour mettre en œuvre des actions, au plus près et avec les populations</a:t>
            </a:r>
            <a:r>
              <a:rPr lang="fr-FR" sz="2400" dirty="0" smtClean="0"/>
              <a:t>:</a:t>
            </a:r>
          </a:p>
          <a:p>
            <a:pPr lvl="1"/>
            <a:r>
              <a:rPr lang="fr-FR" sz="2000" dirty="0" smtClean="0"/>
              <a:t>Un outil de lutte contre les Inégalités Sociales et Territoriales de Santé</a:t>
            </a:r>
          </a:p>
          <a:p>
            <a:pPr lvl="1"/>
            <a:r>
              <a:rPr lang="fr-FR" sz="2000" dirty="0" smtClean="0"/>
              <a:t>Un outil pour favoriser la mise en place d’un parcours de santé cohérent</a:t>
            </a:r>
          </a:p>
          <a:p>
            <a:pPr lvl="1"/>
            <a:r>
              <a:rPr lang="fr-FR" sz="2000" dirty="0" smtClean="0"/>
              <a:t>Un outil de mobilisation des professionnels, des citoyens et des usagers</a:t>
            </a:r>
          </a:p>
          <a:p>
            <a:pPr lvl="1"/>
            <a:r>
              <a:rPr lang="fr-FR" sz="2000" dirty="0" smtClean="0"/>
              <a:t>Un outil de déclinaison territoriale du PRS2, de plans nationaux (Stratégie de prévention et de lutte contre la pauvreté- Ma santé 2022- Stratégie nationale sport santé) de programmes régionaux (</a:t>
            </a:r>
            <a:r>
              <a:rPr lang="fr-FR" sz="2000" dirty="0" err="1" smtClean="0"/>
              <a:t>Prescri’Forme</a:t>
            </a:r>
            <a:r>
              <a:rPr lang="fr-FR" sz="2000" dirty="0" smtClean="0"/>
              <a:t>- Lutte contre les violences faites aux femmes), de conventions partenariales avec l’Education nationale ou la Protection Judiciaire de la Jeunesse,  pour la période 2018-2022 en définissant des actions locales qui portent sur la promotion de la santé, la prévention, les politiques de soins et l’accompagnement médico-social</a:t>
            </a:r>
          </a:p>
          <a:p>
            <a:pPr lvl="1"/>
            <a:r>
              <a:rPr lang="fr-FR" sz="2000" dirty="0" smtClean="0"/>
              <a:t>Un outil de soutien à l’émergence et à la mise en synergie de différents dispositifs locaux de santé publique: coopératives d’acteurs en promotion de la santé- CLSM- CPTS</a:t>
            </a:r>
          </a:p>
          <a:p>
            <a:endParaRPr lang="fr-F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Les évaluations régionales des CLS1 et CLS2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200" b="1" dirty="0" smtClean="0"/>
              <a:t>Elles ont permis de mettre en exergue et renforcer les points forts des CLS:</a:t>
            </a:r>
          </a:p>
          <a:p>
            <a:pPr marL="0" indent="0">
              <a:buNone/>
            </a:pPr>
            <a:r>
              <a:rPr lang="fr-FR" sz="2400" dirty="0" smtClean="0"/>
              <a:t>	- </a:t>
            </a:r>
            <a:r>
              <a:rPr lang="fr-FR" sz="2000" dirty="0" smtClean="0"/>
              <a:t>Une augmentation significative des collaborations entres acteurs de secteurs variés et de l’approche par déterminants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- Une amélioration des parcours de santé en luttant contre la fragmentation et le décloisonnement des réponses sur un territoire de proximité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- Le développement de l’approche de politiques transversales.- </a:t>
            </a:r>
          </a:p>
          <a:p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200" b="1" dirty="0" smtClean="0">
                <a:solidFill>
                  <a:srgbClr val="FF0000"/>
                </a:solidFill>
              </a:rPr>
              <a:t>- </a:t>
            </a:r>
            <a:r>
              <a:rPr lang="fr-FR" sz="2200" b="1" dirty="0" smtClean="0"/>
              <a:t>Elles ont montré la nécessité de renforcer certains éléments de pilotage des CLS, notamment:</a:t>
            </a:r>
          </a:p>
          <a:p>
            <a:pPr marL="0" indent="0">
              <a:buNone/>
            </a:pPr>
            <a:r>
              <a:rPr lang="fr-FR" sz="2200" b="1" dirty="0">
                <a:solidFill>
                  <a:srgbClr val="FF0000"/>
                </a:solidFill>
              </a:rPr>
              <a:t>	</a:t>
            </a:r>
            <a:r>
              <a:rPr lang="fr-FR" sz="2200" dirty="0" smtClean="0"/>
              <a:t>- L’ingénierie e projet et plus particulièrement en termes de suivi et évaluation</a:t>
            </a:r>
          </a:p>
          <a:p>
            <a:pPr marL="0" indent="0">
              <a:buNone/>
            </a:pPr>
            <a:r>
              <a:rPr lang="fr-FR" sz="2200" b="1" dirty="0"/>
              <a:t>	</a:t>
            </a:r>
            <a:r>
              <a:rPr lang="fr-FR" sz="2200" dirty="0" smtClean="0"/>
              <a:t>- L’animation territoriale, notamment au niveau départemental, ainsi que la sensibilité du ciblage territorial</a:t>
            </a:r>
          </a:p>
          <a:p>
            <a:pPr marL="0" indent="0">
              <a:buNone/>
            </a:pPr>
            <a:r>
              <a:rPr lang="fr-FR" sz="2200" dirty="0"/>
              <a:t>	</a:t>
            </a:r>
            <a:r>
              <a:rPr lang="fr-FR" sz="2200" dirty="0" smtClean="0"/>
              <a:t>- La visibilité au niveau régional du suivi des actions des CLS</a:t>
            </a:r>
          </a:p>
          <a:p>
            <a:pPr marL="0" indent="0">
              <a:buNone/>
            </a:pPr>
            <a:r>
              <a:rPr lang="fr-FR" sz="2200" dirty="0"/>
              <a:t>	</a:t>
            </a:r>
            <a:r>
              <a:rPr lang="fr-FR" sz="2200" dirty="0" smtClean="0"/>
              <a:t>- Un renforcement spécifique sur certaines thématiques, dont la participation des habitants et la notion de parcours de santé</a:t>
            </a:r>
          </a:p>
          <a:p>
            <a:pPr marL="0" indent="0">
              <a:buNone/>
            </a:pPr>
            <a:r>
              <a:rPr lang="fr-FR" sz="2000" dirty="0" smtClean="0"/>
              <a:t>	</a:t>
            </a:r>
            <a:endParaRPr lang="fr-FR" sz="2200" dirty="0" smtClean="0"/>
          </a:p>
          <a:p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35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Signature de CLS3 en 2019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b="1" dirty="0" smtClean="0"/>
              <a:t>Total </a:t>
            </a:r>
            <a:r>
              <a:rPr lang="fr-FR" sz="2400" dirty="0" smtClean="0"/>
              <a:t>: 22 </a:t>
            </a:r>
            <a:r>
              <a:rPr lang="fr-FR" sz="2400" dirty="0" smtClean="0"/>
              <a:t>CLS3  dont 16 en territoire prioritaire (IDH2 &lt;0,38) et 7 en territoire renforcé (0,38&lt; IDH2 &lt;0,59)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b="1" dirty="0"/>
              <a:t>6</a:t>
            </a:r>
            <a:r>
              <a:rPr lang="fr-FR" sz="2400" b="1" dirty="0" smtClean="0"/>
              <a:t> </a:t>
            </a:r>
            <a:r>
              <a:rPr lang="fr-FR" sz="2400" b="1" dirty="0" smtClean="0"/>
              <a:t>nouveaux </a:t>
            </a:r>
            <a:r>
              <a:rPr lang="fr-FR" sz="2400" b="1" dirty="0" smtClean="0"/>
              <a:t>CLS : </a:t>
            </a:r>
            <a:r>
              <a:rPr lang="fr-FR" sz="2400" dirty="0" smtClean="0"/>
              <a:t>Drancy - </a:t>
            </a:r>
            <a:r>
              <a:rPr lang="fr-FR" sz="2400" dirty="0" smtClean="0"/>
              <a:t>Livry </a:t>
            </a:r>
            <a:r>
              <a:rPr lang="fr-FR" sz="2400" dirty="0" err="1" smtClean="0"/>
              <a:t>Gargan</a:t>
            </a:r>
            <a:r>
              <a:rPr lang="fr-FR" sz="2400" dirty="0" smtClean="0"/>
              <a:t> - Noisy </a:t>
            </a:r>
            <a:r>
              <a:rPr lang="fr-FR" sz="2400" dirty="0" smtClean="0"/>
              <a:t>le </a:t>
            </a:r>
            <a:r>
              <a:rPr lang="fr-FR" sz="2400" dirty="0" smtClean="0"/>
              <a:t>Grand - </a:t>
            </a:r>
            <a:r>
              <a:rPr lang="fr-FR" sz="2400" dirty="0" smtClean="0"/>
              <a:t>Noisy le Sec- Romainville- Rosny sous Bois</a:t>
            </a:r>
            <a:endParaRPr lang="fr-FR" sz="2000" dirty="0" smtClean="0"/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b="1" dirty="0" smtClean="0"/>
              <a:t>16 poursuite et développement des engagements des CLS2:</a:t>
            </a:r>
          </a:p>
          <a:p>
            <a:pPr lvl="1"/>
            <a:r>
              <a:rPr lang="fr-FR" sz="2000" dirty="0" smtClean="0"/>
              <a:t>EPT Plaine Commune: Aubervilliers- Epinay sur Seine- Pierrefitte sur Seine- Stains- Saint Denis- Saint Ouen sur Seine- Villetaneuse</a:t>
            </a:r>
          </a:p>
          <a:p>
            <a:pPr lvl="1"/>
            <a:r>
              <a:rPr lang="fr-FR" sz="2000" dirty="0" smtClean="0"/>
              <a:t>EPT </a:t>
            </a:r>
            <a:r>
              <a:rPr lang="fr-FR" sz="2000" dirty="0" err="1" smtClean="0"/>
              <a:t>Est’Ensemble</a:t>
            </a:r>
            <a:r>
              <a:rPr lang="fr-FR" sz="2000" dirty="0" smtClean="0"/>
              <a:t>: Bagnolet- Bondy- Montreuil- - Pantin</a:t>
            </a:r>
          </a:p>
          <a:p>
            <a:pPr lvl="1"/>
            <a:r>
              <a:rPr lang="fr-FR" sz="2000" dirty="0" smtClean="0"/>
              <a:t>EPT Paris Terre d’Envol: Le Blanc Mesnil-  Sevran- Tremblay en France- </a:t>
            </a:r>
          </a:p>
          <a:p>
            <a:pPr lvl="1"/>
            <a:r>
              <a:rPr lang="fr-FR" sz="2000" dirty="0" smtClean="0"/>
              <a:t>EPT Grand Paris Grand Est: Clichy sous Bois- Montfermeil- </a:t>
            </a:r>
          </a:p>
        </p:txBody>
      </p:sp>
    </p:spTree>
    <p:extLst>
      <p:ext uri="{BB962C8B-B14F-4D97-AF65-F5344CB8AC3E}">
        <p14:creationId xmlns:p14="http://schemas.microsoft.com/office/powerpoint/2010/main" val="57044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Les axes et thématiques les plus fréquents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/>
              <a:t>P</a:t>
            </a:r>
            <a:r>
              <a:rPr lang="fr-FR" sz="2400" dirty="0" smtClean="0"/>
              <a:t>révention et la promotion de la santé: </a:t>
            </a:r>
            <a:r>
              <a:rPr lang="fr-FR" sz="1800" dirty="0" smtClean="0"/>
              <a:t>nutrition- activité physique adapté- sport santé- dépistage des cancers- santé bucco dentaire- vaccinations</a:t>
            </a:r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/>
              <a:t>A</a:t>
            </a:r>
            <a:r>
              <a:rPr lang="fr-FR" sz="2400" dirty="0" smtClean="0"/>
              <a:t>ccès aux droits- l’accès aux soins- un parcours de santé cohérent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Santé psychique et mentale</a:t>
            </a: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Soutien à l’autonomie</a:t>
            </a:r>
            <a:endParaRPr lang="fr-FR" sz="2400" dirty="0"/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Santé périnatale- Santé du jeune enfant- Santé des jeunes- Santé de la femme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Lutte contre les violences faites aux femmes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Lutte contre les conduites à risques : </a:t>
            </a:r>
            <a:r>
              <a:rPr lang="fr-FR" sz="1900" dirty="0" smtClean="0"/>
              <a:t>santé sexuelle- addictions- impact des écrans</a:t>
            </a:r>
            <a:endParaRPr lang="fr-FR" sz="19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Santé et contextes environnementaux: </a:t>
            </a:r>
            <a:r>
              <a:rPr lang="fr-FR" sz="1800" dirty="0" smtClean="0"/>
              <a:t>habitat indigne, insalubre- lutte contre le saturnisme- pollution de l’air intérieur- précarité énergétique</a:t>
            </a:r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07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Quelques actions spécifiques dans les CLS3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Mise en place d’un parcours en cancérologie</a:t>
            </a:r>
            <a:endParaRPr lang="fr-FR" sz="4000" dirty="0"/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 </a:t>
            </a:r>
            <a:r>
              <a:rPr lang="fr-FR" sz="4000" dirty="0" smtClean="0"/>
              <a:t>Outiller les professionnels en cas de situation d’alcoolisation au travail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Renforcement du lien ville-hôpital</a:t>
            </a:r>
          </a:p>
          <a:p>
            <a:pPr marL="0" indent="0">
              <a:buNone/>
            </a:pPr>
            <a:r>
              <a:rPr lang="fr-FR" sz="4000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Mise en place de CPTS</a:t>
            </a: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Inscription d’une CPTS dans tous les axes d’un CLS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Articulation avec le dispositif Coopérative d’acteurs en promotion de la santé: parcours du patient diabétique- santé et habitat- plateforme jeunesse santé mentale 12-25 ans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Déclinaison opérationnelle de projets retenus dans le cadre d’AAP ou AMI: lutte contre les addictions- UFS</a:t>
            </a:r>
            <a:endParaRPr lang="fr-FR" sz="4000" b="1" dirty="0" smtClean="0"/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Démarche Aller Vers les populations vulnérables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Soutien et renforcement de l’expérimentation Microstructures sanitaires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Création d’un pôle de coordination gérontologique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Développement d’une offre à l’égard des populations à difficultés spécifiques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Création d’une filière de soins des femmes enceintes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</a:t>
            </a:r>
            <a:r>
              <a:rPr lang="fr-FR" sz="4000" dirty="0" smtClean="0"/>
              <a:t>Création d’une maison de santé associant prévention – accès aux droits et aux soins- santé au travail</a:t>
            </a:r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- </a:t>
            </a:r>
            <a:r>
              <a:rPr lang="fr-FR" sz="4000" dirty="0" smtClean="0"/>
              <a:t>Accès à la santé en lien </a:t>
            </a:r>
            <a:r>
              <a:rPr lang="fr-FR" sz="4000" b="1" dirty="0"/>
              <a:t> </a:t>
            </a:r>
            <a:r>
              <a:rPr lang="fr-FR" sz="4000" dirty="0" smtClean="0"/>
              <a:t>le monde universitaire </a:t>
            </a:r>
            <a:endParaRPr lang="fr-FR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80215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Quelques thématiques émergentes dans les CLS3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Impact de l’usage des écrans</a:t>
            </a:r>
          </a:p>
          <a:p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- </a:t>
            </a:r>
            <a:r>
              <a:rPr lang="fr-FR" sz="2400" dirty="0" smtClean="0"/>
              <a:t>Punaises de lit</a:t>
            </a:r>
          </a:p>
          <a:p>
            <a:endParaRPr lang="fr-FR" sz="2400" dirty="0" smtClean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endParaRPr lang="fr-FR" sz="2000" dirty="0" smtClean="0"/>
          </a:p>
          <a:p>
            <a:pPr lvl="1"/>
            <a:endParaRPr lang="fr-FR" sz="2000" dirty="0" smtClean="0"/>
          </a:p>
          <a:p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23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Quelques principes affirmés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- </a:t>
            </a:r>
            <a:r>
              <a:rPr lang="fr-FR" sz="1800" dirty="0" smtClean="0"/>
              <a:t>Point de vigilance sur les publics vulnérables </a:t>
            </a:r>
            <a:endParaRPr lang="fr-FR" sz="2000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- </a:t>
            </a:r>
            <a:r>
              <a:rPr lang="fr-FR" sz="1800" dirty="0" smtClean="0"/>
              <a:t>Accès à la santé pour tous: Aller vers</a:t>
            </a:r>
            <a:endParaRPr lang="fr-FR" sz="2400" dirty="0"/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1800" dirty="0" smtClean="0"/>
              <a:t>Mise en réseau de professionnels- Valorisation des réseaux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1800" dirty="0"/>
              <a:t>P</a:t>
            </a:r>
            <a:r>
              <a:rPr lang="fr-FR" sz="1800" dirty="0" smtClean="0"/>
              <a:t>arcours de santé cohérent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1800" dirty="0" smtClean="0"/>
              <a:t>Démarche participative- Habitants relais- Pairs préventeurs- Auto support- Renforcement du pouvoir d’agir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1800" dirty="0"/>
              <a:t>S</a:t>
            </a:r>
            <a:r>
              <a:rPr lang="fr-FR" sz="1800" dirty="0" smtClean="0"/>
              <a:t>anté dans toutes les politiques 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1800" dirty="0" smtClean="0"/>
              <a:t>Soutien à la parentalité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- </a:t>
            </a:r>
            <a:r>
              <a:rPr lang="fr-FR" sz="1800" dirty="0" smtClean="0"/>
              <a:t>Agir en formant et en sensibilisant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b="1" dirty="0" smtClean="0">
              <a:solidFill>
                <a:srgbClr val="FF0000"/>
              </a:solidFill>
            </a:endParaRPr>
          </a:p>
          <a:p>
            <a:pPr lvl="1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7684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Words>773</Words>
  <Application>Microsoft Office PowerPoint</Application>
  <PresentationFormat>Affichage à l'écran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Point sur les CLS3 de Seine-Saint-Denis</vt:lpstr>
      <vt:lpstr>Les signataires des CLS</vt:lpstr>
      <vt:lpstr>Les enjeux des CLS 3 </vt:lpstr>
      <vt:lpstr>Les évaluations régionales des CLS1 et CLS2</vt:lpstr>
      <vt:lpstr>Signature de CLS3 en 2019</vt:lpstr>
      <vt:lpstr>Les axes et thématiques les plus fréquents</vt:lpstr>
      <vt:lpstr>Quelques actions spécifiques dans les CLS3</vt:lpstr>
      <vt:lpstr>Quelques thématiques émergentes dans les CLS3</vt:lpstr>
      <vt:lpstr>Quelques principes affirmés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des CLS de Seine-Saint-Denis</dc:title>
  <dc:creator>MALET-LONGCOTE, Agnès</dc:creator>
  <cp:lastModifiedBy>OUAISSA, Cherifa</cp:lastModifiedBy>
  <cp:revision>144</cp:revision>
  <dcterms:created xsi:type="dcterms:W3CDTF">2015-12-29T16:13:44Z</dcterms:created>
  <dcterms:modified xsi:type="dcterms:W3CDTF">2019-06-19T07:47:07Z</dcterms:modified>
</cp:coreProperties>
</file>