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8" r:id="rId2"/>
  </p:sldMasterIdLst>
  <p:notesMasterIdLst>
    <p:notesMasterId r:id="rId20"/>
  </p:notesMasterIdLst>
  <p:handoutMasterIdLst>
    <p:handoutMasterId r:id="rId21"/>
  </p:handoutMasterIdLst>
  <p:sldIdLst>
    <p:sldId id="409" r:id="rId3"/>
    <p:sldId id="488" r:id="rId4"/>
    <p:sldId id="482" r:id="rId5"/>
    <p:sldId id="494" r:id="rId6"/>
    <p:sldId id="498" r:id="rId7"/>
    <p:sldId id="499" r:id="rId8"/>
    <p:sldId id="500" r:id="rId9"/>
    <p:sldId id="513" r:id="rId10"/>
    <p:sldId id="514" r:id="rId11"/>
    <p:sldId id="515" r:id="rId12"/>
    <p:sldId id="345" r:id="rId13"/>
    <p:sldId id="516" r:id="rId14"/>
    <p:sldId id="506" r:id="rId15"/>
    <p:sldId id="517" r:id="rId16"/>
    <p:sldId id="508" r:id="rId17"/>
    <p:sldId id="509" r:id="rId18"/>
    <p:sldId id="368" r:id="rId19"/>
  </p:sldIdLst>
  <p:sldSz cx="9144000" cy="6858000" type="screen4x3"/>
  <p:notesSz cx="6789738" cy="992981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1000" kern="1200">
        <a:solidFill>
          <a:srgbClr val="002395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000" kern="1200">
        <a:solidFill>
          <a:srgbClr val="002395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000" kern="1200">
        <a:solidFill>
          <a:srgbClr val="002395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000" kern="1200">
        <a:solidFill>
          <a:srgbClr val="002395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000" kern="1200">
        <a:solidFill>
          <a:srgbClr val="002395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rgbClr val="002395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rgbClr val="002395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rgbClr val="002395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rgbClr val="002395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SSERLIS, Catherine" initials="IC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8BC53F"/>
    <a:srgbClr val="7AB800"/>
    <a:srgbClr val="009900"/>
    <a:srgbClr val="002395"/>
    <a:srgbClr val="985B0C"/>
    <a:srgbClr val="0144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0707" autoAdjust="0"/>
    <p:restoredTop sz="96491" autoAdjust="0"/>
  </p:normalViewPr>
  <p:slideViewPr>
    <p:cSldViewPr>
      <p:cViewPr>
        <p:scale>
          <a:sx n="66" d="100"/>
          <a:sy n="66" d="100"/>
        </p:scale>
        <p:origin x="-1014" y="-954"/>
      </p:cViewPr>
      <p:guideLst>
        <p:guide orient="horz" pos="1392"/>
        <p:guide orient="horz" pos="480"/>
        <p:guide orient="horz" pos="96"/>
        <p:guide orient="horz" pos="384"/>
        <p:guide orient="horz" pos="1296"/>
        <p:guide orient="horz" pos="2784"/>
        <p:guide orient="horz" pos="4128"/>
        <p:guide pos="816"/>
        <p:guide pos="240"/>
        <p:guide pos="5424"/>
        <p:guide pos="1632"/>
        <p:guide pos="2208"/>
        <p:guide pos="1920"/>
      </p:guideLst>
    </p:cSldViewPr>
  </p:slideViewPr>
  <p:outlineViewPr>
    <p:cViewPr>
      <p:scale>
        <a:sx n="33" d="100"/>
        <a:sy n="33" d="100"/>
      </p:scale>
      <p:origin x="0" y="8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2856" y="1098"/>
      </p:cViewPr>
      <p:guideLst>
        <p:guide orient="horz" pos="3126"/>
        <p:guide pos="213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2763" cy="4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63" tIns="47781" rIns="95563" bIns="47781" numCol="1" anchor="t" anchorCtr="0" compatLnSpc="1">
            <a:prstTxWarp prst="textNoShape">
              <a:avLst/>
            </a:prstTxWarp>
          </a:bodyPr>
          <a:lstStyle>
            <a:lvl1pPr defTabSz="955675">
              <a:spcBef>
                <a:spcPct val="5000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26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6976" y="0"/>
            <a:ext cx="2942763" cy="4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63" tIns="47781" rIns="95563" bIns="47781" numCol="1" anchor="t" anchorCtr="0" compatLnSpc="1">
            <a:prstTxWarp prst="textNoShape">
              <a:avLst/>
            </a:prstTxWarp>
          </a:bodyPr>
          <a:lstStyle>
            <a:lvl1pPr algn="r" defTabSz="955675">
              <a:spcBef>
                <a:spcPct val="5000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26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3671"/>
            <a:ext cx="2942763" cy="4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63" tIns="47781" rIns="95563" bIns="47781" numCol="1" anchor="b" anchorCtr="0" compatLnSpc="1">
            <a:prstTxWarp prst="textNoShape">
              <a:avLst/>
            </a:prstTxWarp>
          </a:bodyPr>
          <a:lstStyle>
            <a:lvl1pPr defTabSz="955675">
              <a:spcBef>
                <a:spcPct val="5000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26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6976" y="9433671"/>
            <a:ext cx="2942763" cy="4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63" tIns="47781" rIns="95563" bIns="47781" numCol="1" anchor="b" anchorCtr="0" compatLnSpc="1">
            <a:prstTxWarp prst="textNoShape">
              <a:avLst/>
            </a:prstTxWarp>
          </a:bodyPr>
          <a:lstStyle>
            <a:lvl1pPr algn="r" defTabSz="955675">
              <a:spcBef>
                <a:spcPct val="5000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fld id="{E921822C-36AD-40C7-8870-CF8C4B2E1CE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09370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2763" cy="4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63" tIns="47781" rIns="95563" bIns="47781" numCol="1" anchor="t" anchorCtr="0" compatLnSpc="1">
            <a:prstTxWarp prst="textNoShape">
              <a:avLst/>
            </a:prstTxWarp>
          </a:bodyPr>
          <a:lstStyle>
            <a:lvl1pPr defTabSz="955675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6976" y="0"/>
            <a:ext cx="2942763" cy="4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63" tIns="47781" rIns="95563" bIns="47781" numCol="1" anchor="t" anchorCtr="0" compatLnSpc="1">
            <a:prstTxWarp prst="textNoShape">
              <a:avLst/>
            </a:prstTxWarp>
          </a:bodyPr>
          <a:lstStyle>
            <a:lvl1pPr algn="r" defTabSz="955675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2813" y="746125"/>
            <a:ext cx="4964112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299" y="4717997"/>
            <a:ext cx="4979142" cy="4465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63" tIns="47781" rIns="95563" bIns="477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3671"/>
            <a:ext cx="2942763" cy="4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63" tIns="47781" rIns="95563" bIns="47781" numCol="1" anchor="b" anchorCtr="0" compatLnSpc="1">
            <a:prstTxWarp prst="textNoShape">
              <a:avLst/>
            </a:prstTxWarp>
          </a:bodyPr>
          <a:lstStyle>
            <a:lvl1pPr defTabSz="955675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6976" y="9433671"/>
            <a:ext cx="2942763" cy="4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63" tIns="47781" rIns="95563" bIns="47781" numCol="1" anchor="b" anchorCtr="0" compatLnSpc="1">
            <a:prstTxWarp prst="textNoShape">
              <a:avLst/>
            </a:prstTxWarp>
          </a:bodyPr>
          <a:lstStyle>
            <a:lvl1pPr algn="r" defTabSz="955675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2BFE2AD4-3E94-4BA6-AB47-A33795CF647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76060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1225" y="742950"/>
            <a:ext cx="4967288" cy="3727450"/>
          </a:xfrm>
          <a:ln/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dirty="0" smtClean="0"/>
              <a:t>Remerciements à l’association des maires du 92, à M GAUTIER sénateur maire de Garches et à Mme Fourcade </a:t>
            </a:r>
            <a:r>
              <a:rPr lang="fr-FR" altLang="fr-FR" dirty="0" err="1" smtClean="0"/>
              <a:t>Pdte</a:t>
            </a:r>
            <a:r>
              <a:rPr lang="fr-FR" altLang="fr-FR" dirty="0" smtClean="0"/>
              <a:t> de la Conférence de territoire.</a:t>
            </a:r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808180C-039F-4DFD-BB83-29DD3DD4553D}" type="slidenum">
              <a:rPr lang="fr-FR" altLang="fr-FR" smtClean="0"/>
              <a:pPr eaLnBrk="1" hangingPunct="1">
                <a:spcBef>
                  <a:spcPct val="0"/>
                </a:spcBef>
              </a:pPr>
              <a:t>1</a:t>
            </a:fld>
            <a:endParaRPr lang="fr-FR" altLang="fr-F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Nous rencontrons l’ARS Picardie cet après-midi pour se coordonner avec l’agenda de la restructuration de l’établissement de Clermont de l’Oise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FE2AD4-3E94-4BA6-AB47-A33795CF647A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58406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 smtClean="0"/>
          </a:p>
        </p:txBody>
      </p:sp>
      <p:sp>
        <p:nvSpPr>
          <p:cNvPr id="2048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360F350-DDD0-4505-BE2F-B5C2539BB6C0}" type="slidenum">
              <a:rPr lang="fr-FR" altLang="fr-FR" smtClean="0"/>
              <a:pPr eaLnBrk="1" hangingPunct="1">
                <a:spcBef>
                  <a:spcPct val="0"/>
                </a:spcBef>
              </a:pPr>
              <a:t>11</a:t>
            </a:fld>
            <a:endParaRPr lang="fr-FR" altLang="fr-F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Rappel</a:t>
            </a:r>
            <a:r>
              <a:rPr lang="fr-FR" baseline="0" dirty="0" smtClean="0"/>
              <a:t> : actuellement les capacités des unités hors département sont de 255 lits.</a:t>
            </a:r>
          </a:p>
          <a:p>
            <a:r>
              <a:rPr lang="fr-FR" baseline="0" dirty="0" smtClean="0"/>
              <a:t>Le dispositif à venir sera nécessairement plus compact et plus diversifié. </a:t>
            </a:r>
          </a:p>
          <a:p>
            <a:r>
              <a:rPr lang="fr-FR" baseline="0" dirty="0" smtClean="0"/>
              <a:t>A titre indicatif, en psychiatrie les locaux d’hébergement ont une surface de l’ordre de 40m2 par lit,</a:t>
            </a:r>
          </a:p>
          <a:p>
            <a:r>
              <a:rPr lang="fr-FR" baseline="0" dirty="0" smtClean="0"/>
              <a:t>Si l’on intègre toutes les fonctions administratives, logistiques et techniques d’un établissement, on atteint 95m2/ lit.</a:t>
            </a:r>
          </a:p>
          <a:p>
            <a:r>
              <a:rPr lang="fr-FR" dirty="0" smtClean="0"/>
              <a:t>Sur une hypothèse globale de 200 lits, on a donc un besoin de 18000m2, d’un seul tenant ou groupés sur quelques sites.</a:t>
            </a:r>
          </a:p>
          <a:p>
            <a:r>
              <a:rPr lang="fr-FR" dirty="0" smtClean="0"/>
              <a:t>Les structures alternatives sont toutes de taille modeste, elles peuvent être associées entre elles ; par exemple un </a:t>
            </a:r>
            <a:r>
              <a:rPr lang="fr-FR" dirty="0" err="1" smtClean="0"/>
              <a:t>HdJ</a:t>
            </a:r>
            <a:r>
              <a:rPr lang="fr-FR" dirty="0" smtClean="0"/>
              <a:t> se loge dans 400m2.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FE2AD4-3E94-4BA6-AB47-A33795CF647A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33966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FE2AD4-3E94-4BA6-AB47-A33795CF647A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29314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FE2AD4-3E94-4BA6-AB47-A33795CF647A}" type="slidenum">
              <a:rPr lang="fr-FR" smtClean="0"/>
              <a:pPr>
                <a:defRPr/>
              </a:pPr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29148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FE2AD4-3E94-4BA6-AB47-A33795CF647A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56259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FE2AD4-3E94-4BA6-AB47-A33795CF647A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96110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FE2AD4-3E94-4BA6-AB47-A33795CF647A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43635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FE2AD4-3E94-4BA6-AB47-A33795CF647A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44601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/>
              <a:t>Délai utile pour la résolution du sous projet sud : </a:t>
            </a:r>
          </a:p>
          <a:p>
            <a:pPr>
              <a:buFontTx/>
              <a:buChar char="-"/>
            </a:pPr>
            <a:r>
              <a:rPr lang="fr-FR" dirty="0" smtClean="0"/>
              <a:t>Évaluation de l’implantation de Clamart en 2012 ( 4 secteurs)</a:t>
            </a:r>
          </a:p>
          <a:p>
            <a:pPr>
              <a:buFontTx/>
              <a:buChar char="-"/>
            </a:pPr>
            <a:r>
              <a:rPr lang="fr-FR" dirty="0" smtClean="0"/>
              <a:t>Révision du projet médical du GH PAUL GUIRAUD en cours, avec mission d’appui de l’IGAS</a:t>
            </a:r>
          </a:p>
          <a:p>
            <a:pPr>
              <a:buFontTx/>
              <a:buChar char="-"/>
            </a:pPr>
            <a:r>
              <a:rPr lang="fr-FR" dirty="0" smtClean="0"/>
              <a:t>Étude de faisabilité des solutions sur Erasme, Percy, Rueil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FE2AD4-3E94-4BA6-AB47-A33795CF647A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92362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Pour donner un ordre de grandeur, sur le Nord</a:t>
            </a:r>
            <a:r>
              <a:rPr lang="fr-FR" baseline="0" dirty="0" smtClean="0"/>
              <a:t> des Hauts de Seine, pour 430.000 </a:t>
            </a:r>
            <a:r>
              <a:rPr lang="fr-FR" baseline="0" dirty="0" err="1" smtClean="0"/>
              <a:t>hab</a:t>
            </a:r>
            <a:r>
              <a:rPr lang="fr-FR" baseline="0" dirty="0" smtClean="0"/>
              <a:t>, environ 7200 patients sont suivis par les secteurs, dont moins de 1400 hospitalisés dans l’année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FE2AD4-3E94-4BA6-AB47-A33795CF647A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23339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Ne pas oublier aussi l’enjeu de proximité</a:t>
            </a:r>
            <a:r>
              <a:rPr lang="fr-FR" baseline="0" dirty="0" smtClean="0"/>
              <a:t> pour les professionnels : la distance entre Moisselles ou Clermont et les sites extra hospitaliers est synonyme de perte de temps, de déficit de continuité des prises en charge.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FE2AD4-3E94-4BA6-AB47-A33795CF647A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15793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Cette image pour illustrer 2 faits :</a:t>
            </a:r>
          </a:p>
          <a:p>
            <a:r>
              <a:rPr lang="fr-FR" dirty="0" smtClean="0"/>
              <a:t>L’anomalie de l’implantation à Moisselles,</a:t>
            </a:r>
          </a:p>
          <a:p>
            <a:r>
              <a:rPr lang="fr-FR" dirty="0" smtClean="0"/>
              <a:t>Et le fait que l’on ne part pas de rien avec une réelle présence dans le territoire.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FE2AD4-3E94-4BA6-AB47-A33795CF647A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163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7557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2494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419850" y="220663"/>
            <a:ext cx="2038350" cy="544195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04800" y="220663"/>
            <a:ext cx="5962650" cy="544195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67773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4800" y="220663"/>
            <a:ext cx="81534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1219200" y="1547813"/>
            <a:ext cx="3543300" cy="41148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14900" y="1547813"/>
            <a:ext cx="3543300" cy="41148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53985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32826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28586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6005122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219200" y="1547813"/>
            <a:ext cx="35433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14900" y="1547813"/>
            <a:ext cx="35433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68061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27125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3526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244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93902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2620856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2268978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96694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419850" y="220663"/>
            <a:ext cx="2038350" cy="544195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04800" y="220663"/>
            <a:ext cx="5962650" cy="544195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2695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969726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219200" y="1547813"/>
            <a:ext cx="35433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14900" y="1547813"/>
            <a:ext cx="35433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3860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2830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1430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1230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126347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115456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220663"/>
            <a:ext cx="8153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 Cliquez pour modifier le style du titre</a:t>
            </a:r>
            <a:br>
              <a:rPr lang="fr-FR" altLang="fr-FR" smtClean="0"/>
            </a:br>
            <a:r>
              <a:rPr lang="fr-FR" altLang="fr-FR" smtClean="0"/>
              <a:t> du masque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547813"/>
            <a:ext cx="7239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masque, xxxxxxxxxxxxxxxxxxx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 Troisième niveau</a:t>
            </a:r>
          </a:p>
        </p:txBody>
      </p:sp>
      <p:pic>
        <p:nvPicPr>
          <p:cNvPr id="1028" name="Picture 14" descr="D:\Mes documents\Lauranne\Dicom\ARS\ARS-PPT-ELEMTS-1\ARS-TERRITOIRE GRAPHIQUE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10"/>
          <p:cNvSpPr>
            <a:spLocks noChangeArrowheads="1"/>
          </p:cNvSpPr>
          <p:nvPr userDrawn="1"/>
        </p:nvSpPr>
        <p:spPr bwMode="auto">
          <a:xfrm>
            <a:off x="8604250" y="6453188"/>
            <a:ext cx="539750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rgbClr val="002395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rgbClr val="002395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rgbClr val="002395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rgbClr val="002395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rgbClr val="002395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2395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2395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2395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2395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811D4289-E553-40CC-ADB4-8EBF97E16379}" type="slidenum">
              <a:rPr lang="fr-FR" altLang="fr-FR" smtClean="0"/>
              <a:pPr algn="r" eaLnBrk="1" hangingPunct="1">
                <a:defRPr/>
              </a:pPr>
              <a:t>‹N°›</a:t>
            </a:fld>
            <a:endParaRPr lang="fr-FR" altLang="fr-FR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hf sldNum="0" hdr="0" dt="0"/>
  <p:txStyles>
    <p:titleStyle>
      <a:lvl1pPr marL="815975" indent="-815975" algn="l" defTabSz="512763" rtl="0" eaLnBrk="0" fontAlgn="base" hangingPunct="0">
        <a:spcBef>
          <a:spcPct val="0"/>
        </a:spcBef>
        <a:spcAft>
          <a:spcPct val="0"/>
        </a:spcAft>
        <a:buSzPct val="30000"/>
        <a:buBlip>
          <a:blip r:embed="rId15"/>
        </a:buBlip>
        <a:tabLst>
          <a:tab pos="806450" algn="l"/>
          <a:tab pos="1141413" algn="l"/>
          <a:tab pos="5243513" algn="l"/>
        </a:tabLst>
        <a:defRPr sz="2900" b="1">
          <a:solidFill>
            <a:srgbClr val="7AB800"/>
          </a:solidFill>
          <a:latin typeface="+mj-lt"/>
          <a:ea typeface="+mj-ea"/>
          <a:cs typeface="+mj-cs"/>
        </a:defRPr>
      </a:lvl1pPr>
      <a:lvl2pPr marL="815975" indent="-815975" algn="l" defTabSz="512763" rtl="0" eaLnBrk="0" fontAlgn="base" hangingPunct="0">
        <a:spcBef>
          <a:spcPct val="0"/>
        </a:spcBef>
        <a:spcAft>
          <a:spcPct val="0"/>
        </a:spcAft>
        <a:buSzPct val="30000"/>
        <a:buBlip>
          <a:blip r:embed="rId15"/>
        </a:buBlip>
        <a:tabLst>
          <a:tab pos="806450" algn="l"/>
          <a:tab pos="1141413" algn="l"/>
          <a:tab pos="5243513" algn="l"/>
        </a:tabLst>
        <a:defRPr sz="2900" b="1">
          <a:solidFill>
            <a:srgbClr val="7AB800"/>
          </a:solidFill>
          <a:latin typeface="Arial" charset="0"/>
        </a:defRPr>
      </a:lvl2pPr>
      <a:lvl3pPr marL="815975" indent="-815975" algn="l" defTabSz="512763" rtl="0" eaLnBrk="0" fontAlgn="base" hangingPunct="0">
        <a:spcBef>
          <a:spcPct val="0"/>
        </a:spcBef>
        <a:spcAft>
          <a:spcPct val="0"/>
        </a:spcAft>
        <a:buSzPct val="30000"/>
        <a:buBlip>
          <a:blip r:embed="rId15"/>
        </a:buBlip>
        <a:tabLst>
          <a:tab pos="806450" algn="l"/>
          <a:tab pos="1141413" algn="l"/>
          <a:tab pos="5243513" algn="l"/>
        </a:tabLst>
        <a:defRPr sz="2900" b="1">
          <a:solidFill>
            <a:srgbClr val="7AB800"/>
          </a:solidFill>
          <a:latin typeface="Arial" charset="0"/>
        </a:defRPr>
      </a:lvl3pPr>
      <a:lvl4pPr marL="815975" indent="-815975" algn="l" defTabSz="512763" rtl="0" eaLnBrk="0" fontAlgn="base" hangingPunct="0">
        <a:spcBef>
          <a:spcPct val="0"/>
        </a:spcBef>
        <a:spcAft>
          <a:spcPct val="0"/>
        </a:spcAft>
        <a:buSzPct val="30000"/>
        <a:buBlip>
          <a:blip r:embed="rId15"/>
        </a:buBlip>
        <a:tabLst>
          <a:tab pos="806450" algn="l"/>
          <a:tab pos="1141413" algn="l"/>
          <a:tab pos="5243513" algn="l"/>
        </a:tabLst>
        <a:defRPr sz="2900" b="1">
          <a:solidFill>
            <a:srgbClr val="7AB800"/>
          </a:solidFill>
          <a:latin typeface="Arial" charset="0"/>
        </a:defRPr>
      </a:lvl4pPr>
      <a:lvl5pPr marL="815975" indent="-815975" algn="l" defTabSz="512763" rtl="0" eaLnBrk="0" fontAlgn="base" hangingPunct="0">
        <a:spcBef>
          <a:spcPct val="0"/>
        </a:spcBef>
        <a:spcAft>
          <a:spcPct val="0"/>
        </a:spcAft>
        <a:buSzPct val="30000"/>
        <a:buBlip>
          <a:blip r:embed="rId15"/>
        </a:buBlip>
        <a:tabLst>
          <a:tab pos="806450" algn="l"/>
          <a:tab pos="1141413" algn="l"/>
          <a:tab pos="5243513" algn="l"/>
        </a:tabLst>
        <a:defRPr sz="2900" b="1">
          <a:solidFill>
            <a:srgbClr val="7AB800"/>
          </a:solidFill>
          <a:latin typeface="Arial" charset="0"/>
        </a:defRPr>
      </a:lvl5pPr>
      <a:lvl6pPr marL="1273175" indent="-815975" algn="l" defTabSz="512763" rtl="0" eaLnBrk="0" fontAlgn="base" hangingPunct="0">
        <a:spcBef>
          <a:spcPct val="0"/>
        </a:spcBef>
        <a:spcAft>
          <a:spcPct val="0"/>
        </a:spcAft>
        <a:buSzPct val="30000"/>
        <a:buBlip>
          <a:blip r:embed="rId15"/>
        </a:buBlip>
        <a:tabLst>
          <a:tab pos="806450" algn="l"/>
          <a:tab pos="1141413" algn="l"/>
          <a:tab pos="5243513" algn="l"/>
        </a:tabLst>
        <a:defRPr sz="2900" b="1">
          <a:solidFill>
            <a:srgbClr val="7AB800"/>
          </a:solidFill>
          <a:latin typeface="Arial" charset="0"/>
        </a:defRPr>
      </a:lvl6pPr>
      <a:lvl7pPr marL="1730375" indent="-815975" algn="l" defTabSz="512763" rtl="0" eaLnBrk="0" fontAlgn="base" hangingPunct="0">
        <a:spcBef>
          <a:spcPct val="0"/>
        </a:spcBef>
        <a:spcAft>
          <a:spcPct val="0"/>
        </a:spcAft>
        <a:buSzPct val="30000"/>
        <a:buBlip>
          <a:blip r:embed="rId15"/>
        </a:buBlip>
        <a:tabLst>
          <a:tab pos="806450" algn="l"/>
          <a:tab pos="1141413" algn="l"/>
          <a:tab pos="5243513" algn="l"/>
        </a:tabLst>
        <a:defRPr sz="2900" b="1">
          <a:solidFill>
            <a:srgbClr val="7AB800"/>
          </a:solidFill>
          <a:latin typeface="Arial" charset="0"/>
        </a:defRPr>
      </a:lvl7pPr>
      <a:lvl8pPr marL="2187575" indent="-815975" algn="l" defTabSz="512763" rtl="0" eaLnBrk="0" fontAlgn="base" hangingPunct="0">
        <a:spcBef>
          <a:spcPct val="0"/>
        </a:spcBef>
        <a:spcAft>
          <a:spcPct val="0"/>
        </a:spcAft>
        <a:buSzPct val="30000"/>
        <a:buBlip>
          <a:blip r:embed="rId15"/>
        </a:buBlip>
        <a:tabLst>
          <a:tab pos="806450" algn="l"/>
          <a:tab pos="1141413" algn="l"/>
          <a:tab pos="5243513" algn="l"/>
        </a:tabLst>
        <a:defRPr sz="2900" b="1">
          <a:solidFill>
            <a:srgbClr val="7AB800"/>
          </a:solidFill>
          <a:latin typeface="Arial" charset="0"/>
        </a:defRPr>
      </a:lvl8pPr>
      <a:lvl9pPr marL="2644775" indent="-815975" algn="l" defTabSz="512763" rtl="0" eaLnBrk="0" fontAlgn="base" hangingPunct="0">
        <a:spcBef>
          <a:spcPct val="0"/>
        </a:spcBef>
        <a:spcAft>
          <a:spcPct val="0"/>
        </a:spcAft>
        <a:buSzPct val="30000"/>
        <a:buBlip>
          <a:blip r:embed="rId15"/>
        </a:buBlip>
        <a:tabLst>
          <a:tab pos="806450" algn="l"/>
          <a:tab pos="1141413" algn="l"/>
          <a:tab pos="5243513" algn="l"/>
        </a:tabLst>
        <a:defRPr sz="2900" b="1">
          <a:solidFill>
            <a:srgbClr val="7AB800"/>
          </a:solidFill>
          <a:latin typeface="Arial" charset="0"/>
        </a:defRPr>
      </a:lvl9pPr>
    </p:titleStyle>
    <p:bodyStyle>
      <a:lvl1pPr marL="858838" indent="-858838" algn="l" rtl="0" eaLnBrk="0" fontAlgn="base" hangingPunct="0">
        <a:spcBef>
          <a:spcPct val="20000"/>
        </a:spcBef>
        <a:spcAft>
          <a:spcPct val="0"/>
        </a:spcAft>
        <a:buSzPct val="55000"/>
        <a:buBlip>
          <a:blip r:embed="rId16"/>
        </a:buBlip>
        <a:defRPr sz="1700">
          <a:solidFill>
            <a:schemeClr val="tx1"/>
          </a:solidFill>
          <a:latin typeface="+mn-lt"/>
          <a:ea typeface="+mn-ea"/>
          <a:cs typeface="+mn-cs"/>
        </a:defRPr>
      </a:lvl1pPr>
      <a:lvl2pPr marL="1484313" indent="-153988" algn="l" rtl="0" eaLnBrk="0" fontAlgn="base" hangingPunct="0">
        <a:spcBef>
          <a:spcPct val="20000"/>
        </a:spcBef>
        <a:spcAft>
          <a:spcPct val="0"/>
        </a:spcAft>
        <a:buSzPct val="150000"/>
        <a:buChar char="-"/>
        <a:defRPr sz="1500">
          <a:solidFill>
            <a:schemeClr val="tx1"/>
          </a:solidFill>
          <a:latin typeface="+mn-lt"/>
        </a:defRPr>
      </a:lvl2pPr>
      <a:lvl3pPr marL="1905000" indent="-990600" algn="l" rtl="0" eaLnBrk="0" fontAlgn="base" hangingPunct="0">
        <a:spcBef>
          <a:spcPct val="20000"/>
        </a:spcBef>
        <a:spcAft>
          <a:spcPct val="0"/>
        </a:spcAft>
        <a:buChar char="-"/>
        <a:defRPr sz="1200">
          <a:solidFill>
            <a:schemeClr val="tx1"/>
          </a:solidFill>
          <a:latin typeface="+mn-lt"/>
        </a:defRPr>
      </a:lvl3pPr>
      <a:lvl4pPr marL="2701925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312102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357822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403542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449262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494982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3" descr="D:\Mes documents\Lauranne\Dicom\ARS\ARS-PPT\ARS-PPT ECRAN D'OUVERTURE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220663"/>
            <a:ext cx="8153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 Cliquez pour modifier le style du titre</a:t>
            </a:r>
            <a:br>
              <a:rPr lang="fr-FR" altLang="fr-FR" smtClean="0"/>
            </a:br>
            <a:r>
              <a:rPr lang="fr-FR" altLang="fr-FR" smtClean="0"/>
              <a:t> du masque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547813"/>
            <a:ext cx="7239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masque, xxxxxxxxxxxxxxxxxxx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 Troisième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 dt="0"/>
  <p:txStyles>
    <p:titleStyle>
      <a:lvl1pPr marL="815975" indent="-815975" algn="l" defTabSz="512763" rtl="0" eaLnBrk="0" fontAlgn="base" hangingPunct="0">
        <a:spcBef>
          <a:spcPct val="0"/>
        </a:spcBef>
        <a:spcAft>
          <a:spcPct val="0"/>
        </a:spcAft>
        <a:buSzPct val="30000"/>
        <a:buBlip>
          <a:blip r:embed="rId14"/>
        </a:buBlip>
        <a:tabLst>
          <a:tab pos="806450" algn="l"/>
          <a:tab pos="1141413" algn="l"/>
          <a:tab pos="5243513" algn="l"/>
        </a:tabLst>
        <a:defRPr sz="2900" b="1">
          <a:solidFill>
            <a:srgbClr val="7AB800"/>
          </a:solidFill>
          <a:latin typeface="+mj-lt"/>
          <a:ea typeface="+mj-ea"/>
          <a:cs typeface="+mj-cs"/>
        </a:defRPr>
      </a:lvl1pPr>
      <a:lvl2pPr marL="815975" indent="-815975" algn="l" defTabSz="512763" rtl="0" eaLnBrk="0" fontAlgn="base" hangingPunct="0">
        <a:spcBef>
          <a:spcPct val="0"/>
        </a:spcBef>
        <a:spcAft>
          <a:spcPct val="0"/>
        </a:spcAft>
        <a:buSzPct val="30000"/>
        <a:buBlip>
          <a:blip r:embed="rId14"/>
        </a:buBlip>
        <a:tabLst>
          <a:tab pos="806450" algn="l"/>
          <a:tab pos="1141413" algn="l"/>
          <a:tab pos="5243513" algn="l"/>
        </a:tabLst>
        <a:defRPr sz="2900" b="1">
          <a:solidFill>
            <a:srgbClr val="7AB800"/>
          </a:solidFill>
          <a:latin typeface="Arial" charset="0"/>
        </a:defRPr>
      </a:lvl2pPr>
      <a:lvl3pPr marL="815975" indent="-815975" algn="l" defTabSz="512763" rtl="0" eaLnBrk="0" fontAlgn="base" hangingPunct="0">
        <a:spcBef>
          <a:spcPct val="0"/>
        </a:spcBef>
        <a:spcAft>
          <a:spcPct val="0"/>
        </a:spcAft>
        <a:buSzPct val="30000"/>
        <a:buBlip>
          <a:blip r:embed="rId14"/>
        </a:buBlip>
        <a:tabLst>
          <a:tab pos="806450" algn="l"/>
          <a:tab pos="1141413" algn="l"/>
          <a:tab pos="5243513" algn="l"/>
        </a:tabLst>
        <a:defRPr sz="2900" b="1">
          <a:solidFill>
            <a:srgbClr val="7AB800"/>
          </a:solidFill>
          <a:latin typeface="Arial" charset="0"/>
        </a:defRPr>
      </a:lvl3pPr>
      <a:lvl4pPr marL="815975" indent="-815975" algn="l" defTabSz="512763" rtl="0" eaLnBrk="0" fontAlgn="base" hangingPunct="0">
        <a:spcBef>
          <a:spcPct val="0"/>
        </a:spcBef>
        <a:spcAft>
          <a:spcPct val="0"/>
        </a:spcAft>
        <a:buSzPct val="30000"/>
        <a:buBlip>
          <a:blip r:embed="rId14"/>
        </a:buBlip>
        <a:tabLst>
          <a:tab pos="806450" algn="l"/>
          <a:tab pos="1141413" algn="l"/>
          <a:tab pos="5243513" algn="l"/>
        </a:tabLst>
        <a:defRPr sz="2900" b="1">
          <a:solidFill>
            <a:srgbClr val="7AB800"/>
          </a:solidFill>
          <a:latin typeface="Arial" charset="0"/>
        </a:defRPr>
      </a:lvl4pPr>
      <a:lvl5pPr marL="815975" indent="-815975" algn="l" defTabSz="512763" rtl="0" eaLnBrk="0" fontAlgn="base" hangingPunct="0">
        <a:spcBef>
          <a:spcPct val="0"/>
        </a:spcBef>
        <a:spcAft>
          <a:spcPct val="0"/>
        </a:spcAft>
        <a:buSzPct val="30000"/>
        <a:buBlip>
          <a:blip r:embed="rId14"/>
        </a:buBlip>
        <a:tabLst>
          <a:tab pos="806450" algn="l"/>
          <a:tab pos="1141413" algn="l"/>
          <a:tab pos="5243513" algn="l"/>
        </a:tabLst>
        <a:defRPr sz="2900" b="1">
          <a:solidFill>
            <a:srgbClr val="7AB800"/>
          </a:solidFill>
          <a:latin typeface="Arial" charset="0"/>
        </a:defRPr>
      </a:lvl5pPr>
      <a:lvl6pPr marL="1273175" indent="-815975" algn="l" defTabSz="512763" rtl="0" eaLnBrk="0" fontAlgn="base" hangingPunct="0">
        <a:spcBef>
          <a:spcPct val="0"/>
        </a:spcBef>
        <a:spcAft>
          <a:spcPct val="0"/>
        </a:spcAft>
        <a:buSzPct val="30000"/>
        <a:buBlip>
          <a:blip r:embed="rId14"/>
        </a:buBlip>
        <a:tabLst>
          <a:tab pos="806450" algn="l"/>
          <a:tab pos="1141413" algn="l"/>
          <a:tab pos="5243513" algn="l"/>
        </a:tabLst>
        <a:defRPr sz="2900" b="1">
          <a:solidFill>
            <a:srgbClr val="7AB800"/>
          </a:solidFill>
          <a:latin typeface="Arial" charset="0"/>
        </a:defRPr>
      </a:lvl6pPr>
      <a:lvl7pPr marL="1730375" indent="-815975" algn="l" defTabSz="512763" rtl="0" eaLnBrk="0" fontAlgn="base" hangingPunct="0">
        <a:spcBef>
          <a:spcPct val="0"/>
        </a:spcBef>
        <a:spcAft>
          <a:spcPct val="0"/>
        </a:spcAft>
        <a:buSzPct val="30000"/>
        <a:buBlip>
          <a:blip r:embed="rId14"/>
        </a:buBlip>
        <a:tabLst>
          <a:tab pos="806450" algn="l"/>
          <a:tab pos="1141413" algn="l"/>
          <a:tab pos="5243513" algn="l"/>
        </a:tabLst>
        <a:defRPr sz="2900" b="1">
          <a:solidFill>
            <a:srgbClr val="7AB800"/>
          </a:solidFill>
          <a:latin typeface="Arial" charset="0"/>
        </a:defRPr>
      </a:lvl7pPr>
      <a:lvl8pPr marL="2187575" indent="-815975" algn="l" defTabSz="512763" rtl="0" eaLnBrk="0" fontAlgn="base" hangingPunct="0">
        <a:spcBef>
          <a:spcPct val="0"/>
        </a:spcBef>
        <a:spcAft>
          <a:spcPct val="0"/>
        </a:spcAft>
        <a:buSzPct val="30000"/>
        <a:buBlip>
          <a:blip r:embed="rId14"/>
        </a:buBlip>
        <a:tabLst>
          <a:tab pos="806450" algn="l"/>
          <a:tab pos="1141413" algn="l"/>
          <a:tab pos="5243513" algn="l"/>
        </a:tabLst>
        <a:defRPr sz="2900" b="1">
          <a:solidFill>
            <a:srgbClr val="7AB800"/>
          </a:solidFill>
          <a:latin typeface="Arial" charset="0"/>
        </a:defRPr>
      </a:lvl8pPr>
      <a:lvl9pPr marL="2644775" indent="-815975" algn="l" defTabSz="512763" rtl="0" eaLnBrk="0" fontAlgn="base" hangingPunct="0">
        <a:spcBef>
          <a:spcPct val="0"/>
        </a:spcBef>
        <a:spcAft>
          <a:spcPct val="0"/>
        </a:spcAft>
        <a:buSzPct val="30000"/>
        <a:buBlip>
          <a:blip r:embed="rId14"/>
        </a:buBlip>
        <a:tabLst>
          <a:tab pos="806450" algn="l"/>
          <a:tab pos="1141413" algn="l"/>
          <a:tab pos="5243513" algn="l"/>
        </a:tabLst>
        <a:defRPr sz="2900" b="1">
          <a:solidFill>
            <a:srgbClr val="7AB800"/>
          </a:solidFill>
          <a:latin typeface="Arial" charset="0"/>
        </a:defRPr>
      </a:lvl9pPr>
    </p:titleStyle>
    <p:bodyStyle>
      <a:lvl1pPr marL="858838" indent="-858838" algn="l" rtl="0" eaLnBrk="0" fontAlgn="base" hangingPunct="0">
        <a:spcBef>
          <a:spcPct val="20000"/>
        </a:spcBef>
        <a:spcAft>
          <a:spcPct val="0"/>
        </a:spcAft>
        <a:buSzPct val="55000"/>
        <a:buBlip>
          <a:blip r:embed="rId15"/>
        </a:buBlip>
        <a:defRPr sz="1700">
          <a:solidFill>
            <a:schemeClr val="tx1"/>
          </a:solidFill>
          <a:latin typeface="+mn-lt"/>
          <a:ea typeface="+mn-ea"/>
          <a:cs typeface="+mn-cs"/>
        </a:defRPr>
      </a:lvl1pPr>
      <a:lvl2pPr marL="1484313" indent="-153988" algn="l" rtl="0" eaLnBrk="0" fontAlgn="base" hangingPunct="0">
        <a:spcBef>
          <a:spcPct val="20000"/>
        </a:spcBef>
        <a:spcAft>
          <a:spcPct val="0"/>
        </a:spcAft>
        <a:buSzPct val="150000"/>
        <a:buChar char="-"/>
        <a:defRPr sz="1500">
          <a:solidFill>
            <a:schemeClr val="tx1"/>
          </a:solidFill>
          <a:latin typeface="+mn-lt"/>
        </a:defRPr>
      </a:lvl2pPr>
      <a:lvl3pPr marL="1905000" indent="-990600" algn="l" rtl="0" eaLnBrk="0" fontAlgn="base" hangingPunct="0">
        <a:spcBef>
          <a:spcPct val="20000"/>
        </a:spcBef>
        <a:spcAft>
          <a:spcPct val="0"/>
        </a:spcAft>
        <a:buChar char="-"/>
        <a:defRPr sz="1200">
          <a:solidFill>
            <a:schemeClr val="tx1"/>
          </a:solidFill>
          <a:latin typeface="+mn-lt"/>
        </a:defRPr>
      </a:lvl3pPr>
      <a:lvl4pPr marL="2701925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312102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357822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403542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449262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494982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3886200" y="6384925"/>
            <a:ext cx="187325" cy="2476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SzPct val="55000"/>
              <a:buBlip>
                <a:blip r:embed="rId3"/>
              </a:buBlip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SzPct val="150000"/>
              <a:buChar char="-"/>
              <a:defRPr sz="15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-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fr-FR" altLang="fr-FR" sz="1000">
              <a:solidFill>
                <a:srgbClr val="002395"/>
              </a:solidFill>
            </a:endParaRPr>
          </a:p>
        </p:txBody>
      </p:sp>
      <p:sp>
        <p:nvSpPr>
          <p:cNvPr id="3075" name="Rectangle 1"/>
          <p:cNvSpPr>
            <a:spLocks noChangeArrowheads="1"/>
          </p:cNvSpPr>
          <p:nvPr/>
        </p:nvSpPr>
        <p:spPr bwMode="auto">
          <a:xfrm>
            <a:off x="468313" y="2420938"/>
            <a:ext cx="8351837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SzPct val="55000"/>
              <a:buBlip>
                <a:blip r:embed="rId3"/>
              </a:buBlip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SzPct val="150000"/>
              <a:buChar char="-"/>
              <a:defRPr sz="15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-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fr-FR" altLang="fr-FR" sz="3600" b="1" dirty="0"/>
              <a:t>La relocalisation des secteurs de psychiatrie des Hauts-de-Seine 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fr-FR" altLang="fr-FR" sz="3600" b="1" dirty="0"/>
              <a:t/>
            </a:r>
            <a:br>
              <a:rPr lang="fr-FR" altLang="fr-FR" sz="3600" b="1" dirty="0"/>
            </a:br>
            <a:endParaRPr lang="fr-FR" altLang="fr-FR" sz="3600" b="1" dirty="0"/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fr-FR" altLang="fr-FR" sz="1100" b="1" dirty="0"/>
              <a:t/>
            </a:r>
            <a:br>
              <a:rPr lang="fr-FR" altLang="fr-FR" sz="1100" b="1" dirty="0"/>
            </a:br>
            <a:r>
              <a:rPr lang="fr-FR" altLang="fr-FR" sz="2400" b="1" dirty="0" smtClean="0"/>
              <a:t>réunion ARS/Elus santé</a:t>
            </a:r>
            <a:endParaRPr lang="fr-FR" altLang="fr-FR" sz="1000" b="1" dirty="0"/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fr-FR" altLang="fr-FR" sz="1100" b="1" dirty="0"/>
              <a:t/>
            </a:r>
            <a:br>
              <a:rPr lang="fr-FR" altLang="fr-FR" sz="1100" b="1" dirty="0"/>
            </a:br>
            <a:r>
              <a:rPr lang="fr-FR" altLang="fr-FR" sz="2000" b="1" dirty="0" smtClean="0"/>
              <a:t>9 juillet 2014</a:t>
            </a:r>
            <a:endParaRPr lang="fr-FR" altLang="fr-F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situation foncière de ces secteurs 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3995936" y="1547812"/>
            <a:ext cx="4462264" cy="4617491"/>
          </a:xfrm>
        </p:spPr>
        <p:txBody>
          <a:bodyPr/>
          <a:lstStyle/>
          <a:p>
            <a:r>
              <a:rPr lang="fr-FR" dirty="0" smtClean="0"/>
              <a:t>engagement de CHI de Clermont dans un projet de construction ne pouvant inclure les secteurs de Neuilly et </a:t>
            </a:r>
            <a:r>
              <a:rPr lang="fr-FR" dirty="0"/>
              <a:t>C</a:t>
            </a:r>
            <a:r>
              <a:rPr lang="fr-FR" dirty="0" smtClean="0"/>
              <a:t>ourbevoie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nécessité de reconstruire le site de </a:t>
            </a:r>
            <a:r>
              <a:rPr lang="fr-FR" dirty="0" err="1" smtClean="0"/>
              <a:t>Moisselles</a:t>
            </a:r>
            <a:r>
              <a:rPr lang="fr-FR" dirty="0" smtClean="0"/>
              <a:t> s’il persiste </a:t>
            </a:r>
          </a:p>
          <a:p>
            <a:r>
              <a:rPr lang="fr-FR" dirty="0" smtClean="0"/>
              <a:t>vente prévue du terrain du Cash sur lequel est installée une unité de Roger </a:t>
            </a:r>
            <a:r>
              <a:rPr lang="fr-FR" dirty="0" err="1" smtClean="0"/>
              <a:t>Prévot</a:t>
            </a:r>
            <a:r>
              <a:rPr lang="fr-FR" dirty="0" smtClean="0"/>
              <a:t> pour le secteur de la </a:t>
            </a:r>
            <a:r>
              <a:rPr lang="fr-FR" dirty="0"/>
              <a:t>Garenne-Colombes et Bois-Colombes </a:t>
            </a:r>
            <a:endParaRPr lang="fr-FR" dirty="0" smtClean="0"/>
          </a:p>
          <a:p>
            <a:r>
              <a:rPr lang="fr-FR" dirty="0" smtClean="0"/>
              <a:t>implantations extra hospitalières à revoir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92" y="4061785"/>
            <a:ext cx="3029835" cy="776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005" b="40096"/>
          <a:stretch/>
        </p:blipFill>
        <p:spPr bwMode="auto">
          <a:xfrm>
            <a:off x="683568" y="1484784"/>
            <a:ext cx="2946130" cy="1500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127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1"/>
          <p:cNvSpPr>
            <a:spLocks noGrp="1"/>
          </p:cNvSpPr>
          <p:nvPr>
            <p:ph type="title"/>
          </p:nvPr>
        </p:nvSpPr>
        <p:spPr>
          <a:xfrm>
            <a:off x="304800" y="220663"/>
            <a:ext cx="8153400" cy="832073"/>
          </a:xfrm>
        </p:spPr>
        <p:txBody>
          <a:bodyPr/>
          <a:lstStyle/>
          <a:p>
            <a:pPr>
              <a:buFontTx/>
              <a:buNone/>
            </a:pPr>
            <a:r>
              <a:rPr lang="fr-FR" altLang="fr-FR" sz="2400" dirty="0" smtClean="0"/>
              <a:t>Certaines pistes ont déjà été identifiées </a:t>
            </a:r>
          </a:p>
        </p:txBody>
      </p:sp>
      <p:sp>
        <p:nvSpPr>
          <p:cNvPr id="5123" name="Espace réservé du contenu 2"/>
          <p:cNvSpPr>
            <a:spLocks noGrp="1"/>
          </p:cNvSpPr>
          <p:nvPr>
            <p:ph sz="half" idx="1"/>
          </p:nvPr>
        </p:nvSpPr>
        <p:spPr>
          <a:xfrm>
            <a:off x="4932040" y="1052736"/>
            <a:ext cx="3672210" cy="4896544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fr-FR" sz="1800" dirty="0" smtClean="0"/>
              <a:t>- </a:t>
            </a:r>
            <a:r>
              <a:rPr lang="fr-FR" sz="1800" dirty="0"/>
              <a:t>La poursuite active de recherche foncière par le CH R.PREVOT,</a:t>
            </a:r>
          </a:p>
          <a:p>
            <a:pPr marL="0" indent="0">
              <a:buNone/>
              <a:defRPr/>
            </a:pPr>
            <a:r>
              <a:rPr lang="fr-FR" sz="1800" dirty="0" smtClean="0"/>
              <a:t>- la disponibilité du centre MGEN de Rueil pour accueillir 1 ou 2 secteurs supplémentaires (avec construction des locaux et gestion des secteurs concernés) </a:t>
            </a:r>
            <a:endParaRPr lang="fr-FR" sz="1800" dirty="0"/>
          </a:p>
          <a:p>
            <a:pPr marL="0" indent="0">
              <a:buNone/>
              <a:defRPr/>
            </a:pPr>
            <a:r>
              <a:rPr lang="fr-FR" sz="1800" dirty="0" smtClean="0"/>
              <a:t>- La disponibilité annoncée du CASH de Nanterre pour accueillir 1 ou 2 secteurs supplémentaires ( construction ? Réhabilitation ? Gestion des structures ?)</a:t>
            </a:r>
          </a:p>
          <a:p>
            <a:pPr marL="0" indent="0">
              <a:buNone/>
              <a:defRPr/>
            </a:pPr>
            <a:endParaRPr lang="fr-FR" sz="1800" dirty="0" smtClean="0"/>
          </a:p>
          <a:p>
            <a:pPr>
              <a:defRPr/>
            </a:pPr>
            <a:endParaRPr lang="fr-FR" sz="1800" dirty="0"/>
          </a:p>
          <a:p>
            <a:pPr marL="0" indent="0">
              <a:buFontTx/>
              <a:buNone/>
              <a:defRPr/>
            </a:pPr>
            <a:endParaRPr lang="fr-FR" sz="1800" dirty="0" smtClean="0"/>
          </a:p>
          <a:p>
            <a:pPr>
              <a:defRPr/>
            </a:pPr>
            <a:endParaRPr lang="fr-FR" sz="2400" dirty="0" smtClean="0"/>
          </a:p>
          <a:p>
            <a:pPr>
              <a:defRPr/>
            </a:pPr>
            <a:endParaRPr lang="fr-FR" sz="2400" dirty="0"/>
          </a:p>
          <a:p>
            <a:pPr marL="0" indent="0">
              <a:buFontTx/>
              <a:buNone/>
              <a:defRPr/>
            </a:pPr>
            <a:endParaRPr lang="fr-FR" sz="2400" dirty="0"/>
          </a:p>
          <a:p>
            <a:pPr marL="0" indent="0">
              <a:buFontTx/>
              <a:buNone/>
              <a:defRPr/>
            </a:pPr>
            <a:endParaRPr lang="fr-FR" sz="2400" dirty="0"/>
          </a:p>
          <a:p>
            <a:pPr>
              <a:buFontTx/>
              <a:buNone/>
              <a:defRPr/>
            </a:pPr>
            <a:endParaRPr lang="fr-FR" altLang="fr-FR" sz="2400" dirty="0" smtClean="0"/>
          </a:p>
          <a:p>
            <a:pPr>
              <a:buFontTx/>
              <a:buNone/>
              <a:defRPr/>
            </a:pPr>
            <a:endParaRPr lang="fr-FR" altLang="fr-FR" sz="2400" dirty="0" smtClean="0"/>
          </a:p>
          <a:p>
            <a:pPr>
              <a:buFontTx/>
              <a:buNone/>
              <a:defRPr/>
            </a:pPr>
            <a:endParaRPr lang="fr-FR" altLang="fr-FR" sz="1400" dirty="0" smtClean="0"/>
          </a:p>
        </p:txBody>
      </p:sp>
      <p:pic>
        <p:nvPicPr>
          <p:cNvPr id="7172" name="Espace réservé du contenu 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794200"/>
            <a:ext cx="3385071" cy="51557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L’attente </a:t>
            </a:r>
            <a:r>
              <a:rPr lang="fr-FR" dirty="0" smtClean="0"/>
              <a:t>de </a:t>
            </a:r>
            <a:r>
              <a:rPr lang="fr-FR" dirty="0"/>
              <a:t>pistes nouvelles pour construire un dispositif moderne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000" dirty="0"/>
              <a:t>Non seulement du foncier ou des locaux pour des unités </a:t>
            </a:r>
            <a:r>
              <a:rPr lang="fr-FR" sz="2000" dirty="0" smtClean="0"/>
              <a:t>d’hospitalisation (compter 6 unités polyvalentes et 2 à 3 unités spécialisées).</a:t>
            </a:r>
          </a:p>
          <a:p>
            <a:r>
              <a:rPr lang="fr-FR" sz="2000" dirty="0" smtClean="0"/>
              <a:t>Mais aussi une </a:t>
            </a:r>
            <a:r>
              <a:rPr lang="fr-FR" sz="2000" dirty="0"/>
              <a:t>transformation de l’offre </a:t>
            </a:r>
            <a:r>
              <a:rPr lang="fr-FR" sz="2000" dirty="0" smtClean="0"/>
              <a:t>avec </a:t>
            </a:r>
            <a:r>
              <a:rPr lang="fr-FR" sz="2000" dirty="0"/>
              <a:t>des possibilités d’implanter des nouvelles structures ou services alternatifs : </a:t>
            </a:r>
          </a:p>
          <a:p>
            <a:pPr marL="625475" lvl="1" indent="0">
              <a:buNone/>
            </a:pPr>
            <a:r>
              <a:rPr lang="fr-FR" sz="1800" dirty="0"/>
              <a:t>- microstructures de jour, extensions des capacités médico-sociales, dispositifs mobiles</a:t>
            </a:r>
            <a:r>
              <a:rPr lang="fr-FR" sz="1800" dirty="0" smtClean="0"/>
              <a:t>…</a:t>
            </a:r>
            <a:endParaRPr lang="fr-FR" sz="2000" dirty="0"/>
          </a:p>
          <a:p>
            <a:pPr lvl="1"/>
            <a:r>
              <a:rPr lang="fr-FR" sz="1800" dirty="0"/>
              <a:t>Prises en charge alternatives à l’hospitalisation</a:t>
            </a:r>
          </a:p>
          <a:p>
            <a:pPr lvl="1"/>
            <a:r>
              <a:rPr lang="fr-FR" sz="1800" dirty="0"/>
              <a:t>Soutien au maintien et à l’accès au logement des patients </a:t>
            </a:r>
          </a:p>
          <a:p>
            <a:pPr lvl="1"/>
            <a:r>
              <a:rPr lang="fr-FR" sz="1800" dirty="0"/>
              <a:t>Interventions à domicile</a:t>
            </a:r>
          </a:p>
          <a:p>
            <a:pPr lvl="1"/>
            <a:r>
              <a:rPr lang="fr-FR" sz="1800" dirty="0"/>
              <a:t>Prise en charge du handicap psychique au long cours</a:t>
            </a:r>
          </a:p>
          <a:p>
            <a:pPr marL="1330325" lvl="1" indent="0">
              <a:buNone/>
            </a:pP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175760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Examiner l’ensemble des scenarii avec les mêmes critères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87624" y="1628800"/>
            <a:ext cx="7239000" cy="4114800"/>
          </a:xfrm>
        </p:spPr>
        <p:txBody>
          <a:bodyPr/>
          <a:lstStyle/>
          <a:p>
            <a:r>
              <a:rPr lang="fr-FR" sz="2000" dirty="0"/>
              <a:t>Intégration du parcours </a:t>
            </a:r>
            <a:r>
              <a:rPr lang="fr-FR" sz="2000" dirty="0" smtClean="0"/>
              <a:t>patient </a:t>
            </a:r>
            <a:endParaRPr lang="fr-FR" sz="2000" dirty="0"/>
          </a:p>
          <a:p>
            <a:r>
              <a:rPr lang="fr-FR" sz="2000" dirty="0"/>
              <a:t>Proximité </a:t>
            </a:r>
            <a:endParaRPr lang="fr-FR" sz="2000" dirty="0" smtClean="0"/>
          </a:p>
          <a:p>
            <a:r>
              <a:rPr lang="fr-FR" sz="2000" dirty="0"/>
              <a:t>Taille critique </a:t>
            </a:r>
            <a:endParaRPr lang="fr-FR" sz="2000" dirty="0" smtClean="0"/>
          </a:p>
          <a:p>
            <a:r>
              <a:rPr lang="fr-FR" sz="2000" dirty="0"/>
              <a:t>Accès aux soins </a:t>
            </a:r>
            <a:r>
              <a:rPr lang="fr-FR" sz="2000" dirty="0" smtClean="0"/>
              <a:t>somatiques</a:t>
            </a:r>
            <a:endParaRPr lang="fr-FR" sz="2000" dirty="0"/>
          </a:p>
          <a:p>
            <a:r>
              <a:rPr lang="fr-FR" sz="2000" dirty="0"/>
              <a:t>Couts et </a:t>
            </a:r>
            <a:r>
              <a:rPr lang="fr-FR" sz="2000" dirty="0" smtClean="0"/>
              <a:t>délai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sz="2000" dirty="0"/>
              <a:t>Pour cela : </a:t>
            </a:r>
          </a:p>
          <a:p>
            <a:pPr>
              <a:buFontTx/>
              <a:buChar char="-"/>
            </a:pPr>
            <a:r>
              <a:rPr lang="fr-FR" sz="2000" dirty="0" smtClean="0"/>
              <a:t>Un </a:t>
            </a:r>
            <a:r>
              <a:rPr lang="fr-FR" sz="2000" dirty="0"/>
              <a:t>appel à contribution large, vers tous </a:t>
            </a:r>
            <a:r>
              <a:rPr lang="fr-FR" sz="2000" dirty="0" smtClean="0"/>
              <a:t>les </a:t>
            </a:r>
            <a:r>
              <a:rPr lang="fr-FR" sz="2000" dirty="0"/>
              <a:t>acteurs locaux, pour avoir toutes les possibilités et hypothèses « sur la </a:t>
            </a:r>
            <a:r>
              <a:rPr lang="fr-FR" sz="2000" dirty="0" smtClean="0"/>
              <a:t>table</a:t>
            </a:r>
            <a:endParaRPr lang="fr-FR" sz="2000" dirty="0"/>
          </a:p>
          <a:p>
            <a:pPr>
              <a:buFontTx/>
              <a:buChar char="-"/>
            </a:pPr>
            <a:r>
              <a:rPr lang="fr-FR" sz="2000" dirty="0" smtClean="0"/>
              <a:t>Pas de scénario pré rédigé, accepter le compromis entre des critères qui peuvent se contredire</a:t>
            </a:r>
            <a:endParaRPr lang="fr-FR" sz="2000" dirty="0"/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9914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Comment construire ensemble ?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Plaider ensemble pour la proximité et contre la stigmatisation des malades psychiques</a:t>
            </a:r>
          </a:p>
          <a:p>
            <a:r>
              <a:rPr lang="fr-FR" dirty="0" smtClean="0"/>
              <a:t>Une veille partagée sur les opportunités immobilières et foncières</a:t>
            </a:r>
          </a:p>
          <a:p>
            <a:r>
              <a:rPr lang="fr-FR" dirty="0" smtClean="0"/>
              <a:t>Un soutien aux opérateurs de santé qui doivent transformer le dispositif et donc trouver des solutions alternatives à l’hospitalisation classique : </a:t>
            </a:r>
          </a:p>
          <a:p>
            <a:pPr lvl="1"/>
            <a:r>
              <a:rPr lang="fr-FR" dirty="0" smtClean="0"/>
              <a:t>cela peut aller d’unités d’un ou 2 appartements thérapeutiques à des résidences accueil de 15 logements groupés ou répartis, </a:t>
            </a:r>
          </a:p>
          <a:p>
            <a:pPr lvl="1"/>
            <a:r>
              <a:rPr lang="fr-FR" dirty="0" smtClean="0"/>
              <a:t>en passant par des dispositifs d’accompagnement en logement ordinaire, </a:t>
            </a:r>
            <a:r>
              <a:rPr lang="fr-FR" dirty="0"/>
              <a:t>Services d’Accompagnement médico-social pour Adultes handicapés et </a:t>
            </a:r>
            <a:r>
              <a:rPr lang="fr-FR" dirty="0" smtClean="0"/>
              <a:t>Services </a:t>
            </a:r>
            <a:r>
              <a:rPr lang="fr-FR" dirty="0"/>
              <a:t>d’Accompagnement à la vie </a:t>
            </a:r>
            <a:r>
              <a:rPr lang="fr-FR" dirty="0" smtClean="0"/>
              <a:t>sociale, en plus de l’intervention à domicile du secteur psychiatrique.</a:t>
            </a:r>
          </a:p>
          <a:p>
            <a:r>
              <a:rPr lang="fr-FR" dirty="0" smtClean="0"/>
              <a:t>Une prise en compte de la dimension économique et sociale du projet (plus de 500 professionnels venant exercer dans le territoire).</a:t>
            </a:r>
          </a:p>
        </p:txBody>
      </p:sp>
    </p:spTree>
    <p:extLst>
      <p:ext uri="{BB962C8B-B14F-4D97-AF65-F5344CB8AC3E}">
        <p14:creationId xmlns:p14="http://schemas.microsoft.com/office/powerpoint/2010/main" val="132771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suite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3568" y="1988840"/>
            <a:ext cx="7848872" cy="4114800"/>
          </a:xfrm>
        </p:spPr>
        <p:txBody>
          <a:bodyPr/>
          <a:lstStyle/>
          <a:p>
            <a:endParaRPr lang="fr-FR" sz="2000" dirty="0" smtClean="0"/>
          </a:p>
          <a:p>
            <a:endParaRPr lang="fr-FR" sz="2000" dirty="0"/>
          </a:p>
          <a:p>
            <a:r>
              <a:rPr lang="fr-FR" sz="2000" dirty="0" smtClean="0"/>
              <a:t>Mobilisation </a:t>
            </a:r>
            <a:r>
              <a:rPr lang="fr-FR" sz="2000" dirty="0"/>
              <a:t>des acteurs, opérateurs de santé, </a:t>
            </a:r>
            <a:r>
              <a:rPr lang="fr-FR" sz="2000" dirty="0" smtClean="0"/>
              <a:t>collectivités</a:t>
            </a:r>
          </a:p>
          <a:p>
            <a:endParaRPr lang="fr-FR" sz="2000" dirty="0"/>
          </a:p>
          <a:p>
            <a:r>
              <a:rPr lang="fr-FR" sz="2000" dirty="0"/>
              <a:t>Information en retour sur les </a:t>
            </a:r>
            <a:r>
              <a:rPr lang="fr-FR" sz="2000" dirty="0" smtClean="0"/>
              <a:t>contributions</a:t>
            </a:r>
          </a:p>
          <a:p>
            <a:pPr marL="0" indent="0">
              <a:buNone/>
            </a:pPr>
            <a:endParaRPr lang="fr-FR" sz="2000" dirty="0"/>
          </a:p>
          <a:p>
            <a:r>
              <a:rPr lang="fr-FR" sz="2000" dirty="0"/>
              <a:t>Concertation et choix d’un scénario fin </a:t>
            </a:r>
            <a:r>
              <a:rPr lang="fr-FR" sz="2000" dirty="0" smtClean="0"/>
              <a:t>2014</a:t>
            </a:r>
          </a:p>
          <a:p>
            <a:pPr marL="0" indent="0">
              <a:buNone/>
            </a:pPr>
            <a:endParaRPr lang="fr-FR" sz="2000" dirty="0"/>
          </a:p>
          <a:p>
            <a:r>
              <a:rPr lang="fr-FR" sz="2000" dirty="0"/>
              <a:t>Réactivité pour préserver la faisabilité foncière et financière</a:t>
            </a:r>
          </a:p>
          <a:p>
            <a:pPr marL="0" indent="0">
              <a:buNone/>
            </a:pP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99126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5" y="188640"/>
            <a:ext cx="8316416" cy="519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578698" y="5733256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/>
              <a:t>http://www.ars.iledefrance.sante.fr/Appel-a-contributions-en-sante.173725.0.html</a:t>
            </a:r>
          </a:p>
        </p:txBody>
      </p:sp>
    </p:spTree>
    <p:extLst>
      <p:ext uri="{BB962C8B-B14F-4D97-AF65-F5344CB8AC3E}">
        <p14:creationId xmlns:p14="http://schemas.microsoft.com/office/powerpoint/2010/main" val="282294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0663"/>
            <a:ext cx="9144000" cy="5295900"/>
          </a:xfrm>
        </p:spPr>
        <p:txBody>
          <a:bodyPr/>
          <a:lstStyle/>
          <a:p>
            <a:pPr algn="ctr">
              <a:buFontTx/>
              <a:buNone/>
              <a:defRPr/>
            </a:pPr>
            <a:r>
              <a:rPr lang="fr-FR" sz="2400" dirty="0" smtClean="0">
                <a:solidFill>
                  <a:srgbClr val="8BC53F"/>
                </a:solidFill>
                <a:latin typeface="+mn-lt"/>
              </a:rPr>
              <a:t>MERCI POUR VOTRE ATTENTION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fr-FR" altLang="fr-FR" dirty="0" smtClean="0"/>
              <a:t>Plan de l’intervention</a:t>
            </a: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altLang="fr-FR" sz="2000" dirty="0" smtClean="0"/>
              <a:t>L’état de la sectorisation</a:t>
            </a:r>
          </a:p>
          <a:p>
            <a:r>
              <a:rPr lang="fr-FR" sz="2000" dirty="0" smtClean="0"/>
              <a:t>Identifier </a:t>
            </a:r>
            <a:r>
              <a:rPr lang="fr-FR" sz="2000" dirty="0"/>
              <a:t>deux sous-projets nord et sud du département </a:t>
            </a:r>
          </a:p>
          <a:p>
            <a:r>
              <a:rPr lang="fr-FR" sz="2000" dirty="0"/>
              <a:t>Ne pas traiter seulement le problème de l’hospitalisation mais tout le parcours du patient</a:t>
            </a:r>
          </a:p>
          <a:p>
            <a:r>
              <a:rPr lang="fr-FR" sz="2000" dirty="0"/>
              <a:t>Examiner ensemble les différents scenarii et projets suivant les mêmes critères</a:t>
            </a:r>
          </a:p>
          <a:p>
            <a:r>
              <a:rPr lang="fr-FR" sz="2000" dirty="0"/>
              <a:t>Susciter et encourager pistes nouvelles </a:t>
            </a:r>
          </a:p>
          <a:p>
            <a:r>
              <a:rPr lang="fr-FR" sz="2000" dirty="0"/>
              <a:t>Être réactif après ces choix pour préserver les </a:t>
            </a:r>
            <a:r>
              <a:rPr lang="fr-FR" sz="2000" dirty="0" smtClean="0"/>
              <a:t>opportunités</a:t>
            </a:r>
            <a:endParaRPr lang="fr-FR" altLang="fr-FR" sz="1600" dirty="0" smtClean="0"/>
          </a:p>
          <a:p>
            <a:endParaRPr lang="fr-FR" alt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5"/>
          <p:cNvSpPr>
            <a:spLocks noGrp="1"/>
          </p:cNvSpPr>
          <p:nvPr>
            <p:ph type="title"/>
          </p:nvPr>
        </p:nvSpPr>
        <p:spPr>
          <a:xfrm>
            <a:off x="304800" y="220663"/>
            <a:ext cx="8153400" cy="760412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fr-FR" altLang="fr-FR" dirty="0" smtClean="0"/>
              <a:t>la sectorisation de la psychiatrie 92</a:t>
            </a:r>
          </a:p>
        </p:txBody>
      </p:sp>
      <p:pic>
        <p:nvPicPr>
          <p:cNvPr id="5123" name="Espace réservé du contenu 3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1196975"/>
            <a:ext cx="2789238" cy="4546600"/>
          </a:xfrm>
        </p:spPr>
      </p:pic>
      <p:sp>
        <p:nvSpPr>
          <p:cNvPr id="5124" name="Espace réservé du contenu 6"/>
          <p:cNvSpPr>
            <a:spLocks noGrp="1"/>
          </p:cNvSpPr>
          <p:nvPr>
            <p:ph sz="half" idx="2"/>
          </p:nvPr>
        </p:nvSpPr>
        <p:spPr>
          <a:xfrm>
            <a:off x="3492500" y="981075"/>
            <a:ext cx="4965700" cy="504031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fr-FR" altLang="fr-FR" sz="1800" dirty="0" smtClean="0"/>
              <a:t>Le département des Hauts-de-Seine est divisé en </a:t>
            </a:r>
            <a:r>
              <a:rPr lang="fr-FR" altLang="fr-FR" sz="1800" b="1" dirty="0" smtClean="0"/>
              <a:t>21 secteurs de psychiatrie générale </a:t>
            </a:r>
          </a:p>
          <a:p>
            <a:pPr marL="0" indent="0">
              <a:buFontTx/>
              <a:buNone/>
            </a:pPr>
            <a:r>
              <a:rPr lang="fr-FR" altLang="fr-FR" sz="1800" dirty="0" smtClean="0"/>
              <a:t>Huit établissements interviennent pour la prise en charge des adultes : EPS Erasme, CASH de Nanterre, Centre MGEN de Rueil, Hôpitaux Louis Mourier et Corentin </a:t>
            </a:r>
            <a:r>
              <a:rPr lang="fr-FR" altLang="fr-FR" sz="1800" dirty="0" err="1" smtClean="0"/>
              <a:t>Celton</a:t>
            </a:r>
            <a:r>
              <a:rPr lang="fr-FR" altLang="fr-FR" sz="1800" dirty="0" smtClean="0"/>
              <a:t> (AP-HP), EPS Roger </a:t>
            </a:r>
            <a:r>
              <a:rPr lang="fr-FR" altLang="fr-FR" sz="1800" dirty="0" err="1" smtClean="0"/>
              <a:t>Prévot</a:t>
            </a:r>
            <a:r>
              <a:rPr lang="fr-FR" altLang="fr-FR" sz="1800" dirty="0" smtClean="0"/>
              <a:t>, GH Paul Guiraud, CH de Clermont de l’Oise.</a:t>
            </a:r>
          </a:p>
          <a:p>
            <a:pPr marL="0" indent="0">
              <a:buFontTx/>
              <a:buNone/>
            </a:pPr>
            <a:r>
              <a:rPr lang="fr-FR" altLang="fr-FR" sz="1800" dirty="0" smtClean="0"/>
              <a:t>Trois de ces établissements sont extérieurs au département : Clermont de l’Oise (60), Roger </a:t>
            </a:r>
            <a:r>
              <a:rPr lang="fr-FR" altLang="fr-FR" sz="1800" dirty="0" err="1" smtClean="0"/>
              <a:t>Prévot</a:t>
            </a:r>
            <a:r>
              <a:rPr lang="fr-FR" altLang="fr-FR" sz="1800" dirty="0" smtClean="0"/>
              <a:t> à Moisselles (95), et  Paul Guiraud Villejuif(94),</a:t>
            </a:r>
          </a:p>
          <a:p>
            <a:pPr marL="0" indent="0">
              <a:buFontTx/>
              <a:buNone/>
            </a:pPr>
            <a:r>
              <a:rPr lang="fr-FR" altLang="fr-FR" sz="1800" b="1" dirty="0" smtClean="0"/>
              <a:t>Ainsi, 9 secteurs sur 21, couvrant 14 communes, doivent hospitaliser dans les unités d’hospitalisation complète situées hors du département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5"/>
          <p:cNvSpPr>
            <a:spLocks noGrp="1"/>
          </p:cNvSpPr>
          <p:nvPr>
            <p:ph type="title"/>
          </p:nvPr>
        </p:nvSpPr>
        <p:spPr>
          <a:xfrm>
            <a:off x="304800" y="220663"/>
            <a:ext cx="8153400" cy="760412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fr-FR" altLang="fr-FR" sz="2400" dirty="0" smtClean="0"/>
              <a:t>Les opérations de relocalisation précédentes</a:t>
            </a:r>
          </a:p>
        </p:txBody>
      </p:sp>
      <p:pic>
        <p:nvPicPr>
          <p:cNvPr id="6147" name="Espace réservé du contenu 3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1196975"/>
            <a:ext cx="2789238" cy="4546600"/>
          </a:xfrm>
        </p:spPr>
      </p:pic>
      <p:sp>
        <p:nvSpPr>
          <p:cNvPr id="7" name="Espace réservé du contenu 6"/>
          <p:cNvSpPr>
            <a:spLocks noGrp="1"/>
          </p:cNvSpPr>
          <p:nvPr>
            <p:ph sz="half" idx="2"/>
          </p:nvPr>
        </p:nvSpPr>
        <p:spPr>
          <a:xfrm>
            <a:off x="3492500" y="981075"/>
            <a:ext cx="4965700" cy="5040313"/>
          </a:xfrm>
        </p:spPr>
        <p:txBody>
          <a:bodyPr/>
          <a:lstStyle/>
          <a:p>
            <a:pPr marL="0" indent="0">
              <a:buFontTx/>
              <a:buNone/>
              <a:defRPr/>
            </a:pPr>
            <a:endParaRPr lang="fr-FR" sz="1800" dirty="0" smtClean="0">
              <a:latin typeface="+mj-lt"/>
            </a:endParaRPr>
          </a:p>
          <a:p>
            <a:pPr marL="0" indent="0">
              <a:buFontTx/>
              <a:buNone/>
              <a:defRPr/>
            </a:pPr>
            <a:r>
              <a:rPr lang="fr-FR" sz="1800" b="1" dirty="0" smtClean="0">
                <a:latin typeface="+mj-lt"/>
              </a:rPr>
              <a:t>Au Sud : secteurs de Paul Guiraud (94)</a:t>
            </a:r>
          </a:p>
          <a:p>
            <a:pPr marL="0" indent="0">
              <a:buFontTx/>
              <a:buNone/>
              <a:defRPr/>
            </a:pPr>
            <a:r>
              <a:rPr lang="fr-FR" sz="1800" dirty="0" smtClean="0">
                <a:latin typeface="+mj-lt"/>
              </a:rPr>
              <a:t>- Une opération réussie  pour 4 secteurs création de l’hôpital de Clamart (39 M€, aide ARS d’1,6 M€/an pendant 20 ans), </a:t>
            </a:r>
          </a:p>
          <a:p>
            <a:pPr marL="0" indent="0">
              <a:buFontTx/>
              <a:buNone/>
              <a:defRPr/>
            </a:pPr>
            <a:r>
              <a:rPr lang="fr-FR" sz="1800" dirty="0" smtClean="0">
                <a:latin typeface="+mj-lt"/>
              </a:rPr>
              <a:t>- Pour les trois autres des  recherches actives, des déconvenues  répétées (pour rappel Château de Bussières, après celles de Boulogne et Garches)</a:t>
            </a:r>
          </a:p>
          <a:p>
            <a:pPr marL="0" indent="0">
              <a:buFontTx/>
              <a:buNone/>
              <a:defRPr/>
            </a:pPr>
            <a:endParaRPr lang="fr-FR" sz="1800" b="1" dirty="0" smtClean="0">
              <a:latin typeface="+mj-lt"/>
            </a:endParaRPr>
          </a:p>
          <a:p>
            <a:pPr marL="0" indent="0">
              <a:buFontTx/>
              <a:buNone/>
              <a:defRPr/>
            </a:pPr>
            <a:r>
              <a:rPr lang="fr-FR" sz="1800" b="1" dirty="0" smtClean="0">
                <a:latin typeface="+mj-lt"/>
              </a:rPr>
              <a:t>Au Nord : secteurs de </a:t>
            </a:r>
            <a:r>
              <a:rPr lang="fr-FR" sz="1800" b="1" dirty="0" err="1" smtClean="0">
                <a:latin typeface="+mj-lt"/>
              </a:rPr>
              <a:t>Moisselles</a:t>
            </a:r>
            <a:r>
              <a:rPr lang="fr-FR" sz="1800" b="1" dirty="0" smtClean="0">
                <a:latin typeface="+mj-lt"/>
              </a:rPr>
              <a:t> (95) et de </a:t>
            </a:r>
            <a:r>
              <a:rPr lang="fr-FR" sz="1800" b="1" dirty="0">
                <a:latin typeface="+mj-lt"/>
              </a:rPr>
              <a:t>C</a:t>
            </a:r>
            <a:r>
              <a:rPr lang="fr-FR" sz="1800" b="1" dirty="0" smtClean="0">
                <a:latin typeface="+mj-lt"/>
              </a:rPr>
              <a:t>lermont de l’Oise (60)</a:t>
            </a:r>
          </a:p>
          <a:p>
            <a:pPr marL="0" indent="0">
              <a:buFontTx/>
              <a:buNone/>
              <a:defRPr/>
            </a:pPr>
            <a:r>
              <a:rPr lang="fr-FR" sz="1800" dirty="0" smtClean="0">
                <a:latin typeface="+mj-lt"/>
              </a:rPr>
              <a:t>- Des projets abandonnés du fait des coûts et  obstacles techniques (ex: Villeneuve-la-Garenne) ou par la vente anticipée du foncier   ( site des Nivelles à Colombes)</a:t>
            </a:r>
            <a:endParaRPr lang="fr-FR" sz="1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 smtClean="0"/>
              <a:t>Les choix de l’agence pour une trajectoire d’amélioration </a:t>
            </a:r>
            <a:endParaRPr lang="fr-FR" sz="2800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219200" y="1547813"/>
            <a:ext cx="7529264" cy="4114800"/>
          </a:xfrm>
        </p:spPr>
        <p:txBody>
          <a:bodyPr/>
          <a:lstStyle/>
          <a:p>
            <a:r>
              <a:rPr lang="fr-FR" sz="2000" dirty="0" smtClean="0"/>
              <a:t>Identifier deux sous-projets nord et sud du département </a:t>
            </a:r>
          </a:p>
          <a:p>
            <a:r>
              <a:rPr lang="fr-FR" sz="2000" dirty="0" smtClean="0"/>
              <a:t>Ne pas traiter seulement le problème de l’hospitalisation mais tout le parcours du patient</a:t>
            </a:r>
          </a:p>
          <a:p>
            <a:r>
              <a:rPr lang="fr-FR" sz="2000" dirty="0" smtClean="0"/>
              <a:t>Examiner ensemble les différents scenarii et projets suivant les mêmes critères</a:t>
            </a:r>
          </a:p>
          <a:p>
            <a:r>
              <a:rPr lang="fr-FR" sz="2000" dirty="0" smtClean="0"/>
              <a:t>Susciter et encourager pistes nouvelles </a:t>
            </a:r>
          </a:p>
          <a:p>
            <a:r>
              <a:rPr lang="fr-FR" sz="2000" dirty="0" smtClean="0"/>
              <a:t>Être réactif après ces choix pour préserver les opportunités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58308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4800" y="220663"/>
            <a:ext cx="8371656" cy="1143000"/>
          </a:xfrm>
        </p:spPr>
        <p:txBody>
          <a:bodyPr/>
          <a:lstStyle/>
          <a:p>
            <a:r>
              <a:rPr lang="fr-FR" sz="2400" dirty="0" smtClean="0"/>
              <a:t>La distinction des sous-projets nord et sud du département</a:t>
            </a: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43608" y="1340768"/>
            <a:ext cx="7560840" cy="4752528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Au nord : 6 secteurs avec hospitalisation hors département</a:t>
            </a:r>
          </a:p>
          <a:p>
            <a:pPr marL="0" indent="0">
              <a:buNone/>
            </a:pPr>
            <a:r>
              <a:rPr lang="fr-FR" dirty="0" smtClean="0"/>
              <a:t>Au sud : 3 </a:t>
            </a:r>
            <a:r>
              <a:rPr lang="fr-FR" dirty="0"/>
              <a:t>secteurs avec hospitalisation hors </a:t>
            </a:r>
            <a:r>
              <a:rPr lang="fr-FR" dirty="0" smtClean="0"/>
              <a:t>département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 smtClean="0"/>
              <a:t>Au nord : hospitalisation à </a:t>
            </a:r>
            <a:r>
              <a:rPr lang="fr-FR" dirty="0" err="1" smtClean="0"/>
              <a:t>Moisselles</a:t>
            </a:r>
            <a:r>
              <a:rPr lang="fr-FR" dirty="0" smtClean="0"/>
              <a:t> (Val d’Oise) et Clermont de l'Oise</a:t>
            </a:r>
          </a:p>
          <a:p>
            <a:pPr marL="0" indent="0">
              <a:buNone/>
            </a:pPr>
            <a:r>
              <a:rPr lang="fr-FR" dirty="0" smtClean="0"/>
              <a:t>Au sud : hospitalisation à Villejuif (Val-de-Marne)</a:t>
            </a:r>
          </a:p>
          <a:p>
            <a:pPr marL="0" indent="0">
              <a:buNone/>
            </a:pPr>
            <a:endParaRPr lang="fr-FR" dirty="0"/>
          </a:p>
          <a:p>
            <a:pPr marL="0" indent="0" algn="just">
              <a:buNone/>
            </a:pPr>
            <a:r>
              <a:rPr lang="fr-FR" sz="2400" b="1" dirty="0" smtClean="0"/>
              <a:t>Décision d’engager d’abord le sous-projet nord :</a:t>
            </a:r>
          </a:p>
          <a:p>
            <a:pPr marL="0" indent="0" algn="just">
              <a:buNone/>
            </a:pPr>
            <a:r>
              <a:rPr lang="fr-FR" b="1" dirty="0" smtClean="0"/>
              <a:t>Population concernée plus </a:t>
            </a:r>
            <a:r>
              <a:rPr lang="fr-FR" b="1" dirty="0"/>
              <a:t>i</a:t>
            </a:r>
            <a:r>
              <a:rPr lang="fr-FR" b="1" dirty="0" smtClean="0"/>
              <a:t>mportante  , capacité à redéployer plus massive, éloignement actuel plus difficile, nécessité d’un investissement majeur à arbitrer (construction ou achat)</a:t>
            </a:r>
          </a:p>
          <a:p>
            <a:pPr marL="0" indent="0">
              <a:buNone/>
            </a:pPr>
            <a:endParaRPr lang="fr-FR" sz="1600" b="1" dirty="0" smtClean="0"/>
          </a:p>
          <a:p>
            <a:pPr marL="0" indent="0">
              <a:buNone/>
            </a:pPr>
            <a:r>
              <a:rPr lang="fr-FR" sz="1600" b="1" dirty="0" smtClean="0"/>
              <a:t>      </a:t>
            </a:r>
            <a:endParaRPr lang="fr-FR" sz="1600" b="1" dirty="0"/>
          </a:p>
          <a:p>
            <a:pPr marL="0" indent="0">
              <a:buNone/>
            </a:pPr>
            <a:endParaRPr lang="fr-FR" dirty="0"/>
          </a:p>
          <a:p>
            <a:pPr>
              <a:buFontTx/>
              <a:buChar char="-"/>
            </a:pPr>
            <a:endParaRPr lang="fr-FR" dirty="0"/>
          </a:p>
        </p:txBody>
      </p:sp>
      <p:sp>
        <p:nvSpPr>
          <p:cNvPr id="4" name="Flèche droite 3"/>
          <p:cNvSpPr/>
          <p:nvPr/>
        </p:nvSpPr>
        <p:spPr bwMode="auto">
          <a:xfrm>
            <a:off x="1115616" y="4941168"/>
            <a:ext cx="1080120" cy="489109"/>
          </a:xfrm>
          <a:prstGeom prst="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Flèche droite 4"/>
          <p:cNvSpPr/>
          <p:nvPr/>
        </p:nvSpPr>
        <p:spPr bwMode="auto">
          <a:xfrm>
            <a:off x="1115616" y="4869160"/>
            <a:ext cx="489204" cy="556640"/>
          </a:xfrm>
          <a:prstGeom prst="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smtClean="0">
              <a:ln>
                <a:noFill/>
              </a:ln>
              <a:solidFill>
                <a:srgbClr val="002395"/>
              </a:solidFill>
              <a:effectLst/>
              <a:latin typeface="Arial" charset="0"/>
            </a:endParaRPr>
          </a:p>
        </p:txBody>
      </p:sp>
      <p:sp>
        <p:nvSpPr>
          <p:cNvPr id="6" name="Flèche droite 5"/>
          <p:cNvSpPr/>
          <p:nvPr/>
        </p:nvSpPr>
        <p:spPr bwMode="auto">
          <a:xfrm>
            <a:off x="1360218" y="5147480"/>
            <a:ext cx="978408" cy="484632"/>
          </a:xfrm>
          <a:prstGeom prst="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smtClean="0">
              <a:ln>
                <a:noFill/>
              </a:ln>
              <a:solidFill>
                <a:srgbClr val="002395"/>
              </a:solidFill>
              <a:effectLst/>
              <a:latin typeface="Arial" charset="0"/>
            </a:endParaRPr>
          </a:p>
        </p:txBody>
      </p:sp>
      <p:sp>
        <p:nvSpPr>
          <p:cNvPr id="7" name="Flèche droite 6"/>
          <p:cNvSpPr/>
          <p:nvPr/>
        </p:nvSpPr>
        <p:spPr bwMode="auto">
          <a:xfrm>
            <a:off x="381810" y="4698852"/>
            <a:ext cx="978408" cy="484632"/>
          </a:xfrm>
          <a:prstGeom prst="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smtClean="0">
              <a:ln>
                <a:noFill/>
              </a:ln>
              <a:solidFill>
                <a:srgbClr val="002395"/>
              </a:solidFill>
              <a:effectLst/>
              <a:latin typeface="Arial" charset="0"/>
            </a:endParaRPr>
          </a:p>
        </p:txBody>
      </p:sp>
      <p:sp>
        <p:nvSpPr>
          <p:cNvPr id="8" name="Flèche droite 7"/>
          <p:cNvSpPr/>
          <p:nvPr/>
        </p:nvSpPr>
        <p:spPr bwMode="auto">
          <a:xfrm>
            <a:off x="1115616" y="4472717"/>
            <a:ext cx="5818922" cy="1834158"/>
          </a:xfrm>
          <a:prstGeom prst="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/>
              <a:t>Décision de lancer un </a:t>
            </a:r>
            <a:r>
              <a:rPr lang="fr-FR" sz="1800" b="1" u="sng" dirty="0"/>
              <a:t>appel à contributions </a:t>
            </a:r>
            <a:r>
              <a:rPr lang="fr-FR" sz="1800" b="1" dirty="0"/>
              <a:t>pour la relocalisation de psychiatrie dans le nord des Hauts-de-Seine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rgbClr val="002395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3215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4800" y="220662"/>
            <a:ext cx="8153400" cy="1552154"/>
          </a:xfrm>
        </p:spPr>
        <p:txBody>
          <a:bodyPr/>
          <a:lstStyle/>
          <a:p>
            <a:r>
              <a:rPr lang="fr-FR" dirty="0"/>
              <a:t>Un projet qui doit englober tout le parcours du patient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87624" y="1700808"/>
            <a:ext cx="7385248" cy="4176464"/>
          </a:xfrm>
        </p:spPr>
        <p:txBody>
          <a:bodyPr/>
          <a:lstStyle/>
          <a:p>
            <a:r>
              <a:rPr lang="fr-FR" sz="2000" dirty="0"/>
              <a:t>80 % des patients suivis sur une année ne sont pas </a:t>
            </a:r>
            <a:r>
              <a:rPr lang="fr-FR" sz="2000" dirty="0" smtClean="0"/>
              <a:t>hospitalisés, fréquentent </a:t>
            </a:r>
            <a:r>
              <a:rPr lang="fr-FR" sz="2000" dirty="0"/>
              <a:t>les structures implantées en ville</a:t>
            </a:r>
          </a:p>
          <a:p>
            <a:r>
              <a:rPr lang="fr-FR" sz="2000" dirty="0" smtClean="0"/>
              <a:t>le </a:t>
            </a:r>
            <a:r>
              <a:rPr lang="fr-FR" sz="2000" dirty="0"/>
              <a:t>recours à l’hospitalisation recouvre des besoins très divers : </a:t>
            </a:r>
            <a:endParaRPr lang="fr-FR" sz="2000" dirty="0" smtClean="0"/>
          </a:p>
          <a:p>
            <a:pPr lvl="1"/>
            <a:r>
              <a:rPr lang="fr-FR" sz="1800" dirty="0" smtClean="0"/>
              <a:t>crise </a:t>
            </a:r>
            <a:r>
              <a:rPr lang="fr-FR" sz="1800" dirty="0"/>
              <a:t>aigüe, </a:t>
            </a:r>
            <a:endParaRPr lang="fr-FR" sz="1800" dirty="0" smtClean="0"/>
          </a:p>
          <a:p>
            <a:pPr lvl="1"/>
            <a:r>
              <a:rPr lang="fr-FR" sz="1800" dirty="0" smtClean="0"/>
              <a:t>préparation </a:t>
            </a:r>
            <a:r>
              <a:rPr lang="fr-FR" sz="1800" dirty="0"/>
              <a:t>de sortie</a:t>
            </a:r>
            <a:r>
              <a:rPr lang="fr-FR" sz="1800" dirty="0" smtClean="0"/>
              <a:t>,</a:t>
            </a:r>
          </a:p>
          <a:p>
            <a:pPr lvl="1"/>
            <a:r>
              <a:rPr lang="fr-FR" sz="1800" dirty="0" smtClean="0"/>
              <a:t>logement </a:t>
            </a:r>
            <a:r>
              <a:rPr lang="fr-FR" sz="1800" dirty="0"/>
              <a:t>accompagné ou hébergement médico social en complément des soins au long cours qui nécessitent une organisation des soins </a:t>
            </a:r>
            <a:r>
              <a:rPr lang="fr-FR" sz="1800" dirty="0" smtClean="0"/>
              <a:t>différenciée</a:t>
            </a:r>
            <a:endParaRPr lang="fr-FR" sz="1800" dirty="0"/>
          </a:p>
          <a:p>
            <a:r>
              <a:rPr lang="fr-FR" sz="2000" dirty="0" smtClean="0"/>
              <a:t>l’organisation de la permanence des soins justifie le regroupement de plusieurs unités</a:t>
            </a:r>
          </a:p>
          <a:p>
            <a:r>
              <a:rPr lang="fr-FR" sz="2000" dirty="0" smtClean="0"/>
              <a:t>la proximité de lieu de soins somatiques est indispensable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57669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L’enjeu de la proximité des soins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19200" y="1547812"/>
            <a:ext cx="7239000" cy="4617491"/>
          </a:xfrm>
        </p:spPr>
        <p:txBody>
          <a:bodyPr/>
          <a:lstStyle/>
          <a:p>
            <a:pPr marL="0" indent="0">
              <a:buNone/>
            </a:pPr>
            <a:r>
              <a:rPr lang="fr-FR" sz="2400" dirty="0" smtClean="0"/>
              <a:t>En psychiatrie la proximité des soins est un facteur majeur de qualité</a:t>
            </a:r>
          </a:p>
          <a:p>
            <a:r>
              <a:rPr lang="fr-FR" sz="2400" dirty="0" smtClean="0"/>
              <a:t> favorisant </a:t>
            </a:r>
          </a:p>
          <a:p>
            <a:pPr lvl="1"/>
            <a:r>
              <a:rPr lang="fr-FR" sz="2200" dirty="0" smtClean="0"/>
              <a:t>l’accès aux soins,  </a:t>
            </a:r>
          </a:p>
          <a:p>
            <a:pPr lvl="1"/>
            <a:r>
              <a:rPr lang="fr-FR" sz="2200" dirty="0" smtClean="0"/>
              <a:t>la prévention de la crise, </a:t>
            </a:r>
          </a:p>
          <a:p>
            <a:pPr lvl="1"/>
            <a:r>
              <a:rPr lang="fr-FR" sz="2200" dirty="0" smtClean="0"/>
              <a:t>la réinsertion et le rétablissement</a:t>
            </a:r>
          </a:p>
          <a:p>
            <a:pPr lvl="1"/>
            <a:r>
              <a:rPr lang="fr-FR" sz="2200" dirty="0" smtClean="0"/>
              <a:t>les liens avec les proches…</a:t>
            </a:r>
          </a:p>
          <a:p>
            <a:r>
              <a:rPr lang="fr-FR" sz="2400" dirty="0" smtClean="0"/>
              <a:t>limitant </a:t>
            </a:r>
          </a:p>
          <a:p>
            <a:pPr lvl="1"/>
            <a:r>
              <a:rPr lang="fr-FR" sz="2200" dirty="0" smtClean="0"/>
              <a:t>la durée des hospitalisations</a:t>
            </a:r>
          </a:p>
          <a:p>
            <a:pPr lvl="1"/>
            <a:r>
              <a:rPr lang="fr-FR" sz="2200" dirty="0"/>
              <a:t>le risque de </a:t>
            </a:r>
            <a:r>
              <a:rPr lang="fr-FR" sz="2200" dirty="0" smtClean="0"/>
              <a:t>chronicité institutionnelle</a:t>
            </a:r>
          </a:p>
          <a:p>
            <a:pPr lvl="1"/>
            <a:r>
              <a:rPr lang="fr-FR" sz="2200" dirty="0" smtClean="0"/>
              <a:t>le risque de rupture  …</a:t>
            </a:r>
          </a:p>
        </p:txBody>
      </p:sp>
    </p:spTree>
    <p:extLst>
      <p:ext uri="{BB962C8B-B14F-4D97-AF65-F5344CB8AC3E}">
        <p14:creationId xmlns:p14="http://schemas.microsoft.com/office/powerpoint/2010/main" val="65660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implantations </a:t>
            </a:r>
            <a:r>
              <a:rPr lang="fr-FR" dirty="0" err="1" smtClean="0"/>
              <a:t>extra-hospitalières</a:t>
            </a:r>
            <a:r>
              <a:rPr lang="fr-FR" dirty="0" smtClean="0"/>
              <a:t> existantes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38820" y="1216157"/>
            <a:ext cx="3168352" cy="4465861"/>
          </a:xfrm>
        </p:spPr>
        <p:txBody>
          <a:bodyPr/>
          <a:lstStyle/>
          <a:p>
            <a:pPr marL="0" indent="0">
              <a:buNone/>
            </a:pPr>
            <a:r>
              <a:rPr lang="fr-FR" sz="1200" b="1" dirty="0"/>
              <a:t>Déjà 40 structures sur 25 implantations géographiques différentes dans le nord des </a:t>
            </a:r>
            <a:r>
              <a:rPr lang="fr-FR" sz="1200" b="1" dirty="0" smtClean="0"/>
              <a:t>Hauts-de-Seine</a:t>
            </a:r>
            <a:endParaRPr lang="fr-FR" sz="12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196752"/>
            <a:ext cx="4777184" cy="4643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88840"/>
            <a:ext cx="2558777" cy="4260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134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fr-FR" sz="1000" b="0" i="0" u="none" strike="noStrike" cap="none" normalizeH="0" baseline="0" smtClean="0">
            <a:ln>
              <a:noFill/>
            </a:ln>
            <a:solidFill>
              <a:srgbClr val="002395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fr-FR" sz="1000" b="0" i="0" u="none" strike="noStrike" cap="none" normalizeH="0" baseline="0" smtClean="0">
            <a:ln>
              <a:noFill/>
            </a:ln>
            <a:solidFill>
              <a:srgbClr val="002395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Modèle par défaut">
  <a:themeElements>
    <a:clrScheme name="1_Modèle par défaut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fr-FR" sz="1000" b="0" i="0" u="none" strike="noStrike" cap="none" normalizeH="0" baseline="0" smtClean="0">
            <a:ln>
              <a:noFill/>
            </a:ln>
            <a:solidFill>
              <a:srgbClr val="002395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fr-FR" sz="1000" b="0" i="0" u="none" strike="noStrike" cap="none" normalizeH="0" baseline="0" smtClean="0">
            <a:ln>
              <a:noFill/>
            </a:ln>
            <a:solidFill>
              <a:srgbClr val="002395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Modèle par défau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15068</TotalTime>
  <Words>1342</Words>
  <Application>Microsoft Office PowerPoint</Application>
  <PresentationFormat>Affichage à l'écran (4:3)</PresentationFormat>
  <Paragraphs>151</Paragraphs>
  <Slides>17</Slides>
  <Notes>15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17</vt:i4>
      </vt:variant>
    </vt:vector>
  </HeadingPairs>
  <TitlesOfParts>
    <vt:vector size="19" baseType="lpstr">
      <vt:lpstr>Modèle par défaut</vt:lpstr>
      <vt:lpstr>1_Modèle par défaut</vt:lpstr>
      <vt:lpstr>Présentation PowerPoint</vt:lpstr>
      <vt:lpstr>Plan de l’intervention</vt:lpstr>
      <vt:lpstr>la sectorisation de la psychiatrie 92</vt:lpstr>
      <vt:lpstr>Les opérations de relocalisation précédentes</vt:lpstr>
      <vt:lpstr>Les choix de l’agence pour une trajectoire d’amélioration </vt:lpstr>
      <vt:lpstr>La distinction des sous-projets nord et sud du département</vt:lpstr>
      <vt:lpstr>Un projet qui doit englober tout le parcours du patient </vt:lpstr>
      <vt:lpstr>L’enjeu de la proximité des soins </vt:lpstr>
      <vt:lpstr>Les implantations extra-hospitalières existantes</vt:lpstr>
      <vt:lpstr>La situation foncière de ces secteurs </vt:lpstr>
      <vt:lpstr>Certaines pistes ont déjà été identifiées </vt:lpstr>
      <vt:lpstr>L’attente de pistes nouvelles pour construire un dispositif moderne</vt:lpstr>
      <vt:lpstr>Examiner l’ensemble des scenarii avec les mêmes critères</vt:lpstr>
      <vt:lpstr>Comment construire ensemble ?</vt:lpstr>
      <vt:lpstr>La suite </vt:lpstr>
      <vt:lpstr>Présentation PowerPoint</vt:lpstr>
      <vt:lpstr>MERCI POUR VOTRE ATTENTION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Pacte territoire-santé - Pour lutter contre les déserts médicaux</dc:title>
  <dc:creator>Service Info</dc:creator>
  <cp:lastModifiedBy>SABRI, Amel</cp:lastModifiedBy>
  <cp:revision>1210</cp:revision>
  <cp:lastPrinted>2014-07-08T07:08:54Z</cp:lastPrinted>
  <dcterms:created xsi:type="dcterms:W3CDTF">2010-01-06T10:10:18Z</dcterms:created>
  <dcterms:modified xsi:type="dcterms:W3CDTF">2014-08-27T12:18:26Z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0x010100A10E0B3D7DA8B344B0AAB522D73B8BB2</vt:lpwstr>
  </property>
  <property fmtid="{D5CDD505-2E9C-101B-9397-08002B2CF9AE}" pid="3" name="Rédacteur">
    <vt:lpwstr>Pierre Ouanhnon</vt:lpwstr>
  </property>
  <property fmtid="{D5CDD505-2E9C-101B-9397-08002B2CF9AE}" pid="4" name="Nature du document">
    <vt:lpwstr>5. Document de travail</vt:lpwstr>
  </property>
</Properties>
</file>