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8" r:id="rId2"/>
    <p:sldId id="280" r:id="rId3"/>
    <p:sldId id="257" r:id="rId4"/>
    <p:sldId id="259" r:id="rId5"/>
    <p:sldId id="258" r:id="rId6"/>
    <p:sldId id="260" r:id="rId7"/>
    <p:sldId id="261" r:id="rId8"/>
    <p:sldId id="264" r:id="rId9"/>
    <p:sldId id="265" r:id="rId10"/>
    <p:sldId id="266" r:id="rId11"/>
    <p:sldId id="267" r:id="rId12"/>
    <p:sldId id="268" r:id="rId13"/>
    <p:sldId id="269" r:id="rId14"/>
    <p:sldId id="270" r:id="rId15"/>
    <p:sldId id="271" r:id="rId16"/>
    <p:sldId id="274" r:id="rId17"/>
    <p:sldId id="275" r:id="rId18"/>
    <p:sldId id="276" r:id="rId19"/>
    <p:sldId id="277" r:id="rId20"/>
    <p:sldId id="281"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5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F6DBDA-E609-4071-B70E-A70F634355CA}" type="datetimeFigureOut">
              <a:rPr lang="fr-FR" smtClean="0"/>
              <a:pPr/>
              <a:t>09/04/2015</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ADE6C0-3091-4087-B9E1-7006770EC2CE}"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buFont typeface="Arial" charset="0"/>
              <a:buChar char="•"/>
            </a:pPr>
            <a:r>
              <a:rPr lang="fr-FR" dirty="0" smtClean="0"/>
              <a:t>Le </a:t>
            </a:r>
            <a:r>
              <a:rPr lang="fr-FR" dirty="0" err="1" smtClean="0"/>
              <a:t>tx</a:t>
            </a:r>
            <a:r>
              <a:rPr lang="fr-FR" dirty="0" smtClean="0"/>
              <a:t> de pauvreté mesure 60% du revenu médian soit 987€/mois et concerne 8,5 millions d’ha (en sont exclus SDF et ceux vivant en collectivité)</a:t>
            </a:r>
          </a:p>
          <a:p>
            <a:pPr>
              <a:buFont typeface="Arial" charset="0"/>
              <a:buChar char="•"/>
            </a:pPr>
            <a:r>
              <a:rPr lang="fr-FR" dirty="0" smtClean="0"/>
              <a:t>Accès aux droits: CMU-C  couverture médicale universelle –complémentaire et ACS… aide complémentaire santé </a:t>
            </a:r>
          </a:p>
          <a:p>
            <a:r>
              <a:rPr lang="fr-FR" dirty="0" smtClean="0"/>
              <a:t>**économique: renoncement aux soins ,</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3</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err="1" smtClean="0"/>
              <a:t>Cmu</a:t>
            </a:r>
            <a:r>
              <a:rPr lang="fr-FR" dirty="0" smtClean="0"/>
              <a:t> couverture médical universelle</a:t>
            </a:r>
          </a:p>
          <a:p>
            <a:r>
              <a:rPr lang="fr-FR" dirty="0" err="1" smtClean="0"/>
              <a:t>Acs</a:t>
            </a:r>
            <a:r>
              <a:rPr lang="fr-FR" dirty="0" smtClean="0"/>
              <a:t>: aide complémentaire santé</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4</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CMU-C…..et ACS: aide complémentaire santé</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7</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Distribution alimentaire concerne 3,9 millions de personnes</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9</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DRIHL direction régionale interdépartementale</a:t>
            </a:r>
            <a:r>
              <a:rPr lang="fr-FR" baseline="0" dirty="0" smtClean="0"/>
              <a:t> hébergement logement</a:t>
            </a:r>
          </a:p>
          <a:p>
            <a:r>
              <a:rPr lang="fr-FR" baseline="0" dirty="0" smtClean="0"/>
              <a:t>SIAO: service intégré accueil orientation</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10</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1)Pose la question de la domiciliation …(il faut 5 ans  de séjour  dans la commune)</a:t>
            </a:r>
          </a:p>
          <a:p>
            <a:r>
              <a:rPr lang="fr-FR" dirty="0" smtClean="0"/>
              <a:t>2)PEC:</a:t>
            </a:r>
            <a:r>
              <a:rPr lang="fr-FR" baseline="0" dirty="0" smtClean="0"/>
              <a:t> prise en charge</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13</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err="1" smtClean="0"/>
              <a:t>Pps</a:t>
            </a:r>
            <a:r>
              <a:rPr lang="fr-FR" dirty="0" smtClean="0"/>
              <a:t>: prévention,</a:t>
            </a:r>
            <a:r>
              <a:rPr lang="fr-FR" baseline="0" dirty="0" smtClean="0"/>
              <a:t> promotion santé</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14</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err="1" smtClean="0"/>
              <a:t>Fnars</a:t>
            </a:r>
            <a:r>
              <a:rPr lang="fr-FR" dirty="0" smtClean="0"/>
              <a:t>: fédération nationale des accueils de réinsertion sociale</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16</a:t>
            </a:fld>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LHSS: lit halte soins santé</a:t>
            </a:r>
          </a:p>
          <a:p>
            <a:r>
              <a:rPr lang="fr-FR" dirty="0" smtClean="0"/>
              <a:t>ACT : appartement coordination thérapeutique</a:t>
            </a:r>
          </a:p>
          <a:p>
            <a:r>
              <a:rPr lang="fr-FR" dirty="0" smtClean="0"/>
              <a:t>La priorité reste aujourd’hui de « loger « les familles vivant à l’hôtel</a:t>
            </a:r>
          </a:p>
          <a:p>
            <a:r>
              <a:rPr lang="fr-FR" dirty="0" smtClean="0"/>
              <a:t>Maison relais (habitat pérenne ) pour personne désocialisée et peu argenté (pour les psy= résidence accueil)…avec hôtes d’accueil</a:t>
            </a:r>
          </a:p>
          <a:p>
            <a:r>
              <a:rPr lang="fr-FR" dirty="0" smtClean="0"/>
              <a:t>Résidence sociale(ex FTM ou </a:t>
            </a:r>
            <a:r>
              <a:rPr lang="fr-FR" dirty="0" err="1" smtClean="0"/>
              <a:t>exFJT</a:t>
            </a:r>
            <a:r>
              <a:rPr lang="fr-FR" dirty="0" smtClean="0"/>
              <a:t>) un logement transitoire ; l’équivalent de la pension de famille</a:t>
            </a:r>
          </a:p>
          <a:p>
            <a:endParaRPr lang="fr-FR" dirty="0" smtClean="0"/>
          </a:p>
          <a:p>
            <a:endParaRPr lang="fr-FR" dirty="0" smtClean="0"/>
          </a:p>
          <a:p>
            <a:endParaRPr lang="fr-FR" dirty="0" smtClean="0"/>
          </a:p>
          <a:p>
            <a:r>
              <a:rPr lang="fr-FR" dirty="0" smtClean="0"/>
              <a:t>CSAPA: centre de </a:t>
            </a:r>
            <a:r>
              <a:rPr lang="fr-FR" dirty="0" err="1" smtClean="0"/>
              <a:t>soins,d’</a:t>
            </a:r>
            <a:r>
              <a:rPr lang="fr-FR" dirty="0" smtClean="0"/>
              <a:t>accompagnement et de prévention en </a:t>
            </a:r>
            <a:r>
              <a:rPr lang="fr-FR" dirty="0" err="1" smtClean="0"/>
              <a:t>addictologie</a:t>
            </a:r>
            <a:endParaRPr lang="fr-FR" dirty="0" smtClean="0"/>
          </a:p>
          <a:p>
            <a:r>
              <a:rPr lang="fr-FR" dirty="0" smtClean="0"/>
              <a:t>CCARUD: centre d’accueil et  d’accompagnement à la réduction des risques pour usager de drogue</a:t>
            </a:r>
          </a:p>
          <a:p>
            <a:r>
              <a:rPr lang="fr-FR" dirty="0" smtClean="0"/>
              <a:t>CSAPA:</a:t>
            </a:r>
          </a:p>
          <a:p>
            <a:r>
              <a:rPr lang="fr-FR" dirty="0" err="1" smtClean="0"/>
              <a:t>Caarud</a:t>
            </a:r>
            <a:endParaRPr lang="fr-FR" dirty="0"/>
          </a:p>
        </p:txBody>
      </p:sp>
      <p:sp>
        <p:nvSpPr>
          <p:cNvPr id="4" name="Espace réservé du numéro de diapositive 3"/>
          <p:cNvSpPr>
            <a:spLocks noGrp="1"/>
          </p:cNvSpPr>
          <p:nvPr>
            <p:ph type="sldNum" sz="quarter" idx="10"/>
          </p:nvPr>
        </p:nvSpPr>
        <p:spPr/>
        <p:txBody>
          <a:bodyPr/>
          <a:lstStyle/>
          <a:p>
            <a:fld id="{06ADE6C0-3091-4087-B9E1-7006770EC2CE}" type="slidenum">
              <a:rPr lang="fr-FR" smtClean="0"/>
              <a:pPr/>
              <a:t>17</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52974F0-E9EE-4932-9337-0D1568A23F66}" type="datetimeFigureOut">
              <a:rPr lang="fr-FR" smtClean="0"/>
              <a:pPr/>
              <a:t>09/04/2015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F7623CBE-ED34-4E9E-B5CD-DE5333D8ED5F}"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2974F0-E9EE-4932-9337-0D1568A23F66}" type="datetimeFigureOut">
              <a:rPr lang="fr-FR" smtClean="0"/>
              <a:pPr/>
              <a:t>09/04/2015</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623CBE-ED34-4E9E-B5CD-DE5333D8ED5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Groupe de travail « accès aux soins des plus précaires »</a:t>
            </a:r>
            <a:endParaRPr lang="fr-FR" sz="3200" dirty="0"/>
          </a:p>
        </p:txBody>
      </p:sp>
      <p:sp>
        <p:nvSpPr>
          <p:cNvPr id="3" name="Espace réservé du contenu 2"/>
          <p:cNvSpPr>
            <a:spLocks noGrp="1"/>
          </p:cNvSpPr>
          <p:nvPr>
            <p:ph idx="1"/>
          </p:nvPr>
        </p:nvSpPr>
        <p:spPr/>
        <p:txBody>
          <a:bodyPr>
            <a:normAutofit lnSpcReduction="10000"/>
          </a:bodyPr>
          <a:lstStyle/>
          <a:p>
            <a:r>
              <a:rPr lang="fr-FR" dirty="0" smtClean="0"/>
              <a:t>Ont participé à ce groupe:</a:t>
            </a:r>
          </a:p>
          <a:p>
            <a:pPr lvl="1"/>
            <a:r>
              <a:rPr lang="fr-FR" sz="2000" dirty="0" smtClean="0"/>
              <a:t>Julie </a:t>
            </a:r>
            <a:r>
              <a:rPr lang="fr-FR" sz="2000" dirty="0" err="1" smtClean="0"/>
              <a:t>Enselme</a:t>
            </a:r>
            <a:r>
              <a:rPr lang="fr-FR" sz="2000" dirty="0" smtClean="0"/>
              <a:t> : (</a:t>
            </a:r>
            <a:r>
              <a:rPr lang="fr-FR" sz="2000" dirty="0" err="1" smtClean="0"/>
              <a:t>Drihl</a:t>
            </a:r>
            <a:r>
              <a:rPr lang="fr-FR" sz="2000" dirty="0" smtClean="0"/>
              <a:t> 92)</a:t>
            </a:r>
          </a:p>
          <a:p>
            <a:pPr lvl="1"/>
            <a:r>
              <a:rPr lang="fr-FR" sz="2000" dirty="0" smtClean="0"/>
              <a:t>Dr Renaud </a:t>
            </a:r>
            <a:r>
              <a:rPr lang="fr-FR" sz="2000" dirty="0" err="1" smtClean="0"/>
              <a:t>Espaze</a:t>
            </a:r>
            <a:r>
              <a:rPr lang="fr-FR" sz="2000" dirty="0" smtClean="0"/>
              <a:t> (Pôle psychiatrie de Boulogne)</a:t>
            </a:r>
          </a:p>
          <a:p>
            <a:pPr lvl="1"/>
            <a:r>
              <a:rPr lang="fr-FR" sz="2000" dirty="0" smtClean="0"/>
              <a:t>Dr </a:t>
            </a:r>
            <a:r>
              <a:rPr lang="fr-FR" sz="2000" dirty="0" err="1" smtClean="0"/>
              <a:t>MichelTriantafyllou</a:t>
            </a:r>
            <a:r>
              <a:rPr lang="fr-FR" sz="2000" dirty="0" smtClean="0"/>
              <a:t> (EMPP de Nanterre)</a:t>
            </a:r>
          </a:p>
          <a:p>
            <a:pPr lvl="1"/>
            <a:r>
              <a:rPr lang="fr-FR" sz="2000" dirty="0" smtClean="0"/>
              <a:t>Dr Christian </a:t>
            </a:r>
            <a:r>
              <a:rPr lang="fr-FR" sz="2000" dirty="0" err="1" smtClean="0"/>
              <a:t>Hugue</a:t>
            </a:r>
            <a:r>
              <a:rPr lang="fr-FR" sz="2000" dirty="0" smtClean="0"/>
              <a:t> (Président ordre des médecins)</a:t>
            </a:r>
          </a:p>
          <a:p>
            <a:pPr lvl="1"/>
            <a:r>
              <a:rPr lang="fr-FR" sz="2000" dirty="0" smtClean="0"/>
              <a:t>Philippe Lemaire (Direction SIAO)</a:t>
            </a:r>
          </a:p>
          <a:p>
            <a:pPr lvl="1"/>
            <a:r>
              <a:rPr lang="fr-FR" sz="2000" dirty="0" smtClean="0"/>
              <a:t>Dr </a:t>
            </a:r>
            <a:r>
              <a:rPr lang="fr-FR" sz="2000" dirty="0" err="1" smtClean="0"/>
              <a:t>jeanine</a:t>
            </a:r>
            <a:r>
              <a:rPr lang="fr-FR" sz="2000" dirty="0" smtClean="0"/>
              <a:t> </a:t>
            </a:r>
            <a:r>
              <a:rPr lang="fr-FR" sz="2000" dirty="0" err="1" smtClean="0"/>
              <a:t>Rocheford</a:t>
            </a:r>
            <a:r>
              <a:rPr lang="fr-FR" sz="2000" dirty="0" smtClean="0"/>
              <a:t> (MDM Ile de France)</a:t>
            </a:r>
          </a:p>
          <a:p>
            <a:pPr lvl="1"/>
            <a:r>
              <a:rPr lang="fr-FR" sz="2000" dirty="0" smtClean="0"/>
              <a:t>Céline </a:t>
            </a:r>
            <a:r>
              <a:rPr lang="fr-FR" sz="2000" dirty="0" err="1" smtClean="0"/>
              <a:t>Blazy</a:t>
            </a:r>
            <a:r>
              <a:rPr lang="fr-FR" sz="2000" dirty="0" smtClean="0"/>
              <a:t> (DGA- CSAPA trait d’union Boulogne/</a:t>
            </a:r>
            <a:r>
              <a:rPr lang="fr-FR" sz="2000" dirty="0" err="1" smtClean="0"/>
              <a:t>VLGarenne</a:t>
            </a:r>
            <a:endParaRPr lang="fr-FR" sz="2000" dirty="0" smtClean="0"/>
          </a:p>
          <a:p>
            <a:pPr lvl="1"/>
            <a:r>
              <a:rPr lang="fr-FR" sz="2000" dirty="0" smtClean="0"/>
              <a:t>Slimane </a:t>
            </a:r>
            <a:r>
              <a:rPr lang="fr-FR" sz="2000" dirty="0" err="1" smtClean="0"/>
              <a:t>Mordi</a:t>
            </a:r>
            <a:r>
              <a:rPr lang="fr-FR" sz="2000" dirty="0" smtClean="0"/>
              <a:t> et Pascal Bourdier  (CHU et CHRS Sèvres)</a:t>
            </a:r>
          </a:p>
          <a:p>
            <a:pPr lvl="1"/>
            <a:r>
              <a:rPr lang="fr-FR" sz="2000" dirty="0" smtClean="0"/>
              <a:t>Benoit </a:t>
            </a:r>
            <a:r>
              <a:rPr lang="fr-FR" sz="2000" dirty="0" err="1" smtClean="0"/>
              <a:t>Delavault</a:t>
            </a:r>
            <a:r>
              <a:rPr lang="fr-FR" sz="2000" dirty="0" smtClean="0"/>
              <a:t> (Direction CAARUD -Colombes)</a:t>
            </a:r>
          </a:p>
          <a:p>
            <a:pPr lvl="1"/>
            <a:r>
              <a:rPr lang="fr-FR" sz="2000" dirty="0" smtClean="0"/>
              <a:t>Alice </a:t>
            </a:r>
            <a:r>
              <a:rPr lang="fr-FR" sz="2000" dirty="0" err="1" smtClean="0"/>
              <a:t>Taisson</a:t>
            </a:r>
            <a:r>
              <a:rPr lang="fr-FR" sz="2000" dirty="0" smtClean="0"/>
              <a:t>/Martine Guezennec/Christophe </a:t>
            </a:r>
            <a:r>
              <a:rPr lang="fr-FR" sz="2000" dirty="0" err="1" smtClean="0"/>
              <a:t>Rodon</a:t>
            </a:r>
            <a:r>
              <a:rPr lang="fr-FR" sz="2000" dirty="0" smtClean="0"/>
              <a:t> (CPAM</a:t>
            </a:r>
            <a:r>
              <a:rPr lang="fr-FR" sz="2000" dirty="0" smtClean="0"/>
              <a:t>)</a:t>
            </a:r>
          </a:p>
          <a:p>
            <a:pPr lvl="1"/>
            <a:r>
              <a:rPr lang="fr-FR" sz="2000" dirty="0" smtClean="0"/>
              <a:t>Bruno Voyer(UNAFAM)</a:t>
            </a:r>
            <a:endParaRPr lang="fr-FR" sz="2000" dirty="0" smtClean="0"/>
          </a:p>
          <a:p>
            <a:pPr lvl="1"/>
            <a:endParaRPr lang="fr-FR" sz="2000" dirty="0" smtClean="0"/>
          </a:p>
          <a:p>
            <a:pPr lvl="1"/>
            <a:endParaRPr lang="fr-FR" sz="2400" dirty="0" smtClean="0"/>
          </a:p>
          <a:p>
            <a:pPr lvl="1"/>
            <a:endParaRPr lang="fr-FR"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t> </a:t>
            </a:r>
            <a:r>
              <a:rPr lang="fr-FR" sz="3200" u="sng" dirty="0" smtClean="0"/>
              <a:t>2) Accès aux soins des personnes accueillies en structures de veille sociale et en hébergement</a:t>
            </a:r>
            <a:endParaRPr lang="fr-FR" sz="3200" u="sng" dirty="0"/>
          </a:p>
        </p:txBody>
      </p:sp>
      <p:sp>
        <p:nvSpPr>
          <p:cNvPr id="3" name="Espace réservé du contenu 2"/>
          <p:cNvSpPr>
            <a:spLocks noGrp="1"/>
          </p:cNvSpPr>
          <p:nvPr>
            <p:ph idx="1"/>
          </p:nvPr>
        </p:nvSpPr>
        <p:spPr/>
        <p:txBody>
          <a:bodyPr>
            <a:normAutofit/>
          </a:bodyPr>
          <a:lstStyle/>
          <a:p>
            <a:r>
              <a:rPr lang="fr-FR" sz="2400" dirty="0" smtClean="0"/>
              <a:t>Préambule: un état des lieux menée en 2014  a été </a:t>
            </a:r>
            <a:r>
              <a:rPr lang="fr-FR" sz="2400" dirty="0" err="1" smtClean="0"/>
              <a:t>co</a:t>
            </a:r>
            <a:r>
              <a:rPr lang="fr-FR" sz="2400" dirty="0" smtClean="0"/>
              <a:t> animée par UT92 DRIHL,SIAO92,et DT 92ARS</a:t>
            </a:r>
          </a:p>
          <a:p>
            <a:endParaRPr lang="fr-FR" sz="2400" dirty="0" smtClean="0"/>
          </a:p>
          <a:p>
            <a:r>
              <a:rPr lang="fr-FR" sz="2400" dirty="0" smtClean="0"/>
              <a:t>Les deux objectifs: Etat des lieux et pistes d’actions pour répondre aux besoins recensés</a:t>
            </a:r>
          </a:p>
          <a:p>
            <a:r>
              <a:rPr lang="fr-FR" sz="2400" dirty="0" smtClean="0"/>
              <a:t>Un questionnaire ,découpé en 3 items:*évaluation de l’état de santé,**accès aux soins,***prévention et promotion de la santé fut proposé aux 123 structures ; </a:t>
            </a:r>
            <a:r>
              <a:rPr lang="fr-FR" sz="2400" dirty="0" err="1" smtClean="0"/>
              <a:t>tx</a:t>
            </a:r>
            <a:r>
              <a:rPr lang="fr-FR" sz="2400" dirty="0" smtClean="0"/>
              <a:t> de réponse:43,5%</a:t>
            </a:r>
          </a:p>
          <a:p>
            <a:r>
              <a:rPr lang="fr-FR" sz="2400" dirty="0" smtClean="0"/>
              <a:t>C’est cette étude que nous présentons en 5 « </a:t>
            </a:r>
            <a:r>
              <a:rPr lang="fr-FR" sz="2400" dirty="0" err="1" smtClean="0"/>
              <a:t>slides</a:t>
            </a:r>
            <a:r>
              <a:rPr lang="fr-FR" sz="2400" dirty="0" smtClean="0"/>
              <a:t> »</a:t>
            </a:r>
            <a:endParaRPr lang="fr-FR"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Problématique de santé</a:t>
            </a:r>
            <a:endParaRPr lang="fr-FR" sz="2800" dirty="0"/>
          </a:p>
        </p:txBody>
      </p:sp>
      <p:sp>
        <p:nvSpPr>
          <p:cNvPr id="3" name="Espace réservé du contenu 2"/>
          <p:cNvSpPr>
            <a:spLocks noGrp="1"/>
          </p:cNvSpPr>
          <p:nvPr>
            <p:ph idx="1"/>
          </p:nvPr>
        </p:nvSpPr>
        <p:spPr/>
        <p:txBody>
          <a:bodyPr/>
          <a:lstStyle/>
          <a:p>
            <a:endParaRPr lang="fr-FR" dirty="0"/>
          </a:p>
        </p:txBody>
      </p:sp>
      <p:pic>
        <p:nvPicPr>
          <p:cNvPr id="1026" name="Picture 2" descr="C:\Users\Bruno\Pictures\img056.jpg"/>
          <p:cNvPicPr>
            <a:picLocks noChangeAspect="1" noChangeArrowheads="1"/>
          </p:cNvPicPr>
          <p:nvPr/>
        </p:nvPicPr>
        <p:blipFill>
          <a:blip r:embed="rId2" cstate="print"/>
          <a:srcRect/>
          <a:stretch>
            <a:fillRect/>
          </a:stretch>
        </p:blipFill>
        <p:spPr bwMode="auto">
          <a:xfrm>
            <a:off x="0" y="3211"/>
            <a:ext cx="9144000" cy="6851577"/>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partenariats</a:t>
            </a:r>
            <a:endParaRPr lang="fr-FR" sz="2800" dirty="0"/>
          </a:p>
        </p:txBody>
      </p:sp>
      <p:sp>
        <p:nvSpPr>
          <p:cNvPr id="3" name="Espace réservé du contenu 2"/>
          <p:cNvSpPr>
            <a:spLocks noGrp="1"/>
          </p:cNvSpPr>
          <p:nvPr>
            <p:ph idx="1"/>
          </p:nvPr>
        </p:nvSpPr>
        <p:spPr/>
        <p:txBody>
          <a:bodyPr/>
          <a:lstStyle/>
          <a:p>
            <a:endParaRPr lang="fr-FR" dirty="0"/>
          </a:p>
        </p:txBody>
      </p:sp>
      <p:pic>
        <p:nvPicPr>
          <p:cNvPr id="1026" name="Picture 2" descr="C:\Users\Bruno\Pictures\img055.jpg"/>
          <p:cNvPicPr>
            <a:picLocks noChangeAspect="1" noChangeArrowheads="1"/>
          </p:cNvPicPr>
          <p:nvPr/>
        </p:nvPicPr>
        <p:blipFill>
          <a:blip r:embed="rId2" cstate="print"/>
          <a:srcRect/>
          <a:stretch>
            <a:fillRect/>
          </a:stretch>
        </p:blipFill>
        <p:spPr bwMode="auto">
          <a:xfrm>
            <a:off x="69144" y="0"/>
            <a:ext cx="9005711" cy="685800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difficultés</a:t>
            </a:r>
            <a:endParaRPr lang="fr-FR" sz="2800" dirty="0"/>
          </a:p>
        </p:txBody>
      </p:sp>
      <p:sp>
        <p:nvSpPr>
          <p:cNvPr id="3" name="Espace réservé du contenu 2"/>
          <p:cNvSpPr>
            <a:spLocks noGrp="1"/>
          </p:cNvSpPr>
          <p:nvPr>
            <p:ph idx="1"/>
          </p:nvPr>
        </p:nvSpPr>
        <p:spPr/>
        <p:txBody>
          <a:bodyPr/>
          <a:lstStyle/>
          <a:p>
            <a:endParaRPr lang="fr-FR" dirty="0"/>
          </a:p>
        </p:txBody>
      </p:sp>
      <p:pic>
        <p:nvPicPr>
          <p:cNvPr id="1026" name="Picture 2" descr="C:\Users\Bruno\Pictures\img057.jpg"/>
          <p:cNvPicPr>
            <a:picLocks noChangeAspect="1" noChangeArrowheads="1"/>
          </p:cNvPicPr>
          <p:nvPr/>
        </p:nvPicPr>
        <p:blipFill>
          <a:blip r:embed="rId3" cstate="print"/>
          <a:srcRect/>
          <a:stretch>
            <a:fillRect/>
          </a:stretch>
        </p:blipFill>
        <p:spPr bwMode="auto">
          <a:xfrm>
            <a:off x="63343" y="0"/>
            <a:ext cx="9017313" cy="6858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Actions « </a:t>
            </a:r>
            <a:r>
              <a:rPr lang="fr-FR" sz="2800" dirty="0" err="1" smtClean="0"/>
              <a:t>pps</a:t>
            </a:r>
            <a:r>
              <a:rPr lang="fr-FR" sz="2800" dirty="0" smtClean="0"/>
              <a:t> » à développer</a:t>
            </a:r>
            <a:endParaRPr lang="fr-FR" sz="2800" dirty="0"/>
          </a:p>
        </p:txBody>
      </p:sp>
      <p:sp>
        <p:nvSpPr>
          <p:cNvPr id="3" name="Espace réservé du contenu 2"/>
          <p:cNvSpPr>
            <a:spLocks noGrp="1"/>
          </p:cNvSpPr>
          <p:nvPr>
            <p:ph idx="1"/>
          </p:nvPr>
        </p:nvSpPr>
        <p:spPr/>
        <p:txBody>
          <a:bodyPr/>
          <a:lstStyle/>
          <a:p>
            <a:endParaRPr lang="fr-FR" dirty="0"/>
          </a:p>
        </p:txBody>
      </p:sp>
      <p:pic>
        <p:nvPicPr>
          <p:cNvPr id="1026" name="Picture 2" descr="C:\Users\Bruno\Pictures\img054.jpg"/>
          <p:cNvPicPr>
            <a:picLocks noChangeAspect="1" noChangeArrowheads="1"/>
          </p:cNvPicPr>
          <p:nvPr/>
        </p:nvPicPr>
        <p:blipFill>
          <a:blip r:embed="rId3" cstate="print"/>
          <a:srcRect/>
          <a:stretch>
            <a:fillRect/>
          </a:stretch>
        </p:blipFill>
        <p:spPr bwMode="auto">
          <a:xfrm>
            <a:off x="148686" y="0"/>
            <a:ext cx="8846627" cy="685800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Préconisations</a:t>
            </a:r>
            <a:endParaRPr lang="fr-FR" sz="2800" dirty="0"/>
          </a:p>
        </p:txBody>
      </p:sp>
      <p:sp>
        <p:nvSpPr>
          <p:cNvPr id="3" name="Espace réservé du contenu 2"/>
          <p:cNvSpPr>
            <a:spLocks noGrp="1"/>
          </p:cNvSpPr>
          <p:nvPr>
            <p:ph idx="1"/>
          </p:nvPr>
        </p:nvSpPr>
        <p:spPr/>
        <p:txBody>
          <a:bodyPr>
            <a:normAutofit/>
          </a:bodyPr>
          <a:lstStyle/>
          <a:p>
            <a:r>
              <a:rPr lang="fr-FR" sz="2400" dirty="0" smtClean="0"/>
              <a:t> Actions de santé publique  à promouvoir :prévenir ,informer accompagner en matière d’addictions</a:t>
            </a:r>
          </a:p>
          <a:p>
            <a:r>
              <a:rPr lang="fr-FR" sz="2400" dirty="0" smtClean="0"/>
              <a:t>Co-construire des parcours de soins, notamment en matière psy: développer et formaliser  les partenariats</a:t>
            </a:r>
          </a:p>
          <a:p>
            <a:r>
              <a:rPr lang="fr-FR" sz="2400" dirty="0" smtClean="0"/>
              <a:t>Accès aux droits : développer les liens avec l’AM</a:t>
            </a:r>
          </a:p>
          <a:p>
            <a:r>
              <a:rPr lang="fr-FR" sz="2400" dirty="0" smtClean="0"/>
              <a:t>Acculturation des structures sociales  à anticiper : formation, posture professionnelle ,adaptation  des projets sociaux , connaissance des dispositifs</a:t>
            </a:r>
          </a:p>
          <a:p>
            <a:endParaRPr lang="fr-FR"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u="sng" dirty="0" smtClean="0"/>
              <a:t>3) Ceux et celles</a:t>
            </a:r>
            <a:r>
              <a:rPr lang="fr-FR" sz="2000" u="sng" dirty="0" smtClean="0"/>
              <a:t> </a:t>
            </a:r>
            <a:r>
              <a:rPr lang="fr-FR" sz="2800" u="sng" dirty="0" smtClean="0"/>
              <a:t>« en CHU ou à la rue »</a:t>
            </a:r>
            <a:endParaRPr lang="fr-FR" sz="2800" u="sng" dirty="0"/>
          </a:p>
        </p:txBody>
      </p:sp>
      <p:sp>
        <p:nvSpPr>
          <p:cNvPr id="3" name="Espace réservé du contenu 2"/>
          <p:cNvSpPr>
            <a:spLocks noGrp="1"/>
          </p:cNvSpPr>
          <p:nvPr>
            <p:ph idx="1"/>
          </p:nvPr>
        </p:nvSpPr>
        <p:spPr/>
        <p:txBody>
          <a:bodyPr>
            <a:normAutofit fontScale="92500"/>
          </a:bodyPr>
          <a:lstStyle/>
          <a:p>
            <a:r>
              <a:rPr lang="fr-FR" sz="2400" dirty="0" smtClean="0"/>
              <a:t>De qui parlons nous? Où sont ils? De quoi souffrent-ils?</a:t>
            </a:r>
          </a:p>
          <a:p>
            <a:endParaRPr lang="fr-FR" sz="2400" dirty="0" smtClean="0"/>
          </a:p>
          <a:p>
            <a:pPr>
              <a:buNone/>
            </a:pPr>
            <a:r>
              <a:rPr lang="fr-FR" sz="1600" dirty="0" smtClean="0"/>
              <a:t>       - Ceux qui vivent en CHU, à la rue, en squats, en cabanes bricolées…</a:t>
            </a:r>
          </a:p>
          <a:p>
            <a:pPr>
              <a:buNone/>
            </a:pPr>
            <a:r>
              <a:rPr lang="fr-FR" sz="1400" dirty="0" smtClean="0"/>
              <a:t>        - Ils souffrent  (enquête SAMENTA 2009 du SAMU auprès d’un échantillon de 840 personnes ) </a:t>
            </a:r>
            <a:r>
              <a:rPr lang="fr-FR" sz="1400" dirty="0" smtClean="0">
                <a:solidFill>
                  <a:srgbClr val="FF0000"/>
                </a:solidFill>
              </a:rPr>
              <a:t>pour plus d’un tiers  de troubles psychiatriques sévères</a:t>
            </a:r>
            <a:r>
              <a:rPr lang="fr-FR" sz="1400" dirty="0" smtClean="0">
                <a:sym typeface="Wingdings" pitchFamily="2" charset="2"/>
              </a:rPr>
              <a:t>)…une même proportion </a:t>
            </a:r>
            <a:r>
              <a:rPr lang="fr-FR" sz="1400" dirty="0" smtClean="0">
                <a:solidFill>
                  <a:srgbClr val="FF0000"/>
                </a:solidFill>
                <a:sym typeface="Wingdings" pitchFamily="2" charset="2"/>
              </a:rPr>
              <a:t>présente une dépendance aux substances psycho actives </a:t>
            </a:r>
            <a:r>
              <a:rPr lang="fr-FR" sz="1400" dirty="0" smtClean="0">
                <a:sym typeface="Wingdings" pitchFamily="2" charset="2"/>
              </a:rPr>
              <a:t>(alcool, drogues illicites ou médicaments détournés de leur usage)…ils ont aussi des maladies chroniques…</a:t>
            </a:r>
          </a:p>
          <a:p>
            <a:endParaRPr lang="fr-FR" sz="1400" dirty="0" smtClean="0">
              <a:sym typeface="Wingdings" pitchFamily="2" charset="2"/>
            </a:endParaRPr>
          </a:p>
          <a:p>
            <a:r>
              <a:rPr lang="fr-FR" sz="2400" dirty="0" smtClean="0">
                <a:sym typeface="Wingdings" pitchFamily="2" charset="2"/>
              </a:rPr>
              <a:t>Zones de fragilité dans le 92….</a:t>
            </a:r>
          </a:p>
          <a:p>
            <a:pPr>
              <a:buNone/>
            </a:pPr>
            <a:r>
              <a:rPr lang="fr-FR" sz="1400" dirty="0" smtClean="0">
                <a:sym typeface="Wingdings" pitchFamily="2" charset="2"/>
              </a:rPr>
              <a:t>          - La boucle nord du département (Gennevilliers, VL Garenne,) au centre:  Nanterre et au sud : Bagneux et Antony</a:t>
            </a:r>
            <a:endParaRPr lang="fr-FR" sz="1800" dirty="0" smtClean="0"/>
          </a:p>
          <a:p>
            <a:endParaRPr lang="fr-FR" sz="2400" dirty="0" smtClean="0"/>
          </a:p>
          <a:p>
            <a:pPr>
              <a:buNone/>
            </a:pPr>
            <a:r>
              <a:rPr lang="fr-FR" sz="2400" dirty="0" smtClean="0"/>
              <a:t>*	Le 115 ne répond pas à tous</a:t>
            </a:r>
            <a:r>
              <a:rPr lang="fr-FR" sz="1800" dirty="0" smtClean="0"/>
              <a:t>….(selon la </a:t>
            </a:r>
            <a:r>
              <a:rPr lang="fr-FR" sz="1800" dirty="0" err="1" smtClean="0"/>
              <a:t>fnars</a:t>
            </a:r>
            <a:r>
              <a:rPr lang="fr-FR" sz="1800" dirty="0" smtClean="0"/>
              <a:t> 61%des demandes au 115 n’ont pas abouti entre </a:t>
            </a:r>
            <a:r>
              <a:rPr lang="fr-FR" sz="1800" dirty="0" err="1" smtClean="0"/>
              <a:t>nov</a:t>
            </a:r>
            <a:r>
              <a:rPr lang="fr-FR" sz="1800" dirty="0" smtClean="0"/>
              <a:t> 2013 et mars 2014)…</a:t>
            </a:r>
          </a:p>
          <a:p>
            <a:pPr>
              <a:buNone/>
            </a:pPr>
            <a:r>
              <a:rPr lang="fr-FR" sz="1800" dirty="0" smtClean="0"/>
              <a:t>       pour le 92….déficit d’hébergement d’insertion :1place pour 6 demandes </a:t>
            </a:r>
          </a:p>
          <a:p>
            <a:pPr>
              <a:buNone/>
            </a:pPr>
            <a:r>
              <a:rPr lang="fr-FR" sz="1800" dirty="0" smtClean="0">
                <a:solidFill>
                  <a:srgbClr val="FF0000"/>
                </a:solidFill>
              </a:rPr>
              <a:t>        </a:t>
            </a:r>
            <a:r>
              <a:rPr lang="fr-FR" sz="1800" dirty="0" smtClean="0"/>
              <a:t>et  </a:t>
            </a:r>
            <a:r>
              <a:rPr lang="fr-FR" sz="1700" dirty="0" smtClean="0"/>
              <a:t>(le SAMU social indique 5658 interventions en « maraudes » sur 2014)</a:t>
            </a:r>
          </a:p>
          <a:p>
            <a:endParaRPr lang="fr-FR"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Les structures d’accueils</a:t>
            </a:r>
            <a:endParaRPr lang="fr-FR" sz="3600" dirty="0"/>
          </a:p>
        </p:txBody>
      </p:sp>
      <p:sp>
        <p:nvSpPr>
          <p:cNvPr id="3" name="Espace réservé du contenu 2"/>
          <p:cNvSpPr>
            <a:spLocks noGrp="1"/>
          </p:cNvSpPr>
          <p:nvPr>
            <p:ph idx="1"/>
          </p:nvPr>
        </p:nvSpPr>
        <p:spPr/>
        <p:txBody>
          <a:bodyPr/>
          <a:lstStyle/>
          <a:p>
            <a:r>
              <a:rPr lang="fr-FR" dirty="0" smtClean="0"/>
              <a:t>Dispositifs et structures spécifiques</a:t>
            </a:r>
          </a:p>
          <a:p>
            <a:pPr>
              <a:buNone/>
            </a:pPr>
            <a:r>
              <a:rPr lang="fr-FR" sz="2000" dirty="0" smtClean="0"/>
              <a:t>       Etablissements  médico-sociaux:1LHSS (48 places),5ACT (96 places) ;7csapa et 1 </a:t>
            </a:r>
            <a:r>
              <a:rPr lang="fr-FR" sz="2000" dirty="0" err="1" smtClean="0"/>
              <a:t>Caarud</a:t>
            </a:r>
            <a:endParaRPr lang="fr-FR" sz="2000" dirty="0" smtClean="0"/>
          </a:p>
          <a:p>
            <a:endParaRPr lang="fr-FR" sz="2000" dirty="0" smtClean="0"/>
          </a:p>
          <a:p>
            <a:r>
              <a:rPr lang="fr-FR" dirty="0" smtClean="0"/>
              <a:t>Dispositifs accueils sociaux (</a:t>
            </a:r>
            <a:r>
              <a:rPr lang="fr-FR" dirty="0" err="1" smtClean="0"/>
              <a:t>déc</a:t>
            </a:r>
            <a:r>
              <a:rPr lang="fr-FR" dirty="0" smtClean="0"/>
              <a:t> 2014)</a:t>
            </a:r>
          </a:p>
          <a:p>
            <a:pPr>
              <a:buNone/>
            </a:pPr>
            <a:r>
              <a:rPr lang="fr-FR" sz="1800" dirty="0" smtClean="0"/>
              <a:t>	Maisons relais  au nombre de 9 pour 250 places (dont 2 résidences accueil)</a:t>
            </a:r>
          </a:p>
          <a:p>
            <a:pPr>
              <a:buNone/>
            </a:pPr>
            <a:r>
              <a:rPr lang="fr-FR" sz="1800" dirty="0" smtClean="0"/>
              <a:t>	Résidences sociales: 4027places (ex FTM </a:t>
            </a:r>
            <a:r>
              <a:rPr lang="fr-FR" sz="1800" dirty="0" err="1" smtClean="0"/>
              <a:t>etFJT</a:t>
            </a:r>
            <a:r>
              <a:rPr lang="fr-FR" sz="1800" dirty="0" smtClean="0"/>
              <a:t>)</a:t>
            </a:r>
          </a:p>
          <a:p>
            <a:pPr>
              <a:buNone/>
            </a:pPr>
            <a:r>
              <a:rPr lang="fr-FR" sz="1800" dirty="0" smtClean="0"/>
              <a:t>	Centres d’hébergement d’urgence: 18 CHU (377places) +2300 nuitées d’hôtel </a:t>
            </a:r>
            <a:endParaRPr lang="fr-FR" sz="1800" dirty="0" smtClean="0">
              <a:solidFill>
                <a:srgbClr val="FF0000"/>
              </a:solidFill>
            </a:endParaRPr>
          </a:p>
          <a:p>
            <a:pPr>
              <a:buNone/>
            </a:pPr>
            <a:r>
              <a:rPr lang="fr-FR" sz="1800" dirty="0" smtClean="0"/>
              <a:t>	CHRS(centre  d’hébergement et de réinsertion sociale):25  CHRS :(955places)</a:t>
            </a:r>
          </a:p>
          <a:p>
            <a:pPr>
              <a:buNone/>
            </a:pPr>
            <a:r>
              <a:rPr lang="fr-FR" sz="1800" dirty="0" smtClean="0"/>
              <a:t>	CADA (centre accueil demandeur asile)  4 CADA :394 places</a:t>
            </a:r>
            <a:endParaRPr lang="fr-FR" sz="1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4000" dirty="0" smtClean="0"/>
              <a:t>préconisations</a:t>
            </a:r>
            <a:endParaRPr lang="fr-FR" sz="4000" dirty="0"/>
          </a:p>
        </p:txBody>
      </p:sp>
      <p:sp>
        <p:nvSpPr>
          <p:cNvPr id="3" name="Espace réservé du contenu 2"/>
          <p:cNvSpPr>
            <a:spLocks noGrp="1"/>
          </p:cNvSpPr>
          <p:nvPr>
            <p:ph idx="1"/>
          </p:nvPr>
        </p:nvSpPr>
        <p:spPr/>
        <p:txBody>
          <a:bodyPr>
            <a:normAutofit fontScale="70000" lnSpcReduction="20000"/>
          </a:bodyPr>
          <a:lstStyle/>
          <a:p>
            <a:r>
              <a:rPr lang="fr-FR" sz="4000" b="1" dirty="0" smtClean="0"/>
              <a:t>« L’accueil bas seuil d’exigence » est essentiel….</a:t>
            </a:r>
          </a:p>
          <a:p>
            <a:pPr>
              <a:buNone/>
            </a:pPr>
            <a:endParaRPr lang="fr-FR" sz="4000" b="1" dirty="0" smtClean="0"/>
          </a:p>
          <a:p>
            <a:pPr>
              <a:buNone/>
            </a:pPr>
            <a:r>
              <a:rPr lang="fr-FR" sz="4000" b="1" dirty="0" smtClean="0"/>
              <a:t>	</a:t>
            </a:r>
            <a:r>
              <a:rPr lang="fr-FR" sz="2600" b="1" dirty="0" smtClean="0"/>
              <a:t>*</a:t>
            </a:r>
            <a:r>
              <a:rPr lang="fr-FR" dirty="0" smtClean="0"/>
              <a:t>accueillir les personnes </a:t>
            </a:r>
            <a:r>
              <a:rPr lang="fr-FR" u="sng" dirty="0" smtClean="0"/>
              <a:t>avec « leurs problématiques » en partenariat </a:t>
            </a:r>
            <a:r>
              <a:rPr lang="fr-FR" dirty="0" smtClean="0"/>
              <a:t>avec les centres d’</a:t>
            </a:r>
            <a:r>
              <a:rPr lang="fr-FR" dirty="0" err="1" smtClean="0"/>
              <a:t>addictologie</a:t>
            </a:r>
            <a:r>
              <a:rPr lang="fr-FR" dirty="0" smtClean="0"/>
              <a:t> /CAARUD et /CMP (une amélioration des conditions de vie peut suffire à réduire une consommation importante ou reprendre des soins) </a:t>
            </a:r>
          </a:p>
          <a:p>
            <a:r>
              <a:rPr lang="fr-FR" dirty="0" smtClean="0"/>
              <a:t>** accueillir les  personnes  avec animaux (propriétaire/animal forme parfois </a:t>
            </a:r>
            <a:r>
              <a:rPr lang="fr-FR" u="sng" dirty="0" smtClean="0"/>
              <a:t>un binôme indissociable.</a:t>
            </a:r>
          </a:p>
          <a:p>
            <a:r>
              <a:rPr lang="fr-FR" dirty="0" smtClean="0"/>
              <a:t>***accueillir et accompagner les personnes </a:t>
            </a:r>
            <a:r>
              <a:rPr lang="fr-FR" u="sng" dirty="0" smtClean="0"/>
              <a:t>aux projets incertains, voir inexistants</a:t>
            </a:r>
            <a:r>
              <a:rPr lang="fr-FR" dirty="0" smtClean="0"/>
              <a:t>….le seul fait de vouloir se poser, d’un désir de mieux être ou d’évolution doit demeurer suffisant….</a:t>
            </a:r>
          </a:p>
          <a:p>
            <a:r>
              <a:rPr lang="fr-FR" dirty="0" smtClean="0"/>
              <a:t>****</a:t>
            </a:r>
            <a:r>
              <a:rPr lang="fr-FR" u="sng" dirty="0" smtClean="0"/>
              <a:t>respecter le principe de « non abandon</a:t>
            </a:r>
            <a:r>
              <a:rPr lang="fr-FR" dirty="0" smtClean="0"/>
              <a:t> » et donc pas </a:t>
            </a:r>
            <a:r>
              <a:rPr lang="fr-FR" u="sng" dirty="0" smtClean="0"/>
              <a:t>d’injonction au projet, pas de limite dans la durée d’occupation</a:t>
            </a:r>
            <a:r>
              <a:rPr lang="fr-FR" dirty="0" smtClean="0"/>
              <a:t>.</a:t>
            </a:r>
          </a:p>
          <a:p>
            <a:r>
              <a:rPr lang="fr-FR" dirty="0" smtClean="0"/>
              <a:t> *****Passer un contrat »partenarial » avec les CSAPA et/ou CMP</a:t>
            </a:r>
          </a:p>
          <a:p>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u="sng" dirty="0" smtClean="0"/>
              <a:t>Des premières conclusions</a:t>
            </a:r>
            <a:endParaRPr lang="fr-FR" sz="3600" u="sng" dirty="0"/>
          </a:p>
        </p:txBody>
      </p:sp>
      <p:sp>
        <p:nvSpPr>
          <p:cNvPr id="3" name="Espace réservé du contenu 2"/>
          <p:cNvSpPr>
            <a:spLocks noGrp="1"/>
          </p:cNvSpPr>
          <p:nvPr>
            <p:ph idx="1"/>
          </p:nvPr>
        </p:nvSpPr>
        <p:spPr/>
        <p:txBody>
          <a:bodyPr>
            <a:normAutofit/>
          </a:bodyPr>
          <a:lstStyle/>
          <a:p>
            <a:r>
              <a:rPr lang="fr-FR" sz="2000" u="sng" dirty="0" smtClean="0"/>
              <a:t>Une entrée de la réflexion par le « logement »(seconde peau)</a:t>
            </a:r>
            <a:r>
              <a:rPr lang="fr-FR" sz="1600" u="sng" dirty="0" smtClean="0"/>
              <a:t>cela </a:t>
            </a:r>
            <a:r>
              <a:rPr lang="fr-FR" sz="1600" dirty="0" smtClean="0"/>
              <a:t>aurait pu être par les maladies ,les fléaux (tabac, alcool, saturnisme, eau potable),par l’âge, l’activité, le corps médical…)</a:t>
            </a:r>
          </a:p>
          <a:p>
            <a:endParaRPr lang="fr-FR" sz="2000" u="sng" dirty="0" smtClean="0"/>
          </a:p>
          <a:p>
            <a:r>
              <a:rPr lang="fr-FR" sz="2000" u="sng" dirty="0" smtClean="0"/>
              <a:t>Un développement de l’acculturation entre différents services médico-sociaux et sociaux </a:t>
            </a:r>
          </a:p>
          <a:p>
            <a:pPr lvl="1"/>
            <a:r>
              <a:rPr lang="fr-FR" sz="1800" dirty="0" smtClean="0"/>
              <a:t>Formalisation des partenariats entre structures sociales et sanitaires</a:t>
            </a:r>
          </a:p>
          <a:p>
            <a:pPr lvl="1"/>
            <a:r>
              <a:rPr lang="fr-FR" sz="1800" dirty="0" smtClean="0"/>
              <a:t>Formation /sensibilisation des acteurs sociaux aux pathologies du « sans </a:t>
            </a:r>
            <a:r>
              <a:rPr lang="fr-FR" sz="1800" dirty="0" err="1" smtClean="0"/>
              <a:t>abrisme</a:t>
            </a:r>
            <a:r>
              <a:rPr lang="fr-FR" sz="1800" dirty="0" smtClean="0"/>
              <a:t>)</a:t>
            </a:r>
          </a:p>
          <a:p>
            <a:pPr lvl="1"/>
            <a:endParaRPr lang="fr-FR" sz="1600" dirty="0" smtClean="0"/>
          </a:p>
          <a:p>
            <a:pPr lvl="1">
              <a:buNone/>
              <a:tabLst>
                <a:tab pos="92075" algn="l"/>
              </a:tabLst>
            </a:pPr>
            <a:r>
              <a:rPr lang="fr-FR" sz="1900" u="sng" dirty="0" smtClean="0"/>
              <a:t>Développement de moyens pour mieux couvrir le département 92</a:t>
            </a:r>
          </a:p>
          <a:p>
            <a:pPr lvl="1">
              <a:buNone/>
            </a:pPr>
            <a:r>
              <a:rPr lang="fr-FR" sz="1900" dirty="0" smtClean="0"/>
              <a:t>-</a:t>
            </a:r>
            <a:r>
              <a:rPr lang="fr-FR" sz="1800" dirty="0" smtClean="0"/>
              <a:t>EMPP sur le centre et le sud</a:t>
            </a:r>
          </a:p>
          <a:p>
            <a:pPr lvl="1">
              <a:buNone/>
            </a:pPr>
            <a:r>
              <a:rPr lang="fr-FR" sz="1800" dirty="0" smtClean="0"/>
              <a:t>-Accueil bas seuil d’exigence (à définir </a:t>
            </a:r>
            <a:r>
              <a:rPr lang="fr-FR" sz="1800" dirty="0" err="1" smtClean="0"/>
              <a:t>Caarud</a:t>
            </a:r>
            <a:r>
              <a:rPr lang="fr-FR" sz="1800" dirty="0" smtClean="0"/>
              <a:t>/</a:t>
            </a:r>
            <a:r>
              <a:rPr lang="fr-FR" sz="1800" dirty="0" err="1" smtClean="0"/>
              <a:t>Siao</a:t>
            </a:r>
            <a:r>
              <a:rPr lang="fr-FR" sz="1800" dirty="0" smtClean="0"/>
              <a:t>/</a:t>
            </a:r>
            <a:r>
              <a:rPr lang="fr-FR" sz="1800" dirty="0" err="1" smtClean="0"/>
              <a:t>Drihl</a:t>
            </a:r>
            <a:r>
              <a:rPr lang="fr-FR" sz="1800" dirty="0" smtClean="0"/>
              <a:t>)</a:t>
            </a:r>
          </a:p>
          <a:p>
            <a:pPr lvl="1">
              <a:buNone/>
            </a:pPr>
            <a:r>
              <a:rPr lang="fr-FR" sz="1800" dirty="0" smtClean="0"/>
              <a:t>-Places d’hôtel à réduire (avec un souci d’accompagnement des familles) </a:t>
            </a:r>
          </a:p>
          <a:p>
            <a:pPr lvl="1"/>
            <a:endParaRPr lang="fr-FR" sz="1600" dirty="0" smtClean="0"/>
          </a:p>
          <a:p>
            <a:pPr lvl="1"/>
            <a:endParaRPr lang="fr-FR" sz="1600" dirty="0" smtClean="0"/>
          </a:p>
          <a:p>
            <a:pPr lvl="1"/>
            <a:endParaRPr lang="fr-FR" sz="1600" dirty="0" smtClean="0"/>
          </a:p>
          <a:p>
            <a:endParaRPr lang="fr-FR" sz="2000" u="sng" dirty="0" smtClean="0"/>
          </a:p>
          <a:p>
            <a:endParaRPr lang="fr-FR" sz="2000" u="sng" dirty="0" smtClean="0"/>
          </a:p>
          <a:p>
            <a:endParaRPr lang="fr-FR" sz="2000" u="sng" dirty="0" smtClean="0"/>
          </a:p>
          <a:p>
            <a:endParaRPr lang="fr-FR" sz="2000" u="sng" dirty="0" smtClean="0"/>
          </a:p>
          <a:p>
            <a:pPr algn="r">
              <a:buNone/>
            </a:pPr>
            <a:endParaRPr lang="fr-F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r>
              <a:rPr lang="fr-FR" sz="2800" dirty="0" smtClean="0">
                <a:solidFill>
                  <a:srgbClr val="FF0000"/>
                </a:solidFill>
              </a:rPr>
              <a:t>Projet (point d’étape)</a:t>
            </a:r>
            <a:r>
              <a:rPr lang="fr-FR" sz="2800" dirty="0" smtClean="0"/>
              <a:t/>
            </a:r>
            <a:br>
              <a:rPr lang="fr-FR" sz="2800" dirty="0" smtClean="0"/>
            </a:br>
            <a:r>
              <a:rPr lang="fr-FR" sz="2800" dirty="0" smtClean="0"/>
              <a:t>Accès aux soins des plus « précaires »</a:t>
            </a:r>
            <a:endParaRPr lang="fr-FR" sz="2800" dirty="0"/>
          </a:p>
        </p:txBody>
      </p:sp>
      <p:sp>
        <p:nvSpPr>
          <p:cNvPr id="3" name="Sous-titre 2"/>
          <p:cNvSpPr>
            <a:spLocks noGrp="1"/>
          </p:cNvSpPr>
          <p:nvPr>
            <p:ph type="subTitle" idx="1"/>
          </p:nvPr>
        </p:nvSpPr>
        <p:spPr/>
        <p:txBody>
          <a:bodyPr>
            <a:normAutofit fontScale="92500" lnSpcReduction="10000"/>
          </a:bodyPr>
          <a:lstStyle/>
          <a:p>
            <a:r>
              <a:rPr lang="fr-FR" sz="2400" dirty="0" smtClean="0"/>
              <a:t>1) Ceux et celles vivant en logement autonomes en dessous du seuil de pauvreté (60% du revenu médian)</a:t>
            </a:r>
          </a:p>
          <a:p>
            <a:r>
              <a:rPr lang="fr-FR" sz="2400" dirty="0" smtClean="0"/>
              <a:t>2) Ceux et celles vivant en structures de veille sociale et  hébergement (temporaire ou définitif)</a:t>
            </a:r>
          </a:p>
          <a:p>
            <a:r>
              <a:rPr lang="fr-FR" sz="2400" dirty="0" smtClean="0"/>
              <a:t>3) Ceux et celles en CHU ou à la rue </a:t>
            </a:r>
            <a:endParaRPr lang="fr-FR" sz="2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dirty="0" smtClean="0"/>
              <a:t>Des </a:t>
            </a:r>
            <a:r>
              <a:rPr lang="fr-FR" sz="3600" smtClean="0"/>
              <a:t>premières conclusions (2)</a:t>
            </a:r>
            <a:endParaRPr lang="fr-FR" sz="3600" dirty="0"/>
          </a:p>
        </p:txBody>
      </p:sp>
      <p:sp>
        <p:nvSpPr>
          <p:cNvPr id="3" name="Espace réservé du contenu 2"/>
          <p:cNvSpPr>
            <a:spLocks noGrp="1"/>
          </p:cNvSpPr>
          <p:nvPr>
            <p:ph idx="1"/>
          </p:nvPr>
        </p:nvSpPr>
        <p:spPr>
          <a:xfrm>
            <a:off x="467544" y="1484784"/>
            <a:ext cx="8229600" cy="4525963"/>
          </a:xfrm>
        </p:spPr>
        <p:txBody>
          <a:bodyPr>
            <a:normAutofit fontScale="92500" lnSpcReduction="20000"/>
          </a:bodyPr>
          <a:lstStyle/>
          <a:p>
            <a:r>
              <a:rPr lang="fr-FR" sz="2800" u="sng" dirty="0" smtClean="0"/>
              <a:t>Dé stigmatisation des publics « pauvres »…</a:t>
            </a:r>
            <a:r>
              <a:rPr lang="fr-FR" sz="2800" dirty="0" smtClean="0"/>
              <a:t>par des interventions courantes sur la question du sans « </a:t>
            </a:r>
            <a:r>
              <a:rPr lang="fr-FR" sz="2800" dirty="0" err="1" smtClean="0"/>
              <a:t>abrisme</a:t>
            </a:r>
            <a:r>
              <a:rPr lang="fr-FR" sz="2800" dirty="0" smtClean="0"/>
              <a:t> » auprès des centre de soins… (la prise en charge est posée!) . Pour les «personnes  droguées, » la question de «l’ injection propre » reste posée.</a:t>
            </a:r>
          </a:p>
          <a:p>
            <a:endParaRPr lang="fr-FR" sz="2800" dirty="0" smtClean="0"/>
          </a:p>
          <a:p>
            <a:r>
              <a:rPr lang="fr-FR" sz="2800" dirty="0" smtClean="0"/>
              <a:t>Du grand professionnalisme des acteurs rencontrés …il ressort la culture du « résultat »…(casser l’</a:t>
            </a:r>
            <a:r>
              <a:rPr lang="fr-FR" sz="2800" dirty="0" err="1" smtClean="0"/>
              <a:t>embolisation</a:t>
            </a:r>
            <a:r>
              <a:rPr lang="fr-FR" sz="2800" dirty="0" smtClean="0"/>
              <a:t> des dispositifs en particulier ….CHRS)</a:t>
            </a:r>
          </a:p>
          <a:p>
            <a:pPr>
              <a:buNone/>
            </a:pPr>
            <a:r>
              <a:rPr lang="fr-FR" sz="2800" dirty="0" smtClean="0"/>
              <a:t>        Mais; « L’injonction  d’établir un projet de vie  en CHU» est souvent incompatible avec  </a:t>
            </a:r>
            <a:r>
              <a:rPr lang="fr-FR" sz="2800" u="sng" dirty="0" smtClean="0"/>
              <a:t>les pathologies rencontrées.</a:t>
            </a:r>
          </a:p>
          <a:p>
            <a:endParaRPr lang="fr-FR" sz="2800" dirty="0" smtClean="0"/>
          </a:p>
          <a:p>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260648"/>
            <a:ext cx="8229600" cy="1143000"/>
          </a:xfrm>
        </p:spPr>
        <p:txBody>
          <a:bodyPr>
            <a:normAutofit/>
          </a:bodyPr>
          <a:lstStyle/>
          <a:p>
            <a:r>
              <a:rPr lang="fr-FR" sz="3200" u="sng" dirty="0" smtClean="0"/>
              <a:t>1) Ceux et celles vivant en logement autonome</a:t>
            </a:r>
            <a:endParaRPr lang="fr-FR" sz="3200" u="sng" dirty="0"/>
          </a:p>
        </p:txBody>
      </p:sp>
      <p:sp>
        <p:nvSpPr>
          <p:cNvPr id="3" name="Espace réservé du contenu 2"/>
          <p:cNvSpPr>
            <a:spLocks noGrp="1"/>
          </p:cNvSpPr>
          <p:nvPr>
            <p:ph idx="1"/>
          </p:nvPr>
        </p:nvSpPr>
        <p:spPr/>
        <p:txBody>
          <a:bodyPr>
            <a:normAutofit/>
          </a:bodyPr>
          <a:lstStyle/>
          <a:p>
            <a:r>
              <a:rPr lang="fr-FR" sz="2400" dirty="0" smtClean="0"/>
              <a:t>Quel  taux de pauvreté? Au niveau national :INSEE 2014: 13,9% au niveau national…; pour le 92; 12% environ</a:t>
            </a:r>
          </a:p>
          <a:p>
            <a:endParaRPr lang="fr-FR" sz="2400" dirty="0" smtClean="0"/>
          </a:p>
          <a:p>
            <a:r>
              <a:rPr lang="fr-FR" sz="2400" dirty="0" smtClean="0"/>
              <a:t>Quels freins au niveau de l’accès aux soins</a:t>
            </a:r>
            <a:r>
              <a:rPr lang="fr-FR" sz="2400" dirty="0" smtClean="0">
                <a:solidFill>
                  <a:schemeClr val="accent3">
                    <a:lumMod val="50000"/>
                  </a:schemeClr>
                </a:solidFill>
              </a:rPr>
              <a:t>…*accès aux droits</a:t>
            </a:r>
            <a:r>
              <a:rPr lang="fr-FR" sz="2400" dirty="0" smtClean="0"/>
              <a:t>.</a:t>
            </a:r>
          </a:p>
          <a:p>
            <a:r>
              <a:rPr lang="fr-FR" sz="2400" dirty="0" smtClean="0">
                <a:solidFill>
                  <a:srgbClr val="C00000"/>
                </a:solidFill>
              </a:rPr>
              <a:t>** économique</a:t>
            </a:r>
            <a:r>
              <a:rPr lang="fr-FR" sz="2400" dirty="0" smtClean="0"/>
              <a:t>, </a:t>
            </a:r>
            <a:r>
              <a:rPr lang="fr-FR" sz="2400" dirty="0" smtClean="0">
                <a:solidFill>
                  <a:schemeClr val="accent1">
                    <a:lumMod val="75000"/>
                  </a:schemeClr>
                </a:solidFill>
              </a:rPr>
              <a:t>***culturel/sociétal</a:t>
            </a:r>
            <a:r>
              <a:rPr lang="fr-FR" sz="2400" dirty="0" smtClean="0"/>
              <a:t>, </a:t>
            </a:r>
            <a:r>
              <a:rPr lang="fr-FR" sz="2400" dirty="0" smtClean="0">
                <a:solidFill>
                  <a:schemeClr val="accent6">
                    <a:lumMod val="75000"/>
                  </a:schemeClr>
                </a:solidFill>
              </a:rPr>
              <a:t>****organisations des Services sanitaires/</a:t>
            </a:r>
            <a:r>
              <a:rPr lang="fr-FR" sz="2400" dirty="0" err="1" smtClean="0">
                <a:solidFill>
                  <a:schemeClr val="accent6">
                    <a:lumMod val="75000"/>
                  </a:schemeClr>
                </a:solidFill>
              </a:rPr>
              <a:t>medico-sociaux</a:t>
            </a:r>
            <a:r>
              <a:rPr lang="fr-FR" sz="2400" dirty="0" smtClean="0">
                <a:solidFill>
                  <a:schemeClr val="accent6">
                    <a:lumMod val="75000"/>
                  </a:schemeClr>
                </a:solidFill>
              </a:rPr>
              <a:t>/sociaux</a:t>
            </a:r>
          </a:p>
          <a:p>
            <a:endParaRPr lang="fr-FR" sz="2400" dirty="0" smtClean="0"/>
          </a:p>
          <a:p>
            <a:r>
              <a:rPr lang="fr-FR" sz="2400" dirty="0" smtClean="0"/>
              <a:t>Quels types de soins retarde-t-on,….renonce-t-on?</a:t>
            </a:r>
          </a:p>
          <a:p>
            <a:endParaRPr lang="fr-FR" sz="2400" dirty="0" smtClean="0"/>
          </a:p>
          <a:p>
            <a:r>
              <a:rPr lang="fr-FR" sz="2400" dirty="0" smtClean="0"/>
              <a:t>Les pistes d’amélioration…</a:t>
            </a:r>
          </a:p>
          <a:p>
            <a:endParaRPr lang="fr-FR"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 freins à l’accès aux soins</a:t>
            </a:r>
            <a:endParaRPr lang="fr-FR" dirty="0"/>
          </a:p>
        </p:txBody>
      </p:sp>
      <p:sp>
        <p:nvSpPr>
          <p:cNvPr id="3" name="Espace réservé du contenu 2"/>
          <p:cNvSpPr>
            <a:spLocks noGrp="1"/>
          </p:cNvSpPr>
          <p:nvPr>
            <p:ph idx="1"/>
          </p:nvPr>
        </p:nvSpPr>
        <p:spPr/>
        <p:txBody>
          <a:bodyPr>
            <a:normAutofit/>
          </a:bodyPr>
          <a:lstStyle/>
          <a:p>
            <a:r>
              <a:rPr lang="fr-FR" sz="2400" dirty="0" smtClean="0"/>
              <a:t>L’accès aux droits: CMU-C et  </a:t>
            </a:r>
            <a:r>
              <a:rPr lang="fr-FR" sz="1800" dirty="0" smtClean="0"/>
              <a:t>ACS…si la CPAM veille sur ces questions en organisant des permanences  (délégués sociaux aux centres SS, permanences hôpitaux ,CMP) voir relance systématique des personnes arrivées en fin de droits…la bonne réponse passe souvent par une « médiation » entre la CPAM et le patient….(question : meilleur médiateur?)</a:t>
            </a:r>
          </a:p>
          <a:p>
            <a:r>
              <a:rPr lang="fr-FR" sz="2400" dirty="0" smtClean="0"/>
              <a:t>« Le refus de soins  médical»/décalage RV  </a:t>
            </a:r>
            <a:r>
              <a:rPr lang="fr-FR" sz="2000" dirty="0" smtClean="0"/>
              <a:t>….</a:t>
            </a:r>
            <a:r>
              <a:rPr lang="fr-FR" sz="1800" dirty="0" smtClean="0"/>
              <a:t>Si la CPAM veille aussi à cette question;  il peut être maladroit d’intervenir sur ce point au nom d’un patient. Il pourra être décidé une « enquête anonyme » à mener en liaison avec l’ordre des médecins.</a:t>
            </a:r>
          </a:p>
          <a:p>
            <a:r>
              <a:rPr lang="fr-FR" sz="2400" b="1" dirty="0" smtClean="0"/>
              <a:t>Le frein économique est majeur</a:t>
            </a:r>
            <a:r>
              <a:rPr lang="fr-FR" sz="2400" dirty="0" smtClean="0"/>
              <a:t>…mais </a:t>
            </a:r>
            <a:r>
              <a:rPr lang="fr-FR" sz="1800" dirty="0" smtClean="0"/>
              <a:t>pas seulement (voir plus loin les questions de </a:t>
            </a:r>
            <a:r>
              <a:rPr lang="fr-FR" sz="1800" b="1" dirty="0" smtClean="0"/>
              <a:t>ruptures et d’isolement</a:t>
            </a:r>
            <a:r>
              <a:rPr lang="fr-FR" sz="1800" dirty="0" smtClean="0"/>
              <a:t>)</a:t>
            </a:r>
            <a:endParaRPr lang="fr-FR" sz="20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260648"/>
            <a:ext cx="8229600" cy="1143000"/>
          </a:xfrm>
        </p:spPr>
        <p:txBody>
          <a:bodyPr>
            <a:normAutofit/>
          </a:bodyPr>
          <a:lstStyle/>
          <a:p>
            <a:r>
              <a:rPr lang="fr-FR" sz="2800" dirty="0" smtClean="0"/>
              <a:t>Types de soins retardés </a:t>
            </a:r>
            <a:endParaRPr lang="fr-FR" sz="2800" dirty="0"/>
          </a:p>
        </p:txBody>
      </p:sp>
      <p:sp>
        <p:nvSpPr>
          <p:cNvPr id="3" name="Espace réservé du contenu 2"/>
          <p:cNvSpPr>
            <a:spLocks noGrp="1"/>
          </p:cNvSpPr>
          <p:nvPr>
            <p:ph idx="1"/>
          </p:nvPr>
        </p:nvSpPr>
        <p:spPr/>
        <p:txBody>
          <a:bodyPr>
            <a:normAutofit fontScale="40000" lnSpcReduction="20000"/>
          </a:bodyPr>
          <a:lstStyle/>
          <a:p>
            <a:r>
              <a:rPr lang="fr-FR" b="1" u="sng" dirty="0" smtClean="0"/>
              <a:t>Etude du Gard (PLANIR) (non recours aux droits et aux soins) septembre 2014 (université de Grenoble)</a:t>
            </a:r>
            <a:endParaRPr lang="fr-FR" dirty="0" smtClean="0"/>
          </a:p>
          <a:p>
            <a:r>
              <a:rPr lang="fr-FR" dirty="0" smtClean="0"/>
              <a:t> </a:t>
            </a:r>
          </a:p>
          <a:p>
            <a:r>
              <a:rPr lang="fr-FR" b="1" dirty="0" smtClean="0"/>
              <a:t>Les renoncements par types de soins (% de </a:t>
            </a:r>
            <a:r>
              <a:rPr lang="fr-FR" b="1" dirty="0" err="1" smtClean="0"/>
              <a:t>renonçants</a:t>
            </a:r>
            <a:r>
              <a:rPr lang="fr-FR" b="1" dirty="0" smtClean="0"/>
              <a:t>, plusieurs renoncements possibles) </a:t>
            </a:r>
            <a:endParaRPr lang="fr-FR" dirty="0" smtClean="0"/>
          </a:p>
          <a:p>
            <a:r>
              <a:rPr lang="fr-FR" b="1" dirty="0" smtClean="0"/>
              <a:t> </a:t>
            </a:r>
            <a:endParaRPr lang="fr-FR" dirty="0" smtClean="0"/>
          </a:p>
          <a:p>
            <a:r>
              <a:rPr lang="fr-FR" b="1" dirty="0" smtClean="0"/>
              <a:t> </a:t>
            </a:r>
            <a:r>
              <a:rPr lang="fr-FR" dirty="0" smtClean="0"/>
              <a:t>Repos prescrit (arrêt maladie) 2,0% </a:t>
            </a:r>
          </a:p>
          <a:p>
            <a:r>
              <a:rPr lang="fr-FR" dirty="0" smtClean="0"/>
              <a:t>Consultations chez un psychiatre 2,8% </a:t>
            </a:r>
          </a:p>
          <a:p>
            <a:r>
              <a:rPr lang="fr-FR" dirty="0" smtClean="0"/>
              <a:t>Appareillages auditifs 3,3% </a:t>
            </a:r>
          </a:p>
          <a:p>
            <a:r>
              <a:rPr lang="fr-FR" dirty="0" smtClean="0"/>
              <a:t>Consultations chez un cardiologue 3,6% </a:t>
            </a:r>
          </a:p>
          <a:p>
            <a:r>
              <a:rPr lang="fr-FR" dirty="0" smtClean="0"/>
              <a:t>Kiné 5,0% </a:t>
            </a:r>
          </a:p>
          <a:p>
            <a:r>
              <a:rPr lang="fr-FR" dirty="0" smtClean="0"/>
              <a:t>Consultations chez un dermatologue 5,1% </a:t>
            </a:r>
          </a:p>
          <a:p>
            <a:r>
              <a:rPr lang="fr-FR" dirty="0" smtClean="0"/>
              <a:t>Actes chirurgicaux 7,3% </a:t>
            </a:r>
          </a:p>
          <a:p>
            <a:r>
              <a:rPr lang="fr-FR" dirty="0" smtClean="0"/>
              <a:t>Achats de médicaments 7,8% </a:t>
            </a:r>
          </a:p>
          <a:p>
            <a:r>
              <a:rPr lang="fr-FR" dirty="0" smtClean="0">
                <a:solidFill>
                  <a:srgbClr val="FF0000"/>
                </a:solidFill>
              </a:rPr>
              <a:t>Consultations chez un gynécologue ou soins gynécologiques 8,5% </a:t>
            </a:r>
          </a:p>
          <a:p>
            <a:r>
              <a:rPr lang="fr-FR" dirty="0" smtClean="0"/>
              <a:t>Analyses ou examens médicaux 8,7% </a:t>
            </a:r>
          </a:p>
          <a:p>
            <a:r>
              <a:rPr lang="fr-FR" dirty="0" smtClean="0"/>
              <a:t>Consultations chez un médecin généraliste 10,6% </a:t>
            </a:r>
          </a:p>
          <a:p>
            <a:r>
              <a:rPr lang="fr-FR" dirty="0" smtClean="0"/>
              <a:t>Autre 10,7% </a:t>
            </a:r>
          </a:p>
          <a:p>
            <a:r>
              <a:rPr lang="fr-FR" dirty="0" smtClean="0">
                <a:solidFill>
                  <a:srgbClr val="C00000"/>
                </a:solidFill>
              </a:rPr>
              <a:t>Consultations chez un ophtalmologiste 17,5% </a:t>
            </a:r>
          </a:p>
          <a:p>
            <a:r>
              <a:rPr lang="fr-FR" dirty="0" smtClean="0">
                <a:solidFill>
                  <a:srgbClr val="FF0000"/>
                </a:solidFill>
              </a:rPr>
              <a:t>Achats de lunettes ou lentilles adaptées 18,3%</a:t>
            </a:r>
          </a:p>
          <a:p>
            <a:r>
              <a:rPr lang="fr-FR" dirty="0" smtClean="0">
                <a:solidFill>
                  <a:srgbClr val="FF0000"/>
                </a:solidFill>
              </a:rPr>
              <a:t>Actes dentaires 53%</a:t>
            </a:r>
          </a:p>
          <a:p>
            <a:r>
              <a:rPr lang="fr-FR" dirty="0" smtClean="0"/>
              <a:t> </a:t>
            </a:r>
          </a:p>
          <a:p>
            <a:r>
              <a:rPr lang="fr-FR" dirty="0" smtClean="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Raisons du renoncement aux soins</a:t>
            </a:r>
            <a:endParaRPr lang="fr-FR" sz="2800" dirty="0"/>
          </a:p>
        </p:txBody>
      </p:sp>
      <p:sp>
        <p:nvSpPr>
          <p:cNvPr id="3" name="Espace réservé du contenu 2"/>
          <p:cNvSpPr>
            <a:spLocks noGrp="1"/>
          </p:cNvSpPr>
          <p:nvPr>
            <p:ph idx="1"/>
          </p:nvPr>
        </p:nvSpPr>
        <p:spPr/>
        <p:txBody>
          <a:bodyPr>
            <a:normAutofit fontScale="40000" lnSpcReduction="20000"/>
          </a:bodyPr>
          <a:lstStyle/>
          <a:p>
            <a:r>
              <a:rPr lang="fr-FR" b="1" dirty="0" smtClean="0"/>
              <a:t>Les raisons du renoncement (% de </a:t>
            </a:r>
            <a:r>
              <a:rPr lang="fr-FR" b="1" dirty="0" err="1" smtClean="0"/>
              <a:t>renonçants</a:t>
            </a:r>
            <a:r>
              <a:rPr lang="fr-FR" b="1" dirty="0" smtClean="0"/>
              <a:t>, plusieurs renoncements possibles) </a:t>
            </a:r>
            <a:endParaRPr lang="fr-FR" dirty="0" smtClean="0"/>
          </a:p>
          <a:p>
            <a:r>
              <a:rPr lang="fr-FR" b="1" dirty="0" smtClean="0"/>
              <a:t> </a:t>
            </a:r>
            <a:endParaRPr lang="fr-FR" dirty="0" smtClean="0"/>
          </a:p>
          <a:p>
            <a:r>
              <a:rPr lang="fr-FR" b="1" dirty="0" smtClean="0"/>
              <a:t> </a:t>
            </a:r>
            <a:r>
              <a:rPr lang="fr-FR" dirty="0" smtClean="0"/>
              <a:t>Refus de soins d'un praticien (discrimination ou saturation) 1,1% </a:t>
            </a:r>
          </a:p>
          <a:p>
            <a:r>
              <a:rPr lang="fr-FR" dirty="0" smtClean="0"/>
              <a:t>Non connaissance de praticiens 1,3% </a:t>
            </a:r>
          </a:p>
          <a:p>
            <a:r>
              <a:rPr lang="fr-FR" dirty="0" smtClean="0"/>
              <a:t>Impossibilité physique de se déplacer 1,6% </a:t>
            </a:r>
          </a:p>
          <a:p>
            <a:r>
              <a:rPr lang="fr-FR" dirty="0" smtClean="0">
                <a:solidFill>
                  <a:srgbClr val="C00000"/>
                </a:solidFill>
              </a:rPr>
              <a:t>Craintes liées au travail (pression...) 1,7% </a:t>
            </a:r>
          </a:p>
          <a:p>
            <a:r>
              <a:rPr lang="fr-FR" dirty="0" smtClean="0"/>
              <a:t>Coût de transport élevé 2,1% </a:t>
            </a:r>
          </a:p>
          <a:p>
            <a:r>
              <a:rPr lang="fr-FR" dirty="0" smtClean="0"/>
              <a:t>Démarches trop compliquées (besoin d'accompagnement) 3,3% </a:t>
            </a:r>
          </a:p>
          <a:p>
            <a:r>
              <a:rPr lang="fr-FR" dirty="0" smtClean="0"/>
              <a:t>Absence de moyens de transport 3,4% </a:t>
            </a:r>
          </a:p>
          <a:p>
            <a:r>
              <a:rPr lang="fr-FR" dirty="0" smtClean="0">
                <a:solidFill>
                  <a:schemeClr val="tx2"/>
                </a:solidFill>
              </a:rPr>
              <a:t>Lassitude 3,8% </a:t>
            </a:r>
          </a:p>
          <a:p>
            <a:r>
              <a:rPr lang="fr-FR" dirty="0" smtClean="0">
                <a:solidFill>
                  <a:schemeClr val="tx2"/>
                </a:solidFill>
              </a:rPr>
              <a:t>Peur des médecins, du diagnostic 3,8% </a:t>
            </a:r>
          </a:p>
          <a:p>
            <a:r>
              <a:rPr lang="fr-FR" dirty="0" smtClean="0"/>
              <a:t>Eloignement géographique 4,1% </a:t>
            </a:r>
          </a:p>
          <a:p>
            <a:r>
              <a:rPr lang="fr-FR" dirty="0" smtClean="0">
                <a:solidFill>
                  <a:schemeClr val="tx2"/>
                </a:solidFill>
              </a:rPr>
              <a:t>Choix personnel de ne pas se faire soigner 4,5% </a:t>
            </a:r>
          </a:p>
          <a:p>
            <a:r>
              <a:rPr lang="fr-FR" dirty="0" smtClean="0">
                <a:solidFill>
                  <a:srgbClr val="C00000"/>
                </a:solidFill>
              </a:rPr>
              <a:t>Perte de revenu due à un arrêt de travail 4,6% </a:t>
            </a:r>
          </a:p>
          <a:p>
            <a:r>
              <a:rPr lang="fr-FR" dirty="0" smtClean="0"/>
              <a:t>Délais de RV trop longs 5,5% </a:t>
            </a:r>
          </a:p>
          <a:p>
            <a:r>
              <a:rPr lang="fr-FR" dirty="0" smtClean="0"/>
              <a:t>Autre 6,0% </a:t>
            </a:r>
          </a:p>
          <a:p>
            <a:r>
              <a:rPr lang="fr-FR" dirty="0" smtClean="0">
                <a:solidFill>
                  <a:schemeClr val="tx2"/>
                </a:solidFill>
              </a:rPr>
              <a:t>Peu ou pas urgent 6,0% </a:t>
            </a:r>
          </a:p>
          <a:p>
            <a:r>
              <a:rPr lang="fr-FR" dirty="0" smtClean="0">
                <a:solidFill>
                  <a:schemeClr val="tx2"/>
                </a:solidFill>
              </a:rPr>
              <a:t>Négligence 7,1% </a:t>
            </a:r>
          </a:p>
          <a:p>
            <a:r>
              <a:rPr lang="fr-FR" dirty="0" smtClean="0">
                <a:solidFill>
                  <a:schemeClr val="tx2"/>
                </a:solidFill>
              </a:rPr>
              <a:t>Problème de disponibilité (pas le temps) 11,6% </a:t>
            </a:r>
          </a:p>
          <a:p>
            <a:r>
              <a:rPr lang="fr-FR" dirty="0" smtClean="0">
                <a:solidFill>
                  <a:srgbClr val="C00000"/>
                </a:solidFill>
              </a:rPr>
              <a:t>Avance des frais 20,8%</a:t>
            </a:r>
          </a:p>
          <a:p>
            <a:r>
              <a:rPr lang="fr-FR" dirty="0" smtClean="0">
                <a:solidFill>
                  <a:srgbClr val="C00000"/>
                </a:solidFill>
              </a:rPr>
              <a:t>Reste à charge élevé :56%</a:t>
            </a:r>
          </a:p>
          <a:p>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400" dirty="0" smtClean="0"/>
              <a:t>Renoncement  aux soins </a:t>
            </a:r>
            <a:r>
              <a:rPr lang="fr-FR" sz="2400" u="sng" dirty="0" smtClean="0"/>
              <a:t>…</a:t>
            </a:r>
            <a:r>
              <a:rPr lang="fr-FR" sz="2000" u="sng" dirty="0" smtClean="0"/>
              <a:t>.pas seulement une question économique</a:t>
            </a:r>
            <a:endParaRPr lang="fr-FR" sz="2000" u="sng" dirty="0"/>
          </a:p>
        </p:txBody>
      </p:sp>
      <p:sp>
        <p:nvSpPr>
          <p:cNvPr id="3" name="Espace réservé du contenu 2"/>
          <p:cNvSpPr>
            <a:spLocks noGrp="1"/>
          </p:cNvSpPr>
          <p:nvPr>
            <p:ph idx="1"/>
          </p:nvPr>
        </p:nvSpPr>
        <p:spPr/>
        <p:txBody>
          <a:bodyPr>
            <a:normAutofit fontScale="47500" lnSpcReduction="20000"/>
          </a:bodyPr>
          <a:lstStyle/>
          <a:p>
            <a:r>
              <a:rPr lang="fr-FR" u="sng" dirty="0" smtClean="0"/>
              <a:t>Pas seulement une cause  économique</a:t>
            </a:r>
            <a:r>
              <a:rPr lang="fr-FR" dirty="0" smtClean="0"/>
              <a:t> :   29% des bénéficiaires de la CMU-C et aussi 43% des bénéficiaires de l’ACS renoncent aux soins.</a:t>
            </a:r>
          </a:p>
          <a:p>
            <a:endParaRPr lang="fr-FR" dirty="0" smtClean="0"/>
          </a:p>
          <a:p>
            <a:r>
              <a:rPr lang="fr-FR" dirty="0" smtClean="0"/>
              <a:t>*</a:t>
            </a:r>
            <a:r>
              <a:rPr lang="fr-FR" u="sng" dirty="0" smtClean="0"/>
              <a:t>Précarité des situations professionnelles</a:t>
            </a:r>
            <a:r>
              <a:rPr lang="fr-FR" dirty="0" smtClean="0"/>
              <a:t> influent des pertes de droits et agit comme facteur aggravant aux renoncements …(tenir à tout prix son job !!)</a:t>
            </a:r>
          </a:p>
          <a:p>
            <a:endParaRPr lang="fr-FR" dirty="0" smtClean="0"/>
          </a:p>
          <a:p>
            <a:r>
              <a:rPr lang="fr-FR" dirty="0" smtClean="0"/>
              <a:t>**</a:t>
            </a:r>
            <a:r>
              <a:rPr lang="fr-FR" u="sng" dirty="0" smtClean="0"/>
              <a:t>Ruptures familiales</a:t>
            </a:r>
            <a:r>
              <a:rPr lang="fr-FR" dirty="0" smtClean="0"/>
              <a:t> (décès ,divorce ,enfant malade ou handicapé) …le renoncement peut être  la conséquence psychologique d’un abandon de soi</a:t>
            </a:r>
          </a:p>
          <a:p>
            <a:endParaRPr lang="fr-FR" dirty="0" smtClean="0"/>
          </a:p>
          <a:p>
            <a:r>
              <a:rPr lang="fr-FR" dirty="0" smtClean="0"/>
              <a:t>***</a:t>
            </a:r>
            <a:r>
              <a:rPr lang="fr-FR" u="sng" dirty="0" smtClean="0"/>
              <a:t> « Renoncement » : conséquence d’un manque de soutien des proches</a:t>
            </a:r>
            <a:r>
              <a:rPr lang="fr-FR" dirty="0" smtClean="0"/>
              <a:t>…corrélation importante entre l’isolement et le renoncement</a:t>
            </a:r>
            <a:r>
              <a:rPr lang="fr-FR" dirty="0" smtClean="0">
                <a:solidFill>
                  <a:srgbClr val="FF0000"/>
                </a:solidFill>
              </a:rPr>
              <a:t>.</a:t>
            </a:r>
          </a:p>
          <a:p>
            <a:endParaRPr lang="fr-FR" dirty="0" smtClean="0">
              <a:solidFill>
                <a:srgbClr val="FF0000"/>
              </a:solidFill>
            </a:endParaRPr>
          </a:p>
          <a:p>
            <a:r>
              <a:rPr lang="fr-FR" dirty="0" smtClean="0"/>
              <a:t>**** « renoncement » : </a:t>
            </a:r>
            <a:r>
              <a:rPr lang="fr-FR" u="sng" dirty="0" smtClean="0"/>
              <a:t>manque de guidance de la part des professionnels de santé</a:t>
            </a:r>
            <a:r>
              <a:rPr lang="fr-FR" dirty="0" smtClean="0"/>
              <a:t>…….la  « non guidance entraîne aussi une non confiance »…la proximité fonde la relation de confiance…(intégrer des modules de formation pour les médecins  sur les problématiques de l’accès aux soins)…</a:t>
            </a:r>
          </a:p>
          <a:p>
            <a:endParaRPr lang="fr-FR" dirty="0" smtClean="0"/>
          </a:p>
          <a:p>
            <a:r>
              <a:rPr lang="fr-FR" dirty="0" smtClean="0"/>
              <a:t>***** « renoncement » : </a:t>
            </a:r>
            <a:r>
              <a:rPr lang="fr-FR" u="sng" dirty="0" smtClean="0"/>
              <a:t>conséquence d’un cloisonnement des services administratifs/sociaux/médicaux</a:t>
            </a:r>
            <a:r>
              <a:rPr lang="fr-FR" dirty="0" smtClean="0"/>
              <a:t>…pas d’interlocuteur unique pour « guider » ;qui pose par exemple la question de la fin de droits(ACS,AAH</a:t>
            </a:r>
            <a:r>
              <a:rPr lang="fr-FR" u="sng" dirty="0" smtClean="0"/>
              <a:t>)…mais l’importance de la communication institutionnelles et de sa proximité sont clef.</a:t>
            </a:r>
          </a:p>
          <a:p>
            <a:r>
              <a:rPr lang="fr-FR" dirty="0" smtClean="0">
                <a:solidFill>
                  <a:srgbClr val="FF0000"/>
                </a:solidFill>
              </a:rPr>
              <a:t> </a:t>
            </a:r>
          </a:p>
          <a:p>
            <a:endParaRPr lang="fr-F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2400" dirty="0" smtClean="0"/>
              <a:t>Renoncement aux soins: variable d’ajustement du  budget….</a:t>
            </a:r>
            <a:r>
              <a:rPr lang="fr-FR" sz="2400" b="1" i="1" u="sng" dirty="0" smtClean="0"/>
              <a:t> Renoncement comme « comportement intégré</a:t>
            </a:r>
            <a:r>
              <a:rPr lang="fr-FR" sz="2400" dirty="0" smtClean="0"/>
              <a:t> </a:t>
            </a:r>
            <a:r>
              <a:rPr lang="fr-FR" sz="2200" dirty="0" smtClean="0"/>
              <a:t>»…installation dans des « alternatives » aux régimes de soins et 3 types de comportements</a:t>
            </a:r>
            <a:endParaRPr lang="fr-FR" sz="2200" dirty="0"/>
          </a:p>
        </p:txBody>
      </p:sp>
      <p:sp>
        <p:nvSpPr>
          <p:cNvPr id="4" name="Espace réservé du contenu 2"/>
          <p:cNvSpPr>
            <a:spLocks noGrp="1"/>
          </p:cNvSpPr>
          <p:nvPr>
            <p:ph idx="1"/>
          </p:nvPr>
        </p:nvSpPr>
        <p:spPr/>
        <p:txBody>
          <a:bodyPr>
            <a:normAutofit fontScale="85000" lnSpcReduction="20000"/>
          </a:bodyPr>
          <a:lstStyle/>
          <a:p>
            <a:r>
              <a:rPr lang="fr-FR" dirty="0" smtClean="0">
                <a:solidFill>
                  <a:srgbClr val="FF0000"/>
                </a:solidFill>
              </a:rPr>
              <a:t>*Automédication</a:t>
            </a:r>
            <a:r>
              <a:rPr lang="fr-FR" dirty="0" smtClean="0"/>
              <a:t> : beaucoup y ont recours par la publicité (</a:t>
            </a:r>
            <a:r>
              <a:rPr lang="fr-FR" dirty="0" err="1" smtClean="0"/>
              <a:t>magazine,télé</a:t>
            </a:r>
            <a:r>
              <a:rPr lang="fr-FR" dirty="0" smtClean="0"/>
              <a:t>)…achat de médicament en vente libre.</a:t>
            </a:r>
          </a:p>
          <a:p>
            <a:r>
              <a:rPr lang="fr-FR" dirty="0" smtClean="0">
                <a:solidFill>
                  <a:srgbClr val="FF0000"/>
                </a:solidFill>
              </a:rPr>
              <a:t>**Recours aux « subterfuges » </a:t>
            </a:r>
            <a:r>
              <a:rPr lang="fr-FR" dirty="0" smtClean="0"/>
              <a:t>…produits « bas de gamme » ou solution de fortune (lunette loupe) des pharmacies « </a:t>
            </a:r>
            <a:r>
              <a:rPr lang="fr-FR" dirty="0" err="1" smtClean="0"/>
              <a:t>low</a:t>
            </a:r>
            <a:r>
              <a:rPr lang="fr-FR" dirty="0" smtClean="0"/>
              <a:t> </a:t>
            </a:r>
            <a:r>
              <a:rPr lang="fr-FR" dirty="0" err="1" smtClean="0"/>
              <a:t>cost</a:t>
            </a:r>
            <a:r>
              <a:rPr lang="fr-FR" dirty="0" smtClean="0"/>
              <a:t> »</a:t>
            </a:r>
          </a:p>
          <a:p>
            <a:endParaRPr lang="fr-FR" dirty="0" smtClean="0"/>
          </a:p>
          <a:p>
            <a:r>
              <a:rPr lang="fr-FR" dirty="0" smtClean="0"/>
              <a:t>***</a:t>
            </a:r>
            <a:r>
              <a:rPr lang="fr-FR" dirty="0" smtClean="0">
                <a:solidFill>
                  <a:srgbClr val="FF0000"/>
                </a:solidFill>
              </a:rPr>
              <a:t>Une planification des soins </a:t>
            </a:r>
            <a:r>
              <a:rPr lang="fr-FR" dirty="0" smtClean="0"/>
              <a:t>et </a:t>
            </a:r>
            <a:r>
              <a:rPr lang="fr-FR" dirty="0" smtClean="0">
                <a:solidFill>
                  <a:srgbClr val="FF0000"/>
                </a:solidFill>
              </a:rPr>
              <a:t>un échelonnement des paiements…</a:t>
            </a:r>
            <a:r>
              <a:rPr lang="fr-FR" dirty="0" smtClean="0"/>
              <a:t>on</a:t>
            </a:r>
            <a:r>
              <a:rPr lang="fr-FR" dirty="0" smtClean="0">
                <a:solidFill>
                  <a:srgbClr val="FF0000"/>
                </a:solidFill>
              </a:rPr>
              <a:t> </a:t>
            </a:r>
            <a:r>
              <a:rPr lang="fr-FR" dirty="0" smtClean="0"/>
              <a:t>se garantit les soins essentiels…on se limite exclusivement (ALD) aux soins remboursés à 100%</a:t>
            </a:r>
          </a:p>
          <a:p>
            <a:pPr>
              <a:buNone/>
            </a:pPr>
            <a:r>
              <a:rPr lang="fr-FR" dirty="0" smtClean="0"/>
              <a:t> </a:t>
            </a:r>
          </a:p>
          <a:p>
            <a:endParaRPr lang="fr-F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t> Amélioration de ces situations : la prévention</a:t>
            </a:r>
            <a:endParaRPr lang="fr-FR" sz="2800" dirty="0"/>
          </a:p>
        </p:txBody>
      </p:sp>
      <p:sp>
        <p:nvSpPr>
          <p:cNvPr id="3" name="Espace réservé du contenu 2"/>
          <p:cNvSpPr>
            <a:spLocks noGrp="1"/>
          </p:cNvSpPr>
          <p:nvPr>
            <p:ph idx="1"/>
          </p:nvPr>
        </p:nvSpPr>
        <p:spPr/>
        <p:txBody>
          <a:bodyPr>
            <a:normAutofit/>
          </a:bodyPr>
          <a:lstStyle/>
          <a:p>
            <a:r>
              <a:rPr lang="fr-FR" sz="2400" dirty="0" smtClean="0"/>
              <a:t>Ce qui est fait au sein du 92:   par la CPAM</a:t>
            </a:r>
          </a:p>
          <a:p>
            <a:r>
              <a:rPr lang="fr-FR" sz="2000" i="1" u="sng" dirty="0" smtClean="0"/>
              <a:t>Préventions/dépistages (par invitation /par le médecins traitant/par demande perso</a:t>
            </a:r>
            <a:r>
              <a:rPr lang="fr-FR" sz="2000" dirty="0" smtClean="0"/>
              <a:t>….*cancers (sein, colo rectal)**hygiène bucco dentaire (écoles : 15 000 enfants du </a:t>
            </a:r>
            <a:r>
              <a:rPr lang="fr-FR" sz="2000" dirty="0" err="1" smtClean="0"/>
              <a:t>cp</a:t>
            </a:r>
            <a:r>
              <a:rPr lang="fr-FR" sz="2000" dirty="0" smtClean="0"/>
              <a:t>/an)***</a:t>
            </a:r>
            <a:r>
              <a:rPr lang="fr-FR" sz="2000" dirty="0" err="1" smtClean="0"/>
              <a:t>cardio</a:t>
            </a:r>
            <a:r>
              <a:rPr lang="fr-FR" sz="2000" dirty="0" smtClean="0"/>
              <a:t> vasculaire(dépistage risque +séance info santé alimentation)****bilans de santé (enfants jusqu’à 4 ans1/2…</a:t>
            </a:r>
            <a:r>
              <a:rPr lang="fr-FR" sz="2000" dirty="0" err="1" smtClean="0"/>
              <a:t>ORL,pédiatrie</a:t>
            </a:r>
            <a:r>
              <a:rPr lang="fr-FR" sz="2000" dirty="0" smtClean="0"/>
              <a:t>) éducation pour la santé (alimentation/lutte addiction/hygiène-sommeil)…</a:t>
            </a:r>
            <a:r>
              <a:rPr lang="fr-FR" sz="2000" u="sng" dirty="0" smtClean="0">
                <a:solidFill>
                  <a:srgbClr val="FF0000"/>
                </a:solidFill>
              </a:rPr>
              <a:t>priorité est donné aux plus « précaires ».</a:t>
            </a:r>
          </a:p>
          <a:p>
            <a:r>
              <a:rPr lang="fr-FR" sz="2000" i="1" u="sng" dirty="0" smtClean="0"/>
              <a:t>Aide pour des maladies chroniques</a:t>
            </a:r>
            <a:r>
              <a:rPr lang="fr-FR" sz="2000" i="1" dirty="0" smtClean="0"/>
              <a:t> </a:t>
            </a:r>
            <a:r>
              <a:rPr lang="fr-FR" sz="2000" dirty="0" smtClean="0"/>
              <a:t>; par le biais du programme SOPHIA pour le diabète…. pour l’asthme (un site de conseil et aussi des répondants au téléphone)</a:t>
            </a:r>
          </a:p>
          <a:p>
            <a:r>
              <a:rPr lang="fr-FR" sz="2000" dirty="0" smtClean="0"/>
              <a:t> </a:t>
            </a:r>
            <a:r>
              <a:rPr lang="fr-FR" sz="2000" i="1" u="sng" dirty="0" smtClean="0"/>
              <a:t>Piste  « réflexion amélioration »…</a:t>
            </a:r>
            <a:r>
              <a:rPr lang="fr-FR" sz="2000" dirty="0" smtClean="0"/>
              <a:t>se rapprocher des centres de distribution alimentaires </a:t>
            </a:r>
            <a:r>
              <a:rPr lang="fr-FR" sz="2000" dirty="0" smtClean="0">
                <a:solidFill>
                  <a:srgbClr val="FF0000"/>
                </a:solidFill>
              </a:rPr>
              <a:t>(4/5% de la population </a:t>
            </a:r>
            <a:r>
              <a:rPr lang="fr-FR" sz="2000" dirty="0" smtClean="0"/>
              <a:t>): resto du cœur et autres « épiceries sociales »</a:t>
            </a:r>
          </a:p>
          <a:p>
            <a:endParaRPr lang="fr-FR" sz="2400" dirty="0"/>
          </a:p>
        </p:txBody>
      </p:sp>
    </p:spTree>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507</TotalTime>
  <Words>881</Words>
  <Application>Microsoft Office PowerPoint</Application>
  <PresentationFormat>Affichage à l'écran (4:3)</PresentationFormat>
  <Paragraphs>200</Paragraphs>
  <Slides>20</Slides>
  <Notes>9</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Thème Office</vt:lpstr>
      <vt:lpstr>Groupe de travail « accès aux soins des plus précaires »</vt:lpstr>
      <vt:lpstr>Projet (point d’étape) Accès aux soins des plus « précaires »</vt:lpstr>
      <vt:lpstr>1) Ceux et celles vivant en logement autonome</vt:lpstr>
      <vt:lpstr>Les freins à l’accès aux soins</vt:lpstr>
      <vt:lpstr>Types de soins retardés </vt:lpstr>
      <vt:lpstr>Raisons du renoncement aux soins</vt:lpstr>
      <vt:lpstr>Renoncement  aux soins ….pas seulement une question économique</vt:lpstr>
      <vt:lpstr>Renoncement aux soins: variable d’ajustement du  budget…. Renoncement comme « comportement intégré »…installation dans des « alternatives » aux régimes de soins et 3 types de comportements</vt:lpstr>
      <vt:lpstr> Amélioration de ces situations : la prévention</vt:lpstr>
      <vt:lpstr> 2) Accès aux soins des personnes accueillies en structures de veille sociale et en hébergement</vt:lpstr>
      <vt:lpstr>Problématique de santé</vt:lpstr>
      <vt:lpstr>partenariats</vt:lpstr>
      <vt:lpstr>difficultés</vt:lpstr>
      <vt:lpstr>Actions « pps » à développer</vt:lpstr>
      <vt:lpstr>Préconisations</vt:lpstr>
      <vt:lpstr>3) Ceux et celles « en CHU ou à la rue »</vt:lpstr>
      <vt:lpstr>Les structures d’accueils</vt:lpstr>
      <vt:lpstr>préconisations</vt:lpstr>
      <vt:lpstr>Des premières conclusions</vt:lpstr>
      <vt:lpstr>Des premières conclusions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Accès aux soins des plus « précaires »</dc:title>
  <dc:creator>Bruno</dc:creator>
  <cp:lastModifiedBy>Bruno</cp:lastModifiedBy>
  <cp:revision>71</cp:revision>
  <dcterms:created xsi:type="dcterms:W3CDTF">2015-03-29T08:27:29Z</dcterms:created>
  <dcterms:modified xsi:type="dcterms:W3CDTF">2015-04-09T12:53:59Z</dcterms:modified>
</cp:coreProperties>
</file>