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13/02/2018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058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13/02/2018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8473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13/02/2018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8830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13/02/2018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389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13/02/2018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1320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13/02/2018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508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13/02/2018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7494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13/02/2018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8850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13/02/2018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1346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13/02/2018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655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67DD-E161-431B-B76C-CC51992A4690}" type="datetimeFigureOut">
              <a:rPr lang="fr-FR" smtClean="0"/>
              <a:t>13/02/2018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1657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F67DD-E161-431B-B76C-CC51992A4690}" type="datetimeFigureOut">
              <a:rPr lang="fr-FR" smtClean="0"/>
              <a:t>13/02/2018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F6B99-5F17-4C26-B529-3B3A060BCE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881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00B050"/>
                </a:solidFill>
              </a:rPr>
              <a:t>Diagnostic territorial PRAPS en SSD</a:t>
            </a:r>
            <a:br>
              <a:rPr lang="fr-FR" sz="3600" dirty="0" smtClean="0">
                <a:solidFill>
                  <a:srgbClr val="00B050"/>
                </a:solidFill>
              </a:rPr>
            </a:br>
            <a:r>
              <a:rPr lang="fr-FR" sz="2000" dirty="0" smtClean="0">
                <a:solidFill>
                  <a:srgbClr val="00B050"/>
                </a:solidFill>
              </a:rPr>
              <a:t>Juin 2017</a:t>
            </a:r>
            <a:endParaRPr lang="fr-FR" sz="2000" dirty="0">
              <a:solidFill>
                <a:srgbClr val="00B05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2000" dirty="0" smtClean="0">
                <a:solidFill>
                  <a:srgbClr val="0070C0"/>
                </a:solidFill>
              </a:rPr>
              <a:t>Conseil Territorial de Santé 14 février 2018.</a:t>
            </a:r>
            <a:endParaRPr lang="fr-FR" sz="2000" dirty="0">
              <a:solidFill>
                <a:srgbClr val="0070C0"/>
              </a:solidFill>
            </a:endParaRPr>
          </a:p>
        </p:txBody>
      </p:sp>
      <p:pic>
        <p:nvPicPr>
          <p:cNvPr id="4" name="Picture 2" descr="C:\Documents and Settings\croudier-daval\Bureau\ARS_LOGOS_id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38" y="654050"/>
            <a:ext cx="1820862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4469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600" dirty="0" smtClean="0">
                <a:solidFill>
                  <a:srgbClr val="00B050"/>
                </a:solidFill>
              </a:rPr>
              <a:t>La SSD se démarque tout particulièrement par la précarité de ses habitants</a:t>
            </a:r>
            <a:endParaRPr lang="fr-FR" sz="36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fr-FR" sz="2400" dirty="0" smtClean="0">
              <a:solidFill>
                <a:srgbClr val="FF0000"/>
              </a:solidFill>
            </a:endParaRPr>
          </a:p>
          <a:p>
            <a:r>
              <a:rPr lang="fr-FR" sz="2400" dirty="0" smtClean="0">
                <a:solidFill>
                  <a:srgbClr val="FF0000"/>
                </a:solidFill>
              </a:rPr>
              <a:t>- </a:t>
            </a:r>
            <a:r>
              <a:rPr lang="fr-FR" sz="2000" dirty="0" smtClean="0"/>
              <a:t>Population plus jeune que la moyenne régionale (28,7% de moins de 20 ans en SSD- 25,8% e, </a:t>
            </a:r>
            <a:r>
              <a:rPr lang="fr-FR" sz="2000" dirty="0" err="1" smtClean="0"/>
              <a:t>IdF</a:t>
            </a:r>
            <a:r>
              <a:rPr lang="fr-FR" sz="2000" dirty="0" smtClean="0"/>
              <a:t> en 2014)</a:t>
            </a:r>
          </a:p>
          <a:p>
            <a:r>
              <a:rPr lang="fr-FR" sz="2000" dirty="0" smtClean="0">
                <a:solidFill>
                  <a:srgbClr val="FF0000"/>
                </a:solidFill>
              </a:rPr>
              <a:t>- </a:t>
            </a:r>
            <a:r>
              <a:rPr lang="fr-FR" sz="2000" dirty="0" smtClean="0"/>
              <a:t>Poids des familles monoparentales plus importants (13,4% en SSD- 10,2% en </a:t>
            </a:r>
            <a:r>
              <a:rPr lang="fr-FR" sz="2000" dirty="0" err="1" smtClean="0"/>
              <a:t>IdF</a:t>
            </a:r>
            <a:r>
              <a:rPr lang="fr-FR" sz="2000" dirty="0" smtClean="0"/>
              <a:t>) ainsi que les familles nombreuses (30% en SSD- 24,7% en </a:t>
            </a:r>
            <a:r>
              <a:rPr lang="fr-FR" sz="2000" dirty="0" err="1" smtClean="0"/>
              <a:t>iDF</a:t>
            </a:r>
            <a:r>
              <a:rPr lang="fr-FR" sz="2000" dirty="0" smtClean="0"/>
              <a:t>)</a:t>
            </a:r>
            <a:endParaRPr lang="fr-FR" sz="2000" dirty="0" smtClean="0">
              <a:solidFill>
                <a:srgbClr val="FF0000"/>
              </a:solidFill>
            </a:endParaRPr>
          </a:p>
          <a:p>
            <a:r>
              <a:rPr lang="fr-FR" sz="2000" dirty="0" smtClean="0">
                <a:solidFill>
                  <a:srgbClr val="FF0000"/>
                </a:solidFill>
              </a:rPr>
              <a:t>- </a:t>
            </a:r>
            <a:r>
              <a:rPr lang="fr-FR" sz="2000" dirty="0"/>
              <a:t>V</a:t>
            </a:r>
            <a:r>
              <a:rPr lang="fr-FR" sz="2000" dirty="0" smtClean="0"/>
              <a:t>aleurs communales d’IDH2 très en-dessous de la moyenne régionale et nationale (moyenne 0,451 en SSD- 0,57 en </a:t>
            </a:r>
            <a:r>
              <a:rPr lang="fr-FR" sz="2000" dirty="0" err="1" smtClean="0"/>
              <a:t>IdF</a:t>
            </a:r>
            <a:r>
              <a:rPr lang="fr-FR" sz="2000" dirty="0" smtClean="0"/>
              <a:t>)</a:t>
            </a:r>
          </a:p>
          <a:p>
            <a:r>
              <a:rPr lang="fr-FR" sz="2000" dirty="0" smtClean="0">
                <a:solidFill>
                  <a:srgbClr val="FF0000"/>
                </a:solidFill>
              </a:rPr>
              <a:t>- </a:t>
            </a:r>
            <a:r>
              <a:rPr lang="fr-FR" sz="2000" dirty="0" smtClean="0"/>
              <a:t>27,8% de la population vit sous le seuil de pauvreté</a:t>
            </a:r>
          </a:p>
          <a:p>
            <a:r>
              <a:rPr lang="fr-FR" sz="2000" dirty="0" smtClean="0">
                <a:solidFill>
                  <a:srgbClr val="FF0000"/>
                </a:solidFill>
              </a:rPr>
              <a:t>- </a:t>
            </a:r>
            <a:r>
              <a:rPr lang="fr-FR" sz="2000" dirty="0"/>
              <a:t>T</a:t>
            </a:r>
            <a:r>
              <a:rPr lang="fr-FR" sz="2000" dirty="0" smtClean="0"/>
              <a:t>aux de chômage: 18,5% (12,3% en région). Essentiellement des jeunes de moins de 25 ans: 1 sur 3 (1 sur 4 en </a:t>
            </a:r>
            <a:r>
              <a:rPr lang="fr-FR" sz="2000" dirty="0" err="1" smtClean="0"/>
              <a:t>IdF</a:t>
            </a:r>
            <a:r>
              <a:rPr lang="fr-FR" sz="2000" dirty="0" smtClean="0"/>
              <a:t>)</a:t>
            </a:r>
            <a:endParaRPr lang="fr-FR" sz="2000" dirty="0" smtClean="0">
              <a:solidFill>
                <a:srgbClr val="FF0000"/>
              </a:solidFill>
            </a:endParaRPr>
          </a:p>
          <a:p>
            <a:r>
              <a:rPr lang="fr-FR" sz="2000" dirty="0" smtClean="0">
                <a:solidFill>
                  <a:srgbClr val="FF0000"/>
                </a:solidFill>
              </a:rPr>
              <a:t>- </a:t>
            </a:r>
            <a:r>
              <a:rPr lang="fr-FR" sz="2000" dirty="0"/>
              <a:t>D</a:t>
            </a:r>
            <a:r>
              <a:rPr lang="fr-FR" sz="2000" dirty="0" smtClean="0"/>
              <a:t>ans 34 communes sur 40 du département, le taux de pauvreté est supérieur à la moyenne régionale</a:t>
            </a:r>
            <a:endParaRPr lang="fr-FR" sz="2000" dirty="0" smtClean="0">
              <a:solidFill>
                <a:srgbClr val="FF0000"/>
              </a:solidFill>
            </a:endParaRPr>
          </a:p>
          <a:p>
            <a:r>
              <a:rPr lang="fr-FR" sz="2000" dirty="0" smtClean="0">
                <a:solidFill>
                  <a:srgbClr val="FF0000"/>
                </a:solidFill>
              </a:rPr>
              <a:t>- </a:t>
            </a:r>
            <a:r>
              <a:rPr lang="fr-FR" sz="2000" dirty="0"/>
              <a:t>R</a:t>
            </a:r>
            <a:r>
              <a:rPr lang="fr-FR" sz="2000" dirty="0" smtClean="0"/>
              <a:t>épartition des bénéficiaires en 2015: CMU 7,5%- CMU-C 14,1%- AME 3%. Les moins de 15 ans et les plus de 65 ans pèsent pour 16% des bénéficiaires de l’AME</a:t>
            </a:r>
            <a:endParaRPr lang="fr-FR" sz="2000" dirty="0" smtClean="0">
              <a:solidFill>
                <a:srgbClr val="FF0000"/>
              </a:solidFill>
            </a:endParaRPr>
          </a:p>
          <a:p>
            <a:r>
              <a:rPr lang="fr-FR" sz="2000" dirty="0" smtClean="0">
                <a:solidFill>
                  <a:srgbClr val="FF0000"/>
                </a:solidFill>
              </a:rPr>
              <a:t>- </a:t>
            </a:r>
            <a:r>
              <a:rPr lang="fr-FR" sz="2000" dirty="0" smtClean="0"/>
              <a:t>Les mineurs non accompagnés en 2015 représentent 4,2% des personnes évaluées MNA à l’échelle nationale </a:t>
            </a:r>
          </a:p>
          <a:p>
            <a:r>
              <a:rPr lang="fr-FR" sz="2000" dirty="0" smtClean="0">
                <a:solidFill>
                  <a:srgbClr val="FF0000"/>
                </a:solidFill>
              </a:rPr>
              <a:t>- </a:t>
            </a:r>
            <a:r>
              <a:rPr lang="fr-FR" sz="2000" dirty="0" smtClean="0"/>
              <a:t>Un département où la grande précarité liée au logement est présente de façon massive: sur-occupation – indignité ou insalubrité- division pavillonnaire</a:t>
            </a:r>
          </a:p>
          <a:p>
            <a:r>
              <a:rPr lang="fr-FR" sz="2000" dirty="0" smtClean="0">
                <a:solidFill>
                  <a:srgbClr val="FF0000"/>
                </a:solidFill>
              </a:rPr>
              <a:t>- </a:t>
            </a:r>
            <a:r>
              <a:rPr lang="fr-FR" sz="2000" dirty="0" smtClean="0"/>
              <a:t>Des inquiétudes concernant l’incidence de maladies infectieuses: Tuberculose, Coqueluche et Rougeole</a:t>
            </a:r>
          </a:p>
          <a:p>
            <a:r>
              <a:rPr lang="fr-FR" sz="2000" dirty="0" smtClean="0">
                <a:solidFill>
                  <a:srgbClr val="FF0000"/>
                </a:solidFill>
              </a:rPr>
              <a:t>- </a:t>
            </a:r>
            <a:r>
              <a:rPr lang="fr-FR" sz="2000" dirty="0" smtClean="0"/>
              <a:t> Observation d’un lien fort entre le poids des populations étrangères dans une ville et le nombre de bénéficiaires de l’AME. </a:t>
            </a:r>
            <a:endParaRPr lang="fr-FR" sz="2000" dirty="0" smtClean="0">
              <a:solidFill>
                <a:srgbClr val="FF0000"/>
              </a:solidFill>
            </a:endParaRPr>
          </a:p>
          <a:p>
            <a:r>
              <a:rPr lang="fr-FR" sz="2000" dirty="0" smtClean="0">
                <a:solidFill>
                  <a:srgbClr val="FF0000"/>
                </a:solidFill>
              </a:rPr>
              <a:t>- </a:t>
            </a:r>
            <a:r>
              <a:rPr lang="fr-FR" sz="2000" dirty="0" smtClean="0"/>
              <a:t>21% de la population de SSD est de nationalité étrangère en 2014 (12,7% en </a:t>
            </a:r>
            <a:r>
              <a:rPr lang="fr-FR" sz="2000" dirty="0" err="1" smtClean="0"/>
              <a:t>IdF</a:t>
            </a:r>
            <a:r>
              <a:rPr lang="fr-FR" sz="2000" dirty="0" smtClean="0"/>
              <a:t>). Leur répartition est hétérogène, particulièrement représentés à l’ouest du département</a:t>
            </a:r>
          </a:p>
          <a:p>
            <a:pPr marL="457200" lvl="1" indent="0">
              <a:buNone/>
            </a:pPr>
            <a:endParaRPr lang="fr-FR" sz="2000" dirty="0" smtClean="0"/>
          </a:p>
          <a:p>
            <a:pPr marL="457200" lvl="1" indent="0">
              <a:buNone/>
            </a:pPr>
            <a:endParaRPr lang="fr-FR" sz="2000" dirty="0"/>
          </a:p>
          <a:p>
            <a:pPr marL="457200" lvl="1" indent="0">
              <a:buNone/>
            </a:pPr>
            <a:endParaRPr lang="fr-FR" sz="2000" dirty="0" smtClean="0"/>
          </a:p>
          <a:p>
            <a:endParaRPr lang="fr-FR" sz="2000" dirty="0" smtClean="0"/>
          </a:p>
        </p:txBody>
      </p:sp>
    </p:spTree>
    <p:extLst>
      <p:ext uri="{BB962C8B-B14F-4D97-AF65-F5344CB8AC3E}">
        <p14:creationId xmlns:p14="http://schemas.microsoft.com/office/powerpoint/2010/main" val="2184268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600" dirty="0" smtClean="0">
                <a:solidFill>
                  <a:srgbClr val="00B050"/>
                </a:solidFill>
              </a:rPr>
              <a:t>Offre de prévention, médico-sociale, de soins, de mise à l’abri </a:t>
            </a:r>
            <a:r>
              <a:rPr lang="fr-FR" sz="3600" smtClean="0">
                <a:solidFill>
                  <a:srgbClr val="00B050"/>
                </a:solidFill>
              </a:rPr>
              <a:t>et </a:t>
            </a:r>
            <a:r>
              <a:rPr lang="fr-FR" sz="3600" smtClean="0">
                <a:solidFill>
                  <a:srgbClr val="00B050"/>
                </a:solidFill>
              </a:rPr>
              <a:t> </a:t>
            </a:r>
            <a:r>
              <a:rPr lang="fr-FR" sz="3600" dirty="0" smtClean="0">
                <a:solidFill>
                  <a:srgbClr val="00B050"/>
                </a:solidFill>
              </a:rPr>
              <a:t>d’aller-vers en SSD</a:t>
            </a:r>
            <a:endParaRPr lang="fr-FR" sz="36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fr-FR" sz="2400" dirty="0" smtClean="0">
              <a:solidFill>
                <a:srgbClr val="FF0000"/>
              </a:solidFill>
            </a:endParaRPr>
          </a:p>
          <a:p>
            <a:r>
              <a:rPr lang="fr-FR" sz="2400" dirty="0" smtClean="0">
                <a:solidFill>
                  <a:srgbClr val="FF0000"/>
                </a:solidFill>
              </a:rPr>
              <a:t>-</a:t>
            </a:r>
            <a:r>
              <a:rPr lang="fr-FR" sz="2400" dirty="0" smtClean="0"/>
              <a:t> </a:t>
            </a:r>
            <a:r>
              <a:rPr lang="fr-FR" sz="1700" dirty="0" smtClean="0"/>
              <a:t>Dispositifs résidentiels: 2 LHSS (80 places)- 5 ACT (113 places dont 10 places à vocation régionale réservées aux personnes sortant de prison + 4 places ACT </a:t>
            </a:r>
            <a:r>
              <a:rPr lang="fr-FR" sz="1700" dirty="0" err="1" smtClean="0"/>
              <a:t>oncopédiatriques</a:t>
            </a:r>
            <a:r>
              <a:rPr lang="fr-FR" sz="1700" dirty="0" smtClean="0"/>
              <a:t>)- création de 6 places de LAM fin 2017 (total de 22 places début 2019)- Guichet unique ACT depuis janvier 2012</a:t>
            </a:r>
            <a:endParaRPr lang="fr-FR" sz="1700" dirty="0"/>
          </a:p>
          <a:p>
            <a:r>
              <a:rPr lang="fr-FR" sz="1700" dirty="0" smtClean="0">
                <a:solidFill>
                  <a:srgbClr val="FF0000"/>
                </a:solidFill>
              </a:rPr>
              <a:t>- </a:t>
            </a:r>
            <a:r>
              <a:rPr lang="fr-FR" sz="1700" dirty="0" smtClean="0"/>
              <a:t>PASS hospitalières: 6 généralistes- 1 spécialisée Psy- 1 spécialisée Santé bucco-dentaire: 4 PASS de proximité en CMS (+ 2 nouvelles fin 2017)- 2 dispositifs LAMPES</a:t>
            </a:r>
            <a:endParaRPr lang="fr-FR" sz="1700" dirty="0" smtClean="0">
              <a:solidFill>
                <a:srgbClr val="FF0000"/>
              </a:solidFill>
            </a:endParaRPr>
          </a:p>
          <a:p>
            <a:r>
              <a:rPr lang="fr-FR" sz="1700" dirty="0" smtClean="0">
                <a:solidFill>
                  <a:srgbClr val="FF0000"/>
                </a:solidFill>
              </a:rPr>
              <a:t>- </a:t>
            </a:r>
            <a:r>
              <a:rPr lang="fr-FR" sz="1700" dirty="0" smtClean="0"/>
              <a:t>3 EMPP (4 en fin d’année)</a:t>
            </a:r>
          </a:p>
          <a:p>
            <a:r>
              <a:rPr lang="fr-FR" sz="1700" dirty="0" smtClean="0">
                <a:solidFill>
                  <a:srgbClr val="FF0000"/>
                </a:solidFill>
              </a:rPr>
              <a:t>- </a:t>
            </a:r>
            <a:r>
              <a:rPr lang="fr-FR" sz="1700" dirty="0" smtClean="0"/>
              <a:t>37  centres de santé- 5 MSP- 110 centres de PMI- 118 centres CPEF- 1 réseau précarité /maladies chroniques</a:t>
            </a:r>
            <a:endParaRPr lang="fr-FR" sz="1700" dirty="0" smtClean="0">
              <a:solidFill>
                <a:srgbClr val="FF0000"/>
              </a:solidFill>
            </a:endParaRPr>
          </a:p>
          <a:p>
            <a:r>
              <a:rPr lang="fr-FR" sz="1700" dirty="0" smtClean="0">
                <a:solidFill>
                  <a:srgbClr val="FF0000"/>
                </a:solidFill>
              </a:rPr>
              <a:t>- </a:t>
            </a:r>
            <a:r>
              <a:rPr lang="fr-FR" sz="1700" dirty="0" smtClean="0"/>
              <a:t>15 CSAPA (7 municipaux en CMS- 5 hospitaliers- 3 associatifs)- 3 associations gestionnaires de 4 CAARUD- 3 CJC- 3 MDA</a:t>
            </a:r>
          </a:p>
          <a:p>
            <a:r>
              <a:rPr lang="fr-FR" sz="1700" dirty="0" smtClean="0">
                <a:solidFill>
                  <a:srgbClr val="FF0000"/>
                </a:solidFill>
              </a:rPr>
              <a:t>- </a:t>
            </a:r>
            <a:r>
              <a:rPr lang="fr-FR" sz="1700" dirty="0" smtClean="0"/>
              <a:t>21 CLS- 24 ASV- 14 CLSM- 27 RESAD- 12 contrats de ville (5 intercommunaux- 7 uniques)</a:t>
            </a:r>
            <a:endParaRPr lang="fr-FR" sz="1700" dirty="0" smtClean="0">
              <a:solidFill>
                <a:srgbClr val="FF0000"/>
              </a:solidFill>
            </a:endParaRPr>
          </a:p>
          <a:p>
            <a:r>
              <a:rPr lang="fr-FR" sz="1700" dirty="0" smtClean="0">
                <a:solidFill>
                  <a:srgbClr val="FF0000"/>
                </a:solidFill>
              </a:rPr>
              <a:t>- </a:t>
            </a:r>
            <a:r>
              <a:rPr lang="fr-FR" sz="1700" dirty="0" smtClean="0"/>
              <a:t>40 promoteurs associatifs ou municipaux bénéficiant de financements PPS à l’échelle régionale ou départementale, pour des actions avec les plus précaires</a:t>
            </a:r>
          </a:p>
          <a:p>
            <a:r>
              <a:rPr lang="fr-FR" sz="1700" dirty="0" smtClean="0">
                <a:solidFill>
                  <a:srgbClr val="FF0000"/>
                </a:solidFill>
              </a:rPr>
              <a:t>- </a:t>
            </a:r>
            <a:r>
              <a:rPr lang="fr-FR" sz="1700" dirty="0" smtClean="0"/>
              <a:t>Structures accueillant des adultes susceptibles d’être précaires: 34 FTM- 38 résidences étudiants- 5 CADA- 2368 places d’hébergement réparties en 66 centres (CHU- CHRS- Stabilisation- dispositif ALTHO)</a:t>
            </a:r>
            <a:endParaRPr lang="fr-FR" sz="1700" dirty="0" smtClean="0">
              <a:solidFill>
                <a:srgbClr val="FF0000"/>
              </a:solidFill>
            </a:endParaRPr>
          </a:p>
          <a:p>
            <a:r>
              <a:rPr lang="fr-FR" sz="1700" dirty="0" smtClean="0">
                <a:solidFill>
                  <a:srgbClr val="FF0000"/>
                </a:solidFill>
              </a:rPr>
              <a:t>- </a:t>
            </a:r>
            <a:r>
              <a:rPr lang="fr-FR" sz="1700" dirty="0" smtClean="0"/>
              <a:t>2 associations de médiation sociale à dimension santé: Médecins du Monde (CASO à Saint-Denis) et Première Urgence Internationale</a:t>
            </a:r>
            <a:endParaRPr lang="fr-FR" sz="1700" dirty="0" smtClean="0">
              <a:solidFill>
                <a:srgbClr val="FF0000"/>
              </a:solidFill>
            </a:endParaRPr>
          </a:p>
          <a:p>
            <a:r>
              <a:rPr lang="fr-FR" sz="1700" dirty="0" smtClean="0">
                <a:solidFill>
                  <a:srgbClr val="FF0000"/>
                </a:solidFill>
              </a:rPr>
              <a:t>- </a:t>
            </a:r>
            <a:r>
              <a:rPr lang="fr-FR" sz="1700" dirty="0" smtClean="0"/>
              <a:t>Accueils de jour: 11 tout public- 5 réservés aux femmes dont 4 avec enfants</a:t>
            </a:r>
          </a:p>
          <a:p>
            <a:r>
              <a:rPr lang="fr-FR" sz="1700" dirty="0" smtClean="0">
                <a:solidFill>
                  <a:srgbClr val="FF0000"/>
                </a:solidFill>
              </a:rPr>
              <a:t>- </a:t>
            </a:r>
            <a:r>
              <a:rPr lang="fr-FR" sz="1700" dirty="0" smtClean="0"/>
              <a:t>Crise migratoire: hébergement de 277 personnes depuis octobre 2015, réparties en 6 CHU migrants- 1 centre d’hébergement- 2 hôtels et 1 gymnase (hommes seuls en grande majorité)</a:t>
            </a:r>
          </a:p>
          <a:p>
            <a:r>
              <a:rPr lang="fr-FR" sz="1700" dirty="0" smtClean="0">
                <a:solidFill>
                  <a:srgbClr val="FF0000"/>
                </a:solidFill>
              </a:rPr>
              <a:t>- </a:t>
            </a:r>
            <a:r>
              <a:rPr lang="fr-FR" sz="1700" dirty="0" smtClean="0"/>
              <a:t>Distributions de prestations alimentaires des Restos du Cœur- Equipes mobiles d’aide dont 1 maraude médicale du Samu Social 93</a:t>
            </a:r>
            <a:endParaRPr lang="fr-FR" sz="17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148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solidFill>
                  <a:srgbClr val="00B050"/>
                </a:solidFill>
              </a:rPr>
              <a:t>Dispositifs innovants en SSD</a:t>
            </a:r>
            <a:endParaRPr lang="fr-FR" sz="36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- </a:t>
            </a:r>
            <a:r>
              <a:rPr lang="fr-FR" sz="1400" dirty="0" smtClean="0"/>
              <a:t>Création </a:t>
            </a:r>
            <a:r>
              <a:rPr lang="fr-FR" sz="1400" smtClean="0"/>
              <a:t>de Microstructures sanitaires sur </a:t>
            </a:r>
            <a:r>
              <a:rPr lang="fr-FR" sz="1400" dirty="0" smtClean="0"/>
              <a:t>les territoires de Pierrefitte-sur-Seine, Epinay-sur-Seine et Saint-Denis</a:t>
            </a:r>
            <a:endParaRPr lang="fr-FR" sz="2400" dirty="0" smtClean="0">
              <a:solidFill>
                <a:srgbClr val="FF0000"/>
              </a:solidFill>
            </a:endParaRPr>
          </a:p>
          <a:p>
            <a:r>
              <a:rPr lang="fr-FR" sz="2400" dirty="0" smtClean="0">
                <a:solidFill>
                  <a:srgbClr val="FF0000"/>
                </a:solidFill>
              </a:rPr>
              <a:t>- </a:t>
            </a:r>
            <a:r>
              <a:rPr lang="fr-FR" sz="1400" dirty="0" smtClean="0"/>
              <a:t>Dispositif « Femmes enceintes ou sortantes des maternités publiques de SSD et SIAO93</a:t>
            </a:r>
            <a:endParaRPr lang="fr-FR" sz="2400" dirty="0" smtClean="0"/>
          </a:p>
          <a:p>
            <a:r>
              <a:rPr lang="fr-FR" sz="2400" dirty="0" smtClean="0">
                <a:solidFill>
                  <a:srgbClr val="FF0000"/>
                </a:solidFill>
              </a:rPr>
              <a:t>- </a:t>
            </a:r>
            <a:r>
              <a:rPr lang="fr-FR" sz="1400" dirty="0" smtClean="0"/>
              <a:t>Commission Technique d’Urgence, hebdomadaire, organisée par le SIAO93  avec les représentants de structures d’hébergement et d’une EMPP</a:t>
            </a:r>
            <a:endParaRPr lang="fr-FR" sz="2400" dirty="0" smtClean="0">
              <a:solidFill>
                <a:srgbClr val="FF0000"/>
              </a:solidFill>
            </a:endParaRPr>
          </a:p>
          <a:p>
            <a:r>
              <a:rPr lang="fr-FR" sz="2400" dirty="0" smtClean="0">
                <a:solidFill>
                  <a:srgbClr val="FF0000"/>
                </a:solidFill>
              </a:rPr>
              <a:t>- </a:t>
            </a:r>
            <a:r>
              <a:rPr lang="fr-FR" sz="1400" dirty="0" smtClean="0"/>
              <a:t>Guichet unique d’admission en ACT</a:t>
            </a:r>
            <a:endParaRPr lang="fr-FR" sz="2400" dirty="0" smtClean="0">
              <a:solidFill>
                <a:srgbClr val="FF0000"/>
              </a:solidFill>
            </a:endParaRPr>
          </a:p>
          <a:p>
            <a:r>
              <a:rPr lang="fr-FR" sz="2400" dirty="0" smtClean="0">
                <a:solidFill>
                  <a:srgbClr val="FF0000"/>
                </a:solidFill>
              </a:rPr>
              <a:t>- </a:t>
            </a:r>
            <a:r>
              <a:rPr lang="fr-FR" sz="1400" dirty="0" smtClean="0"/>
              <a:t>Dispositif l’Ouvrage « Prévention de la récidive à destination des publics ayant des conduites addictives » associant la Justice, le SPIP93 et le CSAPA Clémenceau (association Aurore)</a:t>
            </a:r>
            <a:endParaRPr lang="fr-FR" sz="2400" dirty="0" smtClean="0">
              <a:solidFill>
                <a:srgbClr val="FF0000"/>
              </a:solidFill>
            </a:endParaRPr>
          </a:p>
          <a:p>
            <a:r>
              <a:rPr lang="fr-FR" sz="2400" dirty="0" smtClean="0">
                <a:solidFill>
                  <a:srgbClr val="FF0000"/>
                </a:solidFill>
              </a:rPr>
              <a:t>- </a:t>
            </a:r>
            <a:r>
              <a:rPr lang="fr-FR" sz="1400" dirty="0" smtClean="0"/>
              <a:t>Mission « Seine-Saint-Denis, un département engagé pour aller vers la fin du SIDA en 2030 »</a:t>
            </a:r>
            <a:endParaRPr lang="fr-FR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400" dirty="0" smtClean="0">
              <a:solidFill>
                <a:srgbClr val="FF0000"/>
              </a:solidFill>
            </a:endParaRPr>
          </a:p>
          <a:p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3505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532</TotalTime>
  <Words>645</Words>
  <Application>Microsoft Office PowerPoint</Application>
  <PresentationFormat>Affichage à l'écran (4:3)</PresentationFormat>
  <Paragraphs>42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Diagnostic territorial PRAPS en SSD Juin 2017</vt:lpstr>
      <vt:lpstr>La SSD se démarque tout particulièrement par la précarité de ses habitants</vt:lpstr>
      <vt:lpstr>Offre de prévention, médico-sociale, de soins, de mise à l’abri et  d’aller-vers en SSD</vt:lpstr>
      <vt:lpstr>Dispositifs innovants en SSD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 des CLS de Seine-Saint-Denis</dc:title>
  <dc:creator>MALET-LONGCOTE, Agnès</dc:creator>
  <cp:lastModifiedBy>MALET-LONGCOTE, Agnès</cp:lastModifiedBy>
  <cp:revision>121</cp:revision>
  <dcterms:created xsi:type="dcterms:W3CDTF">2015-12-29T16:13:44Z</dcterms:created>
  <dcterms:modified xsi:type="dcterms:W3CDTF">2018-02-13T16:07:16Z</dcterms:modified>
</cp:coreProperties>
</file>