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35"/>
  </p:notesMasterIdLst>
  <p:handoutMasterIdLst>
    <p:handoutMasterId r:id="rId36"/>
  </p:handoutMasterIdLst>
  <p:sldIdLst>
    <p:sldId id="256" r:id="rId2"/>
    <p:sldId id="273" r:id="rId3"/>
    <p:sldId id="274" r:id="rId4"/>
    <p:sldId id="276" r:id="rId5"/>
    <p:sldId id="277" r:id="rId6"/>
    <p:sldId id="278" r:id="rId7"/>
    <p:sldId id="279" r:id="rId8"/>
    <p:sldId id="280" r:id="rId9"/>
    <p:sldId id="281" r:id="rId10"/>
    <p:sldId id="282" r:id="rId11"/>
    <p:sldId id="283" r:id="rId12"/>
    <p:sldId id="284" r:id="rId13"/>
    <p:sldId id="294" r:id="rId14"/>
    <p:sldId id="295" r:id="rId15"/>
    <p:sldId id="298" r:id="rId16"/>
    <p:sldId id="299" r:id="rId17"/>
    <p:sldId id="301" r:id="rId18"/>
    <p:sldId id="302" r:id="rId19"/>
    <p:sldId id="319" r:id="rId20"/>
    <p:sldId id="303" r:id="rId21"/>
    <p:sldId id="311" r:id="rId22"/>
    <p:sldId id="312" r:id="rId23"/>
    <p:sldId id="314" r:id="rId24"/>
    <p:sldId id="313" r:id="rId25"/>
    <p:sldId id="316" r:id="rId26"/>
    <p:sldId id="304" r:id="rId27"/>
    <p:sldId id="306" r:id="rId28"/>
    <p:sldId id="307" r:id="rId29"/>
    <p:sldId id="315" r:id="rId30"/>
    <p:sldId id="308" r:id="rId31"/>
    <p:sldId id="318" r:id="rId32"/>
    <p:sldId id="287" r:id="rId33"/>
    <p:sldId id="317" r:id="rId3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94" d="100"/>
          <a:sy n="94" d="100"/>
        </p:scale>
        <p:origin x="-115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64"/>
    </p:cViewPr>
  </p:sorterViewPr>
  <p:notesViewPr>
    <p:cSldViewPr>
      <p:cViewPr varScale="1">
        <p:scale>
          <a:sx n="39" d="100"/>
          <a:sy n="39" d="100"/>
        </p:scale>
        <p:origin x="-150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FR"/>
          </a:p>
        </p:txBody>
      </p:sp>
      <p:sp>
        <p:nvSpPr>
          <p:cNvPr id="317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FR"/>
          </a:p>
        </p:txBody>
      </p:sp>
      <p:sp>
        <p:nvSpPr>
          <p:cNvPr id="317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FR"/>
          </a:p>
        </p:txBody>
      </p:sp>
      <p:sp>
        <p:nvSpPr>
          <p:cNvPr id="317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2A8717B-B834-45A4-B90D-7CD94F4C8887}"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CC15D4B-297D-40BC-92AA-5850FFF87AC6}"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0DB337D-126D-4085-8F80-1F8B9B59F87F}" type="slidenum">
              <a:rPr lang="en-US"/>
              <a:pPr/>
              <a:t>1</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95D6C43-F22E-4ADE-A74B-36D7E2717A3A}" type="slidenum">
              <a:rPr lang="en-US"/>
              <a:pPr/>
              <a:t>12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fr-FR" sz="900" smtClean="0"/>
              <a:t>La circulaire du 28 mai 1997 définit un dispositif </a:t>
            </a:r>
            <a:r>
              <a:rPr lang="fr-FR" sz="900" smtClean="0">
                <a:solidFill>
                  <a:srgbClr val="FF9933"/>
                </a:solidFill>
              </a:rPr>
              <a:t>gradué</a:t>
            </a:r>
            <a:r>
              <a:rPr lang="fr-FR" sz="900" smtClean="0"/>
              <a:t> de prise en charge de l ’urgence médico-psychologique.</a:t>
            </a:r>
          </a:p>
          <a:p>
            <a:r>
              <a:rPr lang="fr-FR" sz="900" smtClean="0"/>
              <a:t>« au profit des victimes de catastrophes ou d ’accidents impliquant un </a:t>
            </a:r>
            <a:r>
              <a:rPr lang="fr-FR" sz="900" smtClean="0">
                <a:solidFill>
                  <a:srgbClr val="FF9933"/>
                </a:solidFill>
              </a:rPr>
              <a:t>grand nombre de victimes</a:t>
            </a:r>
            <a:r>
              <a:rPr lang="fr-FR" sz="900" smtClean="0"/>
              <a:t>, ou susceptibles d ’entraîner d ’importantes </a:t>
            </a:r>
            <a:r>
              <a:rPr lang="fr-FR" sz="900" smtClean="0">
                <a:solidFill>
                  <a:srgbClr val="FF9933"/>
                </a:solidFill>
              </a:rPr>
              <a:t>répercussions psychologiques</a:t>
            </a:r>
            <a:r>
              <a:rPr lang="fr-FR" sz="900" smtClean="0"/>
              <a:t> en raison des circonstances qui les entourent… »</a:t>
            </a:r>
          </a:p>
          <a:p>
            <a:r>
              <a:rPr lang="fr-FR" sz="900" smtClean="0"/>
              <a:t>Les catastrophes et accidents occasionnent non seulement des blessures physiques, mais aussi des blessures psychiques individuelles ou collectives, immédiates ou différées, aiguës ou chroniques. Il convient d'essayer de prévenir, réduire et traiter ces blessures sur le lieu même de la catastrophe sous peine de voir s'installer des pathologies psychiatriques chroniques. L'intervention rapide d'équipes spécialisées composées de médecins psychiatres, de psychologues et d'infirmiers, préalablement formés et intégrés aux équipes d'aide médicale urgente permet une prise en charge immédiate et post-immédiate adaptée des victimes et de préparer les relais thérapeutiques ultérieurs. Elles ont également pour mission d'assurer si nécessaire le soutien psychologique des intervenants.</a:t>
            </a:r>
          </a:p>
          <a:p>
            <a:r>
              <a:rPr lang="fr-FR" sz="900" smtClean="0"/>
              <a:t>L'objectif est de disposer sur l'ensemble du territoire national d'un réseau de volontaires formés et prêts à intervenir dans des situations relevant de l'urgence médico-psychologique en cas de catastrophe. Ce réseau national repose :</a:t>
            </a:r>
          </a:p>
          <a:p>
            <a:r>
              <a:rPr lang="fr-FR" sz="900" smtClean="0"/>
              <a:t>  - au niveau départemental, soit sur une cellule permanente d'urgence médico-psychologique (dans 7 départements métropolitains), soit sur un psychiatre référent départemental de l'urgence médico-psychologique et dans tous les cas, sur une liste de professionnels de santé volontaires (I) ;</a:t>
            </a:r>
          </a:p>
          <a:p>
            <a:r>
              <a:rPr lang="fr-FR" sz="900" smtClean="0"/>
              <a:t>  - au niveau interrégional, sur les 7 cellules permanentes d'urgence médico-psychologique qui se voient reconnaître un rôle de soutien opérationnel des psychiatres référents départementaux dans leur zone de compétence (II) ;</a:t>
            </a:r>
          </a:p>
          <a:p>
            <a:r>
              <a:rPr lang="fr-FR" sz="900" smtClean="0"/>
              <a:t>  - au niveau national, sur un comité national de l'urgence médico-psychologique, placé auprès du ministre chargé de la santé (III) ;</a:t>
            </a:r>
          </a:p>
          <a:p>
            <a:r>
              <a:rPr lang="fr-FR" sz="900" smtClean="0"/>
              <a:t>7 cellules permanentes au départ dont le psychiatre coordonnateur de cellule ou le psychiatre référent doit constituer une liste de professionnels de santé volontaires pour intervenir en cas d'événement susceptible d'entraîner d'importantes répercussions psychologiques. la création de structures permanentes ne s'impose que dans un petit nombre de départements sièges de grandes métropoles régionales présentant des bassins de risques ou susceptibles, par leur localisation géographique, de soutenir plusieurs régions. Il est donc prévu de constituer sept cellules permanentes d'urgence médico-psychologique rattachées aux SAMU des départements des Bouches-du-Rhône à Marseille, de la Haute-Garonne à Toulouse, de la Loire-Atlantique à Nantes, du Nord à Lille, du Rhône à Lyon, de la Meurthe-et-Moselle à Nancy et de Paris.</a:t>
            </a:r>
          </a:p>
          <a:p>
            <a:r>
              <a:rPr lang="fr-FR" sz="900" smtClean="0"/>
              <a:t>Chaque cellule comprend une équipe de base, composée d'un psychiatre, d'un psychologue et d'une secrétaire consacrant chacun un mi-temps de leur exercice au fonctionnement de la cellule. Le psychiatre exerce les fonctions de psychiatre coordonnateur de la cellule. Son statut est celui d'un praticien hospitalier ou d'un praticien à temps partiel. Pendant ses congés ou ses absences occasionnelles, son remplacement doit être prévu. Listes départementales de volontaires, dans chaque département, le réseau de l'urgence médico-psychologique comporte des professionnels de la santé mentale (psychiatres, psychologues et infirmiers ayant une expérience professionnelle en psychiatrie). </a:t>
            </a:r>
          </a:p>
          <a:p>
            <a:r>
              <a:rPr lang="fr-FR" sz="900" smtClean="0"/>
              <a:t>  - de mettre en place un poste d'urgence médico-psychologique (PUMP) installé à proximité du poste médical avancé (PMA) ;</a:t>
            </a:r>
          </a:p>
          <a:p>
            <a:r>
              <a:rPr lang="fr-FR" sz="900" smtClean="0"/>
              <a:t>  - de prodiguer des soins et un soutien médico-psychologiques aux blessés psychiques et de faire évacuer, si nécessaire, vers des établissements de santé les cas les plus lourds ;</a:t>
            </a:r>
          </a:p>
          <a:p>
            <a:r>
              <a:rPr lang="fr-FR" sz="900" smtClean="0"/>
              <a:t>  - de dispenser des soins post-immédiats aux victimes, aux impliqués et à leurs proches.</a:t>
            </a:r>
          </a:p>
          <a:p>
            <a:r>
              <a:rPr lang="fr-FR" sz="900" smtClean="0"/>
              <a:t>Le relais est ensuite assuré par les équipes de secteur ou par des praticiens libéraux.</a:t>
            </a:r>
          </a:p>
          <a:p>
            <a:r>
              <a:rPr lang="fr-FR" sz="900" smtClean="0"/>
              <a:t>Au niveau de l’interégion : l'organisation de formations spécifiques à l'interrégion et destinées aux différents intervenants, le soutien scientifique et technique des psychiatres référents correspondants de la cellule, le soutien opérationnel du réseau interrégional de psychiatres référents départementaux ; l'envoi éventuel en renfort d'équipes régionales ou interrégionales de psychiatres, de psychologues et d'infirmiers en cas de catastrophe sur demande du SAMU du département concerné ;</a:t>
            </a:r>
          </a:p>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68E68888-D0F7-405C-8455-BFB4AC8EC74A}" type="slidenum">
              <a:rPr lang="en-US"/>
              <a:pPr/>
              <a:t>13</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B6C38465-CD13-4A81-BACD-EB105C35DDED}" type="slidenum">
              <a:rPr lang="en-US"/>
              <a:pPr/>
              <a:t>14</a:t>
            </a:fld>
            <a:endParaRPr lang="en-US"/>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r>
              <a:rPr lang="fr-FR" smtClean="0"/>
              <a:t>Le fonctionnement a donc été défini ainsi avec dans chaque département un psychiatre hospitalier référent départemental l ’UMP. Il est nommé par le préfet sur proposition du samu. C’est tjs dans l’idéal</a:t>
            </a:r>
          </a:p>
          <a:p>
            <a:r>
              <a:rPr lang="fr-FR" smtClean="0"/>
              <a:t>Celui ci constitue une liste de volontaires départementale majoritairement, psychiatre, psychologue, infirmiers psy.</a:t>
            </a:r>
          </a:p>
          <a:p>
            <a:r>
              <a:rPr lang="fr-FR" smtClean="0"/>
              <a:t>La CUMP est toujours déclenchée par le SAMU dans le cadre de plan rouge ou de situations collectives à fort impact psychologique.</a:t>
            </a:r>
          </a:p>
          <a:p>
            <a:r>
              <a:rPr lang="fr-FR" smtClean="0"/>
              <a:t>En dehors plan rouge tjs régulation par cump de si intervention ou pas et ss quelles formes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111E8A9-D996-46D4-BFEC-EC9A1CA0784D}" type="slidenum">
              <a:rPr lang="en-US"/>
              <a:pPr/>
              <a:t>15</a:t>
            </a:fld>
            <a:endParaRPr lang="en-US"/>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xfrm>
            <a:off x="914400" y="4267200"/>
            <a:ext cx="5029200" cy="4191000"/>
          </a:xfrm>
          <a:solidFill>
            <a:srgbClr val="FFFFFF"/>
          </a:solidFill>
          <a:ln>
            <a:solidFill>
              <a:srgbClr val="000000"/>
            </a:solidFill>
          </a:ln>
        </p:spPr>
        <p:txBody>
          <a:bodyPr/>
          <a:lstStyle/>
          <a:p>
            <a:pPr>
              <a:lnSpc>
                <a:spcPct val="80000"/>
              </a:lnSpc>
            </a:pPr>
            <a:r>
              <a:rPr lang="fr-FR" sz="1400" smtClean="0">
                <a:solidFill>
                  <a:schemeClr val="tx2"/>
                </a:solidFill>
              </a:rPr>
              <a:t>Temporalité</a:t>
            </a:r>
          </a:p>
          <a:p>
            <a:pPr>
              <a:lnSpc>
                <a:spcPct val="80000"/>
              </a:lnSpc>
            </a:pPr>
            <a:r>
              <a:rPr lang="fr-FR" smtClean="0">
                <a:solidFill>
                  <a:schemeClr val="tx2"/>
                </a:solidFill>
              </a:rPr>
              <a:t>Immédiate</a:t>
            </a:r>
          </a:p>
          <a:p>
            <a:pPr lvl="1">
              <a:lnSpc>
                <a:spcPct val="120000"/>
              </a:lnSpc>
            </a:pPr>
            <a:r>
              <a:rPr lang="fr-FR" sz="900" smtClean="0">
                <a:solidFill>
                  <a:schemeClr val="tx2"/>
                </a:solidFill>
              </a:rPr>
              <a:t>Ne se limite pas à la prise en charge clinique des victimes mais comprend la gestion de la crise générée par l’événement. Contenance émotionnelle, respect des défenses, pas d’intrusion.</a:t>
            </a:r>
          </a:p>
          <a:p>
            <a:pPr>
              <a:lnSpc>
                <a:spcPct val="90000"/>
              </a:lnSpc>
            </a:pPr>
            <a:r>
              <a:rPr lang="fr-FR" smtClean="0"/>
              <a:t>Prise en compte de la « crise » générée par l’événement</a:t>
            </a:r>
          </a:p>
          <a:p>
            <a:pPr>
              <a:lnSpc>
                <a:spcPct val="90000"/>
              </a:lnSpc>
            </a:pPr>
            <a:r>
              <a:rPr lang="fr-FR" smtClean="0">
                <a:solidFill>
                  <a:schemeClr val="tx2"/>
                </a:solidFill>
              </a:rPr>
              <a:t>Post–immédiate (court terme)</a:t>
            </a:r>
          </a:p>
          <a:p>
            <a:pPr lvl="1">
              <a:lnSpc>
                <a:spcPct val="120000"/>
              </a:lnSpc>
            </a:pPr>
            <a:r>
              <a:rPr lang="fr-FR" sz="900" smtClean="0">
                <a:solidFill>
                  <a:schemeClr val="tx2"/>
                </a:solidFill>
              </a:rPr>
              <a:t>spécifique individuelle ou groupale</a:t>
            </a:r>
          </a:p>
          <a:p>
            <a:pPr>
              <a:lnSpc>
                <a:spcPct val="120000"/>
              </a:lnSpc>
            </a:pPr>
            <a:r>
              <a:rPr lang="fr-FR" smtClean="0">
                <a:solidFill>
                  <a:schemeClr val="tx2"/>
                </a:solidFill>
              </a:rPr>
              <a:t>différé</a:t>
            </a:r>
          </a:p>
          <a:p>
            <a:pPr lvl="1">
              <a:lnSpc>
                <a:spcPct val="120000"/>
              </a:lnSpc>
            </a:pPr>
            <a:r>
              <a:rPr lang="fr-FR" sz="900" smtClean="0">
                <a:solidFill>
                  <a:schemeClr val="tx2"/>
                </a:solidFill>
              </a:rPr>
              <a:t>consultation spécialisée du psychotraumatisme</a:t>
            </a:r>
          </a:p>
          <a:p>
            <a:pPr lvl="1">
              <a:lnSpc>
                <a:spcPct val="120000"/>
              </a:lnSpc>
            </a:pPr>
            <a:endParaRPr lang="fr-FR" sz="900" smtClean="0">
              <a:solidFill>
                <a:schemeClr val="tx2"/>
              </a:solidFill>
            </a:endParaRPr>
          </a:p>
          <a:p>
            <a:pPr lvl="1">
              <a:lnSpc>
                <a:spcPct val="120000"/>
              </a:lnSpc>
            </a:pPr>
            <a:r>
              <a:rPr lang="fr-FR" sz="900" smtClean="0">
                <a:solidFill>
                  <a:schemeClr val="tx2"/>
                </a:solidFill>
              </a:rPr>
              <a:t>indirect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FC9A3D0-0843-4E8B-B278-CD68328829ED}" type="slidenum">
              <a:rPr lang="en-US"/>
              <a:pPr/>
              <a:t>16</a:t>
            </a:fld>
            <a:endParaRPr lang="en-US"/>
          </a:p>
        </p:txBody>
      </p:sp>
      <p:sp>
        <p:nvSpPr>
          <p:cNvPr id="53251" name="Rectangle 2"/>
          <p:cNvSpPr>
            <a:spLocks noGrp="1" noRot="1" noChangeAspect="1" noChangeArrowheads="1" noTextEdit="1"/>
          </p:cNvSpPr>
          <p:nvPr>
            <p:ph type="sldImg"/>
          </p:nvPr>
        </p:nvSpPr>
        <p:spPr>
          <a:xfrm>
            <a:off x="2527300" y="152400"/>
            <a:ext cx="2032000" cy="1524000"/>
          </a:xfrm>
          <a:solidFill>
            <a:srgbClr val="FFFFFF"/>
          </a:solidFill>
          <a:ln/>
        </p:spPr>
      </p:sp>
      <p:sp>
        <p:nvSpPr>
          <p:cNvPr id="53252" name="Rectangle 3"/>
          <p:cNvSpPr>
            <a:spLocks noGrp="1" noChangeArrowheads="1"/>
          </p:cNvSpPr>
          <p:nvPr>
            <p:ph type="body" idx="1"/>
          </p:nvPr>
        </p:nvSpPr>
        <p:spPr>
          <a:xfrm>
            <a:off x="381000" y="1905000"/>
            <a:ext cx="6096000" cy="6553200"/>
          </a:xfrm>
          <a:solidFill>
            <a:srgbClr val="FFFFFF"/>
          </a:solidFill>
          <a:ln>
            <a:solidFill>
              <a:srgbClr val="000000"/>
            </a:solidFill>
          </a:ln>
        </p:spPr>
        <p:txBody>
          <a:bodyPr/>
          <a:lstStyle/>
          <a:p>
            <a:pPr marL="381000" lvl="2"/>
            <a:r>
              <a:rPr lang="fr-FR" sz="600" i="1" smtClean="0"/>
              <a:t>En effet le dispositif CUMP n’est reproduisable, n’est reconductible à tous les coups…</a:t>
            </a:r>
          </a:p>
          <a:p>
            <a:pPr marL="381000" lvl="2"/>
            <a:r>
              <a:rPr lang="fr-FR" sz="600" i="1" smtClean="0"/>
              <a:t>Par exemple quand on intervient  à l’aéroport avec des rapatriement de grande ampleur.</a:t>
            </a:r>
          </a:p>
          <a:p>
            <a:pPr marL="381000" lvl="2"/>
            <a:r>
              <a:rPr lang="fr-FR" sz="600" i="1" smtClean="0"/>
              <a:t>Mode d’arrivée des patients :</a:t>
            </a:r>
          </a:p>
          <a:p>
            <a:pPr algn="just"/>
            <a:r>
              <a:rPr lang="fr-FR" sz="600" smtClean="0"/>
              <a:t>Les patients vus étaient le plus souvent :</a:t>
            </a:r>
          </a:p>
          <a:p>
            <a:pPr algn="just"/>
            <a:r>
              <a:rPr lang="fr-FR" sz="600" smtClean="0"/>
              <a:t>Identifiés et abordés directement par un membre de la CUMP ;</a:t>
            </a:r>
          </a:p>
          <a:p>
            <a:pPr algn="just"/>
            <a:r>
              <a:rPr lang="fr-FR" sz="600" smtClean="0"/>
              <a:t>Orientés par un volontaire Croix-rouge qui avait repéré une situation de détresse ;</a:t>
            </a:r>
          </a:p>
          <a:p>
            <a:pPr algn="just"/>
            <a:r>
              <a:rPr lang="fr-FR" sz="600" smtClean="0"/>
              <a:t>Demandant spontanément une consultation ;</a:t>
            </a:r>
            <a:endParaRPr lang="fr-FR" sz="600" b="1" smtClean="0"/>
          </a:p>
          <a:p>
            <a:pPr marL="381000" lvl="2"/>
            <a:r>
              <a:rPr lang="fr-FR" sz="600" i="1" smtClean="0"/>
              <a:t>Types d’intervention</a:t>
            </a:r>
          </a:p>
          <a:p>
            <a:pPr algn="just"/>
            <a:r>
              <a:rPr lang="fr-FR" sz="600" smtClean="0"/>
              <a:t>Les rapatriés arrivaient par groupes et restaient relativement peu de temps dans l’aérogare. Nous disposions donc d’un temps relativement court pour intervenir à l’arrivée de chaque avion. </a:t>
            </a:r>
          </a:p>
          <a:p>
            <a:pPr marL="571500" lvl="3"/>
            <a:r>
              <a:rPr lang="fr-FR" sz="600" i="1" smtClean="0"/>
              <a:t>a-Information : </a:t>
            </a:r>
            <a:r>
              <a:rPr lang="fr-FR" sz="600" smtClean="0"/>
              <a:t>Diffusion plus générale d’une note d’information aux arrivants, qu’ils aient ou non une demande. Ce document vise non seulement l’information immédiate, mais a aussi pour fonction d’être un document de référence que les personnes pourront consulter à distance. En effet, de nombreux arrivants ne souhaitent pas consulter en urgence, Il s’agit donc de les informer sur la nécessité de consulter si des troubles persistent ou apparaissent (chez un adulte ou un enfant) de manière différée, en leur fournissant des coordonnées qui leur permettront de trouver un correspondant n’importe où en France.</a:t>
            </a:r>
          </a:p>
          <a:p>
            <a:pPr marL="571500" lvl="3"/>
            <a:r>
              <a:rPr lang="fr-FR" sz="600" i="1" smtClean="0"/>
              <a:t>b-Entretiens brefs :</a:t>
            </a:r>
            <a:r>
              <a:rPr lang="fr-FR" sz="600" smtClean="0"/>
              <a:t>Entretiens limités à quelques minutes visant à une évaluation, un </a:t>
            </a:r>
            <a:r>
              <a:rPr lang="fr-FR" sz="600" i="1" smtClean="0"/>
              <a:t>defusing</a:t>
            </a:r>
            <a:r>
              <a:rPr lang="fr-FR" sz="600" smtClean="0"/>
              <a:t>, un conseil, la réponse à une demande particulière. La note d’information leur est également délivrée.</a:t>
            </a:r>
          </a:p>
          <a:p>
            <a:pPr marL="571500" lvl="3"/>
            <a:r>
              <a:rPr lang="fr-FR" sz="600" i="1" smtClean="0"/>
              <a:t>c-Entretiens approfondis : </a:t>
            </a:r>
            <a:r>
              <a:rPr lang="fr-FR" sz="600" smtClean="0"/>
              <a:t>Entretiens plus formalisés et approfondis. Ils correspondaient à des </a:t>
            </a:r>
            <a:r>
              <a:rPr lang="fr-FR" sz="600" i="1" smtClean="0"/>
              <a:t>debriefing</a:t>
            </a:r>
            <a:r>
              <a:rPr lang="fr-FR" sz="600" smtClean="0"/>
              <a:t> psychologiques,. Ils peuvent concerner les adultes et les enfants en présence ou non des parents. Les entretiens cliniques s’accompagnent d’une proposition systématique d’un suivi téléphonique après quelques jours, permettant une brève ré-évaluation de l’état clinique, et l’organisation d’une orientation adéquate. La note d’information leur était donnée. Un traitement médicamenteux pouvait être fourni pour 24 à 48 heures (ce qui a été 3 fois le cas).</a:t>
            </a:r>
          </a:p>
          <a:p>
            <a:pPr marL="190500" lvl="1"/>
            <a:r>
              <a:rPr lang="fr-FR" sz="600" smtClean="0"/>
              <a:t> Il sagit ici de debriefings psychologiques réalisés selon les principes de lécole francophone (Voir les travaux de Louis Crocq, François Lebigot, Nathalie Prieto, etc.)</a:t>
            </a:r>
            <a:endParaRPr lang="fr-FR" sz="600" b="1" smtClean="0"/>
          </a:p>
          <a:p>
            <a:pPr marL="571500" lvl="3"/>
            <a:r>
              <a:rPr lang="en-GB" sz="600" i="1" smtClean="0"/>
              <a:t>d-Follow-up téléphonique :</a:t>
            </a:r>
            <a:r>
              <a:rPr lang="fr-FR" sz="600" smtClean="0"/>
              <a:t>Pour de nombreux patients dont l’état nous a inquiété ou dont la situation sociale était incertaine, et avec l’accord de ces personnes, un rappel téléphonique par un clinicien était organisé de manière différée. Cette activité est importante dans la mesure où il est rarement possible d’évaluer «à chaud » le risque de persistance des symptômes (certains tableaux spectaculaires vont régresser en quelques jours, et des formes pauci-symptomatiques vont au contraire s’aggraver avec le temps). </a:t>
            </a:r>
          </a:p>
          <a:p>
            <a:pPr>
              <a:spcBef>
                <a:spcPct val="0"/>
              </a:spcBef>
            </a:pPr>
            <a:r>
              <a:rPr lang="fr-FR" sz="600" smtClean="0">
                <a:solidFill>
                  <a:srgbClr val="000000"/>
                </a:solidFill>
              </a:rPr>
              <a:t>La mission des CUMP est en effet de dispenser des soins immédiats et post-immédiats dans les situations d'urgence collective. Dans la mesure où l'état initial des patients ne permet pas de prédire l'évolution dans les semaines qui suivent, une réévaluation clinique téléphonique semble un bon moyen de dépister les troubles apparaissant de manière différée, à distance d'éventuels troubles immédiats transitoires. </a:t>
            </a:r>
          </a:p>
          <a:p>
            <a:pPr>
              <a:spcBef>
                <a:spcPct val="0"/>
              </a:spcBef>
            </a:pPr>
            <a:r>
              <a:rPr lang="fr-FR" sz="600" smtClean="0">
                <a:solidFill>
                  <a:srgbClr val="000000"/>
                </a:solidFill>
              </a:rPr>
              <a:t>De plus, les </a:t>
            </a:r>
            <a:r>
              <a:rPr lang="fr-FR" sz="600" smtClean="0"/>
              <a:t>situations qui ont suscité un appel supplémentaire (10 à 15 jours après le premier appel) avaient pour but de réévaluer une symptomatologie préoccupante au premier abord. </a:t>
            </a:r>
          </a:p>
          <a:p>
            <a:pPr>
              <a:spcBef>
                <a:spcPct val="0"/>
              </a:spcBef>
            </a:pPr>
            <a:r>
              <a:rPr lang="fr-FR" sz="600" smtClean="0"/>
              <a:t>Certains de ces appels supplémentaires ont mis en évidence une amélioration voir une disparition des signes cliniques, ce qui permettait de clore le suivi téléphonique. Ou à l’inverse, d’autres situations ont montré une persistance des troubles conduisant à une orientation. </a:t>
            </a:r>
          </a:p>
          <a:p>
            <a:pPr>
              <a:spcBef>
                <a:spcPct val="0"/>
              </a:spcBef>
            </a:pPr>
            <a:r>
              <a:rPr lang="fr-FR" sz="600" smtClean="0"/>
              <a:t>Un maintien de ce lien téléphonique a permis une orientation chez des rapatriés présentant une symptomatologie post traumatique persistante, rapatriés réticents à toute consultation spécifique dans un premier temps. </a:t>
            </a:r>
            <a:endParaRPr lang="en-GB" sz="600" smtClean="0">
              <a:cs typeface="Times New Roman" pitchFamily="18" charset="0"/>
            </a:endParaRPr>
          </a:p>
          <a:p>
            <a:pPr>
              <a:lnSpc>
                <a:spcPct val="150000"/>
              </a:lnSpc>
              <a:spcBef>
                <a:spcPct val="0"/>
              </a:spcBef>
              <a:spcAft>
                <a:spcPct val="50000"/>
              </a:spcAft>
            </a:pPr>
            <a:r>
              <a:rPr lang="en-GB" sz="600" b="1" smtClean="0">
                <a:solidFill>
                  <a:srgbClr val="0000FF"/>
                </a:solidFill>
              </a:rPr>
              <a:t>Pour conclure</a:t>
            </a:r>
          </a:p>
          <a:p>
            <a:pPr>
              <a:lnSpc>
                <a:spcPct val="150000"/>
              </a:lnSpc>
              <a:spcBef>
                <a:spcPct val="0"/>
              </a:spcBef>
              <a:spcAft>
                <a:spcPct val="50000"/>
              </a:spcAft>
            </a:pPr>
            <a:r>
              <a:rPr lang="en-GB" sz="600" smtClean="0"/>
              <a:t>	</a:t>
            </a:r>
            <a:r>
              <a:rPr lang="en-GB" sz="600" b="1" smtClean="0"/>
              <a:t>	</a:t>
            </a:r>
            <a:r>
              <a:rPr lang="fr-FR" sz="600" b="1" smtClean="0">
                <a:solidFill>
                  <a:srgbClr val="000000"/>
                </a:solidFill>
              </a:rPr>
              <a:t>A distance d’un événement catastrophique de masse, le rappel téléphonique couplé à l'utilisation d'un instrument validé :</a:t>
            </a:r>
          </a:p>
          <a:p>
            <a:pPr>
              <a:spcBef>
                <a:spcPct val="0"/>
              </a:spcBef>
            </a:pPr>
            <a:r>
              <a:rPr lang="fr-FR" sz="600" b="1" smtClean="0">
                <a:solidFill>
                  <a:srgbClr val="000000"/>
                </a:solidFill>
                <a:cs typeface="Arial" charset="0"/>
              </a:rPr>
              <a:t>► </a:t>
            </a:r>
            <a:r>
              <a:rPr lang="fr-FR" sz="600" b="1" smtClean="0">
                <a:solidFill>
                  <a:srgbClr val="000000"/>
                </a:solidFill>
              </a:rPr>
              <a:t>est </a:t>
            </a:r>
            <a:r>
              <a:rPr lang="fr-FR" sz="600" b="1" u="sng" smtClean="0">
                <a:solidFill>
                  <a:srgbClr val="000000"/>
                </a:solidFill>
              </a:rPr>
              <a:t>bien accepté</a:t>
            </a:r>
            <a:r>
              <a:rPr lang="fr-FR" sz="600" b="1" smtClean="0">
                <a:solidFill>
                  <a:srgbClr val="000000"/>
                </a:solidFill>
              </a:rPr>
              <a:t> , simple à mettre en place</a:t>
            </a:r>
          </a:p>
          <a:p>
            <a:pPr>
              <a:spcBef>
                <a:spcPct val="0"/>
              </a:spcBef>
            </a:pPr>
            <a:r>
              <a:rPr lang="fr-FR" sz="600" b="1" smtClean="0">
                <a:solidFill>
                  <a:srgbClr val="000000"/>
                </a:solidFill>
              </a:rPr>
              <a:t>►</a:t>
            </a:r>
            <a:r>
              <a:rPr lang="fr-FR" sz="600" smtClean="0"/>
              <a:t> </a:t>
            </a:r>
            <a:r>
              <a:rPr lang="fr-FR" sz="600" b="1" smtClean="0">
                <a:solidFill>
                  <a:srgbClr val="000000"/>
                </a:solidFill>
              </a:rPr>
              <a:t>permet le </a:t>
            </a:r>
            <a:r>
              <a:rPr lang="fr-FR" sz="600" b="1" u="sng" smtClean="0">
                <a:solidFill>
                  <a:srgbClr val="000000"/>
                </a:solidFill>
              </a:rPr>
              <a:t>dépistage</a:t>
            </a:r>
            <a:r>
              <a:rPr lang="fr-FR" sz="600" b="1" smtClean="0">
                <a:solidFill>
                  <a:srgbClr val="000000"/>
                </a:solidFill>
              </a:rPr>
              <a:t> et la </a:t>
            </a:r>
            <a:r>
              <a:rPr lang="fr-FR" sz="600" b="1" u="sng" smtClean="0">
                <a:solidFill>
                  <a:srgbClr val="000000"/>
                </a:solidFill>
              </a:rPr>
              <a:t>prise en charge différée</a:t>
            </a:r>
            <a:r>
              <a:rPr lang="fr-FR" sz="600" b="1" smtClean="0">
                <a:solidFill>
                  <a:srgbClr val="000000"/>
                </a:solidFill>
              </a:rPr>
              <a:t> des troubles chez les patients les plus affectés chez qui les soins initiaux avaient été impossibles ou insuffisants ou chez les patients asymptomatiques ou peu symptomatiques.</a:t>
            </a:r>
            <a:endParaRPr lang="fr-FR" sz="600" smtClean="0"/>
          </a:p>
          <a:p>
            <a:endParaRPr lang="fr-FR" sz="6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431296A-948C-4A89-936B-ACEC6C66E31C}" type="slidenum">
              <a:rPr lang="en-US"/>
              <a:pPr/>
              <a:t>17</a:t>
            </a:fld>
            <a:endParaRPr lang="en-US"/>
          </a:p>
        </p:txBody>
      </p:sp>
      <p:sp>
        <p:nvSpPr>
          <p:cNvPr id="55299" name="Rectangle 2"/>
          <p:cNvSpPr>
            <a:spLocks noGrp="1" noRot="1" noChangeAspect="1" noChangeArrowheads="1" noTextEdit="1"/>
          </p:cNvSpPr>
          <p:nvPr>
            <p:ph type="sldImg"/>
          </p:nvPr>
        </p:nvSpPr>
        <p:spPr>
          <a:xfrm>
            <a:off x="1651000" y="685800"/>
            <a:ext cx="3556000" cy="2667000"/>
          </a:xfrm>
          <a:solidFill>
            <a:srgbClr val="FFFFFF"/>
          </a:solidFill>
          <a:ln/>
        </p:spPr>
      </p:sp>
      <p:sp>
        <p:nvSpPr>
          <p:cNvPr id="55300" name="Rectangle 3"/>
          <p:cNvSpPr>
            <a:spLocks noGrp="1" noChangeArrowheads="1"/>
          </p:cNvSpPr>
          <p:nvPr>
            <p:ph type="body" idx="1"/>
          </p:nvPr>
        </p:nvSpPr>
        <p:spPr>
          <a:xfrm>
            <a:off x="914400" y="3505200"/>
            <a:ext cx="5029200" cy="4953000"/>
          </a:xfrm>
          <a:solidFill>
            <a:srgbClr val="FFFFFF"/>
          </a:solidFill>
          <a:ln>
            <a:solidFill>
              <a:srgbClr val="000000"/>
            </a:solidFill>
          </a:ln>
        </p:spPr>
        <p:txBody>
          <a:bodyPr/>
          <a:lstStyle/>
          <a:p>
            <a:r>
              <a:rPr lang="fr-FR" sz="1400" smtClean="0"/>
              <a:t>	Prise en compte de la « crise » générée par l’événement</a:t>
            </a:r>
            <a:endParaRPr lang="fr-FR" sz="500" smtClean="0">
              <a:solidFill>
                <a:srgbClr val="13ED13"/>
              </a:solidFill>
            </a:endParaRPr>
          </a:p>
          <a:p>
            <a:pPr lvl="1">
              <a:lnSpc>
                <a:spcPct val="120000"/>
              </a:lnSpc>
            </a:pPr>
            <a:r>
              <a:rPr lang="fr-FR" smtClean="0"/>
              <a:t>Evénement collectif : « crise » au sens d’une perte des repères</a:t>
            </a:r>
          </a:p>
          <a:p>
            <a:pPr lvl="1">
              <a:lnSpc>
                <a:spcPct val="120000"/>
              </a:lnSpc>
            </a:pPr>
            <a:r>
              <a:rPr lang="fr-FR" smtClean="0"/>
              <a:t>Mettre les limites, s’assurer d’une cohérence psychologique, recentrer l’action de la CUMP, aider les responsables institutionnels (ou partenaires) à garder leur rôle</a:t>
            </a:r>
          </a:p>
          <a:p>
            <a:pPr lvl="1">
              <a:lnSpc>
                <a:spcPct val="120000"/>
              </a:lnSpc>
            </a:pPr>
            <a:r>
              <a:rPr lang="fr-FR" smtClean="0">
                <a:solidFill>
                  <a:srgbClr val="FF6600"/>
                </a:solidFill>
              </a:rPr>
              <a:t>L’événement exceptionnel demande une réponse exceptionnelle mais qui garde sa logique interne +++</a:t>
            </a:r>
          </a:p>
          <a:p>
            <a:pPr lvl="1">
              <a:lnSpc>
                <a:spcPct val="120000"/>
              </a:lnSpc>
            </a:pPr>
            <a:r>
              <a:rPr lang="fr-FR" smtClean="0"/>
              <a:t>Absence de pensée, réponse aberrante du système : image de chaos pour les victimes, altération de l’appartenance</a:t>
            </a:r>
          </a:p>
          <a:p>
            <a:pPr lvl="1">
              <a:lnSpc>
                <a:spcPct val="120000"/>
              </a:lnSpc>
            </a:pPr>
            <a:r>
              <a:rPr lang="fr-FR" smtClean="0"/>
              <a:t>Rôle essentiel de la CUMP : réguler la crise</a:t>
            </a:r>
          </a:p>
          <a:p>
            <a:pPr lvl="1">
              <a:lnSpc>
                <a:spcPct val="120000"/>
              </a:lnSpc>
            </a:pPr>
            <a:endParaRPr lang="fr-FR" smtClean="0"/>
          </a:p>
          <a:p>
            <a:pPr lvl="1">
              <a:lnSpc>
                <a:spcPct val="90000"/>
              </a:lnSpc>
            </a:pPr>
            <a:endParaRPr lang="fr-FR" sz="1000" smtClean="0"/>
          </a:p>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5D92FF2-485D-4376-BCAA-2C36D7140B60}" type="slidenum">
              <a:rPr lang="en-US"/>
              <a:pPr/>
              <a:t>18</a:t>
            </a:fld>
            <a:endParaRPr lang="en-US"/>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endParaRPr lang="fr-FR" smtClean="0"/>
          </a:p>
          <a:p>
            <a:r>
              <a:rPr lang="fr-FR" smtClean="0"/>
              <a:t>La cump n’intervient pas :</a:t>
            </a:r>
          </a:p>
          <a:p>
            <a:pPr lvl="1"/>
            <a:r>
              <a:rPr lang="fr-FR" smtClean="0">
                <a:latin typeface="Verdana" pitchFamily="34" charset="0"/>
              </a:rPr>
              <a:t>« Au cas où…  »</a:t>
            </a:r>
          </a:p>
          <a:p>
            <a:pPr lvl="1"/>
            <a:r>
              <a:rPr lang="fr-FR" smtClean="0">
                <a:latin typeface="Verdana" pitchFamily="34" charset="0"/>
              </a:rPr>
              <a:t>Pour régler des problèmes de société, de violence</a:t>
            </a:r>
          </a:p>
          <a:p>
            <a:pPr lvl="1"/>
            <a:r>
              <a:rPr lang="fr-FR" smtClean="0">
                <a:latin typeface="Verdana" pitchFamily="34" charset="0"/>
              </a:rPr>
              <a:t>Dans des mouvements de revendication</a:t>
            </a:r>
          </a:p>
          <a:p>
            <a:pPr lvl="1"/>
            <a:r>
              <a:rPr lang="fr-FR" smtClean="0">
                <a:latin typeface="Verdana" pitchFamily="34" charset="0"/>
              </a:rPr>
              <a:t>Sans lien avec les institutions ou les décideurs</a:t>
            </a:r>
          </a:p>
          <a:p>
            <a:pPr lvl="1"/>
            <a:r>
              <a:rPr lang="fr-FR" smtClean="0">
                <a:latin typeface="Verdana" pitchFamily="34" charset="0"/>
              </a:rPr>
              <a:t>A la place d’institutions défaillantes</a:t>
            </a:r>
          </a:p>
          <a:p>
            <a:pPr lvl="1"/>
            <a:r>
              <a:rPr lang="fr-FR" smtClean="0">
                <a:latin typeface="Verdana" pitchFamily="34" charset="0"/>
              </a:rPr>
              <a:t>Dans les cas individuels</a:t>
            </a:r>
          </a:p>
          <a:p>
            <a:pPr lvl="1"/>
            <a:r>
              <a:rPr lang="fr-FR" smtClean="0">
                <a:latin typeface="Verdana" pitchFamily="34" charset="0"/>
              </a:rPr>
              <a:t>Dans les cas d’urgences psychiatriques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r>
              <a:rPr lang="en-US" smtClean="0"/>
              <a:t>présentation du 12/03/10</a:t>
            </a:r>
            <a:endParaRPr lang="en-US"/>
          </a:p>
        </p:txBody>
      </p:sp>
      <p:sp>
        <p:nvSpPr>
          <p:cNvPr id="6" name="Espace réservé du numéro de diapositive 5"/>
          <p:cNvSpPr>
            <a:spLocks noGrp="1"/>
          </p:cNvSpPr>
          <p:nvPr>
            <p:ph type="sldNum" sz="quarter" idx="12"/>
          </p:nvPr>
        </p:nvSpPr>
        <p:spPr/>
        <p:txBody>
          <a:bodyPr/>
          <a:lstStyle/>
          <a:p>
            <a:pPr>
              <a:defRPr/>
            </a:pPr>
            <a:fld id="{DEF23724-55DB-404B-8434-96425487FC2C}" type="slidenum">
              <a:rPr lang="en-US" smtClean="0"/>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r>
              <a:rPr lang="en-US" smtClean="0"/>
              <a:t>présentation du 12/03/10</a:t>
            </a:r>
            <a:endParaRPr lang="en-US"/>
          </a:p>
        </p:txBody>
      </p:sp>
      <p:sp>
        <p:nvSpPr>
          <p:cNvPr id="6" name="Espace réservé du numéro de diapositive 5"/>
          <p:cNvSpPr>
            <a:spLocks noGrp="1"/>
          </p:cNvSpPr>
          <p:nvPr>
            <p:ph type="sldNum" sz="quarter" idx="12"/>
          </p:nvPr>
        </p:nvSpPr>
        <p:spPr/>
        <p:txBody>
          <a:bodyPr/>
          <a:lstStyle/>
          <a:p>
            <a:pPr>
              <a:defRPr/>
            </a:pPr>
            <a:fld id="{5CFC62B0-C36C-4FDA-A51A-26FC47087DF2}" type="slidenum">
              <a:rPr lang="en-US" smtClean="0"/>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r>
              <a:rPr lang="en-US" smtClean="0"/>
              <a:t>présentation du 12/03/10</a:t>
            </a:r>
            <a:endParaRPr lang="en-US"/>
          </a:p>
        </p:txBody>
      </p:sp>
      <p:sp>
        <p:nvSpPr>
          <p:cNvPr id="6" name="Espace réservé du numéro de diapositive 5"/>
          <p:cNvSpPr>
            <a:spLocks noGrp="1"/>
          </p:cNvSpPr>
          <p:nvPr>
            <p:ph type="sldNum" sz="quarter" idx="12"/>
          </p:nvPr>
        </p:nvSpPr>
        <p:spPr/>
        <p:txBody>
          <a:bodyPr/>
          <a:lstStyle/>
          <a:p>
            <a:pPr>
              <a:defRPr/>
            </a:pPr>
            <a:fld id="{49D61124-38AB-4683-9822-645D260B8D28}" type="slidenum">
              <a:rPr lang="en-US" smtClean="0"/>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85800" y="609600"/>
            <a:ext cx="7772400" cy="5486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présentation du 12/03/10</a:t>
            </a:r>
          </a:p>
        </p:txBody>
      </p:sp>
      <p:sp>
        <p:nvSpPr>
          <p:cNvPr id="5" name="Rectangle 6"/>
          <p:cNvSpPr>
            <a:spLocks noGrp="1" noChangeArrowheads="1"/>
          </p:cNvSpPr>
          <p:nvPr>
            <p:ph type="sldNum" sz="quarter" idx="12"/>
          </p:nvPr>
        </p:nvSpPr>
        <p:spPr>
          <a:ln/>
        </p:spPr>
        <p:txBody>
          <a:bodyPr/>
          <a:lstStyle>
            <a:lvl1pPr>
              <a:defRPr/>
            </a:lvl1pPr>
          </a:lstStyle>
          <a:p>
            <a:pPr>
              <a:defRPr/>
            </a:pPr>
            <a:fld id="{1353FC1D-1004-447D-A7D5-70025A35174C}"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r>
              <a:rPr lang="en-US" smtClean="0"/>
              <a:t>présentation du 12/03/10</a:t>
            </a:r>
            <a:endParaRPr lang="en-US"/>
          </a:p>
        </p:txBody>
      </p:sp>
      <p:sp>
        <p:nvSpPr>
          <p:cNvPr id="6" name="Espace réservé du numéro de diapositive 5"/>
          <p:cNvSpPr>
            <a:spLocks noGrp="1"/>
          </p:cNvSpPr>
          <p:nvPr>
            <p:ph type="sldNum" sz="quarter" idx="12"/>
          </p:nvPr>
        </p:nvSpPr>
        <p:spPr/>
        <p:txBody>
          <a:bodyPr/>
          <a:lstStyle/>
          <a:p>
            <a:pPr>
              <a:defRPr/>
            </a:pPr>
            <a:fld id="{99B11805-20F8-4E5A-80FD-6EFD050A8E22}" type="slidenum">
              <a:rPr lang="en-US" smtClean="0"/>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pPr>
              <a:defRPr/>
            </a:pPr>
            <a:endParaRPr lang="en-US"/>
          </a:p>
        </p:txBody>
      </p:sp>
      <p:sp>
        <p:nvSpPr>
          <p:cNvPr id="5" name="Espace réservé du pied de page 4"/>
          <p:cNvSpPr>
            <a:spLocks noGrp="1"/>
          </p:cNvSpPr>
          <p:nvPr>
            <p:ph type="ftr" sz="quarter" idx="11"/>
          </p:nvPr>
        </p:nvSpPr>
        <p:spPr/>
        <p:txBody>
          <a:bodyPr/>
          <a:lstStyle/>
          <a:p>
            <a:pPr>
              <a:defRPr/>
            </a:pPr>
            <a:r>
              <a:rPr lang="en-US" smtClean="0"/>
              <a:t>présentation du 12/03/10</a:t>
            </a:r>
            <a:endParaRPr lang="en-US"/>
          </a:p>
        </p:txBody>
      </p:sp>
      <p:sp>
        <p:nvSpPr>
          <p:cNvPr id="6" name="Espace réservé du numéro de diapositive 5"/>
          <p:cNvSpPr>
            <a:spLocks noGrp="1"/>
          </p:cNvSpPr>
          <p:nvPr>
            <p:ph type="sldNum" sz="quarter" idx="12"/>
          </p:nvPr>
        </p:nvSpPr>
        <p:spPr/>
        <p:txBody>
          <a:bodyPr/>
          <a:lstStyle/>
          <a:p>
            <a:pPr>
              <a:defRPr/>
            </a:pPr>
            <a:fld id="{306F861A-E329-4D2A-878D-D296F5E5DE3B}" type="slidenum">
              <a:rPr lang="en-US" smtClean="0"/>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r>
              <a:rPr lang="en-US" smtClean="0"/>
              <a:t>présentation du 12/03/10</a:t>
            </a:r>
            <a:endParaRPr lang="en-US"/>
          </a:p>
        </p:txBody>
      </p:sp>
      <p:sp>
        <p:nvSpPr>
          <p:cNvPr id="7" name="Espace réservé du numéro de diapositive 6"/>
          <p:cNvSpPr>
            <a:spLocks noGrp="1"/>
          </p:cNvSpPr>
          <p:nvPr>
            <p:ph type="sldNum" sz="quarter" idx="12"/>
          </p:nvPr>
        </p:nvSpPr>
        <p:spPr/>
        <p:txBody>
          <a:bodyPr/>
          <a:lstStyle/>
          <a:p>
            <a:pPr>
              <a:defRPr/>
            </a:pPr>
            <a:fld id="{65C533E2-7BE9-442A-8AF5-514CA7602E60}" type="slidenum">
              <a:rPr lang="en-US" smtClean="0"/>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defRPr/>
            </a:pPr>
            <a:endParaRPr lang="en-US"/>
          </a:p>
        </p:txBody>
      </p:sp>
      <p:sp>
        <p:nvSpPr>
          <p:cNvPr id="8" name="Espace réservé du pied de page 7"/>
          <p:cNvSpPr>
            <a:spLocks noGrp="1"/>
          </p:cNvSpPr>
          <p:nvPr>
            <p:ph type="ftr" sz="quarter" idx="11"/>
          </p:nvPr>
        </p:nvSpPr>
        <p:spPr/>
        <p:txBody>
          <a:bodyPr/>
          <a:lstStyle/>
          <a:p>
            <a:pPr>
              <a:defRPr/>
            </a:pPr>
            <a:r>
              <a:rPr lang="en-US" smtClean="0"/>
              <a:t>présentation du 12/03/10</a:t>
            </a:r>
            <a:endParaRPr lang="en-US"/>
          </a:p>
        </p:txBody>
      </p:sp>
      <p:sp>
        <p:nvSpPr>
          <p:cNvPr id="9" name="Espace réservé du numéro de diapositive 8"/>
          <p:cNvSpPr>
            <a:spLocks noGrp="1"/>
          </p:cNvSpPr>
          <p:nvPr>
            <p:ph type="sldNum" sz="quarter" idx="12"/>
          </p:nvPr>
        </p:nvSpPr>
        <p:spPr/>
        <p:txBody>
          <a:bodyPr/>
          <a:lstStyle/>
          <a:p>
            <a:pPr>
              <a:defRPr/>
            </a:pPr>
            <a:fld id="{8F3FCD26-C418-4F61-A65A-7A9D8886998A}" type="slidenum">
              <a:rPr lang="en-US" smtClean="0"/>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pPr>
              <a:defRPr/>
            </a:pPr>
            <a:endParaRPr lang="en-US"/>
          </a:p>
        </p:txBody>
      </p:sp>
      <p:sp>
        <p:nvSpPr>
          <p:cNvPr id="4" name="Espace réservé du pied de page 3"/>
          <p:cNvSpPr>
            <a:spLocks noGrp="1"/>
          </p:cNvSpPr>
          <p:nvPr>
            <p:ph type="ftr" sz="quarter" idx="11"/>
          </p:nvPr>
        </p:nvSpPr>
        <p:spPr/>
        <p:txBody>
          <a:bodyPr/>
          <a:lstStyle/>
          <a:p>
            <a:pPr>
              <a:defRPr/>
            </a:pPr>
            <a:r>
              <a:rPr lang="en-US" smtClean="0"/>
              <a:t>présentation du 12/03/10</a:t>
            </a:r>
            <a:endParaRPr lang="en-US"/>
          </a:p>
        </p:txBody>
      </p:sp>
      <p:sp>
        <p:nvSpPr>
          <p:cNvPr id="5" name="Espace réservé du numéro de diapositive 4"/>
          <p:cNvSpPr>
            <a:spLocks noGrp="1"/>
          </p:cNvSpPr>
          <p:nvPr>
            <p:ph type="sldNum" sz="quarter" idx="12"/>
          </p:nvPr>
        </p:nvSpPr>
        <p:spPr/>
        <p:txBody>
          <a:bodyPr/>
          <a:lstStyle/>
          <a:p>
            <a:pPr>
              <a:defRPr/>
            </a:pPr>
            <a:fld id="{3A15279B-76BA-4030-854E-FA8C33FEBF4D}" type="slidenum">
              <a:rPr lang="en-US" smtClean="0"/>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endParaRPr lang="en-US"/>
          </a:p>
        </p:txBody>
      </p:sp>
      <p:sp>
        <p:nvSpPr>
          <p:cNvPr id="3" name="Espace réservé du pied de page 2"/>
          <p:cNvSpPr>
            <a:spLocks noGrp="1"/>
          </p:cNvSpPr>
          <p:nvPr>
            <p:ph type="ftr" sz="quarter" idx="11"/>
          </p:nvPr>
        </p:nvSpPr>
        <p:spPr/>
        <p:txBody>
          <a:bodyPr/>
          <a:lstStyle/>
          <a:p>
            <a:pPr>
              <a:defRPr/>
            </a:pPr>
            <a:r>
              <a:rPr lang="en-US" smtClean="0"/>
              <a:t>présentation du 12/03/10</a:t>
            </a:r>
            <a:endParaRPr lang="en-US"/>
          </a:p>
        </p:txBody>
      </p:sp>
      <p:sp>
        <p:nvSpPr>
          <p:cNvPr id="4" name="Espace réservé du numéro de diapositive 3"/>
          <p:cNvSpPr>
            <a:spLocks noGrp="1"/>
          </p:cNvSpPr>
          <p:nvPr>
            <p:ph type="sldNum" sz="quarter" idx="12"/>
          </p:nvPr>
        </p:nvSpPr>
        <p:spPr/>
        <p:txBody>
          <a:bodyPr/>
          <a:lstStyle/>
          <a:p>
            <a:pPr>
              <a:defRPr/>
            </a:pPr>
            <a:fld id="{38B57D26-0ECF-45FC-A727-F5DCB4A1601E}" type="slidenum">
              <a:rPr lang="en-US" smtClean="0"/>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r>
              <a:rPr lang="en-US" smtClean="0"/>
              <a:t>présentation du 12/03/10</a:t>
            </a:r>
            <a:endParaRPr lang="en-US"/>
          </a:p>
        </p:txBody>
      </p:sp>
      <p:sp>
        <p:nvSpPr>
          <p:cNvPr id="7" name="Espace réservé du numéro de diapositive 6"/>
          <p:cNvSpPr>
            <a:spLocks noGrp="1"/>
          </p:cNvSpPr>
          <p:nvPr>
            <p:ph type="sldNum" sz="quarter" idx="12"/>
          </p:nvPr>
        </p:nvSpPr>
        <p:spPr/>
        <p:txBody>
          <a:bodyPr/>
          <a:lstStyle/>
          <a:p>
            <a:pPr>
              <a:defRPr/>
            </a:pPr>
            <a:fld id="{33496686-856B-42E2-B371-6910D8114512}" type="slidenum">
              <a:rPr lang="en-US" smtClean="0"/>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pPr>
              <a:defRPr/>
            </a:pPr>
            <a:endParaRPr lang="en-US"/>
          </a:p>
        </p:txBody>
      </p:sp>
      <p:sp>
        <p:nvSpPr>
          <p:cNvPr id="6" name="Espace réservé du pied de page 5"/>
          <p:cNvSpPr>
            <a:spLocks noGrp="1"/>
          </p:cNvSpPr>
          <p:nvPr>
            <p:ph type="ftr" sz="quarter" idx="11"/>
          </p:nvPr>
        </p:nvSpPr>
        <p:spPr/>
        <p:txBody>
          <a:bodyPr/>
          <a:lstStyle/>
          <a:p>
            <a:pPr>
              <a:defRPr/>
            </a:pPr>
            <a:r>
              <a:rPr lang="en-US" smtClean="0"/>
              <a:t>présentation du 12/03/10</a:t>
            </a:r>
            <a:endParaRPr lang="en-US"/>
          </a:p>
        </p:txBody>
      </p:sp>
      <p:sp>
        <p:nvSpPr>
          <p:cNvPr id="7" name="Espace réservé du numéro de diapositive 6"/>
          <p:cNvSpPr>
            <a:spLocks noGrp="1"/>
          </p:cNvSpPr>
          <p:nvPr>
            <p:ph type="sldNum" sz="quarter" idx="12"/>
          </p:nvPr>
        </p:nvSpPr>
        <p:spPr/>
        <p:txBody>
          <a:bodyPr/>
          <a:lstStyle/>
          <a:p>
            <a:pPr>
              <a:defRPr/>
            </a:pPr>
            <a:fld id="{68E52FBF-32F1-474D-9BCF-029A2A73073B}" type="slidenum">
              <a:rPr lang="en-US" smtClean="0"/>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présentation du 12/03/10</a:t>
            </a:r>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76305B4-1EF2-413E-81BE-978B4DA33A63}" type="slidenum">
              <a:rPr lang="en-US" smtClean="0"/>
              <a:pPr>
                <a:defRPr/>
              </a:pPr>
              <a:t>‹N°›</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533400" y="609600"/>
            <a:ext cx="8077200" cy="3276600"/>
          </a:xfrm>
        </p:spPr>
        <p:txBody>
          <a:bodyPr/>
          <a:lstStyle/>
          <a:p>
            <a:pPr>
              <a:lnSpc>
                <a:spcPct val="75000"/>
              </a:lnSpc>
              <a:defRPr/>
            </a:pPr>
            <a:r>
              <a:rPr lang="fr-FR" sz="4800" b="1" dirty="0" smtClean="0">
                <a:latin typeface="Arial Black" charset="0"/>
              </a:rPr>
              <a:t>Cellule d’Urgence </a:t>
            </a:r>
            <a:r>
              <a:rPr lang="fr-FR" sz="4800" b="1" dirty="0" err="1" smtClean="0">
                <a:latin typeface="Arial Black" charset="0"/>
              </a:rPr>
              <a:t>Médico</a:t>
            </a:r>
            <a:r>
              <a:rPr lang="fr-FR" sz="4800" b="1" dirty="0" smtClean="0">
                <a:latin typeface="Arial Black" charset="0"/>
              </a:rPr>
              <a:t> Psychologique : CUMP</a:t>
            </a:r>
            <a:r>
              <a:rPr lang="fr-FR" dirty="0" smtClean="0">
                <a:solidFill>
                  <a:schemeClr val="tx1"/>
                </a:solidFill>
                <a:latin typeface="Arial" charset="0"/>
              </a:rPr>
              <a:t> </a:t>
            </a:r>
            <a:endParaRPr lang="en-US" dirty="0" smtClean="0">
              <a:solidFill>
                <a:schemeClr val="tx1"/>
              </a:solidFill>
              <a:latin typeface="Arial" charset="0"/>
            </a:endParaRPr>
          </a:p>
        </p:txBody>
      </p:sp>
      <p:sp>
        <p:nvSpPr>
          <p:cNvPr id="3" name="Rectangle 3"/>
          <p:cNvSpPr>
            <a:spLocks noGrp="1" noChangeArrowheads="1"/>
          </p:cNvSpPr>
          <p:nvPr>
            <p:ph type="subTitle" idx="1"/>
          </p:nvPr>
        </p:nvSpPr>
        <p:spPr>
          <a:xfrm>
            <a:off x="0" y="3933056"/>
            <a:ext cx="9144000" cy="762000"/>
          </a:xfrm>
        </p:spPr>
        <p:txBody>
          <a:bodyPr>
            <a:normAutofit fontScale="62500" lnSpcReduction="20000"/>
          </a:bodyPr>
          <a:lstStyle/>
          <a:p>
            <a:pPr>
              <a:defRPr/>
            </a:pPr>
            <a:endParaRPr lang="en-US" sz="2800" b="1" baseline="30000" dirty="0" smtClean="0">
              <a:effectLst>
                <a:outerShdw blurRad="38100" dist="38100" dir="2700000" algn="tl">
                  <a:srgbClr val="000000"/>
                </a:outerShdw>
              </a:effectLst>
              <a:latin typeface="Arial" charset="0"/>
            </a:endParaRPr>
          </a:p>
          <a:p>
            <a:pPr>
              <a:defRPr/>
            </a:pPr>
            <a:r>
              <a:rPr lang="en-US" sz="4000" b="1" baseline="30000" dirty="0" smtClean="0">
                <a:latin typeface="Arial" charset="0"/>
              </a:rPr>
              <a:t>Pr Thierry Baubet</a:t>
            </a:r>
          </a:p>
          <a:p>
            <a:pPr>
              <a:defRPr/>
            </a:pPr>
            <a:r>
              <a:rPr lang="en-US" sz="4000" b="1" baseline="30000" dirty="0" smtClean="0">
                <a:latin typeface="Arial" charset="0"/>
              </a:rPr>
              <a:t>thierry.baubet@avc.aphp.fr</a:t>
            </a:r>
          </a:p>
        </p:txBody>
      </p:sp>
      <p:sp>
        <p:nvSpPr>
          <p:cNvPr id="2051" name="Espace réservé du numéro de diapositive 5"/>
          <p:cNvSpPr>
            <a:spLocks noGrp="1"/>
          </p:cNvSpPr>
          <p:nvPr>
            <p:ph type="sldNum" sz="quarter" idx="12"/>
          </p:nvPr>
        </p:nvSpPr>
        <p:spPr>
          <a:noFill/>
        </p:spPr>
        <p:txBody>
          <a:bodyPr/>
          <a:lstStyle/>
          <a:p>
            <a:fld id="{37C3FD8E-6AB8-4711-B1B8-61478E7BA671}" type="slidenum">
              <a:rPr lang="en-US"/>
              <a:pPr/>
              <a:t>1</a:t>
            </a:fld>
            <a:endParaRPr lang="en-US" dirty="0"/>
          </a:p>
        </p:txBody>
      </p:sp>
      <p:pic>
        <p:nvPicPr>
          <p:cNvPr id="43010" name="Picture 2" descr="http://www.viadirect.com/sites/default/files/styles/logo_reference/public/references/logo/logo-avicenne.png?itok=1l3qhpLv"/>
          <p:cNvPicPr>
            <a:picLocks noChangeAspect="1" noChangeArrowheads="1"/>
          </p:cNvPicPr>
          <p:nvPr/>
        </p:nvPicPr>
        <p:blipFill>
          <a:blip r:embed="rId3" cstate="print"/>
          <a:srcRect/>
          <a:stretch>
            <a:fillRect/>
          </a:stretch>
        </p:blipFill>
        <p:spPr bwMode="auto">
          <a:xfrm>
            <a:off x="395536" y="5087118"/>
            <a:ext cx="1770881" cy="1770882"/>
          </a:xfrm>
          <a:prstGeom prst="rect">
            <a:avLst/>
          </a:prstGeom>
          <a:noFill/>
        </p:spPr>
      </p:pic>
      <p:pic>
        <p:nvPicPr>
          <p:cNvPr id="43012" name="Picture 4" descr="http://parm93.free.fr/images/logo15.jpg"/>
          <p:cNvPicPr>
            <a:picLocks noChangeAspect="1" noChangeArrowheads="1"/>
          </p:cNvPicPr>
          <p:nvPr/>
        </p:nvPicPr>
        <p:blipFill>
          <a:blip r:embed="rId4" cstate="print"/>
          <a:srcRect/>
          <a:stretch>
            <a:fillRect/>
          </a:stretch>
        </p:blipFill>
        <p:spPr bwMode="auto">
          <a:xfrm>
            <a:off x="6660232" y="5085184"/>
            <a:ext cx="1555254" cy="1567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381000"/>
            <a:ext cx="7772400" cy="990600"/>
          </a:xfrm>
        </p:spPr>
        <p:txBody>
          <a:bodyPr/>
          <a:lstStyle/>
          <a:p>
            <a:pPr>
              <a:defRPr/>
            </a:pPr>
            <a:r>
              <a:rPr lang="en-US" b="1" smtClean="0">
                <a:effectLst>
                  <a:outerShdw blurRad="38100" dist="38100" dir="2700000" algn="tl">
                    <a:srgbClr val="000000"/>
                  </a:outerShdw>
                </a:effectLst>
                <a:latin typeface="Arial" charset="0"/>
              </a:rPr>
              <a:t>L’urgence collective (II)</a:t>
            </a:r>
          </a:p>
        </p:txBody>
      </p:sp>
      <p:sp>
        <p:nvSpPr>
          <p:cNvPr id="12293" name="Rectangle 3"/>
          <p:cNvSpPr>
            <a:spLocks noGrp="1" noChangeArrowheads="1"/>
          </p:cNvSpPr>
          <p:nvPr>
            <p:ph idx="1"/>
          </p:nvPr>
        </p:nvSpPr>
        <p:spPr>
          <a:xfrm>
            <a:off x="685800" y="1524000"/>
            <a:ext cx="7772400" cy="4572000"/>
          </a:xfrm>
        </p:spPr>
        <p:txBody>
          <a:bodyPr/>
          <a:lstStyle/>
          <a:p>
            <a:pPr lvl="1"/>
            <a:r>
              <a:rPr lang="en-US" b="1" smtClean="0">
                <a:latin typeface="Arial" charset="0"/>
              </a:rPr>
              <a:t>Seine Saint Denis : Roissy CDG, Le Bourget, Stade de France...</a:t>
            </a:r>
          </a:p>
          <a:p>
            <a:r>
              <a:rPr lang="en-US" b="1" smtClean="0">
                <a:latin typeface="Arial" charset="0"/>
              </a:rPr>
              <a:t>Evénements catastrophiques à impact limité</a:t>
            </a:r>
          </a:p>
          <a:p>
            <a:pPr lvl="1"/>
            <a:r>
              <a:rPr lang="en-US" b="1" smtClean="0">
                <a:latin typeface="Arial" charset="0"/>
              </a:rPr>
              <a:t>attentats, explosion, incendie, accidents...</a:t>
            </a:r>
          </a:p>
          <a:p>
            <a:r>
              <a:rPr lang="en-US" b="1" smtClean="0">
                <a:latin typeface="Arial" charset="0"/>
              </a:rPr>
              <a:t>Evénements à fort retentissement psychologique</a:t>
            </a:r>
          </a:p>
          <a:p>
            <a:pPr lvl="1"/>
            <a:r>
              <a:rPr lang="en-US" smtClean="0">
                <a:latin typeface="Arial" charset="0"/>
              </a:rPr>
              <a:t>Mort ou suicide en public</a:t>
            </a:r>
          </a:p>
        </p:txBody>
      </p:sp>
      <p:sp>
        <p:nvSpPr>
          <p:cNvPr id="12291" name="Espace réservé du numéro de diapositive 5"/>
          <p:cNvSpPr>
            <a:spLocks noGrp="1"/>
          </p:cNvSpPr>
          <p:nvPr>
            <p:ph type="sldNum" sz="quarter" idx="12"/>
          </p:nvPr>
        </p:nvSpPr>
        <p:spPr>
          <a:noFill/>
        </p:spPr>
        <p:txBody>
          <a:bodyPr>
            <a:normAutofit/>
          </a:bodyPr>
          <a:lstStyle/>
          <a:p>
            <a:fld id="{4A38B0B9-321A-4452-9BFC-80E1C8B6008B}"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228600"/>
            <a:ext cx="9144000" cy="1143000"/>
          </a:xfrm>
        </p:spPr>
        <p:txBody>
          <a:bodyPr>
            <a:normAutofit fontScale="90000"/>
          </a:bodyPr>
          <a:lstStyle/>
          <a:p>
            <a:pPr>
              <a:defRPr/>
            </a:pPr>
            <a:r>
              <a:rPr lang="en-US" b="1" smtClean="0">
                <a:effectLst>
                  <a:outerShdw blurRad="38100" dist="38100" dir="2700000" algn="tl">
                    <a:srgbClr val="000000"/>
                  </a:outerShdw>
                </a:effectLst>
                <a:latin typeface="Arial" charset="0"/>
              </a:rPr>
              <a:t>Création du réseau de l’Urgence Médico-Psychologique (I)</a:t>
            </a:r>
            <a:endParaRPr lang="en-US" smtClean="0"/>
          </a:p>
        </p:txBody>
      </p:sp>
      <p:sp>
        <p:nvSpPr>
          <p:cNvPr id="13317" name="Rectangle 3"/>
          <p:cNvSpPr>
            <a:spLocks noGrp="1" noChangeArrowheads="1"/>
          </p:cNvSpPr>
          <p:nvPr>
            <p:ph idx="1"/>
          </p:nvPr>
        </p:nvSpPr>
        <p:spPr>
          <a:xfrm>
            <a:off x="304800" y="1752600"/>
            <a:ext cx="8610600" cy="4419600"/>
          </a:xfrm>
        </p:spPr>
        <p:txBody>
          <a:bodyPr>
            <a:normAutofit fontScale="92500" lnSpcReduction="10000"/>
          </a:bodyPr>
          <a:lstStyle/>
          <a:p>
            <a:r>
              <a:rPr lang="en-US" b="1" dirty="0" err="1" smtClean="0">
                <a:latin typeface="Arial" charset="0"/>
              </a:rPr>
              <a:t>Attentats</a:t>
            </a:r>
            <a:r>
              <a:rPr lang="en-US" b="1" dirty="0" smtClean="0">
                <a:latin typeface="Arial" charset="0"/>
              </a:rPr>
              <a:t> de 1995 à Paris : </a:t>
            </a:r>
            <a:r>
              <a:rPr lang="en-US" b="1" dirty="0" err="1" smtClean="0">
                <a:latin typeface="Arial" charset="0"/>
              </a:rPr>
              <a:t>création</a:t>
            </a:r>
            <a:r>
              <a:rPr lang="en-US" b="1" dirty="0" smtClean="0">
                <a:latin typeface="Arial" charset="0"/>
              </a:rPr>
              <a:t> de la première CUMP</a:t>
            </a:r>
          </a:p>
          <a:p>
            <a:r>
              <a:rPr lang="en-US" b="1" dirty="0" smtClean="0">
                <a:latin typeface="Arial" charset="0"/>
              </a:rPr>
              <a:t>1997 : </a:t>
            </a:r>
            <a:r>
              <a:rPr lang="en-US" b="1" dirty="0" err="1" smtClean="0">
                <a:latin typeface="Arial" charset="0"/>
              </a:rPr>
              <a:t>Réseau</a:t>
            </a:r>
            <a:r>
              <a:rPr lang="en-US" b="1" dirty="0" smtClean="0">
                <a:latin typeface="Arial" charset="0"/>
              </a:rPr>
              <a:t> national de </a:t>
            </a:r>
            <a:r>
              <a:rPr lang="en-US" b="1" dirty="0" err="1" smtClean="0">
                <a:latin typeface="Arial" charset="0"/>
              </a:rPr>
              <a:t>l’urgence</a:t>
            </a:r>
            <a:r>
              <a:rPr lang="en-US" b="1" dirty="0" smtClean="0">
                <a:latin typeface="Arial" charset="0"/>
              </a:rPr>
              <a:t> </a:t>
            </a:r>
            <a:r>
              <a:rPr lang="en-US" b="1" dirty="0" err="1" smtClean="0">
                <a:latin typeface="Arial" charset="0"/>
              </a:rPr>
              <a:t>médico-psychologique</a:t>
            </a:r>
            <a:endParaRPr lang="en-US" b="1" dirty="0" smtClean="0">
              <a:latin typeface="Arial" charset="0"/>
            </a:endParaRPr>
          </a:p>
          <a:p>
            <a:pPr lvl="1"/>
            <a:r>
              <a:rPr lang="en-US" b="1" dirty="0" smtClean="0">
                <a:latin typeface="Arial" charset="0"/>
              </a:rPr>
              <a:t>CUMP </a:t>
            </a:r>
            <a:r>
              <a:rPr lang="en-US" b="1" dirty="0" err="1" smtClean="0">
                <a:latin typeface="Arial" charset="0"/>
              </a:rPr>
              <a:t>départementales</a:t>
            </a:r>
            <a:endParaRPr lang="en-US" b="1" dirty="0" smtClean="0">
              <a:latin typeface="Arial" charset="0"/>
            </a:endParaRPr>
          </a:p>
          <a:p>
            <a:pPr lvl="1"/>
            <a:r>
              <a:rPr lang="en-US" b="1" dirty="0" smtClean="0">
                <a:latin typeface="Arial" charset="0"/>
              </a:rPr>
              <a:t>Cellules </a:t>
            </a:r>
            <a:r>
              <a:rPr lang="en-US" b="1" dirty="0" err="1" smtClean="0">
                <a:latin typeface="Arial" charset="0"/>
              </a:rPr>
              <a:t>Permanentes</a:t>
            </a:r>
            <a:r>
              <a:rPr lang="en-US" b="1" dirty="0" smtClean="0">
                <a:latin typeface="Arial" charset="0"/>
              </a:rPr>
              <a:t> </a:t>
            </a:r>
            <a:r>
              <a:rPr lang="en-US" b="1" dirty="0" err="1" smtClean="0">
                <a:latin typeface="Arial" charset="0"/>
              </a:rPr>
              <a:t>Interrégionales</a:t>
            </a:r>
            <a:r>
              <a:rPr lang="en-US" b="1" dirty="0" smtClean="0">
                <a:latin typeface="Arial" charset="0"/>
              </a:rPr>
              <a:t> (7)</a:t>
            </a:r>
          </a:p>
          <a:p>
            <a:pPr lvl="1"/>
            <a:r>
              <a:rPr lang="en-US" b="1" dirty="0" err="1" smtClean="0">
                <a:latin typeface="Arial" charset="0"/>
              </a:rPr>
              <a:t>Conseil</a:t>
            </a:r>
            <a:r>
              <a:rPr lang="en-US" b="1" dirty="0" smtClean="0">
                <a:latin typeface="Arial" charset="0"/>
              </a:rPr>
              <a:t> National</a:t>
            </a:r>
          </a:p>
          <a:p>
            <a:r>
              <a:rPr lang="en-US" b="1" dirty="0" smtClean="0">
                <a:latin typeface="Arial" charset="0"/>
              </a:rPr>
              <a:t>2004 : </a:t>
            </a:r>
            <a:r>
              <a:rPr lang="en-US" b="1" dirty="0" err="1" smtClean="0">
                <a:latin typeface="Arial" charset="0"/>
              </a:rPr>
              <a:t>Montée</a:t>
            </a:r>
            <a:r>
              <a:rPr lang="en-US" b="1" dirty="0" smtClean="0">
                <a:latin typeface="Arial" charset="0"/>
              </a:rPr>
              <a:t> en charge de </a:t>
            </a:r>
            <a:r>
              <a:rPr lang="en-US" b="1" dirty="0" err="1" smtClean="0">
                <a:latin typeface="Arial" charset="0"/>
              </a:rPr>
              <a:t>ce</a:t>
            </a:r>
            <a:r>
              <a:rPr lang="en-US" b="1" dirty="0" smtClean="0">
                <a:latin typeface="Arial" charset="0"/>
              </a:rPr>
              <a:t> </a:t>
            </a:r>
            <a:r>
              <a:rPr lang="en-US" b="1" dirty="0" err="1" smtClean="0">
                <a:latin typeface="Arial" charset="0"/>
              </a:rPr>
              <a:t>réseau</a:t>
            </a:r>
            <a:endParaRPr lang="en-US" b="1" dirty="0" smtClean="0">
              <a:latin typeface="Arial" charset="0"/>
            </a:endParaRPr>
          </a:p>
          <a:p>
            <a:r>
              <a:rPr lang="en-US" b="1" dirty="0" smtClean="0">
                <a:latin typeface="Arial" charset="0"/>
              </a:rPr>
              <a:t>2014 : </a:t>
            </a:r>
            <a:r>
              <a:rPr lang="en-US" b="1" dirty="0" err="1" smtClean="0">
                <a:latin typeface="Arial" charset="0"/>
              </a:rPr>
              <a:t>Nouvelles</a:t>
            </a:r>
            <a:r>
              <a:rPr lang="en-US" b="1" dirty="0" smtClean="0">
                <a:latin typeface="Arial" charset="0"/>
              </a:rPr>
              <a:t> </a:t>
            </a:r>
            <a:r>
              <a:rPr lang="en-US" b="1" dirty="0" err="1" smtClean="0">
                <a:latin typeface="Arial" charset="0"/>
              </a:rPr>
              <a:t>circulaires</a:t>
            </a:r>
            <a:r>
              <a:rPr lang="en-US" b="1" dirty="0" smtClean="0">
                <a:latin typeface="Arial" charset="0"/>
              </a:rPr>
              <a:t> – </a:t>
            </a:r>
            <a:r>
              <a:rPr lang="en-US" b="1" dirty="0" err="1" smtClean="0">
                <a:latin typeface="Arial" charset="0"/>
              </a:rPr>
              <a:t>tutelle</a:t>
            </a:r>
            <a:r>
              <a:rPr lang="en-US" b="1" dirty="0" smtClean="0">
                <a:latin typeface="Arial" charset="0"/>
              </a:rPr>
              <a:t> ARS</a:t>
            </a:r>
          </a:p>
          <a:p>
            <a:endParaRPr lang="en-US" b="1" dirty="0" smtClean="0">
              <a:latin typeface="Arial" charset="0"/>
            </a:endParaRPr>
          </a:p>
        </p:txBody>
      </p:sp>
      <p:sp>
        <p:nvSpPr>
          <p:cNvPr id="13315" name="Espace réservé du numéro de diapositive 5"/>
          <p:cNvSpPr>
            <a:spLocks noGrp="1"/>
          </p:cNvSpPr>
          <p:nvPr>
            <p:ph type="sldNum" sz="quarter" idx="12"/>
          </p:nvPr>
        </p:nvSpPr>
        <p:spPr>
          <a:noFill/>
        </p:spPr>
        <p:txBody>
          <a:bodyPr>
            <a:normAutofit/>
          </a:bodyPr>
          <a:lstStyle/>
          <a:p>
            <a:fld id="{F61A3B6B-C12A-4C23-BA53-4174CB494BC3}"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9144000" cy="1447800"/>
          </a:xfrm>
        </p:spPr>
        <p:txBody>
          <a:bodyPr/>
          <a:lstStyle/>
          <a:p>
            <a:pPr>
              <a:defRPr/>
            </a:pPr>
            <a:r>
              <a:rPr lang="en-US" b="1" smtClean="0">
                <a:effectLst>
                  <a:outerShdw blurRad="38100" dist="38100" dir="2700000" algn="tl">
                    <a:srgbClr val="000000"/>
                  </a:outerShdw>
                </a:effectLst>
                <a:latin typeface="Arial" charset="0"/>
              </a:rPr>
              <a:t>Création du réseau de l’Urgence Médico-Psychologique (II)</a:t>
            </a:r>
          </a:p>
        </p:txBody>
      </p:sp>
      <p:sp>
        <p:nvSpPr>
          <p:cNvPr id="14341" name="Rectangle 3"/>
          <p:cNvSpPr>
            <a:spLocks noGrp="1" noChangeArrowheads="1"/>
          </p:cNvSpPr>
          <p:nvPr>
            <p:ph idx="1"/>
          </p:nvPr>
        </p:nvSpPr>
        <p:spPr>
          <a:xfrm>
            <a:off x="0" y="1447800"/>
            <a:ext cx="9144000" cy="5181600"/>
          </a:xfrm>
        </p:spPr>
        <p:txBody>
          <a:bodyPr/>
          <a:lstStyle/>
          <a:p>
            <a:r>
              <a:rPr lang="fr-FR" smtClean="0">
                <a:latin typeface="Arial" charset="0"/>
              </a:rPr>
              <a:t>Promouvoir une </a:t>
            </a:r>
            <a:r>
              <a:rPr lang="fr-FR" b="1" smtClean="0">
                <a:latin typeface="Arial" charset="0"/>
              </a:rPr>
              <a:t>intervention médico-psychologique précoce</a:t>
            </a:r>
            <a:r>
              <a:rPr lang="fr-FR" smtClean="0">
                <a:latin typeface="Arial" charset="0"/>
              </a:rPr>
              <a:t> en cas de </a:t>
            </a:r>
            <a:r>
              <a:rPr lang="fr-FR" b="1" smtClean="0">
                <a:latin typeface="Arial" charset="0"/>
              </a:rPr>
              <a:t>catastrophe</a:t>
            </a:r>
            <a:r>
              <a:rPr lang="fr-FR" smtClean="0">
                <a:latin typeface="Arial" charset="0"/>
              </a:rPr>
              <a:t>, intégrée à la chaîne des secours et mis à disposition des directeurs de </a:t>
            </a:r>
            <a:r>
              <a:rPr lang="fr-FR" b="1" smtClean="0">
                <a:latin typeface="Arial" charset="0"/>
              </a:rPr>
              <a:t>SAMU</a:t>
            </a:r>
            <a:r>
              <a:rPr lang="fr-FR" smtClean="0">
                <a:latin typeface="Arial" charset="0"/>
              </a:rPr>
              <a:t> </a:t>
            </a:r>
            <a:endParaRPr lang="en-US" b="1" smtClean="0">
              <a:latin typeface="Arial" charset="0"/>
            </a:endParaRPr>
          </a:p>
          <a:p>
            <a:r>
              <a:rPr lang="en-US" b="1" smtClean="0">
                <a:latin typeface="Arial" charset="0"/>
              </a:rPr>
              <a:t>Catastrophes, événements collectifs / publics</a:t>
            </a:r>
          </a:p>
          <a:p>
            <a:r>
              <a:rPr lang="en-US" b="1" smtClean="0">
                <a:latin typeface="Arial" charset="0"/>
              </a:rPr>
              <a:t>Intervention immédiate et post-immédiate</a:t>
            </a:r>
          </a:p>
          <a:p>
            <a:r>
              <a:rPr lang="en-US" b="1" smtClean="0">
                <a:latin typeface="Arial" charset="0"/>
              </a:rPr>
              <a:t>Evaluation, “Tri”, Soins, orientation, </a:t>
            </a:r>
          </a:p>
        </p:txBody>
      </p:sp>
      <p:sp>
        <p:nvSpPr>
          <p:cNvPr id="14339" name="Espace réservé du numéro de diapositive 5"/>
          <p:cNvSpPr>
            <a:spLocks noGrp="1"/>
          </p:cNvSpPr>
          <p:nvPr>
            <p:ph type="sldNum" sz="quarter" idx="12"/>
          </p:nvPr>
        </p:nvSpPr>
        <p:spPr>
          <a:noFill/>
        </p:spPr>
        <p:txBody>
          <a:bodyPr>
            <a:normAutofit/>
          </a:bodyPr>
          <a:lstStyle/>
          <a:p>
            <a:fld id="{4D7E192B-4BE4-4356-968E-7BD401F7CD21}"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685800" y="2286000"/>
            <a:ext cx="7772400" cy="1143000"/>
          </a:xfrm>
        </p:spPr>
        <p:txBody>
          <a:bodyPr>
            <a:normAutofit fontScale="90000"/>
          </a:bodyPr>
          <a:lstStyle/>
          <a:p>
            <a:r>
              <a:rPr lang="fr-FR" sz="5000" b="1" smtClean="0">
                <a:latin typeface="Arial" charset="0"/>
              </a:rPr>
              <a:t>Fonctionnement, cadre d’intervention et limites</a:t>
            </a:r>
            <a:endParaRPr lang="fr-FR" smtClean="0"/>
          </a:p>
        </p:txBody>
      </p:sp>
      <p:sp>
        <p:nvSpPr>
          <p:cNvPr id="18437" name="Rectangle 3"/>
          <p:cNvSpPr>
            <a:spLocks noGrp="1" noChangeArrowheads="1"/>
          </p:cNvSpPr>
          <p:nvPr>
            <p:ph type="subTitle" idx="1"/>
          </p:nvPr>
        </p:nvSpPr>
        <p:spPr/>
        <p:txBody>
          <a:bodyPr/>
          <a:lstStyle/>
          <a:p>
            <a:endParaRPr lang="fr-FR" smtClean="0"/>
          </a:p>
        </p:txBody>
      </p:sp>
      <p:sp>
        <p:nvSpPr>
          <p:cNvPr id="18435" name="Espace réservé du numéro de diapositive 5"/>
          <p:cNvSpPr>
            <a:spLocks noGrp="1"/>
          </p:cNvSpPr>
          <p:nvPr>
            <p:ph type="sldNum" sz="quarter" idx="12"/>
          </p:nvPr>
        </p:nvSpPr>
        <p:spPr>
          <a:noFill/>
        </p:spPr>
        <p:txBody>
          <a:bodyPr/>
          <a:lstStyle/>
          <a:p>
            <a:fld id="{9A32CC80-FFE8-485E-8ED6-7018625191CD}"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r>
              <a:rPr lang="fr-FR" b="1" smtClean="0">
                <a:latin typeface="Arial" charset="0"/>
              </a:rPr>
              <a:t>Fonctionnement</a:t>
            </a:r>
            <a:endParaRPr lang="fr-FR" smtClean="0"/>
          </a:p>
        </p:txBody>
      </p:sp>
      <p:sp>
        <p:nvSpPr>
          <p:cNvPr id="19461" name="Rectangle 3"/>
          <p:cNvSpPr>
            <a:spLocks noGrp="1" noChangeArrowheads="1"/>
          </p:cNvSpPr>
          <p:nvPr>
            <p:ph idx="1"/>
          </p:nvPr>
        </p:nvSpPr>
        <p:spPr/>
        <p:txBody>
          <a:bodyPr/>
          <a:lstStyle/>
          <a:p>
            <a:pPr algn="just">
              <a:lnSpc>
                <a:spcPct val="90000"/>
              </a:lnSpc>
            </a:pPr>
            <a:r>
              <a:rPr lang="fr-FR" sz="2600" dirty="0" smtClean="0">
                <a:latin typeface="Arial" charset="0"/>
              </a:rPr>
              <a:t>Un psychiatre référent de la CUMP du département nommé par le préfet sur proposition du SAMU</a:t>
            </a:r>
          </a:p>
          <a:p>
            <a:pPr algn="just">
              <a:lnSpc>
                <a:spcPct val="90000"/>
              </a:lnSpc>
            </a:pPr>
            <a:endParaRPr lang="fr-FR" sz="2600" dirty="0" smtClean="0">
              <a:latin typeface="Arial" charset="0"/>
            </a:endParaRPr>
          </a:p>
          <a:p>
            <a:pPr algn="just">
              <a:lnSpc>
                <a:spcPct val="90000"/>
              </a:lnSpc>
            </a:pPr>
            <a:r>
              <a:rPr lang="fr-FR" sz="2600" dirty="0" smtClean="0">
                <a:latin typeface="Arial" charset="0"/>
              </a:rPr>
              <a:t>Une liste d’astreinte composée de volontaires (psychiatres, psychologues et infirmiers psy)</a:t>
            </a:r>
          </a:p>
          <a:p>
            <a:pPr algn="just">
              <a:lnSpc>
                <a:spcPct val="90000"/>
              </a:lnSpc>
            </a:pPr>
            <a:endParaRPr lang="fr-FR" sz="2600" dirty="0" smtClean="0">
              <a:latin typeface="Arial" charset="0"/>
            </a:endParaRPr>
          </a:p>
          <a:p>
            <a:pPr algn="just">
              <a:lnSpc>
                <a:spcPct val="90000"/>
              </a:lnSpc>
            </a:pPr>
            <a:r>
              <a:rPr lang="fr-FR" sz="2600" dirty="0" smtClean="0">
                <a:latin typeface="Arial" charset="0"/>
              </a:rPr>
              <a:t>Déclenchement : par le SAMU (médecin régulateur) dans le cadre de plan rouge ou de situations collectives</a:t>
            </a:r>
          </a:p>
        </p:txBody>
      </p:sp>
      <p:sp>
        <p:nvSpPr>
          <p:cNvPr id="19459" name="Espace réservé du numéro de diapositive 5"/>
          <p:cNvSpPr>
            <a:spLocks noGrp="1"/>
          </p:cNvSpPr>
          <p:nvPr>
            <p:ph type="sldNum" sz="quarter" idx="12"/>
          </p:nvPr>
        </p:nvSpPr>
        <p:spPr>
          <a:noFill/>
        </p:spPr>
        <p:txBody>
          <a:bodyPr>
            <a:normAutofit/>
          </a:bodyPr>
          <a:lstStyle/>
          <a:p>
            <a:fld id="{923A4865-2E85-4A40-8AD5-2F56F1275B3C}"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normAutofit fontScale="90000"/>
          </a:bodyPr>
          <a:lstStyle/>
          <a:p>
            <a:r>
              <a:rPr lang="fr-FR" b="1" smtClean="0">
                <a:latin typeface="Arial" charset="0"/>
              </a:rPr>
              <a:t>Temporalité d’une intervention</a:t>
            </a:r>
            <a:endParaRPr lang="fr-FR" smtClean="0"/>
          </a:p>
        </p:txBody>
      </p:sp>
      <p:sp>
        <p:nvSpPr>
          <p:cNvPr id="21509" name="Rectangle 3"/>
          <p:cNvSpPr>
            <a:spLocks noGrp="1" noChangeArrowheads="1"/>
          </p:cNvSpPr>
          <p:nvPr>
            <p:ph idx="1"/>
          </p:nvPr>
        </p:nvSpPr>
        <p:spPr>
          <a:xfrm>
            <a:off x="228600" y="1874838"/>
            <a:ext cx="8686800" cy="4525962"/>
          </a:xfrm>
        </p:spPr>
        <p:txBody>
          <a:bodyPr/>
          <a:lstStyle/>
          <a:p>
            <a:pPr marL="609600" indent="-609600">
              <a:lnSpc>
                <a:spcPct val="80000"/>
              </a:lnSpc>
              <a:buFontTx/>
              <a:buNone/>
              <a:tabLst>
                <a:tab pos="577850" algn="l"/>
              </a:tabLst>
            </a:pPr>
            <a:endParaRPr lang="fr-FR" sz="2200" smtClean="0"/>
          </a:p>
          <a:p>
            <a:pPr marL="609600" indent="-609600">
              <a:lnSpc>
                <a:spcPct val="80000"/>
              </a:lnSpc>
              <a:tabLst>
                <a:tab pos="577850" algn="l"/>
              </a:tabLst>
            </a:pPr>
            <a:r>
              <a:rPr lang="fr-FR" sz="2200" b="1" smtClean="0">
                <a:latin typeface="Arial" charset="0"/>
              </a:rPr>
              <a:t>Immédiate</a:t>
            </a:r>
            <a:endParaRPr lang="fr-FR" sz="2200" smtClean="0">
              <a:latin typeface="Arial" charset="0"/>
            </a:endParaRPr>
          </a:p>
          <a:p>
            <a:pPr marL="800100" lvl="1" indent="0" algn="just">
              <a:lnSpc>
                <a:spcPct val="120000"/>
              </a:lnSpc>
              <a:buClr>
                <a:schemeClr val="accent1"/>
              </a:buClr>
              <a:buFont typeface="Times" charset="0"/>
              <a:buNone/>
              <a:tabLst>
                <a:tab pos="577850" algn="l"/>
              </a:tabLst>
            </a:pPr>
            <a:r>
              <a:rPr lang="fr-FR" sz="2200" smtClean="0">
                <a:latin typeface="Arial" charset="0"/>
              </a:rPr>
              <a:t>prise en charge clinique des victimes mais aussi gestion de la crise générée par l’événement. Contenance émotionnelle, respect des défenses, pas d’intrusion.</a:t>
            </a:r>
          </a:p>
          <a:p>
            <a:pPr marL="609600" indent="-609600" algn="just">
              <a:lnSpc>
                <a:spcPct val="120000"/>
              </a:lnSpc>
              <a:tabLst>
                <a:tab pos="577850" algn="l"/>
              </a:tabLst>
            </a:pPr>
            <a:r>
              <a:rPr lang="fr-FR" sz="2200" b="1" smtClean="0">
                <a:latin typeface="Arial" charset="0"/>
              </a:rPr>
              <a:t>Post–immédiate (court terme)</a:t>
            </a:r>
            <a:endParaRPr lang="fr-FR" sz="2200" smtClean="0">
              <a:latin typeface="Arial" charset="0"/>
            </a:endParaRPr>
          </a:p>
          <a:p>
            <a:pPr marL="800100" lvl="1" indent="0" algn="just">
              <a:lnSpc>
                <a:spcPct val="120000"/>
              </a:lnSpc>
              <a:buClr>
                <a:schemeClr val="accent1"/>
              </a:buClr>
              <a:buFont typeface="Times" charset="0"/>
              <a:buNone/>
              <a:tabLst>
                <a:tab pos="577850" algn="l"/>
              </a:tabLst>
            </a:pPr>
            <a:r>
              <a:rPr lang="fr-FR" sz="2200" smtClean="0">
                <a:latin typeface="Arial" charset="0"/>
              </a:rPr>
              <a:t>spécifique individuelle ou groupale</a:t>
            </a:r>
          </a:p>
          <a:p>
            <a:pPr marL="609600" indent="-609600" algn="just">
              <a:lnSpc>
                <a:spcPct val="120000"/>
              </a:lnSpc>
              <a:tabLst>
                <a:tab pos="577850" algn="l"/>
              </a:tabLst>
            </a:pPr>
            <a:r>
              <a:rPr lang="fr-FR" sz="2200" b="1" smtClean="0">
                <a:latin typeface="Arial" charset="0"/>
              </a:rPr>
              <a:t>Différée</a:t>
            </a:r>
            <a:r>
              <a:rPr lang="fr-FR" sz="2200" smtClean="0">
                <a:latin typeface="Arial" charset="0"/>
              </a:rPr>
              <a:t> </a:t>
            </a:r>
          </a:p>
          <a:p>
            <a:pPr marL="800100" lvl="1" indent="0" algn="just">
              <a:lnSpc>
                <a:spcPct val="120000"/>
              </a:lnSpc>
              <a:buClr>
                <a:schemeClr val="accent1"/>
              </a:buClr>
              <a:buFont typeface="Times" charset="0"/>
              <a:buNone/>
              <a:tabLst>
                <a:tab pos="577850" algn="l"/>
              </a:tabLst>
            </a:pPr>
            <a:r>
              <a:rPr lang="fr-FR" sz="2200" smtClean="0">
                <a:latin typeface="Arial" charset="0"/>
              </a:rPr>
              <a:t>consultation spécialisée du psychotraumatisme</a:t>
            </a:r>
          </a:p>
          <a:p>
            <a:pPr marL="609600" indent="-609600" algn="just">
              <a:tabLst>
                <a:tab pos="577850" algn="l"/>
              </a:tabLst>
            </a:pPr>
            <a:r>
              <a:rPr lang="fr-FR" sz="2200" b="1" smtClean="0">
                <a:latin typeface="Arial" charset="0"/>
              </a:rPr>
              <a:t>Indirecte </a:t>
            </a:r>
            <a:endParaRPr lang="fr-FR" sz="2200" smtClean="0">
              <a:latin typeface="Arial" charset="0"/>
            </a:endParaRPr>
          </a:p>
        </p:txBody>
      </p:sp>
      <p:sp>
        <p:nvSpPr>
          <p:cNvPr id="21507" name="Espace réservé du numéro de diapositive 5"/>
          <p:cNvSpPr>
            <a:spLocks noGrp="1"/>
          </p:cNvSpPr>
          <p:nvPr>
            <p:ph type="sldNum" sz="quarter" idx="12"/>
          </p:nvPr>
        </p:nvSpPr>
        <p:spPr>
          <a:noFill/>
        </p:spPr>
        <p:txBody>
          <a:bodyPr>
            <a:normAutofit/>
          </a:bodyPr>
          <a:lstStyle/>
          <a:p>
            <a:fld id="{22063CE6-8DB4-4E17-BB8D-968BE84713D7}" type="slidenum">
              <a:rPr lang="en-US"/>
              <a:pPr/>
              <a:t>15</a:t>
            </a:fld>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r>
              <a:rPr lang="fr-FR" b="1" smtClean="0">
                <a:latin typeface="Arial" charset="0"/>
              </a:rPr>
              <a:t>Dispositif et variabilité</a:t>
            </a:r>
            <a:endParaRPr lang="fr-FR" smtClean="0"/>
          </a:p>
        </p:txBody>
      </p:sp>
      <p:sp>
        <p:nvSpPr>
          <p:cNvPr id="22533" name="Rectangle 3"/>
          <p:cNvSpPr>
            <a:spLocks noGrp="1" noChangeArrowheads="1"/>
          </p:cNvSpPr>
          <p:nvPr>
            <p:ph idx="1"/>
          </p:nvPr>
        </p:nvSpPr>
        <p:spPr/>
        <p:txBody>
          <a:bodyPr/>
          <a:lstStyle/>
          <a:p>
            <a:pPr>
              <a:lnSpc>
                <a:spcPct val="90000"/>
              </a:lnSpc>
            </a:pPr>
            <a:r>
              <a:rPr lang="fr-FR" smtClean="0">
                <a:latin typeface="Arial" charset="0"/>
              </a:rPr>
              <a:t>Adaptation selon contexte et selon les « temps du trauma »</a:t>
            </a:r>
          </a:p>
          <a:p>
            <a:pPr>
              <a:lnSpc>
                <a:spcPct val="90000"/>
              </a:lnSpc>
            </a:pPr>
            <a:endParaRPr lang="fr-FR" smtClean="0">
              <a:latin typeface="Arial" charset="0"/>
            </a:endParaRPr>
          </a:p>
          <a:p>
            <a:pPr>
              <a:lnSpc>
                <a:spcPct val="90000"/>
              </a:lnSpc>
            </a:pPr>
            <a:r>
              <a:rPr lang="fr-FR" smtClean="0">
                <a:latin typeface="Arial" charset="0"/>
              </a:rPr>
              <a:t>Différentes types d’interventions</a:t>
            </a:r>
          </a:p>
          <a:p>
            <a:pPr lvl="1">
              <a:lnSpc>
                <a:spcPct val="90000"/>
              </a:lnSpc>
              <a:buClr>
                <a:schemeClr val="accent1"/>
              </a:buClr>
              <a:buFontTx/>
              <a:buChar char="o"/>
            </a:pPr>
            <a:r>
              <a:rPr lang="fr-FR" smtClean="0">
                <a:latin typeface="Arial" charset="0"/>
              </a:rPr>
              <a:t>Information</a:t>
            </a:r>
          </a:p>
          <a:p>
            <a:pPr lvl="1">
              <a:lnSpc>
                <a:spcPct val="90000"/>
              </a:lnSpc>
              <a:buClr>
                <a:schemeClr val="accent1"/>
              </a:buClr>
              <a:buFontTx/>
              <a:buChar char="o"/>
            </a:pPr>
            <a:r>
              <a:rPr lang="fr-FR" smtClean="0">
                <a:latin typeface="Arial" charset="0"/>
              </a:rPr>
              <a:t>Entretien bref</a:t>
            </a:r>
          </a:p>
          <a:p>
            <a:pPr lvl="1">
              <a:lnSpc>
                <a:spcPct val="90000"/>
              </a:lnSpc>
              <a:buClr>
                <a:schemeClr val="accent1"/>
              </a:buClr>
              <a:buFontTx/>
              <a:buChar char="o"/>
            </a:pPr>
            <a:r>
              <a:rPr lang="fr-FR" smtClean="0">
                <a:latin typeface="Arial" charset="0"/>
              </a:rPr>
              <a:t>Entretien approfondi</a:t>
            </a:r>
          </a:p>
          <a:p>
            <a:pPr lvl="1">
              <a:lnSpc>
                <a:spcPct val="90000"/>
              </a:lnSpc>
              <a:buClr>
                <a:schemeClr val="accent1"/>
              </a:buClr>
              <a:buFontTx/>
              <a:buChar char="o"/>
            </a:pPr>
            <a:r>
              <a:rPr lang="fr-FR" smtClean="0">
                <a:latin typeface="Arial" charset="0"/>
              </a:rPr>
              <a:t>Follow up téléphonique</a:t>
            </a:r>
            <a:endParaRPr lang="fr-FR" smtClean="0"/>
          </a:p>
        </p:txBody>
      </p:sp>
      <p:sp>
        <p:nvSpPr>
          <p:cNvPr id="22531" name="Espace réservé du numéro de diapositive 5"/>
          <p:cNvSpPr>
            <a:spLocks noGrp="1"/>
          </p:cNvSpPr>
          <p:nvPr>
            <p:ph type="sldNum" sz="quarter" idx="12"/>
          </p:nvPr>
        </p:nvSpPr>
        <p:spPr>
          <a:noFill/>
        </p:spPr>
        <p:txBody>
          <a:bodyPr>
            <a:normAutofit/>
          </a:bodyPr>
          <a:lstStyle/>
          <a:p>
            <a:fld id="{CF23D64D-3D9D-4652-8F61-52F722AC2C47}" type="slidenum">
              <a:rPr lang="en-US"/>
              <a:pPr/>
              <a:t>16</a:t>
            </a:fld>
            <a:endParaRPr lang="en-US"/>
          </a:p>
        </p:txBody>
      </p:sp>
      <p:sp>
        <p:nvSpPr>
          <p:cNvPr id="22534" name="Rectangle 4"/>
          <p:cNvSpPr>
            <a:spLocks noChangeArrowheads="1"/>
          </p:cNvSpPr>
          <p:nvPr/>
        </p:nvSpPr>
        <p:spPr bwMode="auto">
          <a:xfrm>
            <a:off x="2579688" y="776288"/>
            <a:ext cx="184150" cy="457200"/>
          </a:xfrm>
          <a:prstGeom prst="rect">
            <a:avLst/>
          </a:prstGeom>
          <a:noFill/>
          <a:ln w="9525">
            <a:noFill/>
            <a:miter lim="800000"/>
            <a:headEnd/>
            <a:tailEnd/>
          </a:ln>
        </p:spPr>
        <p:txBody>
          <a:bodyPr wrap="none">
            <a:spAutoFit/>
          </a:bodyPr>
          <a:lstStyle/>
          <a:p>
            <a:pPr eaLnBrk="1" hangingPunct="1"/>
            <a:endParaRPr lang="fr-F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fr-FR" b="1" smtClean="0">
                <a:latin typeface="Arial" charset="0"/>
              </a:rPr>
              <a:t>La CUMP « doit »</a:t>
            </a:r>
            <a:endParaRPr lang="fr-FR" smtClean="0"/>
          </a:p>
        </p:txBody>
      </p:sp>
      <p:sp>
        <p:nvSpPr>
          <p:cNvPr id="25605" name="Rectangle 3"/>
          <p:cNvSpPr>
            <a:spLocks noGrp="1" noChangeArrowheads="1"/>
          </p:cNvSpPr>
          <p:nvPr>
            <p:ph idx="1"/>
          </p:nvPr>
        </p:nvSpPr>
        <p:spPr>
          <a:xfrm>
            <a:off x="685800" y="1676400"/>
            <a:ext cx="7772400" cy="4114800"/>
          </a:xfrm>
        </p:spPr>
        <p:txBody>
          <a:bodyPr>
            <a:normAutofit/>
          </a:bodyPr>
          <a:lstStyle/>
          <a:p>
            <a:pPr marL="533400" indent="-533400">
              <a:buFontTx/>
              <a:buNone/>
            </a:pPr>
            <a:r>
              <a:rPr lang="fr-FR" sz="2000" smtClean="0">
                <a:solidFill>
                  <a:schemeClr val="tx2"/>
                </a:solidFill>
                <a:latin typeface="Arial" charset="0"/>
              </a:rPr>
              <a:t>	</a:t>
            </a:r>
            <a:r>
              <a:rPr lang="fr-FR" sz="2400" smtClean="0">
                <a:latin typeface="Arial" charset="0"/>
              </a:rPr>
              <a:t>Prendre en compte la « crise » générée par l’événement</a:t>
            </a:r>
          </a:p>
          <a:p>
            <a:pPr marL="914400" lvl="1" indent="-457200">
              <a:lnSpc>
                <a:spcPct val="120000"/>
              </a:lnSpc>
              <a:buClr>
                <a:schemeClr val="accent1"/>
              </a:buClr>
              <a:buFont typeface="Times" charset="0"/>
              <a:buChar char="•"/>
            </a:pPr>
            <a:r>
              <a:rPr lang="fr-FR" sz="2400" b="1" smtClean="0">
                <a:latin typeface="Arial" charset="0"/>
              </a:rPr>
              <a:t>L’événement exceptionnel demande une réponse exceptionnelle mais qui garde sa logique interne</a:t>
            </a:r>
          </a:p>
          <a:p>
            <a:pPr marL="914400" lvl="1" indent="-457200">
              <a:lnSpc>
                <a:spcPct val="120000"/>
              </a:lnSpc>
              <a:buClr>
                <a:schemeClr val="accent1"/>
              </a:buClr>
              <a:buFont typeface="Times" charset="0"/>
              <a:buChar char="•"/>
            </a:pPr>
            <a:r>
              <a:rPr lang="fr-FR" sz="2400" smtClean="0">
                <a:latin typeface="Arial" charset="0"/>
              </a:rPr>
              <a:t>Mettre les limites, s’assurer d’une cohérence, aider les responsables institutionnels (ou partenaires) à garder leur rôle</a:t>
            </a:r>
          </a:p>
          <a:p>
            <a:pPr marL="914400" lvl="1" indent="-457200">
              <a:lnSpc>
                <a:spcPct val="120000"/>
              </a:lnSpc>
              <a:buClr>
                <a:schemeClr val="accent1"/>
              </a:buClr>
              <a:buFont typeface="Times" charset="0"/>
              <a:buChar char="•"/>
            </a:pPr>
            <a:r>
              <a:rPr lang="fr-FR" sz="2400" smtClean="0">
                <a:latin typeface="Arial" charset="0"/>
              </a:rPr>
              <a:t>Rôle essentiel de la CUMP : </a:t>
            </a:r>
            <a:r>
              <a:rPr lang="fr-FR" sz="2400" b="1" smtClean="0">
                <a:latin typeface="Arial" charset="0"/>
              </a:rPr>
              <a:t>réguler la crise</a:t>
            </a:r>
            <a:endParaRPr lang="fr-FR" sz="2000" b="1" smtClean="0">
              <a:solidFill>
                <a:schemeClr val="tx2"/>
              </a:solidFill>
            </a:endParaRPr>
          </a:p>
        </p:txBody>
      </p:sp>
      <p:sp>
        <p:nvSpPr>
          <p:cNvPr id="25603" name="Espace réservé du numéro de diapositive 5"/>
          <p:cNvSpPr>
            <a:spLocks noGrp="1"/>
          </p:cNvSpPr>
          <p:nvPr>
            <p:ph type="sldNum" sz="quarter" idx="12"/>
          </p:nvPr>
        </p:nvSpPr>
        <p:spPr>
          <a:noFill/>
        </p:spPr>
        <p:txBody>
          <a:bodyPr>
            <a:normAutofit/>
          </a:bodyPr>
          <a:lstStyle/>
          <a:p>
            <a:fld id="{B8DEA26A-D190-4370-80F2-8B75A608296C}"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fontScale="90000"/>
          </a:bodyPr>
          <a:lstStyle/>
          <a:p>
            <a:r>
              <a:rPr lang="fr-FR" b="1" smtClean="0">
                <a:latin typeface="Arial" charset="0"/>
              </a:rPr>
              <a:t>Limites de l’intervention CUMP</a:t>
            </a:r>
            <a:endParaRPr lang="fr-FR" smtClean="0"/>
          </a:p>
        </p:txBody>
      </p:sp>
      <p:sp>
        <p:nvSpPr>
          <p:cNvPr id="26629" name="Rectangle 3"/>
          <p:cNvSpPr>
            <a:spLocks noGrp="1" noChangeArrowheads="1"/>
          </p:cNvSpPr>
          <p:nvPr>
            <p:ph idx="1"/>
          </p:nvPr>
        </p:nvSpPr>
        <p:spPr/>
        <p:txBody>
          <a:bodyPr/>
          <a:lstStyle/>
          <a:p>
            <a:pPr>
              <a:buFontTx/>
              <a:buNone/>
            </a:pPr>
            <a:r>
              <a:rPr lang="fr-FR" sz="2400" smtClean="0">
                <a:latin typeface="Arial" charset="0"/>
              </a:rPr>
              <a:t>La CUMP n’intervient pas :</a:t>
            </a:r>
          </a:p>
          <a:p>
            <a:pPr lvl="1">
              <a:buClr>
                <a:schemeClr val="accent1"/>
              </a:buClr>
              <a:buFont typeface="Times" charset="0"/>
              <a:buChar char="•"/>
            </a:pPr>
            <a:r>
              <a:rPr lang="fr-FR" sz="2400" smtClean="0">
                <a:latin typeface="Arial" charset="0"/>
              </a:rPr>
              <a:t>« Au cas où…  »</a:t>
            </a:r>
          </a:p>
          <a:p>
            <a:pPr lvl="1">
              <a:buClr>
                <a:schemeClr val="accent1"/>
              </a:buClr>
              <a:buFont typeface="Times" charset="0"/>
              <a:buChar char="•"/>
            </a:pPr>
            <a:r>
              <a:rPr lang="fr-FR" sz="2400" smtClean="0">
                <a:latin typeface="Arial" charset="0"/>
              </a:rPr>
              <a:t>Pour régler des problèmes de société, de violence</a:t>
            </a:r>
          </a:p>
          <a:p>
            <a:pPr lvl="1">
              <a:buClr>
                <a:schemeClr val="accent1"/>
              </a:buClr>
              <a:buFont typeface="Times" charset="0"/>
              <a:buChar char="•"/>
            </a:pPr>
            <a:r>
              <a:rPr lang="fr-FR" sz="2400" smtClean="0">
                <a:latin typeface="Arial" charset="0"/>
              </a:rPr>
              <a:t>Dans des mouvements de revendication</a:t>
            </a:r>
          </a:p>
          <a:p>
            <a:pPr lvl="1">
              <a:buClr>
                <a:schemeClr val="accent1"/>
              </a:buClr>
              <a:buFont typeface="Times" charset="0"/>
              <a:buChar char="•"/>
            </a:pPr>
            <a:r>
              <a:rPr lang="fr-FR" sz="2400" smtClean="0">
                <a:latin typeface="Arial" charset="0"/>
              </a:rPr>
              <a:t>Sans lien avec les institutions ou les décideurs</a:t>
            </a:r>
          </a:p>
          <a:p>
            <a:pPr lvl="1">
              <a:buClr>
                <a:schemeClr val="accent1"/>
              </a:buClr>
              <a:buFont typeface="Times" charset="0"/>
              <a:buChar char="•"/>
            </a:pPr>
            <a:r>
              <a:rPr lang="fr-FR" sz="2400" smtClean="0">
                <a:latin typeface="Arial" charset="0"/>
              </a:rPr>
              <a:t>A la place d’institutions défaillantes</a:t>
            </a:r>
          </a:p>
          <a:p>
            <a:pPr lvl="1">
              <a:buClr>
                <a:schemeClr val="accent1"/>
              </a:buClr>
              <a:buFont typeface="Times" charset="0"/>
              <a:buChar char="•"/>
            </a:pPr>
            <a:r>
              <a:rPr lang="fr-FR" sz="2400" smtClean="0">
                <a:latin typeface="Arial" charset="0"/>
              </a:rPr>
              <a:t>Dans les cas individuels</a:t>
            </a:r>
          </a:p>
          <a:p>
            <a:pPr lvl="1">
              <a:buClr>
                <a:schemeClr val="accent1"/>
              </a:buClr>
              <a:buFont typeface="Times" charset="0"/>
              <a:buChar char="•"/>
            </a:pPr>
            <a:r>
              <a:rPr lang="fr-FR" sz="2400" smtClean="0">
                <a:latin typeface="Arial" charset="0"/>
              </a:rPr>
              <a:t>Dans les cas d’urgences psychiatriques</a:t>
            </a:r>
            <a:endParaRPr lang="fr-FR" sz="2400" smtClean="0">
              <a:solidFill>
                <a:schemeClr val="tx2"/>
              </a:solidFill>
              <a:latin typeface="Arial" charset="0"/>
            </a:endParaRPr>
          </a:p>
        </p:txBody>
      </p:sp>
      <p:sp>
        <p:nvSpPr>
          <p:cNvPr id="26627" name="Espace réservé du numéro de diapositive 5"/>
          <p:cNvSpPr>
            <a:spLocks noGrp="1"/>
          </p:cNvSpPr>
          <p:nvPr>
            <p:ph type="sldNum" sz="quarter" idx="12"/>
          </p:nvPr>
        </p:nvSpPr>
        <p:spPr>
          <a:noFill/>
        </p:spPr>
        <p:txBody>
          <a:bodyPr>
            <a:normAutofit/>
          </a:bodyPr>
          <a:lstStyle/>
          <a:p>
            <a:fld id="{92491CCF-FECE-40AA-AE59-D166FFF6C28C}"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Autres aspects</a:t>
            </a:r>
            <a:endParaRPr lang="fr-FR" b="1" dirty="0"/>
          </a:p>
        </p:txBody>
      </p:sp>
      <p:sp>
        <p:nvSpPr>
          <p:cNvPr id="3" name="Espace réservé du contenu 2"/>
          <p:cNvSpPr>
            <a:spLocks noGrp="1"/>
          </p:cNvSpPr>
          <p:nvPr>
            <p:ph idx="1"/>
          </p:nvPr>
        </p:nvSpPr>
        <p:spPr/>
        <p:txBody>
          <a:bodyPr/>
          <a:lstStyle/>
          <a:p>
            <a:r>
              <a:rPr lang="fr-FR" dirty="0" smtClean="0"/>
              <a:t>Prise en charge des professionnels</a:t>
            </a:r>
          </a:p>
          <a:p>
            <a:r>
              <a:rPr lang="fr-FR" dirty="0" smtClean="0"/>
              <a:t>Formation</a:t>
            </a:r>
          </a:p>
          <a:p>
            <a:r>
              <a:rPr lang="fr-FR" dirty="0" smtClean="0"/>
              <a:t>Enseignement</a:t>
            </a:r>
          </a:p>
          <a:p>
            <a:r>
              <a:rPr lang="fr-FR" dirty="0" smtClean="0"/>
              <a:t>Recherche</a:t>
            </a:r>
          </a:p>
          <a:p>
            <a:r>
              <a:rPr lang="fr-FR" dirty="0" smtClean="0"/>
              <a:t>Développement de collaborations : Associations d’aide aux victimes, Secteurs, EN, BSPP, Gendarmerie, EPRUS…</a:t>
            </a:r>
            <a:endParaRPr lang="fr-FR" dirty="0"/>
          </a:p>
        </p:txBody>
      </p:sp>
      <p:sp>
        <p:nvSpPr>
          <p:cNvPr id="5" name="Espace réservé du numéro de diapositive 4"/>
          <p:cNvSpPr>
            <a:spLocks noGrp="1"/>
          </p:cNvSpPr>
          <p:nvPr>
            <p:ph type="sldNum" sz="quarter" idx="12"/>
          </p:nvPr>
        </p:nvSpPr>
        <p:spPr/>
        <p:txBody>
          <a:bodyPr/>
          <a:lstStyle/>
          <a:p>
            <a:pPr>
              <a:defRPr/>
            </a:pPr>
            <a:fld id="{99B11805-20F8-4E5A-80FD-6EFD050A8E22}"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533400"/>
          </a:xfrm>
        </p:spPr>
        <p:txBody>
          <a:bodyPr>
            <a:normAutofit fontScale="90000"/>
          </a:bodyPr>
          <a:lstStyle/>
          <a:p>
            <a:pPr>
              <a:defRPr/>
            </a:pPr>
            <a:r>
              <a:rPr lang="en-US" b="1" dirty="0" smtClean="0">
                <a:effectLst>
                  <a:outerShdw blurRad="38100" dist="38100" dir="2700000" algn="tl">
                    <a:srgbClr val="000000"/>
                  </a:outerShdw>
                </a:effectLst>
                <a:latin typeface="Arial" charset="0"/>
              </a:rPr>
              <a:t>Le </a:t>
            </a:r>
            <a:r>
              <a:rPr lang="en-US" b="1" dirty="0" err="1" smtClean="0">
                <a:effectLst>
                  <a:outerShdw blurRad="38100" dist="38100" dir="2700000" algn="tl">
                    <a:srgbClr val="000000"/>
                  </a:outerShdw>
                </a:effectLst>
                <a:latin typeface="Arial" charset="0"/>
              </a:rPr>
              <a:t>traumatisme</a:t>
            </a:r>
            <a:r>
              <a:rPr lang="en-US" b="1" dirty="0" smtClean="0">
                <a:effectLst>
                  <a:outerShdw blurRad="38100" dist="38100" dir="2700000" algn="tl">
                    <a:srgbClr val="000000"/>
                  </a:outerShdw>
                </a:effectLst>
                <a:latin typeface="Arial" charset="0"/>
              </a:rPr>
              <a:t> </a:t>
            </a:r>
            <a:r>
              <a:rPr lang="en-US" b="1" dirty="0" err="1" smtClean="0">
                <a:effectLst>
                  <a:outerShdw blurRad="38100" dist="38100" dir="2700000" algn="tl">
                    <a:srgbClr val="000000"/>
                  </a:outerShdw>
                </a:effectLst>
                <a:latin typeface="Arial" charset="0"/>
              </a:rPr>
              <a:t>psychique</a:t>
            </a:r>
            <a:endParaRPr lang="en-US" b="1" dirty="0" smtClean="0">
              <a:latin typeface="Arial" charset="0"/>
            </a:endParaRPr>
          </a:p>
        </p:txBody>
      </p:sp>
      <p:sp>
        <p:nvSpPr>
          <p:cNvPr id="4101" name="Rectangle 3"/>
          <p:cNvSpPr>
            <a:spLocks noGrp="1" noChangeArrowheads="1"/>
          </p:cNvSpPr>
          <p:nvPr>
            <p:ph idx="1"/>
          </p:nvPr>
        </p:nvSpPr>
        <p:spPr>
          <a:xfrm>
            <a:off x="0" y="609600"/>
            <a:ext cx="8763000" cy="5791200"/>
          </a:xfrm>
        </p:spPr>
        <p:txBody>
          <a:bodyPr/>
          <a:lstStyle/>
          <a:p>
            <a:r>
              <a:rPr lang="en-US" dirty="0" smtClean="0">
                <a:latin typeface="Arial" charset="0"/>
              </a:rPr>
              <a:t>Situation de confrontation à la </a:t>
            </a:r>
            <a:r>
              <a:rPr lang="en-US" b="1" dirty="0" smtClean="0">
                <a:latin typeface="Arial" charset="0"/>
              </a:rPr>
              <a:t>mort </a:t>
            </a:r>
            <a:r>
              <a:rPr lang="en-US" dirty="0" smtClean="0">
                <a:latin typeface="Arial" charset="0"/>
              </a:rPr>
              <a:t>(la </a:t>
            </a:r>
            <a:r>
              <a:rPr lang="en-US" dirty="0" err="1" smtClean="0">
                <a:latin typeface="Arial" charset="0"/>
              </a:rPr>
              <a:t>sienne</a:t>
            </a:r>
            <a:r>
              <a:rPr lang="en-US" dirty="0" smtClean="0">
                <a:latin typeface="Arial" charset="0"/>
              </a:rPr>
              <a:t>, </a:t>
            </a:r>
            <a:r>
              <a:rPr lang="en-US" dirty="0" err="1" smtClean="0">
                <a:latin typeface="Arial" charset="0"/>
              </a:rPr>
              <a:t>ou</a:t>
            </a:r>
            <a:r>
              <a:rPr lang="en-US" dirty="0" smtClean="0">
                <a:latin typeface="Arial" charset="0"/>
              </a:rPr>
              <a:t> </a:t>
            </a:r>
            <a:r>
              <a:rPr lang="en-US" dirty="0" err="1" smtClean="0">
                <a:latin typeface="Arial" charset="0"/>
              </a:rPr>
              <a:t>celle</a:t>
            </a:r>
            <a:r>
              <a:rPr lang="en-US" dirty="0" smtClean="0">
                <a:latin typeface="Arial" charset="0"/>
              </a:rPr>
              <a:t> d’un </a:t>
            </a:r>
            <a:r>
              <a:rPr lang="en-US" dirty="0" err="1" smtClean="0">
                <a:latin typeface="Arial" charset="0"/>
              </a:rPr>
              <a:t>autre</a:t>
            </a:r>
            <a:r>
              <a:rPr lang="en-US" dirty="0" smtClean="0">
                <a:latin typeface="Arial" charset="0"/>
              </a:rPr>
              <a:t>) </a:t>
            </a:r>
            <a:r>
              <a:rPr lang="en-US" b="1" dirty="0" err="1" smtClean="0">
                <a:latin typeface="Arial" charset="0"/>
              </a:rPr>
              <a:t>brutale</a:t>
            </a:r>
            <a:r>
              <a:rPr lang="en-US" b="1" dirty="0" smtClean="0">
                <a:latin typeface="Arial" charset="0"/>
              </a:rPr>
              <a:t> </a:t>
            </a:r>
            <a:r>
              <a:rPr lang="en-US" dirty="0" smtClean="0">
                <a:latin typeface="Arial" charset="0"/>
              </a:rPr>
              <a:t>(surprise)</a:t>
            </a:r>
          </a:p>
          <a:p>
            <a:r>
              <a:rPr lang="en-US" b="1" dirty="0" err="1" smtClean="0">
                <a:latin typeface="Arial" charset="0"/>
              </a:rPr>
              <a:t>Rencontre</a:t>
            </a:r>
            <a:r>
              <a:rPr lang="en-US" b="1" dirty="0" smtClean="0">
                <a:latin typeface="Arial" charset="0"/>
              </a:rPr>
              <a:t> avec le </a:t>
            </a:r>
            <a:r>
              <a:rPr lang="en-US" b="1" dirty="0" err="1" smtClean="0">
                <a:latin typeface="Arial" charset="0"/>
              </a:rPr>
              <a:t>réél</a:t>
            </a:r>
            <a:r>
              <a:rPr lang="en-US" b="1" dirty="0" smtClean="0">
                <a:latin typeface="Arial" charset="0"/>
              </a:rPr>
              <a:t> de la mort</a:t>
            </a:r>
            <a:r>
              <a:rPr lang="en-US" dirty="0" smtClean="0">
                <a:latin typeface="Arial" charset="0"/>
              </a:rPr>
              <a:t> (</a:t>
            </a:r>
            <a:r>
              <a:rPr lang="en-US" dirty="0" err="1" smtClean="0">
                <a:latin typeface="Arial" charset="0"/>
              </a:rPr>
              <a:t>Lebigot</a:t>
            </a:r>
            <a:r>
              <a:rPr lang="en-US" dirty="0" smtClean="0">
                <a:latin typeface="Arial" charset="0"/>
              </a:rPr>
              <a:t>) : </a:t>
            </a:r>
            <a:r>
              <a:rPr lang="en-US" dirty="0" err="1" smtClean="0">
                <a:latin typeface="Arial" charset="0"/>
              </a:rPr>
              <a:t>bien</a:t>
            </a:r>
            <a:r>
              <a:rPr lang="en-US" dirty="0" smtClean="0">
                <a:latin typeface="Arial" charset="0"/>
              </a:rPr>
              <a:t> </a:t>
            </a:r>
            <a:r>
              <a:rPr lang="en-US" dirty="0" err="1" smtClean="0">
                <a:latin typeface="Arial" charset="0"/>
              </a:rPr>
              <a:t>différent</a:t>
            </a:r>
            <a:r>
              <a:rPr lang="en-US" dirty="0" smtClean="0">
                <a:latin typeface="Arial" charset="0"/>
              </a:rPr>
              <a:t> </a:t>
            </a:r>
            <a:r>
              <a:rPr lang="en-US" dirty="0" err="1" smtClean="0">
                <a:latin typeface="Arial" charset="0"/>
              </a:rPr>
              <a:t>d’une</a:t>
            </a:r>
            <a:r>
              <a:rPr lang="en-US" dirty="0" smtClean="0">
                <a:latin typeface="Arial" charset="0"/>
              </a:rPr>
              <a:t> menace </a:t>
            </a:r>
            <a:r>
              <a:rPr lang="en-US" dirty="0" err="1" smtClean="0">
                <a:latin typeface="Arial" charset="0"/>
              </a:rPr>
              <a:t>vitale</a:t>
            </a:r>
            <a:endParaRPr lang="en-US" dirty="0" smtClean="0">
              <a:latin typeface="Arial" charset="0"/>
            </a:endParaRPr>
          </a:p>
          <a:p>
            <a:r>
              <a:rPr lang="en-US" dirty="0" err="1" smtClean="0">
                <a:latin typeface="Arial" charset="0"/>
              </a:rPr>
              <a:t>Vécu</a:t>
            </a:r>
            <a:r>
              <a:rPr lang="en-US" dirty="0" smtClean="0">
                <a:latin typeface="Arial" charset="0"/>
              </a:rPr>
              <a:t> avec </a:t>
            </a:r>
            <a:r>
              <a:rPr lang="en-US" b="1" dirty="0" err="1" smtClean="0">
                <a:latin typeface="Arial" charset="0"/>
              </a:rPr>
              <a:t>effroi</a:t>
            </a:r>
            <a:r>
              <a:rPr lang="en-US" dirty="0" smtClean="0">
                <a:latin typeface="Arial" charset="0"/>
              </a:rPr>
              <a:t> et non pas </a:t>
            </a:r>
            <a:r>
              <a:rPr lang="en-US" dirty="0" err="1" smtClean="0">
                <a:latin typeface="Arial" charset="0"/>
              </a:rPr>
              <a:t>angoisse</a:t>
            </a:r>
            <a:endParaRPr lang="en-US" dirty="0" smtClean="0">
              <a:latin typeface="Arial" charset="0"/>
            </a:endParaRPr>
          </a:p>
          <a:p>
            <a:r>
              <a:rPr lang="en-US" dirty="0" err="1" smtClean="0">
                <a:latin typeface="Arial" charset="0"/>
              </a:rPr>
              <a:t>Ce</a:t>
            </a:r>
            <a:r>
              <a:rPr lang="en-US" dirty="0" smtClean="0">
                <a:latin typeface="Arial" charset="0"/>
              </a:rPr>
              <a:t> </a:t>
            </a:r>
            <a:r>
              <a:rPr lang="en-US" dirty="0" err="1" smtClean="0">
                <a:latin typeface="Arial" charset="0"/>
              </a:rPr>
              <a:t>n’est</a:t>
            </a:r>
            <a:r>
              <a:rPr lang="en-US" dirty="0" smtClean="0">
                <a:latin typeface="Arial" charset="0"/>
              </a:rPr>
              <a:t> pas </a:t>
            </a:r>
            <a:r>
              <a:rPr lang="en-US" dirty="0" err="1" smtClean="0">
                <a:latin typeface="Arial" charset="0"/>
              </a:rPr>
              <a:t>l’événement</a:t>
            </a:r>
            <a:r>
              <a:rPr lang="en-US" dirty="0" smtClean="0">
                <a:latin typeface="Arial" charset="0"/>
              </a:rPr>
              <a:t> qui </a:t>
            </a:r>
            <a:r>
              <a:rPr lang="en-US" dirty="0" err="1" smtClean="0">
                <a:latin typeface="Arial" charset="0"/>
              </a:rPr>
              <a:t>est</a:t>
            </a:r>
            <a:r>
              <a:rPr lang="en-US" dirty="0" smtClean="0">
                <a:latin typeface="Arial" charset="0"/>
              </a:rPr>
              <a:t> “</a:t>
            </a:r>
            <a:r>
              <a:rPr lang="en-US" dirty="0" err="1" smtClean="0">
                <a:latin typeface="Arial" charset="0"/>
              </a:rPr>
              <a:t>traumatique</a:t>
            </a:r>
            <a:r>
              <a:rPr lang="en-US" dirty="0" smtClean="0">
                <a:latin typeface="Arial" charset="0"/>
              </a:rPr>
              <a:t>”</a:t>
            </a:r>
          </a:p>
          <a:p>
            <a:pPr lvl="1"/>
            <a:r>
              <a:rPr lang="en-US" dirty="0" err="1" smtClean="0">
                <a:latin typeface="Arial" charset="0"/>
              </a:rPr>
              <a:t>Exemples</a:t>
            </a:r>
            <a:r>
              <a:rPr lang="en-US" dirty="0" smtClean="0">
                <a:latin typeface="Arial" charset="0"/>
              </a:rPr>
              <a:t> </a:t>
            </a:r>
            <a:r>
              <a:rPr lang="en-US" dirty="0" err="1" smtClean="0">
                <a:latin typeface="Arial" charset="0"/>
              </a:rPr>
              <a:t>d’événements</a:t>
            </a:r>
            <a:r>
              <a:rPr lang="en-US" dirty="0" smtClean="0">
                <a:latin typeface="Arial" charset="0"/>
              </a:rPr>
              <a:t> </a:t>
            </a:r>
            <a:r>
              <a:rPr lang="en-US" dirty="0" err="1" smtClean="0">
                <a:latin typeface="Arial" charset="0"/>
              </a:rPr>
              <a:t>traumatogènes</a:t>
            </a:r>
            <a:r>
              <a:rPr lang="en-US" dirty="0" smtClean="0">
                <a:latin typeface="Arial" charset="0"/>
              </a:rPr>
              <a:t> : </a:t>
            </a:r>
            <a:r>
              <a:rPr lang="en-US" dirty="0" err="1" smtClean="0">
                <a:latin typeface="Arial" charset="0"/>
              </a:rPr>
              <a:t>agressions</a:t>
            </a:r>
            <a:r>
              <a:rPr lang="en-US" dirty="0" smtClean="0">
                <a:latin typeface="Arial" charset="0"/>
              </a:rPr>
              <a:t>, </a:t>
            </a:r>
            <a:r>
              <a:rPr lang="en-US" dirty="0" err="1" smtClean="0">
                <a:latin typeface="Arial" charset="0"/>
              </a:rPr>
              <a:t>attentats</a:t>
            </a:r>
            <a:r>
              <a:rPr lang="en-US" dirty="0" smtClean="0">
                <a:latin typeface="Arial" charset="0"/>
              </a:rPr>
              <a:t>, catastrophes </a:t>
            </a:r>
            <a:r>
              <a:rPr lang="en-US" dirty="0" err="1" smtClean="0">
                <a:latin typeface="Arial" charset="0"/>
              </a:rPr>
              <a:t>naturelles</a:t>
            </a:r>
            <a:r>
              <a:rPr lang="en-US" dirty="0" smtClean="0">
                <a:latin typeface="Arial" charset="0"/>
              </a:rPr>
              <a:t>, </a:t>
            </a:r>
            <a:r>
              <a:rPr lang="en-US" dirty="0" err="1" smtClean="0">
                <a:latin typeface="Arial" charset="0"/>
              </a:rPr>
              <a:t>violences</a:t>
            </a:r>
            <a:r>
              <a:rPr lang="en-US" dirty="0" smtClean="0">
                <a:latin typeface="Arial" charset="0"/>
              </a:rPr>
              <a:t> </a:t>
            </a:r>
            <a:r>
              <a:rPr lang="en-US" dirty="0" err="1" smtClean="0">
                <a:latin typeface="Arial" charset="0"/>
              </a:rPr>
              <a:t>sexuelles</a:t>
            </a:r>
            <a:r>
              <a:rPr lang="en-US" dirty="0" smtClean="0">
                <a:latin typeface="Arial" charset="0"/>
              </a:rPr>
              <a:t>….</a:t>
            </a:r>
          </a:p>
          <a:p>
            <a:r>
              <a:rPr lang="en-US" dirty="0" smtClean="0">
                <a:latin typeface="Arial" charset="0"/>
              </a:rPr>
              <a:t>A tout </a:t>
            </a:r>
            <a:r>
              <a:rPr lang="en-US" dirty="0" err="1" smtClean="0">
                <a:latin typeface="Arial" charset="0"/>
              </a:rPr>
              <a:t>âge</a:t>
            </a:r>
            <a:r>
              <a:rPr lang="en-US" dirty="0" smtClean="0">
                <a:latin typeface="Arial" charset="0"/>
              </a:rPr>
              <a:t> : </a:t>
            </a:r>
            <a:r>
              <a:rPr lang="en-US" dirty="0" err="1" smtClean="0">
                <a:latin typeface="Arial" charset="0"/>
              </a:rPr>
              <a:t>adulte</a:t>
            </a:r>
            <a:r>
              <a:rPr lang="en-US" dirty="0" smtClean="0">
                <a:latin typeface="Arial" charset="0"/>
              </a:rPr>
              <a:t>, enfant, </a:t>
            </a:r>
            <a:r>
              <a:rPr lang="en-US" dirty="0" err="1" smtClean="0">
                <a:latin typeface="Arial" charset="0"/>
              </a:rPr>
              <a:t>mais</a:t>
            </a:r>
            <a:r>
              <a:rPr lang="en-US" dirty="0" smtClean="0">
                <a:latin typeface="Arial" charset="0"/>
              </a:rPr>
              <a:t> </a:t>
            </a:r>
            <a:r>
              <a:rPr lang="en-US" dirty="0" err="1" smtClean="0">
                <a:latin typeface="Arial" charset="0"/>
              </a:rPr>
              <a:t>aussi</a:t>
            </a:r>
            <a:r>
              <a:rPr lang="en-US" dirty="0" smtClean="0">
                <a:latin typeface="Arial" charset="0"/>
              </a:rPr>
              <a:t> </a:t>
            </a:r>
            <a:r>
              <a:rPr lang="en-US" dirty="0" err="1" smtClean="0">
                <a:latin typeface="Arial" charset="0"/>
              </a:rPr>
              <a:t>bébés</a:t>
            </a:r>
            <a:endParaRPr lang="en-US" dirty="0" smtClean="0">
              <a:latin typeface="Arial" charset="0"/>
            </a:endParaRPr>
          </a:p>
          <a:p>
            <a:endParaRPr lang="en-US" dirty="0" smtClean="0">
              <a:latin typeface="Arial" charset="0"/>
            </a:endParaRPr>
          </a:p>
        </p:txBody>
      </p:sp>
      <p:sp>
        <p:nvSpPr>
          <p:cNvPr id="4099" name="Espace réservé du numéro de diapositive 5"/>
          <p:cNvSpPr>
            <a:spLocks noGrp="1"/>
          </p:cNvSpPr>
          <p:nvPr>
            <p:ph type="sldNum" sz="quarter" idx="12"/>
          </p:nvPr>
        </p:nvSpPr>
        <p:spPr>
          <a:noFill/>
        </p:spPr>
        <p:txBody>
          <a:bodyPr>
            <a:normAutofit/>
          </a:bodyPr>
          <a:lstStyle/>
          <a:p>
            <a:fld id="{19802D79-AD13-4451-842F-CC8D3C384137}" type="slidenum">
              <a:rPr lang="en-US"/>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685800" y="609600"/>
            <a:ext cx="7772400" cy="914400"/>
          </a:xfrm>
        </p:spPr>
        <p:txBody>
          <a:bodyPr>
            <a:normAutofit fontScale="90000"/>
          </a:bodyPr>
          <a:lstStyle/>
          <a:p>
            <a:r>
              <a:rPr lang="fr-FR" b="1" dirty="0" smtClean="0">
                <a:latin typeface="Arial" charset="0"/>
              </a:rPr>
              <a:t>L’exemple du Liban : dispositif à Roissy</a:t>
            </a:r>
            <a:endParaRPr lang="fr-FR" dirty="0" smtClean="0"/>
          </a:p>
        </p:txBody>
      </p:sp>
      <p:sp>
        <p:nvSpPr>
          <p:cNvPr id="27653" name="Rectangle 3"/>
          <p:cNvSpPr>
            <a:spLocks noGrp="1" noChangeArrowheads="1"/>
          </p:cNvSpPr>
          <p:nvPr>
            <p:ph idx="1"/>
          </p:nvPr>
        </p:nvSpPr>
        <p:spPr>
          <a:xfrm>
            <a:off x="685800" y="1981200"/>
            <a:ext cx="8001000" cy="4114800"/>
          </a:xfrm>
        </p:spPr>
        <p:txBody>
          <a:bodyPr/>
          <a:lstStyle/>
          <a:p>
            <a:pPr marL="381000" lvl="2" indent="0">
              <a:lnSpc>
                <a:spcPct val="90000"/>
              </a:lnSpc>
              <a:buFontTx/>
              <a:buNone/>
            </a:pPr>
            <a:r>
              <a:rPr lang="fr-FR" sz="2000" b="1" smtClean="0">
                <a:latin typeface="Arial" charset="0"/>
              </a:rPr>
              <a:t>Dispositif opérationnel initial  du 17/07 au 18/08 2006 : </a:t>
            </a:r>
          </a:p>
          <a:p>
            <a:pPr marL="381000" lvl="2" indent="0" algn="just">
              <a:lnSpc>
                <a:spcPct val="90000"/>
              </a:lnSpc>
            </a:pPr>
            <a:r>
              <a:rPr lang="fr-FR" sz="2000" smtClean="0">
                <a:latin typeface="Arial" charset="0"/>
              </a:rPr>
              <a:t>Une équipe de professionnels disponible H24 pour un nombre de jours indéterminé. </a:t>
            </a:r>
          </a:p>
          <a:p>
            <a:pPr marL="381000" lvl="2" indent="0" algn="just">
              <a:lnSpc>
                <a:spcPct val="90000"/>
              </a:lnSpc>
            </a:pPr>
            <a:r>
              <a:rPr lang="fr-FR" sz="2000" smtClean="0">
                <a:latin typeface="Arial" charset="0"/>
              </a:rPr>
              <a:t>L’équipe composée de huit à douze (selon le nombre d’arrivants) professionnels de santé mentale formés aux situations de crise et comprenant toujours :</a:t>
            </a:r>
          </a:p>
          <a:p>
            <a:pPr marL="381000" lvl="2" indent="0" algn="just">
              <a:lnSpc>
                <a:spcPct val="90000"/>
              </a:lnSpc>
              <a:buFontTx/>
              <a:buNone/>
            </a:pPr>
            <a:r>
              <a:rPr lang="fr-FR" sz="2000" smtClean="0">
                <a:latin typeface="Arial" charset="0"/>
              </a:rPr>
              <a:t>	- Un psychiatre coordonateur de la CUMP 93</a:t>
            </a:r>
          </a:p>
          <a:p>
            <a:pPr marL="381000" lvl="2" indent="0" algn="just">
              <a:lnSpc>
                <a:spcPct val="90000"/>
              </a:lnSpc>
              <a:buFontTx/>
              <a:buNone/>
            </a:pPr>
            <a:r>
              <a:rPr lang="fr-FR" sz="2000" smtClean="0">
                <a:latin typeface="Arial" charset="0"/>
              </a:rPr>
              <a:t>	- Au moins deux psychiatres, un psychologue, et un infirmier</a:t>
            </a:r>
          </a:p>
          <a:p>
            <a:pPr marL="381000" lvl="2" indent="0" algn="just">
              <a:lnSpc>
                <a:spcPct val="90000"/>
              </a:lnSpc>
              <a:buFontTx/>
              <a:buNone/>
            </a:pPr>
            <a:r>
              <a:rPr lang="fr-FR" sz="2000" smtClean="0">
                <a:latin typeface="Arial" charset="0"/>
              </a:rPr>
              <a:t>	- Au moins deux spécialistes de pédopsychiatrie</a:t>
            </a:r>
          </a:p>
          <a:p>
            <a:pPr marL="381000" lvl="2" indent="0" algn="just">
              <a:lnSpc>
                <a:spcPct val="90000"/>
              </a:lnSpc>
              <a:buFontTx/>
              <a:buNone/>
            </a:pPr>
            <a:r>
              <a:rPr lang="fr-FR" sz="2000" smtClean="0">
                <a:latin typeface="Arial" charset="0"/>
              </a:rPr>
              <a:t>	- Des professionnels anglophones et arabophones</a:t>
            </a:r>
          </a:p>
          <a:p>
            <a:pPr marL="381000" lvl="2" indent="0" algn="just">
              <a:lnSpc>
                <a:spcPct val="90000"/>
              </a:lnSpc>
              <a:buFontTx/>
              <a:buNone/>
            </a:pPr>
            <a:r>
              <a:rPr lang="fr-FR" sz="2000" smtClean="0">
                <a:latin typeface="Arial" charset="0"/>
              </a:rPr>
              <a:t>	- Des professionnels formés à la psychiatrie transculturelle.</a:t>
            </a:r>
          </a:p>
          <a:p>
            <a:pPr marL="0" indent="0">
              <a:lnSpc>
                <a:spcPct val="90000"/>
              </a:lnSpc>
            </a:pPr>
            <a:endParaRPr lang="fr-FR" sz="2800" smtClean="0"/>
          </a:p>
        </p:txBody>
      </p:sp>
      <p:sp>
        <p:nvSpPr>
          <p:cNvPr id="27651" name="Espace réservé du numéro de diapositive 5"/>
          <p:cNvSpPr>
            <a:spLocks noGrp="1"/>
          </p:cNvSpPr>
          <p:nvPr>
            <p:ph type="sldNum" sz="quarter" idx="12"/>
          </p:nvPr>
        </p:nvSpPr>
        <p:spPr>
          <a:noFill/>
        </p:spPr>
        <p:txBody>
          <a:bodyPr>
            <a:normAutofit/>
          </a:bodyPr>
          <a:lstStyle/>
          <a:p>
            <a:fld id="{BE1B9BF3-EC46-41B3-8446-07B13826CADD}"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3" descr="IMG_7157.JPG                                                   00000059CORSAIR                        00000000:"/>
          <p:cNvPicPr>
            <a:picLocks noGrp="1" noChangeAspect="1" noChangeArrowheads="1"/>
          </p:cNvPicPr>
          <p:nvPr>
            <p:ph/>
          </p:nvPr>
        </p:nvPicPr>
        <p:blipFill>
          <a:blip r:embed="rId2" cstate="print"/>
          <a:stretch>
            <a:fillRect/>
          </a:stretch>
        </p:blipFill>
        <p:spPr>
          <a:xfrm>
            <a:off x="914400" y="609600"/>
            <a:ext cx="7315200" cy="5486400"/>
          </a:xfrm>
          <a:noFill/>
        </p:spPr>
      </p:pic>
      <p:sp>
        <p:nvSpPr>
          <p:cNvPr id="28675" name="Espace réservé du numéro de diapositive 4"/>
          <p:cNvSpPr>
            <a:spLocks noGrp="1"/>
          </p:cNvSpPr>
          <p:nvPr>
            <p:ph type="sldNum" sz="quarter" idx="12"/>
          </p:nvPr>
        </p:nvSpPr>
        <p:spPr>
          <a:noFill/>
        </p:spPr>
        <p:txBody>
          <a:bodyPr>
            <a:normAutofit/>
          </a:bodyPr>
          <a:lstStyle/>
          <a:p>
            <a:fld id="{96C072E0-ED87-4F8C-86AB-5FEED03EF661}"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5" descr="cote ivoire roissy13nov2#6A.jpg                                0000005CCORSAIR                        00000000:"/>
          <p:cNvPicPr>
            <a:picLocks noGrp="1" noChangeAspect="1" noChangeArrowheads="1"/>
          </p:cNvPicPr>
          <p:nvPr>
            <p:ph/>
          </p:nvPr>
        </p:nvPicPr>
        <p:blipFill>
          <a:blip r:embed="rId2" cstate="print"/>
          <a:stretch>
            <a:fillRect/>
          </a:stretch>
        </p:blipFill>
        <p:spPr>
          <a:xfrm>
            <a:off x="914400" y="609600"/>
            <a:ext cx="7315200" cy="5486400"/>
          </a:xfrm>
          <a:noFill/>
        </p:spPr>
      </p:pic>
      <p:sp>
        <p:nvSpPr>
          <p:cNvPr id="29699" name="Espace réservé du numéro de diapositive 4"/>
          <p:cNvSpPr>
            <a:spLocks noGrp="1"/>
          </p:cNvSpPr>
          <p:nvPr>
            <p:ph type="sldNum" sz="quarter" idx="12"/>
          </p:nvPr>
        </p:nvSpPr>
        <p:spPr>
          <a:noFill/>
        </p:spPr>
        <p:txBody>
          <a:bodyPr>
            <a:normAutofit/>
          </a:bodyPr>
          <a:lstStyle/>
          <a:p>
            <a:fld id="{B2CC21A3-6B52-4682-9B38-F47F5016CDB1}" type="slidenum">
              <a:rPr lang="en-US"/>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3" descr="evacuation abidjan 062.jpg                                     0000005CCORSAIR                        00000000:"/>
          <p:cNvPicPr>
            <a:picLocks noGrp="1" noChangeAspect="1" noChangeArrowheads="1"/>
          </p:cNvPicPr>
          <p:nvPr>
            <p:ph/>
          </p:nvPr>
        </p:nvPicPr>
        <p:blipFill>
          <a:blip r:embed="rId2" cstate="print"/>
          <a:stretch>
            <a:fillRect/>
          </a:stretch>
        </p:blipFill>
        <p:spPr>
          <a:xfrm>
            <a:off x="914400" y="609600"/>
            <a:ext cx="7315200" cy="5486400"/>
          </a:xfrm>
          <a:noFill/>
        </p:spPr>
      </p:pic>
      <p:sp>
        <p:nvSpPr>
          <p:cNvPr id="30723" name="Espace réservé du numéro de diapositive 4"/>
          <p:cNvSpPr>
            <a:spLocks noGrp="1"/>
          </p:cNvSpPr>
          <p:nvPr>
            <p:ph type="sldNum" sz="quarter" idx="12"/>
          </p:nvPr>
        </p:nvSpPr>
        <p:spPr>
          <a:noFill/>
        </p:spPr>
        <p:txBody>
          <a:bodyPr>
            <a:normAutofit/>
          </a:bodyPr>
          <a:lstStyle/>
          <a:p>
            <a:fld id="{473194E5-20A9-4474-9C57-EFCF077FF8DC}"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3" descr="IMG_7063.JPG                                                   00000059CORSAIR                        00000000:"/>
          <p:cNvPicPr>
            <a:picLocks noGrp="1" noChangeAspect="1" noChangeArrowheads="1"/>
          </p:cNvPicPr>
          <p:nvPr>
            <p:ph/>
          </p:nvPr>
        </p:nvPicPr>
        <p:blipFill>
          <a:blip r:embed="rId2" cstate="print"/>
          <a:stretch>
            <a:fillRect/>
          </a:stretch>
        </p:blipFill>
        <p:spPr>
          <a:xfrm>
            <a:off x="914400" y="609600"/>
            <a:ext cx="7315200" cy="5486400"/>
          </a:xfrm>
          <a:noFill/>
        </p:spPr>
      </p:pic>
      <p:sp>
        <p:nvSpPr>
          <p:cNvPr id="31747" name="Espace réservé du numéro de diapositive 4"/>
          <p:cNvSpPr>
            <a:spLocks noGrp="1"/>
          </p:cNvSpPr>
          <p:nvPr>
            <p:ph type="sldNum" sz="quarter" idx="12"/>
          </p:nvPr>
        </p:nvSpPr>
        <p:spPr>
          <a:noFill/>
        </p:spPr>
        <p:txBody>
          <a:bodyPr>
            <a:normAutofit/>
          </a:bodyPr>
          <a:lstStyle/>
          <a:p>
            <a:fld id="{84B43E07-4F5C-4E90-85D7-4F66122A3722}"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Espace réservé du numéro de diapositive 2"/>
          <p:cNvSpPr>
            <a:spLocks noGrp="1"/>
          </p:cNvSpPr>
          <p:nvPr>
            <p:ph type="sldNum" sz="quarter" idx="12"/>
          </p:nvPr>
        </p:nvSpPr>
        <p:spPr>
          <a:noFill/>
        </p:spPr>
        <p:txBody>
          <a:bodyPr/>
          <a:lstStyle/>
          <a:p>
            <a:fld id="{146AFFFA-3C64-446C-8EFE-000AC9CB0920}" type="slidenum">
              <a:rPr lang="en-US"/>
              <a:pPr/>
              <a:t>25</a:t>
            </a:fld>
            <a:endParaRPr lang="en-US"/>
          </a:p>
        </p:txBody>
      </p:sp>
      <p:pic>
        <p:nvPicPr>
          <p:cNvPr id="32772" name="Picture 2"/>
          <p:cNvPicPr>
            <a:picLocks noChangeAspect="1" noChangeArrowheads="1"/>
          </p:cNvPicPr>
          <p:nvPr/>
        </p:nvPicPr>
        <p:blipFill>
          <a:blip r:embed="rId2" cstate="print"/>
          <a:srcRect/>
          <a:stretch>
            <a:fillRect/>
          </a:stretch>
        </p:blipFill>
        <p:spPr bwMode="auto">
          <a:xfrm>
            <a:off x="1428750" y="1214438"/>
            <a:ext cx="6686550" cy="44767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r>
              <a:rPr lang="fr-FR" b="1" smtClean="0">
                <a:latin typeface="Arial" charset="0"/>
              </a:rPr>
              <a:t>Liban (suite)</a:t>
            </a:r>
            <a:endParaRPr lang="fr-FR" smtClean="0"/>
          </a:p>
        </p:txBody>
      </p:sp>
      <p:sp>
        <p:nvSpPr>
          <p:cNvPr id="33797" name="Rectangle 3"/>
          <p:cNvSpPr>
            <a:spLocks noGrp="1" noChangeArrowheads="1"/>
          </p:cNvSpPr>
          <p:nvPr>
            <p:ph idx="1"/>
          </p:nvPr>
        </p:nvSpPr>
        <p:spPr/>
        <p:txBody>
          <a:bodyPr/>
          <a:lstStyle/>
          <a:p>
            <a:pPr algn="just">
              <a:buFontTx/>
              <a:buNone/>
            </a:pPr>
            <a:r>
              <a:rPr lang="fr-FR" smtClean="0">
                <a:latin typeface="Arial" charset="0"/>
              </a:rPr>
              <a:t>	Durant la période considérée, 11 963 personnes sont arrivées dans le dispositif. On observe que </a:t>
            </a:r>
            <a:r>
              <a:rPr lang="fr-FR" b="1" smtClean="0">
                <a:latin typeface="Arial" charset="0"/>
              </a:rPr>
              <a:t>31%</a:t>
            </a:r>
            <a:r>
              <a:rPr lang="fr-FR" smtClean="0">
                <a:latin typeface="Arial" charset="0"/>
              </a:rPr>
              <a:t> des arrivants (3 704)  ont été pris en charge : </a:t>
            </a:r>
            <a:r>
              <a:rPr lang="fr-FR" b="1" smtClean="0">
                <a:latin typeface="Arial" charset="0"/>
              </a:rPr>
              <a:t>19.3%</a:t>
            </a:r>
            <a:r>
              <a:rPr lang="fr-FR" smtClean="0">
                <a:latin typeface="Arial" charset="0"/>
              </a:rPr>
              <a:t> (2 314) pour des entretiens brefs, </a:t>
            </a:r>
            <a:r>
              <a:rPr lang="fr-FR" b="1" smtClean="0">
                <a:latin typeface="Arial" charset="0"/>
              </a:rPr>
              <a:t>11.7%</a:t>
            </a:r>
            <a:r>
              <a:rPr lang="fr-FR" smtClean="0">
                <a:latin typeface="Arial" charset="0"/>
              </a:rPr>
              <a:t> (1 390) pour des entretiens approfondis.</a:t>
            </a:r>
          </a:p>
          <a:p>
            <a:endParaRPr lang="fr-FR" smtClean="0"/>
          </a:p>
        </p:txBody>
      </p:sp>
      <p:sp>
        <p:nvSpPr>
          <p:cNvPr id="33795" name="Espace réservé du numéro de diapositive 5"/>
          <p:cNvSpPr>
            <a:spLocks noGrp="1"/>
          </p:cNvSpPr>
          <p:nvPr>
            <p:ph type="sldNum" sz="quarter" idx="12"/>
          </p:nvPr>
        </p:nvSpPr>
        <p:spPr>
          <a:noFill/>
        </p:spPr>
        <p:txBody>
          <a:bodyPr>
            <a:normAutofit/>
          </a:bodyPr>
          <a:lstStyle/>
          <a:p>
            <a:fld id="{A267343F-4266-42D3-B6A9-07AACF0B96ED}"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normAutofit fontScale="90000"/>
          </a:bodyPr>
          <a:lstStyle/>
          <a:p>
            <a:r>
              <a:rPr lang="fr-FR" b="1" dirty="0" smtClean="0"/>
              <a:t>Activité de la CUMP 93 </a:t>
            </a:r>
            <a:br>
              <a:rPr lang="fr-FR" b="1" dirty="0" smtClean="0"/>
            </a:br>
            <a:r>
              <a:rPr lang="fr-FR" b="1" dirty="0" smtClean="0"/>
              <a:t>en 2013</a:t>
            </a:r>
            <a:endParaRPr lang="fr-FR" dirty="0" smtClean="0"/>
          </a:p>
        </p:txBody>
      </p:sp>
      <p:sp>
        <p:nvSpPr>
          <p:cNvPr id="35845" name="Rectangle 3"/>
          <p:cNvSpPr>
            <a:spLocks noGrp="1" noChangeArrowheads="1"/>
          </p:cNvSpPr>
          <p:nvPr>
            <p:ph idx="1"/>
          </p:nvPr>
        </p:nvSpPr>
        <p:spPr/>
        <p:txBody>
          <a:bodyPr/>
          <a:lstStyle/>
          <a:p>
            <a:pPr algn="just">
              <a:lnSpc>
                <a:spcPct val="90000"/>
              </a:lnSpc>
            </a:pPr>
            <a:r>
              <a:rPr lang="fr-FR" sz="2800" dirty="0" smtClean="0">
                <a:latin typeface="Arial" charset="0"/>
              </a:rPr>
              <a:t>En 2009, la CUMP 93 a été déclenchée 31 fois.</a:t>
            </a:r>
          </a:p>
          <a:p>
            <a:pPr algn="just">
              <a:lnSpc>
                <a:spcPct val="90000"/>
              </a:lnSpc>
            </a:pPr>
            <a:r>
              <a:rPr lang="fr-FR" sz="2800" b="1" dirty="0" smtClean="0">
                <a:latin typeface="Arial" charset="0"/>
              </a:rPr>
              <a:t>Sur ces 31 déclenchements </a:t>
            </a:r>
          </a:p>
          <a:p>
            <a:pPr algn="just">
              <a:lnSpc>
                <a:spcPct val="90000"/>
              </a:lnSpc>
              <a:buFontTx/>
              <a:buNone/>
            </a:pPr>
            <a:r>
              <a:rPr lang="fr-FR" sz="2800" dirty="0" smtClean="0">
                <a:latin typeface="Arial" charset="0"/>
                <a:sym typeface="Symbol" charset="2"/>
              </a:rPr>
              <a:t></a:t>
            </a:r>
            <a:r>
              <a:rPr lang="fr-FR" sz="2800" dirty="0" smtClean="0">
                <a:latin typeface="Arial" charset="0"/>
              </a:rPr>
              <a:t> 2 concernaient une situation de </a:t>
            </a:r>
            <a:r>
              <a:rPr lang="fr-FR" sz="2800" b="1" dirty="0" smtClean="0">
                <a:latin typeface="Arial" charset="0"/>
              </a:rPr>
              <a:t>catastrophe</a:t>
            </a:r>
            <a:r>
              <a:rPr lang="fr-FR" sz="2800" dirty="0" smtClean="0">
                <a:latin typeface="Arial" charset="0"/>
              </a:rPr>
              <a:t> de grande ampleur :</a:t>
            </a:r>
          </a:p>
          <a:p>
            <a:pPr lvl="2" algn="just">
              <a:lnSpc>
                <a:spcPct val="90000"/>
              </a:lnSpc>
              <a:buFontTx/>
              <a:buNone/>
            </a:pPr>
            <a:r>
              <a:rPr lang="fr-FR" sz="2000" dirty="0" smtClean="0">
                <a:latin typeface="Wingdings" charset="2"/>
                <a:cs typeface="Times New Roman" pitchFamily="18" charset="0"/>
                <a:sym typeface="Wingdings" charset="2"/>
              </a:rPr>
              <a:t>	</a:t>
            </a:r>
            <a:r>
              <a:rPr lang="fr-FR" sz="2000" dirty="0" smtClean="0">
                <a:latin typeface="Arial" charset="0"/>
              </a:rPr>
              <a:t>Retour de ressortissants français de République Centrafricaine</a:t>
            </a:r>
          </a:p>
          <a:p>
            <a:pPr lvl="2" algn="just">
              <a:lnSpc>
                <a:spcPct val="90000"/>
              </a:lnSpc>
              <a:buFontTx/>
              <a:buNone/>
            </a:pPr>
            <a:r>
              <a:rPr lang="fr-FR" sz="2000" dirty="0" smtClean="0">
                <a:latin typeface="Wingdings" charset="2"/>
                <a:cs typeface="Times New Roman" pitchFamily="18" charset="0"/>
                <a:sym typeface="Wingdings" charset="2"/>
              </a:rPr>
              <a:t>	</a:t>
            </a:r>
            <a:r>
              <a:rPr lang="fr-FR" sz="2000" dirty="0" smtClean="0">
                <a:latin typeface="Arial" charset="0"/>
              </a:rPr>
              <a:t>Accident de Brétigny sur Orge</a:t>
            </a:r>
          </a:p>
          <a:p>
            <a:pPr>
              <a:lnSpc>
                <a:spcPct val="90000"/>
              </a:lnSpc>
            </a:pPr>
            <a:endParaRPr lang="fr-FR" sz="2800" dirty="0" smtClean="0"/>
          </a:p>
        </p:txBody>
      </p:sp>
      <p:sp>
        <p:nvSpPr>
          <p:cNvPr id="35843" name="Espace réservé du numéro de diapositive 5"/>
          <p:cNvSpPr>
            <a:spLocks noGrp="1"/>
          </p:cNvSpPr>
          <p:nvPr>
            <p:ph type="sldNum" sz="quarter" idx="12"/>
          </p:nvPr>
        </p:nvSpPr>
        <p:spPr>
          <a:noFill/>
        </p:spPr>
        <p:txBody>
          <a:bodyPr>
            <a:normAutofit/>
          </a:bodyPr>
          <a:lstStyle/>
          <a:p>
            <a:fld id="{7BC29B19-5DD3-4014-A60D-43C13AAEA3F5}"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3"/>
          <p:cNvSpPr>
            <a:spLocks noGrp="1" noChangeArrowheads="1"/>
          </p:cNvSpPr>
          <p:nvPr>
            <p:ph idx="1"/>
          </p:nvPr>
        </p:nvSpPr>
        <p:spPr>
          <a:xfrm>
            <a:off x="685800" y="1357313"/>
            <a:ext cx="7772400" cy="4572000"/>
          </a:xfrm>
        </p:spPr>
        <p:txBody>
          <a:bodyPr/>
          <a:lstStyle/>
          <a:p>
            <a:pPr algn="just">
              <a:lnSpc>
                <a:spcPct val="90000"/>
              </a:lnSpc>
              <a:buFont typeface="Symbol" charset="2"/>
              <a:buChar char="Þ"/>
            </a:pPr>
            <a:r>
              <a:rPr lang="fr-FR" dirty="0" smtClean="0">
                <a:latin typeface="Arial" charset="0"/>
              </a:rPr>
              <a:t> 5 concernaient des </a:t>
            </a:r>
            <a:r>
              <a:rPr lang="fr-FR" b="1" dirty="0" smtClean="0">
                <a:latin typeface="Arial" charset="0"/>
              </a:rPr>
              <a:t>événements catastrophiques à impact limité :</a:t>
            </a:r>
            <a:endParaRPr lang="fr-FR" dirty="0" smtClean="0">
              <a:latin typeface="Arial" charset="0"/>
            </a:endParaRPr>
          </a:p>
          <a:p>
            <a:pPr lvl="1" algn="just">
              <a:lnSpc>
                <a:spcPct val="90000"/>
              </a:lnSpc>
              <a:buFont typeface="Symbol" charset="2"/>
              <a:buChar char="Þ"/>
            </a:pPr>
            <a:r>
              <a:rPr lang="fr-FR" dirty="0" smtClean="0">
                <a:latin typeface="Arial" charset="0"/>
              </a:rPr>
              <a:t>Incendie Aubervilliers</a:t>
            </a:r>
          </a:p>
          <a:p>
            <a:pPr lvl="1" algn="just">
              <a:lnSpc>
                <a:spcPct val="90000"/>
              </a:lnSpc>
              <a:buFont typeface="Symbol" charset="2"/>
              <a:buChar char="Þ"/>
            </a:pPr>
            <a:r>
              <a:rPr lang="fr-FR" dirty="0" smtClean="0">
                <a:latin typeface="Arial" charset="0"/>
              </a:rPr>
              <a:t>Incendie Montreuil</a:t>
            </a:r>
          </a:p>
          <a:p>
            <a:pPr lvl="1" algn="just">
              <a:lnSpc>
                <a:spcPct val="90000"/>
              </a:lnSpc>
              <a:buFont typeface="Symbol" charset="2"/>
              <a:buChar char="Þ"/>
            </a:pPr>
            <a:r>
              <a:rPr lang="fr-FR" dirty="0" smtClean="0">
                <a:latin typeface="Arial" charset="0"/>
              </a:rPr>
              <a:t>Rapatriement à Roissy des victimes d’un accident de bus survenu en Inde</a:t>
            </a:r>
          </a:p>
          <a:p>
            <a:pPr lvl="1" algn="just">
              <a:lnSpc>
                <a:spcPct val="90000"/>
              </a:lnSpc>
              <a:buFont typeface="Symbol" charset="2"/>
              <a:buChar char="Þ"/>
            </a:pPr>
            <a:r>
              <a:rPr lang="fr-FR" dirty="0" smtClean="0">
                <a:latin typeface="Arial" charset="0"/>
              </a:rPr>
              <a:t>Rapatriement à Roissy des victimes d’un accident de bus survenu en Guyane</a:t>
            </a:r>
          </a:p>
          <a:p>
            <a:pPr lvl="1" algn="just">
              <a:lnSpc>
                <a:spcPct val="90000"/>
              </a:lnSpc>
              <a:buFont typeface="Symbol" charset="2"/>
              <a:buChar char="Þ"/>
            </a:pPr>
            <a:r>
              <a:rPr lang="fr-FR" dirty="0">
                <a:latin typeface="Arial" charset="0"/>
              </a:rPr>
              <a:t> </a:t>
            </a:r>
            <a:r>
              <a:rPr lang="fr-FR" dirty="0" smtClean="0">
                <a:latin typeface="Arial" charset="0"/>
              </a:rPr>
              <a:t>Explosion + incendie criminel à Aulnay sous Bois</a:t>
            </a:r>
          </a:p>
          <a:p>
            <a:pPr>
              <a:lnSpc>
                <a:spcPct val="90000"/>
              </a:lnSpc>
            </a:pPr>
            <a:endParaRPr lang="fr-FR" sz="2800" dirty="0" smtClean="0"/>
          </a:p>
        </p:txBody>
      </p:sp>
      <p:sp>
        <p:nvSpPr>
          <p:cNvPr id="36866" name="Espace réservé du pied de page 4"/>
          <p:cNvSpPr>
            <a:spLocks noGrp="1"/>
          </p:cNvSpPr>
          <p:nvPr>
            <p:ph type="ftr" sz="quarter" idx="11"/>
          </p:nvPr>
        </p:nvSpPr>
        <p:spPr>
          <a:noFill/>
        </p:spPr>
        <p:txBody>
          <a:bodyPr/>
          <a:lstStyle/>
          <a:p>
            <a:r>
              <a:rPr lang="en-US"/>
              <a:t>présentation du 12/03/10</a:t>
            </a:r>
          </a:p>
        </p:txBody>
      </p:sp>
      <p:sp>
        <p:nvSpPr>
          <p:cNvPr id="36867" name="Espace réservé du numéro de diapositive 5"/>
          <p:cNvSpPr>
            <a:spLocks noGrp="1"/>
          </p:cNvSpPr>
          <p:nvPr>
            <p:ph type="sldNum" sz="quarter" idx="12"/>
          </p:nvPr>
        </p:nvSpPr>
        <p:spPr>
          <a:noFill/>
        </p:spPr>
        <p:txBody>
          <a:bodyPr>
            <a:normAutofit/>
          </a:bodyPr>
          <a:lstStyle/>
          <a:p>
            <a:fld id="{13B39911-7A52-4795-B8A8-7EBB68DA46A8}"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u contenu 2"/>
          <p:cNvSpPr>
            <a:spLocks noGrp="1"/>
          </p:cNvSpPr>
          <p:nvPr>
            <p:ph idx="1"/>
          </p:nvPr>
        </p:nvSpPr>
        <p:spPr>
          <a:xfrm>
            <a:off x="685800" y="857250"/>
            <a:ext cx="7772400" cy="5238750"/>
          </a:xfrm>
        </p:spPr>
        <p:txBody>
          <a:bodyPr>
            <a:normAutofit lnSpcReduction="10000"/>
          </a:bodyPr>
          <a:lstStyle/>
          <a:p>
            <a:pPr algn="just">
              <a:lnSpc>
                <a:spcPct val="90000"/>
              </a:lnSpc>
              <a:buFont typeface="Symbol" charset="2"/>
              <a:buChar char="Þ"/>
            </a:pPr>
            <a:r>
              <a:rPr lang="fr-FR" dirty="0" smtClean="0">
                <a:latin typeface="Arial" charset="0"/>
              </a:rPr>
              <a:t>24 concernaient des </a:t>
            </a:r>
            <a:r>
              <a:rPr lang="fr-FR" b="1" dirty="0" smtClean="0">
                <a:latin typeface="Arial" charset="0"/>
              </a:rPr>
              <a:t>événements à fort impact psychologique</a:t>
            </a:r>
            <a:r>
              <a:rPr lang="fr-FR" dirty="0" smtClean="0">
                <a:latin typeface="Arial" charset="0"/>
              </a:rPr>
              <a:t>  :</a:t>
            </a:r>
          </a:p>
          <a:p>
            <a:pPr lvl="1" algn="just">
              <a:lnSpc>
                <a:spcPct val="90000"/>
              </a:lnSpc>
              <a:buFont typeface="Symbol" charset="2"/>
              <a:buChar char="Þ"/>
            </a:pPr>
            <a:r>
              <a:rPr lang="fr-FR" dirty="0" smtClean="0">
                <a:latin typeface="Arial" charset="0"/>
              </a:rPr>
              <a:t>Suicide (ou tentative violente) en public + Mort violente ou subite en public (12)</a:t>
            </a:r>
          </a:p>
          <a:p>
            <a:pPr lvl="1" algn="just">
              <a:lnSpc>
                <a:spcPct val="90000"/>
              </a:lnSpc>
              <a:buNone/>
            </a:pPr>
            <a:r>
              <a:rPr lang="fr-FR" dirty="0" smtClean="0">
                <a:latin typeface="Arial" charset="0"/>
              </a:rPr>
              <a:t>Dont : défenestration d’un enfant de 10 ans, défenestration d’une éducatrice sur son lieu de travail, noyade d’un adolescent devant ses amis, etc.</a:t>
            </a:r>
          </a:p>
          <a:p>
            <a:pPr lvl="1" algn="just">
              <a:lnSpc>
                <a:spcPct val="90000"/>
              </a:lnSpc>
              <a:buFont typeface="Symbol" charset="2"/>
              <a:buChar char="Þ"/>
            </a:pPr>
            <a:r>
              <a:rPr lang="fr-FR" dirty="0" smtClean="0">
                <a:latin typeface="Arial" charset="0"/>
              </a:rPr>
              <a:t>Autres (12) (découvertes de corps, menaces de fusillade par un homme armé, </a:t>
            </a:r>
            <a:r>
              <a:rPr lang="fr-FR" dirty="0" err="1" smtClean="0">
                <a:latin typeface="Arial" charset="0"/>
              </a:rPr>
              <a:t>etc</a:t>
            </a:r>
            <a:r>
              <a:rPr lang="fr-FR" dirty="0" smtClean="0">
                <a:latin typeface="Arial" charset="0"/>
              </a:rPr>
              <a:t>) </a:t>
            </a:r>
          </a:p>
          <a:p>
            <a:pPr lvl="1" algn="just">
              <a:lnSpc>
                <a:spcPct val="90000"/>
              </a:lnSpc>
              <a:buFont typeface="Symbol" charset="2"/>
              <a:buChar char="Þ"/>
            </a:pPr>
            <a:r>
              <a:rPr lang="fr-FR" dirty="0">
                <a:latin typeface="Arial" charset="0"/>
              </a:rPr>
              <a:t> </a:t>
            </a:r>
            <a:r>
              <a:rPr lang="fr-FR" dirty="0" smtClean="0">
                <a:latin typeface="Arial" charset="0"/>
              </a:rPr>
              <a:t>NB : 3 en milieu hospitalier, plusieurs en milieu scolaire</a:t>
            </a:r>
          </a:p>
          <a:p>
            <a:endParaRPr lang="fr-FR" dirty="0" smtClean="0"/>
          </a:p>
        </p:txBody>
      </p:sp>
      <p:sp>
        <p:nvSpPr>
          <p:cNvPr id="37892" name="Espace réservé du numéro de diapositive 4"/>
          <p:cNvSpPr>
            <a:spLocks noGrp="1"/>
          </p:cNvSpPr>
          <p:nvPr>
            <p:ph type="sldNum" sz="quarter" idx="12"/>
          </p:nvPr>
        </p:nvSpPr>
        <p:spPr>
          <a:noFill/>
        </p:spPr>
        <p:txBody>
          <a:bodyPr>
            <a:normAutofit/>
          </a:bodyPr>
          <a:lstStyle/>
          <a:p>
            <a:fld id="{121917EE-2F32-47DF-939F-A8E094B0E644}" type="slidenum">
              <a:rPr lang="en-US"/>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1143000"/>
          </a:xfrm>
        </p:spPr>
        <p:txBody>
          <a:bodyPr>
            <a:normAutofit fontScale="90000"/>
          </a:bodyPr>
          <a:lstStyle/>
          <a:p>
            <a:pPr>
              <a:defRPr/>
            </a:pPr>
            <a:r>
              <a:rPr lang="en-US" b="1" smtClean="0">
                <a:effectLst>
                  <a:outerShdw blurRad="38100" dist="38100" dir="2700000" algn="tl">
                    <a:srgbClr val="000000"/>
                  </a:outerShdw>
                </a:effectLst>
                <a:latin typeface="Arial" charset="0"/>
              </a:rPr>
              <a:t>Ses conséquences immédiates</a:t>
            </a:r>
            <a:endParaRPr lang="en-US" smtClean="0"/>
          </a:p>
        </p:txBody>
      </p:sp>
      <p:sp>
        <p:nvSpPr>
          <p:cNvPr id="5125" name="Rectangle 3"/>
          <p:cNvSpPr>
            <a:spLocks noGrp="1" noChangeArrowheads="1"/>
          </p:cNvSpPr>
          <p:nvPr>
            <p:ph idx="1"/>
          </p:nvPr>
        </p:nvSpPr>
        <p:spPr>
          <a:xfrm>
            <a:off x="685800" y="1295400"/>
            <a:ext cx="7772400" cy="4800600"/>
          </a:xfrm>
        </p:spPr>
        <p:txBody>
          <a:bodyPr/>
          <a:lstStyle/>
          <a:p>
            <a:r>
              <a:rPr lang="en-US" b="1" smtClean="0">
                <a:latin typeface="Arial" charset="0"/>
              </a:rPr>
              <a:t>Stress adapté</a:t>
            </a:r>
          </a:p>
          <a:p>
            <a:r>
              <a:rPr lang="en-US" b="1" smtClean="0">
                <a:latin typeface="Arial" charset="0"/>
              </a:rPr>
              <a:t>Stress dépassé </a:t>
            </a:r>
          </a:p>
          <a:p>
            <a:pPr lvl="1"/>
            <a:r>
              <a:rPr lang="fr-FR" b="1" smtClean="0">
                <a:latin typeface="Arial" charset="0"/>
                <a:cs typeface="Times" charset="0"/>
              </a:rPr>
              <a:t>Sidération</a:t>
            </a:r>
          </a:p>
          <a:p>
            <a:pPr lvl="1" algn="just">
              <a:spcBef>
                <a:spcPts val="1200"/>
              </a:spcBef>
            </a:pPr>
            <a:r>
              <a:rPr lang="fr-FR" b="1" smtClean="0">
                <a:latin typeface="Arial" charset="0"/>
                <a:cs typeface="Times" charset="0"/>
              </a:rPr>
              <a:t>Agitation désordonnée</a:t>
            </a:r>
          </a:p>
          <a:p>
            <a:pPr lvl="1" algn="just">
              <a:spcBef>
                <a:spcPts val="1200"/>
              </a:spcBef>
            </a:pPr>
            <a:r>
              <a:rPr lang="fr-FR" b="1" smtClean="0">
                <a:latin typeface="Arial" charset="0"/>
                <a:cs typeface="Times" charset="0"/>
              </a:rPr>
              <a:t>Fuite panique</a:t>
            </a:r>
          </a:p>
          <a:p>
            <a:pPr lvl="1"/>
            <a:r>
              <a:rPr lang="fr-FR" b="1" smtClean="0">
                <a:latin typeface="Arial" charset="0"/>
              </a:rPr>
              <a:t>Action automatique</a:t>
            </a:r>
            <a:endParaRPr lang="en-US" b="1" smtClean="0">
              <a:latin typeface="Arial" charset="0"/>
            </a:endParaRPr>
          </a:p>
          <a:p>
            <a:r>
              <a:rPr lang="en-US" b="1" smtClean="0">
                <a:latin typeface="Arial" charset="0"/>
              </a:rPr>
              <a:t>Réaction névrotique</a:t>
            </a:r>
          </a:p>
          <a:p>
            <a:r>
              <a:rPr lang="en-US" b="1" smtClean="0">
                <a:latin typeface="Arial" charset="0"/>
              </a:rPr>
              <a:t>Réaction psychotique</a:t>
            </a:r>
          </a:p>
        </p:txBody>
      </p:sp>
      <p:sp>
        <p:nvSpPr>
          <p:cNvPr id="5123" name="Espace réservé du numéro de diapositive 5"/>
          <p:cNvSpPr>
            <a:spLocks noGrp="1"/>
          </p:cNvSpPr>
          <p:nvPr>
            <p:ph type="sldNum" sz="quarter" idx="12"/>
          </p:nvPr>
        </p:nvSpPr>
        <p:spPr>
          <a:noFill/>
        </p:spPr>
        <p:txBody>
          <a:bodyPr>
            <a:normAutofit/>
          </a:bodyPr>
          <a:lstStyle/>
          <a:p>
            <a:fld id="{AA24933F-A499-4346-BB8D-661329036EA3}" type="slidenum">
              <a:rPr lang="en-US"/>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r>
              <a:rPr lang="fr-FR" b="1" smtClean="0">
                <a:latin typeface="Arial" charset="0"/>
              </a:rPr>
              <a:t>Réponses données</a:t>
            </a:r>
            <a:endParaRPr lang="fr-FR" smtClean="0"/>
          </a:p>
        </p:txBody>
      </p:sp>
      <p:sp>
        <p:nvSpPr>
          <p:cNvPr id="38917" name="Rectangle 3"/>
          <p:cNvSpPr>
            <a:spLocks noGrp="1" noChangeArrowheads="1"/>
          </p:cNvSpPr>
          <p:nvPr>
            <p:ph idx="1"/>
          </p:nvPr>
        </p:nvSpPr>
        <p:spPr/>
        <p:txBody>
          <a:bodyPr/>
          <a:lstStyle/>
          <a:p>
            <a:pPr algn="just">
              <a:lnSpc>
                <a:spcPct val="90000"/>
              </a:lnSpc>
            </a:pPr>
            <a:r>
              <a:rPr lang="fr-FR" sz="2600" b="1" dirty="0" smtClean="0">
                <a:latin typeface="Arial" charset="0"/>
              </a:rPr>
              <a:t>La régulation téléphonique de ces déclenchements par la CUMP a conduit à :</a:t>
            </a:r>
            <a:r>
              <a:rPr lang="fr-FR" sz="2800" b="1" dirty="0" smtClean="0">
                <a:latin typeface="Arial" charset="0"/>
              </a:rPr>
              <a:t>  </a:t>
            </a:r>
          </a:p>
          <a:p>
            <a:pPr lvl="2" algn="just">
              <a:lnSpc>
                <a:spcPct val="90000"/>
              </a:lnSpc>
              <a:buFontTx/>
              <a:buNone/>
            </a:pPr>
            <a:r>
              <a:rPr lang="fr-FR" sz="2000" dirty="0" smtClean="0">
                <a:latin typeface="Arial" charset="0"/>
                <a:cs typeface="Times New Roman" pitchFamily="18" charset="0"/>
                <a:sym typeface="Wingdings" charset="2"/>
              </a:rPr>
              <a:t>	</a:t>
            </a:r>
            <a:r>
              <a:rPr lang="fr-FR" sz="2000" dirty="0" smtClean="0">
                <a:latin typeface="Arial" charset="0"/>
                <a:sym typeface="Wingdings" charset="2"/>
              </a:rPr>
              <a:t>12</a:t>
            </a:r>
            <a:r>
              <a:rPr lang="fr-FR" sz="2000" dirty="0" smtClean="0">
                <a:latin typeface="Arial" charset="0"/>
              </a:rPr>
              <a:t> Interventions Immédiates sur place </a:t>
            </a:r>
          </a:p>
          <a:p>
            <a:pPr lvl="2" algn="just">
              <a:lnSpc>
                <a:spcPct val="90000"/>
              </a:lnSpc>
              <a:buFontTx/>
              <a:buNone/>
            </a:pPr>
            <a:r>
              <a:rPr lang="fr-FR" sz="2000" dirty="0" smtClean="0">
                <a:latin typeface="Arial" charset="0"/>
                <a:cs typeface="Times New Roman" pitchFamily="18" charset="0"/>
                <a:sym typeface="Wingdings" charset="2"/>
              </a:rPr>
              <a:t>	</a:t>
            </a:r>
            <a:r>
              <a:rPr lang="fr-FR" sz="2000" dirty="0">
                <a:latin typeface="Arial" charset="0"/>
                <a:sym typeface="Wingdings" charset="2"/>
              </a:rPr>
              <a:t>5</a:t>
            </a:r>
            <a:r>
              <a:rPr lang="fr-FR" sz="2000" dirty="0" smtClean="0">
                <a:latin typeface="Arial" charset="0"/>
              </a:rPr>
              <a:t> Interventions Post-Immédiates sur place </a:t>
            </a:r>
          </a:p>
          <a:p>
            <a:pPr lvl="2" algn="just">
              <a:lnSpc>
                <a:spcPct val="90000"/>
              </a:lnSpc>
              <a:buFontTx/>
              <a:buNone/>
            </a:pPr>
            <a:r>
              <a:rPr lang="fr-FR" sz="2000" dirty="0" smtClean="0">
                <a:latin typeface="Arial" charset="0"/>
                <a:cs typeface="Times New Roman" pitchFamily="18" charset="0"/>
                <a:sym typeface="Wingdings" charset="2"/>
              </a:rPr>
              <a:t>	</a:t>
            </a:r>
            <a:r>
              <a:rPr lang="fr-FR" sz="2000" dirty="0">
                <a:latin typeface="Arial" charset="0"/>
                <a:sym typeface="Wingdings" charset="2"/>
              </a:rPr>
              <a:t>8</a:t>
            </a:r>
            <a:r>
              <a:rPr lang="fr-FR" sz="2000" dirty="0" smtClean="0">
                <a:latin typeface="Arial" charset="0"/>
              </a:rPr>
              <a:t> Interventions Post-Immédiates à Avicenne </a:t>
            </a:r>
            <a:endParaRPr lang="fr-FR" sz="2000" b="1" dirty="0" smtClean="0">
              <a:latin typeface="Arial" charset="0"/>
            </a:endParaRPr>
          </a:p>
          <a:p>
            <a:pPr lvl="2" algn="just">
              <a:lnSpc>
                <a:spcPct val="90000"/>
              </a:lnSpc>
              <a:buFontTx/>
              <a:buNone/>
            </a:pPr>
            <a:r>
              <a:rPr lang="fr-FR" sz="2000" dirty="0" smtClean="0">
                <a:latin typeface="Arial" charset="0"/>
                <a:cs typeface="Times New Roman" pitchFamily="18" charset="0"/>
                <a:sym typeface="Wingdings" charset="2"/>
              </a:rPr>
              <a:t>	</a:t>
            </a:r>
            <a:r>
              <a:rPr lang="fr-FR" sz="2000" dirty="0">
                <a:latin typeface="Arial" charset="0"/>
                <a:sym typeface="Wingdings" charset="2"/>
              </a:rPr>
              <a:t>4</a:t>
            </a:r>
            <a:r>
              <a:rPr lang="fr-FR" sz="2000" dirty="0" smtClean="0">
                <a:latin typeface="Arial" charset="0"/>
              </a:rPr>
              <a:t> Interventions indirectes  </a:t>
            </a:r>
          </a:p>
          <a:p>
            <a:pPr lvl="2" algn="just">
              <a:lnSpc>
                <a:spcPct val="90000"/>
              </a:lnSpc>
              <a:buFontTx/>
              <a:buNone/>
            </a:pPr>
            <a:r>
              <a:rPr lang="fr-FR" sz="2000" dirty="0" smtClean="0">
                <a:latin typeface="Arial" charset="0"/>
                <a:cs typeface="Times New Roman" pitchFamily="18" charset="0"/>
                <a:sym typeface="Wingdings" charset="2"/>
              </a:rPr>
              <a:t>	</a:t>
            </a:r>
            <a:r>
              <a:rPr lang="fr-FR" sz="2000" dirty="0">
                <a:latin typeface="Arial" charset="0"/>
                <a:sym typeface="Wingdings" charset="2"/>
              </a:rPr>
              <a:t>6</a:t>
            </a:r>
            <a:r>
              <a:rPr lang="fr-FR" sz="2000" dirty="0" smtClean="0">
                <a:latin typeface="Arial" charset="0"/>
              </a:rPr>
              <a:t> orientations d’emblée (vers le SAU, la consultation trauma…) </a:t>
            </a:r>
          </a:p>
          <a:p>
            <a:pPr lvl="2" algn="just">
              <a:lnSpc>
                <a:spcPct val="90000"/>
              </a:lnSpc>
              <a:buFontTx/>
              <a:buNone/>
            </a:pPr>
            <a:r>
              <a:rPr lang="fr-FR" sz="2000" dirty="0" smtClean="0">
                <a:latin typeface="Arial" charset="0"/>
                <a:cs typeface="Times New Roman" pitchFamily="18" charset="0"/>
                <a:sym typeface="Wingdings" charset="2"/>
              </a:rPr>
              <a:t>	</a:t>
            </a:r>
            <a:r>
              <a:rPr lang="fr-FR" sz="2000" dirty="0" smtClean="0">
                <a:latin typeface="Arial" charset="0"/>
              </a:rPr>
              <a:t>1 Pas de suite donnée par la personne concernée aux propositions de soins</a:t>
            </a:r>
          </a:p>
          <a:p>
            <a:pPr>
              <a:lnSpc>
                <a:spcPct val="90000"/>
              </a:lnSpc>
            </a:pPr>
            <a:endParaRPr lang="fr-FR" sz="2800" dirty="0" smtClean="0"/>
          </a:p>
        </p:txBody>
      </p:sp>
      <p:sp>
        <p:nvSpPr>
          <p:cNvPr id="38915" name="Espace réservé du numéro de diapositive 5"/>
          <p:cNvSpPr>
            <a:spLocks noGrp="1"/>
          </p:cNvSpPr>
          <p:nvPr>
            <p:ph type="sldNum" sz="quarter" idx="12"/>
          </p:nvPr>
        </p:nvSpPr>
        <p:spPr>
          <a:noFill/>
        </p:spPr>
        <p:txBody>
          <a:bodyPr>
            <a:normAutofit/>
          </a:bodyPr>
          <a:lstStyle/>
          <a:p>
            <a:fld id="{AE6901EA-A9D7-46F0-AF6B-51D9E1E2791A}" type="slidenum">
              <a:rPr lang="en-US"/>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r>
              <a:rPr lang="fr-FR" dirty="0" smtClean="0"/>
              <a:t>484 actes en 2013</a:t>
            </a:r>
          </a:p>
          <a:p>
            <a:r>
              <a:rPr lang="fr-FR" dirty="0" smtClean="0"/>
              <a:t>Convention SOS Victimes 93</a:t>
            </a:r>
          </a:p>
          <a:p>
            <a:r>
              <a:rPr lang="fr-FR" dirty="0" smtClean="0"/>
              <a:t>Activité soutenue de recherche et d’enseignement</a:t>
            </a:r>
          </a:p>
          <a:p>
            <a:r>
              <a:rPr lang="fr-FR" dirty="0" smtClean="0"/>
              <a:t>Spécificité CUMP 93 : </a:t>
            </a:r>
          </a:p>
          <a:p>
            <a:pPr lvl="1"/>
            <a:r>
              <a:rPr lang="fr-FR" dirty="0" smtClean="0"/>
              <a:t>travail auprès des enfants et bébés souvent oubliés dans ces crises (ex. Haïti)</a:t>
            </a:r>
          </a:p>
          <a:p>
            <a:pPr lvl="1"/>
            <a:r>
              <a:rPr lang="fr-FR" dirty="0" smtClean="0"/>
              <a:t>approche transculturelle</a:t>
            </a:r>
          </a:p>
          <a:p>
            <a:pPr lvl="1"/>
            <a:r>
              <a:rPr lang="fr-FR" dirty="0" smtClean="0"/>
              <a:t>Dispositifs aéroportuaires</a:t>
            </a:r>
            <a:endParaRPr lang="fr-FR" dirty="0"/>
          </a:p>
        </p:txBody>
      </p:sp>
      <p:sp>
        <p:nvSpPr>
          <p:cNvPr id="5" name="Espace réservé du numéro de diapositive 4"/>
          <p:cNvSpPr>
            <a:spLocks noGrp="1"/>
          </p:cNvSpPr>
          <p:nvPr>
            <p:ph type="sldNum" sz="quarter" idx="12"/>
          </p:nvPr>
        </p:nvSpPr>
        <p:spPr/>
        <p:txBody>
          <a:bodyPr/>
          <a:lstStyle/>
          <a:p>
            <a:pPr>
              <a:defRPr/>
            </a:pPr>
            <a:fld id="{99B11805-20F8-4E5A-80FD-6EFD050A8E22}" type="slidenum">
              <a:rPr lang="en-US" smtClean="0"/>
              <a:pPr>
                <a:defRPr/>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304800"/>
            <a:ext cx="7772400" cy="609600"/>
          </a:xfrm>
        </p:spPr>
        <p:txBody>
          <a:bodyPr>
            <a:normAutofit fontScale="90000"/>
          </a:bodyPr>
          <a:lstStyle/>
          <a:p>
            <a:pPr>
              <a:defRPr/>
            </a:pPr>
            <a:r>
              <a:rPr lang="en-US" b="1" dirty="0" smtClean="0">
                <a:effectLst>
                  <a:outerShdw blurRad="38100" dist="38100" dir="2700000" algn="tl">
                    <a:srgbClr val="000000"/>
                  </a:outerShdw>
                </a:effectLst>
                <a:latin typeface="Arial" charset="0"/>
              </a:rPr>
              <a:t>Conclusions</a:t>
            </a:r>
          </a:p>
        </p:txBody>
      </p:sp>
      <p:sp>
        <p:nvSpPr>
          <p:cNvPr id="40965" name="Rectangle 3"/>
          <p:cNvSpPr>
            <a:spLocks noGrp="1" noChangeArrowheads="1"/>
          </p:cNvSpPr>
          <p:nvPr>
            <p:ph idx="1"/>
          </p:nvPr>
        </p:nvSpPr>
        <p:spPr>
          <a:xfrm>
            <a:off x="0" y="914400"/>
            <a:ext cx="9144000" cy="5029200"/>
          </a:xfrm>
        </p:spPr>
        <p:txBody>
          <a:bodyPr/>
          <a:lstStyle/>
          <a:p>
            <a:r>
              <a:rPr lang="en-US" b="1" dirty="0" smtClean="0">
                <a:latin typeface="Arial" charset="0"/>
              </a:rPr>
              <a:t>CUMP = </a:t>
            </a:r>
            <a:r>
              <a:rPr lang="en-US" b="1" dirty="0" err="1" smtClean="0">
                <a:latin typeface="Arial" charset="0"/>
              </a:rPr>
              <a:t>maillon</a:t>
            </a:r>
            <a:r>
              <a:rPr lang="en-US" b="1" dirty="0" smtClean="0">
                <a:latin typeface="Arial" charset="0"/>
              </a:rPr>
              <a:t> du </a:t>
            </a:r>
            <a:r>
              <a:rPr lang="en-US" b="1" dirty="0" err="1" smtClean="0">
                <a:latin typeface="Arial" charset="0"/>
              </a:rPr>
              <a:t>système</a:t>
            </a:r>
            <a:r>
              <a:rPr lang="en-US" b="1" dirty="0" smtClean="0">
                <a:latin typeface="Arial" charset="0"/>
              </a:rPr>
              <a:t> de </a:t>
            </a:r>
            <a:r>
              <a:rPr lang="en-US" b="1" dirty="0" err="1" smtClean="0">
                <a:latin typeface="Arial" charset="0"/>
              </a:rPr>
              <a:t>soins</a:t>
            </a:r>
            <a:r>
              <a:rPr lang="en-US" b="1" dirty="0" smtClean="0">
                <a:latin typeface="Arial" charset="0"/>
              </a:rPr>
              <a:t> en santé </a:t>
            </a:r>
            <a:r>
              <a:rPr lang="en-US" b="1" dirty="0" err="1" smtClean="0">
                <a:latin typeface="Arial" charset="0"/>
              </a:rPr>
              <a:t>mentale</a:t>
            </a:r>
            <a:r>
              <a:rPr lang="en-US" b="1" dirty="0" smtClean="0">
                <a:latin typeface="Arial" charset="0"/>
              </a:rPr>
              <a:t> à </a:t>
            </a:r>
            <a:r>
              <a:rPr lang="en-US" b="1" dirty="0" err="1" smtClean="0">
                <a:latin typeface="Arial" charset="0"/>
              </a:rPr>
              <a:t>l’interface</a:t>
            </a:r>
            <a:r>
              <a:rPr lang="en-US" b="1" dirty="0" smtClean="0">
                <a:latin typeface="Arial" charset="0"/>
              </a:rPr>
              <a:t> des services de </a:t>
            </a:r>
            <a:r>
              <a:rPr lang="en-US" b="1" dirty="0" err="1" smtClean="0">
                <a:latin typeface="Arial" charset="0"/>
              </a:rPr>
              <a:t>secours</a:t>
            </a:r>
            <a:r>
              <a:rPr lang="en-US" b="1" dirty="0" smtClean="0">
                <a:latin typeface="Arial" charset="0"/>
              </a:rPr>
              <a:t> </a:t>
            </a:r>
            <a:r>
              <a:rPr lang="en-US" b="1" dirty="0" err="1" smtClean="0">
                <a:latin typeface="Arial" charset="0"/>
              </a:rPr>
              <a:t>d’urgence</a:t>
            </a:r>
            <a:r>
              <a:rPr lang="en-US" b="1" dirty="0" smtClean="0">
                <a:latin typeface="Arial" charset="0"/>
              </a:rPr>
              <a:t> et des services de </a:t>
            </a:r>
            <a:r>
              <a:rPr lang="en-US" b="1" dirty="0" err="1" smtClean="0">
                <a:latin typeface="Arial" charset="0"/>
              </a:rPr>
              <a:t>soins</a:t>
            </a:r>
            <a:r>
              <a:rPr lang="en-US" b="1" dirty="0" smtClean="0">
                <a:latin typeface="Arial" charset="0"/>
              </a:rPr>
              <a:t> </a:t>
            </a:r>
            <a:r>
              <a:rPr lang="en-US" b="1" dirty="0" err="1" smtClean="0">
                <a:latin typeface="Arial" charset="0"/>
              </a:rPr>
              <a:t>psy</a:t>
            </a:r>
            <a:r>
              <a:rPr lang="en-US" b="1" dirty="0" smtClean="0">
                <a:latin typeface="Arial" charset="0"/>
              </a:rPr>
              <a:t> </a:t>
            </a:r>
          </a:p>
          <a:p>
            <a:r>
              <a:rPr lang="en-US" b="1" dirty="0" err="1" smtClean="0">
                <a:latin typeface="Arial" charset="0"/>
              </a:rPr>
              <a:t>Répond</a:t>
            </a:r>
            <a:r>
              <a:rPr lang="en-US" b="1" dirty="0" smtClean="0">
                <a:latin typeface="Arial" charset="0"/>
              </a:rPr>
              <a:t> à des </a:t>
            </a:r>
            <a:r>
              <a:rPr lang="en-US" b="1" dirty="0" err="1" smtClean="0">
                <a:latin typeface="Arial" charset="0"/>
              </a:rPr>
              <a:t>besoins</a:t>
            </a:r>
            <a:r>
              <a:rPr lang="en-US" b="1" dirty="0" smtClean="0">
                <a:latin typeface="Arial" charset="0"/>
              </a:rPr>
              <a:t> qui ne </a:t>
            </a:r>
            <a:r>
              <a:rPr lang="en-US" b="1" dirty="0" err="1" smtClean="0">
                <a:latin typeface="Arial" charset="0"/>
              </a:rPr>
              <a:t>sont</a:t>
            </a:r>
            <a:r>
              <a:rPr lang="en-US" b="1" dirty="0" smtClean="0">
                <a:latin typeface="Arial" charset="0"/>
              </a:rPr>
              <a:t> pas </a:t>
            </a:r>
            <a:r>
              <a:rPr lang="en-US" b="1" dirty="0" err="1" smtClean="0">
                <a:latin typeface="Arial" charset="0"/>
              </a:rPr>
              <a:t>couverts</a:t>
            </a:r>
            <a:r>
              <a:rPr lang="en-US" b="1" dirty="0" smtClean="0">
                <a:latin typeface="Arial" charset="0"/>
              </a:rPr>
              <a:t> par </a:t>
            </a:r>
            <a:r>
              <a:rPr lang="en-US" b="1" dirty="0" err="1" smtClean="0">
                <a:latin typeface="Arial" charset="0"/>
              </a:rPr>
              <a:t>d’autres</a:t>
            </a:r>
            <a:r>
              <a:rPr lang="en-US" b="1" dirty="0" smtClean="0">
                <a:latin typeface="Arial" charset="0"/>
              </a:rPr>
              <a:t> structures (</a:t>
            </a:r>
            <a:r>
              <a:rPr lang="en-US" b="1" dirty="0" err="1" smtClean="0">
                <a:latin typeface="Arial" charset="0"/>
              </a:rPr>
              <a:t>complémentarité</a:t>
            </a:r>
            <a:r>
              <a:rPr lang="en-US" b="1" dirty="0" smtClean="0">
                <a:latin typeface="Arial" charset="0"/>
              </a:rPr>
              <a:t>)</a:t>
            </a:r>
          </a:p>
          <a:p>
            <a:r>
              <a:rPr lang="en-US" b="1" dirty="0" err="1" smtClean="0">
                <a:latin typeface="Arial" charset="0"/>
              </a:rPr>
              <a:t>Réseau</a:t>
            </a:r>
            <a:r>
              <a:rPr lang="en-US" b="1" dirty="0" smtClean="0">
                <a:latin typeface="Arial" charset="0"/>
              </a:rPr>
              <a:t> national / </a:t>
            </a:r>
            <a:r>
              <a:rPr lang="en-US" b="1" dirty="0" err="1" smtClean="0">
                <a:latin typeface="Arial" charset="0"/>
              </a:rPr>
              <a:t>spécificités</a:t>
            </a:r>
            <a:r>
              <a:rPr lang="en-US" b="1" dirty="0" smtClean="0">
                <a:latin typeface="Arial" charset="0"/>
              </a:rPr>
              <a:t> locales</a:t>
            </a:r>
          </a:p>
        </p:txBody>
      </p:sp>
      <p:sp>
        <p:nvSpPr>
          <p:cNvPr id="40963" name="Espace réservé du numéro de diapositive 5"/>
          <p:cNvSpPr>
            <a:spLocks noGrp="1"/>
          </p:cNvSpPr>
          <p:nvPr>
            <p:ph type="sldNum" sz="quarter" idx="12"/>
          </p:nvPr>
        </p:nvSpPr>
        <p:spPr>
          <a:noFill/>
        </p:spPr>
        <p:txBody>
          <a:bodyPr>
            <a:normAutofit/>
          </a:bodyPr>
          <a:lstStyle/>
          <a:p>
            <a:fld id="{EA583AB9-2461-4E53-9CFC-65C6D0D7A557}" type="slidenum">
              <a:rPr lang="en-US"/>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Espace réservé du numéro de diapositive 4"/>
          <p:cNvSpPr>
            <a:spLocks noGrp="1"/>
          </p:cNvSpPr>
          <p:nvPr>
            <p:ph type="sldNum" sz="quarter" idx="12"/>
          </p:nvPr>
        </p:nvSpPr>
        <p:spPr>
          <a:noFill/>
        </p:spPr>
        <p:txBody>
          <a:bodyPr>
            <a:normAutofit/>
          </a:bodyPr>
          <a:lstStyle/>
          <a:p>
            <a:fld id="{8439AE6B-924D-4938-BA9A-FC9CE9B268F4}" type="slidenum">
              <a:rPr lang="en-US"/>
              <a:pPr/>
              <a:t>33</a:t>
            </a:fld>
            <a:endParaRPr lang="en-US"/>
          </a:p>
        </p:txBody>
      </p:sp>
      <p:pic>
        <p:nvPicPr>
          <p:cNvPr id="41988" name="Picture 2"/>
          <p:cNvPicPr>
            <a:picLocks noChangeAspect="1" noChangeArrowheads="1"/>
          </p:cNvPicPr>
          <p:nvPr/>
        </p:nvPicPr>
        <p:blipFill>
          <a:blip r:embed="rId2" cstate="print"/>
          <a:srcRect/>
          <a:stretch>
            <a:fillRect/>
          </a:stretch>
        </p:blipFill>
        <p:spPr bwMode="auto">
          <a:xfrm>
            <a:off x="857250" y="500063"/>
            <a:ext cx="7254875" cy="55721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304800"/>
            <a:ext cx="7772400" cy="1143000"/>
          </a:xfrm>
        </p:spPr>
        <p:txBody>
          <a:bodyPr>
            <a:normAutofit fontScale="90000"/>
          </a:bodyPr>
          <a:lstStyle/>
          <a:p>
            <a:pPr>
              <a:defRPr/>
            </a:pPr>
            <a:r>
              <a:rPr lang="en-US" b="1" smtClean="0">
                <a:effectLst>
                  <a:outerShdw blurRad="38100" dist="38100" dir="2700000" algn="tl">
                    <a:srgbClr val="000000"/>
                  </a:outerShdw>
                </a:effectLst>
                <a:latin typeface="Arial" charset="0"/>
              </a:rPr>
              <a:t>Ses conséquences post-immédiates</a:t>
            </a:r>
            <a:endParaRPr lang="en-US" b="1" smtClean="0">
              <a:latin typeface="Arial" charset="0"/>
            </a:endParaRPr>
          </a:p>
        </p:txBody>
      </p:sp>
      <p:sp>
        <p:nvSpPr>
          <p:cNvPr id="6149" name="Rectangle 3"/>
          <p:cNvSpPr>
            <a:spLocks noGrp="1" noChangeArrowheads="1"/>
          </p:cNvSpPr>
          <p:nvPr>
            <p:ph idx="1"/>
          </p:nvPr>
        </p:nvSpPr>
        <p:spPr>
          <a:xfrm>
            <a:off x="685800" y="1981200"/>
            <a:ext cx="7772400" cy="2971800"/>
          </a:xfrm>
        </p:spPr>
        <p:txBody>
          <a:bodyPr/>
          <a:lstStyle/>
          <a:p>
            <a:r>
              <a:rPr lang="en-US" b="1" smtClean="0">
                <a:latin typeface="Arial" charset="0"/>
              </a:rPr>
              <a:t>Persistance de la réaction immédiate</a:t>
            </a:r>
          </a:p>
          <a:p>
            <a:r>
              <a:rPr lang="en-US" b="1" smtClean="0">
                <a:latin typeface="Arial" charset="0"/>
              </a:rPr>
              <a:t>Troubles d’allure névrotique</a:t>
            </a:r>
          </a:p>
          <a:p>
            <a:r>
              <a:rPr lang="en-US" b="1" smtClean="0">
                <a:latin typeface="Arial" charset="0"/>
              </a:rPr>
              <a:t>Stress traumatique aigu</a:t>
            </a:r>
          </a:p>
          <a:p>
            <a:r>
              <a:rPr lang="en-US" b="1" smtClean="0">
                <a:latin typeface="Arial" charset="0"/>
              </a:rPr>
              <a:t>Début d’une névrose traumatique</a:t>
            </a:r>
            <a:endParaRPr lang="en-US" smtClean="0"/>
          </a:p>
        </p:txBody>
      </p:sp>
      <p:sp>
        <p:nvSpPr>
          <p:cNvPr id="6147" name="Espace réservé du numéro de diapositive 5"/>
          <p:cNvSpPr>
            <a:spLocks noGrp="1"/>
          </p:cNvSpPr>
          <p:nvPr>
            <p:ph type="sldNum" sz="quarter" idx="12"/>
          </p:nvPr>
        </p:nvSpPr>
        <p:spPr>
          <a:noFill/>
        </p:spPr>
        <p:txBody>
          <a:bodyPr>
            <a:normAutofit/>
          </a:bodyPr>
          <a:lstStyle/>
          <a:p>
            <a:fld id="{7610D508-2A81-4083-A640-B2D2A5299A24}" type="slidenum">
              <a:rPr lang="en-US"/>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762000" y="381000"/>
            <a:ext cx="7772400" cy="990600"/>
          </a:xfrm>
        </p:spPr>
        <p:txBody>
          <a:bodyPr/>
          <a:lstStyle/>
          <a:p>
            <a:pPr>
              <a:defRPr/>
            </a:pPr>
            <a:r>
              <a:rPr lang="en-US" b="1" smtClean="0">
                <a:effectLst>
                  <a:outerShdw blurRad="38100" dist="38100" dir="2700000" algn="tl">
                    <a:srgbClr val="000000"/>
                  </a:outerShdw>
                </a:effectLst>
                <a:latin typeface="Arial" charset="0"/>
              </a:rPr>
              <a:t>Ses conséquences différées</a:t>
            </a:r>
            <a:endParaRPr lang="en-US" b="1" smtClean="0">
              <a:latin typeface="Arial" charset="0"/>
            </a:endParaRPr>
          </a:p>
        </p:txBody>
      </p:sp>
      <p:sp>
        <p:nvSpPr>
          <p:cNvPr id="7173" name="Rectangle 3"/>
          <p:cNvSpPr>
            <a:spLocks noGrp="1" noChangeArrowheads="1"/>
          </p:cNvSpPr>
          <p:nvPr>
            <p:ph idx="1"/>
          </p:nvPr>
        </p:nvSpPr>
        <p:spPr>
          <a:xfrm>
            <a:off x="0" y="1676400"/>
            <a:ext cx="9144000" cy="4572000"/>
          </a:xfrm>
        </p:spPr>
        <p:txBody>
          <a:bodyPr>
            <a:normAutofit fontScale="92500" lnSpcReduction="20000"/>
          </a:bodyPr>
          <a:lstStyle/>
          <a:p>
            <a:pPr algn="just">
              <a:spcBef>
                <a:spcPts val="1200"/>
              </a:spcBef>
            </a:pPr>
            <a:r>
              <a:rPr lang="fr-FR" b="1" dirty="0" smtClean="0">
                <a:latin typeface="Arial" charset="0"/>
                <a:cs typeface="Times" charset="0"/>
              </a:rPr>
              <a:t>Névrose traumatique</a:t>
            </a:r>
            <a:r>
              <a:rPr lang="fr-FR" dirty="0" smtClean="0">
                <a:latin typeface="Arial" charset="0"/>
                <a:cs typeface="Times" charset="0"/>
              </a:rPr>
              <a:t> (transitoire ou durable) </a:t>
            </a:r>
            <a:r>
              <a:rPr lang="fr-FR" dirty="0" smtClean="0">
                <a:latin typeface="Arial" charset="0"/>
              </a:rPr>
              <a:t>ou </a:t>
            </a:r>
            <a:r>
              <a:rPr lang="fr-FR" b="1" dirty="0" smtClean="0">
                <a:latin typeface="Arial" charset="0"/>
              </a:rPr>
              <a:t>Etat de stress post traumatique</a:t>
            </a:r>
            <a:r>
              <a:rPr lang="fr-FR" dirty="0" smtClean="0">
                <a:latin typeface="Arial" charset="0"/>
              </a:rPr>
              <a:t> </a:t>
            </a:r>
          </a:p>
          <a:p>
            <a:pPr algn="just">
              <a:spcBef>
                <a:spcPts val="1200"/>
              </a:spcBef>
            </a:pPr>
            <a:r>
              <a:rPr lang="fr-FR" b="1" dirty="0" smtClean="0">
                <a:latin typeface="Arial" charset="0"/>
              </a:rPr>
              <a:t>Etat de stress post traumatique complexe</a:t>
            </a:r>
          </a:p>
          <a:p>
            <a:pPr algn="just">
              <a:spcBef>
                <a:spcPts val="1200"/>
              </a:spcBef>
            </a:pPr>
            <a:r>
              <a:rPr lang="fr-FR" dirty="0" smtClean="0">
                <a:latin typeface="Arial" charset="0"/>
                <a:cs typeface="Times" charset="0"/>
              </a:rPr>
              <a:t>Troubles non “ spécifiques ” :</a:t>
            </a:r>
          </a:p>
          <a:p>
            <a:pPr lvl="1" algn="just">
              <a:spcBef>
                <a:spcPts val="1200"/>
              </a:spcBef>
            </a:pPr>
            <a:r>
              <a:rPr lang="fr-FR" b="1" dirty="0" smtClean="0">
                <a:latin typeface="Arial" charset="0"/>
                <a:cs typeface="Times" charset="0"/>
              </a:rPr>
              <a:t>Episode dépressif majeur</a:t>
            </a:r>
          </a:p>
          <a:p>
            <a:pPr lvl="1"/>
            <a:r>
              <a:rPr lang="fr-FR" dirty="0" smtClean="0">
                <a:latin typeface="Arial" charset="0"/>
              </a:rPr>
              <a:t>Tous types de </a:t>
            </a:r>
            <a:r>
              <a:rPr lang="fr-FR" b="1" dirty="0" smtClean="0">
                <a:latin typeface="Arial" charset="0"/>
              </a:rPr>
              <a:t>troubles anxieux</a:t>
            </a:r>
          </a:p>
          <a:p>
            <a:r>
              <a:rPr lang="fr-FR" dirty="0" smtClean="0">
                <a:latin typeface="Arial" charset="0"/>
              </a:rPr>
              <a:t>Modifications durables de la personnalité : </a:t>
            </a:r>
            <a:r>
              <a:rPr lang="fr-FR" b="1" dirty="0" smtClean="0">
                <a:latin typeface="Arial" charset="0"/>
              </a:rPr>
              <a:t>“ personnalité traumato-névrotique ”</a:t>
            </a:r>
          </a:p>
          <a:p>
            <a:r>
              <a:rPr lang="fr-FR" b="1" dirty="0" smtClean="0">
                <a:latin typeface="Arial" charset="0"/>
              </a:rPr>
              <a:t>COMPLICATIONS : </a:t>
            </a:r>
            <a:r>
              <a:rPr lang="fr-FR" b="1" dirty="0" err="1" smtClean="0">
                <a:latin typeface="Arial" charset="0"/>
              </a:rPr>
              <a:t>addicto</a:t>
            </a:r>
            <a:r>
              <a:rPr lang="fr-FR" b="1" dirty="0" smtClean="0">
                <a:latin typeface="Arial" charset="0"/>
              </a:rPr>
              <a:t>, dépressions, TS et suicide</a:t>
            </a:r>
            <a:endParaRPr lang="en-US" b="1" dirty="0" smtClean="0"/>
          </a:p>
        </p:txBody>
      </p:sp>
      <p:sp>
        <p:nvSpPr>
          <p:cNvPr id="7171" name="Espace réservé du numéro de diapositive 5"/>
          <p:cNvSpPr>
            <a:spLocks noGrp="1"/>
          </p:cNvSpPr>
          <p:nvPr>
            <p:ph type="sldNum" sz="quarter" idx="12"/>
          </p:nvPr>
        </p:nvSpPr>
        <p:spPr>
          <a:noFill/>
        </p:spPr>
        <p:txBody>
          <a:bodyPr>
            <a:normAutofit/>
          </a:bodyPr>
          <a:lstStyle/>
          <a:p>
            <a:fld id="{48EE3299-0686-4DC9-A63B-EC6BB2081452}" type="slidenum">
              <a:rPr lang="en-US"/>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a:defRPr/>
            </a:pPr>
            <a:r>
              <a:rPr lang="en-US" b="1" smtClean="0">
                <a:effectLst>
                  <a:outerShdw blurRad="38100" dist="38100" dir="2700000" algn="tl">
                    <a:srgbClr val="000000"/>
                  </a:outerShdw>
                </a:effectLst>
                <a:latin typeface="Arial" charset="0"/>
              </a:rPr>
              <a:t>Intervention en phase immédiate</a:t>
            </a:r>
            <a:endParaRPr lang="en-US" smtClean="0"/>
          </a:p>
        </p:txBody>
      </p:sp>
      <p:sp>
        <p:nvSpPr>
          <p:cNvPr id="8197" name="Rectangle 3"/>
          <p:cNvSpPr>
            <a:spLocks noGrp="1" noChangeArrowheads="1"/>
          </p:cNvSpPr>
          <p:nvPr>
            <p:ph idx="1"/>
          </p:nvPr>
        </p:nvSpPr>
        <p:spPr>
          <a:xfrm>
            <a:off x="0" y="2743200"/>
            <a:ext cx="8839200" cy="2667000"/>
          </a:xfrm>
        </p:spPr>
        <p:txBody>
          <a:bodyPr>
            <a:normAutofit/>
          </a:bodyPr>
          <a:lstStyle/>
          <a:p>
            <a:r>
              <a:rPr lang="en-US" b="1" dirty="0" smtClean="0">
                <a:latin typeface="Arial" charset="0"/>
              </a:rPr>
              <a:t>Evaluation </a:t>
            </a:r>
            <a:r>
              <a:rPr lang="en-US" b="1" dirty="0" err="1" smtClean="0">
                <a:latin typeface="Arial" charset="0"/>
              </a:rPr>
              <a:t>clinique</a:t>
            </a:r>
            <a:r>
              <a:rPr lang="en-US" b="1" dirty="0" smtClean="0">
                <a:latin typeface="Arial" charset="0"/>
              </a:rPr>
              <a:t> / tri</a:t>
            </a:r>
          </a:p>
          <a:p>
            <a:r>
              <a:rPr lang="en-US" b="1" dirty="0" err="1" smtClean="0">
                <a:latin typeface="Arial" charset="0"/>
              </a:rPr>
              <a:t>Prise</a:t>
            </a:r>
            <a:r>
              <a:rPr lang="en-US" b="1" dirty="0" smtClean="0">
                <a:latin typeface="Arial" charset="0"/>
              </a:rPr>
              <a:t> en charge </a:t>
            </a:r>
            <a:r>
              <a:rPr lang="en-US" b="1" dirty="0" err="1" smtClean="0">
                <a:latin typeface="Arial" charset="0"/>
              </a:rPr>
              <a:t>d’urgences</a:t>
            </a:r>
            <a:r>
              <a:rPr lang="en-US" b="1" dirty="0" smtClean="0">
                <a:latin typeface="Arial" charset="0"/>
              </a:rPr>
              <a:t> </a:t>
            </a:r>
            <a:r>
              <a:rPr lang="en-US" b="1" dirty="0" err="1" smtClean="0">
                <a:latin typeface="Arial" charset="0"/>
              </a:rPr>
              <a:t>psychiatriques</a:t>
            </a:r>
            <a:endParaRPr lang="en-US" b="1" dirty="0" smtClean="0">
              <a:latin typeface="Arial" charset="0"/>
            </a:endParaRPr>
          </a:p>
          <a:p>
            <a:r>
              <a:rPr lang="en-US" b="1" dirty="0" smtClean="0">
                <a:latin typeface="Arial" charset="0"/>
              </a:rPr>
              <a:t>Defusing</a:t>
            </a:r>
          </a:p>
          <a:p>
            <a:r>
              <a:rPr lang="en-US" b="1" dirty="0" smtClean="0">
                <a:latin typeface="Arial" charset="0"/>
              </a:rPr>
              <a:t>Information</a:t>
            </a:r>
          </a:p>
          <a:p>
            <a:pPr>
              <a:buNone/>
            </a:pPr>
            <a:endParaRPr lang="en-US" dirty="0" smtClean="0"/>
          </a:p>
        </p:txBody>
      </p:sp>
      <p:sp>
        <p:nvSpPr>
          <p:cNvPr id="8195" name="Espace réservé du numéro de diapositive 5"/>
          <p:cNvSpPr>
            <a:spLocks noGrp="1"/>
          </p:cNvSpPr>
          <p:nvPr>
            <p:ph type="sldNum" sz="quarter" idx="12"/>
          </p:nvPr>
        </p:nvSpPr>
        <p:spPr>
          <a:noFill/>
        </p:spPr>
        <p:txBody>
          <a:bodyPr>
            <a:normAutofit/>
          </a:bodyPr>
          <a:lstStyle/>
          <a:p>
            <a:fld id="{E2280E5B-5DB3-48C7-9824-3DEAF41F9E54}" type="slidenum">
              <a:rPr lang="en-US"/>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pPr>
              <a:defRPr/>
            </a:pPr>
            <a:r>
              <a:rPr lang="en-US" b="1" smtClean="0">
                <a:effectLst>
                  <a:outerShdw blurRad="38100" dist="38100" dir="2700000" algn="tl">
                    <a:srgbClr val="000000"/>
                  </a:outerShdw>
                </a:effectLst>
                <a:latin typeface="Arial" charset="0"/>
              </a:rPr>
              <a:t>Intervention en phase post-immédiate</a:t>
            </a:r>
          </a:p>
        </p:txBody>
      </p:sp>
      <p:sp>
        <p:nvSpPr>
          <p:cNvPr id="9221" name="Rectangle 3"/>
          <p:cNvSpPr>
            <a:spLocks noGrp="1" noChangeArrowheads="1"/>
          </p:cNvSpPr>
          <p:nvPr>
            <p:ph idx="1"/>
          </p:nvPr>
        </p:nvSpPr>
        <p:spPr>
          <a:xfrm>
            <a:off x="685800" y="2209800"/>
            <a:ext cx="7772400" cy="3505200"/>
          </a:xfrm>
        </p:spPr>
        <p:txBody>
          <a:bodyPr/>
          <a:lstStyle/>
          <a:p>
            <a:r>
              <a:rPr lang="en-US" b="1" smtClean="0">
                <a:latin typeface="Arial" charset="0"/>
              </a:rPr>
              <a:t>Debriefing individuel</a:t>
            </a:r>
          </a:p>
          <a:p>
            <a:r>
              <a:rPr lang="en-US" b="1" smtClean="0">
                <a:latin typeface="Arial" charset="0"/>
              </a:rPr>
              <a:t>Debriefing collectif</a:t>
            </a:r>
          </a:p>
          <a:p>
            <a:r>
              <a:rPr lang="en-US" b="1" smtClean="0">
                <a:latin typeface="Arial" charset="0"/>
              </a:rPr>
              <a:t>Groupe de parole</a:t>
            </a:r>
          </a:p>
          <a:p>
            <a:r>
              <a:rPr lang="en-US" b="1" smtClean="0">
                <a:latin typeface="Arial" charset="0"/>
              </a:rPr>
              <a:t>Interventions psychothérapiques brèves</a:t>
            </a:r>
          </a:p>
          <a:p>
            <a:r>
              <a:rPr lang="en-US" b="1" smtClean="0">
                <a:latin typeface="Arial" charset="0"/>
              </a:rPr>
              <a:t>Traitement pharmacologique</a:t>
            </a:r>
          </a:p>
        </p:txBody>
      </p:sp>
      <p:sp>
        <p:nvSpPr>
          <p:cNvPr id="9219" name="Espace réservé du numéro de diapositive 5"/>
          <p:cNvSpPr>
            <a:spLocks noGrp="1"/>
          </p:cNvSpPr>
          <p:nvPr>
            <p:ph type="sldNum" sz="quarter" idx="12"/>
          </p:nvPr>
        </p:nvSpPr>
        <p:spPr>
          <a:noFill/>
        </p:spPr>
        <p:txBody>
          <a:bodyPr>
            <a:normAutofit/>
          </a:bodyPr>
          <a:lstStyle/>
          <a:p>
            <a:fld id="{20B8D5EF-6CF1-4861-B151-51C246FC7FF2}" type="slidenum">
              <a:rPr lang="en-US"/>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b="1" smtClean="0">
                <a:effectLst>
                  <a:outerShdw blurRad="38100" dist="38100" dir="2700000" algn="tl">
                    <a:srgbClr val="000000"/>
                  </a:outerShdw>
                </a:effectLst>
                <a:latin typeface="Arial" charset="0"/>
              </a:rPr>
              <a:t>Intervention différée</a:t>
            </a:r>
          </a:p>
        </p:txBody>
      </p:sp>
      <p:sp>
        <p:nvSpPr>
          <p:cNvPr id="10245" name="Rectangle 3"/>
          <p:cNvSpPr>
            <a:spLocks noGrp="1" noChangeArrowheads="1"/>
          </p:cNvSpPr>
          <p:nvPr>
            <p:ph idx="1"/>
          </p:nvPr>
        </p:nvSpPr>
        <p:spPr>
          <a:xfrm>
            <a:off x="685800" y="2514600"/>
            <a:ext cx="7772400" cy="1676400"/>
          </a:xfrm>
        </p:spPr>
        <p:txBody>
          <a:bodyPr/>
          <a:lstStyle/>
          <a:p>
            <a:r>
              <a:rPr lang="en-US" b="1" smtClean="0">
                <a:latin typeface="Arial" charset="0"/>
              </a:rPr>
              <a:t>Psychothérapie</a:t>
            </a:r>
          </a:p>
          <a:p>
            <a:r>
              <a:rPr lang="en-US" b="1" smtClean="0">
                <a:latin typeface="Arial" charset="0"/>
              </a:rPr>
              <a:t>Traitement pharmacologique</a:t>
            </a:r>
            <a:endParaRPr lang="en-US" smtClean="0"/>
          </a:p>
        </p:txBody>
      </p:sp>
      <p:sp>
        <p:nvSpPr>
          <p:cNvPr id="10242" name="Espace réservé du pied de page 4"/>
          <p:cNvSpPr>
            <a:spLocks noGrp="1"/>
          </p:cNvSpPr>
          <p:nvPr>
            <p:ph type="ftr" sz="quarter" idx="11"/>
          </p:nvPr>
        </p:nvSpPr>
        <p:spPr>
          <a:noFill/>
        </p:spPr>
        <p:txBody>
          <a:bodyPr/>
          <a:lstStyle/>
          <a:p>
            <a:r>
              <a:rPr lang="en-US"/>
              <a:t>présentation du 12/03/10</a:t>
            </a:r>
          </a:p>
        </p:txBody>
      </p:sp>
      <p:sp>
        <p:nvSpPr>
          <p:cNvPr id="10243" name="Espace réservé du numéro de diapositive 5"/>
          <p:cNvSpPr>
            <a:spLocks noGrp="1"/>
          </p:cNvSpPr>
          <p:nvPr>
            <p:ph type="sldNum" sz="quarter" idx="12"/>
          </p:nvPr>
        </p:nvSpPr>
        <p:spPr>
          <a:noFill/>
        </p:spPr>
        <p:txBody>
          <a:bodyPr>
            <a:normAutofit/>
          </a:bodyPr>
          <a:lstStyle/>
          <a:p>
            <a:fld id="{EF90C009-1DE7-4010-A781-7700A6259809}" type="slidenum">
              <a:rPr lang="en-US"/>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228600"/>
            <a:ext cx="7772400" cy="914400"/>
          </a:xfrm>
        </p:spPr>
        <p:txBody>
          <a:bodyPr/>
          <a:lstStyle/>
          <a:p>
            <a:pPr>
              <a:defRPr/>
            </a:pPr>
            <a:r>
              <a:rPr lang="en-US" b="1" smtClean="0">
                <a:effectLst>
                  <a:outerShdw blurRad="38100" dist="38100" dir="2700000" algn="tl">
                    <a:srgbClr val="000000"/>
                  </a:outerShdw>
                </a:effectLst>
                <a:latin typeface="Arial" charset="0"/>
              </a:rPr>
              <a:t>L’urgence collective (I)</a:t>
            </a:r>
            <a:endParaRPr lang="en-US" smtClean="0"/>
          </a:p>
        </p:txBody>
      </p:sp>
      <p:sp>
        <p:nvSpPr>
          <p:cNvPr id="11269" name="Rectangle 3"/>
          <p:cNvSpPr>
            <a:spLocks noGrp="1" noChangeArrowheads="1"/>
          </p:cNvSpPr>
          <p:nvPr>
            <p:ph idx="1"/>
          </p:nvPr>
        </p:nvSpPr>
        <p:spPr>
          <a:xfrm>
            <a:off x="381000" y="1219200"/>
            <a:ext cx="8382000" cy="4800600"/>
          </a:xfrm>
        </p:spPr>
        <p:txBody>
          <a:bodyPr>
            <a:normAutofit lnSpcReduction="10000"/>
          </a:bodyPr>
          <a:lstStyle/>
          <a:p>
            <a:r>
              <a:rPr lang="en-US" b="1" smtClean="0">
                <a:latin typeface="Arial" charset="0"/>
              </a:rPr>
              <a:t>Catastrophes </a:t>
            </a:r>
            <a:r>
              <a:rPr lang="en-US" smtClean="0">
                <a:latin typeface="Arial" charset="0"/>
              </a:rPr>
              <a:t>: </a:t>
            </a:r>
          </a:p>
          <a:p>
            <a:pPr lvl="1"/>
            <a:r>
              <a:rPr lang="en-US" smtClean="0">
                <a:latin typeface="Arial" charset="0"/>
              </a:rPr>
              <a:t>“Survenue d’un événement néfaste, le plus souvent soudain et brutal, causant des destructions matérielles ou de géographie humaine importantes et/ou un grand nombre de victimes et/ou une désorganisation sociale notable […] Sur le plan médical, ces situation s’accompagnent d’un déséquilibre brutal et imprévu entre possibilités d’action des médecins et les besoins des victimes dans un temps donné” (Louis Crocq)</a:t>
            </a:r>
            <a:endParaRPr lang="en-US" smtClean="0"/>
          </a:p>
        </p:txBody>
      </p:sp>
      <p:sp>
        <p:nvSpPr>
          <p:cNvPr id="11267" name="Espace réservé du numéro de diapositive 5"/>
          <p:cNvSpPr>
            <a:spLocks noGrp="1"/>
          </p:cNvSpPr>
          <p:nvPr>
            <p:ph type="sldNum" sz="quarter" idx="12"/>
          </p:nvPr>
        </p:nvSpPr>
        <p:spPr>
          <a:noFill/>
        </p:spPr>
        <p:txBody>
          <a:bodyPr>
            <a:normAutofit/>
          </a:bodyPr>
          <a:lstStyle/>
          <a:p>
            <a:fld id="{3DCDE8D8-7BCE-4BB4-8E33-330B1B9F2CB0}" type="slidenum">
              <a:rPr lang="en-US"/>
              <a:pPr/>
              <a:t>9</a:t>
            </a:fld>
            <a:endParaRPr lang="en-US"/>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1815</TotalTime>
  <Words>865</Words>
  <Application>Microsoft Office PowerPoint</Application>
  <PresentationFormat>Affichage à l'écran (4:3)</PresentationFormat>
  <Paragraphs>269</Paragraphs>
  <Slides>33</Slides>
  <Notes>8</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Cellule d’Urgence Médico Psychologique : CUMP </vt:lpstr>
      <vt:lpstr>Le traumatisme psychique</vt:lpstr>
      <vt:lpstr>Ses conséquences immédiates</vt:lpstr>
      <vt:lpstr>Ses conséquences post-immédiates</vt:lpstr>
      <vt:lpstr>Ses conséquences différées</vt:lpstr>
      <vt:lpstr>Intervention en phase immédiate</vt:lpstr>
      <vt:lpstr>Intervention en phase post-immédiate</vt:lpstr>
      <vt:lpstr>Intervention différée</vt:lpstr>
      <vt:lpstr>L’urgence collective (I)</vt:lpstr>
      <vt:lpstr>L’urgence collective (II)</vt:lpstr>
      <vt:lpstr>Création du réseau de l’Urgence Médico-Psychologique (I)</vt:lpstr>
      <vt:lpstr>Création du réseau de l’Urgence Médico-Psychologique (II)</vt:lpstr>
      <vt:lpstr>Fonctionnement, cadre d’intervention et limites</vt:lpstr>
      <vt:lpstr>Fonctionnement</vt:lpstr>
      <vt:lpstr>Temporalité d’une intervention</vt:lpstr>
      <vt:lpstr>Dispositif et variabilité</vt:lpstr>
      <vt:lpstr>La CUMP « doit »</vt:lpstr>
      <vt:lpstr>Limites de l’intervention CUMP</vt:lpstr>
      <vt:lpstr>Autres aspects</vt:lpstr>
      <vt:lpstr>L’exemple du Liban : dispositif à Roissy</vt:lpstr>
      <vt:lpstr>Diapositive 21</vt:lpstr>
      <vt:lpstr>Diapositive 22</vt:lpstr>
      <vt:lpstr>Diapositive 23</vt:lpstr>
      <vt:lpstr>Diapositive 24</vt:lpstr>
      <vt:lpstr>Diapositive 25</vt:lpstr>
      <vt:lpstr>Liban (suite)</vt:lpstr>
      <vt:lpstr>Activité de la CUMP 93  en 2013</vt:lpstr>
      <vt:lpstr>Diapositive 28</vt:lpstr>
      <vt:lpstr>Diapositive 29</vt:lpstr>
      <vt:lpstr>Réponses données</vt:lpstr>
      <vt:lpstr>Diapositive 31</vt:lpstr>
      <vt:lpstr>Conclusions</vt:lpstr>
      <vt:lpstr>Diapositive 33</vt:lpstr>
    </vt:vector>
  </TitlesOfParts>
  <Company>TB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Interventions thérapeutiques précoces de la CUMP dans les situations d’arrivées massives à Roissy de populations exposées à des événements traumatogènes</dc:title>
  <dc:creator>TB</dc:creator>
  <cp:lastModifiedBy>WINDOWS 7</cp:lastModifiedBy>
  <cp:revision>65</cp:revision>
  <cp:lastPrinted>2005-02-28T10:15:40Z</cp:lastPrinted>
  <dcterms:created xsi:type="dcterms:W3CDTF">2005-01-27T00:57:23Z</dcterms:created>
  <dcterms:modified xsi:type="dcterms:W3CDTF">2014-10-21T23:12:56Z</dcterms:modified>
</cp:coreProperties>
</file>