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2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3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4EC89-9F8A-49FC-A914-BFE2B198508F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DFCFC-C695-43F9-A37C-406B67E3E9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051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DFCFC-C695-43F9-A37C-406B67E3E97D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39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39552" y="404664"/>
            <a:ext cx="7772400" cy="147002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51"/>
            <a:ext cx="3636000" cy="121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237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440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23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87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59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01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"/>
            <a:ext cx="3852000" cy="128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329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64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364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20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CTS du 23 mai 2017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F3F24-AD60-4242-8B9E-6D94BF0321D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20767-FF24-4D1D-B29A-8F19226234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47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2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endParaRPr lang="fr-FR" b="1" dirty="0">
              <a:solidFill>
                <a:srgbClr val="09216D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2276872"/>
            <a:ext cx="6400800" cy="1368152"/>
          </a:xfrm>
        </p:spPr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</a:rPr>
              <a:t>CONSEIL TERRITORIAL DE SANTE</a:t>
            </a:r>
          </a:p>
          <a:p>
            <a:r>
              <a:rPr lang="fr-FR" b="1" dirty="0" smtClean="0">
                <a:solidFill>
                  <a:srgbClr val="002060"/>
                </a:solidFill>
              </a:rPr>
              <a:t> 23 MAI 2017</a:t>
            </a:r>
            <a:endParaRPr lang="fr-F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48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09216D"/>
                </a:solidFill>
              </a:rPr>
              <a:t>CTS du 23 mai 2017</a:t>
            </a:r>
            <a:endParaRPr lang="fr-FR" dirty="0">
              <a:solidFill>
                <a:srgbClr val="09216D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128792" cy="4104456"/>
          </a:xfrm>
        </p:spPr>
        <p:txBody>
          <a:bodyPr>
            <a:normAutofit fontScale="25000" lnSpcReduction="20000"/>
          </a:bodyPr>
          <a:lstStyle/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fr-FR" sz="7200" b="1" dirty="0">
                <a:solidFill>
                  <a:srgbClr val="002060"/>
                </a:solidFill>
              </a:rPr>
              <a:t>Constitution du bureau, de la formation spécialisée en santé mentale et de la formation spécifique des usagers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endParaRPr lang="fr-FR" sz="7200" b="1" dirty="0">
              <a:solidFill>
                <a:srgbClr val="002060"/>
              </a:solidFill>
            </a:endParaRPr>
          </a:p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fr-FR" sz="7200" b="1" dirty="0">
                <a:solidFill>
                  <a:srgbClr val="002060"/>
                </a:solidFill>
              </a:rPr>
              <a:t>Le virage ambulatoire dans les champs sanitaire et médico-social : enjeux et conséquences sur l’organisation des soins en ville, les usagers et les aidants </a:t>
            </a:r>
            <a:r>
              <a:rPr lang="fr-FR" sz="7200" b="1" dirty="0" smtClean="0">
                <a:solidFill>
                  <a:srgbClr val="002060"/>
                </a:solidFill>
              </a:rPr>
              <a:t>- </a:t>
            </a:r>
            <a:r>
              <a:rPr lang="fr-FR" sz="7200" b="1" i="1" dirty="0" smtClean="0">
                <a:solidFill>
                  <a:srgbClr val="002060"/>
                </a:solidFill>
              </a:rPr>
              <a:t>Dr </a:t>
            </a:r>
            <a:r>
              <a:rPr lang="fr-FR" sz="7200" b="1" i="1" dirty="0">
                <a:solidFill>
                  <a:srgbClr val="002060"/>
                </a:solidFill>
              </a:rPr>
              <a:t>Marc PULIK, ARS Ile-de-France, Délégué départemental des Yvelines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endParaRPr lang="fr-FR" sz="7200" b="1" dirty="0">
              <a:solidFill>
                <a:srgbClr val="002060"/>
              </a:solidFill>
            </a:endParaRPr>
          </a:p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fr-FR" sz="7200" b="1" dirty="0">
                <a:solidFill>
                  <a:srgbClr val="002060"/>
                </a:solidFill>
              </a:rPr>
              <a:t>Points d’actualités :</a:t>
            </a:r>
          </a:p>
          <a:p>
            <a:pPr algn="l"/>
            <a:r>
              <a:rPr lang="fr-FR" sz="7200" b="1" dirty="0">
                <a:solidFill>
                  <a:srgbClr val="002060"/>
                </a:solidFill>
              </a:rPr>
              <a:t> </a:t>
            </a:r>
          </a:p>
          <a:p>
            <a:pPr marL="1314450" lvl="1" indent="-857250" algn="l">
              <a:buFont typeface="Wingdings" panose="05000000000000000000" pitchFamily="2" charset="2"/>
              <a:buChar char="§"/>
            </a:pPr>
            <a:r>
              <a:rPr lang="fr-FR" sz="6800" b="1" dirty="0">
                <a:solidFill>
                  <a:srgbClr val="002060"/>
                </a:solidFill>
              </a:rPr>
              <a:t>Information sur le séminaire de travail sur les territoires organisé par l’ARS Ile-de-France le 5 mai 2017</a:t>
            </a:r>
          </a:p>
          <a:p>
            <a:pPr marL="1314450" lvl="1" indent="-857250" algn="l">
              <a:buFont typeface="Wingdings" panose="05000000000000000000" pitchFamily="2" charset="2"/>
              <a:buChar char="§"/>
            </a:pPr>
            <a:endParaRPr lang="fr-FR" sz="6800" b="1" dirty="0" smtClean="0">
              <a:solidFill>
                <a:srgbClr val="002060"/>
              </a:solidFill>
            </a:endParaRPr>
          </a:p>
          <a:p>
            <a:pPr marL="1314450" lvl="1" indent="-857250" algn="l">
              <a:buFont typeface="Wingdings" panose="05000000000000000000" pitchFamily="2" charset="2"/>
              <a:buChar char="§"/>
            </a:pPr>
            <a:r>
              <a:rPr lang="fr-FR" sz="6800" b="1" dirty="0" smtClean="0">
                <a:solidFill>
                  <a:srgbClr val="002060"/>
                </a:solidFill>
              </a:rPr>
              <a:t>Information </a:t>
            </a:r>
            <a:r>
              <a:rPr lang="fr-FR" sz="6800" b="1" dirty="0">
                <a:solidFill>
                  <a:srgbClr val="002060"/>
                </a:solidFill>
              </a:rPr>
              <a:t>sur la consultation publique du 3</a:t>
            </a:r>
            <a:r>
              <a:rPr lang="fr-FR" sz="6800" b="1" baseline="30000" dirty="0">
                <a:solidFill>
                  <a:srgbClr val="002060"/>
                </a:solidFill>
              </a:rPr>
              <a:t>ème</a:t>
            </a:r>
            <a:r>
              <a:rPr lang="fr-FR" sz="6800" b="1" dirty="0">
                <a:solidFill>
                  <a:srgbClr val="002060"/>
                </a:solidFill>
              </a:rPr>
              <a:t> Plan régional santé-environnement</a:t>
            </a:r>
          </a:p>
          <a:p>
            <a:endParaRPr lang="fr-F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9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580112" y="476672"/>
            <a:ext cx="2731840" cy="605929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09216D"/>
                </a:solidFill>
              </a:rPr>
              <a:t>CTS du 23 mai 2017</a:t>
            </a:r>
            <a:endParaRPr lang="fr-FR" dirty="0">
              <a:solidFill>
                <a:srgbClr val="09216D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2060848"/>
            <a:ext cx="7848872" cy="2232248"/>
          </a:xfrm>
        </p:spPr>
        <p:txBody>
          <a:bodyPr>
            <a:normAutofit fontScale="92500" lnSpcReduction="20000"/>
          </a:bodyPr>
          <a:lstStyle/>
          <a:p>
            <a:pPr lvl="0"/>
            <a:endParaRPr lang="fr-FR" b="1" dirty="0" smtClean="0">
              <a:solidFill>
                <a:srgbClr val="7030A0"/>
              </a:solidFill>
            </a:endParaRPr>
          </a:p>
          <a:p>
            <a:pPr lvl="0"/>
            <a:endParaRPr lang="fr-FR" b="1" dirty="0">
              <a:solidFill>
                <a:srgbClr val="002060"/>
              </a:solidFill>
            </a:endParaRPr>
          </a:p>
          <a:p>
            <a:pPr lvl="0"/>
            <a:r>
              <a:rPr lang="fr-FR" b="1" dirty="0" smtClean="0">
                <a:solidFill>
                  <a:srgbClr val="002060"/>
                </a:solidFill>
              </a:rPr>
              <a:t>Constitution </a:t>
            </a:r>
            <a:r>
              <a:rPr lang="fr-FR" b="1" dirty="0">
                <a:solidFill>
                  <a:srgbClr val="002060"/>
                </a:solidFill>
              </a:rPr>
              <a:t>du bureau, de la formation spécialisée en santé mentale et de la formation spécifique des usagers</a:t>
            </a:r>
          </a:p>
          <a:p>
            <a:endParaRPr lang="fr-F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8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3"/>
          <p:cNvSpPr txBox="1">
            <a:spLocks/>
          </p:cNvSpPr>
          <p:nvPr/>
        </p:nvSpPr>
        <p:spPr>
          <a:xfrm>
            <a:off x="467544" y="1268760"/>
            <a:ext cx="7704856" cy="5256584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endParaRPr lang="fr-FR" sz="2000" b="1" dirty="0" smtClean="0">
              <a:solidFill>
                <a:srgbClr val="09216D"/>
              </a:solidFill>
              <a:ea typeface="ＭＳ Ｐゴシック" pitchFamily="34" charset="-128"/>
              <a:sym typeface="Wingdings 3"/>
            </a:endParaRPr>
          </a:p>
          <a:p>
            <a:pPr marL="0" indent="0">
              <a:buFontTx/>
              <a:buNone/>
              <a:defRPr/>
            </a:pP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2"/>
              </a:rPr>
              <a:t> Au plus </a:t>
            </a: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21 membres élus dont :</a:t>
            </a:r>
          </a:p>
          <a:p>
            <a:pPr marL="0" indent="0">
              <a:buFontTx/>
              <a:buNone/>
              <a:defRPr/>
            </a:pPr>
            <a:endParaRPr lang="fr-FR" sz="2000" b="1" dirty="0" smtClean="0">
              <a:solidFill>
                <a:srgbClr val="09216D"/>
              </a:solidFill>
              <a:ea typeface="ＭＳ Ｐゴシック" pitchFamily="34" charset="-128"/>
              <a:sym typeface="Wingdings 3"/>
            </a:endParaRPr>
          </a:p>
          <a:p>
            <a:pPr marL="0" indent="0">
              <a:buFontTx/>
              <a:buNone/>
              <a:defRPr/>
            </a:pP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2"/>
              </a:rPr>
              <a:t> </a:t>
            </a: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12 issus du collège 1 des professionnels et  offreurs des services de santé,</a:t>
            </a:r>
          </a:p>
          <a:p>
            <a:pPr marL="0" indent="0">
              <a:buFontTx/>
              <a:buNone/>
              <a:defRPr/>
            </a:pPr>
            <a:endParaRPr lang="fr-FR" sz="2000" b="1" dirty="0" smtClean="0">
              <a:solidFill>
                <a:srgbClr val="09216D"/>
              </a:solidFill>
              <a:ea typeface="ＭＳ Ｐゴシック" pitchFamily="34" charset="-128"/>
              <a:sym typeface="Wingdings 3"/>
            </a:endParaRPr>
          </a:p>
          <a:p>
            <a:pPr marL="0" indent="0">
              <a:buFontTx/>
              <a:buNone/>
              <a:defRPr/>
            </a:pP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2"/>
              </a:rPr>
              <a:t>  </a:t>
            </a: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4 issus du collège 2 des usagers et associations d’usagers,</a:t>
            </a:r>
          </a:p>
          <a:p>
            <a:pPr marL="0" indent="0">
              <a:buFontTx/>
              <a:buNone/>
              <a:defRPr/>
            </a:pPr>
            <a:endParaRPr lang="fr-FR" sz="2000" b="1" dirty="0" smtClean="0">
              <a:solidFill>
                <a:srgbClr val="09216D"/>
              </a:solidFill>
              <a:ea typeface="ＭＳ Ｐゴシック" pitchFamily="34" charset="-128"/>
              <a:sym typeface="Wingdings 3"/>
            </a:endParaRPr>
          </a:p>
          <a:p>
            <a:pPr marL="0" indent="0">
              <a:buFontTx/>
              <a:buNone/>
              <a:defRPr/>
            </a:pP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2"/>
              </a:rPr>
              <a:t>  </a:t>
            </a: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3 issus du collège 3 des collectivités territoriales ou de leurs groupements,</a:t>
            </a:r>
          </a:p>
          <a:p>
            <a:pPr marL="0" indent="0">
              <a:buFontTx/>
              <a:buNone/>
              <a:defRPr/>
            </a:pPr>
            <a:endParaRPr lang="fr-FR" sz="2000" b="1" dirty="0" smtClean="0">
              <a:solidFill>
                <a:srgbClr val="09216D"/>
              </a:solidFill>
              <a:ea typeface="ＭＳ Ｐゴシック" pitchFamily="34" charset="-128"/>
              <a:sym typeface="Wingdings 3"/>
            </a:endParaRPr>
          </a:p>
          <a:p>
            <a:pPr>
              <a:buFont typeface="Wingdings 2" pitchFamily="18" charset="2"/>
              <a:buChar char="¡"/>
              <a:defRPr/>
            </a:pPr>
            <a:r>
              <a:rPr lang="fr-FR" sz="20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2 issus du collège 4 des représentants de l’Etat et des organismes de sécurité sociale.</a:t>
            </a:r>
          </a:p>
          <a:p>
            <a:pPr marL="0" indent="0" algn="ctr">
              <a:buNone/>
              <a:defRPr/>
            </a:pPr>
            <a:r>
              <a:rPr lang="fr-FR" sz="4000" b="1" dirty="0" smtClean="0">
                <a:solidFill>
                  <a:srgbClr val="09216D"/>
                </a:solidFill>
                <a:ea typeface="ＭＳ Ｐゴシック" charset="0"/>
                <a:sym typeface="Wingdings" panose="05000000000000000000" pitchFamily="2" charset="2"/>
              </a:rPr>
              <a:t> </a:t>
            </a:r>
            <a:r>
              <a:rPr lang="fr-FR" sz="2400" b="1" dirty="0" smtClean="0">
                <a:solidFill>
                  <a:srgbClr val="09216D"/>
                </a:solidFill>
                <a:ea typeface="ＭＳ Ｐゴシック" charset="0"/>
                <a:sym typeface="Wingdings" panose="05000000000000000000" pitchFamily="2" charset="2"/>
              </a:rPr>
              <a:t>Élection d’un président et d’un vice-président</a:t>
            </a:r>
            <a:endParaRPr lang="fr-FR" sz="2400" b="1" dirty="0">
              <a:solidFill>
                <a:srgbClr val="09216D"/>
              </a:solidFill>
              <a:ea typeface="ＭＳ Ｐゴシック" charset="0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3527376" y="620688"/>
            <a:ext cx="5616624" cy="504056"/>
          </a:xfrm>
        </p:spPr>
        <p:txBody>
          <a:bodyPr>
            <a:no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ea typeface="ＭＳ Ｐゴシック" pitchFamily="34" charset="-128"/>
                <a:sym typeface="Wingdings 3"/>
              </a:rPr>
              <a:t/>
            </a:r>
            <a:br>
              <a:rPr lang="fr-FR" sz="2400" b="1" dirty="0" smtClean="0">
                <a:solidFill>
                  <a:srgbClr val="7030A0"/>
                </a:solidFill>
                <a:ea typeface="ＭＳ Ｐゴシック" pitchFamily="34" charset="-128"/>
                <a:sym typeface="Wingdings 3"/>
              </a:rPr>
            </a:br>
            <a:r>
              <a:rPr lang="fr-FR" sz="24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Commission </a:t>
            </a:r>
            <a:r>
              <a:rPr lang="fr-FR" sz="2400" b="1" dirty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spécialisée en santé mentale </a:t>
            </a:r>
            <a:br>
              <a:rPr lang="fr-FR" sz="2400" b="1" dirty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</a:br>
            <a:endParaRPr lang="fr-FR" sz="2400" dirty="0">
              <a:solidFill>
                <a:srgbClr val="0921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32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580112" y="476672"/>
            <a:ext cx="2731840" cy="605929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endParaRPr lang="fr-FR" dirty="0">
              <a:solidFill>
                <a:srgbClr val="09216D"/>
              </a:solidFill>
            </a:endParaRPr>
          </a:p>
        </p:txBody>
      </p:sp>
      <p:sp>
        <p:nvSpPr>
          <p:cNvPr id="4" name="Espace réservé du contenu 5"/>
          <p:cNvSpPr txBox="1">
            <a:spLocks/>
          </p:cNvSpPr>
          <p:nvPr/>
        </p:nvSpPr>
        <p:spPr>
          <a:xfrm>
            <a:off x="467544" y="1484784"/>
            <a:ext cx="8147248" cy="5040560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defPPr>
              <a:defRPr lang="fr-FR"/>
            </a:defPPr>
            <a:lvl1pPr indent="0" algn="ctr">
              <a:spcBef>
                <a:spcPct val="20000"/>
              </a:spcBef>
              <a:buFontTx/>
              <a:buNone/>
              <a:defRPr b="1">
                <a:solidFill>
                  <a:srgbClr val="002060"/>
                </a:solidFill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algn="l"/>
            <a:r>
              <a:rPr lang="fr-FR" sz="2400" dirty="0" smtClean="0">
                <a:solidFill>
                  <a:srgbClr val="09216D"/>
                </a:solidFill>
                <a:sym typeface="Wingdings 2"/>
              </a:rPr>
              <a:t>Au </a:t>
            </a:r>
            <a:r>
              <a:rPr lang="fr-FR" sz="2400" dirty="0">
                <a:solidFill>
                  <a:srgbClr val="09216D"/>
                </a:solidFill>
                <a:sym typeface="Wingdings 2"/>
              </a:rPr>
              <a:t>plus 12 membres élus dont :</a:t>
            </a:r>
          </a:p>
          <a:p>
            <a:endParaRPr lang="fr-FR" sz="2400" dirty="0">
              <a:solidFill>
                <a:srgbClr val="09216D"/>
              </a:solidFill>
              <a:sym typeface="Wingdings 2"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9216D"/>
                </a:solidFill>
                <a:sym typeface="Wingdings 2"/>
              </a:rPr>
              <a:t>6 </a:t>
            </a:r>
            <a:r>
              <a:rPr lang="fr-FR" sz="2400" dirty="0">
                <a:solidFill>
                  <a:srgbClr val="09216D"/>
                </a:solidFill>
                <a:sym typeface="Wingdings 2"/>
              </a:rPr>
              <a:t>membres issus du collège 2 des usagers et associations </a:t>
            </a:r>
            <a:r>
              <a:rPr lang="fr-FR" sz="2400" dirty="0" smtClean="0">
                <a:solidFill>
                  <a:srgbClr val="09216D"/>
                </a:solidFill>
                <a:sym typeface="Wingdings 2"/>
              </a:rPr>
              <a:t>d’usagers</a:t>
            </a:r>
            <a:endParaRPr lang="fr-FR" sz="2400" dirty="0">
              <a:solidFill>
                <a:srgbClr val="09216D"/>
              </a:solidFill>
              <a:sym typeface="Wingdings 2"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9216D"/>
                </a:solidFill>
                <a:sym typeface="Wingdings 2"/>
              </a:rPr>
              <a:t>6 </a:t>
            </a:r>
            <a:r>
              <a:rPr lang="fr-FR" sz="2400" dirty="0" smtClean="0">
                <a:solidFill>
                  <a:srgbClr val="09216D"/>
                </a:solidFill>
                <a:sym typeface="Wingdings 2"/>
              </a:rPr>
              <a:t>membres issus </a:t>
            </a:r>
            <a:r>
              <a:rPr lang="fr-FR" sz="2400" dirty="0">
                <a:solidFill>
                  <a:srgbClr val="09216D"/>
                </a:solidFill>
                <a:sym typeface="Wingdings 2"/>
              </a:rPr>
              <a:t>des collèges :</a:t>
            </a:r>
          </a:p>
          <a:p>
            <a:pPr algn="l"/>
            <a:r>
              <a:rPr lang="fr-FR" sz="2400" dirty="0">
                <a:solidFill>
                  <a:srgbClr val="09216D"/>
                </a:solidFill>
                <a:sym typeface="Wingdings 2"/>
              </a:rPr>
              <a:t>    - </a:t>
            </a:r>
            <a:r>
              <a:rPr lang="fr-FR" sz="2400" dirty="0" smtClean="0">
                <a:solidFill>
                  <a:srgbClr val="09216D"/>
                </a:solidFill>
                <a:sym typeface="Wingdings 2"/>
              </a:rPr>
              <a:t> 1 </a:t>
            </a:r>
            <a:r>
              <a:rPr lang="fr-FR" sz="2400" dirty="0">
                <a:solidFill>
                  <a:srgbClr val="09216D"/>
                </a:solidFill>
                <a:sym typeface="Wingdings 2"/>
              </a:rPr>
              <a:t>des </a:t>
            </a:r>
            <a:r>
              <a:rPr lang="fr-FR" sz="2000" dirty="0">
                <a:solidFill>
                  <a:srgbClr val="09216D"/>
                </a:solidFill>
                <a:sym typeface="Wingdings 2"/>
              </a:rPr>
              <a:t>professionnels</a:t>
            </a:r>
            <a:r>
              <a:rPr lang="fr-FR" sz="2400" dirty="0">
                <a:solidFill>
                  <a:srgbClr val="09216D"/>
                </a:solidFill>
                <a:sym typeface="Wingdings 2"/>
              </a:rPr>
              <a:t> et offreurs des services de santé,             </a:t>
            </a:r>
          </a:p>
          <a:p>
            <a:pPr algn="l"/>
            <a:r>
              <a:rPr lang="fr-FR" sz="2400" dirty="0">
                <a:solidFill>
                  <a:srgbClr val="09216D"/>
                </a:solidFill>
                <a:sym typeface="Wingdings 2"/>
              </a:rPr>
              <a:t>    -  3 des collectivité territoriales ou de leurs groupements,</a:t>
            </a:r>
          </a:p>
          <a:p>
            <a:pPr algn="l"/>
            <a:r>
              <a:rPr lang="fr-FR" sz="2400" dirty="0">
                <a:solidFill>
                  <a:srgbClr val="09216D"/>
                </a:solidFill>
                <a:sym typeface="Wingdings 2"/>
              </a:rPr>
              <a:t>    -  4 des représentants de l’Etat et des organismes de sécurité sociale.</a:t>
            </a:r>
          </a:p>
          <a:p>
            <a:pPr algn="l"/>
            <a:endParaRPr lang="fr-FR" sz="2400" dirty="0">
              <a:solidFill>
                <a:srgbClr val="09216D"/>
              </a:solidFill>
              <a:sym typeface="Wingdings 2"/>
            </a:endParaRPr>
          </a:p>
          <a:p>
            <a:r>
              <a:rPr lang="fr-FR" sz="4000" dirty="0" smtClean="0">
                <a:solidFill>
                  <a:srgbClr val="09216D"/>
                </a:solidFill>
                <a:ea typeface="ＭＳ Ｐゴシック" charset="0"/>
                <a:sym typeface="Wingdings" panose="05000000000000000000" pitchFamily="2" charset="2"/>
              </a:rPr>
              <a:t> </a:t>
            </a:r>
            <a:r>
              <a:rPr lang="fr-FR" sz="2400" dirty="0">
                <a:solidFill>
                  <a:srgbClr val="09216D"/>
                </a:solidFill>
                <a:ea typeface="ＭＳ Ｐゴシック" charset="0"/>
                <a:sym typeface="Wingdings" panose="05000000000000000000" pitchFamily="2" charset="2"/>
              </a:rPr>
              <a:t>Élection d’un président et d’un vice-président</a:t>
            </a:r>
            <a:endParaRPr lang="fr-FR" sz="2400" dirty="0">
              <a:solidFill>
                <a:srgbClr val="09216D"/>
              </a:solidFill>
              <a:ea typeface="ＭＳ Ｐゴシック" charset="0"/>
            </a:endParaRPr>
          </a:p>
          <a:p>
            <a:pPr marL="342900" indent="-342900" algn="l">
              <a:buFont typeface="Wingdings 2" pitchFamily="18" charset="2"/>
              <a:buChar char="¡"/>
            </a:pPr>
            <a:endParaRPr lang="fr-FR" sz="2400" dirty="0">
              <a:solidFill>
                <a:srgbClr val="09216D"/>
              </a:solidFill>
            </a:endParaRPr>
          </a:p>
          <a:p>
            <a:endParaRPr lang="fr-FR" sz="2400" dirty="0">
              <a:solidFill>
                <a:srgbClr val="09216D"/>
              </a:solidFill>
            </a:endParaRPr>
          </a:p>
        </p:txBody>
      </p:sp>
      <p:sp>
        <p:nvSpPr>
          <p:cNvPr id="5" name="Titre 4"/>
          <p:cNvSpPr txBox="1">
            <a:spLocks/>
          </p:cNvSpPr>
          <p:nvPr/>
        </p:nvSpPr>
        <p:spPr>
          <a:xfrm>
            <a:off x="3527376" y="620688"/>
            <a:ext cx="561662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 smtClean="0">
                <a:solidFill>
                  <a:srgbClr val="7030A0"/>
                </a:solidFill>
                <a:ea typeface="ＭＳ Ｐゴシック" pitchFamily="34" charset="-128"/>
                <a:sym typeface="Wingdings 3"/>
              </a:rPr>
              <a:t/>
            </a:r>
            <a:br>
              <a:rPr lang="fr-FR" sz="2800" b="1" dirty="0" smtClean="0">
                <a:solidFill>
                  <a:srgbClr val="7030A0"/>
                </a:solidFill>
                <a:ea typeface="ＭＳ Ｐゴシック" pitchFamily="34" charset="-128"/>
                <a:sym typeface="Wingdings 3"/>
              </a:rPr>
            </a:br>
            <a:r>
              <a:rPr lang="fr-FR" sz="28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Formation spécifique des usagers</a:t>
            </a:r>
            <a:br>
              <a:rPr lang="fr-FR" sz="28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</a:br>
            <a:endParaRPr lang="fr-FR" sz="2800" dirty="0">
              <a:solidFill>
                <a:srgbClr val="0921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71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580112" y="476672"/>
            <a:ext cx="2731840" cy="605929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endParaRPr lang="fr-FR" dirty="0">
              <a:solidFill>
                <a:srgbClr val="09216D"/>
              </a:solidFill>
            </a:endParaRPr>
          </a:p>
        </p:txBody>
      </p:sp>
      <p:sp>
        <p:nvSpPr>
          <p:cNvPr id="4" name="Espace réservé du contenu 5"/>
          <p:cNvSpPr txBox="1">
            <a:spLocks/>
          </p:cNvSpPr>
          <p:nvPr/>
        </p:nvSpPr>
        <p:spPr>
          <a:xfrm>
            <a:off x="450072" y="1412776"/>
            <a:ext cx="8147248" cy="4608512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defPPr>
              <a:defRPr lang="fr-FR"/>
            </a:defPPr>
            <a:lvl1pPr indent="0" algn="ctr">
              <a:spcBef>
                <a:spcPct val="20000"/>
              </a:spcBef>
              <a:buFontTx/>
              <a:buNone/>
              <a:defRPr b="1">
                <a:solidFill>
                  <a:srgbClr val="002060"/>
                </a:solidFill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endParaRPr lang="fr-FR" sz="2000" dirty="0">
              <a:solidFill>
                <a:srgbClr val="09216D"/>
              </a:solidFill>
              <a:sym typeface="Wingdings 2"/>
            </a:endParaRPr>
          </a:p>
          <a:p>
            <a:pPr marL="342900" indent="-342900" algn="l">
              <a:buFont typeface="Wingdings 2" pitchFamily="18" charset="2"/>
              <a:buChar char="¡"/>
            </a:pP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2 sièges réservées au Président et au Vice-Président du CTS</a:t>
            </a:r>
          </a:p>
          <a:p>
            <a:pPr marL="342900" indent="-342900" algn="l">
              <a:buFont typeface="Wingdings 2" pitchFamily="18" charset="2"/>
              <a:buChar char="¡"/>
            </a:pP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1 siège réservé au président de la commission spécialisée en santé mentale</a:t>
            </a:r>
          </a:p>
          <a:p>
            <a:pPr marL="342900" indent="-342900" algn="l">
              <a:buFont typeface="Wingdings 2" pitchFamily="18" charset="2"/>
              <a:buChar char="¡"/>
            </a:pP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1 siège réservé pour le président de la formation spécifique des usagers</a:t>
            </a:r>
          </a:p>
          <a:p>
            <a:pPr algn="l"/>
            <a:endParaRPr lang="fr-FR" sz="2000" dirty="0" smtClean="0">
              <a:solidFill>
                <a:srgbClr val="09216D"/>
              </a:solidFill>
              <a:sym typeface="Wingdings 2"/>
            </a:endParaRPr>
          </a:p>
          <a:p>
            <a:pPr algn="l"/>
            <a:r>
              <a:rPr lang="fr-FR" sz="2000" dirty="0">
                <a:solidFill>
                  <a:srgbClr val="09216D"/>
                </a:solidFill>
                <a:sym typeface="Wingdings 2"/>
              </a:rPr>
              <a:t>Au plus 12 membres élus dont </a:t>
            </a: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:</a:t>
            </a:r>
          </a:p>
          <a:p>
            <a:pPr marL="342900" indent="-342900" algn="l">
              <a:buFont typeface="Wingdings 2" pitchFamily="18" charset="2"/>
              <a:buChar char="¡"/>
            </a:pP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5 sièges pour le collège </a:t>
            </a:r>
            <a:r>
              <a:rPr lang="fr-FR" sz="2000" dirty="0">
                <a:solidFill>
                  <a:srgbClr val="09216D"/>
                </a:solidFill>
                <a:sym typeface="Wingdings 2"/>
              </a:rPr>
              <a:t>1 des professionnels et offreurs des services de </a:t>
            </a: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santé</a:t>
            </a:r>
            <a:endParaRPr lang="fr-FR" sz="2000" dirty="0">
              <a:solidFill>
                <a:srgbClr val="09216D"/>
              </a:solidFill>
              <a:sym typeface="Wingdings 2"/>
            </a:endParaRPr>
          </a:p>
          <a:p>
            <a:pPr marL="342900" indent="-342900" algn="l">
              <a:buFont typeface="Wingdings 2" pitchFamily="18" charset="2"/>
              <a:buChar char="¡"/>
            </a:pP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3 sièges pour le collège 2 des usagers et des associations d’usagers</a:t>
            </a:r>
          </a:p>
          <a:p>
            <a:pPr marL="342900" indent="-342900" algn="l">
              <a:buFont typeface="Wingdings 2" pitchFamily="18" charset="2"/>
              <a:buChar char="¡"/>
            </a:pP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2 sièges pour le collège 3 des collectivités </a:t>
            </a:r>
            <a:r>
              <a:rPr lang="fr-FR" sz="2000" dirty="0">
                <a:solidFill>
                  <a:srgbClr val="09216D"/>
                </a:solidFill>
                <a:sym typeface="Wingdings 2"/>
              </a:rPr>
              <a:t>territoriales ou de leurs </a:t>
            </a: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groupements</a:t>
            </a:r>
          </a:p>
          <a:p>
            <a:pPr marL="342900" indent="-342900" algn="l">
              <a:buFont typeface="Wingdings 2" pitchFamily="18" charset="2"/>
              <a:buChar char="¡"/>
            </a:pPr>
            <a:r>
              <a:rPr lang="fr-FR" sz="2000" dirty="0" smtClean="0">
                <a:solidFill>
                  <a:srgbClr val="09216D"/>
                </a:solidFill>
                <a:sym typeface="Wingdings 2"/>
              </a:rPr>
              <a:t>2 sièges pour le collège 4 Etat et organismes de sécurité sociale</a:t>
            </a:r>
            <a:endParaRPr lang="fr-FR" sz="2000" dirty="0">
              <a:solidFill>
                <a:srgbClr val="09216D"/>
              </a:solidFill>
              <a:sym typeface="Wingdings 2"/>
            </a:endParaRPr>
          </a:p>
          <a:p>
            <a:pPr algn="l"/>
            <a:r>
              <a:rPr lang="fr-FR" sz="2000" dirty="0">
                <a:solidFill>
                  <a:srgbClr val="09216D"/>
                </a:solidFill>
                <a:sym typeface="Wingdings 2"/>
              </a:rPr>
              <a:t>    </a:t>
            </a:r>
          </a:p>
          <a:p>
            <a:endParaRPr lang="fr-FR" sz="2000" dirty="0">
              <a:solidFill>
                <a:srgbClr val="09216D"/>
              </a:solidFill>
            </a:endParaRPr>
          </a:p>
        </p:txBody>
      </p:sp>
      <p:sp>
        <p:nvSpPr>
          <p:cNvPr id="5" name="Titre 4"/>
          <p:cNvSpPr txBox="1">
            <a:spLocks/>
          </p:cNvSpPr>
          <p:nvPr/>
        </p:nvSpPr>
        <p:spPr>
          <a:xfrm>
            <a:off x="3527376" y="620688"/>
            <a:ext cx="561662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 smtClean="0">
                <a:solidFill>
                  <a:srgbClr val="7030A0"/>
                </a:solidFill>
                <a:ea typeface="ＭＳ Ｐゴシック" pitchFamily="34" charset="-128"/>
                <a:sym typeface="Wingdings 3"/>
              </a:rPr>
              <a:t/>
            </a:r>
            <a:br>
              <a:rPr lang="fr-FR" sz="2800" b="1" dirty="0" smtClean="0">
                <a:solidFill>
                  <a:srgbClr val="7030A0"/>
                </a:solidFill>
                <a:ea typeface="ＭＳ Ｐゴシック" pitchFamily="34" charset="-128"/>
                <a:sym typeface="Wingdings 3"/>
              </a:rPr>
            </a:br>
            <a:r>
              <a:rPr lang="fr-FR" sz="28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  <a:t>Bureau</a:t>
            </a:r>
            <a:br>
              <a:rPr lang="fr-FR" sz="2800" b="1" dirty="0" smtClean="0">
                <a:solidFill>
                  <a:srgbClr val="09216D"/>
                </a:solidFill>
                <a:ea typeface="ＭＳ Ｐゴシック" pitchFamily="34" charset="-128"/>
                <a:sym typeface="Wingdings 3"/>
              </a:rPr>
            </a:br>
            <a:endParaRPr lang="fr-FR" sz="2800" dirty="0">
              <a:solidFill>
                <a:srgbClr val="0921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83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09216D"/>
                </a:solidFill>
              </a:rPr>
              <a:t>CTS du 23 mai 2017</a:t>
            </a:r>
            <a:endParaRPr lang="fr-FR" dirty="0">
              <a:solidFill>
                <a:srgbClr val="09216D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70040"/>
          </a:xfrm>
        </p:spPr>
        <p:txBody>
          <a:bodyPr>
            <a:normAutofit/>
          </a:bodyPr>
          <a:lstStyle/>
          <a:p>
            <a:pPr lvl="0"/>
            <a:endParaRPr lang="fr-FR" sz="2400" dirty="0" smtClean="0">
              <a:solidFill>
                <a:srgbClr val="09216D"/>
              </a:solidFill>
            </a:endParaRPr>
          </a:p>
          <a:p>
            <a:pPr lvl="0"/>
            <a:endParaRPr lang="fr-FR" sz="2400" dirty="0">
              <a:solidFill>
                <a:srgbClr val="09216D"/>
              </a:solidFill>
            </a:endParaRPr>
          </a:p>
          <a:p>
            <a:pPr lvl="0"/>
            <a:r>
              <a:rPr lang="fr-FR" sz="2400" b="1" dirty="0">
                <a:solidFill>
                  <a:srgbClr val="09216D"/>
                </a:solidFill>
              </a:rPr>
              <a:t>Le virage ambulatoire dans les champs </a:t>
            </a:r>
            <a:r>
              <a:rPr lang="fr-FR" sz="2400" b="1" dirty="0" smtClean="0">
                <a:solidFill>
                  <a:srgbClr val="09216D"/>
                </a:solidFill>
              </a:rPr>
              <a:t>sanitaire</a:t>
            </a:r>
          </a:p>
          <a:p>
            <a:pPr lvl="0"/>
            <a:r>
              <a:rPr lang="fr-FR" sz="2400" b="1" dirty="0" smtClean="0">
                <a:solidFill>
                  <a:srgbClr val="09216D"/>
                </a:solidFill>
              </a:rPr>
              <a:t>et </a:t>
            </a:r>
            <a:r>
              <a:rPr lang="fr-FR" sz="2400" b="1" dirty="0">
                <a:solidFill>
                  <a:srgbClr val="09216D"/>
                </a:solidFill>
              </a:rPr>
              <a:t>médico-social : </a:t>
            </a:r>
            <a:endParaRPr lang="fr-FR" sz="2400" b="1" dirty="0" smtClean="0">
              <a:solidFill>
                <a:srgbClr val="09216D"/>
              </a:solidFill>
            </a:endParaRPr>
          </a:p>
          <a:p>
            <a:pPr lvl="0"/>
            <a:r>
              <a:rPr lang="fr-FR" sz="2400" b="1" dirty="0" smtClean="0">
                <a:solidFill>
                  <a:srgbClr val="09216D"/>
                </a:solidFill>
              </a:rPr>
              <a:t>enjeux </a:t>
            </a:r>
            <a:r>
              <a:rPr lang="fr-FR" sz="2400" b="1" dirty="0">
                <a:solidFill>
                  <a:srgbClr val="09216D"/>
                </a:solidFill>
              </a:rPr>
              <a:t>et conséquences sur l’organisation des soins en ville, les usagers et les aidants </a:t>
            </a:r>
          </a:p>
          <a:p>
            <a:pPr lvl="0" algn="l"/>
            <a:endParaRPr lang="fr-FR" sz="2400" i="1" dirty="0" smtClean="0">
              <a:solidFill>
                <a:srgbClr val="09216D"/>
              </a:solidFill>
            </a:endParaRPr>
          </a:p>
          <a:p>
            <a:pPr lvl="0" algn="l"/>
            <a:r>
              <a:rPr lang="fr-FR" sz="2400" i="1" dirty="0" smtClean="0">
                <a:solidFill>
                  <a:srgbClr val="09216D"/>
                </a:solidFill>
              </a:rPr>
              <a:t>Dr </a:t>
            </a:r>
            <a:r>
              <a:rPr lang="fr-FR" sz="2400" i="1" dirty="0">
                <a:solidFill>
                  <a:srgbClr val="09216D"/>
                </a:solidFill>
              </a:rPr>
              <a:t>Marc PULIK, ARS Ile-de-France, Délégué départemental des Yvelines</a:t>
            </a:r>
          </a:p>
        </p:txBody>
      </p:sp>
    </p:spTree>
    <p:extLst>
      <p:ext uri="{BB962C8B-B14F-4D97-AF65-F5344CB8AC3E}">
        <p14:creationId xmlns:p14="http://schemas.microsoft.com/office/powerpoint/2010/main" val="1556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09216D"/>
                </a:solidFill>
              </a:rPr>
              <a:t>CTS du 23 mai 2017</a:t>
            </a:r>
            <a:endParaRPr lang="fr-FR" dirty="0">
              <a:solidFill>
                <a:srgbClr val="09216D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2520280"/>
          </a:xfrm>
        </p:spPr>
        <p:txBody>
          <a:bodyPr>
            <a:normAutofit/>
          </a:bodyPr>
          <a:lstStyle/>
          <a:p>
            <a:pPr lvl="0"/>
            <a:endParaRPr lang="fr-FR" sz="2400" dirty="0" smtClean="0">
              <a:solidFill>
                <a:srgbClr val="002060"/>
              </a:solidFill>
            </a:endParaRPr>
          </a:p>
          <a:p>
            <a:pPr lvl="0"/>
            <a:endParaRPr lang="fr-FR" sz="2400" dirty="0">
              <a:solidFill>
                <a:srgbClr val="002060"/>
              </a:solidFill>
            </a:endParaRPr>
          </a:p>
          <a:p>
            <a:pPr lvl="0"/>
            <a:r>
              <a:rPr lang="fr-FR" sz="2400" b="1" dirty="0" smtClean="0">
                <a:solidFill>
                  <a:srgbClr val="7030A0"/>
                </a:solidFill>
              </a:rPr>
              <a:t>Points d’actualité</a:t>
            </a:r>
            <a:endParaRPr lang="fr-FR" sz="24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3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305</Words>
  <Application>Microsoft Office PowerPoint</Application>
  <PresentationFormat>Affichage à l'écran (4:3)</PresentationFormat>
  <Paragraphs>73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 </vt:lpstr>
      <vt:lpstr> CTS du 23 mai 2017</vt:lpstr>
      <vt:lpstr> CTS du 23 mai 2017</vt:lpstr>
      <vt:lpstr> Commission spécialisée en santé mentale  </vt:lpstr>
      <vt:lpstr> </vt:lpstr>
      <vt:lpstr> </vt:lpstr>
      <vt:lpstr> CTS du 23 mai 2017</vt:lpstr>
      <vt:lpstr> CTS du 23 mai 2017</vt:lpstr>
    </vt:vector>
  </TitlesOfParts>
  <Company>Agence Régionale de Santé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GRIMAUD, Marjorie</dc:creator>
  <cp:lastModifiedBy>DROUGARD, Corinne</cp:lastModifiedBy>
  <cp:revision>15</cp:revision>
  <dcterms:created xsi:type="dcterms:W3CDTF">2017-05-19T13:17:22Z</dcterms:created>
  <dcterms:modified xsi:type="dcterms:W3CDTF">2017-05-23T11:07:58Z</dcterms:modified>
</cp:coreProperties>
</file>