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813" r:id="rId1"/>
  </p:sldMasterIdLst>
  <p:notesMasterIdLst>
    <p:notesMasterId r:id="rId16"/>
  </p:notesMasterIdLst>
  <p:handoutMasterIdLst>
    <p:handoutMasterId r:id="rId17"/>
  </p:handoutMasterIdLst>
  <p:sldIdLst>
    <p:sldId id="326" r:id="rId2"/>
    <p:sldId id="374" r:id="rId3"/>
    <p:sldId id="421" r:id="rId4"/>
    <p:sldId id="413" r:id="rId5"/>
    <p:sldId id="420" r:id="rId6"/>
    <p:sldId id="358" r:id="rId7"/>
    <p:sldId id="398" r:id="rId8"/>
    <p:sldId id="423" r:id="rId9"/>
    <p:sldId id="372" r:id="rId10"/>
    <p:sldId id="399" r:id="rId11"/>
    <p:sldId id="400" r:id="rId12"/>
    <p:sldId id="359" r:id="rId13"/>
    <p:sldId id="422" r:id="rId14"/>
    <p:sldId id="373" r:id="rId15"/>
  </p:sldIdLst>
  <p:sldSz cx="9144000" cy="5143500" type="screen16x9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RREC, Anne" initials="GA" lastIdx="3" clrIdx="0">
    <p:extLst>
      <p:ext uri="{19B8F6BF-5375-455C-9EA6-DF929625EA0E}">
        <p15:presenceInfo xmlns:p15="http://schemas.microsoft.com/office/powerpoint/2012/main" userId="S-1-5-21-448539723-1644491937-682003330-457975" providerId="AD"/>
      </p:ext>
    </p:extLst>
  </p:cmAuthor>
  <p:cmAuthor id="2" name="DUPRE, Mathilde (ARS-IDF)" initials="DM(" lastIdx="7" clrIdx="1">
    <p:extLst>
      <p:ext uri="{19B8F6BF-5375-455C-9EA6-DF929625EA0E}">
        <p15:presenceInfo xmlns:p15="http://schemas.microsoft.com/office/powerpoint/2012/main" userId="S-1-5-21-448539723-1644491937-682003330-608871" providerId="AD"/>
      </p:ext>
    </p:extLst>
  </p:cmAuthor>
  <p:cmAuthor id="3" name="SALVY, Laura (ARS-IDF)" initials="SL(" lastIdx="1" clrIdx="2">
    <p:extLst>
      <p:ext uri="{19B8F6BF-5375-455C-9EA6-DF929625EA0E}">
        <p15:presenceInfo xmlns:p15="http://schemas.microsoft.com/office/powerpoint/2012/main" userId="S-1-5-21-3177125315-431800771-2236886301-64198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3979" autoAdjust="0"/>
  </p:normalViewPr>
  <p:slideViewPr>
    <p:cSldViewPr showGuides="1">
      <p:cViewPr varScale="1">
        <p:scale>
          <a:sx n="86" d="100"/>
          <a:sy n="86" d="100"/>
        </p:scale>
        <p:origin x="744" y="52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outlineViewPr>
    <p:cViewPr>
      <p:scale>
        <a:sx n="33" d="100"/>
        <a:sy n="33" d="100"/>
      </p:scale>
      <p:origin x="0" y="-2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2736" y="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3AE220-CAFC-4F8B-91A4-BE7B0789576A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CC9C9EAD-9D11-4B74-8A47-3FBB873F304F}">
      <dgm:prSet phldrT="[Texte]" custT="1"/>
      <dgm:spPr/>
      <dgm:t>
        <a:bodyPr/>
        <a:lstStyle/>
        <a:p>
          <a:r>
            <a:rPr lang="fr-FR" sz="1600" dirty="0" smtClean="0"/>
            <a:t>22/11</a:t>
          </a:r>
          <a:endParaRPr lang="fr-FR" sz="1600" dirty="0"/>
        </a:p>
      </dgm:t>
    </dgm:pt>
    <dgm:pt modelId="{C202E87B-857F-43CC-BF66-057AF52C22BB}" type="parTrans" cxnId="{F096834D-A080-4D89-8256-E78A537E1E35}">
      <dgm:prSet/>
      <dgm:spPr/>
      <dgm:t>
        <a:bodyPr/>
        <a:lstStyle/>
        <a:p>
          <a:endParaRPr lang="fr-FR"/>
        </a:p>
      </dgm:t>
    </dgm:pt>
    <dgm:pt modelId="{DC0E6588-9498-492D-8D5E-FFB2349A34A1}" type="sibTrans" cxnId="{F096834D-A080-4D89-8256-E78A537E1E35}">
      <dgm:prSet/>
      <dgm:spPr/>
      <dgm:t>
        <a:bodyPr/>
        <a:lstStyle/>
        <a:p>
          <a:endParaRPr lang="fr-FR"/>
        </a:p>
      </dgm:t>
    </dgm:pt>
    <dgm:pt modelId="{8811E2A0-409D-4CAE-AB43-1A55BD99248C}">
      <dgm:prSet phldrT="[Texte]" custT="1"/>
      <dgm:spPr/>
      <dgm:t>
        <a:bodyPr/>
        <a:lstStyle/>
        <a:p>
          <a:r>
            <a:rPr lang="fr-FR" sz="1100" dirty="0" smtClean="0"/>
            <a:t>Propositions de 60 mesures lors de la journée « CNR à Paris » à la Mairie du 12ème</a:t>
          </a:r>
          <a:endParaRPr lang="fr-FR" sz="1100" dirty="0"/>
        </a:p>
      </dgm:t>
    </dgm:pt>
    <dgm:pt modelId="{6ACE73E7-B9B0-42AF-A74C-9401E76BAAF0}" type="parTrans" cxnId="{C534DF56-CE20-456F-A0F8-713E9CCAD069}">
      <dgm:prSet/>
      <dgm:spPr/>
      <dgm:t>
        <a:bodyPr/>
        <a:lstStyle/>
        <a:p>
          <a:endParaRPr lang="fr-FR"/>
        </a:p>
      </dgm:t>
    </dgm:pt>
    <dgm:pt modelId="{637A28F2-86F0-4A8E-91F9-BC5425901271}" type="sibTrans" cxnId="{C534DF56-CE20-456F-A0F8-713E9CCAD069}">
      <dgm:prSet/>
      <dgm:spPr/>
      <dgm:t>
        <a:bodyPr/>
        <a:lstStyle/>
        <a:p>
          <a:endParaRPr lang="fr-FR"/>
        </a:p>
      </dgm:t>
    </dgm:pt>
    <dgm:pt modelId="{5E958408-7DF5-4B17-BC7E-BF3E800B607C}">
      <dgm:prSet phldrT="[Texte]" custT="1"/>
      <dgm:spPr/>
      <dgm:t>
        <a:bodyPr/>
        <a:lstStyle/>
        <a:p>
          <a:r>
            <a:rPr lang="fr-FR" sz="1100" dirty="0" smtClean="0"/>
            <a:t>Mesures remontées au niveaux régionaux et nationales et partagées aux participants</a:t>
          </a:r>
          <a:endParaRPr lang="fr-FR" sz="1100" dirty="0"/>
        </a:p>
      </dgm:t>
    </dgm:pt>
    <dgm:pt modelId="{A5F2477F-8BE0-42C9-BF9D-E3A46C44E691}" type="parTrans" cxnId="{DA342828-6CC5-4923-B284-F8D40696C777}">
      <dgm:prSet/>
      <dgm:spPr/>
      <dgm:t>
        <a:bodyPr/>
        <a:lstStyle/>
        <a:p>
          <a:endParaRPr lang="fr-FR"/>
        </a:p>
      </dgm:t>
    </dgm:pt>
    <dgm:pt modelId="{6F40BA2C-BC13-4B0D-ABF9-70B00E12D0E6}" type="sibTrans" cxnId="{DA342828-6CC5-4923-B284-F8D40696C777}">
      <dgm:prSet/>
      <dgm:spPr/>
      <dgm:t>
        <a:bodyPr/>
        <a:lstStyle/>
        <a:p>
          <a:endParaRPr lang="fr-FR"/>
        </a:p>
      </dgm:t>
    </dgm:pt>
    <dgm:pt modelId="{D43D562B-D583-4B67-8DF6-2C4AF0DB61E9}">
      <dgm:prSet phldrT="[Texte]" custT="1"/>
      <dgm:spPr/>
      <dgm:t>
        <a:bodyPr/>
        <a:lstStyle/>
        <a:p>
          <a:r>
            <a:rPr lang="fr-FR" sz="1600" dirty="0" smtClean="0"/>
            <a:t>25/01</a:t>
          </a:r>
          <a:endParaRPr lang="fr-FR" sz="1600" dirty="0"/>
        </a:p>
      </dgm:t>
    </dgm:pt>
    <dgm:pt modelId="{302EB183-8AF9-4B99-844F-74297FF667F1}" type="parTrans" cxnId="{8CD0805E-AD1C-44B0-B25F-F3063FC8FEDB}">
      <dgm:prSet/>
      <dgm:spPr/>
      <dgm:t>
        <a:bodyPr/>
        <a:lstStyle/>
        <a:p>
          <a:endParaRPr lang="fr-FR"/>
        </a:p>
      </dgm:t>
    </dgm:pt>
    <dgm:pt modelId="{F3DBA529-9BFE-44DF-902A-E82DD4B28F96}" type="sibTrans" cxnId="{8CD0805E-AD1C-44B0-B25F-F3063FC8FEDB}">
      <dgm:prSet/>
      <dgm:spPr/>
      <dgm:t>
        <a:bodyPr/>
        <a:lstStyle/>
        <a:p>
          <a:endParaRPr lang="fr-FR"/>
        </a:p>
      </dgm:t>
    </dgm:pt>
    <dgm:pt modelId="{9C7BDCDD-4B30-46BD-86CC-6557B1AC4B91}">
      <dgm:prSet phldrT="[Texte]" custT="1"/>
      <dgm:spPr/>
      <dgm:t>
        <a:bodyPr/>
        <a:lstStyle/>
        <a:p>
          <a:r>
            <a:rPr lang="fr-FR" sz="1100" dirty="0" smtClean="0"/>
            <a:t>Suite à l’annonce du Ministre d’un budget à venir pour mettre en œuvre sur chaque territoire (instruction nationale restant à paraître), échanges en CTS sur les thématiques de travail à retenir. </a:t>
          </a:r>
          <a:endParaRPr lang="fr-FR" sz="1100" dirty="0"/>
        </a:p>
      </dgm:t>
    </dgm:pt>
    <dgm:pt modelId="{5AD10516-4196-4DEF-B0E2-809F5B8FFB54}" type="parTrans" cxnId="{78503FEA-DB02-4FD4-9D3F-5D6AC3F3AC00}">
      <dgm:prSet/>
      <dgm:spPr/>
      <dgm:t>
        <a:bodyPr/>
        <a:lstStyle/>
        <a:p>
          <a:endParaRPr lang="fr-FR"/>
        </a:p>
      </dgm:t>
    </dgm:pt>
    <dgm:pt modelId="{132ED458-87C5-4402-B088-8F0B4224E7C6}" type="sibTrans" cxnId="{78503FEA-DB02-4FD4-9D3F-5D6AC3F3AC00}">
      <dgm:prSet/>
      <dgm:spPr/>
      <dgm:t>
        <a:bodyPr/>
        <a:lstStyle/>
        <a:p>
          <a:endParaRPr lang="fr-FR"/>
        </a:p>
      </dgm:t>
    </dgm:pt>
    <dgm:pt modelId="{4DAB01BD-1F35-43EF-8DE3-F45FA15851BF}">
      <dgm:prSet phldrT="[Texte]" custT="1"/>
      <dgm:spPr/>
      <dgm:t>
        <a:bodyPr/>
        <a:lstStyle/>
        <a:p>
          <a:r>
            <a:rPr lang="fr-FR" sz="1100" dirty="0" smtClean="0"/>
            <a:t>Retours du CTS: accès à un médecin traitant, améliorer la lisibilité de l’offre avec un accompagnement pour « décrypter » le système de soins, développer la prévention</a:t>
          </a:r>
          <a:endParaRPr lang="fr-FR" sz="1100" dirty="0"/>
        </a:p>
      </dgm:t>
    </dgm:pt>
    <dgm:pt modelId="{7B1CF148-1237-4F92-812F-DF829A74C8B7}" type="parTrans" cxnId="{4E0D78AD-202E-47E5-A970-271C924DF8B8}">
      <dgm:prSet/>
      <dgm:spPr/>
      <dgm:t>
        <a:bodyPr/>
        <a:lstStyle/>
        <a:p>
          <a:endParaRPr lang="fr-FR"/>
        </a:p>
      </dgm:t>
    </dgm:pt>
    <dgm:pt modelId="{D9E5F705-C0DD-4735-9769-264173EB3A7C}" type="sibTrans" cxnId="{4E0D78AD-202E-47E5-A970-271C924DF8B8}">
      <dgm:prSet/>
      <dgm:spPr/>
      <dgm:t>
        <a:bodyPr/>
        <a:lstStyle/>
        <a:p>
          <a:endParaRPr lang="fr-FR"/>
        </a:p>
      </dgm:t>
    </dgm:pt>
    <dgm:pt modelId="{F91923AF-5364-4F10-94E1-9240E39D7158}">
      <dgm:prSet phldrT="[Texte]" custT="1"/>
      <dgm:spPr/>
      <dgm:t>
        <a:bodyPr/>
        <a:lstStyle/>
        <a:p>
          <a:r>
            <a:rPr lang="fr-FR" sz="1600" dirty="0" smtClean="0"/>
            <a:t>Entre le 25/01 et aujourd’hui</a:t>
          </a:r>
          <a:endParaRPr lang="fr-FR" sz="1600" dirty="0"/>
        </a:p>
      </dgm:t>
    </dgm:pt>
    <dgm:pt modelId="{EFF531FB-2841-4CAB-A5AF-243A59660EDE}" type="parTrans" cxnId="{0E99CC64-B1C5-43C2-A156-D16EDCAAF27B}">
      <dgm:prSet/>
      <dgm:spPr/>
      <dgm:t>
        <a:bodyPr/>
        <a:lstStyle/>
        <a:p>
          <a:endParaRPr lang="fr-FR"/>
        </a:p>
      </dgm:t>
    </dgm:pt>
    <dgm:pt modelId="{7DBE393C-073F-467E-AC04-74FA800A2B28}" type="sibTrans" cxnId="{0E99CC64-B1C5-43C2-A156-D16EDCAAF27B}">
      <dgm:prSet/>
      <dgm:spPr/>
      <dgm:t>
        <a:bodyPr/>
        <a:lstStyle/>
        <a:p>
          <a:endParaRPr lang="fr-FR"/>
        </a:p>
      </dgm:t>
    </dgm:pt>
    <dgm:pt modelId="{722CB2A3-A87F-48BC-80C8-669CD24F67DC}">
      <dgm:prSet phldrT="[Texte]" custT="1"/>
      <dgm:spPr/>
      <dgm:t>
        <a:bodyPr/>
        <a:lstStyle/>
        <a:p>
          <a:r>
            <a:rPr lang="fr-FR" sz="1100" dirty="0" smtClean="0"/>
            <a:t>Travail engagé par les équipes ARS/Ville/CPAM et échange au niveau du Bureau du CTS pour analyser les possibilités</a:t>
          </a:r>
          <a:endParaRPr lang="fr-FR" sz="1100" dirty="0"/>
        </a:p>
      </dgm:t>
    </dgm:pt>
    <dgm:pt modelId="{A3210D66-035B-47F8-8144-A6635825F395}" type="parTrans" cxnId="{A89511DF-9BBE-40B3-8A4D-69DE5670B993}">
      <dgm:prSet/>
      <dgm:spPr/>
      <dgm:t>
        <a:bodyPr/>
        <a:lstStyle/>
        <a:p>
          <a:endParaRPr lang="fr-FR"/>
        </a:p>
      </dgm:t>
    </dgm:pt>
    <dgm:pt modelId="{BDB89763-79CF-4C3B-875D-DE2A5A0C7A95}" type="sibTrans" cxnId="{A89511DF-9BBE-40B3-8A4D-69DE5670B993}">
      <dgm:prSet/>
      <dgm:spPr/>
      <dgm:t>
        <a:bodyPr/>
        <a:lstStyle/>
        <a:p>
          <a:endParaRPr lang="fr-FR"/>
        </a:p>
      </dgm:t>
    </dgm:pt>
    <dgm:pt modelId="{81A9352D-97ED-476A-8D06-0E52FE625203}">
      <dgm:prSet phldrT="[Texte]" custT="1"/>
      <dgm:spPr/>
      <dgm:t>
        <a:bodyPr/>
        <a:lstStyle/>
        <a:p>
          <a:r>
            <a:rPr lang="fr-FR" sz="1100" dirty="0" smtClean="0"/>
            <a:t>3 sujets retenus « à creuser »: 1) améliorer la lisibilité de l’offre, 2) faire intervenir des étudiants suite à leur service sanitaire pour des ateliers de prévention, 3) médiation en santé</a:t>
          </a:r>
          <a:endParaRPr lang="fr-FR" sz="1100" dirty="0"/>
        </a:p>
      </dgm:t>
    </dgm:pt>
    <dgm:pt modelId="{76432966-6CA4-498A-B298-E16B9AD69E62}" type="parTrans" cxnId="{7E42B8ED-1CA2-4F99-BAFA-1B80FD494C1B}">
      <dgm:prSet/>
      <dgm:spPr/>
      <dgm:t>
        <a:bodyPr/>
        <a:lstStyle/>
        <a:p>
          <a:endParaRPr lang="fr-FR"/>
        </a:p>
      </dgm:t>
    </dgm:pt>
    <dgm:pt modelId="{4B1ACB77-D247-41C7-AA38-36FD267B203B}" type="sibTrans" cxnId="{7E42B8ED-1CA2-4F99-BAFA-1B80FD494C1B}">
      <dgm:prSet/>
      <dgm:spPr/>
      <dgm:t>
        <a:bodyPr/>
        <a:lstStyle/>
        <a:p>
          <a:endParaRPr lang="fr-FR"/>
        </a:p>
      </dgm:t>
    </dgm:pt>
    <dgm:pt modelId="{DE0B6952-7B39-4C27-8634-1DB46E1580AC}">
      <dgm:prSet phldrT="[Texte]" custT="1"/>
      <dgm:spPr/>
      <dgm:t>
        <a:bodyPr/>
        <a:lstStyle/>
        <a:p>
          <a:r>
            <a:rPr lang="fr-FR" sz="1100" dirty="0" smtClean="0"/>
            <a:t>Instruction ministérielle à paraître: - organisation collective du CNR pour avoir l’ensemble des parties autour de la table, - financements (actions éligibles, durée et montant)…</a:t>
          </a:r>
          <a:endParaRPr lang="fr-FR" sz="1100" dirty="0"/>
        </a:p>
      </dgm:t>
    </dgm:pt>
    <dgm:pt modelId="{F7569734-84ED-4F1C-91CD-2DC4F69A2BF7}" type="parTrans" cxnId="{8EEF29FC-5312-4397-9F39-99A9A039BDB5}">
      <dgm:prSet/>
      <dgm:spPr/>
      <dgm:t>
        <a:bodyPr/>
        <a:lstStyle/>
        <a:p>
          <a:endParaRPr lang="fr-FR"/>
        </a:p>
      </dgm:t>
    </dgm:pt>
    <dgm:pt modelId="{AFBA8108-E8AF-4ECE-BDD3-E903AC334B28}" type="sibTrans" cxnId="{8EEF29FC-5312-4397-9F39-99A9A039BDB5}">
      <dgm:prSet/>
      <dgm:spPr/>
      <dgm:t>
        <a:bodyPr/>
        <a:lstStyle/>
        <a:p>
          <a:endParaRPr lang="fr-FR"/>
        </a:p>
      </dgm:t>
    </dgm:pt>
    <dgm:pt modelId="{518A8802-53D8-4345-998D-9B6C75C03E83}" type="pres">
      <dgm:prSet presAssocID="{853AE220-CAFC-4F8B-91A4-BE7B0789576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6F91A478-0FB8-4260-B0CE-B10B1625E9A6}" type="pres">
      <dgm:prSet presAssocID="{CC9C9EAD-9D11-4B74-8A47-3FBB873F304F}" presName="composite" presStyleCnt="0"/>
      <dgm:spPr/>
    </dgm:pt>
    <dgm:pt modelId="{FB88F18E-B112-48CC-B3EE-F58B52143F9C}" type="pres">
      <dgm:prSet presAssocID="{CC9C9EAD-9D11-4B74-8A47-3FBB873F304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EBBEAC9-E1CB-4BF7-A8C2-8A3BD061AA13}" type="pres">
      <dgm:prSet presAssocID="{CC9C9EAD-9D11-4B74-8A47-3FBB873F304F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EBB4A1B-FCDF-47E7-BB91-6CBAAB48B1C5}" type="pres">
      <dgm:prSet presAssocID="{DC0E6588-9498-492D-8D5E-FFB2349A34A1}" presName="sp" presStyleCnt="0"/>
      <dgm:spPr/>
    </dgm:pt>
    <dgm:pt modelId="{DC1DEB82-C04B-42C4-9090-893E6BC2F13C}" type="pres">
      <dgm:prSet presAssocID="{D43D562B-D583-4B67-8DF6-2C4AF0DB61E9}" presName="composite" presStyleCnt="0"/>
      <dgm:spPr/>
    </dgm:pt>
    <dgm:pt modelId="{AC935245-BBD4-45CA-8358-CAC718F8C11F}" type="pres">
      <dgm:prSet presAssocID="{D43D562B-D583-4B67-8DF6-2C4AF0DB61E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7D6B03-DB07-41EA-BC00-E0FB6ED48E69}" type="pres">
      <dgm:prSet presAssocID="{D43D562B-D583-4B67-8DF6-2C4AF0DB61E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102000D-8037-4295-BA88-92E764565B14}" type="pres">
      <dgm:prSet presAssocID="{F3DBA529-9BFE-44DF-902A-E82DD4B28F96}" presName="sp" presStyleCnt="0"/>
      <dgm:spPr/>
    </dgm:pt>
    <dgm:pt modelId="{592F7200-7881-49F9-B732-1561D9E392F5}" type="pres">
      <dgm:prSet presAssocID="{F91923AF-5364-4F10-94E1-9240E39D7158}" presName="composite" presStyleCnt="0"/>
      <dgm:spPr/>
    </dgm:pt>
    <dgm:pt modelId="{EEB06FED-103D-412C-876C-170EEB6E3143}" type="pres">
      <dgm:prSet presAssocID="{F91923AF-5364-4F10-94E1-9240E39D715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DD1A3ED-81D5-43EF-AA2A-BA8EF104B697}" type="pres">
      <dgm:prSet presAssocID="{F91923AF-5364-4F10-94E1-9240E39D715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A89511DF-9BBE-40B3-8A4D-69DE5670B993}" srcId="{F91923AF-5364-4F10-94E1-9240E39D7158}" destId="{722CB2A3-A87F-48BC-80C8-669CD24F67DC}" srcOrd="0" destOrd="0" parTransId="{A3210D66-035B-47F8-8144-A6635825F395}" sibTransId="{BDB89763-79CF-4C3B-875D-DE2A5A0C7A95}"/>
    <dgm:cxn modelId="{F096834D-A080-4D89-8256-E78A537E1E35}" srcId="{853AE220-CAFC-4F8B-91A4-BE7B0789576A}" destId="{CC9C9EAD-9D11-4B74-8A47-3FBB873F304F}" srcOrd="0" destOrd="0" parTransId="{C202E87B-857F-43CC-BF66-057AF52C22BB}" sibTransId="{DC0E6588-9498-492D-8D5E-FFB2349A34A1}"/>
    <dgm:cxn modelId="{5F1B80DD-D0F0-42ED-904F-531D43141486}" type="presOf" srcId="{D43D562B-D583-4B67-8DF6-2C4AF0DB61E9}" destId="{AC935245-BBD4-45CA-8358-CAC718F8C11F}" srcOrd="0" destOrd="0" presId="urn:microsoft.com/office/officeart/2005/8/layout/chevron2"/>
    <dgm:cxn modelId="{4E0D78AD-202E-47E5-A970-271C924DF8B8}" srcId="{D43D562B-D583-4B67-8DF6-2C4AF0DB61E9}" destId="{4DAB01BD-1F35-43EF-8DE3-F45FA15851BF}" srcOrd="1" destOrd="0" parTransId="{7B1CF148-1237-4F92-812F-DF829A74C8B7}" sibTransId="{D9E5F705-C0DD-4735-9769-264173EB3A7C}"/>
    <dgm:cxn modelId="{7658DF8E-61E2-4191-91CF-42971F16BC7D}" type="presOf" srcId="{F91923AF-5364-4F10-94E1-9240E39D7158}" destId="{EEB06FED-103D-412C-876C-170EEB6E3143}" srcOrd="0" destOrd="0" presId="urn:microsoft.com/office/officeart/2005/8/layout/chevron2"/>
    <dgm:cxn modelId="{CCFD29C6-C10F-4AA5-92ED-311BF5E0B06C}" type="presOf" srcId="{9C7BDCDD-4B30-46BD-86CC-6557B1AC4B91}" destId="{987D6B03-DB07-41EA-BC00-E0FB6ED48E69}" srcOrd="0" destOrd="0" presId="urn:microsoft.com/office/officeart/2005/8/layout/chevron2"/>
    <dgm:cxn modelId="{DA342828-6CC5-4923-B284-F8D40696C777}" srcId="{CC9C9EAD-9D11-4B74-8A47-3FBB873F304F}" destId="{5E958408-7DF5-4B17-BC7E-BF3E800B607C}" srcOrd="1" destOrd="0" parTransId="{A5F2477F-8BE0-42C9-BF9D-E3A46C44E691}" sibTransId="{6F40BA2C-BC13-4B0D-ABF9-70B00E12D0E6}"/>
    <dgm:cxn modelId="{0E99CC64-B1C5-43C2-A156-D16EDCAAF27B}" srcId="{853AE220-CAFC-4F8B-91A4-BE7B0789576A}" destId="{F91923AF-5364-4F10-94E1-9240E39D7158}" srcOrd="2" destOrd="0" parTransId="{EFF531FB-2841-4CAB-A5AF-243A59660EDE}" sibTransId="{7DBE393C-073F-467E-AC04-74FA800A2B28}"/>
    <dgm:cxn modelId="{8CD0805E-AD1C-44B0-B25F-F3063FC8FEDB}" srcId="{853AE220-CAFC-4F8B-91A4-BE7B0789576A}" destId="{D43D562B-D583-4B67-8DF6-2C4AF0DB61E9}" srcOrd="1" destOrd="0" parTransId="{302EB183-8AF9-4B99-844F-74297FF667F1}" sibTransId="{F3DBA529-9BFE-44DF-902A-E82DD4B28F96}"/>
    <dgm:cxn modelId="{723A0720-AB94-42EF-A5C1-49A330E34D78}" type="presOf" srcId="{DE0B6952-7B39-4C27-8634-1DB46E1580AC}" destId="{0DD1A3ED-81D5-43EF-AA2A-BA8EF104B697}" srcOrd="0" destOrd="2" presId="urn:microsoft.com/office/officeart/2005/8/layout/chevron2"/>
    <dgm:cxn modelId="{78503FEA-DB02-4FD4-9D3F-5D6AC3F3AC00}" srcId="{D43D562B-D583-4B67-8DF6-2C4AF0DB61E9}" destId="{9C7BDCDD-4B30-46BD-86CC-6557B1AC4B91}" srcOrd="0" destOrd="0" parTransId="{5AD10516-4196-4DEF-B0E2-809F5B8FFB54}" sibTransId="{132ED458-87C5-4402-B088-8F0B4224E7C6}"/>
    <dgm:cxn modelId="{7E42B8ED-1CA2-4F99-BAFA-1B80FD494C1B}" srcId="{F91923AF-5364-4F10-94E1-9240E39D7158}" destId="{81A9352D-97ED-476A-8D06-0E52FE625203}" srcOrd="1" destOrd="0" parTransId="{76432966-6CA4-498A-B298-E16B9AD69E62}" sibTransId="{4B1ACB77-D247-41C7-AA38-36FD267B203B}"/>
    <dgm:cxn modelId="{45B62CF3-29A0-4051-A840-F06C4ACF9201}" type="presOf" srcId="{853AE220-CAFC-4F8B-91A4-BE7B0789576A}" destId="{518A8802-53D8-4345-998D-9B6C75C03E83}" srcOrd="0" destOrd="0" presId="urn:microsoft.com/office/officeart/2005/8/layout/chevron2"/>
    <dgm:cxn modelId="{1A1DA517-ADFF-459F-96D8-F578EFB72ACE}" type="presOf" srcId="{CC9C9EAD-9D11-4B74-8A47-3FBB873F304F}" destId="{FB88F18E-B112-48CC-B3EE-F58B52143F9C}" srcOrd="0" destOrd="0" presId="urn:microsoft.com/office/officeart/2005/8/layout/chevron2"/>
    <dgm:cxn modelId="{C53F9EA6-F18E-4171-A28A-950917B53E73}" type="presOf" srcId="{81A9352D-97ED-476A-8D06-0E52FE625203}" destId="{0DD1A3ED-81D5-43EF-AA2A-BA8EF104B697}" srcOrd="0" destOrd="1" presId="urn:microsoft.com/office/officeart/2005/8/layout/chevron2"/>
    <dgm:cxn modelId="{B2606F03-A61C-45D9-AFDC-8FFBC63E4DB3}" type="presOf" srcId="{8811E2A0-409D-4CAE-AB43-1A55BD99248C}" destId="{CEBBEAC9-E1CB-4BF7-A8C2-8A3BD061AA13}" srcOrd="0" destOrd="0" presId="urn:microsoft.com/office/officeart/2005/8/layout/chevron2"/>
    <dgm:cxn modelId="{CD69DB8E-12FD-4F3E-AB72-5BFEE1BDE3D0}" type="presOf" srcId="{722CB2A3-A87F-48BC-80C8-669CD24F67DC}" destId="{0DD1A3ED-81D5-43EF-AA2A-BA8EF104B697}" srcOrd="0" destOrd="0" presId="urn:microsoft.com/office/officeart/2005/8/layout/chevron2"/>
    <dgm:cxn modelId="{8EEF29FC-5312-4397-9F39-99A9A039BDB5}" srcId="{F91923AF-5364-4F10-94E1-9240E39D7158}" destId="{DE0B6952-7B39-4C27-8634-1DB46E1580AC}" srcOrd="2" destOrd="0" parTransId="{F7569734-84ED-4F1C-91CD-2DC4F69A2BF7}" sibTransId="{AFBA8108-E8AF-4ECE-BDD3-E903AC334B28}"/>
    <dgm:cxn modelId="{C534DF56-CE20-456F-A0F8-713E9CCAD069}" srcId="{CC9C9EAD-9D11-4B74-8A47-3FBB873F304F}" destId="{8811E2A0-409D-4CAE-AB43-1A55BD99248C}" srcOrd="0" destOrd="0" parTransId="{6ACE73E7-B9B0-42AF-A74C-9401E76BAAF0}" sibTransId="{637A28F2-86F0-4A8E-91F9-BC5425901271}"/>
    <dgm:cxn modelId="{6747792D-E8A4-4173-A30D-B1F13267FAC1}" type="presOf" srcId="{4DAB01BD-1F35-43EF-8DE3-F45FA15851BF}" destId="{987D6B03-DB07-41EA-BC00-E0FB6ED48E69}" srcOrd="0" destOrd="1" presId="urn:microsoft.com/office/officeart/2005/8/layout/chevron2"/>
    <dgm:cxn modelId="{BDDF3727-2717-4FD8-B278-5445DCB6DD80}" type="presOf" srcId="{5E958408-7DF5-4B17-BC7E-BF3E800B607C}" destId="{CEBBEAC9-E1CB-4BF7-A8C2-8A3BD061AA13}" srcOrd="0" destOrd="1" presId="urn:microsoft.com/office/officeart/2005/8/layout/chevron2"/>
    <dgm:cxn modelId="{E4A5C14F-B179-47DB-92D7-40BB5C20A9F8}" type="presParOf" srcId="{518A8802-53D8-4345-998D-9B6C75C03E83}" destId="{6F91A478-0FB8-4260-B0CE-B10B1625E9A6}" srcOrd="0" destOrd="0" presId="urn:microsoft.com/office/officeart/2005/8/layout/chevron2"/>
    <dgm:cxn modelId="{0C6A68B6-6392-4E65-BCD5-465FFC598AAE}" type="presParOf" srcId="{6F91A478-0FB8-4260-B0CE-B10B1625E9A6}" destId="{FB88F18E-B112-48CC-B3EE-F58B52143F9C}" srcOrd="0" destOrd="0" presId="urn:microsoft.com/office/officeart/2005/8/layout/chevron2"/>
    <dgm:cxn modelId="{4F43E55E-4402-41BB-9691-CB60F2B4416F}" type="presParOf" srcId="{6F91A478-0FB8-4260-B0CE-B10B1625E9A6}" destId="{CEBBEAC9-E1CB-4BF7-A8C2-8A3BD061AA13}" srcOrd="1" destOrd="0" presId="urn:microsoft.com/office/officeart/2005/8/layout/chevron2"/>
    <dgm:cxn modelId="{119611FA-A78A-4AD5-A145-8F6A34035D37}" type="presParOf" srcId="{518A8802-53D8-4345-998D-9B6C75C03E83}" destId="{EEBB4A1B-FCDF-47E7-BB91-6CBAAB48B1C5}" srcOrd="1" destOrd="0" presId="urn:microsoft.com/office/officeart/2005/8/layout/chevron2"/>
    <dgm:cxn modelId="{C893CBCD-F5E8-436F-90FA-43D02238C3C8}" type="presParOf" srcId="{518A8802-53D8-4345-998D-9B6C75C03E83}" destId="{DC1DEB82-C04B-42C4-9090-893E6BC2F13C}" srcOrd="2" destOrd="0" presId="urn:microsoft.com/office/officeart/2005/8/layout/chevron2"/>
    <dgm:cxn modelId="{8047FCFF-93D5-4C95-A339-7F87B068F14F}" type="presParOf" srcId="{DC1DEB82-C04B-42C4-9090-893E6BC2F13C}" destId="{AC935245-BBD4-45CA-8358-CAC718F8C11F}" srcOrd="0" destOrd="0" presId="urn:microsoft.com/office/officeart/2005/8/layout/chevron2"/>
    <dgm:cxn modelId="{12DB302E-B936-4C07-9792-B4B251B03E31}" type="presParOf" srcId="{DC1DEB82-C04B-42C4-9090-893E6BC2F13C}" destId="{987D6B03-DB07-41EA-BC00-E0FB6ED48E69}" srcOrd="1" destOrd="0" presId="urn:microsoft.com/office/officeart/2005/8/layout/chevron2"/>
    <dgm:cxn modelId="{E4834C2B-3C84-4904-8F02-F42C99E39150}" type="presParOf" srcId="{518A8802-53D8-4345-998D-9B6C75C03E83}" destId="{5102000D-8037-4295-BA88-92E764565B14}" srcOrd="3" destOrd="0" presId="urn:microsoft.com/office/officeart/2005/8/layout/chevron2"/>
    <dgm:cxn modelId="{D85F8E0A-0E99-46B6-BBF9-D9E6ACEAAF32}" type="presParOf" srcId="{518A8802-53D8-4345-998D-9B6C75C03E83}" destId="{592F7200-7881-49F9-B732-1561D9E392F5}" srcOrd="4" destOrd="0" presId="urn:microsoft.com/office/officeart/2005/8/layout/chevron2"/>
    <dgm:cxn modelId="{4D6BC769-8655-4B6F-8D94-E7930985E032}" type="presParOf" srcId="{592F7200-7881-49F9-B732-1561D9E392F5}" destId="{EEB06FED-103D-412C-876C-170EEB6E3143}" srcOrd="0" destOrd="0" presId="urn:microsoft.com/office/officeart/2005/8/layout/chevron2"/>
    <dgm:cxn modelId="{92950E6A-B357-46E2-8F19-904C79BA5D72}" type="presParOf" srcId="{592F7200-7881-49F9-B732-1561D9E392F5}" destId="{0DD1A3ED-81D5-43EF-AA2A-BA8EF104B69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88F18E-B112-48CC-B3EE-F58B52143F9C}">
      <dsp:nvSpPr>
        <dsp:cNvPr id="0" name=""/>
        <dsp:cNvSpPr/>
      </dsp:nvSpPr>
      <dsp:spPr>
        <a:xfrm rot="5400000">
          <a:off x="-236847" y="240800"/>
          <a:ext cx="1578983" cy="110528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22/11</a:t>
          </a:r>
          <a:endParaRPr lang="fr-FR" sz="1600" kern="1200" dirty="0"/>
        </a:p>
      </dsp:txBody>
      <dsp:txXfrm rot="-5400000">
        <a:off x="1" y="556596"/>
        <a:ext cx="1105288" cy="473695"/>
      </dsp:txXfrm>
    </dsp:sp>
    <dsp:sp modelId="{CEBBEAC9-E1CB-4BF7-A8C2-8A3BD061AA13}">
      <dsp:nvSpPr>
        <dsp:cNvPr id="0" name=""/>
        <dsp:cNvSpPr/>
      </dsp:nvSpPr>
      <dsp:spPr>
        <a:xfrm rot="5400000">
          <a:off x="3963910" y="-2854669"/>
          <a:ext cx="1026339" cy="67435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Propositions de 60 mesures lors de la journée « CNR à Paris » à la Mairie du 12ème</a:t>
          </a:r>
          <a:endParaRPr lang="fr-FR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Mesures remontées au niveaux régionaux et nationales et partagées aux participants</a:t>
          </a:r>
          <a:endParaRPr lang="fr-FR" sz="1100" kern="1200" dirty="0"/>
        </a:p>
      </dsp:txBody>
      <dsp:txXfrm rot="-5400000">
        <a:off x="1105288" y="54055"/>
        <a:ext cx="6693481" cy="926135"/>
      </dsp:txXfrm>
    </dsp:sp>
    <dsp:sp modelId="{AC935245-BBD4-45CA-8358-CAC718F8C11F}">
      <dsp:nvSpPr>
        <dsp:cNvPr id="0" name=""/>
        <dsp:cNvSpPr/>
      </dsp:nvSpPr>
      <dsp:spPr>
        <a:xfrm rot="5400000">
          <a:off x="-236847" y="1625632"/>
          <a:ext cx="1578983" cy="110528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25/01</a:t>
          </a:r>
          <a:endParaRPr lang="fr-FR" sz="1600" kern="1200" dirty="0"/>
        </a:p>
      </dsp:txBody>
      <dsp:txXfrm rot="-5400000">
        <a:off x="1" y="1941428"/>
        <a:ext cx="1105288" cy="473695"/>
      </dsp:txXfrm>
    </dsp:sp>
    <dsp:sp modelId="{987D6B03-DB07-41EA-BC00-E0FB6ED48E69}">
      <dsp:nvSpPr>
        <dsp:cNvPr id="0" name=""/>
        <dsp:cNvSpPr/>
      </dsp:nvSpPr>
      <dsp:spPr>
        <a:xfrm rot="5400000">
          <a:off x="3963910" y="-1469837"/>
          <a:ext cx="1026339" cy="67435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Suite à l’annonce du Ministre d’un budget à venir pour mettre en œuvre sur chaque territoire (instruction nationale restant à paraître), échanges en CTS sur les thématiques de travail à retenir. </a:t>
          </a:r>
          <a:endParaRPr lang="fr-FR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Retours du CTS: accès à un médecin traitant, améliorer la lisibilité de l’offre avec un accompagnement pour « décrypter » le système de soins, développer la prévention</a:t>
          </a:r>
          <a:endParaRPr lang="fr-FR" sz="1100" kern="1200" dirty="0"/>
        </a:p>
      </dsp:txBody>
      <dsp:txXfrm rot="-5400000">
        <a:off x="1105288" y="1438887"/>
        <a:ext cx="6693481" cy="926135"/>
      </dsp:txXfrm>
    </dsp:sp>
    <dsp:sp modelId="{EEB06FED-103D-412C-876C-170EEB6E3143}">
      <dsp:nvSpPr>
        <dsp:cNvPr id="0" name=""/>
        <dsp:cNvSpPr/>
      </dsp:nvSpPr>
      <dsp:spPr>
        <a:xfrm rot="5400000">
          <a:off x="-236847" y="3010464"/>
          <a:ext cx="1578983" cy="110528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Entre le 25/01 et aujourd’hui</a:t>
          </a:r>
          <a:endParaRPr lang="fr-FR" sz="1600" kern="1200" dirty="0"/>
        </a:p>
      </dsp:txBody>
      <dsp:txXfrm rot="-5400000">
        <a:off x="1" y="3326260"/>
        <a:ext cx="1105288" cy="473695"/>
      </dsp:txXfrm>
    </dsp:sp>
    <dsp:sp modelId="{0DD1A3ED-81D5-43EF-AA2A-BA8EF104B697}">
      <dsp:nvSpPr>
        <dsp:cNvPr id="0" name=""/>
        <dsp:cNvSpPr/>
      </dsp:nvSpPr>
      <dsp:spPr>
        <a:xfrm rot="5400000">
          <a:off x="3963640" y="-84735"/>
          <a:ext cx="1026878" cy="674358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Travail engagé par les équipes ARS/Ville/CPAM et échange au niveau du Bureau du CTS pour analyser les possibilités</a:t>
          </a:r>
          <a:endParaRPr lang="fr-FR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3 sujets retenus « à creuser »: 1) améliorer la lisibilité de l’offre, 2) faire intervenir des étudiants suite à leur service sanitaire pour des ateliers de prévention, 3) médiation en santé</a:t>
          </a:r>
          <a:endParaRPr lang="fr-FR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100" kern="1200" dirty="0" smtClean="0"/>
            <a:t>Instruction ministérielle à paraître: - organisation collective du CNR pour avoir l’ensemble des parties autour de la table, - financements (actions éligibles, durée et montant)…</a:t>
          </a:r>
          <a:endParaRPr lang="fr-FR" sz="1100" kern="1200" dirty="0"/>
        </a:p>
      </dsp:txBody>
      <dsp:txXfrm rot="-5400000">
        <a:off x="1105288" y="2823745"/>
        <a:ext cx="6693455" cy="9266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D37A4B-A15C-40F2-A559-56F081274E2D}" type="datetimeFigureOut">
              <a:rPr lang="fr-FR" smtClean="0"/>
              <a:t>28/06/2023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018E6-D3E9-4D40-BD28-B995F41E18E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511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28/06/2023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r>
              <a:rPr lang="fr-FR" dirty="0" smtClean="0"/>
              <a:t>22 mars 2022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170000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cap="all" smtClean="0"/>
              <a:t>22 MARS 2022</a:t>
            </a:r>
            <a:endParaRPr lang="fr-FR" cap="all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9525" indent="85725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99BFD6E0-B235-DA4F-9D70-E9444B53C4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3850" y="1707654"/>
            <a:ext cx="8424334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724193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cap="all" smtClean="0"/>
              <a:t>22 MARS 2022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82798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A3961-692F-4DAA-998B-882E1A242212}" type="datetimeFigureOut">
              <a:rPr lang="fr-FR" smtClean="0"/>
              <a:t>28/06/2023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2AD695-1DD5-4D2F-B1AF-C5FAE301F5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1480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528" y="1563638"/>
            <a:ext cx="2520000" cy="288032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563638"/>
            <a:ext cx="2520000" cy="2860762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563638"/>
            <a:ext cx="2520000" cy="2860762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cap="all" smtClean="0"/>
              <a:t>22 MARS 2022</a:t>
            </a:r>
            <a:endParaRPr lang="fr-FR" cap="all" dirty="0"/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Sommaire</a:t>
            </a:r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8137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cap="all" smtClean="0"/>
              <a:t>22 MARS 2022</a:t>
            </a:r>
            <a:endParaRPr lang="fr-FR" cap="all" dirty="0"/>
          </a:p>
        </p:txBody>
      </p:sp>
      <p:sp>
        <p:nvSpPr>
          <p:cNvPr id="26" name="Espace réservé du pied de page 4">
            <a:extLst>
              <a:ext uri="{FF2B5EF4-FFF2-40B4-BE49-F238E27FC236}">
                <a16:creationId xmlns:a16="http://schemas.microsoft.com/office/drawing/2014/main" id="{745ED2D7-3CC1-3B41-AA37-64BDE1CE24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23528" y="1707654"/>
            <a:ext cx="2556471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75856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228184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691346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, sous-titre, textes 3 et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3528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cap="all" smtClean="0"/>
              <a:t>22 MARS 2022</a:t>
            </a:r>
            <a:endParaRPr lang="fr-FR" cap="all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04A35F-FCE5-0248-9AD4-C4E7502EF1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31840" y="1707654"/>
            <a:ext cx="5616624" cy="2880320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185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, sous-titre, textes 3, et graphiq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228184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cap="all" smtClean="0"/>
              <a:t>22 MARS 2022</a:t>
            </a:r>
            <a:endParaRPr lang="fr-FR" cap="all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20" name="Espace réservé du pied de page 4">
            <a:extLst>
              <a:ext uri="{FF2B5EF4-FFF2-40B4-BE49-F238E27FC236}">
                <a16:creationId xmlns:a16="http://schemas.microsoft.com/office/drawing/2014/main" id="{D46074BB-6BF7-8249-9377-D0271B2AE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66D3B633-BB7B-4941-BF9B-161C5342E3AA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323528" y="1707654"/>
            <a:ext cx="5761038" cy="2879725"/>
          </a:xfrm>
        </p:spPr>
        <p:txBody>
          <a:bodyPr/>
          <a:lstStyle/>
          <a:p>
            <a:r>
              <a:rPr lang="fr-FR" smtClean="0"/>
              <a:t>Cliquez sur l'icône pour ajouter un graphique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4116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829DF172-12F0-D244-8F51-E16DC05073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52000" y="252000"/>
            <a:ext cx="1440000" cy="1440000"/>
          </a:xfrm>
          <a:prstGeom prst="rect">
            <a:avLst/>
          </a:prstGeom>
        </p:spPr>
      </p:pic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0" y="2139702"/>
            <a:ext cx="8424000" cy="2293224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92075" indent="0">
              <a:spcBef>
                <a:spcPts val="500"/>
              </a:spcBef>
              <a:spcAft>
                <a:spcPts val="0"/>
              </a:spcAft>
              <a:buNone/>
              <a:tabLst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 bwMode="gray">
          <a:xfrm>
            <a:off x="323850" y="4784400"/>
            <a:ext cx="8424614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C192E6B1-2CEB-FB47-B10B-D25D43DF8D9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cap="all" smtClean="0"/>
              <a:t>22 MARS 2022</a:t>
            </a:r>
            <a:endParaRPr lang="fr-FR" cap="all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4D728EC0-9FC5-AB4E-B907-86A468EF1E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67944" y="195486"/>
            <a:ext cx="4680769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0B5534E2-19C3-C848-AD92-C2BA62CED42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057385" y="347482"/>
            <a:ext cx="2010556" cy="115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8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 rot="10800000">
            <a:off x="0" y="738000"/>
            <a:ext cx="9144000" cy="4443958"/>
          </a:xfrm>
          <a:prstGeom prst="round1Rect">
            <a:avLst/>
          </a:prstGeom>
          <a:solidFill>
            <a:schemeClr val="tx2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64285" y="4797631"/>
            <a:ext cx="1170000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bg1"/>
                </a:solidFill>
              </a:defRPr>
            </a:lvl1pPr>
          </a:lstStyle>
          <a:p>
            <a:r>
              <a:rPr lang="fr-FR" cap="all" smtClean="0"/>
              <a:t>22 MARS 2022</a:t>
            </a:r>
            <a:endParaRPr lang="fr-FR" cap="all" dirty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bg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DCBACC69-485F-9F49-A64D-9385F9776E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6546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228184" y="537849"/>
            <a:ext cx="2195813" cy="126110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0000" y="360000"/>
            <a:ext cx="270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7407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ème de 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smtClean="0"/>
              <a:t>22 MARS 2022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4371949"/>
            <a:ext cx="3240000" cy="447947"/>
          </a:xfrm>
        </p:spPr>
        <p:txBody>
          <a:bodyPr anchor="ctr" anchorCtr="0"/>
          <a:lstStyle>
            <a:lvl1pPr algn="l">
              <a:defRPr sz="1150"/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753DF2B5-DDEC-9F4F-AC71-1D361A99EA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228184" y="537849"/>
            <a:ext cx="2195813" cy="126110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A456506-B875-0447-AE4C-DB90090465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0000" y="360000"/>
            <a:ext cx="270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831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23850" y="1707654"/>
            <a:ext cx="8424863" cy="29523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2868782" y="195486"/>
            <a:ext cx="5879931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>
            <a:cxnSpLocks/>
          </p:cNvCxnSpPr>
          <p:nvPr/>
        </p:nvCxnSpPr>
        <p:spPr bwMode="gray">
          <a:xfrm>
            <a:off x="323850" y="4784400"/>
            <a:ext cx="8424614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82801"/>
            <a:ext cx="8424863" cy="5399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5703" y="478350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cap="all" smtClean="0"/>
              <a:t>22 MARS 2022</a:t>
            </a:r>
            <a:endParaRPr lang="fr-FR" cap="all" dirty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071FEB6-0E77-DD46-9DA0-C52EF51FC7F3}"/>
              </a:ext>
            </a:extLst>
          </p:cNvPr>
          <p:cNvCxnSpPr/>
          <p:nvPr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>
            <a:extLst>
              <a:ext uri="{FF2B5EF4-FFF2-40B4-BE49-F238E27FC236}">
                <a16:creationId xmlns:a16="http://schemas.microsoft.com/office/drawing/2014/main" id="{5C7551C4-641A-D343-AA7E-79AE4711BFA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172877" y="185732"/>
            <a:ext cx="606854" cy="348531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921EE98-A0EA-AE49-A902-478042AA6CF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88000" y="108000"/>
            <a:ext cx="54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92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hf sldNum="0" hdr="0" ftr="0"/>
  <p:txStyles>
    <p:titleStyle>
      <a:lvl1pPr marL="14288" indent="0" algn="l" defTabSz="914400" rtl="0" eaLnBrk="1" latinLnBrk="0" hangingPunct="1">
        <a:lnSpc>
          <a:spcPct val="90000"/>
        </a:lnSpc>
        <a:spcBef>
          <a:spcPct val="0"/>
        </a:spcBef>
        <a:buNone/>
        <a:tabLst/>
        <a:defRPr sz="25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2075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tabLst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51450" indent="-17145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31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Wingdings" pitchFamily="2" charset="2"/>
        <a:buChar char="§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11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927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Wingdings" pitchFamily="2" charset="2"/>
        <a:buChar char="§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pied de page 4"/>
          <p:cNvSpPr txBox="1">
            <a:spLocks/>
          </p:cNvSpPr>
          <p:nvPr/>
        </p:nvSpPr>
        <p:spPr bwMode="gray">
          <a:xfrm>
            <a:off x="611920" y="4587974"/>
            <a:ext cx="3240000" cy="231923"/>
          </a:xfrm>
          <a:prstGeom prst="rect">
            <a:avLst/>
          </a:prstGeom>
        </p:spPr>
        <p:txBody>
          <a:bodyPr anchor="ctr" anchorCtr="0"/>
          <a:lstStyle>
            <a:defPPr>
              <a:defRPr lang="fr-FR"/>
            </a:defPPr>
            <a:lvl1pPr marL="0" algn="l" defTabSz="914400" rtl="0" eaLnBrk="1" latinLnBrk="0" hangingPunct="1">
              <a:defRPr sz="11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619672" y="915566"/>
            <a:ext cx="64807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altLang="fr-FR" sz="2000" b="1" dirty="0">
              <a:ea typeface="ＭＳ Ｐゴシック" panose="020B0600070205080204" pitchFamily="34" charset="-128"/>
            </a:endParaRPr>
          </a:p>
          <a:p>
            <a:pPr algn="ctr"/>
            <a:r>
              <a:rPr lang="fr-FR" altLang="fr-FR" sz="2000" b="1" dirty="0" smtClean="0">
                <a:ea typeface="ＭＳ Ｐゴシック" panose="020B0600070205080204" pitchFamily="34" charset="-128"/>
              </a:rPr>
              <a:t> </a:t>
            </a:r>
            <a:endParaRPr lang="fr-FR" altLang="fr-FR" sz="2000" b="1" dirty="0" smtClean="0">
              <a:solidFill>
                <a:srgbClr val="000090"/>
              </a:solidFill>
              <a:ea typeface="ＭＳ Ｐゴシック" panose="020B0600070205080204" pitchFamily="34" charset="-128"/>
            </a:endParaRPr>
          </a:p>
          <a:p>
            <a:pPr algn="ctr"/>
            <a:r>
              <a:rPr lang="fr-FR" altLang="fr-FR" sz="2000" b="1" dirty="0">
                <a:solidFill>
                  <a:srgbClr val="000090"/>
                </a:solidFill>
                <a:ea typeface="ＭＳ Ｐゴシック" panose="020B0600070205080204" pitchFamily="34" charset="-128"/>
              </a:rPr>
              <a:t/>
            </a:r>
            <a:br>
              <a:rPr lang="fr-FR" altLang="fr-FR" sz="2000" b="1" dirty="0">
                <a:solidFill>
                  <a:srgbClr val="000090"/>
                </a:solidFill>
                <a:ea typeface="ＭＳ Ｐゴシック" panose="020B0600070205080204" pitchFamily="34" charset="-128"/>
              </a:rPr>
            </a:br>
            <a:endParaRPr lang="fr-FR" altLang="fr-FR" sz="2000" b="1" dirty="0">
              <a:solidFill>
                <a:srgbClr val="000090"/>
              </a:solidFill>
              <a:ea typeface="ＭＳ Ｐゴシック" panose="020B0600070205080204" pitchFamily="34" charset="-128"/>
            </a:endParaRPr>
          </a:p>
          <a:p>
            <a:pPr algn="r"/>
            <a:endParaRPr lang="fr-FR" sz="20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403648" y="1995686"/>
            <a:ext cx="6336704" cy="1323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fr-FR" sz="2667" dirty="0"/>
          </a:p>
          <a:p>
            <a:pPr algn="ctr"/>
            <a:r>
              <a:rPr lang="fr-FR" sz="2667" b="1" dirty="0" smtClean="0"/>
              <a:t>Conseil Territorial de Santé</a:t>
            </a:r>
          </a:p>
          <a:p>
            <a:pPr algn="ctr"/>
            <a:r>
              <a:rPr lang="fr-FR" sz="2667" b="1" dirty="0" smtClean="0"/>
              <a:t>05 juillet </a:t>
            </a:r>
            <a:r>
              <a:rPr lang="fr-FR" sz="2667" b="1" dirty="0" smtClean="0"/>
              <a:t>2023</a:t>
            </a:r>
            <a:endParaRPr lang="fr-FR" sz="2667" b="1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04105"/>
            <a:ext cx="4319016" cy="143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29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Mesures pouvant donner lieu à une mise en œuvre départementale à discuter ensemble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/>
          </p:nvPr>
        </p:nvSpPr>
        <p:spPr>
          <a:xfrm>
            <a:off x="316910" y="1419622"/>
            <a:ext cx="8424334" cy="2880320"/>
          </a:xfrm>
        </p:spPr>
        <p:txBody>
          <a:bodyPr/>
          <a:lstStyle/>
          <a:p>
            <a:pPr lvl="0"/>
            <a:r>
              <a:rPr lang="fr-FR" sz="1800" b="1" i="1" dirty="0" smtClean="0">
                <a:latin typeface="+mj-lt"/>
              </a:rPr>
              <a:t>Faire </a:t>
            </a:r>
            <a:r>
              <a:rPr lang="fr-FR" sz="1800" b="1" i="1" dirty="0">
                <a:latin typeface="+mj-lt"/>
              </a:rPr>
              <a:t>intervenir des étudiants suite à leur service sanitaire pour des ateliers de </a:t>
            </a:r>
            <a:r>
              <a:rPr lang="fr-FR" sz="1800" b="1" i="1" dirty="0" smtClean="0">
                <a:latin typeface="+mj-lt"/>
              </a:rPr>
              <a:t>prévention</a:t>
            </a:r>
            <a:endParaRPr lang="fr-FR" sz="1800" b="1" i="1" dirty="0">
              <a:latin typeface="+mj-lt"/>
            </a:endParaRPr>
          </a:p>
          <a:p>
            <a:pPr marL="377825" indent="-285750">
              <a:buFont typeface="Arial" panose="020B0604020202020204" pitchFamily="34" charset="0"/>
              <a:buChar char="•"/>
            </a:pPr>
            <a:endParaRPr lang="fr-FR" dirty="0" smtClean="0"/>
          </a:p>
          <a:p>
            <a:pPr marL="377825" indent="-285750">
              <a:buFontTx/>
              <a:buChar char="-"/>
            </a:pPr>
            <a:r>
              <a:rPr lang="fr-FR" sz="1600" dirty="0" smtClean="0"/>
              <a:t>Deux associations ont proposé des expérimentations:</a:t>
            </a:r>
          </a:p>
          <a:p>
            <a:pPr marL="377825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Le CASP avec des ateliers auprès de publics précaires</a:t>
            </a:r>
          </a:p>
          <a:p>
            <a:pPr marL="377825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La Ligue contre le Cancer pour accompagner la campagne de vaccination HPV par une campagne de sensibilisation</a:t>
            </a:r>
            <a:endParaRPr lang="fr-FR" sz="1600" dirty="0" smtClean="0"/>
          </a:p>
        </p:txBody>
      </p:sp>
      <p:sp>
        <p:nvSpPr>
          <p:cNvPr id="6" name="Espace réservé de la date 1"/>
          <p:cNvSpPr txBox="1">
            <a:spLocks/>
          </p:cNvSpPr>
          <p:nvPr/>
        </p:nvSpPr>
        <p:spPr>
          <a:xfrm>
            <a:off x="251520" y="4803998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7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cap="all" dirty="0" smtClean="0"/>
              <a:t>15 mars 2023</a:t>
            </a:r>
          </a:p>
        </p:txBody>
      </p:sp>
    </p:spTree>
    <p:extLst>
      <p:ext uri="{BB962C8B-B14F-4D97-AF65-F5344CB8AC3E}">
        <p14:creationId xmlns:p14="http://schemas.microsoft.com/office/powerpoint/2010/main" val="342539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38371" y="797970"/>
            <a:ext cx="8424863" cy="539991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Mesures pouvant donner lieu à une mise en œuvre départementale à discuter ensemble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/>
          </p:nvPr>
        </p:nvSpPr>
        <p:spPr>
          <a:xfrm>
            <a:off x="316910" y="1419622"/>
            <a:ext cx="8424334" cy="2880320"/>
          </a:xfrm>
        </p:spPr>
        <p:txBody>
          <a:bodyPr/>
          <a:lstStyle/>
          <a:p>
            <a:endParaRPr lang="fr-FR" sz="1800" b="1" i="1" dirty="0">
              <a:latin typeface="+mj-lt"/>
            </a:endParaRPr>
          </a:p>
          <a:p>
            <a:pPr lvl="0"/>
            <a:endParaRPr lang="fr-FR" dirty="0"/>
          </a:p>
          <a:p>
            <a:pPr marL="377825" indent="-285750">
              <a:buFont typeface="Arial" panose="020B0604020202020204" pitchFamily="34" charset="0"/>
              <a:buChar char="•"/>
            </a:pPr>
            <a:endParaRPr lang="fr-FR" dirty="0" smtClean="0"/>
          </a:p>
        </p:txBody>
      </p:sp>
      <p:sp>
        <p:nvSpPr>
          <p:cNvPr id="6" name="Espace réservé de la date 1"/>
          <p:cNvSpPr txBox="1">
            <a:spLocks/>
          </p:cNvSpPr>
          <p:nvPr/>
        </p:nvSpPr>
        <p:spPr>
          <a:xfrm>
            <a:off x="251520" y="4803998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7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cap="all" dirty="0" smtClean="0"/>
              <a:t>15 mars 2023</a:t>
            </a:r>
          </a:p>
        </p:txBody>
      </p:sp>
      <p:sp>
        <p:nvSpPr>
          <p:cNvPr id="7" name="Espace réservé du texte 7"/>
          <p:cNvSpPr>
            <a:spLocks noGrp="1"/>
          </p:cNvSpPr>
          <p:nvPr>
            <p:ph type="body" sz="quarter" idx="14"/>
          </p:nvPr>
        </p:nvSpPr>
        <p:spPr>
          <a:xfrm>
            <a:off x="469310" y="1572022"/>
            <a:ext cx="8424334" cy="2880320"/>
          </a:xfrm>
        </p:spPr>
        <p:txBody>
          <a:bodyPr/>
          <a:lstStyle/>
          <a:p>
            <a:endParaRPr lang="fr-FR" dirty="0" smtClean="0"/>
          </a:p>
          <a:p>
            <a:pPr marL="377825" indent="-285750">
              <a:buFontTx/>
              <a:buChar char="-"/>
            </a:pPr>
            <a:r>
              <a:rPr lang="fr-FR" sz="1600" dirty="0" smtClean="0"/>
              <a:t>Quelles autres initiatives pourrions nous </a:t>
            </a:r>
            <a:r>
              <a:rPr lang="fr-FR" sz="1600" dirty="0" smtClean="0"/>
              <a:t>développer?</a:t>
            </a:r>
            <a:endParaRPr lang="fr-FR" sz="1600" dirty="0" smtClean="0"/>
          </a:p>
          <a:p>
            <a:pPr marL="377825" indent="-285750">
              <a:buFontTx/>
              <a:buChar char="-"/>
            </a:pPr>
            <a:r>
              <a:rPr lang="fr-FR" sz="1600" dirty="0" smtClean="0"/>
              <a:t>Propositions remontées à l’ARS:</a:t>
            </a:r>
          </a:p>
          <a:p>
            <a:pPr marL="377825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Financement de postes de médiateur en santé</a:t>
            </a:r>
          </a:p>
          <a:p>
            <a:pPr marL="377825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Secrétariat en renfort pour accompagner et coordonner les parcours des sorties de maternité dans le Nord Parisien</a:t>
            </a:r>
            <a:endParaRPr lang="fr-FR" sz="1600" dirty="0" smtClean="0"/>
          </a:p>
        </p:txBody>
      </p:sp>
    </p:spTree>
    <p:extLst>
      <p:ext uri="{BB962C8B-B14F-4D97-AF65-F5344CB8AC3E}">
        <p14:creationId xmlns:p14="http://schemas.microsoft.com/office/powerpoint/2010/main" val="384133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cap="all" smtClean="0"/>
              <a:t>22 MARS 2022</a:t>
            </a:r>
            <a:endParaRPr lang="fr-FR" cap="all" dirty="0"/>
          </a:p>
        </p:txBody>
      </p:sp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755576" y="1779662"/>
            <a:ext cx="7667699" cy="3017969"/>
          </a:xfrm>
        </p:spPr>
        <p:txBody>
          <a:bodyPr>
            <a:normAutofit fontScale="90000"/>
          </a:bodyPr>
          <a:lstStyle/>
          <a:p>
            <a:pPr marL="0" algn="ctr"/>
            <a:r>
              <a:rPr lang="fr-FR" dirty="0"/>
              <a:t>3</a:t>
            </a:r>
            <a:r>
              <a:rPr lang="fr-FR" dirty="0" smtClean="0"/>
              <a:t>. </a:t>
            </a:r>
            <a:r>
              <a:rPr lang="fr-FR" sz="2800" dirty="0" smtClean="0"/>
              <a:t>Retour </a:t>
            </a:r>
            <a:r>
              <a:rPr lang="fr-FR" sz="2800" dirty="0"/>
              <a:t>sur cette première année d’exercice du Conseil Territorial de </a:t>
            </a:r>
            <a:r>
              <a:rPr lang="fr-FR" sz="2800" dirty="0" smtClean="0"/>
              <a:t>Santé</a:t>
            </a:r>
            <a:br>
              <a:rPr lang="fr-FR" sz="2800" dirty="0" smtClean="0"/>
            </a:br>
            <a:r>
              <a:rPr lang="fr-FR" sz="2800" dirty="0" smtClean="0"/>
              <a:t/>
            </a:r>
            <a:br>
              <a:rPr lang="fr-FR" sz="2800" dirty="0" smtClean="0"/>
            </a:br>
            <a:r>
              <a:rPr lang="fr-FR" sz="2800" b="0" dirty="0" smtClean="0"/>
              <a:t>Qu’avez-vous </a:t>
            </a:r>
            <a:r>
              <a:rPr lang="fr-FR" sz="2800" b="0" dirty="0"/>
              <a:t>pensé des séances de cette année </a:t>
            </a:r>
            <a:r>
              <a:rPr lang="fr-FR" sz="2800" b="0" dirty="0" smtClean="0"/>
              <a:t>?</a:t>
            </a:r>
            <a:br>
              <a:rPr lang="fr-FR" sz="2800" b="0" dirty="0" smtClean="0"/>
            </a:br>
            <a:r>
              <a:rPr lang="fr-FR" sz="2800" b="0" dirty="0" smtClean="0"/>
              <a:t> </a:t>
            </a:r>
            <a:r>
              <a:rPr lang="fr-FR" sz="2800" b="0" dirty="0"/>
              <a:t/>
            </a:r>
            <a:br>
              <a:rPr lang="fr-FR" sz="2800" b="0" dirty="0"/>
            </a:br>
            <a:r>
              <a:rPr lang="fr-FR" sz="2800" b="0" dirty="0" smtClean="0"/>
              <a:t>De </a:t>
            </a:r>
            <a:r>
              <a:rPr lang="fr-FR" sz="2800" b="0" dirty="0"/>
              <a:t>quoi souhaiteriez-vous traiter dans le futur et comment ? </a:t>
            </a:r>
            <a:br>
              <a:rPr lang="fr-FR" sz="2800" b="0" dirty="0"/>
            </a:b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56864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cap="all" smtClean="0"/>
              <a:t>22 MARS 2022</a:t>
            </a:r>
            <a:endParaRPr lang="fr-FR" cap="all" dirty="0"/>
          </a:p>
        </p:txBody>
      </p:sp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0" y="738188"/>
            <a:ext cx="8423275" cy="4046537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4</a:t>
            </a:r>
            <a:r>
              <a:rPr lang="fr-FR" dirty="0" smtClean="0"/>
              <a:t>. </a:t>
            </a:r>
            <a:r>
              <a:rPr lang="fr-FR" dirty="0" smtClean="0"/>
              <a:t>Prochaines séances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365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611560" y="2139702"/>
            <a:ext cx="8424863" cy="539991"/>
          </a:xfrm>
        </p:spPr>
        <p:txBody>
          <a:bodyPr>
            <a:normAutofit fontScale="90000"/>
          </a:bodyPr>
          <a:lstStyle/>
          <a:p>
            <a:r>
              <a:rPr lang="fr-FR" sz="3100" dirty="0" smtClean="0"/>
              <a:t/>
            </a:r>
            <a:br>
              <a:rPr lang="fr-FR" sz="3100" dirty="0" smtClean="0"/>
            </a:br>
            <a:r>
              <a:rPr lang="fr-FR" sz="3100" b="0" dirty="0" smtClean="0"/>
              <a:t>CTS </a:t>
            </a:r>
            <a:r>
              <a:rPr lang="fr-FR" sz="3100" b="0" dirty="0" smtClean="0"/>
              <a:t>plénier en présentiel à la MDPH </a:t>
            </a:r>
            <a:r>
              <a:rPr lang="fr-FR" sz="3100" b="0" dirty="0" smtClean="0"/>
              <a:t>en septembre (date à confirmer)</a:t>
            </a:r>
            <a:endParaRPr lang="fr-FR" sz="3100" b="0" dirty="0"/>
          </a:p>
        </p:txBody>
      </p:sp>
      <p:sp>
        <p:nvSpPr>
          <p:cNvPr id="4" name="Espace réservé de la date 1"/>
          <p:cNvSpPr txBox="1">
            <a:spLocks/>
          </p:cNvSpPr>
          <p:nvPr/>
        </p:nvSpPr>
        <p:spPr>
          <a:xfrm>
            <a:off x="251520" y="4855006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7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cap="all" dirty="0" smtClean="0"/>
              <a:t>15 mars 2023</a:t>
            </a:r>
          </a:p>
        </p:txBody>
      </p:sp>
    </p:spTree>
    <p:extLst>
      <p:ext uri="{BB962C8B-B14F-4D97-AF65-F5344CB8AC3E}">
        <p14:creationId xmlns:p14="http://schemas.microsoft.com/office/powerpoint/2010/main" val="267995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cap="all" smtClean="0"/>
              <a:t>22 MARS 2022</a:t>
            </a:r>
            <a:endParaRPr lang="fr-FR" cap="all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Ordre du jour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434975" lvl="0" indent="-342900">
              <a:buFont typeface="+mj-lt"/>
              <a:buAutoNum type="arabicPeriod"/>
            </a:pPr>
            <a:r>
              <a:rPr lang="fr-FR" sz="1600" b="1" dirty="0"/>
              <a:t>Point d’actualité : Avancement du PRS3 et Présentation du Plan d’action de l’Agence Régionale de Santé Ile-de-France face aux tensions estivales </a:t>
            </a:r>
            <a:endParaRPr lang="fr-FR" sz="1600" b="1" dirty="0"/>
          </a:p>
          <a:p>
            <a:pPr marL="434975" lvl="0" indent="-342900">
              <a:buFont typeface="+mj-lt"/>
              <a:buAutoNum type="arabicPeriod"/>
            </a:pPr>
            <a:r>
              <a:rPr lang="fr-FR" sz="1600" b="1" dirty="0" smtClean="0"/>
              <a:t>Avancement </a:t>
            </a:r>
            <a:r>
              <a:rPr lang="fr-FR" sz="1600" b="1" dirty="0"/>
              <a:t>de la mise en œuvre du CNR </a:t>
            </a:r>
            <a:endParaRPr lang="fr-FR" sz="1600" b="1" dirty="0"/>
          </a:p>
          <a:p>
            <a:pPr lvl="0"/>
            <a:r>
              <a:rPr lang="fr-FR" dirty="0" smtClean="0"/>
              <a:t>2.1 </a:t>
            </a:r>
            <a:r>
              <a:rPr lang="fr-FR" dirty="0"/>
              <a:t>Présentation CPAM sur la mesure « médecin traitant pour les patients en ALD » (15 à 30 minutes)</a:t>
            </a:r>
          </a:p>
          <a:p>
            <a:pPr lvl="0"/>
            <a:r>
              <a:rPr lang="fr-FR" dirty="0"/>
              <a:t>2.2 Avancement des mesures CNR débattues en CTS (15 minutes)</a:t>
            </a:r>
          </a:p>
          <a:p>
            <a:pPr lvl="0"/>
            <a:r>
              <a:rPr lang="fr-FR" dirty="0"/>
              <a:t>2.3 Demande d’orientation par le Conseil Territorial de Santé sur d’éventuelles autres mesures (15 minutes)</a:t>
            </a:r>
          </a:p>
          <a:p>
            <a:r>
              <a:rPr lang="fr-FR" sz="1600" b="1" dirty="0" smtClean="0"/>
              <a:t>3. Retour </a:t>
            </a:r>
            <a:r>
              <a:rPr lang="fr-FR" sz="1600" b="1" dirty="0"/>
              <a:t>sur cette première année d’exercice du Conseil Territorial de </a:t>
            </a:r>
            <a:r>
              <a:rPr lang="fr-FR" sz="1600" b="1" dirty="0" smtClean="0"/>
              <a:t>Santé: </a:t>
            </a:r>
            <a:r>
              <a:rPr lang="fr-FR" sz="1600" b="1" dirty="0"/>
              <a:t>qu’avez-vous pensé des séances de cette année ? </a:t>
            </a:r>
            <a:r>
              <a:rPr lang="fr-FR" sz="1600" b="1" dirty="0"/>
              <a:t>De quoi souhaiteriez-vous traiter dans le futur et comment ?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971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cap="all" smtClean="0"/>
              <a:t>22 MARS 2022</a:t>
            </a:r>
            <a:endParaRPr lang="fr-FR" cap="all" dirty="0"/>
          </a:p>
        </p:txBody>
      </p:sp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251520" y="484188"/>
            <a:ext cx="8173343" cy="4044950"/>
          </a:xfrm>
        </p:spPr>
        <p:txBody>
          <a:bodyPr>
            <a:normAutofit/>
          </a:bodyPr>
          <a:lstStyle/>
          <a:p>
            <a:r>
              <a:rPr lang="fr-FR" dirty="0" smtClean="0"/>
              <a:t>1. Introduction </a:t>
            </a:r>
            <a:r>
              <a:rPr lang="fr-FR" dirty="0"/>
              <a:t>du Président et actualités du département Parisien </a:t>
            </a:r>
          </a:p>
        </p:txBody>
      </p:sp>
    </p:spTree>
    <p:extLst>
      <p:ext uri="{BB962C8B-B14F-4D97-AF65-F5344CB8AC3E}">
        <p14:creationId xmlns:p14="http://schemas.microsoft.com/office/powerpoint/2010/main" val="160677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1" y="987574"/>
            <a:ext cx="8496871" cy="3509198"/>
          </a:xfrm>
        </p:spPr>
        <p:txBody>
          <a:bodyPr/>
          <a:lstStyle/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21246" y="627535"/>
            <a:ext cx="8604449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200" b="1" dirty="0"/>
              <a:t>Actualités du département Parisien</a:t>
            </a:r>
          </a:p>
          <a:p>
            <a:r>
              <a:rPr lang="fr-FR" b="1" dirty="0" smtClean="0"/>
              <a:t>Avancement du PRS3</a:t>
            </a:r>
          </a:p>
          <a:p>
            <a:endParaRPr lang="fr-FR" b="1" dirty="0"/>
          </a:p>
          <a:p>
            <a:r>
              <a:rPr lang="fr-FR" b="1" dirty="0" smtClean="0">
                <a:solidFill>
                  <a:srgbClr val="FF0000"/>
                </a:solidFill>
              </a:rPr>
              <a:t>A compléter Mathilde</a:t>
            </a:r>
            <a:endParaRPr lang="fr-FR" b="1" dirty="0">
              <a:solidFill>
                <a:srgbClr val="FF0000"/>
              </a:solidFill>
            </a:endParaRPr>
          </a:p>
          <a:p>
            <a:pPr algn="just"/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119043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1" y="987574"/>
            <a:ext cx="8496871" cy="3509198"/>
          </a:xfrm>
        </p:spPr>
        <p:txBody>
          <a:bodyPr/>
          <a:lstStyle/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221246" y="627535"/>
            <a:ext cx="8604449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200" b="1" dirty="0"/>
              <a:t>Actualités du département Parisien</a:t>
            </a:r>
          </a:p>
          <a:p>
            <a:r>
              <a:rPr lang="fr-FR" b="1" dirty="0"/>
              <a:t>Présentation du Plan d’action de l’Agence Régionale de Santé Ile-de-France face aux tensions estivales </a:t>
            </a:r>
          </a:p>
          <a:p>
            <a:endParaRPr lang="fr-FR" b="1" dirty="0"/>
          </a:p>
          <a:p>
            <a:r>
              <a:rPr lang="fr-FR" b="1" dirty="0" smtClean="0">
                <a:solidFill>
                  <a:srgbClr val="FF0000"/>
                </a:solidFill>
              </a:rPr>
              <a:t>A compléter Alixe</a:t>
            </a:r>
            <a:endParaRPr lang="fr-FR" b="1" dirty="0">
              <a:solidFill>
                <a:srgbClr val="FF0000"/>
              </a:solidFill>
            </a:endParaRPr>
          </a:p>
          <a:p>
            <a:pPr algn="just"/>
            <a:endParaRPr lang="fr-FR" sz="1600" b="1" dirty="0"/>
          </a:p>
        </p:txBody>
      </p:sp>
    </p:spTree>
    <p:extLst>
      <p:ext uri="{BB962C8B-B14F-4D97-AF65-F5344CB8AC3E}">
        <p14:creationId xmlns:p14="http://schemas.microsoft.com/office/powerpoint/2010/main" val="103842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cap="all" dirty="0" smtClean="0"/>
              <a:t>15 mars 2023</a:t>
            </a:r>
            <a:endParaRPr lang="fr-FR" cap="all" dirty="0"/>
          </a:p>
        </p:txBody>
      </p:sp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0" y="738188"/>
            <a:ext cx="8423275" cy="40465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 smtClean="0"/>
              <a:t>2. Mise en œuvre des mesures du Conseil National de la Refondation en Santé à Paris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461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cap="all" dirty="0" smtClean="0"/>
              <a:t>15 mars 2023</a:t>
            </a:r>
            <a:endParaRPr lang="fr-FR" cap="all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835696" y="123478"/>
            <a:ext cx="8424863" cy="539991"/>
          </a:xfrm>
        </p:spPr>
        <p:txBody>
          <a:bodyPr/>
          <a:lstStyle/>
          <a:p>
            <a:r>
              <a:rPr lang="fr-FR" dirty="0" smtClean="0"/>
              <a:t>Rappel des dernières étapes</a:t>
            </a:r>
            <a:endParaRPr lang="fr-FR" dirty="0"/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1272640052"/>
              </p:ext>
            </p:extLst>
          </p:nvPr>
        </p:nvGraphicFramePr>
        <p:xfrm>
          <a:off x="1187624" y="663469"/>
          <a:ext cx="7848872" cy="4356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393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cap="all" smtClean="0"/>
              <a:t>22 MARS 2022</a:t>
            </a:r>
            <a:endParaRPr lang="fr-FR" cap="all" dirty="0"/>
          </a:p>
        </p:txBody>
      </p:sp>
      <p:sp>
        <p:nvSpPr>
          <p:cNvPr id="6" name="Titre 5"/>
          <p:cNvSpPr>
            <a:spLocks noGrp="1"/>
          </p:cNvSpPr>
          <p:nvPr>
            <p:ph type="title" idx="4294967295"/>
          </p:nvPr>
        </p:nvSpPr>
        <p:spPr>
          <a:xfrm>
            <a:off x="467544" y="2427734"/>
            <a:ext cx="8424863" cy="53975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Mesures Médecins Traitant pour les patients en ALD (CPAM)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9041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Mesures pouvant donner lieu à une mise en œuvre départementale à discuter ensemble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/>
          </p:nvPr>
        </p:nvSpPr>
        <p:spPr>
          <a:xfrm>
            <a:off x="316910" y="1419622"/>
            <a:ext cx="8647578" cy="3168352"/>
          </a:xfrm>
        </p:spPr>
        <p:txBody>
          <a:bodyPr/>
          <a:lstStyle/>
          <a:p>
            <a:pPr lvl="0"/>
            <a:r>
              <a:rPr lang="fr-FR" dirty="0" smtClean="0"/>
              <a:t> </a:t>
            </a:r>
            <a:r>
              <a:rPr lang="fr-FR" sz="1800" b="1" i="1" dirty="0" smtClean="0"/>
              <a:t>Améliorer </a:t>
            </a:r>
            <a:r>
              <a:rPr lang="fr-FR" sz="1800" b="1" i="1" dirty="0"/>
              <a:t>la lisibilité de </a:t>
            </a:r>
            <a:r>
              <a:rPr lang="fr-FR" sz="1800" b="1" i="1" dirty="0" smtClean="0"/>
              <a:t>l’offre, notamment pour les soins non programmées</a:t>
            </a:r>
            <a:endParaRPr lang="fr-FR" sz="1800" b="1" i="1" dirty="0" smtClean="0"/>
          </a:p>
          <a:p>
            <a:pPr lvl="0"/>
            <a:endParaRPr lang="fr-FR" sz="1800" dirty="0"/>
          </a:p>
          <a:p>
            <a:pPr marL="377825" lvl="0" indent="-285750">
              <a:buFont typeface="Wingdings" panose="05000000000000000000" pitchFamily="2" charset="2"/>
              <a:buChar char="Ø"/>
            </a:pPr>
            <a:r>
              <a:rPr lang="fr-FR" sz="1800" dirty="0" smtClean="0"/>
              <a:t>Mise en place d’une campagne dès l’été pour informer sur les structures de permanences des soins ambulatoires disponibles et des réflexes à avoir en cas d’urgence</a:t>
            </a:r>
            <a:endParaRPr lang="fr-FR" sz="1800" dirty="0" smtClean="0"/>
          </a:p>
        </p:txBody>
      </p:sp>
      <p:sp>
        <p:nvSpPr>
          <p:cNvPr id="6" name="Espace réservé de la date 1"/>
          <p:cNvSpPr txBox="1">
            <a:spLocks/>
          </p:cNvSpPr>
          <p:nvPr/>
        </p:nvSpPr>
        <p:spPr>
          <a:xfrm>
            <a:off x="251520" y="4803998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7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cap="all" dirty="0" smtClean="0"/>
              <a:t>15 mars 2023</a:t>
            </a:r>
          </a:p>
        </p:txBody>
      </p:sp>
    </p:spTree>
    <p:extLst>
      <p:ext uri="{BB962C8B-B14F-4D97-AF65-F5344CB8AC3E}">
        <p14:creationId xmlns:p14="http://schemas.microsoft.com/office/powerpoint/2010/main" val="135146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_ARS_HAUTS DE FRANCE 16-9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5" id="{CCAA3B1F-37AD-D142-9B00-F2952BC71F32}" vid="{8780E14E-37A2-0148-9F40-6587BA01BE65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TEMPLATE_ARS_IDF 16-9</Template>
  <TotalTime>2348</TotalTime>
  <Words>645</Words>
  <Application>Microsoft Office PowerPoint</Application>
  <PresentationFormat>Affichage à l'écran (16:9)</PresentationFormat>
  <Paragraphs>68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ＭＳ Ｐゴシック</vt:lpstr>
      <vt:lpstr>Arial</vt:lpstr>
      <vt:lpstr>Calibri</vt:lpstr>
      <vt:lpstr>Wingdings</vt:lpstr>
      <vt:lpstr>TEMPLATE_ARS_HAUTS DE FRANCE 16-9</vt:lpstr>
      <vt:lpstr>Présentation PowerPoint</vt:lpstr>
      <vt:lpstr>Ordre du jour</vt:lpstr>
      <vt:lpstr>1. Introduction du Président et actualités du département Parisien </vt:lpstr>
      <vt:lpstr>Présentation PowerPoint</vt:lpstr>
      <vt:lpstr>Présentation PowerPoint</vt:lpstr>
      <vt:lpstr>2. Mise en œuvre des mesures du Conseil National de la Refondation en Santé à Paris</vt:lpstr>
      <vt:lpstr>Rappel des dernières étapes</vt:lpstr>
      <vt:lpstr>Mesures Médecins Traitant pour les patients en ALD (CPAM)</vt:lpstr>
      <vt:lpstr>Mesures pouvant donner lieu à une mise en œuvre départementale à discuter ensemble</vt:lpstr>
      <vt:lpstr>Mesures pouvant donner lieu à une mise en œuvre départementale à discuter ensemble</vt:lpstr>
      <vt:lpstr>Mesures pouvant donner lieu à une mise en œuvre départementale à discuter ensemble</vt:lpstr>
      <vt:lpstr>3. Retour sur cette première année d’exercice du Conseil Territorial de Santé  Qu’avez-vous pensé des séances de cette année ?   De quoi souhaiteriez-vous traiter dans le futur et comment ?  </vt:lpstr>
      <vt:lpstr>4. Prochaines séances</vt:lpstr>
      <vt:lpstr> CTS plénier en présentiel à la MDPH en septembre (date à confirmer)</vt:lpstr>
    </vt:vector>
  </TitlesOfParts>
  <Manager>Client</Manager>
  <Company>ARS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FARTHOUAT, Isabelle</dc:creator>
  <cp:lastModifiedBy>DUPRE, Mathilde (ARS-IDF)</cp:lastModifiedBy>
  <cp:revision>224</cp:revision>
  <cp:lastPrinted>2021-11-15T20:58:34Z</cp:lastPrinted>
  <dcterms:created xsi:type="dcterms:W3CDTF">2020-05-28T12:56:37Z</dcterms:created>
  <dcterms:modified xsi:type="dcterms:W3CDTF">2023-06-28T15:09:22Z</dcterms:modified>
</cp:coreProperties>
</file>