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831" r:id="rId2"/>
    <p:sldId id="832" r:id="rId3"/>
    <p:sldId id="833" r:id="rId4"/>
    <p:sldId id="856" r:id="rId5"/>
    <p:sldId id="834" r:id="rId6"/>
    <p:sldId id="855" r:id="rId7"/>
    <p:sldId id="781" r:id="rId8"/>
    <p:sldId id="851" r:id="rId9"/>
    <p:sldId id="795" r:id="rId10"/>
    <p:sldId id="797" r:id="rId11"/>
    <p:sldId id="845" r:id="rId12"/>
    <p:sldId id="846" r:id="rId13"/>
    <p:sldId id="847" r:id="rId14"/>
    <p:sldId id="848" r:id="rId15"/>
    <p:sldId id="849" r:id="rId16"/>
    <p:sldId id="852" r:id="rId17"/>
    <p:sldId id="853" r:id="rId18"/>
    <p:sldId id="854" r:id="rId19"/>
    <p:sldId id="850" r:id="rId20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rgbClr val="002395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S" initials="AR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BC53F"/>
    <a:srgbClr val="7AB800"/>
    <a:srgbClr val="B9E3FF"/>
    <a:srgbClr val="002395"/>
    <a:srgbClr val="985B0C"/>
    <a:srgbClr val="3399FF"/>
    <a:srgbClr val="5B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2" autoAdjust="0"/>
    <p:restoredTop sz="99053" autoAdjust="0"/>
  </p:normalViewPr>
  <p:slideViewPr>
    <p:cSldViewPr>
      <p:cViewPr varScale="1">
        <p:scale>
          <a:sx n="101" d="100"/>
          <a:sy n="101" d="100"/>
        </p:scale>
        <p:origin x="-1248" y="-84"/>
      </p:cViewPr>
      <p:guideLst>
        <p:guide orient="horz" pos="1392"/>
        <p:guide orient="horz" pos="480"/>
        <p:guide orient="horz" pos="96"/>
        <p:guide orient="horz" pos="384"/>
        <p:guide orient="horz" pos="1296"/>
        <p:guide orient="horz" pos="2784"/>
        <p:guide orient="horz" pos="4128"/>
        <p:guide orient="horz" pos="3657"/>
        <p:guide pos="816"/>
        <p:guide pos="240"/>
        <p:guide pos="5424"/>
        <p:guide pos="1632"/>
        <p:guide pos="2208"/>
        <p:guide pos="19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3384" y="-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80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t" anchorCtr="0" compatLnSpc="1">
            <a:prstTxWarp prst="textNoShape">
              <a:avLst/>
            </a:prstTxWarp>
          </a:bodyPr>
          <a:lstStyle>
            <a:lvl1pPr defTabSz="955269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700" y="1"/>
            <a:ext cx="294597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t" anchorCtr="0" compatLnSpc="1">
            <a:prstTxWarp prst="textNoShape">
              <a:avLst/>
            </a:prstTxWarp>
          </a:bodyPr>
          <a:lstStyle>
            <a:lvl1pPr algn="r" defTabSz="955269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700" y="9430391"/>
            <a:ext cx="294597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b" anchorCtr="0" compatLnSpc="1">
            <a:prstTxWarp prst="textNoShape">
              <a:avLst/>
            </a:prstTxWarp>
          </a:bodyPr>
          <a:lstStyle>
            <a:lvl1pPr algn="r" defTabSz="955269">
              <a:defRPr sz="1200">
                <a:latin typeface="Arial" charset="0"/>
              </a:defRPr>
            </a:lvl1pPr>
          </a:lstStyle>
          <a:p>
            <a:pPr>
              <a:defRPr/>
            </a:pPr>
            <a:fld id="{E31066CC-91D0-49BC-AA08-937DF3A0862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6512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80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t" anchorCtr="0" compatLnSpc="1">
            <a:prstTxWarp prst="textNoShape">
              <a:avLst/>
            </a:prstTxWarp>
          </a:bodyPr>
          <a:lstStyle>
            <a:lvl1pPr defTabSz="955269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700" y="1"/>
            <a:ext cx="294597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t" anchorCtr="0" compatLnSpc="1">
            <a:prstTxWarp prst="textNoShape">
              <a:avLst/>
            </a:prstTxWarp>
          </a:bodyPr>
          <a:lstStyle>
            <a:lvl1pPr algn="r" defTabSz="955269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17" y="4716797"/>
            <a:ext cx="4986242" cy="446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91"/>
            <a:ext cx="2945980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b" anchorCtr="0" compatLnSpc="1">
            <a:prstTxWarp prst="textNoShape">
              <a:avLst/>
            </a:prstTxWarp>
          </a:bodyPr>
          <a:lstStyle>
            <a:lvl1pPr defTabSz="955269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700" y="9430391"/>
            <a:ext cx="294597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2" tIns="47775" rIns="95552" bIns="47775" numCol="1" anchor="b" anchorCtr="0" compatLnSpc="1">
            <a:prstTxWarp prst="textNoShape">
              <a:avLst/>
            </a:prstTxWarp>
          </a:bodyPr>
          <a:lstStyle>
            <a:lvl1pPr algn="r" defTabSz="955269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D7620C8-34F6-4874-8200-C56F9709519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4642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1633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675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0611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3489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8501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1009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4109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1291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2521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1605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22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dirty="0" smtClean="0">
                <a:solidFill>
                  <a:schemeClr val="bg1"/>
                </a:solidFill>
                <a:latin typeface="Arial" charset="0"/>
              </a:rPr>
              <a:t>Des profils très différenciés</a:t>
            </a:r>
            <a:r>
              <a:rPr lang="fr-FR" sz="1200" b="1" baseline="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fr-FR" sz="1200" b="1" dirty="0" smtClean="0">
                <a:solidFill>
                  <a:schemeClr val="bg1"/>
                </a:solidFill>
                <a:latin typeface="Arial" charset="0"/>
              </a:rPr>
              <a:t>qui ne renvoient pas toujours à  une même réalité sociale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083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4216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907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844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0550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3539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7620C8-34F6-4874-8200-C56F97095190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702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ARS-PPT ECRAN D'OUVER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ARS_LOGOS_i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016000"/>
            <a:ext cx="2447925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6663" y="2874963"/>
            <a:ext cx="6111875" cy="1143000"/>
          </a:xfrm>
        </p:spPr>
        <p:txBody>
          <a:bodyPr/>
          <a:lstStyle>
            <a:lvl1pPr marL="0" indent="917575">
              <a:buFontTx/>
              <a:buBlip>
                <a:blip r:embed="rId4"/>
              </a:buBlip>
              <a:tabLst>
                <a:tab pos="806450" algn="l"/>
                <a:tab pos="952500" algn="l"/>
                <a:tab pos="1141413" algn="l"/>
                <a:tab pos="5243513" algn="l"/>
              </a:tabLst>
              <a:defRPr>
                <a:solidFill>
                  <a:srgbClr val="002395"/>
                </a:solidFill>
              </a:defRPr>
            </a:lvl1pPr>
          </a:lstStyle>
          <a:p>
            <a:r>
              <a:rPr lang="fr-FR"/>
              <a:t>Cliquez pour ajouter un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95550" y="4165600"/>
            <a:ext cx="6019800" cy="1752600"/>
          </a:xfrm>
        </p:spPr>
        <p:txBody>
          <a:bodyPr/>
          <a:lstStyle>
            <a:lvl1pPr marL="0" indent="927100">
              <a:defRPr>
                <a:solidFill>
                  <a:srgbClr val="7AB800"/>
                </a:solidFill>
              </a:defRPr>
            </a:lvl1pPr>
          </a:lstStyle>
          <a:p>
            <a:r>
              <a:rPr lang="fr-FR"/>
              <a:t>Cliquez pour ajouter un sous-titre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19850" y="220663"/>
            <a:ext cx="2038350" cy="54419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220663"/>
            <a:ext cx="5962650" cy="54419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220663"/>
            <a:ext cx="8153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19200" y="1547813"/>
            <a:ext cx="35433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4900" y="1547813"/>
            <a:ext cx="35433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220663"/>
            <a:ext cx="8153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19200" y="1547813"/>
            <a:ext cx="35433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914900" y="1547813"/>
            <a:ext cx="35433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914900" y="3681413"/>
            <a:ext cx="35433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9200" y="1547813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4900" y="1547813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0663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 Cliquez pour modifier le style du titre</a:t>
            </a:r>
            <a:br>
              <a:rPr lang="fr-FR" altLang="fr-FR" smtClean="0"/>
            </a:br>
            <a:r>
              <a:rPr lang="fr-FR" altLang="fr-FR" smtClean="0"/>
              <a:t>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47813"/>
            <a:ext cx="723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masque, xxxxxxxxxxxxxxxxxxx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 Troisième niveau</a:t>
            </a:r>
          </a:p>
        </p:txBody>
      </p:sp>
      <p:pic>
        <p:nvPicPr>
          <p:cNvPr id="1028" name="Picture 14" descr="ARS-TERRITOIRE GRAPHIQ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096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8778875" y="6477000"/>
            <a:ext cx="457200" cy="4572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1000">
                <a:solidFill>
                  <a:srgbClr val="002395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rgbClr val="002395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defRPr/>
            </a:pPr>
            <a:fld id="{291262C6-5DE5-4BF7-B4DA-3ECDBEC53A6D}" type="slidenum">
              <a:rPr lang="fr-FR" altLang="fr-FR" smtClean="0"/>
              <a:pPr algn="r" eaLnBrk="1" hangingPunct="1">
                <a:spcBef>
                  <a:spcPct val="0"/>
                </a:spcBef>
                <a:defRPr/>
              </a:pPr>
              <a:t>‹N°›</a:t>
            </a:fld>
            <a:endParaRPr lang="fr-FR" altLang="fr-FR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+mj-lt"/>
          <a:ea typeface="+mj-ea"/>
          <a:cs typeface="+mj-cs"/>
        </a:defRPr>
      </a:lvl1pPr>
      <a:lvl2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2pPr>
      <a:lvl3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3pPr>
      <a:lvl4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4pPr>
      <a:lvl5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5pPr>
      <a:lvl6pPr marL="12731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6pPr>
      <a:lvl7pPr marL="17303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7pPr>
      <a:lvl8pPr marL="21875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8pPr>
      <a:lvl9pPr marL="26447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6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9pPr>
    </p:titleStyle>
    <p:bodyStyle>
      <a:lvl1pPr marL="858838" indent="-858838" algn="l" rtl="0" eaLnBrk="0" fontAlgn="base" hangingPunct="0">
        <a:spcBef>
          <a:spcPct val="20000"/>
        </a:spcBef>
        <a:spcAft>
          <a:spcPct val="0"/>
        </a:spcAft>
        <a:buSzPct val="55000"/>
        <a:buBlip>
          <a:blip r:embed="rId17"/>
        </a:buBlip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484313" indent="-153988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defRPr sz="1500">
          <a:solidFill>
            <a:schemeClr val="tx1"/>
          </a:solidFill>
          <a:latin typeface="+mn-lt"/>
        </a:defRPr>
      </a:lvl2pPr>
      <a:lvl3pPr marL="1905000" indent="-990600" algn="l" rtl="0" eaLnBrk="0" fontAlgn="base" hangingPunct="0">
        <a:spcBef>
          <a:spcPct val="20000"/>
        </a:spcBef>
        <a:spcAft>
          <a:spcPct val="0"/>
        </a:spcAft>
        <a:buChar char="-"/>
        <a:defRPr sz="1300">
          <a:solidFill>
            <a:schemeClr val="tx1"/>
          </a:solidFill>
          <a:latin typeface="+mn-lt"/>
        </a:defRPr>
      </a:lvl3pPr>
      <a:lvl4pPr marL="27019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31210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35782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40354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44926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49498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539552" y="3212976"/>
            <a:ext cx="8086725" cy="1944216"/>
          </a:xfrm>
        </p:spPr>
        <p:txBody>
          <a:bodyPr>
            <a:normAutofit fontScale="90000"/>
          </a:bodyPr>
          <a:lstStyle/>
          <a:p>
            <a:pPr indent="0" algn="ctr">
              <a:buNone/>
            </a:pPr>
            <a:r>
              <a:rPr lang="fr-FR" altLang="fr-FR" sz="2800" dirty="0" smtClean="0"/>
              <a:t>Programme régional </a:t>
            </a:r>
            <a:r>
              <a:rPr lang="fr-FR" altLang="fr-FR" sz="2800" dirty="0"/>
              <a:t>d’accès à la prévention et aux soins pour les publics </a:t>
            </a:r>
            <a:r>
              <a:rPr lang="fr-FR" altLang="fr-FR" sz="2800" dirty="0" smtClean="0"/>
              <a:t>démunis (PRAPS)</a:t>
            </a:r>
            <a:br>
              <a:rPr lang="fr-FR" altLang="fr-FR" sz="2800" dirty="0" smtClean="0"/>
            </a:br>
            <a:r>
              <a:rPr lang="fr-FR" altLang="fr-FR" sz="2800" dirty="0" smtClean="0"/>
              <a:t/>
            </a:r>
            <a:br>
              <a:rPr lang="fr-FR" altLang="fr-FR" sz="2800" dirty="0" smtClean="0"/>
            </a:br>
            <a:r>
              <a:rPr lang="fr-FR" altLang="fr-FR" sz="2800" dirty="0" smtClean="0">
                <a:solidFill>
                  <a:srgbClr val="8BC53F"/>
                </a:solidFill>
              </a:rPr>
              <a:t>Point sur les travaux d’élaboration du PRAPS 2 (2018- 2022)</a:t>
            </a:r>
            <a:r>
              <a:rPr lang="fr-FR" altLang="fr-FR" sz="2800" dirty="0" smtClean="0"/>
              <a:t/>
            </a:r>
            <a:br>
              <a:rPr lang="fr-FR" altLang="fr-FR" sz="2800" dirty="0" smtClean="0"/>
            </a:br>
            <a:r>
              <a:rPr lang="fr-FR" altLang="fr-FR" sz="2800" dirty="0" smtClean="0"/>
              <a:t/>
            </a:r>
            <a:br>
              <a:rPr lang="fr-FR" altLang="fr-FR" sz="2800" dirty="0" smtClean="0"/>
            </a:br>
            <a:r>
              <a:rPr lang="fr-FR" altLang="fr-FR" sz="2800" dirty="0" smtClean="0"/>
              <a:t>CTS </a:t>
            </a:r>
            <a:r>
              <a:rPr lang="fr-FR" altLang="fr-FR" sz="2800" dirty="0" smtClean="0"/>
              <a:t>Yvelines 28 septembre 2017</a:t>
            </a:r>
            <a:r>
              <a:rPr lang="fr-FR" altLang="fr-FR" sz="2800" dirty="0" smtClean="0"/>
              <a:t/>
            </a:r>
            <a:br>
              <a:rPr lang="fr-FR" altLang="fr-FR" sz="2800" dirty="0" smtClean="0"/>
            </a:br>
            <a:r>
              <a:rPr lang="fr-FR" altLang="fr-FR" sz="2800" dirty="0"/>
              <a:t/>
            </a:r>
            <a:br>
              <a:rPr lang="fr-FR" altLang="fr-FR" sz="2800" dirty="0"/>
            </a:br>
            <a:endParaRPr lang="fr-FR" altLang="fr-FR" sz="28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286223" y="5828649"/>
            <a:ext cx="4957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Direction de la Promotion de la Santé et de la Réduction des Inégalités - Pôle BRIT - Département Précarité/PRAPS </a:t>
            </a:r>
          </a:p>
        </p:txBody>
      </p:sp>
    </p:spTree>
    <p:extLst>
      <p:ext uri="{BB962C8B-B14F-4D97-AF65-F5344CB8AC3E}">
        <p14:creationId xmlns:p14="http://schemas.microsoft.com/office/powerpoint/2010/main" val="400990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9091736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Axe 1 : Problématiques </a:t>
            </a:r>
            <a:r>
              <a:rPr lang="fr-FR" sz="2400" dirty="0"/>
              <a:t>de santé mentale, psychiatriques et de conduites </a:t>
            </a:r>
            <a:r>
              <a:rPr lang="fr-FR" sz="2400" dirty="0" smtClean="0"/>
              <a:t>addictives</a:t>
            </a:r>
            <a:br>
              <a:rPr lang="fr-FR" sz="2400" dirty="0" smtClean="0"/>
            </a:br>
            <a:r>
              <a:rPr lang="fr-FR" sz="2200" b="0" dirty="0"/>
              <a:t>Contexte / enjeux identifiés</a:t>
            </a:r>
            <a:br>
              <a:rPr lang="fr-FR" sz="2200" b="0" dirty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fr-FR" sz="2400" dirty="0"/>
              <a:t> 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700808"/>
            <a:ext cx="8568952" cy="4968552"/>
          </a:xfrm>
        </p:spPr>
        <p:txBody>
          <a:bodyPr/>
          <a:lstStyle/>
          <a:p>
            <a:pPr lvl="0"/>
            <a:r>
              <a:rPr lang="fr-FR" sz="1600" i="1" dirty="0" smtClean="0"/>
              <a:t>L’insuffisance de croisement des regards entre le social et le sanitaire</a:t>
            </a:r>
          </a:p>
          <a:p>
            <a:pPr marL="0" lvl="0" indent="0">
              <a:buNone/>
            </a:pPr>
            <a:endParaRPr lang="fr-FR" sz="1600" i="1" dirty="0"/>
          </a:p>
          <a:p>
            <a:pPr lvl="0"/>
            <a:r>
              <a:rPr lang="fr-FR" sz="1600" i="1" dirty="0"/>
              <a:t>L’importance de ne pas </a:t>
            </a:r>
            <a:r>
              <a:rPr lang="fr-FR" sz="1600" i="1" dirty="0" smtClean="0"/>
              <a:t>multiplier les dispositifs</a:t>
            </a:r>
          </a:p>
          <a:p>
            <a:pPr lvl="0"/>
            <a:endParaRPr lang="fr-FR" sz="1600" i="1" dirty="0"/>
          </a:p>
          <a:p>
            <a:r>
              <a:rPr lang="fr-FR" sz="1600" i="1" dirty="0"/>
              <a:t>La nécessité de </a:t>
            </a:r>
            <a:r>
              <a:rPr lang="fr-FR" sz="1600" i="1" dirty="0" smtClean="0"/>
              <a:t>renforcer la prise en </a:t>
            </a:r>
            <a:r>
              <a:rPr lang="fr-FR" sz="1600" i="1" dirty="0"/>
              <a:t>charge </a:t>
            </a:r>
            <a:r>
              <a:rPr lang="fr-FR" sz="1600" i="1" dirty="0" smtClean="0"/>
              <a:t>de la </a:t>
            </a:r>
            <a:r>
              <a:rPr lang="fr-FR" sz="1600" i="1" dirty="0"/>
              <a:t>souffrance </a:t>
            </a:r>
            <a:r>
              <a:rPr lang="fr-FR" sz="1600" i="1" dirty="0" smtClean="0"/>
              <a:t>psychique qui ne relève pas d’une approche strictement psychiatrique</a:t>
            </a:r>
          </a:p>
          <a:p>
            <a:endParaRPr lang="fr-FR" sz="1600" i="1" dirty="0" smtClean="0"/>
          </a:p>
          <a:p>
            <a:pPr lvl="0"/>
            <a:r>
              <a:rPr lang="fr-FR" sz="1600" i="1" dirty="0" smtClean="0"/>
              <a:t>La nécessité d’un accès </a:t>
            </a:r>
            <a:r>
              <a:rPr lang="fr-FR" sz="1600" i="1" dirty="0"/>
              <a:t>aux services de droit </a:t>
            </a:r>
            <a:r>
              <a:rPr lang="fr-FR" sz="1600" i="1" dirty="0" smtClean="0"/>
              <a:t>commun</a:t>
            </a:r>
          </a:p>
          <a:p>
            <a:pPr marL="0" lvl="0" indent="0">
              <a:buNone/>
            </a:pPr>
            <a:endParaRPr lang="fr-FR" sz="1600" i="1" dirty="0"/>
          </a:p>
          <a:p>
            <a:pPr lvl="0"/>
            <a:r>
              <a:rPr lang="fr-FR" sz="1600" i="1" dirty="0"/>
              <a:t>Une </a:t>
            </a:r>
            <a:r>
              <a:rPr lang="fr-FR" sz="1600" i="1" dirty="0" smtClean="0"/>
              <a:t>mission de santé publique à affirmer davantage au </a:t>
            </a:r>
            <a:r>
              <a:rPr lang="fr-FR" sz="1600" i="1" dirty="0"/>
              <a:t>sein des  services </a:t>
            </a:r>
            <a:r>
              <a:rPr lang="fr-FR" sz="1600" i="1" dirty="0" smtClean="0"/>
              <a:t>psychiatriques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1537258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53400" cy="1143000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AXE 1 - Problématiques de santé mentale, psychiatriques et de conduites addictives</a:t>
            </a:r>
            <a:br>
              <a:rPr lang="fr-FR" sz="2400" dirty="0"/>
            </a:br>
            <a:r>
              <a:rPr lang="fr-FR" sz="2000" b="0" dirty="0" smtClean="0"/>
              <a:t>Orientations </a:t>
            </a:r>
            <a:r>
              <a:rPr lang="fr-FR" sz="2000" b="0" dirty="0"/>
              <a:t>stratégiques et interventions préconisées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616624"/>
          </a:xfrm>
        </p:spPr>
        <p:txBody>
          <a:bodyPr/>
          <a:lstStyle/>
          <a:p>
            <a:endParaRPr lang="fr-FR" sz="1400" b="1" dirty="0" smtClean="0"/>
          </a:p>
          <a:p>
            <a:r>
              <a:rPr lang="fr-FR" sz="1400" b="1" dirty="0"/>
              <a:t>Affirmer en psychiatrie la mission de santé publique </a:t>
            </a:r>
            <a:r>
              <a:rPr lang="fr-FR" sz="1400" b="1" dirty="0" smtClean="0"/>
              <a:t>en </a:t>
            </a:r>
            <a:r>
              <a:rPr lang="fr-FR" sz="1400" b="1" dirty="0"/>
              <a:t>direction des grands précaires 		</a:t>
            </a:r>
            <a:endParaRPr lang="fr-FR" sz="1400" dirty="0"/>
          </a:p>
          <a:p>
            <a:pPr lvl="1"/>
            <a:r>
              <a:rPr lang="fr-FR" sz="1400" dirty="0"/>
              <a:t>Affirmer le rôle des  EMPP </a:t>
            </a:r>
            <a:r>
              <a:rPr lang="fr-FR" sz="1400" dirty="0" smtClean="0"/>
              <a:t>sur les territoires</a:t>
            </a:r>
            <a:endParaRPr lang="fr-FR" sz="1400" dirty="0"/>
          </a:p>
          <a:p>
            <a:pPr lvl="1"/>
            <a:r>
              <a:rPr lang="fr-FR" sz="1400" dirty="0"/>
              <a:t>Améliorer la prise en compte de la grande précarité dans les services de </a:t>
            </a:r>
            <a:r>
              <a:rPr lang="fr-FR" sz="1400" dirty="0" smtClean="0"/>
              <a:t>psychiatrie</a:t>
            </a:r>
          </a:p>
          <a:p>
            <a:pPr lvl="1"/>
            <a:endParaRPr lang="fr-FR" sz="1400" dirty="0"/>
          </a:p>
          <a:p>
            <a:r>
              <a:rPr lang="fr-FR" sz="1400" b="1" dirty="0" smtClean="0"/>
              <a:t>Consolider </a:t>
            </a:r>
            <a:r>
              <a:rPr lang="fr-FR" sz="1400" b="1" dirty="0"/>
              <a:t>les liens entre les secteurs de la santé et de l’Accueil-Hébergement-Insertion </a:t>
            </a:r>
            <a:endParaRPr lang="fr-FR" sz="1400" dirty="0"/>
          </a:p>
          <a:p>
            <a:pPr lvl="1"/>
            <a:r>
              <a:rPr lang="fr-FR" sz="1400" dirty="0"/>
              <a:t>Améliorer les liens santé sociale aux différents échelons de la prise en charge</a:t>
            </a:r>
          </a:p>
          <a:p>
            <a:pPr lvl="1"/>
            <a:r>
              <a:rPr lang="fr-FR" sz="1400" dirty="0"/>
              <a:t>Soutenir les acteurs de première ligne dans la prise en charge de la souffrance psychique</a:t>
            </a:r>
          </a:p>
          <a:p>
            <a:pPr lvl="1"/>
            <a:r>
              <a:rPr lang="fr-FR" sz="1400" dirty="0"/>
              <a:t>Développer les espaces territoriaux de rencontres et de coordination entre les </a:t>
            </a:r>
            <a:r>
              <a:rPr lang="fr-FR" sz="1400" dirty="0" smtClean="0"/>
              <a:t>acteurs</a:t>
            </a:r>
          </a:p>
          <a:p>
            <a:pPr lvl="1"/>
            <a:endParaRPr lang="fr-FR" sz="1400" dirty="0"/>
          </a:p>
          <a:p>
            <a:r>
              <a:rPr lang="fr-FR" sz="1400" b="1" dirty="0"/>
              <a:t>Approfondir et promouvoir les pratiques de réductions des risques et des dommages dans les lieux d’hébergement   </a:t>
            </a:r>
            <a:endParaRPr lang="fr-FR" sz="1400" b="1" dirty="0" smtClean="0"/>
          </a:p>
          <a:p>
            <a:pPr marL="0" indent="0">
              <a:buNone/>
            </a:pPr>
            <a:endParaRPr lang="fr-FR" sz="1400" dirty="0"/>
          </a:p>
          <a:p>
            <a:r>
              <a:rPr lang="fr-FR" sz="1400" b="1" dirty="0"/>
              <a:t>Développer les démarches </a:t>
            </a:r>
            <a:r>
              <a:rPr lang="fr-FR" sz="1400" b="1" dirty="0" smtClean="0"/>
              <a:t>de plaidoyer </a:t>
            </a:r>
            <a:r>
              <a:rPr lang="fr-FR" sz="1400" b="1" dirty="0"/>
              <a:t>pour la prise en compte des problématiques infantiles</a:t>
            </a:r>
            <a:endParaRPr lang="fr-FR" sz="1400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5016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53400" cy="1192113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/>
            </a:r>
            <a:br>
              <a:rPr lang="fr-FR" sz="2400" dirty="0"/>
            </a:b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400" dirty="0"/>
              <a:t>Axe 2 - Faciliter et renforcer l’accès à la santé des personnes démunies</a:t>
            </a:r>
            <a:br>
              <a:rPr lang="fr-FR" sz="2400" dirty="0"/>
            </a:br>
            <a:r>
              <a:rPr lang="fr-FR" sz="2000" b="0" dirty="0"/>
              <a:t>Contexte / enjeux identifiés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1600" i="1" dirty="0" smtClean="0"/>
          </a:p>
          <a:p>
            <a:endParaRPr lang="fr-FR" sz="1600" i="1" dirty="0"/>
          </a:p>
          <a:p>
            <a:r>
              <a:rPr lang="fr-FR" sz="1600" i="1" dirty="0" smtClean="0"/>
              <a:t>Des </a:t>
            </a:r>
            <a:r>
              <a:rPr lang="fr-FR" sz="1600" i="1" dirty="0"/>
              <a:t>situations de renoncement aux </a:t>
            </a:r>
            <a:r>
              <a:rPr lang="fr-FR" sz="1600" i="1" dirty="0" smtClean="0"/>
              <a:t>soins</a:t>
            </a:r>
          </a:p>
          <a:p>
            <a:pPr marL="0" indent="0">
              <a:buNone/>
            </a:pPr>
            <a:endParaRPr lang="fr-FR" sz="1600" i="1" dirty="0"/>
          </a:p>
          <a:p>
            <a:r>
              <a:rPr lang="fr-FR" sz="1600" i="1" dirty="0"/>
              <a:t>Des situations complexes nécessitant une mobilisation d’acteurs en plurisectoriel </a:t>
            </a:r>
            <a:endParaRPr lang="fr-FR" sz="1600" i="1" dirty="0" smtClean="0"/>
          </a:p>
          <a:p>
            <a:pPr marL="0" indent="0">
              <a:buNone/>
            </a:pPr>
            <a:endParaRPr lang="fr-FR" sz="1600" i="1" dirty="0"/>
          </a:p>
          <a:p>
            <a:r>
              <a:rPr lang="fr-FR" sz="1600" i="1" dirty="0"/>
              <a:t>Des Professionnels de santé trop peu informés sur les dispositifs et les acteurs </a:t>
            </a:r>
            <a:r>
              <a:rPr lang="fr-FR" sz="1600" i="1" dirty="0" smtClean="0"/>
              <a:t>ressources</a:t>
            </a:r>
            <a:endParaRPr lang="fr-FR" sz="1600" i="1" dirty="0"/>
          </a:p>
          <a:p>
            <a:pPr marL="0" indent="0">
              <a:buNone/>
            </a:pPr>
            <a:endParaRPr lang="fr-FR" sz="1600" i="1" dirty="0"/>
          </a:p>
          <a:p>
            <a:r>
              <a:rPr lang="fr-FR" sz="1600" i="1" dirty="0"/>
              <a:t>Des personnes démunies  pour qui la santé n’est pas la priorité  </a:t>
            </a:r>
          </a:p>
          <a:p>
            <a:pPr marL="0" indent="0">
              <a:buNone/>
            </a:pP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143950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dirty="0"/>
              <a:t>Axe 2 - Faciliter et renforcer l’accès à la santé des personnes démunies</a:t>
            </a:r>
            <a:br>
              <a:rPr lang="fr-FR" sz="2400" dirty="0"/>
            </a:br>
            <a:r>
              <a:rPr lang="fr-FR" sz="2000" b="0" dirty="0"/>
              <a:t>Orientations stratégiques et interventions préconisées</a:t>
            </a:r>
            <a:r>
              <a:rPr lang="fr-FR" sz="2400" dirty="0"/>
              <a:t/>
            </a:r>
            <a:br>
              <a:rPr lang="fr-FR" sz="2400" dirty="0"/>
            </a:b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47812"/>
            <a:ext cx="8496944" cy="461749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fr-FR" sz="1400" b="1" dirty="0"/>
              <a:t>Développer la culture du </a:t>
            </a:r>
            <a:r>
              <a:rPr lang="fr-FR" sz="1400" b="1" dirty="0" smtClean="0"/>
              <a:t>repérage</a:t>
            </a:r>
          </a:p>
          <a:p>
            <a:pPr lvl="0">
              <a:lnSpc>
                <a:spcPct val="150000"/>
              </a:lnSpc>
            </a:pPr>
            <a:r>
              <a:rPr lang="fr-FR" sz="1400" b="1" dirty="0" smtClean="0"/>
              <a:t>Diffuser </a:t>
            </a:r>
            <a:r>
              <a:rPr lang="fr-FR" sz="1400" b="1" dirty="0"/>
              <a:t>l’information sur l’accès aux droits et sur les ressources mobilisables </a:t>
            </a:r>
            <a:endParaRPr lang="fr-FR" sz="1400" b="1" dirty="0" smtClean="0"/>
          </a:p>
          <a:p>
            <a:pPr lvl="0">
              <a:lnSpc>
                <a:spcPct val="150000"/>
              </a:lnSpc>
            </a:pPr>
            <a:r>
              <a:rPr lang="fr-FR" sz="1400" b="1" dirty="0" smtClean="0"/>
              <a:t>Développer </a:t>
            </a:r>
            <a:r>
              <a:rPr lang="fr-FR" sz="1400" b="1" dirty="0"/>
              <a:t>la coopération entre acteurs  </a:t>
            </a:r>
            <a:endParaRPr lang="fr-FR" sz="1400" b="1" dirty="0" smtClean="0"/>
          </a:p>
          <a:p>
            <a:pPr lvl="0">
              <a:lnSpc>
                <a:spcPct val="150000"/>
              </a:lnSpc>
            </a:pPr>
            <a:r>
              <a:rPr lang="fr-FR" sz="1400" b="1" dirty="0" smtClean="0"/>
              <a:t>Soutenir la mobilisation des médecins généralistes dans la prise en charge des populations démunies</a:t>
            </a:r>
            <a:endParaRPr lang="fr-FR" sz="1400" b="1" dirty="0"/>
          </a:p>
          <a:p>
            <a:pPr lvl="0">
              <a:lnSpc>
                <a:spcPct val="150000"/>
              </a:lnSpc>
            </a:pPr>
            <a:r>
              <a:rPr lang="fr-FR" sz="1400" b="1" dirty="0"/>
              <a:t>Déployer les usages du numérique. </a:t>
            </a:r>
          </a:p>
          <a:p>
            <a:pPr lvl="0">
              <a:lnSpc>
                <a:spcPct val="150000"/>
              </a:lnSpc>
            </a:pPr>
            <a:r>
              <a:rPr lang="fr-FR" sz="1400" b="1" dirty="0"/>
              <a:t>Renforcer les moyens en médiation et en </a:t>
            </a:r>
            <a:r>
              <a:rPr lang="fr-FR" sz="1400" b="1" dirty="0" smtClean="0"/>
              <a:t>interprétariat</a:t>
            </a:r>
          </a:p>
          <a:p>
            <a:pPr lvl="0">
              <a:lnSpc>
                <a:spcPct val="150000"/>
              </a:lnSpc>
            </a:pPr>
            <a:r>
              <a:rPr lang="fr-FR" sz="1400" b="1" dirty="0" smtClean="0"/>
              <a:t>Renforcer le « aller-vers »</a:t>
            </a:r>
            <a:endParaRPr lang="fr-FR" sz="1400" b="1" dirty="0"/>
          </a:p>
          <a:p>
            <a:pPr lvl="0">
              <a:lnSpc>
                <a:spcPct val="150000"/>
              </a:lnSpc>
            </a:pPr>
            <a:r>
              <a:rPr lang="fr-FR" sz="1400" b="1" dirty="0"/>
              <a:t>Faciliter l’accès à la </a:t>
            </a:r>
            <a:r>
              <a:rPr lang="fr-FR" sz="1400" b="1" dirty="0" smtClean="0"/>
              <a:t>prévention</a:t>
            </a:r>
            <a:endParaRPr lang="fr-FR" sz="1400" b="1" dirty="0"/>
          </a:p>
          <a:p>
            <a:pPr lvl="0">
              <a:lnSpc>
                <a:spcPct val="150000"/>
              </a:lnSpc>
            </a:pPr>
            <a:r>
              <a:rPr lang="fr-FR" sz="1400" b="1" dirty="0"/>
              <a:t>Considérer les questions particulières de l’accès aux soins bucco-dentaires, aux dispositifs d’optique et auditifs et </a:t>
            </a:r>
            <a:r>
              <a:rPr lang="fr-FR" sz="1400" b="1" dirty="0" smtClean="0"/>
              <a:t>orthopédiques</a:t>
            </a:r>
            <a:endParaRPr lang="fr-FR" sz="1400" b="1" dirty="0"/>
          </a:p>
          <a:p>
            <a:pPr lvl="0">
              <a:lnSpc>
                <a:spcPct val="150000"/>
              </a:lnSpc>
            </a:pPr>
            <a:r>
              <a:rPr lang="fr-FR" sz="1400" b="1" dirty="0"/>
              <a:t>Faciliter les démarches administratives et veiller à la bonne application du droit</a:t>
            </a:r>
          </a:p>
          <a:p>
            <a:pPr>
              <a:lnSpc>
                <a:spcPct val="150000"/>
              </a:lnSpc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3775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53400" cy="158417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fr-FR" sz="2700" dirty="0"/>
              <a:t>Axe 3 </a:t>
            </a:r>
            <a:r>
              <a:rPr lang="fr-FR" sz="2700" dirty="0" smtClean="0"/>
              <a:t>- Améliorer </a:t>
            </a:r>
            <a:r>
              <a:rPr lang="fr-FR" sz="2700" dirty="0"/>
              <a:t>l’organisation en parcours de santé des prises en charge des personnes démunies</a:t>
            </a:r>
            <a:br>
              <a:rPr lang="fr-FR" sz="2700" dirty="0"/>
            </a:br>
            <a:r>
              <a:rPr lang="fr-FR" sz="2200" b="0" dirty="0"/>
              <a:t>Contexte / enjeux identifiés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988840"/>
            <a:ext cx="8496944" cy="4752528"/>
          </a:xfrm>
        </p:spPr>
        <p:txBody>
          <a:bodyPr/>
          <a:lstStyle/>
          <a:p>
            <a:r>
              <a:rPr lang="fr-FR" sz="1600" i="1" dirty="0"/>
              <a:t>Mieux repérer les patients pouvant rencontrer des difficultés à rester dans un parcours de </a:t>
            </a:r>
            <a:r>
              <a:rPr lang="fr-FR" sz="1600" i="1" dirty="0" smtClean="0"/>
              <a:t>santé </a:t>
            </a:r>
            <a:endParaRPr lang="fr-FR" sz="1600" i="1" dirty="0"/>
          </a:p>
          <a:p>
            <a:pPr marL="0" indent="0">
              <a:buNone/>
            </a:pPr>
            <a:endParaRPr lang="fr-FR" sz="1600" i="1" dirty="0"/>
          </a:p>
          <a:p>
            <a:r>
              <a:rPr lang="fr-FR" sz="1600" i="1" dirty="0"/>
              <a:t>Travailler d’avantage dans une coopération interprofessionnelle</a:t>
            </a:r>
          </a:p>
          <a:p>
            <a:pPr marL="0" indent="0">
              <a:buNone/>
            </a:pPr>
            <a:endParaRPr lang="fr-FR" sz="1600" i="1" dirty="0"/>
          </a:p>
          <a:p>
            <a:r>
              <a:rPr lang="fr-FR" sz="1600" i="1" dirty="0"/>
              <a:t>Accompagner/encourager les personnes à s’impliquer dans leur parcours de santé </a:t>
            </a:r>
          </a:p>
          <a:p>
            <a:pPr marL="0" indent="0">
              <a:buNone/>
            </a:pPr>
            <a:endParaRPr lang="fr-FR" sz="1600" i="1" dirty="0"/>
          </a:p>
          <a:p>
            <a:r>
              <a:rPr lang="fr-FR" sz="1600" i="1" dirty="0"/>
              <a:t>Faire face au manque de ressources médicales de secteur 1 et de disponibilité des acteurs en proximité</a:t>
            </a:r>
          </a:p>
          <a:p>
            <a:pPr marL="0" indent="0">
              <a:buNone/>
            </a:pPr>
            <a:r>
              <a:rPr lang="fr-FR" sz="1600" i="1" dirty="0"/>
              <a:t> </a:t>
            </a:r>
          </a:p>
          <a:p>
            <a:r>
              <a:rPr lang="fr-FR" sz="1600" i="1" dirty="0"/>
              <a:t>Améliorer les solutions d’accès à l’hébergement, en particulier en sortie d’hospitalisation ou de  structure de soin résidentiel, pour faciliter la continuité des soins</a:t>
            </a:r>
          </a:p>
          <a:p>
            <a:pPr marL="0" indent="0">
              <a:buNone/>
            </a:pPr>
            <a:r>
              <a:rPr lang="fr-FR" dirty="0"/>
              <a:t>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0563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220663"/>
            <a:ext cx="8515672" cy="1143000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AXE 3 - Améliorer l’organisation en parcours de santé des prises en charge des personnes démunies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000" b="0" dirty="0"/>
              <a:t>Orientations stratégiques et interventions préconisées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4545483"/>
          </a:xfrm>
        </p:spPr>
        <p:txBody>
          <a:bodyPr/>
          <a:lstStyle/>
          <a:p>
            <a:r>
              <a:rPr lang="fr-FR" sz="1400" b="1" dirty="0"/>
              <a:t>Renforcer le travail </a:t>
            </a:r>
            <a:r>
              <a:rPr lang="fr-FR" sz="1400" b="1" dirty="0" smtClean="0"/>
              <a:t>collaboratif</a:t>
            </a:r>
            <a:endParaRPr lang="fr-FR" sz="1400" b="1" dirty="0"/>
          </a:p>
          <a:p>
            <a:pPr lvl="1"/>
            <a:r>
              <a:rPr lang="fr-FR" sz="1400" dirty="0" smtClean="0"/>
              <a:t>Développer </a:t>
            </a:r>
            <a:r>
              <a:rPr lang="fr-FR" sz="1400" dirty="0"/>
              <a:t>les </a:t>
            </a:r>
            <a:r>
              <a:rPr lang="fr-FR" sz="1400" dirty="0" smtClean="0"/>
              <a:t>compétences nécessaires (secret partagé…)</a:t>
            </a:r>
            <a:endParaRPr lang="fr-FR" sz="1400" dirty="0"/>
          </a:p>
          <a:p>
            <a:pPr lvl="1"/>
            <a:r>
              <a:rPr lang="fr-FR" sz="1400" dirty="0"/>
              <a:t>Développer les opportunités de travail interactif </a:t>
            </a:r>
          </a:p>
          <a:p>
            <a:pPr lvl="1"/>
            <a:r>
              <a:rPr lang="fr-FR" sz="1400" dirty="0"/>
              <a:t>Renforcer le partage </a:t>
            </a:r>
            <a:r>
              <a:rPr lang="fr-FR" sz="1400" dirty="0" smtClean="0"/>
              <a:t>d'informations</a:t>
            </a:r>
          </a:p>
          <a:p>
            <a:pPr marL="0" indent="0">
              <a:buNone/>
            </a:pPr>
            <a:r>
              <a:rPr lang="fr-FR" sz="1400" dirty="0"/>
              <a:t> </a:t>
            </a:r>
          </a:p>
          <a:p>
            <a:r>
              <a:rPr lang="fr-FR" sz="1400" b="1" dirty="0"/>
              <a:t>Améliorer la relation au patient </a:t>
            </a:r>
            <a:endParaRPr lang="fr-FR" sz="1400" b="1" dirty="0" smtClean="0"/>
          </a:p>
          <a:p>
            <a:pPr lvl="1"/>
            <a:r>
              <a:rPr lang="fr-FR" sz="1400" dirty="0"/>
              <a:t>Renforcer les moyens du aller-vers en santé</a:t>
            </a:r>
          </a:p>
          <a:p>
            <a:pPr lvl="1"/>
            <a:r>
              <a:rPr lang="fr-FR" sz="1400" dirty="0"/>
              <a:t>Aider chaque personne à organiser son parcours de santé</a:t>
            </a:r>
          </a:p>
          <a:p>
            <a:pPr lvl="1"/>
            <a:r>
              <a:rPr lang="fr-FR" sz="1400" dirty="0" smtClean="0"/>
              <a:t>Veiller à la transmission aux </a:t>
            </a:r>
            <a:r>
              <a:rPr lang="fr-FR" sz="1400" dirty="0"/>
              <a:t>patients </a:t>
            </a:r>
            <a:r>
              <a:rPr lang="fr-FR" sz="1400" dirty="0" smtClean="0"/>
              <a:t>de leurs </a:t>
            </a:r>
            <a:r>
              <a:rPr lang="fr-FR" sz="1400" dirty="0"/>
              <a:t>informations médicales </a:t>
            </a:r>
            <a:r>
              <a:rPr lang="fr-FR" sz="1400" dirty="0" smtClean="0"/>
              <a:t>dans </a:t>
            </a:r>
            <a:r>
              <a:rPr lang="fr-FR" sz="1400" dirty="0"/>
              <a:t>de bonnes conditions de </a:t>
            </a:r>
            <a:r>
              <a:rPr lang="fr-FR" sz="1400" dirty="0" smtClean="0"/>
              <a:t>stockage</a:t>
            </a:r>
            <a:endParaRPr lang="fr-FR" sz="1400" dirty="0"/>
          </a:p>
          <a:p>
            <a:pPr marL="0" indent="0">
              <a:buNone/>
            </a:pPr>
            <a:endParaRPr lang="fr-FR" sz="1400" dirty="0"/>
          </a:p>
          <a:p>
            <a:r>
              <a:rPr lang="fr-FR" sz="1400" b="1" dirty="0"/>
              <a:t>Identifier et mettre en œuvre des solutions alternatives ou d’appui pour faciliter le suivi par un médecin traitant </a:t>
            </a:r>
            <a:endParaRPr lang="fr-FR" sz="1400" dirty="0"/>
          </a:p>
          <a:p>
            <a:r>
              <a:rPr lang="fr-FR" sz="1400" b="1" dirty="0"/>
              <a:t>Renforcer l’inscription des PASS hospitalières dans le système de santé du </a:t>
            </a:r>
            <a:r>
              <a:rPr lang="fr-FR" sz="1400" b="1" dirty="0" smtClean="0"/>
              <a:t>territoire</a:t>
            </a:r>
            <a:endParaRPr lang="fr-FR" sz="1400" dirty="0"/>
          </a:p>
          <a:p>
            <a:r>
              <a:rPr lang="fr-FR" sz="1400" b="1" dirty="0"/>
              <a:t>Renforcer la coordination intra-hospitalière et le lien </a:t>
            </a:r>
            <a:r>
              <a:rPr lang="fr-FR" sz="1400" b="1" dirty="0" smtClean="0"/>
              <a:t>ville-hôpital</a:t>
            </a:r>
            <a:endParaRPr lang="fr-FR" sz="1400" dirty="0"/>
          </a:p>
          <a:p>
            <a:r>
              <a:rPr lang="fr-FR" sz="1400" b="1" dirty="0"/>
              <a:t>Renforcer les articulations entre les politiques </a:t>
            </a:r>
            <a:r>
              <a:rPr lang="fr-FR" sz="1400" b="1" dirty="0" smtClean="0"/>
              <a:t>publiques pour améliorer les globalités des prises en charge</a:t>
            </a:r>
            <a:endParaRPr lang="fr-FR" sz="1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7102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53400" cy="158417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fr-FR" sz="2700" dirty="0"/>
              <a:t>Axe </a:t>
            </a:r>
            <a:r>
              <a:rPr lang="fr-FR" sz="2700" dirty="0" smtClean="0"/>
              <a:t>4</a:t>
            </a:r>
            <a:r>
              <a:rPr lang="fr-FR" sz="2700" dirty="0"/>
              <a:t> </a:t>
            </a:r>
            <a:r>
              <a:rPr lang="fr-FR" sz="2700" dirty="0" smtClean="0"/>
              <a:t>- </a:t>
            </a:r>
            <a:r>
              <a:rPr lang="fr-FR" sz="2800" dirty="0" smtClean="0"/>
              <a:t>Prendre </a:t>
            </a:r>
            <a:r>
              <a:rPr lang="fr-FR" sz="2800" dirty="0"/>
              <a:t>en charge en santé les personnes sans chez-soi, en perte d’autonomie</a:t>
            </a:r>
            <a:r>
              <a:rPr lang="fr-FR" sz="2700" dirty="0"/>
              <a:t/>
            </a:r>
            <a:br>
              <a:rPr lang="fr-FR" sz="2700" dirty="0"/>
            </a:br>
            <a:r>
              <a:rPr lang="fr-FR" sz="2200" b="0" dirty="0"/>
              <a:t>Contexte / enjeux identifiés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2348880"/>
            <a:ext cx="8496944" cy="4752528"/>
          </a:xfrm>
        </p:spPr>
        <p:txBody>
          <a:bodyPr/>
          <a:lstStyle/>
          <a:p>
            <a:pPr lvl="0"/>
            <a:r>
              <a:rPr lang="fr-FR" sz="1600" i="1" dirty="0"/>
              <a:t>Mettre en place un accompagnement médico-social individualisé, à partir du lieu d’accueil de la personne</a:t>
            </a:r>
          </a:p>
          <a:p>
            <a:pPr lvl="0"/>
            <a:r>
              <a:rPr lang="fr-FR" sz="1600" i="1" dirty="0"/>
              <a:t>Développer la connaissance par les acteurs du social des ressources </a:t>
            </a:r>
          </a:p>
          <a:p>
            <a:pPr lvl="0"/>
            <a:r>
              <a:rPr lang="fr-FR" sz="1600" i="1" dirty="0"/>
              <a:t>Faire évoluer les représentations sur les personnes en perte d’autonomie et sans chez soi, notamment auprès des acteurs du médico-social. </a:t>
            </a:r>
          </a:p>
          <a:p>
            <a:pPr lvl="0"/>
            <a:r>
              <a:rPr lang="fr-FR" sz="1600" i="1" dirty="0"/>
              <a:t>Faciliter/favoriser l’accès aux structures médico-sociales adaptées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422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dirty="0"/>
              <a:t>AXE </a:t>
            </a:r>
            <a:r>
              <a:rPr lang="fr-FR" sz="2400" dirty="0" smtClean="0"/>
              <a:t>4 – </a:t>
            </a:r>
            <a:r>
              <a:rPr lang="fr-FR" sz="2400" dirty="0"/>
              <a:t>Prendre en charge en santé les personnes sans chez-soi, en perte d’autonomie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200" b="0" dirty="0"/>
              <a:t>Orientations stratégiques et interventions préconisées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916832"/>
            <a:ext cx="7239000" cy="4545483"/>
          </a:xfrm>
        </p:spPr>
        <p:txBody>
          <a:bodyPr/>
          <a:lstStyle/>
          <a:p>
            <a:r>
              <a:rPr lang="fr-FR" sz="1400" b="1" dirty="0"/>
              <a:t>Mettre en place des dynamiques territoriales et régionales de pilotage et d’échanges </a:t>
            </a:r>
            <a:endParaRPr lang="fr-FR" sz="1400" dirty="0"/>
          </a:p>
          <a:p>
            <a:r>
              <a:rPr lang="fr-FR" sz="1400" b="1" dirty="0"/>
              <a:t>Améliorer le repérage et la connaissance des situations problématiques </a:t>
            </a:r>
            <a:endParaRPr lang="fr-FR" sz="1400" dirty="0"/>
          </a:p>
          <a:p>
            <a:r>
              <a:rPr lang="fr-FR" sz="1400" b="1" dirty="0"/>
              <a:t>Favoriser l’information et la formation des  acteurs sur les ressources mobilisables et les représentations</a:t>
            </a:r>
            <a:endParaRPr lang="fr-FR" sz="1400" dirty="0"/>
          </a:p>
          <a:p>
            <a:r>
              <a:rPr lang="fr-FR" sz="1400" b="1" dirty="0"/>
              <a:t>Accompagner les structures de l’hébergement dans l’accueil des publics en perte d’autonomie, dans l’attente d’une solution </a:t>
            </a:r>
            <a:r>
              <a:rPr lang="fr-FR" sz="1400" b="1" dirty="0" smtClean="0"/>
              <a:t>pérenne</a:t>
            </a:r>
            <a:endParaRPr lang="fr-FR" sz="1400" dirty="0"/>
          </a:p>
          <a:p>
            <a:r>
              <a:rPr lang="fr-FR" sz="1400" b="1" dirty="0"/>
              <a:t>Faciliter </a:t>
            </a:r>
            <a:r>
              <a:rPr lang="fr-FR" sz="1400" b="1" dirty="0" smtClean="0"/>
              <a:t>les démarches </a:t>
            </a:r>
            <a:r>
              <a:rPr lang="fr-FR" sz="1400" b="1" dirty="0"/>
              <a:t>d’orientation </a:t>
            </a:r>
            <a:r>
              <a:rPr lang="fr-FR" sz="1400" b="1" dirty="0" smtClean="0"/>
              <a:t>adaptée</a:t>
            </a:r>
          </a:p>
          <a:p>
            <a:r>
              <a:rPr lang="fr-FR" sz="1400" b="1" dirty="0" smtClean="0"/>
              <a:t>Développer </a:t>
            </a:r>
            <a:r>
              <a:rPr lang="fr-FR" sz="1400" b="1" dirty="0"/>
              <a:t>les partenariats  pour favoriser l’accès à des structures adaptées en cas de problématique d’âge ou de situation administrative précaire</a:t>
            </a:r>
            <a:endParaRPr lang="fr-FR" sz="1400" dirty="0"/>
          </a:p>
          <a:p>
            <a:endParaRPr lang="fr-FR" sz="1400" dirty="0"/>
          </a:p>
          <a:p>
            <a:pPr marL="0" indent="0">
              <a:buNone/>
            </a:pP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89955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Thématiques transversales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1916832"/>
            <a:ext cx="7239000" cy="4114800"/>
          </a:xfrm>
        </p:spPr>
        <p:txBody>
          <a:bodyPr/>
          <a:lstStyle/>
          <a:p>
            <a:r>
              <a:rPr lang="fr-FR" sz="1400" b="1" dirty="0"/>
              <a:t>Renforcer la médiation sociale </a:t>
            </a:r>
            <a:r>
              <a:rPr lang="fr-FR" sz="1400" b="1" dirty="0" smtClean="0"/>
              <a:t>en </a:t>
            </a:r>
            <a:r>
              <a:rPr lang="fr-FR" sz="1400" b="1" dirty="0"/>
              <a:t>milieu </a:t>
            </a:r>
            <a:r>
              <a:rPr lang="fr-FR" sz="1400" b="1" dirty="0" smtClean="0"/>
              <a:t>sanitaire</a:t>
            </a:r>
          </a:p>
          <a:p>
            <a:pPr marL="0" indent="0">
              <a:buNone/>
            </a:pPr>
            <a:endParaRPr lang="fr-FR" sz="1400" b="1" dirty="0"/>
          </a:p>
          <a:p>
            <a:r>
              <a:rPr lang="fr-FR" sz="1400" b="1" dirty="0"/>
              <a:t>Développer l’accès </a:t>
            </a:r>
            <a:r>
              <a:rPr lang="fr-FR" sz="1400" b="1" dirty="0" smtClean="0"/>
              <a:t>à l’interprétariat</a:t>
            </a:r>
          </a:p>
          <a:p>
            <a:pPr marL="0" indent="0">
              <a:buNone/>
            </a:pPr>
            <a:endParaRPr lang="fr-FR" sz="1400" b="1" dirty="0"/>
          </a:p>
          <a:p>
            <a:r>
              <a:rPr lang="fr-FR" sz="1400" b="1" dirty="0"/>
              <a:t>Renforcer </a:t>
            </a:r>
            <a:r>
              <a:rPr lang="fr-FR" sz="1400" b="1" dirty="0" smtClean="0"/>
              <a:t>l’offre </a:t>
            </a:r>
            <a:r>
              <a:rPr lang="fr-FR" sz="1400" b="1" dirty="0"/>
              <a:t>« aller-vers » en santé </a:t>
            </a:r>
            <a:endParaRPr lang="fr-FR" sz="1400" b="1" dirty="0" smtClean="0"/>
          </a:p>
          <a:p>
            <a:pPr marL="0" indent="0">
              <a:buNone/>
            </a:pPr>
            <a:endParaRPr lang="fr-FR" sz="1400" b="1" dirty="0"/>
          </a:p>
          <a:p>
            <a:r>
              <a:rPr lang="fr-FR" sz="1400" b="1" dirty="0"/>
              <a:t>Améliorer la prise en charge en santé des mineurs non accompagnés 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7777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</a:t>
            </a:r>
            <a:r>
              <a:rPr lang="fr-FR" dirty="0" smtClean="0"/>
              <a:t> étapes en cours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Rédaction de fiches actions 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Définition du p</a:t>
            </a:r>
            <a:r>
              <a:rPr lang="fr-FR" dirty="0" smtClean="0"/>
              <a:t>lan </a:t>
            </a:r>
            <a:r>
              <a:rPr lang="fr-FR" dirty="0" smtClean="0"/>
              <a:t>de mise en œuvre (suivi </a:t>
            </a:r>
            <a:r>
              <a:rPr lang="fr-FR" dirty="0" smtClean="0"/>
              <a:t>/ </a:t>
            </a:r>
            <a:r>
              <a:rPr lang="fr-FR" dirty="0" smtClean="0"/>
              <a:t>évaluation avec les partenaires impliqués)</a:t>
            </a:r>
          </a:p>
          <a:p>
            <a:endParaRPr lang="fr-FR" dirty="0"/>
          </a:p>
          <a:p>
            <a:r>
              <a:rPr lang="fr-FR" dirty="0" smtClean="0"/>
              <a:t>Ecriture du PRAPS 2</a:t>
            </a:r>
          </a:p>
          <a:p>
            <a:endParaRPr lang="fr-FR" dirty="0"/>
          </a:p>
          <a:p>
            <a:r>
              <a:rPr lang="fr-FR" dirty="0" smtClean="0"/>
              <a:t>Des travaux de c</a:t>
            </a:r>
            <a:r>
              <a:rPr lang="fr-FR" dirty="0" smtClean="0"/>
              <a:t>oncertation, </a:t>
            </a:r>
            <a:r>
              <a:rPr lang="fr-FR" dirty="0" smtClean="0"/>
              <a:t>en lien avec le PRS 2</a:t>
            </a:r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17383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80963"/>
            <a:ext cx="8153400" cy="11430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Rappels introductifs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1600" dirty="0" smtClean="0"/>
          </a:p>
          <a:p>
            <a:r>
              <a:rPr lang="fr-FR" sz="1600" dirty="0" smtClean="0"/>
              <a:t>Programme </a:t>
            </a:r>
            <a:r>
              <a:rPr lang="fr-FR" sz="1600" b="1" dirty="0" smtClean="0"/>
              <a:t>obligatoire</a:t>
            </a:r>
            <a:r>
              <a:rPr lang="fr-FR" sz="1600" dirty="0" smtClean="0"/>
              <a:t> du PRS.</a:t>
            </a:r>
          </a:p>
          <a:p>
            <a:endParaRPr lang="fr-FR" sz="1600" dirty="0"/>
          </a:p>
          <a:p>
            <a:r>
              <a:rPr lang="fr-FR" sz="1600" dirty="0" smtClean="0"/>
              <a:t>Programme  </a:t>
            </a:r>
            <a:r>
              <a:rPr lang="fr-FR" sz="1600" dirty="0"/>
              <a:t>transversal dont la vocation est de</a:t>
            </a:r>
            <a:r>
              <a:rPr lang="fr-FR" sz="1600" b="1" dirty="0"/>
              <a:t> </a:t>
            </a:r>
            <a:r>
              <a:rPr lang="fr-FR" sz="1600" b="1" dirty="0" smtClean="0"/>
              <a:t>fédérer l’action  </a:t>
            </a:r>
            <a:r>
              <a:rPr lang="fr-FR" sz="1600" b="1" dirty="0"/>
              <a:t>d</a:t>
            </a:r>
            <a:r>
              <a:rPr lang="fr-FR" sz="1600" b="1" dirty="0" smtClean="0"/>
              <a:t>es différentes composantes </a:t>
            </a:r>
            <a:r>
              <a:rPr lang="fr-FR" sz="1600" dirty="0" smtClean="0"/>
              <a:t>de l’Agence et de ses partenaires sur les questions </a:t>
            </a:r>
            <a:r>
              <a:rPr lang="fr-FR" sz="1600" dirty="0"/>
              <a:t>de la pauvreté et de </a:t>
            </a:r>
            <a:r>
              <a:rPr lang="fr-FR" sz="1600" dirty="0" smtClean="0"/>
              <a:t>l’exclusion (pas de moyen propre).</a:t>
            </a:r>
          </a:p>
          <a:p>
            <a:endParaRPr lang="fr-FR" sz="1600" dirty="0"/>
          </a:p>
          <a:p>
            <a:r>
              <a:rPr lang="fr-FR" sz="1600" dirty="0" smtClean="0"/>
              <a:t>Un outil </a:t>
            </a:r>
            <a:r>
              <a:rPr lang="fr-FR" sz="1600" dirty="0"/>
              <a:t>de </a:t>
            </a:r>
            <a:r>
              <a:rPr lang="fr-FR" sz="1600" b="1" dirty="0" smtClean="0"/>
              <a:t>concertation</a:t>
            </a:r>
            <a:r>
              <a:rPr lang="fr-FR" sz="1600" dirty="0" smtClean="0"/>
              <a:t>, de </a:t>
            </a:r>
            <a:r>
              <a:rPr lang="fr-FR" sz="1600" b="1" dirty="0" smtClean="0"/>
              <a:t>coordination</a:t>
            </a:r>
            <a:r>
              <a:rPr lang="fr-FR" sz="1600" dirty="0" smtClean="0"/>
              <a:t> et de </a:t>
            </a:r>
            <a:r>
              <a:rPr lang="fr-FR" sz="1600" b="1" dirty="0" smtClean="0"/>
              <a:t>transversalité</a:t>
            </a:r>
            <a:r>
              <a:rPr lang="fr-FR" sz="1600" dirty="0" smtClean="0"/>
              <a:t>.</a:t>
            </a:r>
          </a:p>
          <a:p>
            <a:endParaRPr lang="fr-FR" sz="1600" dirty="0" smtClean="0"/>
          </a:p>
          <a:p>
            <a:r>
              <a:rPr lang="fr-FR" sz="1600" dirty="0" smtClean="0"/>
              <a:t>Il concourt à la transformation du système de santé dans sa globalité, avec des amélioration qui profitent au-delà des publics PRAPS.</a:t>
            </a:r>
          </a:p>
          <a:p>
            <a:endParaRPr lang="fr-FR" sz="1600" dirty="0"/>
          </a:p>
          <a:p>
            <a:r>
              <a:rPr lang="fr-FR" sz="1600" dirty="0"/>
              <a:t>Un PRAPS 2018-2022 en continuité du PRAPS 1, avec des thématiques et priorités </a:t>
            </a:r>
            <a:r>
              <a:rPr lang="fr-FR" sz="1600" dirty="0" smtClean="0"/>
              <a:t>d’actions</a:t>
            </a:r>
            <a:r>
              <a:rPr lang="fr-FR" sz="1600" dirty="0"/>
              <a:t> </a:t>
            </a:r>
            <a:r>
              <a:rPr lang="fr-FR" sz="1600" dirty="0" smtClean="0"/>
              <a:t>partagées.</a:t>
            </a:r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r>
              <a:rPr lang="fr-FR" sz="1600" u="sng" dirty="0" smtClean="0"/>
              <a:t>Avec des </a:t>
            </a:r>
            <a:r>
              <a:rPr lang="fr-FR" sz="1600" u="sng" dirty="0"/>
              <a:t>principes </a:t>
            </a:r>
            <a:r>
              <a:rPr lang="fr-FR" sz="1600" u="sng" dirty="0" smtClean="0"/>
              <a:t>directeurs, comme </a:t>
            </a:r>
            <a:r>
              <a:rPr lang="fr-FR" sz="1600" dirty="0" smtClean="0"/>
              <a:t>: </a:t>
            </a:r>
          </a:p>
          <a:p>
            <a:pPr marL="0" lvl="0" indent="0">
              <a:buNone/>
            </a:pPr>
            <a:r>
              <a:rPr lang="fr-FR" sz="1600" b="1" dirty="0" smtClean="0"/>
              <a:t>- Ne </a:t>
            </a:r>
            <a:r>
              <a:rPr lang="fr-FR" sz="1600" b="1" dirty="0"/>
              <a:t>pas créer de filière de soins spécifique </a:t>
            </a:r>
            <a:r>
              <a:rPr lang="fr-FR" sz="1600" dirty="0"/>
              <a:t>aux personnes les plus démunies, et privilégier le droit commun</a:t>
            </a:r>
          </a:p>
          <a:p>
            <a:pPr marL="0" lvl="0" indent="0">
              <a:buNone/>
            </a:pPr>
            <a:r>
              <a:rPr lang="fr-FR" sz="1600" dirty="0" smtClean="0"/>
              <a:t>- Ajuster </a:t>
            </a:r>
            <a:r>
              <a:rPr lang="fr-FR" sz="1600" dirty="0"/>
              <a:t>en permanence la dynamique de l’action à la réalité propre des territoires : </a:t>
            </a:r>
            <a:r>
              <a:rPr lang="fr-FR" sz="1600" b="1" dirty="0"/>
              <a:t>Le moteur de l’action se trouve au niveau des Dd </a:t>
            </a:r>
            <a:r>
              <a:rPr lang="fr-FR" sz="1600" b="1" dirty="0" smtClean="0"/>
              <a:t> </a:t>
            </a:r>
            <a:endParaRPr lang="fr-FR" altLang="fr-FR" sz="1600" b="1" dirty="0" smtClean="0"/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endParaRPr lang="fr-FR" sz="1600" dirty="0" smtClean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71834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04800" y="224979"/>
            <a:ext cx="8153400" cy="611733"/>
          </a:xfrm>
        </p:spPr>
        <p:txBody>
          <a:bodyPr/>
          <a:lstStyle/>
          <a:p>
            <a:pPr marL="0" indent="0">
              <a:buNone/>
            </a:pPr>
            <a:r>
              <a:rPr lang="fr-FR" altLang="fr-FR" dirty="0" smtClean="0"/>
              <a:t>Pour rappel, les publics </a:t>
            </a:r>
            <a:r>
              <a:rPr lang="fr-FR" dirty="0" smtClean="0"/>
              <a:t>concernés :</a:t>
            </a:r>
            <a:endParaRPr lang="fr-FR" altLang="fr-FR" dirty="0" smtClean="0"/>
          </a:p>
        </p:txBody>
      </p:sp>
      <p:sp>
        <p:nvSpPr>
          <p:cNvPr id="4" name="Rectangle à coins arrondis 3"/>
          <p:cNvSpPr/>
          <p:nvPr/>
        </p:nvSpPr>
        <p:spPr bwMode="auto">
          <a:xfrm>
            <a:off x="4703763" y="1717501"/>
            <a:ext cx="4140200" cy="4447803"/>
          </a:xfrm>
          <a:prstGeom prst="roundRect">
            <a:avLst>
              <a:gd name="adj" fmla="val 5270"/>
            </a:avLst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</a:rPr>
              <a:t>P</a:t>
            </a:r>
            <a:r>
              <a:rPr lang="fr-FR" sz="1200" dirty="0" smtClean="0">
                <a:solidFill>
                  <a:schemeClr val="tx1"/>
                </a:solidFill>
              </a:rPr>
              <a:t>ersonnes situées </a:t>
            </a:r>
            <a:r>
              <a:rPr lang="fr-FR" sz="1200" dirty="0" smtClean="0">
                <a:solidFill>
                  <a:srgbClr val="0070C0"/>
                </a:solidFill>
              </a:rPr>
              <a:t>au plus bas </a:t>
            </a:r>
            <a:r>
              <a:rPr lang="fr-FR" sz="1200" dirty="0">
                <a:solidFill>
                  <a:srgbClr val="0070C0"/>
                </a:solidFill>
              </a:rPr>
              <a:t>de l’échelle </a:t>
            </a:r>
            <a:r>
              <a:rPr lang="fr-FR" sz="1200" dirty="0" smtClean="0">
                <a:solidFill>
                  <a:srgbClr val="0070C0"/>
                </a:solidFill>
              </a:rPr>
              <a:t>sociale;</a:t>
            </a:r>
            <a:endParaRPr lang="fr-FR" sz="12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</a:rPr>
              <a:t>V</a:t>
            </a:r>
            <a:r>
              <a:rPr lang="fr-FR" sz="1200" dirty="0" smtClean="0">
                <a:solidFill>
                  <a:schemeClr val="tx1"/>
                </a:solidFill>
              </a:rPr>
              <a:t>ivant </a:t>
            </a:r>
            <a:r>
              <a:rPr lang="fr-FR" sz="1200" dirty="0">
                <a:solidFill>
                  <a:srgbClr val="0070C0"/>
                </a:solidFill>
              </a:rPr>
              <a:t>dans une situation </a:t>
            </a:r>
            <a:r>
              <a:rPr lang="fr-FR" sz="1200" dirty="0" smtClean="0">
                <a:solidFill>
                  <a:srgbClr val="0070C0"/>
                </a:solidFill>
              </a:rPr>
              <a:t>de vie difficile </a:t>
            </a:r>
            <a:r>
              <a:rPr lang="fr-FR" sz="1200" dirty="0" smtClean="0">
                <a:solidFill>
                  <a:schemeClr val="tx1"/>
                </a:solidFill>
              </a:rPr>
              <a:t>avec une précarité qui affecte plusieurs </a:t>
            </a:r>
            <a:r>
              <a:rPr lang="fr-FR" sz="1200" dirty="0">
                <a:solidFill>
                  <a:schemeClr val="tx1"/>
                </a:solidFill>
              </a:rPr>
              <a:t>domaines de </a:t>
            </a:r>
            <a:r>
              <a:rPr lang="fr-FR" sz="1200" dirty="0" smtClean="0">
                <a:solidFill>
                  <a:schemeClr val="tx1"/>
                </a:solidFill>
              </a:rPr>
              <a:t>l’existence (absence de revenus</a:t>
            </a:r>
            <a:r>
              <a:rPr lang="fr-FR" sz="1200" dirty="0">
                <a:solidFill>
                  <a:schemeClr val="tx1"/>
                </a:solidFill>
              </a:rPr>
              <a:t>, de </a:t>
            </a:r>
            <a:r>
              <a:rPr lang="fr-FR" sz="1200" dirty="0" smtClean="0">
                <a:solidFill>
                  <a:schemeClr val="tx1"/>
                </a:solidFill>
              </a:rPr>
              <a:t>logement, d’emploi, de lien social,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70C0"/>
                </a:solidFill>
              </a:rPr>
              <a:t>A </a:t>
            </a:r>
            <a:r>
              <a:rPr lang="fr-FR" sz="1200" dirty="0">
                <a:solidFill>
                  <a:srgbClr val="0070C0"/>
                </a:solidFill>
              </a:rPr>
              <a:t>un moment de vulnérabilité particulière </a:t>
            </a:r>
            <a:r>
              <a:rPr lang="fr-FR" sz="1200" dirty="0" smtClean="0">
                <a:solidFill>
                  <a:schemeClr val="tx1"/>
                </a:solidFill>
              </a:rPr>
              <a:t>(maternité</a:t>
            </a:r>
            <a:r>
              <a:rPr lang="fr-FR" sz="1200" dirty="0">
                <a:solidFill>
                  <a:schemeClr val="tx1"/>
                </a:solidFill>
              </a:rPr>
              <a:t>, vieillesse, </a:t>
            </a:r>
            <a:r>
              <a:rPr lang="fr-FR" sz="1200" dirty="0" smtClean="0">
                <a:solidFill>
                  <a:schemeClr val="tx1"/>
                </a:solidFill>
              </a:rPr>
              <a:t>maladie chronique, conduite </a:t>
            </a:r>
            <a:r>
              <a:rPr lang="fr-FR" sz="1200" dirty="0">
                <a:solidFill>
                  <a:schemeClr val="tx1"/>
                </a:solidFill>
              </a:rPr>
              <a:t>addictive, </a:t>
            </a:r>
            <a:r>
              <a:rPr lang="fr-FR" sz="1200" dirty="0" smtClean="0">
                <a:solidFill>
                  <a:schemeClr val="tx1"/>
                </a:solidFill>
              </a:rPr>
              <a:t>conduite prostitutionnelle,  sortie </a:t>
            </a:r>
            <a:r>
              <a:rPr lang="fr-FR" sz="1200" dirty="0">
                <a:solidFill>
                  <a:schemeClr val="tx1"/>
                </a:solidFill>
              </a:rPr>
              <a:t>de prison</a:t>
            </a:r>
            <a:r>
              <a:rPr lang="fr-FR" sz="1200" dirty="0" smtClean="0">
                <a:solidFill>
                  <a:schemeClr val="tx1"/>
                </a:solidFill>
              </a:rPr>
              <a:t>).</a:t>
            </a:r>
            <a:endParaRPr lang="fr-FR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chemeClr val="tx1"/>
                </a:solidFill>
              </a:rPr>
              <a:t>Et qui présentent </a:t>
            </a:r>
            <a:r>
              <a:rPr lang="fr-FR" sz="1200" b="1" dirty="0" smtClean="0">
                <a:solidFill>
                  <a:srgbClr val="0070C0"/>
                </a:solidFill>
              </a:rPr>
              <a:t>une </a:t>
            </a:r>
            <a:r>
              <a:rPr lang="fr-FR" sz="1200" b="1" dirty="0">
                <a:solidFill>
                  <a:srgbClr val="0070C0"/>
                </a:solidFill>
              </a:rPr>
              <a:t>problématique </a:t>
            </a:r>
            <a:r>
              <a:rPr lang="fr-FR" sz="1200" b="1" dirty="0" smtClean="0">
                <a:solidFill>
                  <a:srgbClr val="0070C0"/>
                </a:solidFill>
              </a:rPr>
              <a:t>commune </a:t>
            </a:r>
            <a:r>
              <a:rPr lang="fr-FR" sz="1200" dirty="0" smtClean="0">
                <a:solidFill>
                  <a:schemeClr val="tx1"/>
                </a:solidFill>
              </a:rPr>
              <a:t>:</a:t>
            </a:r>
          </a:p>
          <a:p>
            <a:r>
              <a:rPr lang="fr-FR" altLang="fr-FR" sz="1800" b="1" dirty="0" smtClean="0"/>
              <a:t>cumul </a:t>
            </a:r>
            <a:r>
              <a:rPr lang="fr-FR" altLang="fr-FR" sz="1800" b="1" dirty="0"/>
              <a:t>d’indices </a:t>
            </a:r>
            <a:r>
              <a:rPr lang="fr-FR" altLang="fr-FR" sz="1800" b="1" dirty="0" smtClean="0"/>
              <a:t>de précarité </a:t>
            </a:r>
          </a:p>
          <a:p>
            <a:pPr lvl="1"/>
            <a:r>
              <a:rPr lang="fr-FR" sz="1800" b="1" dirty="0">
                <a:solidFill>
                  <a:srgbClr val="0070C0"/>
                </a:solidFill>
              </a:rPr>
              <a:t>	</a:t>
            </a:r>
            <a:r>
              <a:rPr lang="fr-FR" sz="1800" b="1" dirty="0" smtClean="0">
                <a:solidFill>
                  <a:schemeClr val="bg1"/>
                </a:solidFill>
              </a:rPr>
              <a:t>et</a:t>
            </a:r>
          </a:p>
          <a:p>
            <a:r>
              <a:rPr lang="fr-FR" altLang="fr-FR" sz="1800" b="1" dirty="0" smtClean="0"/>
              <a:t>une </a:t>
            </a:r>
            <a:r>
              <a:rPr lang="fr-FR" altLang="fr-FR" sz="1800" b="1" dirty="0"/>
              <a:t>difficulté accrue d’accès à la prévention et aux </a:t>
            </a:r>
            <a:r>
              <a:rPr lang="fr-FR" altLang="fr-FR" sz="1800" b="1" dirty="0" smtClean="0"/>
              <a:t>soins</a:t>
            </a:r>
          </a:p>
          <a:p>
            <a:r>
              <a:rPr lang="fr-FR" altLang="fr-FR" sz="1800" b="1" dirty="0" smtClean="0"/>
              <a:t>et/ou des </a:t>
            </a:r>
            <a:r>
              <a:rPr lang="fr-FR" sz="1800" b="1" dirty="0" smtClean="0"/>
              <a:t>ruptures </a:t>
            </a:r>
            <a:r>
              <a:rPr lang="fr-FR" sz="1800" b="1" dirty="0"/>
              <a:t>dans le parcours de santé</a:t>
            </a:r>
          </a:p>
        </p:txBody>
      </p:sp>
      <p:sp>
        <p:nvSpPr>
          <p:cNvPr id="5" name="Rectangle à coins arrondis 4"/>
          <p:cNvSpPr/>
          <p:nvPr/>
        </p:nvSpPr>
        <p:spPr bwMode="auto">
          <a:xfrm>
            <a:off x="328936" y="1708919"/>
            <a:ext cx="4218670" cy="4456385"/>
          </a:xfrm>
          <a:prstGeom prst="roundRect">
            <a:avLst>
              <a:gd name="adj" fmla="val 472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/>
          <a:lstStyle/>
          <a:p>
            <a:r>
              <a:rPr lang="fr-FR" sz="1050" b="1" dirty="0">
                <a:solidFill>
                  <a:schemeClr val="tx1"/>
                </a:solidFill>
              </a:rPr>
              <a:t>Personnes sans abri ou en logement précaire </a:t>
            </a:r>
            <a:r>
              <a:rPr lang="fr-FR" sz="1050" dirty="0">
                <a:solidFill>
                  <a:schemeClr val="tx1"/>
                </a:solidFill>
              </a:rPr>
              <a:t>(parents </a:t>
            </a:r>
            <a:r>
              <a:rPr lang="fr-FR" sz="1050" dirty="0" smtClean="0">
                <a:solidFill>
                  <a:schemeClr val="tx1"/>
                </a:solidFill>
              </a:rPr>
              <a:t>isolés dont </a:t>
            </a:r>
            <a:r>
              <a:rPr lang="fr-FR" sz="1050" dirty="0">
                <a:solidFill>
                  <a:schemeClr val="tx1"/>
                </a:solidFill>
              </a:rPr>
              <a:t>femmes </a:t>
            </a:r>
            <a:r>
              <a:rPr lang="fr-FR" sz="1050" dirty="0" smtClean="0">
                <a:solidFill>
                  <a:schemeClr val="tx1"/>
                </a:solidFill>
              </a:rPr>
              <a:t>enceintes, </a:t>
            </a:r>
            <a:r>
              <a:rPr lang="fr-FR" sz="1050" dirty="0">
                <a:solidFill>
                  <a:schemeClr val="tx1"/>
                </a:solidFill>
              </a:rPr>
              <a:t>femmes avec des </a:t>
            </a:r>
            <a:r>
              <a:rPr lang="fr-FR" sz="1050" dirty="0" smtClean="0">
                <a:solidFill>
                  <a:schemeClr val="tx1"/>
                </a:solidFill>
              </a:rPr>
              <a:t>nourrissons et de jeunes </a:t>
            </a:r>
            <a:r>
              <a:rPr lang="fr-FR" sz="1050" dirty="0">
                <a:solidFill>
                  <a:schemeClr val="tx1"/>
                </a:solidFill>
              </a:rPr>
              <a:t>enfants, </a:t>
            </a:r>
            <a:r>
              <a:rPr lang="fr-FR" sz="1050" dirty="0" smtClean="0">
                <a:solidFill>
                  <a:schemeClr val="tx1"/>
                </a:solidFill>
              </a:rPr>
              <a:t>les populations vivant en installations précaires, en campements de rue, en bidonvilles, en aire d’accueil...)  </a:t>
            </a:r>
            <a:endParaRPr lang="fr-FR" sz="1050" dirty="0">
              <a:solidFill>
                <a:schemeClr val="tx1"/>
              </a:solidFill>
            </a:endParaRPr>
          </a:p>
          <a:p>
            <a:r>
              <a:rPr lang="fr-FR" sz="1050" b="1" dirty="0">
                <a:solidFill>
                  <a:schemeClr val="tx1"/>
                </a:solidFill>
              </a:rPr>
              <a:t>J</a:t>
            </a:r>
            <a:r>
              <a:rPr lang="fr-FR" sz="1050" b="1" dirty="0" smtClean="0">
                <a:solidFill>
                  <a:schemeClr val="tx1"/>
                </a:solidFill>
              </a:rPr>
              <a:t>eunes </a:t>
            </a:r>
            <a:r>
              <a:rPr lang="fr-FR" sz="1050" b="1" dirty="0">
                <a:solidFill>
                  <a:schemeClr val="tx1"/>
                </a:solidFill>
              </a:rPr>
              <a:t>en </a:t>
            </a:r>
            <a:r>
              <a:rPr lang="fr-FR" sz="1050" b="1" dirty="0" smtClean="0">
                <a:solidFill>
                  <a:schemeClr val="tx1"/>
                </a:solidFill>
              </a:rPr>
              <a:t>difficulté </a:t>
            </a:r>
            <a:r>
              <a:rPr lang="fr-FR" sz="1050" b="1" dirty="0">
                <a:solidFill>
                  <a:schemeClr val="tx1"/>
                </a:solidFill>
              </a:rPr>
              <a:t>d’insertion sociale </a:t>
            </a:r>
            <a:r>
              <a:rPr lang="fr-FR" sz="1050" dirty="0">
                <a:solidFill>
                  <a:schemeClr val="tx1"/>
                </a:solidFill>
              </a:rPr>
              <a:t>(dont mineurs étrangers isolés, </a:t>
            </a:r>
            <a:r>
              <a:rPr lang="fr-FR" sz="1050" dirty="0" smtClean="0">
                <a:solidFill>
                  <a:schemeClr val="tx1"/>
                </a:solidFill>
              </a:rPr>
              <a:t>jeunes </a:t>
            </a:r>
            <a:r>
              <a:rPr lang="fr-FR" sz="1050" dirty="0">
                <a:solidFill>
                  <a:schemeClr val="tx1"/>
                </a:solidFill>
              </a:rPr>
              <a:t>sortis du dispositif Aide sociale à </a:t>
            </a:r>
            <a:r>
              <a:rPr lang="fr-FR" sz="1050" dirty="0" smtClean="0">
                <a:solidFill>
                  <a:schemeClr val="tx1"/>
                </a:solidFill>
              </a:rPr>
              <a:t>l’enfance, les jeunes en errance…). </a:t>
            </a:r>
          </a:p>
          <a:p>
            <a:r>
              <a:rPr lang="fr-FR" sz="1050" b="1" dirty="0">
                <a:solidFill>
                  <a:schemeClr val="tx1"/>
                </a:solidFill>
              </a:rPr>
              <a:t>P</a:t>
            </a:r>
            <a:r>
              <a:rPr lang="fr-FR" sz="1050" b="1" dirty="0" smtClean="0">
                <a:solidFill>
                  <a:schemeClr val="tx1"/>
                </a:solidFill>
              </a:rPr>
              <a:t>ersonnes </a:t>
            </a:r>
            <a:r>
              <a:rPr lang="fr-FR" sz="1050" dirty="0" smtClean="0">
                <a:solidFill>
                  <a:schemeClr val="tx1"/>
                </a:solidFill>
              </a:rPr>
              <a:t>en </a:t>
            </a:r>
            <a:r>
              <a:rPr lang="fr-FR" sz="1050" dirty="0">
                <a:solidFill>
                  <a:schemeClr val="tx1"/>
                </a:solidFill>
              </a:rPr>
              <a:t>difficulté majeure </a:t>
            </a:r>
            <a:r>
              <a:rPr lang="fr-FR" sz="1050" dirty="0" smtClean="0">
                <a:solidFill>
                  <a:schemeClr val="tx1"/>
                </a:solidFill>
              </a:rPr>
              <a:t>avec une addiction </a:t>
            </a:r>
            <a:r>
              <a:rPr lang="fr-FR" sz="1050" dirty="0">
                <a:solidFill>
                  <a:schemeClr val="tx1"/>
                </a:solidFill>
              </a:rPr>
              <a:t>à un produit, </a:t>
            </a:r>
            <a:r>
              <a:rPr lang="fr-FR" sz="1050" dirty="0" smtClean="0">
                <a:solidFill>
                  <a:schemeClr val="tx1"/>
                </a:solidFill>
              </a:rPr>
              <a:t>et/ou présentant </a:t>
            </a:r>
            <a:r>
              <a:rPr lang="fr-FR" sz="1050" dirty="0">
                <a:solidFill>
                  <a:schemeClr val="tx1"/>
                </a:solidFill>
              </a:rPr>
              <a:t>des troubles  mentaux majeurs, </a:t>
            </a:r>
            <a:r>
              <a:rPr lang="fr-FR" sz="1050" dirty="0" smtClean="0">
                <a:solidFill>
                  <a:schemeClr val="tx1"/>
                </a:solidFill>
              </a:rPr>
              <a:t>ou soufrant </a:t>
            </a:r>
            <a:r>
              <a:rPr lang="fr-FR" sz="1050" dirty="0">
                <a:solidFill>
                  <a:schemeClr val="tx1"/>
                </a:solidFill>
              </a:rPr>
              <a:t>de maladies </a:t>
            </a:r>
            <a:r>
              <a:rPr lang="fr-FR" sz="1050" dirty="0" smtClean="0">
                <a:solidFill>
                  <a:schemeClr val="tx1"/>
                </a:solidFill>
              </a:rPr>
              <a:t>chroniques grave </a:t>
            </a:r>
            <a:r>
              <a:rPr lang="fr-FR" sz="1050" dirty="0">
                <a:solidFill>
                  <a:schemeClr val="tx1"/>
                </a:solidFill>
              </a:rPr>
              <a:t>(diabète,  VIH, Hépatites</a:t>
            </a:r>
            <a:r>
              <a:rPr lang="fr-FR" sz="1050" dirty="0" smtClean="0">
                <a:solidFill>
                  <a:schemeClr val="tx1"/>
                </a:solidFill>
              </a:rPr>
              <a:t>)… et </a:t>
            </a:r>
            <a:r>
              <a:rPr lang="fr-FR" sz="1050" b="1" dirty="0" smtClean="0">
                <a:solidFill>
                  <a:schemeClr val="tx1"/>
                </a:solidFill>
              </a:rPr>
              <a:t>en </a:t>
            </a:r>
            <a:r>
              <a:rPr lang="fr-FR" sz="1050" b="1" dirty="0">
                <a:solidFill>
                  <a:schemeClr val="tx1"/>
                </a:solidFill>
              </a:rPr>
              <a:t>situation d’exclusion </a:t>
            </a:r>
            <a:endParaRPr lang="fr-FR" sz="1050" dirty="0">
              <a:solidFill>
                <a:schemeClr val="tx1"/>
              </a:solidFill>
            </a:endParaRPr>
          </a:p>
          <a:p>
            <a:r>
              <a:rPr lang="fr-FR" sz="1050" b="1" dirty="0">
                <a:solidFill>
                  <a:schemeClr val="tx1"/>
                </a:solidFill>
              </a:rPr>
              <a:t>P</a:t>
            </a:r>
            <a:r>
              <a:rPr lang="fr-FR" sz="1050" b="1" dirty="0" smtClean="0">
                <a:solidFill>
                  <a:schemeClr val="tx1"/>
                </a:solidFill>
              </a:rPr>
              <a:t>ersonnes </a:t>
            </a:r>
            <a:r>
              <a:rPr lang="fr-FR" sz="1050" b="1" dirty="0">
                <a:solidFill>
                  <a:schemeClr val="tx1"/>
                </a:solidFill>
              </a:rPr>
              <a:t>âgées </a:t>
            </a:r>
            <a:r>
              <a:rPr lang="fr-FR" sz="1050" dirty="0">
                <a:solidFill>
                  <a:schemeClr val="tx1"/>
                </a:solidFill>
              </a:rPr>
              <a:t>en situation de </a:t>
            </a:r>
            <a:r>
              <a:rPr lang="fr-FR" sz="1050" dirty="0" smtClean="0">
                <a:solidFill>
                  <a:schemeClr val="tx1"/>
                </a:solidFill>
              </a:rPr>
              <a:t>très grande </a:t>
            </a:r>
            <a:r>
              <a:rPr lang="fr-FR" sz="1050" dirty="0">
                <a:solidFill>
                  <a:schemeClr val="tx1"/>
                </a:solidFill>
              </a:rPr>
              <a:t>précarité financière et isolées.</a:t>
            </a:r>
          </a:p>
          <a:p>
            <a:r>
              <a:rPr lang="fr-FR" sz="1050" b="1" dirty="0">
                <a:solidFill>
                  <a:schemeClr val="tx1"/>
                </a:solidFill>
              </a:rPr>
              <a:t>P</a:t>
            </a:r>
            <a:r>
              <a:rPr lang="fr-FR" sz="1050" b="1" dirty="0" smtClean="0">
                <a:solidFill>
                  <a:schemeClr val="tx1"/>
                </a:solidFill>
              </a:rPr>
              <a:t>opulations </a:t>
            </a:r>
            <a:r>
              <a:rPr lang="fr-FR" sz="1050" b="1" dirty="0">
                <a:solidFill>
                  <a:schemeClr val="tx1"/>
                </a:solidFill>
              </a:rPr>
              <a:t>de </a:t>
            </a:r>
            <a:r>
              <a:rPr lang="fr-FR" sz="1050" b="1" dirty="0" smtClean="0">
                <a:solidFill>
                  <a:schemeClr val="tx1"/>
                </a:solidFill>
              </a:rPr>
              <a:t>nationalité étrangère </a:t>
            </a:r>
            <a:r>
              <a:rPr lang="fr-FR" sz="1050" dirty="0">
                <a:solidFill>
                  <a:schemeClr val="tx1"/>
                </a:solidFill>
              </a:rPr>
              <a:t>en situation de </a:t>
            </a:r>
            <a:r>
              <a:rPr lang="fr-FR" sz="1050" dirty="0" smtClean="0">
                <a:solidFill>
                  <a:schemeClr val="tx1"/>
                </a:solidFill>
              </a:rPr>
              <a:t>très grande précarité</a:t>
            </a:r>
            <a:r>
              <a:rPr lang="fr-FR" sz="1050" dirty="0">
                <a:solidFill>
                  <a:schemeClr val="tx1"/>
                </a:solidFill>
              </a:rPr>
              <a:t>.</a:t>
            </a:r>
          </a:p>
          <a:p>
            <a:r>
              <a:rPr lang="fr-FR" sz="1050" b="1" dirty="0">
                <a:solidFill>
                  <a:schemeClr val="tx1"/>
                </a:solidFill>
              </a:rPr>
              <a:t>P</a:t>
            </a:r>
            <a:r>
              <a:rPr lang="fr-FR" sz="1050" b="1" dirty="0" smtClean="0">
                <a:solidFill>
                  <a:schemeClr val="tx1"/>
                </a:solidFill>
              </a:rPr>
              <a:t>ersonnes </a:t>
            </a:r>
            <a:r>
              <a:rPr lang="fr-FR" sz="1050" b="1" dirty="0">
                <a:solidFill>
                  <a:schemeClr val="tx1"/>
                </a:solidFill>
              </a:rPr>
              <a:t>sous main de </a:t>
            </a:r>
            <a:r>
              <a:rPr lang="fr-FR" sz="1050" b="1" dirty="0" smtClean="0">
                <a:solidFill>
                  <a:schemeClr val="tx1"/>
                </a:solidFill>
              </a:rPr>
              <a:t>justice </a:t>
            </a:r>
            <a:r>
              <a:rPr lang="fr-FR" sz="1050" dirty="0">
                <a:solidFill>
                  <a:schemeClr val="tx1"/>
                </a:solidFill>
              </a:rPr>
              <a:t>en situation de très grande précarité qui ont connu des ruptures de droits au moment de levée d’écrou ou avec des difficultés d’accès aux soins lors d’un aménagement de peines.</a:t>
            </a:r>
          </a:p>
          <a:p>
            <a:r>
              <a:rPr lang="fr-FR" sz="1050" b="1" dirty="0">
                <a:solidFill>
                  <a:schemeClr val="tx1"/>
                </a:solidFill>
              </a:rPr>
              <a:t>P</a:t>
            </a:r>
            <a:r>
              <a:rPr lang="fr-FR" sz="1050" b="1" dirty="0" smtClean="0">
                <a:solidFill>
                  <a:schemeClr val="tx1"/>
                </a:solidFill>
              </a:rPr>
              <a:t>ersonnes pratiquant </a:t>
            </a:r>
            <a:r>
              <a:rPr lang="fr-FR" sz="1050" b="1" dirty="0">
                <a:solidFill>
                  <a:schemeClr val="tx1"/>
                </a:solidFill>
              </a:rPr>
              <a:t>la prostitution </a:t>
            </a:r>
            <a:r>
              <a:rPr lang="fr-FR" sz="1050" dirty="0">
                <a:solidFill>
                  <a:schemeClr val="tx1"/>
                </a:solidFill>
              </a:rPr>
              <a:t>dans un contexte de </a:t>
            </a:r>
            <a:r>
              <a:rPr lang="fr-FR" sz="1050" dirty="0" smtClean="0">
                <a:solidFill>
                  <a:schemeClr val="tx1"/>
                </a:solidFill>
              </a:rPr>
              <a:t>vulnérabilités multiples…</a:t>
            </a:r>
            <a:endParaRPr lang="fr-FR" sz="1050" dirty="0">
              <a:solidFill>
                <a:schemeClr val="tx1"/>
              </a:solidFill>
            </a:endParaRPr>
          </a:p>
          <a:p>
            <a:r>
              <a:rPr lang="fr-FR" sz="1050" i="1" dirty="0" smtClean="0">
                <a:solidFill>
                  <a:schemeClr val="tx1"/>
                </a:solidFill>
              </a:rPr>
              <a:t>.../...</a:t>
            </a:r>
            <a:r>
              <a:rPr lang="fr-FR" sz="1050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050" i="1" dirty="0">
                <a:solidFill>
                  <a:srgbClr val="FF0000"/>
                </a:solidFill>
              </a:rPr>
              <a:t>	</a:t>
            </a:r>
            <a:endParaRPr lang="fr-FR" sz="1600" i="1" dirty="0">
              <a:solidFill>
                <a:srgbClr val="FF0000"/>
              </a:solidFill>
            </a:endParaRPr>
          </a:p>
          <a:p>
            <a:endParaRPr lang="fr-FR" sz="1050" i="1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4703763" y="980728"/>
            <a:ext cx="4140200" cy="68932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fr-FR" sz="1600" b="1" dirty="0" smtClean="0">
                <a:solidFill>
                  <a:schemeClr val="bg1"/>
                </a:solidFill>
                <a:latin typeface="Arial" charset="0"/>
              </a:rPr>
              <a:t>Public PRAPS</a:t>
            </a:r>
            <a:endParaRPr lang="fr-FR" sz="16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328936" y="980728"/>
            <a:ext cx="4138612" cy="68932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fr-FR" sz="1600" b="1" dirty="0">
                <a:solidFill>
                  <a:schemeClr val="bg1"/>
                </a:solidFill>
                <a:latin typeface="Arial" charset="0"/>
              </a:rPr>
              <a:t>Des profils très </a:t>
            </a:r>
            <a:r>
              <a:rPr lang="fr-FR" sz="1600" b="1" dirty="0" smtClean="0">
                <a:solidFill>
                  <a:schemeClr val="bg1"/>
                </a:solidFill>
                <a:latin typeface="Arial" charset="0"/>
              </a:rPr>
              <a:t>différenciés: </a:t>
            </a:r>
            <a:endParaRPr lang="fr-FR" sz="16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37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Une gouvernance et une mise en œuvre francilienne à différents niveaux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340768"/>
            <a:ext cx="7776864" cy="4248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1500" dirty="0" smtClean="0"/>
          </a:p>
          <a:p>
            <a:r>
              <a:rPr lang="fr-FR" sz="1600" b="1" dirty="0" smtClean="0"/>
              <a:t>Une gouvernance organisée</a:t>
            </a:r>
          </a:p>
          <a:p>
            <a:pPr lvl="1"/>
            <a:r>
              <a:rPr lang="fr-FR" sz="1400" dirty="0" smtClean="0"/>
              <a:t>Un comité </a:t>
            </a:r>
            <a:r>
              <a:rPr lang="fr-FR" sz="1400" dirty="0"/>
              <a:t>de pilotage </a:t>
            </a:r>
            <a:r>
              <a:rPr lang="fr-FR" sz="1000" dirty="0"/>
              <a:t>(avec </a:t>
            </a:r>
            <a:r>
              <a:rPr lang="fr-FR" sz="1000" dirty="0" smtClean="0"/>
              <a:t>représentants </a:t>
            </a:r>
            <a:r>
              <a:rPr lang="fr-FR" sz="1000" dirty="0"/>
              <a:t>CRSA, DRIHL, DRJSCS, CPAM)</a:t>
            </a:r>
          </a:p>
          <a:p>
            <a:pPr lvl="1"/>
            <a:r>
              <a:rPr lang="fr-FR" sz="1400" dirty="0"/>
              <a:t>Un groupe partenarial externe de suivi du PRAPS</a:t>
            </a:r>
          </a:p>
          <a:p>
            <a:pPr lvl="1"/>
            <a:r>
              <a:rPr lang="fr-FR" sz="1400" dirty="0"/>
              <a:t>Une équipe opérationnelle PRAPS transversale interne au sein de l’Agence</a:t>
            </a:r>
          </a:p>
          <a:p>
            <a:pPr lvl="1"/>
            <a:r>
              <a:rPr lang="fr-FR" sz="1400" dirty="0"/>
              <a:t>Un réseau de référents PRAPS </a:t>
            </a:r>
            <a:r>
              <a:rPr lang="fr-FR" sz="1200" dirty="0">
                <a:solidFill>
                  <a:srgbClr val="000000"/>
                </a:solidFill>
              </a:rPr>
              <a:t>dans les Dd  et les directions métiers (27 personnes)</a:t>
            </a:r>
          </a:p>
          <a:p>
            <a:pPr lvl="1"/>
            <a:r>
              <a:rPr lang="fr-FR" sz="1400" dirty="0"/>
              <a:t>Une organisation et un portage partenarial propres à chaque Dd</a:t>
            </a:r>
          </a:p>
          <a:p>
            <a:pPr lvl="1"/>
            <a:r>
              <a:rPr lang="fr-FR" sz="1400" dirty="0"/>
              <a:t>Un portage partagé de projets transversaux </a:t>
            </a:r>
            <a:r>
              <a:rPr lang="fr-FR" sz="1200" dirty="0" smtClean="0"/>
              <a:t>(</a:t>
            </a:r>
            <a:r>
              <a:rPr lang="fr-FR" sz="1000" dirty="0">
                <a:solidFill>
                  <a:srgbClr val="000000"/>
                </a:solidFill>
              </a:rPr>
              <a:t>DSP-DOSMS-DT</a:t>
            </a:r>
            <a:r>
              <a:rPr lang="fr-FR" sz="1200" dirty="0" smtClean="0">
                <a:solidFill>
                  <a:srgbClr val="000000"/>
                </a:solidFill>
              </a:rPr>
              <a:t>)</a:t>
            </a:r>
          </a:p>
          <a:p>
            <a:pPr marL="1751012" lvl="2" indent="0">
              <a:buNone/>
            </a:pPr>
            <a:endParaRPr lang="fr-FR" sz="1200" dirty="0">
              <a:solidFill>
                <a:srgbClr val="000000"/>
              </a:solidFill>
            </a:endParaRPr>
          </a:p>
          <a:p>
            <a:r>
              <a:rPr lang="fr-FR" sz="1500" b="1" dirty="0" smtClean="0"/>
              <a:t>Des </a:t>
            </a:r>
            <a:r>
              <a:rPr lang="fr-FR" sz="1500" b="1" dirty="0"/>
              <a:t>actions </a:t>
            </a:r>
            <a:r>
              <a:rPr lang="fr-FR" sz="1500" b="1" dirty="0" smtClean="0"/>
              <a:t>portées par les DD</a:t>
            </a:r>
            <a:r>
              <a:rPr lang="fr-FR" sz="1500" dirty="0" smtClean="0"/>
              <a:t>, </a:t>
            </a:r>
            <a:r>
              <a:rPr lang="fr-FR" sz="1400" dirty="0"/>
              <a:t>notamment dans les domaines de la prévention-éducation pour la santé, l’accès aux droits et à la santé, la santé mentale, la mise en réseau des professionnels de santé… </a:t>
            </a:r>
            <a:r>
              <a:rPr lang="fr-FR" sz="1400" dirty="0" smtClean="0"/>
              <a:t>qui </a:t>
            </a:r>
            <a:r>
              <a:rPr lang="fr-FR" sz="1400" b="1" dirty="0" smtClean="0"/>
              <a:t>permettent </a:t>
            </a:r>
            <a:r>
              <a:rPr lang="fr-FR" sz="1400" b="1" dirty="0"/>
              <a:t>de conforter le processus de territorialisation.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b="1" dirty="0"/>
              <a:t>D</a:t>
            </a:r>
            <a:r>
              <a:rPr lang="fr-FR" sz="1500" b="1" dirty="0" smtClean="0"/>
              <a:t>es actions régionales</a:t>
            </a:r>
            <a:r>
              <a:rPr lang="fr-FR" sz="1400" b="1" dirty="0" smtClean="0"/>
              <a:t> </a:t>
            </a:r>
            <a:r>
              <a:rPr lang="fr-FR" sz="1400" dirty="0" smtClean="0"/>
              <a:t>mises </a:t>
            </a:r>
            <a:r>
              <a:rPr lang="fr-FR" sz="1400" dirty="0"/>
              <a:t>en œuvre par les directions métiers ou portées directement par la chefferie de </a:t>
            </a:r>
            <a:r>
              <a:rPr lang="fr-FR" sz="1400" dirty="0" smtClean="0"/>
              <a:t>projet, en lien avec la coordination transversale propre au PRAPS</a:t>
            </a:r>
            <a:r>
              <a:rPr lang="fr-FR" sz="1600" dirty="0" smtClean="0"/>
              <a:t>.</a:t>
            </a:r>
            <a:endParaRPr lang="fr-FR" sz="1600" dirty="0"/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4392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Quelques chiffres sur la situation IdF 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23528" y="1340768"/>
            <a:ext cx="8352928" cy="5184576"/>
          </a:xfrm>
        </p:spPr>
        <p:txBody>
          <a:bodyPr/>
          <a:lstStyle/>
          <a:p>
            <a:r>
              <a:rPr lang="fr-FR" sz="1600" dirty="0"/>
              <a:t>15% des 12,2 millions de franciliens en situation de pauvreté, soit 1,8 millions de </a:t>
            </a:r>
            <a:r>
              <a:rPr lang="fr-FR" sz="1600" dirty="0" smtClean="0"/>
              <a:t>personnes</a:t>
            </a:r>
          </a:p>
          <a:p>
            <a:endParaRPr lang="fr-FR" sz="1600" dirty="0"/>
          </a:p>
          <a:p>
            <a:r>
              <a:rPr lang="fr-FR" sz="1600" dirty="0"/>
              <a:t>400 000 personnes en situation de très grande pauvreté</a:t>
            </a:r>
            <a:r>
              <a:rPr lang="fr-FR" sz="1600" dirty="0" smtClean="0"/>
              <a:t>.</a:t>
            </a:r>
          </a:p>
          <a:p>
            <a:endParaRPr lang="fr-FR" sz="1600" dirty="0"/>
          </a:p>
          <a:p>
            <a:r>
              <a:rPr lang="fr-FR" sz="1600" dirty="0" smtClean="0"/>
              <a:t>95 </a:t>
            </a:r>
            <a:r>
              <a:rPr lang="fr-FR" sz="1600" dirty="0"/>
              <a:t>000 personnes hébergées ou logées par l’Etat chaque </a:t>
            </a:r>
            <a:r>
              <a:rPr lang="fr-FR" sz="1600" dirty="0" smtClean="0"/>
              <a:t>nuit (2016)</a:t>
            </a:r>
          </a:p>
          <a:p>
            <a:endParaRPr lang="fr-FR" sz="1600" dirty="0"/>
          </a:p>
          <a:p>
            <a:r>
              <a:rPr lang="fr-FR" sz="1600" dirty="0"/>
              <a:t>Dont </a:t>
            </a:r>
            <a:r>
              <a:rPr lang="fr-FR" sz="1600" dirty="0" smtClean="0"/>
              <a:t>37 </a:t>
            </a:r>
            <a:r>
              <a:rPr lang="fr-FR" sz="1600" dirty="0"/>
              <a:t>000 personnes hébergées en hôtel (50% sont des enfants et la moitié d’entre eux ont moins de 3 ans</a:t>
            </a:r>
            <a:r>
              <a:rPr lang="fr-FR" sz="1600" dirty="0" smtClean="0"/>
              <a:t>) – (2016)</a:t>
            </a:r>
          </a:p>
          <a:p>
            <a:endParaRPr lang="fr-FR" sz="1600" dirty="0"/>
          </a:p>
          <a:p>
            <a:r>
              <a:rPr lang="fr-FR" sz="1600" dirty="0"/>
              <a:t>132 bidonvilles (sept 2015), soit plus de 7000 personnes dont plus de 2000 </a:t>
            </a:r>
            <a:r>
              <a:rPr lang="fr-FR" sz="1600" dirty="0" smtClean="0"/>
              <a:t>mineurs</a:t>
            </a:r>
          </a:p>
          <a:p>
            <a:endParaRPr lang="fr-FR" sz="1600" dirty="0"/>
          </a:p>
          <a:p>
            <a:r>
              <a:rPr lang="fr-FR" sz="1600" dirty="0"/>
              <a:t>Crise migratoire :  </a:t>
            </a:r>
            <a:r>
              <a:rPr lang="fr-FR" sz="1600" dirty="0" smtClean="0"/>
              <a:t>(juin 2015- Septembre 2016) </a:t>
            </a:r>
            <a:r>
              <a:rPr lang="fr-FR" sz="1600" dirty="0"/>
              <a:t>60 opérations de mise à l’abri, 21 728 offres </a:t>
            </a:r>
            <a:r>
              <a:rPr lang="fr-FR" sz="1600" dirty="0" smtClean="0"/>
              <a:t>de place d’hébergement </a:t>
            </a:r>
            <a:r>
              <a:rPr lang="fr-FR" sz="1600" dirty="0"/>
              <a:t>dans 61 centres répartis sur toute la région</a:t>
            </a:r>
          </a:p>
        </p:txBody>
      </p:sp>
    </p:spTree>
    <p:extLst>
      <p:ext uri="{BB962C8B-B14F-4D97-AF65-F5344CB8AC3E}">
        <p14:creationId xmlns:p14="http://schemas.microsoft.com/office/powerpoint/2010/main" val="257207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153400" cy="36004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Quelques données du bilan PRAPS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764704"/>
            <a:ext cx="8496944" cy="6048672"/>
          </a:xfrm>
        </p:spPr>
        <p:txBody>
          <a:bodyPr/>
          <a:lstStyle/>
          <a:p>
            <a:pPr marL="0" indent="0">
              <a:buNone/>
            </a:pPr>
            <a:r>
              <a:rPr lang="fr-FR" sz="1200" b="1" dirty="0"/>
              <a:t>45 Opérateurs </a:t>
            </a:r>
            <a:r>
              <a:rPr lang="fr-FR" sz="1200" dirty="0"/>
              <a:t>mobilisés </a:t>
            </a:r>
            <a:r>
              <a:rPr lang="fr-FR" sz="1200" dirty="0" smtClean="0"/>
              <a:t>sur la seule grande exclusion, au </a:t>
            </a:r>
            <a:r>
              <a:rPr lang="fr-FR" sz="1200" dirty="0"/>
              <a:t>titre de l’offre en santé publique (88 actions) </a:t>
            </a:r>
          </a:p>
          <a:p>
            <a:pPr marL="0" indent="0">
              <a:buNone/>
            </a:pPr>
            <a:endParaRPr lang="fr-FR" sz="1100" dirty="0"/>
          </a:p>
          <a:p>
            <a:pPr marL="0" lvl="1" indent="0">
              <a:buSzPct val="55000"/>
              <a:buNone/>
            </a:pPr>
            <a:r>
              <a:rPr lang="fr-FR" sz="1200" b="1" dirty="0"/>
              <a:t>63 PASS hospitalières </a:t>
            </a:r>
            <a:r>
              <a:rPr lang="fr-FR" sz="1200" dirty="0"/>
              <a:t>(</a:t>
            </a:r>
            <a:r>
              <a:rPr lang="fr-FR" sz="1200" dirty="0" smtClean="0"/>
              <a:t>plus </a:t>
            </a:r>
            <a:r>
              <a:rPr lang="fr-FR" sz="1200" dirty="0"/>
              <a:t>de 57 613 personnes prises en charge en </a:t>
            </a:r>
            <a:r>
              <a:rPr lang="fr-FR" sz="1200" dirty="0" smtClean="0"/>
              <a:t>2015 dans les 48 PASS généralistes en 2015)</a:t>
            </a:r>
            <a:endParaRPr lang="fr-FR" sz="1200" dirty="0"/>
          </a:p>
          <a:p>
            <a:pPr marL="1330325" lvl="1" indent="0">
              <a:buNone/>
            </a:pPr>
            <a:r>
              <a:rPr lang="fr-FR" sz="1100" dirty="0" smtClean="0"/>
              <a:t>Une coordination régionale </a:t>
            </a:r>
          </a:p>
          <a:p>
            <a:pPr marL="1330325" lvl="1" indent="0">
              <a:buNone/>
            </a:pPr>
            <a:r>
              <a:rPr lang="fr-FR" sz="1100" dirty="0" smtClean="0"/>
              <a:t>Une modélisation des critères de répartition de la MIG PASS/renforcement de l’existant </a:t>
            </a:r>
          </a:p>
          <a:p>
            <a:pPr marL="1330325" lvl="1" indent="0">
              <a:buNone/>
            </a:pPr>
            <a:r>
              <a:rPr lang="fr-FR" sz="1100" dirty="0" smtClean="0"/>
              <a:t>Une </a:t>
            </a:r>
            <a:r>
              <a:rPr lang="fr-FR" sz="1100" dirty="0"/>
              <a:t>c</a:t>
            </a:r>
            <a:r>
              <a:rPr lang="fr-FR" sz="1100" dirty="0" smtClean="0"/>
              <a:t>réation de 2 PASS ophtalmiques et d’une nouvelle PASS généraliste</a:t>
            </a:r>
          </a:p>
          <a:p>
            <a:pPr marL="1330325" lvl="1" indent="0">
              <a:buNone/>
            </a:pPr>
            <a:r>
              <a:rPr lang="fr-FR" sz="1100" dirty="0" smtClean="0"/>
              <a:t>Une amélioration de la visibilité et lisibilité : </a:t>
            </a:r>
            <a:r>
              <a:rPr lang="fr-FR" sz="1100" dirty="0"/>
              <a:t>annuaire en </a:t>
            </a:r>
            <a:r>
              <a:rPr lang="fr-FR" sz="1100" dirty="0" smtClean="0"/>
              <a:t>ligne (18 consul/j), rapport d’activités standardisé, SI.</a:t>
            </a:r>
          </a:p>
          <a:p>
            <a:pPr marL="1330325" lvl="1" indent="0">
              <a:buNone/>
            </a:pPr>
            <a:endParaRPr lang="fr-FR" sz="1100" dirty="0" smtClean="0"/>
          </a:p>
          <a:p>
            <a:pPr marL="0" lvl="1" indent="0">
              <a:buSzPct val="55000"/>
              <a:buNone/>
            </a:pPr>
            <a:r>
              <a:rPr lang="fr-FR" sz="1200" b="1" dirty="0" smtClean="0"/>
              <a:t>12 réseaux de santé </a:t>
            </a:r>
            <a:r>
              <a:rPr lang="fr-FR" sz="1200" b="1" dirty="0"/>
              <a:t>disposant d’un volet accès aux soins </a:t>
            </a:r>
            <a:r>
              <a:rPr lang="fr-FR" sz="1200" dirty="0" smtClean="0"/>
              <a:t>(en 2016) (6517 patients suivis en 2015) </a:t>
            </a:r>
            <a:r>
              <a:rPr lang="fr-FR" sz="1200" dirty="0"/>
              <a:t>P</a:t>
            </a:r>
            <a:r>
              <a:rPr lang="fr-FR" sz="1200" dirty="0" smtClean="0"/>
              <a:t>rogression </a:t>
            </a:r>
            <a:r>
              <a:rPr lang="fr-FR" sz="1200" dirty="0"/>
              <a:t>de la couverture territoriale </a:t>
            </a:r>
            <a:endParaRPr lang="fr-FR" sz="1200" dirty="0" smtClean="0"/>
          </a:p>
          <a:p>
            <a:pPr marL="0" lvl="1" indent="0">
              <a:buSzPct val="55000"/>
              <a:buNone/>
            </a:pPr>
            <a:endParaRPr lang="fr-FR" sz="1200" dirty="0"/>
          </a:p>
          <a:p>
            <a:pPr marL="0" lvl="1" indent="0">
              <a:buSzPct val="55000"/>
              <a:buNone/>
            </a:pPr>
            <a:r>
              <a:rPr lang="fr-FR" sz="1200" dirty="0" smtClean="0"/>
              <a:t>806 places d’</a:t>
            </a:r>
            <a:r>
              <a:rPr lang="fr-FR" sz="1200" b="1" dirty="0" smtClean="0"/>
              <a:t>ACT</a:t>
            </a:r>
            <a:r>
              <a:rPr lang="fr-FR" sz="1200" dirty="0" smtClean="0"/>
              <a:t>. 385 en </a:t>
            </a:r>
            <a:r>
              <a:rPr lang="fr-FR" sz="1200" b="1" dirty="0" smtClean="0"/>
              <a:t>LHSS</a:t>
            </a:r>
            <a:r>
              <a:rPr lang="fr-FR" sz="1200" dirty="0" smtClean="0"/>
              <a:t>. </a:t>
            </a:r>
            <a:r>
              <a:rPr lang="fr-FR" sz="1200" dirty="0"/>
              <a:t>25 </a:t>
            </a:r>
            <a:r>
              <a:rPr lang="fr-FR" sz="1200" dirty="0" smtClean="0"/>
              <a:t>en </a:t>
            </a:r>
            <a:r>
              <a:rPr lang="fr-FR" sz="1200" b="1" dirty="0" smtClean="0"/>
              <a:t>LAM</a:t>
            </a:r>
            <a:r>
              <a:rPr lang="fr-FR" sz="1200" dirty="0" smtClean="0"/>
              <a:t>, en 2015</a:t>
            </a:r>
          </a:p>
          <a:p>
            <a:pPr marL="0" lvl="1" indent="0">
              <a:buSzPct val="55000"/>
              <a:buNone/>
            </a:pPr>
            <a:endParaRPr lang="fr-FR" sz="1200" b="1" dirty="0" smtClean="0"/>
          </a:p>
          <a:p>
            <a:pPr marL="0" lvl="1" indent="0">
              <a:buSzPct val="55000"/>
              <a:buNone/>
            </a:pPr>
            <a:r>
              <a:rPr lang="fr-FR" sz="1200" b="1" dirty="0" smtClean="0"/>
              <a:t>23 EMPP</a:t>
            </a:r>
            <a:endParaRPr lang="fr-FR" sz="1200" dirty="0"/>
          </a:p>
          <a:p>
            <a:pPr marL="0" indent="0">
              <a:buNone/>
            </a:pPr>
            <a:endParaRPr lang="fr-FR" sz="1200" dirty="0" smtClean="0"/>
          </a:p>
          <a:p>
            <a:pPr marL="0" indent="0">
              <a:buNone/>
            </a:pPr>
            <a:r>
              <a:rPr lang="fr-FR" sz="1200" dirty="0" smtClean="0"/>
              <a:t>6 sites expérimentaux </a:t>
            </a:r>
            <a:r>
              <a:rPr lang="fr-FR" sz="1200" b="1" dirty="0" smtClean="0"/>
              <a:t>de PASS Ambulatoires </a:t>
            </a:r>
            <a:r>
              <a:rPr lang="fr-FR" sz="1200" dirty="0" smtClean="0"/>
              <a:t>(1 416 personnes suivies en 2015) </a:t>
            </a:r>
            <a:r>
              <a:rPr lang="fr-FR" sz="1200" b="1" dirty="0" smtClean="0"/>
              <a:t>et </a:t>
            </a:r>
            <a:r>
              <a:rPr lang="fr-FR" sz="1200" dirty="0" smtClean="0"/>
              <a:t>6 de </a:t>
            </a:r>
            <a:r>
              <a:rPr lang="fr-FR" sz="1200" b="1" dirty="0" smtClean="0"/>
              <a:t>missions Lampes.</a:t>
            </a:r>
          </a:p>
          <a:p>
            <a:pPr marL="0" lvl="1" indent="0">
              <a:buSzPct val="55000"/>
              <a:buNone/>
            </a:pPr>
            <a:endParaRPr lang="fr-FR" sz="1200" dirty="0" smtClean="0"/>
          </a:p>
          <a:p>
            <a:pPr marL="0" lvl="1" indent="0">
              <a:buSzPct val="55000"/>
              <a:buNone/>
            </a:pPr>
            <a:r>
              <a:rPr lang="fr-FR" sz="1200" dirty="0" smtClean="0"/>
              <a:t>Un </a:t>
            </a:r>
            <a:r>
              <a:rPr lang="fr-FR" sz="1200" b="1" dirty="0"/>
              <a:t>guide d’appui aux intervenants en campements et bidonvilles</a:t>
            </a:r>
            <a:r>
              <a:rPr lang="fr-FR" sz="1200" dirty="0"/>
              <a:t>, sept 2015  (1 600 exemplaires distribués – </a:t>
            </a:r>
            <a:r>
              <a:rPr lang="fr-FR" sz="1200" dirty="0" smtClean="0"/>
              <a:t>2 055 </a:t>
            </a:r>
            <a:r>
              <a:rPr lang="fr-FR" sz="1200" dirty="0"/>
              <a:t>consultations en lignes en un an</a:t>
            </a:r>
            <a:r>
              <a:rPr lang="fr-FR" sz="1200" dirty="0" smtClean="0"/>
              <a:t>). Pour information, 7 302 contacts réalisés en 2015 avec des personnes vivant en bidonvilles</a:t>
            </a:r>
            <a:endParaRPr lang="fr-FR" sz="1200" dirty="0"/>
          </a:p>
          <a:p>
            <a:pPr marL="0" lvl="1" indent="0">
              <a:buSzPct val="55000"/>
              <a:buNone/>
            </a:pPr>
            <a:endParaRPr lang="fr-FR" sz="1200" dirty="0" smtClean="0"/>
          </a:p>
          <a:p>
            <a:pPr marL="0" lvl="1" indent="0">
              <a:buSzPct val="55000"/>
              <a:buNone/>
            </a:pPr>
            <a:r>
              <a:rPr lang="fr-FR" sz="1200" dirty="0" smtClean="0"/>
              <a:t>Un </a:t>
            </a:r>
            <a:r>
              <a:rPr lang="fr-FR" sz="1200" b="1" dirty="0"/>
              <a:t>guide santé à destination des acteurs des filières de l’hébergement</a:t>
            </a:r>
            <a:r>
              <a:rPr lang="fr-FR" sz="1200" dirty="0"/>
              <a:t>, en lien avec la FNARS Ile de France, sept 2016 (</a:t>
            </a:r>
            <a:r>
              <a:rPr lang="fr-FR" sz="1200" dirty="0" smtClean="0"/>
              <a:t>2 000 </a:t>
            </a:r>
            <a:r>
              <a:rPr lang="fr-FR" sz="1200" dirty="0"/>
              <a:t>exemplaires en cours de distribution</a:t>
            </a:r>
            <a:r>
              <a:rPr lang="fr-FR" sz="1200" dirty="0" smtClean="0"/>
              <a:t>)</a:t>
            </a:r>
          </a:p>
          <a:p>
            <a:pPr marL="0" lvl="1" indent="0">
              <a:buSzPct val="55000"/>
              <a:buNone/>
            </a:pPr>
            <a:endParaRPr lang="fr-FR" sz="1200" dirty="0" smtClean="0"/>
          </a:p>
          <a:p>
            <a:pPr marL="0" lvl="1" indent="0">
              <a:buSzPct val="55000"/>
              <a:buNone/>
            </a:pPr>
            <a:r>
              <a:rPr lang="fr-FR" sz="1200" dirty="0" smtClean="0"/>
              <a:t>1297 </a:t>
            </a:r>
            <a:r>
              <a:rPr lang="fr-FR" sz="1200" dirty="0"/>
              <a:t>places de mise à l’abri dans les structures de santé, mise à disposition des préfectures en </a:t>
            </a:r>
            <a:r>
              <a:rPr lang="fr-FR" sz="1200" dirty="0" smtClean="0"/>
              <a:t>2015, dans le cadre du plan grand froid et d’accueil des personnes réfugiées.</a:t>
            </a:r>
          </a:p>
          <a:p>
            <a:pPr marL="0" lvl="1" indent="0">
              <a:buSzPct val="55000"/>
              <a:buNone/>
            </a:pPr>
            <a:r>
              <a:rPr lang="fr-FR" sz="1200" dirty="0" smtClean="0"/>
              <a:t>…</a:t>
            </a:r>
            <a:endParaRPr lang="fr-FR" sz="1400" dirty="0"/>
          </a:p>
          <a:p>
            <a:pPr marL="858838" lvl="1" indent="-858838">
              <a:buSzPct val="55000"/>
              <a:buBlip>
                <a:blip r:embed="rId3"/>
              </a:buBlip>
            </a:pPr>
            <a:endParaRPr lang="fr-FR" sz="1400" dirty="0"/>
          </a:p>
          <a:p>
            <a:endParaRPr lang="fr-FR" sz="1400" b="1" dirty="0"/>
          </a:p>
          <a:p>
            <a:endParaRPr lang="fr-FR" sz="1400" b="1" dirty="0" smtClean="0"/>
          </a:p>
          <a:p>
            <a:pPr marL="0" lvl="1" indent="0">
              <a:buSzPct val="55000"/>
              <a:buNone/>
            </a:pPr>
            <a:endParaRPr lang="fr-FR" sz="2000" dirty="0"/>
          </a:p>
          <a:p>
            <a:pPr marL="0" lvl="1" indent="0">
              <a:buSzPct val="55000"/>
              <a:buNone/>
            </a:pPr>
            <a:endParaRPr lang="fr-FR" sz="2000" dirty="0" smtClean="0"/>
          </a:p>
          <a:p>
            <a:endParaRPr lang="fr-FR" sz="1600" dirty="0" smtClean="0"/>
          </a:p>
          <a:p>
            <a:pPr lvl="1"/>
            <a:endParaRPr lang="fr-FR" sz="1400" dirty="0" smtClean="0"/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72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 smtClean="0">
                <a:solidFill>
                  <a:srgbClr val="7AB800"/>
                </a:solidFill>
              </a:rPr>
              <a:t>Elaboration du PRAPS 2 - Approche générale </a:t>
            </a:r>
            <a:endParaRPr lang="fr-FR" sz="2800" b="1" dirty="0">
              <a:solidFill>
                <a:srgbClr val="7AB8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340768"/>
            <a:ext cx="828092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Une structuration qui s’imbrique 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sz="1900" dirty="0" smtClean="0"/>
              <a:t>avec les travaux du PRS 2: 5 axes de transformation concernés </a:t>
            </a:r>
          </a:p>
          <a:p>
            <a:r>
              <a:rPr lang="fr-FR" sz="1900" dirty="0"/>
              <a:t>avec les travaux </a:t>
            </a:r>
            <a:r>
              <a:rPr lang="fr-FR" sz="1900" dirty="0" smtClean="0"/>
              <a:t>sur </a:t>
            </a:r>
            <a:r>
              <a:rPr lang="fr-FR" sz="1900" dirty="0"/>
              <a:t>les diagnostics </a:t>
            </a:r>
            <a:r>
              <a:rPr lang="fr-FR" sz="1900" dirty="0" smtClean="0"/>
              <a:t>territoriaux (en lien avec la mise en place des conseils territoriaux de santé)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smtClean="0"/>
              <a:t>Une démarche en co-construction avec  :</a:t>
            </a:r>
          </a:p>
          <a:p>
            <a:pPr marL="0" indent="0">
              <a:buNone/>
            </a:pPr>
            <a:r>
              <a:rPr lang="fr-FR" b="1" dirty="0" smtClean="0"/>
              <a:t> </a:t>
            </a:r>
          </a:p>
          <a:p>
            <a:r>
              <a:rPr lang="fr-FR" sz="1900" dirty="0"/>
              <a:t>Opérateurs santé </a:t>
            </a:r>
            <a:r>
              <a:rPr lang="fr-FR" sz="1900" dirty="0" smtClean="0"/>
              <a:t>/Solidarité / Santé/Social (groupes de travail / plénières / 15 réunions jusqu’ici)</a:t>
            </a:r>
            <a:endParaRPr lang="fr-FR" sz="1900" dirty="0"/>
          </a:p>
          <a:p>
            <a:r>
              <a:rPr lang="fr-FR" sz="1900" dirty="0"/>
              <a:t>P</a:t>
            </a:r>
            <a:r>
              <a:rPr lang="fr-FR" sz="1900" dirty="0" smtClean="0"/>
              <a:t>ersonnes </a:t>
            </a:r>
            <a:r>
              <a:rPr lang="fr-FR" sz="1900" dirty="0"/>
              <a:t>accueillies et </a:t>
            </a:r>
            <a:r>
              <a:rPr lang="fr-FR" sz="1900" dirty="0" smtClean="0"/>
              <a:t>hébergées (Enquête PASS, CCRPAA)</a:t>
            </a:r>
            <a:endParaRPr lang="fr-FR" sz="1900" dirty="0"/>
          </a:p>
        </p:txBody>
      </p:sp>
    </p:spTree>
    <p:extLst>
      <p:ext uri="{BB962C8B-B14F-4D97-AF65-F5344CB8AC3E}">
        <p14:creationId xmlns:p14="http://schemas.microsoft.com/office/powerpoint/2010/main" val="24989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99392"/>
            <a:ext cx="8153400" cy="1215008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Composition du groupe plénier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42976" y="1000108"/>
            <a:ext cx="7239000" cy="6021288"/>
          </a:xfrm>
        </p:spPr>
        <p:txBody>
          <a:bodyPr/>
          <a:lstStyle/>
          <a:p>
            <a:pPr eaLnBrk="1" fontAlgn="t" hangingPunct="1"/>
            <a:r>
              <a:rPr lang="fr-FR" dirty="0" smtClean="0"/>
              <a:t>ARS (référents PRAPS)</a:t>
            </a:r>
            <a:endParaRPr lang="fr-FR" dirty="0"/>
          </a:p>
          <a:p>
            <a:pPr eaLnBrk="1" fontAlgn="t" hangingPunct="1"/>
            <a:r>
              <a:rPr lang="fr-FR" dirty="0"/>
              <a:t>CPAM </a:t>
            </a:r>
            <a:endParaRPr lang="fr-FR" dirty="0" smtClean="0"/>
          </a:p>
          <a:p>
            <a:pPr eaLnBrk="1" fontAlgn="t" hangingPunct="1"/>
            <a:r>
              <a:rPr lang="fr-FR" dirty="0" smtClean="0"/>
              <a:t>Services </a:t>
            </a:r>
            <a:r>
              <a:rPr lang="fr-FR" dirty="0"/>
              <a:t>de l’Etat (DRIHL, DRJSCS, DRDFE)</a:t>
            </a:r>
          </a:p>
          <a:p>
            <a:pPr marL="858838" lvl="1" indent="-858838" eaLnBrk="1" fontAlgn="t" hangingPunct="1">
              <a:buSzPct val="55000"/>
              <a:buBlip>
                <a:blip r:embed="rId3"/>
              </a:buBlip>
            </a:pPr>
            <a:r>
              <a:rPr lang="fr-FR" sz="1700" dirty="0">
                <a:ea typeface="+mn-ea"/>
                <a:cs typeface="+mn-cs"/>
              </a:rPr>
              <a:t>S</a:t>
            </a:r>
            <a:r>
              <a:rPr lang="fr-FR" sz="1700" dirty="0" smtClean="0">
                <a:ea typeface="+mn-ea"/>
                <a:cs typeface="+mn-cs"/>
              </a:rPr>
              <a:t>ervices </a:t>
            </a:r>
            <a:r>
              <a:rPr lang="fr-FR" sz="1700" dirty="0">
                <a:ea typeface="+mn-ea"/>
                <a:cs typeface="+mn-cs"/>
              </a:rPr>
              <a:t>spécialisés de certaines collectivités territoriales </a:t>
            </a:r>
            <a:r>
              <a:rPr lang="fr-FR" sz="1700" dirty="0" smtClean="0">
                <a:ea typeface="+mn-ea"/>
                <a:cs typeface="+mn-cs"/>
              </a:rPr>
              <a:t>(villes </a:t>
            </a:r>
            <a:r>
              <a:rPr lang="fr-FR" sz="1700" dirty="0">
                <a:ea typeface="+mn-ea"/>
                <a:cs typeface="+mn-cs"/>
              </a:rPr>
              <a:t>et </a:t>
            </a:r>
            <a:r>
              <a:rPr lang="fr-FR" sz="1700" dirty="0" smtClean="0">
                <a:ea typeface="+mn-ea"/>
                <a:cs typeface="+mn-cs"/>
              </a:rPr>
              <a:t>CG</a:t>
            </a:r>
            <a:r>
              <a:rPr lang="fr-FR" sz="1700" dirty="0">
                <a:ea typeface="+mn-ea"/>
                <a:cs typeface="+mn-cs"/>
              </a:rPr>
              <a:t>)</a:t>
            </a:r>
          </a:p>
          <a:p>
            <a:pPr eaLnBrk="1" fontAlgn="t" hangingPunct="1"/>
            <a:r>
              <a:rPr lang="fr-FR" dirty="0"/>
              <a:t>Principales associations sociales et médico-sociales du domaine de la précarité</a:t>
            </a:r>
          </a:p>
          <a:p>
            <a:pPr eaLnBrk="1" fontAlgn="t" hangingPunct="1"/>
            <a:r>
              <a:rPr lang="fr-FR" dirty="0"/>
              <a:t>Principales unions régionales dans le domaine social/Politique de la Ville (</a:t>
            </a:r>
            <a:r>
              <a:rPr lang="fr-FR" dirty="0" smtClean="0"/>
              <a:t>URIOPS, FAS ex-FNARS</a:t>
            </a:r>
            <a:r>
              <a:rPr lang="fr-FR" dirty="0"/>
              <a:t>, UNAFO, Collectif ASV, fédération régionale </a:t>
            </a:r>
            <a:r>
              <a:rPr lang="fr-FR" dirty="0" smtClean="0"/>
              <a:t>de la médiation sociale, FNH – VIH et autres pathologies)</a:t>
            </a:r>
            <a:endParaRPr lang="fr-FR" dirty="0"/>
          </a:p>
          <a:p>
            <a:pPr eaLnBrk="1" fontAlgn="t" hangingPunct="1"/>
            <a:r>
              <a:rPr lang="fr-FR" dirty="0" smtClean="0"/>
              <a:t>Centres </a:t>
            </a:r>
            <a:r>
              <a:rPr lang="fr-FR" dirty="0"/>
              <a:t>ressources /</a:t>
            </a:r>
            <a:r>
              <a:rPr lang="fr-FR" dirty="0" smtClean="0"/>
              <a:t>observatoires concernés </a:t>
            </a:r>
            <a:r>
              <a:rPr lang="fr-FR" dirty="0"/>
              <a:t>(</a:t>
            </a:r>
            <a:r>
              <a:rPr lang="fr-FR" dirty="0" smtClean="0"/>
              <a:t>ORS)</a:t>
            </a:r>
            <a:endParaRPr lang="fr-FR" dirty="0"/>
          </a:p>
          <a:p>
            <a:pPr eaLnBrk="1" fontAlgn="t" hangingPunct="1"/>
            <a:r>
              <a:rPr lang="fr-FR" dirty="0"/>
              <a:t>R</a:t>
            </a:r>
            <a:r>
              <a:rPr lang="fr-FR" dirty="0" smtClean="0"/>
              <a:t>eprésentants </a:t>
            </a:r>
            <a:r>
              <a:rPr lang="fr-FR" dirty="0"/>
              <a:t>des usagers </a:t>
            </a:r>
            <a:r>
              <a:rPr lang="fr-FR" dirty="0" smtClean="0"/>
              <a:t>(CRPA, médiateur santé/ASAV…)</a:t>
            </a:r>
            <a:endParaRPr lang="fr-FR" dirty="0"/>
          </a:p>
          <a:p>
            <a:pPr eaLnBrk="1" fontAlgn="t" hangingPunct="1"/>
            <a:r>
              <a:rPr lang="fr-FR" dirty="0"/>
              <a:t>Représentants de la CRSA</a:t>
            </a:r>
          </a:p>
          <a:p>
            <a:pPr eaLnBrk="1" fontAlgn="t" hangingPunct="1"/>
            <a:r>
              <a:rPr lang="fr-FR" dirty="0" smtClean="0"/>
              <a:t>Equipes </a:t>
            </a:r>
            <a:r>
              <a:rPr lang="fr-FR" dirty="0"/>
              <a:t>spécialisées dans la précarité </a:t>
            </a:r>
            <a:r>
              <a:rPr lang="fr-FR" dirty="0" smtClean="0"/>
              <a:t>parmi les </a:t>
            </a:r>
            <a:r>
              <a:rPr lang="fr-FR" dirty="0"/>
              <a:t>offreurs de soins </a:t>
            </a:r>
            <a:r>
              <a:rPr lang="fr-FR" dirty="0" smtClean="0"/>
              <a:t>: FEHAP</a:t>
            </a:r>
            <a:r>
              <a:rPr lang="fr-FR" dirty="0"/>
              <a:t>, FHF, URIOPSS, AP-HP / EMPP, </a:t>
            </a:r>
            <a:r>
              <a:rPr lang="fr-FR" dirty="0" smtClean="0"/>
              <a:t>Réseau précarité, PASS,  </a:t>
            </a:r>
            <a:r>
              <a:rPr lang="fr-FR" dirty="0"/>
              <a:t>…</a:t>
            </a:r>
          </a:p>
          <a:p>
            <a:pPr eaLnBrk="1" fontAlgn="t" hangingPunct="1"/>
            <a:r>
              <a:rPr lang="fr-FR" dirty="0" smtClean="0"/>
              <a:t>Personnes  </a:t>
            </a:r>
            <a:r>
              <a:rPr lang="fr-FR" dirty="0"/>
              <a:t>ressources </a:t>
            </a:r>
            <a:endParaRPr lang="fr-FR" dirty="0" smtClean="0"/>
          </a:p>
          <a:p>
            <a:pPr marL="0" indent="0" eaLnBrk="1" fontAlgn="t" hangingPunct="1">
              <a:buNone/>
            </a:pPr>
            <a:endParaRPr lang="fr-FR" b="1" dirty="0"/>
          </a:p>
          <a:p>
            <a:pPr lvl="1" eaLnBrk="1" fontAlgn="t" hangingPunct="1"/>
            <a:endParaRPr lang="fr-FR" b="1" dirty="0" smtClean="0"/>
          </a:p>
          <a:p>
            <a:pPr lvl="1" eaLnBrk="1" fontAlgn="t" hangingPunct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14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800" dirty="0" smtClean="0"/>
              <a:t>Les 4 axes de travail identifiés avec les partenaires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80728"/>
            <a:ext cx="8587680" cy="5544616"/>
          </a:xfrm>
        </p:spPr>
        <p:txBody>
          <a:bodyPr/>
          <a:lstStyle/>
          <a:p>
            <a:pPr marL="858838" lvl="1" indent="-858838">
              <a:buSzPct val="55000"/>
              <a:buBlip>
                <a:blip r:embed="rId3"/>
              </a:buBlip>
            </a:pPr>
            <a:endParaRPr lang="fr-FR" sz="1900" dirty="0" smtClean="0">
              <a:ea typeface="+mn-ea"/>
              <a:cs typeface="+mn-cs"/>
            </a:endParaRPr>
          </a:p>
          <a:p>
            <a:pPr marL="858838" lvl="1" indent="-858838">
              <a:buSzPct val="55000"/>
              <a:buBlip>
                <a:blip r:embed="rId3"/>
              </a:buBlip>
            </a:pPr>
            <a:r>
              <a:rPr lang="fr-FR" sz="1900" dirty="0" smtClean="0">
                <a:ea typeface="+mn-ea"/>
                <a:cs typeface="+mn-cs"/>
              </a:rPr>
              <a:t>axe </a:t>
            </a:r>
            <a:r>
              <a:rPr lang="fr-FR" sz="1900" dirty="0">
                <a:ea typeface="+mn-ea"/>
                <a:cs typeface="+mn-cs"/>
              </a:rPr>
              <a:t>1 : Renforcer les réponses à apporter aux problématiques de santé mentale, psychiatriques et de conduites </a:t>
            </a:r>
            <a:r>
              <a:rPr lang="fr-FR" sz="1900" dirty="0" smtClean="0">
                <a:ea typeface="+mn-ea"/>
                <a:cs typeface="+mn-cs"/>
              </a:rPr>
              <a:t>addictives</a:t>
            </a:r>
          </a:p>
          <a:p>
            <a:pPr marL="858838" lvl="1" indent="-858838">
              <a:buSzPct val="55000"/>
              <a:buBlip>
                <a:blip r:embed="rId3"/>
              </a:buBlip>
            </a:pPr>
            <a:endParaRPr lang="fr-FR" sz="1900" dirty="0">
              <a:ea typeface="+mn-ea"/>
              <a:cs typeface="+mn-cs"/>
            </a:endParaRPr>
          </a:p>
          <a:p>
            <a:r>
              <a:rPr lang="fr-FR" sz="1900" dirty="0"/>
              <a:t>axe 2 </a:t>
            </a:r>
            <a:r>
              <a:rPr lang="fr-FR" sz="1900" dirty="0" smtClean="0"/>
              <a:t>: </a:t>
            </a:r>
            <a:r>
              <a:rPr lang="fr-FR" sz="2000" dirty="0" smtClean="0"/>
              <a:t>Faciliter </a:t>
            </a:r>
            <a:r>
              <a:rPr lang="fr-FR" sz="2000" dirty="0"/>
              <a:t>et renforcer l’accès à la santé des personnes démunies</a:t>
            </a:r>
            <a:br>
              <a:rPr lang="fr-FR" sz="2000" dirty="0"/>
            </a:br>
            <a:endParaRPr lang="fr-FR" sz="1900" dirty="0"/>
          </a:p>
          <a:p>
            <a:pPr marL="858838" lvl="1" indent="-858838">
              <a:buSzPct val="55000"/>
              <a:buBlip>
                <a:blip r:embed="rId3"/>
              </a:buBlip>
            </a:pPr>
            <a:r>
              <a:rPr lang="fr-FR" sz="1900" dirty="0">
                <a:ea typeface="+mn-ea"/>
                <a:cs typeface="+mn-cs"/>
              </a:rPr>
              <a:t>axe 3 : </a:t>
            </a:r>
            <a:r>
              <a:rPr lang="fr-FR" sz="2000" dirty="0" smtClean="0"/>
              <a:t>Améliorer </a:t>
            </a:r>
            <a:r>
              <a:rPr lang="fr-FR" sz="2000" dirty="0"/>
              <a:t>l’organisation en parcours de santé des prises en charge des personnes </a:t>
            </a:r>
            <a:r>
              <a:rPr lang="fr-FR" sz="2000" dirty="0" smtClean="0"/>
              <a:t>démunies</a:t>
            </a:r>
            <a:endParaRPr lang="fr-FR" sz="1900" dirty="0" smtClean="0">
              <a:ea typeface="+mn-ea"/>
              <a:cs typeface="+mn-cs"/>
            </a:endParaRPr>
          </a:p>
          <a:p>
            <a:pPr marL="0" lvl="1" indent="0">
              <a:buSzPct val="55000"/>
              <a:buNone/>
            </a:pPr>
            <a:endParaRPr lang="fr-FR" sz="1900" dirty="0">
              <a:ea typeface="+mn-ea"/>
              <a:cs typeface="+mn-cs"/>
            </a:endParaRPr>
          </a:p>
          <a:p>
            <a:r>
              <a:rPr lang="fr-FR" sz="1900" dirty="0"/>
              <a:t>axe 4 : Prendre en charge en santé les personnes sans chez-soi, en perte </a:t>
            </a:r>
            <a:r>
              <a:rPr lang="fr-FR" sz="1900" dirty="0" smtClean="0"/>
              <a:t>d’autonomie</a:t>
            </a:r>
          </a:p>
          <a:p>
            <a:endParaRPr lang="fr-FR" sz="1900" dirty="0"/>
          </a:p>
          <a:p>
            <a:pPr marL="0" indent="0">
              <a:buNone/>
            </a:pPr>
            <a:r>
              <a:rPr lang="fr-FR" sz="1900" dirty="0" smtClean="0"/>
              <a:t>+ thématiques transversales : interprétariat, médiation sociale en milieu sanitaire, démarches de aller-vers, prise en charge des mineurs non accompagnés</a:t>
            </a:r>
            <a:endParaRPr lang="fr-FR" dirty="0" smtClean="0"/>
          </a:p>
          <a:p>
            <a:pPr>
              <a:buFont typeface="Wingdings" panose="05000000000000000000" pitchFamily="2" charset="2"/>
              <a:buChar char="q"/>
            </a:pPr>
            <a:endParaRPr lang="fr-FR" b="1" dirty="0" smtClean="0">
              <a:solidFill>
                <a:srgbClr val="CC000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3653527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rgbClr val="00239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rgbClr val="00239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37513</TotalTime>
  <Words>1676</Words>
  <Application>Microsoft Office PowerPoint</Application>
  <PresentationFormat>Affichage à l'écran (4:3)</PresentationFormat>
  <Paragraphs>246</Paragraphs>
  <Slides>19</Slides>
  <Notes>18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Modèle par défaut</vt:lpstr>
      <vt:lpstr>Programme régional d’accès à la prévention et aux soins pour les publics démunis (PRAPS)  Point sur les travaux d’élaboration du PRAPS 2 (2018- 2022)  CTS Yvelines 28 septembre 2017  </vt:lpstr>
      <vt:lpstr>Rappels introductifs</vt:lpstr>
      <vt:lpstr>Pour rappel, les publics concernés :</vt:lpstr>
      <vt:lpstr>Une gouvernance et une mise en œuvre francilienne à différents niveaux</vt:lpstr>
      <vt:lpstr>Quelques chiffres sur la situation IdF </vt:lpstr>
      <vt:lpstr>Quelques données du bilan PRAPS 1</vt:lpstr>
      <vt:lpstr>Elaboration du PRAPS 2 - Approche générale </vt:lpstr>
      <vt:lpstr>Composition du groupe plénier</vt:lpstr>
      <vt:lpstr>Les 4 axes de travail identifiés avec les partenaires</vt:lpstr>
      <vt:lpstr> Axe 1 : Problématiques de santé mentale, psychiatriques et de conduites addictives Contexte / enjeux identifiés   </vt:lpstr>
      <vt:lpstr>AXE 1 - Problématiques de santé mentale, psychiatriques et de conduites addictives Orientations stratégiques et interventions préconisées</vt:lpstr>
      <vt:lpstr>  Axe 2 - Faciliter et renforcer l’accès à la santé des personnes démunies Contexte / enjeux identifiés </vt:lpstr>
      <vt:lpstr>Axe 2 - Faciliter et renforcer l’accès à la santé des personnes démunies Orientations stratégiques et interventions préconisées </vt:lpstr>
      <vt:lpstr>Axe 3 - Améliorer l’organisation en parcours de santé des prises en charge des personnes démunies Contexte / enjeux identifiés</vt:lpstr>
      <vt:lpstr>AXE 3 - Améliorer l’organisation en parcours de santé des prises en charge des personnes démunies  Orientations stratégiques et interventions préconisées</vt:lpstr>
      <vt:lpstr>Axe 4 - Prendre en charge en santé les personnes sans chez-soi, en perte d’autonomie Contexte / enjeux identifiés</vt:lpstr>
      <vt:lpstr>AXE 4 – Prendre en charge en santé les personnes sans chez-soi, en perte d’autonomie Orientations stratégiques et interventions préconisées</vt:lpstr>
      <vt:lpstr>Thématiques transversales</vt:lpstr>
      <vt:lpstr>Les étapes en cours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Service Info</dc:creator>
  <cp:lastModifiedBy>CHABIN-GIBERT, Isabelle</cp:lastModifiedBy>
  <cp:revision>1586</cp:revision>
  <cp:lastPrinted>2017-06-23T16:40:22Z</cp:lastPrinted>
  <dcterms:created xsi:type="dcterms:W3CDTF">2010-01-06T10:10:18Z</dcterms:created>
  <dcterms:modified xsi:type="dcterms:W3CDTF">2017-09-26T10:50:27Z</dcterms:modified>
</cp:coreProperties>
</file>