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  <p:sldMasterId id="2147483730" r:id="rId2"/>
    <p:sldMasterId id="2147483741" r:id="rId3"/>
    <p:sldMasterId id="2147483751" r:id="rId4"/>
    <p:sldMasterId id="2147483761" r:id="rId5"/>
  </p:sldMasterIdLst>
  <p:notesMasterIdLst>
    <p:notesMasterId r:id="rId69"/>
  </p:notesMasterIdLst>
  <p:sldIdLst>
    <p:sldId id="256" r:id="rId6"/>
    <p:sldId id="257" r:id="rId7"/>
    <p:sldId id="281" r:id="rId8"/>
    <p:sldId id="283" r:id="rId9"/>
    <p:sldId id="284" r:id="rId10"/>
    <p:sldId id="285" r:id="rId11"/>
    <p:sldId id="328" r:id="rId12"/>
    <p:sldId id="330" r:id="rId13"/>
    <p:sldId id="278" r:id="rId14"/>
    <p:sldId id="287" r:id="rId15"/>
    <p:sldId id="356" r:id="rId16"/>
    <p:sldId id="357" r:id="rId17"/>
    <p:sldId id="333" r:id="rId18"/>
    <p:sldId id="361" r:id="rId19"/>
    <p:sldId id="362" r:id="rId20"/>
    <p:sldId id="332" r:id="rId21"/>
    <p:sldId id="293" r:id="rId22"/>
    <p:sldId id="358" r:id="rId23"/>
    <p:sldId id="295" r:id="rId24"/>
    <p:sldId id="376" r:id="rId25"/>
    <p:sldId id="360" r:id="rId26"/>
    <p:sldId id="335" r:id="rId27"/>
    <p:sldId id="337" r:id="rId28"/>
    <p:sldId id="338" r:id="rId29"/>
    <p:sldId id="339" r:id="rId30"/>
    <p:sldId id="340" r:id="rId31"/>
    <p:sldId id="334" r:id="rId32"/>
    <p:sldId id="298" r:id="rId33"/>
    <p:sldId id="377" r:id="rId34"/>
    <p:sldId id="341" r:id="rId35"/>
    <p:sldId id="342" r:id="rId36"/>
    <p:sldId id="343" r:id="rId37"/>
    <p:sldId id="302" r:id="rId38"/>
    <p:sldId id="344" r:id="rId39"/>
    <p:sldId id="373" r:id="rId40"/>
    <p:sldId id="374" r:id="rId41"/>
    <p:sldId id="375" r:id="rId42"/>
    <p:sldId id="345" r:id="rId43"/>
    <p:sldId id="351" r:id="rId44"/>
    <p:sldId id="352" r:id="rId45"/>
    <p:sldId id="363" r:id="rId46"/>
    <p:sldId id="353" r:id="rId47"/>
    <p:sldId id="354" r:id="rId48"/>
    <p:sldId id="364" r:id="rId49"/>
    <p:sldId id="355" r:id="rId50"/>
    <p:sldId id="280" r:id="rId51"/>
    <p:sldId id="323" r:id="rId52"/>
    <p:sldId id="324" r:id="rId53"/>
    <p:sldId id="325" r:id="rId54"/>
    <p:sldId id="326" r:id="rId55"/>
    <p:sldId id="327" r:id="rId56"/>
    <p:sldId id="311" r:id="rId57"/>
    <p:sldId id="312" r:id="rId58"/>
    <p:sldId id="313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36" r:id="rId67"/>
    <p:sldId id="310" r:id="rId68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62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359">
          <p15:clr>
            <a:srgbClr val="A4A3A4"/>
          </p15:clr>
        </p15:guide>
        <p15:guide id="4" pos="5434">
          <p15:clr>
            <a:srgbClr val="A4A3A4"/>
          </p15:clr>
        </p15:guide>
        <p15:guide id="5" pos="2880">
          <p15:clr>
            <a:srgbClr val="A4A3A4"/>
          </p15:clr>
        </p15:guide>
        <p15:guide id="6" pos="326">
          <p15:clr>
            <a:srgbClr val="A4A3A4"/>
          </p15:clr>
        </p15:guide>
        <p15:guide id="7" pos="52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PIN Muriel" initials="PM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2A34"/>
    <a:srgbClr val="8E181E"/>
    <a:srgbClr val="BDF0EC"/>
    <a:srgbClr val="65939E"/>
    <a:srgbClr val="F6EAC0"/>
    <a:srgbClr val="89826B"/>
    <a:srgbClr val="FAD3E5"/>
    <a:srgbClr val="6F435F"/>
    <a:srgbClr val="CADBE0"/>
    <a:srgbClr val="005A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6005" autoAdjust="0"/>
  </p:normalViewPr>
  <p:slideViewPr>
    <p:cSldViewPr snapToGrid="0" snapToObjects="1">
      <p:cViewPr varScale="1">
        <p:scale>
          <a:sx n="123" d="100"/>
          <a:sy n="123" d="100"/>
        </p:scale>
        <p:origin x="1320" y="192"/>
      </p:cViewPr>
      <p:guideLst>
        <p:guide orient="horz" pos="3962"/>
        <p:guide orient="horz" pos="2160"/>
        <p:guide orient="horz" pos="359"/>
        <p:guide pos="5434"/>
        <p:guide pos="2880"/>
        <p:guide pos="326"/>
        <p:guide pos="5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7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1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016078002575068"/>
          <c:y val="9.3313475760065753E-2"/>
          <c:w val="0.79967843994849863"/>
          <c:h val="0.76201725554642563"/>
        </c:manualLayout>
      </c:layout>
      <c:pie3D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B0003B"/>
              </a:solidFill>
            </c:spPr>
            <c:extLst>
              <c:ext xmlns:c16="http://schemas.microsoft.com/office/drawing/2014/chart" uri="{C3380CC4-5D6E-409C-BE32-E72D297353CC}">
                <c16:uniqueId val="{00000001-C78B-4E4F-BE8E-EE9E18B7C2CF}"/>
              </c:ext>
            </c:extLst>
          </c:dPt>
          <c:dPt>
            <c:idx val="1"/>
            <c:bubble3D val="0"/>
            <c:spPr>
              <a:solidFill>
                <a:schemeClr val="accent1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C78B-4E4F-BE8E-EE9E18B7C2CF}"/>
              </c:ext>
            </c:extLst>
          </c:dPt>
          <c:dPt>
            <c:idx val="2"/>
            <c:bubble3D val="0"/>
            <c:spPr>
              <a:solidFill>
                <a:srgbClr val="3B669B"/>
              </a:solidFill>
            </c:spPr>
            <c:extLst>
              <c:ext xmlns:c16="http://schemas.microsoft.com/office/drawing/2014/chart" uri="{C3380CC4-5D6E-409C-BE32-E72D297353CC}">
                <c16:uniqueId val="{00000005-C78B-4E4F-BE8E-EE9E18B7C2CF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C78B-4E4F-BE8E-EE9E18B7C2CF}"/>
              </c:ext>
            </c:extLst>
          </c:dPt>
          <c:dPt>
            <c:idx val="4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C78B-4E4F-BE8E-EE9E18B7C2CF}"/>
              </c:ext>
            </c:extLst>
          </c:dPt>
          <c:dPt>
            <c:idx val="5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C78B-4E4F-BE8E-EE9E18B7C2CF}"/>
              </c:ext>
            </c:extLst>
          </c:dPt>
          <c:dPt>
            <c:idx val="6"/>
            <c:bubble3D val="0"/>
            <c:spPr>
              <a:solidFill>
                <a:srgbClr val="E9EFF7"/>
              </a:solidFill>
            </c:spPr>
            <c:extLst>
              <c:ext xmlns:c16="http://schemas.microsoft.com/office/drawing/2014/chart" uri="{C3380CC4-5D6E-409C-BE32-E72D297353CC}">
                <c16:uniqueId val="{0000000D-C78B-4E4F-BE8E-EE9E18B7C2CF}"/>
              </c:ext>
            </c:extLst>
          </c:dPt>
          <c:dPt>
            <c:idx val="7"/>
            <c:bubble3D val="0"/>
            <c:spPr>
              <a:solidFill>
                <a:srgbClr val="F9F9F9"/>
              </a:solidFill>
            </c:spPr>
            <c:extLst>
              <c:ext xmlns:c16="http://schemas.microsoft.com/office/drawing/2014/chart" uri="{C3380CC4-5D6E-409C-BE32-E72D297353CC}">
                <c16:uniqueId val="{0000000F-C78B-4E4F-BE8E-EE9E18B7C2CF}"/>
              </c:ext>
            </c:extLst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1-C78B-4E4F-BE8E-EE9E18B7C2CF}"/>
              </c:ext>
            </c:extLst>
          </c:dPt>
          <c:dPt>
            <c:idx val="9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3-C78B-4E4F-BE8E-EE9E18B7C2CF}"/>
              </c:ext>
            </c:extLst>
          </c:dPt>
          <c:dPt>
            <c:idx val="10"/>
            <c:bubble3D val="0"/>
            <c:spPr>
              <a:solidFill>
                <a:schemeClr val="bg1">
                  <a:lumMod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5-C78B-4E4F-BE8E-EE9E18B7C2CF}"/>
              </c:ext>
            </c:extLst>
          </c:dPt>
          <c:dPt>
            <c:idx val="11"/>
            <c:bubble3D val="0"/>
            <c:spPr>
              <a:solidFill>
                <a:schemeClr val="bg1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7-C78B-4E4F-BE8E-EE9E18B7C2CF}"/>
              </c:ext>
            </c:extLst>
          </c:dPt>
          <c:dPt>
            <c:idx val="1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9-C78B-4E4F-BE8E-EE9E18B7C2CF}"/>
              </c:ext>
            </c:extLst>
          </c:dPt>
          <c:dPt>
            <c:idx val="13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B-C78B-4E4F-BE8E-EE9E18B7C2CF}"/>
              </c:ext>
            </c:extLst>
          </c:dPt>
          <c:dPt>
            <c:idx val="14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D-C78B-4E4F-BE8E-EE9E18B7C2CF}"/>
              </c:ext>
            </c:extLst>
          </c:dPt>
          <c:dLbls>
            <c:dLbl>
              <c:idx val="0"/>
              <c:layout>
                <c:manualLayout>
                  <c:x val="-0.14470683565770101"/>
                  <c:y val="2.5563913476237599E-2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solidFill>
                        <a:schemeClr val="bg1"/>
                      </a:solidFill>
                    </a:defRPr>
                  </a:pPr>
                  <a:endParaRPr lang="fr-FR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8B-4E4F-BE8E-EE9E18B7C2CF}"/>
                </c:ext>
              </c:extLst>
            </c:dLbl>
            <c:dLbl>
              <c:idx val="1"/>
              <c:layout>
                <c:manualLayout>
                  <c:x val="-6.8318010400675602E-2"/>
                  <c:y val="-0.18407859873583601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solidFill>
                        <a:schemeClr val="bg1"/>
                      </a:solidFill>
                    </a:defRPr>
                  </a:pPr>
                  <a:endParaRPr lang="fr-FR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78B-4E4F-BE8E-EE9E18B7C2CF}"/>
                </c:ext>
              </c:extLst>
            </c:dLbl>
            <c:dLbl>
              <c:idx val="2"/>
              <c:spPr/>
              <c:txPr>
                <a:bodyPr/>
                <a:lstStyle/>
                <a:p>
                  <a:pPr>
                    <a:defRPr sz="800" b="1">
                      <a:solidFill>
                        <a:schemeClr val="bg1"/>
                      </a:solidFill>
                    </a:defRPr>
                  </a:pPr>
                  <a:endParaRPr lang="fr-FR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C78B-4E4F-BE8E-EE9E18B7C2CF}"/>
                </c:ext>
              </c:extLst>
            </c:dLbl>
            <c:dLbl>
              <c:idx val="3"/>
              <c:spPr/>
              <c:txPr>
                <a:bodyPr/>
                <a:lstStyle/>
                <a:p>
                  <a:pPr>
                    <a:defRPr sz="800" b="1">
                      <a:solidFill>
                        <a:schemeClr val="bg1"/>
                      </a:solidFill>
                    </a:defRPr>
                  </a:pPr>
                  <a:endParaRPr lang="fr-FR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C78B-4E4F-BE8E-EE9E18B7C2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fr-FR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Feuil1!$A$2:$A$16</c:f>
              <c:strCache>
                <c:ptCount val="15"/>
                <c:pt idx="0">
                  <c:v>No mutation</c:v>
                </c:pt>
                <c:pt idx="1">
                  <c:v>KRAS</c:v>
                </c:pt>
                <c:pt idx="2">
                  <c:v>EGFR</c:v>
                </c:pt>
                <c:pt idx="3">
                  <c:v>STK11</c:v>
                </c:pt>
                <c:pt idx="4">
                  <c:v>ALK</c:v>
                </c:pt>
                <c:pt idx="5">
                  <c:v>NRAS</c:v>
                </c:pt>
                <c:pt idx="6">
                  <c:v>BRAF</c:v>
                </c:pt>
                <c:pt idx="7">
                  <c:v>PDK1</c:v>
                </c:pt>
                <c:pt idx="8">
                  <c:v>HER2</c:v>
                </c:pt>
                <c:pt idx="9">
                  <c:v>KDR</c:v>
                </c:pt>
                <c:pt idx="10">
                  <c:v>MET</c:v>
                </c:pt>
                <c:pt idx="11">
                  <c:v>PI3K</c:v>
                </c:pt>
                <c:pt idx="12">
                  <c:v>TOP1</c:v>
                </c:pt>
                <c:pt idx="13">
                  <c:v>FGFR4</c:v>
                </c:pt>
                <c:pt idx="14">
                  <c:v>ALK (ampl)</c:v>
                </c:pt>
              </c:strCache>
            </c:strRef>
          </c:cat>
          <c:val>
            <c:numRef>
              <c:f>Feuil1!$B$2:$B$16</c:f>
              <c:numCache>
                <c:formatCode>General</c:formatCode>
                <c:ptCount val="15"/>
                <c:pt idx="0">
                  <c:v>30</c:v>
                </c:pt>
                <c:pt idx="1">
                  <c:v>30</c:v>
                </c:pt>
                <c:pt idx="2">
                  <c:v>15</c:v>
                </c:pt>
                <c:pt idx="3">
                  <c:v>12</c:v>
                </c:pt>
                <c:pt idx="4">
                  <c:v>2.5</c:v>
                </c:pt>
                <c:pt idx="5">
                  <c:v>1.5</c:v>
                </c:pt>
                <c:pt idx="6">
                  <c:v>2</c:v>
                </c:pt>
                <c:pt idx="7">
                  <c:v>1</c:v>
                </c:pt>
                <c:pt idx="8">
                  <c:v>1.5</c:v>
                </c:pt>
                <c:pt idx="9">
                  <c:v>1.5</c:v>
                </c:pt>
                <c:pt idx="10">
                  <c:v>1.5</c:v>
                </c:pt>
                <c:pt idx="11">
                  <c:v>1.5</c:v>
                </c:pt>
                <c:pt idx="12">
                  <c:v>1.5</c:v>
                </c:pt>
                <c:pt idx="13">
                  <c:v>1.5</c:v>
                </c:pt>
                <c:pt idx="1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C78B-4E4F-BE8E-EE9E18B7C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D381CF-8408-49B7-AC83-9BD0869DDA2F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2F89D69-3B13-409D-BB18-873DE753D3C6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pPr rtl="0"/>
          <a:r>
            <a:rPr lang="fr-FR" b="1" dirty="0">
              <a:solidFill>
                <a:schemeClr val="tx1">
                  <a:lumMod val="75000"/>
                  <a:lumOff val="25000"/>
                </a:schemeClr>
              </a:solidFill>
            </a:rPr>
            <a:t>Sécuriser le parcours de soins</a:t>
          </a:r>
          <a:endParaRPr lang="fr-FR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2EE60161-2D57-4795-BD3C-08B8B8BBD7C9}" type="parTrans" cxnId="{46AA6ABE-6A59-45CE-9702-75AFDAB07B07}">
      <dgm:prSet/>
      <dgm:spPr/>
      <dgm:t>
        <a:bodyPr/>
        <a:lstStyle/>
        <a:p>
          <a:endParaRPr lang="fr-FR"/>
        </a:p>
      </dgm:t>
    </dgm:pt>
    <dgm:pt modelId="{08FE8A55-B8A8-44DE-BF7E-0BFBCC6EE9AE}" type="sibTrans" cxnId="{46AA6ABE-6A59-45CE-9702-75AFDAB07B07}">
      <dgm:prSet/>
      <dgm:spPr/>
      <dgm:t>
        <a:bodyPr/>
        <a:lstStyle/>
        <a:p>
          <a:endParaRPr lang="fr-FR"/>
        </a:p>
      </dgm:t>
    </dgm:pt>
    <dgm:pt modelId="{9C4412D3-7B03-45F9-A0A0-A67026DAE4E6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pPr rtl="0"/>
          <a:r>
            <a:rPr lang="fr-FR" b="1" dirty="0">
              <a:solidFill>
                <a:schemeClr val="tx1">
                  <a:lumMod val="75000"/>
                  <a:lumOff val="25000"/>
                </a:schemeClr>
              </a:solidFill>
            </a:rPr>
            <a:t>Accompagner les établissements</a:t>
          </a:r>
          <a:endParaRPr lang="fr-FR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AA1DF104-CB09-49E8-865C-528FA945A6CB}" type="parTrans" cxnId="{3228E6C6-85E4-4933-A910-CB97A271D563}">
      <dgm:prSet/>
      <dgm:spPr/>
      <dgm:t>
        <a:bodyPr/>
        <a:lstStyle/>
        <a:p>
          <a:endParaRPr lang="fr-FR"/>
        </a:p>
      </dgm:t>
    </dgm:pt>
    <dgm:pt modelId="{B6CD4FC4-0DCE-4759-ACDD-969681E7A214}" type="sibTrans" cxnId="{3228E6C6-85E4-4933-A910-CB97A271D563}">
      <dgm:prSet/>
      <dgm:spPr/>
      <dgm:t>
        <a:bodyPr/>
        <a:lstStyle/>
        <a:p>
          <a:endParaRPr lang="fr-FR"/>
        </a:p>
      </dgm:t>
    </dgm:pt>
    <dgm:pt modelId="{396D6A7C-9505-444F-8416-C4C32E46C79C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pPr rtl="0"/>
          <a:r>
            <a:rPr lang="fr-FR" b="1" dirty="0">
              <a:solidFill>
                <a:schemeClr val="tx1">
                  <a:lumMod val="75000"/>
                  <a:lumOff val="25000"/>
                </a:schemeClr>
              </a:solidFill>
            </a:rPr>
            <a:t>Optimiser la coordination des acteurs </a:t>
          </a:r>
          <a:endParaRPr lang="fr-FR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4E50A003-05E2-49F8-B1F4-8BDE1300B1F7}" type="parTrans" cxnId="{191247F0-A644-42F9-9E1E-6978AE572303}">
      <dgm:prSet/>
      <dgm:spPr/>
      <dgm:t>
        <a:bodyPr/>
        <a:lstStyle/>
        <a:p>
          <a:endParaRPr lang="fr-FR"/>
        </a:p>
      </dgm:t>
    </dgm:pt>
    <dgm:pt modelId="{E30376F8-505E-4E84-8F34-1BB561B55F16}" type="sibTrans" cxnId="{191247F0-A644-42F9-9E1E-6978AE572303}">
      <dgm:prSet/>
      <dgm:spPr/>
      <dgm:t>
        <a:bodyPr/>
        <a:lstStyle/>
        <a:p>
          <a:endParaRPr lang="fr-FR"/>
        </a:p>
      </dgm:t>
    </dgm:pt>
    <dgm:pt modelId="{AA020D1D-6CB5-47DB-ABB5-69C8B7E6EF9F}" type="pres">
      <dgm:prSet presAssocID="{D9D381CF-8408-49B7-AC83-9BD0869DDA2F}" presName="compositeShape" presStyleCnt="0">
        <dgm:presLayoutVars>
          <dgm:dir/>
          <dgm:resizeHandles/>
        </dgm:presLayoutVars>
      </dgm:prSet>
      <dgm:spPr/>
    </dgm:pt>
    <dgm:pt modelId="{0D944729-24EF-4D77-B1DD-78096ADF67E6}" type="pres">
      <dgm:prSet presAssocID="{D9D381CF-8408-49B7-AC83-9BD0869DDA2F}" presName="pyramid" presStyleLbl="node1" presStyleIdx="0" presStyleCnt="1" custScaleY="67424" custLinFactNeighborY="1830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CC0099"/>
          </a:solidFill>
        </a:ln>
      </dgm:spPr>
    </dgm:pt>
    <dgm:pt modelId="{5C094285-E77B-4733-A692-F7198A9FC49E}" type="pres">
      <dgm:prSet presAssocID="{D9D381CF-8408-49B7-AC83-9BD0869DDA2F}" presName="theList" presStyleCnt="0"/>
      <dgm:spPr/>
    </dgm:pt>
    <dgm:pt modelId="{6C518822-67AA-4FE9-81B1-7F1AACEF4111}" type="pres">
      <dgm:prSet presAssocID="{92F89D69-3B13-409D-BB18-873DE753D3C6}" presName="aNode" presStyleLbl="fgAcc1" presStyleIdx="0" presStyleCnt="3">
        <dgm:presLayoutVars>
          <dgm:bulletEnabled val="1"/>
        </dgm:presLayoutVars>
      </dgm:prSet>
      <dgm:spPr/>
    </dgm:pt>
    <dgm:pt modelId="{1B8B486C-18DF-47DA-B658-A70CB0292CB8}" type="pres">
      <dgm:prSet presAssocID="{92F89D69-3B13-409D-BB18-873DE753D3C6}" presName="aSpace" presStyleCnt="0"/>
      <dgm:spPr/>
    </dgm:pt>
    <dgm:pt modelId="{68EE14F1-4F29-4B3B-BF90-FE66F784E8A3}" type="pres">
      <dgm:prSet presAssocID="{9C4412D3-7B03-45F9-A0A0-A67026DAE4E6}" presName="aNode" presStyleLbl="fgAcc1" presStyleIdx="1" presStyleCnt="3">
        <dgm:presLayoutVars>
          <dgm:bulletEnabled val="1"/>
        </dgm:presLayoutVars>
      </dgm:prSet>
      <dgm:spPr/>
    </dgm:pt>
    <dgm:pt modelId="{46E5D66B-8DEA-4564-8B94-7E0AD0EA4F16}" type="pres">
      <dgm:prSet presAssocID="{9C4412D3-7B03-45F9-A0A0-A67026DAE4E6}" presName="aSpace" presStyleCnt="0"/>
      <dgm:spPr/>
    </dgm:pt>
    <dgm:pt modelId="{F0F7CE34-5FB2-46CB-A401-A17B15B077F2}" type="pres">
      <dgm:prSet presAssocID="{396D6A7C-9505-444F-8416-C4C32E46C79C}" presName="aNode" presStyleLbl="fgAcc1" presStyleIdx="2" presStyleCnt="3">
        <dgm:presLayoutVars>
          <dgm:bulletEnabled val="1"/>
        </dgm:presLayoutVars>
      </dgm:prSet>
      <dgm:spPr/>
    </dgm:pt>
    <dgm:pt modelId="{AE523ED8-E942-4927-A8F5-B8EFFC2F20F3}" type="pres">
      <dgm:prSet presAssocID="{396D6A7C-9505-444F-8416-C4C32E46C79C}" presName="aSpace" presStyleCnt="0"/>
      <dgm:spPr/>
    </dgm:pt>
  </dgm:ptLst>
  <dgm:cxnLst>
    <dgm:cxn modelId="{B1ED104C-142D-47D4-AC1E-3B1E14FA3FEC}" type="presOf" srcId="{9C4412D3-7B03-45F9-A0A0-A67026DAE4E6}" destId="{68EE14F1-4F29-4B3B-BF90-FE66F784E8A3}" srcOrd="0" destOrd="0" presId="urn:microsoft.com/office/officeart/2005/8/layout/pyramid2"/>
    <dgm:cxn modelId="{B59FD459-14FE-4356-B497-3867F3C38E10}" type="presOf" srcId="{D9D381CF-8408-49B7-AC83-9BD0869DDA2F}" destId="{AA020D1D-6CB5-47DB-ABB5-69C8B7E6EF9F}" srcOrd="0" destOrd="0" presId="urn:microsoft.com/office/officeart/2005/8/layout/pyramid2"/>
    <dgm:cxn modelId="{46AA6ABE-6A59-45CE-9702-75AFDAB07B07}" srcId="{D9D381CF-8408-49B7-AC83-9BD0869DDA2F}" destId="{92F89D69-3B13-409D-BB18-873DE753D3C6}" srcOrd="0" destOrd="0" parTransId="{2EE60161-2D57-4795-BD3C-08B8B8BBD7C9}" sibTransId="{08FE8A55-B8A8-44DE-BF7E-0BFBCC6EE9AE}"/>
    <dgm:cxn modelId="{3228E6C6-85E4-4933-A910-CB97A271D563}" srcId="{D9D381CF-8408-49B7-AC83-9BD0869DDA2F}" destId="{9C4412D3-7B03-45F9-A0A0-A67026DAE4E6}" srcOrd="1" destOrd="0" parTransId="{AA1DF104-CB09-49E8-865C-528FA945A6CB}" sibTransId="{B6CD4FC4-0DCE-4759-ACDD-969681E7A214}"/>
    <dgm:cxn modelId="{5A9CFCE4-324C-4B2E-B1F5-6C18FA0F2729}" type="presOf" srcId="{92F89D69-3B13-409D-BB18-873DE753D3C6}" destId="{6C518822-67AA-4FE9-81B1-7F1AACEF4111}" srcOrd="0" destOrd="0" presId="urn:microsoft.com/office/officeart/2005/8/layout/pyramid2"/>
    <dgm:cxn modelId="{D02E65EC-BD56-4810-B186-262DAC3043CD}" type="presOf" srcId="{396D6A7C-9505-444F-8416-C4C32E46C79C}" destId="{F0F7CE34-5FB2-46CB-A401-A17B15B077F2}" srcOrd="0" destOrd="0" presId="urn:microsoft.com/office/officeart/2005/8/layout/pyramid2"/>
    <dgm:cxn modelId="{191247F0-A644-42F9-9E1E-6978AE572303}" srcId="{D9D381CF-8408-49B7-AC83-9BD0869DDA2F}" destId="{396D6A7C-9505-444F-8416-C4C32E46C79C}" srcOrd="2" destOrd="0" parTransId="{4E50A003-05E2-49F8-B1F4-8BDE1300B1F7}" sibTransId="{E30376F8-505E-4E84-8F34-1BB561B55F16}"/>
    <dgm:cxn modelId="{13B8A106-A181-49D4-856C-AF2A894B049D}" type="presParOf" srcId="{AA020D1D-6CB5-47DB-ABB5-69C8B7E6EF9F}" destId="{0D944729-24EF-4D77-B1DD-78096ADF67E6}" srcOrd="0" destOrd="0" presId="urn:microsoft.com/office/officeart/2005/8/layout/pyramid2"/>
    <dgm:cxn modelId="{DEB490B1-AD06-4397-9165-054BF0CD8009}" type="presParOf" srcId="{AA020D1D-6CB5-47DB-ABB5-69C8B7E6EF9F}" destId="{5C094285-E77B-4733-A692-F7198A9FC49E}" srcOrd="1" destOrd="0" presId="urn:microsoft.com/office/officeart/2005/8/layout/pyramid2"/>
    <dgm:cxn modelId="{F78176BE-9B91-4A40-9898-11A90B05C6C9}" type="presParOf" srcId="{5C094285-E77B-4733-A692-F7198A9FC49E}" destId="{6C518822-67AA-4FE9-81B1-7F1AACEF4111}" srcOrd="0" destOrd="0" presId="urn:microsoft.com/office/officeart/2005/8/layout/pyramid2"/>
    <dgm:cxn modelId="{43133653-2D83-412D-83F7-39529D00202E}" type="presParOf" srcId="{5C094285-E77B-4733-A692-F7198A9FC49E}" destId="{1B8B486C-18DF-47DA-B658-A70CB0292CB8}" srcOrd="1" destOrd="0" presId="urn:microsoft.com/office/officeart/2005/8/layout/pyramid2"/>
    <dgm:cxn modelId="{BCC306C0-8DB7-4A54-83D7-B00B6D7B0180}" type="presParOf" srcId="{5C094285-E77B-4733-A692-F7198A9FC49E}" destId="{68EE14F1-4F29-4B3B-BF90-FE66F784E8A3}" srcOrd="2" destOrd="0" presId="urn:microsoft.com/office/officeart/2005/8/layout/pyramid2"/>
    <dgm:cxn modelId="{8A4BED47-E899-4C58-B9B1-AA06C6EE8581}" type="presParOf" srcId="{5C094285-E77B-4733-A692-F7198A9FC49E}" destId="{46E5D66B-8DEA-4564-8B94-7E0AD0EA4F16}" srcOrd="3" destOrd="0" presId="urn:microsoft.com/office/officeart/2005/8/layout/pyramid2"/>
    <dgm:cxn modelId="{5460792D-348E-44E8-9DF9-A1CF41F29E00}" type="presParOf" srcId="{5C094285-E77B-4733-A692-F7198A9FC49E}" destId="{F0F7CE34-5FB2-46CB-A401-A17B15B077F2}" srcOrd="4" destOrd="0" presId="urn:microsoft.com/office/officeart/2005/8/layout/pyramid2"/>
    <dgm:cxn modelId="{0CF7659B-FC7A-4FE2-9F55-D070962DA077}" type="presParOf" srcId="{5C094285-E77B-4733-A692-F7198A9FC49E}" destId="{AE523ED8-E942-4927-A8F5-B8EFFC2F20F3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38DC93-24BC-4876-86ED-D8D36845A22D}" type="doc">
      <dgm:prSet loTypeId="urn:microsoft.com/office/officeart/2005/8/layout/hList9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266DFC31-0E74-4651-8A61-6696D4F12239}">
      <dgm:prSet phldrT="[Texte]"/>
      <dgm:spPr/>
      <dgm:t>
        <a:bodyPr/>
        <a:lstStyle/>
        <a:p>
          <a:r>
            <a:rPr lang="fr-FR" b="1" dirty="0"/>
            <a:t>Missions renforcées</a:t>
          </a:r>
        </a:p>
      </dgm:t>
    </dgm:pt>
    <dgm:pt modelId="{68C2AC35-9A8C-44FF-9DC9-D2C565D393DF}" type="parTrans" cxnId="{D021D80C-236C-4590-B3FC-11BA1BF0B479}">
      <dgm:prSet/>
      <dgm:spPr/>
      <dgm:t>
        <a:bodyPr/>
        <a:lstStyle/>
        <a:p>
          <a:endParaRPr lang="fr-FR"/>
        </a:p>
      </dgm:t>
    </dgm:pt>
    <dgm:pt modelId="{94A29334-EA09-432F-BB63-32277ED418D8}" type="sibTrans" cxnId="{D021D80C-236C-4590-B3FC-11BA1BF0B479}">
      <dgm:prSet/>
      <dgm:spPr/>
      <dgm:t>
        <a:bodyPr/>
        <a:lstStyle/>
        <a:p>
          <a:endParaRPr lang="fr-FR"/>
        </a:p>
      </dgm:t>
    </dgm:pt>
    <dgm:pt modelId="{E7591395-A916-4BB7-AEC6-62F4B402A6A1}">
      <dgm:prSet phldrT="[Texte]" custT="1"/>
      <dgm:spPr/>
      <dgm:t>
        <a:bodyPr/>
        <a:lstStyle/>
        <a:p>
          <a:r>
            <a:rPr lang="fr-FR" altLang="fr-FR" sz="1800" b="1" dirty="0"/>
            <a:t>Lisibilité</a:t>
          </a:r>
          <a:r>
            <a:rPr lang="fr-FR" altLang="fr-FR" sz="1800" dirty="0"/>
            <a:t> organisation  offre de soins </a:t>
          </a:r>
        </a:p>
        <a:p>
          <a:r>
            <a:rPr lang="fr-FR" sz="1800" b="1" dirty="0"/>
            <a:t>Evaluation</a:t>
          </a:r>
          <a:r>
            <a:rPr lang="fr-FR" sz="1800" dirty="0"/>
            <a:t> qualité des soins</a:t>
          </a:r>
          <a:endParaRPr lang="fr-FR" altLang="fr-FR" sz="1800" dirty="0"/>
        </a:p>
        <a:p>
          <a:r>
            <a:rPr lang="fr-FR" altLang="fr-FR" sz="1800" dirty="0"/>
            <a:t>Articulation </a:t>
          </a:r>
          <a:r>
            <a:rPr lang="fr-FR" altLang="fr-FR" sz="1800" b="1" dirty="0"/>
            <a:t>recherche clinique </a:t>
          </a:r>
          <a:r>
            <a:rPr lang="fr-FR" altLang="fr-FR" sz="1800" dirty="0"/>
            <a:t>/ inclusions essais cliniques</a:t>
          </a:r>
        </a:p>
        <a:p>
          <a:r>
            <a:rPr lang="fr-FR" altLang="fr-FR" sz="1800" b="1" dirty="0"/>
            <a:t>Appui méthodologique </a:t>
          </a:r>
          <a:r>
            <a:rPr lang="fr-FR" altLang="fr-FR" sz="1800" dirty="0"/>
            <a:t> indicateurs </a:t>
          </a:r>
        </a:p>
        <a:p>
          <a:r>
            <a:rPr lang="fr-FR" sz="1800" b="1" dirty="0"/>
            <a:t>DCC d</a:t>
          </a:r>
          <a:r>
            <a:rPr lang="fr-FR" sz="1800" dirty="0"/>
            <a:t>éveloppement et déploiement </a:t>
          </a:r>
          <a:endParaRPr lang="fr-FR" sz="1800" b="1" dirty="0"/>
        </a:p>
        <a:p>
          <a:r>
            <a:rPr lang="fr-FR" altLang="fr-FR" sz="1800" b="1" dirty="0"/>
            <a:t>Interfaces </a:t>
          </a:r>
          <a:r>
            <a:rPr lang="fr-FR" altLang="fr-FR" sz="1800" dirty="0"/>
            <a:t>(structures de gestion des dépistages, registres, </a:t>
          </a:r>
          <a:r>
            <a:rPr lang="fr-FR" altLang="fr-FR" sz="1800" dirty="0" err="1"/>
            <a:t>etc</a:t>
          </a:r>
          <a:r>
            <a:rPr lang="fr-FR" altLang="fr-FR" sz="1800" dirty="0"/>
            <a:t>)</a:t>
          </a:r>
          <a:endParaRPr lang="fr-FR" sz="1800" dirty="0"/>
        </a:p>
      </dgm:t>
    </dgm:pt>
    <dgm:pt modelId="{896B03FF-5D55-470B-A868-3798D51405E2}" type="parTrans" cxnId="{9DE21D0F-24B9-4B67-9498-D680F69DE430}">
      <dgm:prSet/>
      <dgm:spPr/>
      <dgm:t>
        <a:bodyPr/>
        <a:lstStyle/>
        <a:p>
          <a:endParaRPr lang="fr-FR"/>
        </a:p>
      </dgm:t>
    </dgm:pt>
    <dgm:pt modelId="{B309FF4C-DDDE-46B5-9F47-C9A178D56FD9}" type="sibTrans" cxnId="{9DE21D0F-24B9-4B67-9498-D680F69DE430}">
      <dgm:prSet/>
      <dgm:spPr/>
      <dgm:t>
        <a:bodyPr/>
        <a:lstStyle/>
        <a:p>
          <a:endParaRPr lang="fr-FR"/>
        </a:p>
      </dgm:t>
    </dgm:pt>
    <dgm:pt modelId="{8447F325-67AD-40ED-A2FD-E20F1AD92C2F}">
      <dgm:prSet phldrT="[Texte]"/>
      <dgm:spPr/>
      <dgm:t>
        <a:bodyPr/>
        <a:lstStyle/>
        <a:p>
          <a:r>
            <a:rPr lang="fr-FR" b="1" dirty="0"/>
            <a:t>Missions nouvelles</a:t>
          </a:r>
        </a:p>
      </dgm:t>
    </dgm:pt>
    <dgm:pt modelId="{AB56038A-731F-4A34-8021-2A1F20AF8132}" type="parTrans" cxnId="{0D948CAA-F7DF-49B8-940A-B403574399E0}">
      <dgm:prSet/>
      <dgm:spPr/>
      <dgm:t>
        <a:bodyPr/>
        <a:lstStyle/>
        <a:p>
          <a:endParaRPr lang="fr-FR"/>
        </a:p>
      </dgm:t>
    </dgm:pt>
    <dgm:pt modelId="{2FA4B553-9CA7-402D-A5C5-84519FFBC95F}" type="sibTrans" cxnId="{0D948CAA-F7DF-49B8-940A-B403574399E0}">
      <dgm:prSet/>
      <dgm:spPr/>
      <dgm:t>
        <a:bodyPr/>
        <a:lstStyle/>
        <a:p>
          <a:endParaRPr lang="fr-FR"/>
        </a:p>
      </dgm:t>
    </dgm:pt>
    <dgm:pt modelId="{33A345AA-B807-42D0-B02C-C7F4E849D657}">
      <dgm:prSet phldrT="[Texte]" custT="1"/>
      <dgm:spPr/>
      <dgm:t>
        <a:bodyPr anchor="t"/>
        <a:lstStyle/>
        <a:p>
          <a:r>
            <a:rPr lang="fr-FR" altLang="fr-FR" sz="1800" b="1" dirty="0"/>
            <a:t>Qualité et sécurité </a:t>
          </a:r>
          <a:r>
            <a:rPr lang="fr-FR" altLang="fr-FR" sz="1800" dirty="0"/>
            <a:t>des </a:t>
          </a:r>
          <a:r>
            <a:rPr lang="fr-FR" sz="1800" dirty="0"/>
            <a:t>soins </a:t>
          </a:r>
          <a:r>
            <a:rPr lang="fr-FR" altLang="fr-FR" sz="1800" dirty="0"/>
            <a:t>:  intégration missions 3C </a:t>
          </a:r>
          <a:endParaRPr lang="fr-FR" sz="1800" dirty="0"/>
        </a:p>
        <a:p>
          <a:r>
            <a:rPr lang="fr-FR" altLang="fr-FR" sz="1800" b="1" dirty="0"/>
            <a:t>Coordination</a:t>
          </a:r>
          <a:r>
            <a:rPr lang="fr-FR" altLang="fr-FR" sz="1800" dirty="0"/>
            <a:t> oncogériatrie et cancérologie pédiatrique</a:t>
          </a:r>
        </a:p>
        <a:p>
          <a:r>
            <a:rPr lang="fr-FR" sz="1800" dirty="0"/>
            <a:t>Appui aux </a:t>
          </a:r>
          <a:r>
            <a:rPr lang="fr-FR" sz="1800" b="1" dirty="0"/>
            <a:t>évolutions</a:t>
          </a:r>
          <a:r>
            <a:rPr lang="fr-FR" sz="1800" dirty="0"/>
            <a:t> des soins</a:t>
          </a:r>
        </a:p>
        <a:p>
          <a:r>
            <a:rPr lang="fr-FR" altLang="fr-FR" sz="1800" dirty="0"/>
            <a:t>Contribution aux </a:t>
          </a:r>
          <a:r>
            <a:rPr lang="fr-FR" altLang="fr-FR" sz="1800" b="1" dirty="0"/>
            <a:t>recommandations et référentiels</a:t>
          </a:r>
          <a:r>
            <a:rPr lang="fr-FR" altLang="fr-FR" sz="1800" dirty="0"/>
            <a:t> nationaux</a:t>
          </a:r>
          <a:endParaRPr lang="fr-FR" sz="1800" dirty="0"/>
        </a:p>
      </dgm:t>
    </dgm:pt>
    <dgm:pt modelId="{DFB253C3-F820-42E8-A2B7-AC8F0D9EEAAF}" type="parTrans" cxnId="{9651CFAE-37BE-4917-AAFC-88028E9F9EBD}">
      <dgm:prSet/>
      <dgm:spPr/>
      <dgm:t>
        <a:bodyPr/>
        <a:lstStyle/>
        <a:p>
          <a:endParaRPr lang="fr-FR"/>
        </a:p>
      </dgm:t>
    </dgm:pt>
    <dgm:pt modelId="{45CD2FD4-25CF-41AD-9042-219AA1F9DBD3}" type="sibTrans" cxnId="{9651CFAE-37BE-4917-AAFC-88028E9F9EBD}">
      <dgm:prSet/>
      <dgm:spPr/>
      <dgm:t>
        <a:bodyPr/>
        <a:lstStyle/>
        <a:p>
          <a:endParaRPr lang="fr-FR"/>
        </a:p>
      </dgm:t>
    </dgm:pt>
    <dgm:pt modelId="{9F024B74-E1F9-44D3-88B8-DAE27D99918A}" type="pres">
      <dgm:prSet presAssocID="{1438DC93-24BC-4876-86ED-D8D36845A22D}" presName="list" presStyleCnt="0">
        <dgm:presLayoutVars>
          <dgm:dir/>
          <dgm:animLvl val="lvl"/>
        </dgm:presLayoutVars>
      </dgm:prSet>
      <dgm:spPr/>
    </dgm:pt>
    <dgm:pt modelId="{3DADBC6C-3DE8-4DC2-9600-4D6858B29F17}" type="pres">
      <dgm:prSet presAssocID="{266DFC31-0E74-4651-8A61-6696D4F12239}" presName="posSpace" presStyleCnt="0"/>
      <dgm:spPr/>
    </dgm:pt>
    <dgm:pt modelId="{E281443E-E54A-49EF-9F0A-BD7E9549787C}" type="pres">
      <dgm:prSet presAssocID="{266DFC31-0E74-4651-8A61-6696D4F12239}" presName="vertFlow" presStyleCnt="0"/>
      <dgm:spPr/>
    </dgm:pt>
    <dgm:pt modelId="{9AF62775-20E2-4F88-9849-F764AD4ADC93}" type="pres">
      <dgm:prSet presAssocID="{266DFC31-0E74-4651-8A61-6696D4F12239}" presName="topSpace" presStyleCnt="0"/>
      <dgm:spPr/>
    </dgm:pt>
    <dgm:pt modelId="{060DEBC5-0CB2-4854-BCE6-59C23201B9B3}" type="pres">
      <dgm:prSet presAssocID="{266DFC31-0E74-4651-8A61-6696D4F12239}" presName="firstComp" presStyleCnt="0"/>
      <dgm:spPr/>
    </dgm:pt>
    <dgm:pt modelId="{427A0124-00B4-4631-A2EB-374CC310F1E0}" type="pres">
      <dgm:prSet presAssocID="{266DFC31-0E74-4651-8A61-6696D4F12239}" presName="firstChild" presStyleLbl="bgAccFollowNode1" presStyleIdx="0" presStyleCnt="2" custScaleX="105652" custScaleY="258177"/>
      <dgm:spPr/>
    </dgm:pt>
    <dgm:pt modelId="{49AC571E-9D3B-4F45-A82B-C92D7E5209C5}" type="pres">
      <dgm:prSet presAssocID="{266DFC31-0E74-4651-8A61-6696D4F12239}" presName="firstChildTx" presStyleLbl="bgAccFollowNode1" presStyleIdx="0" presStyleCnt="2">
        <dgm:presLayoutVars>
          <dgm:bulletEnabled val="1"/>
        </dgm:presLayoutVars>
      </dgm:prSet>
      <dgm:spPr/>
    </dgm:pt>
    <dgm:pt modelId="{3B81CE72-F103-4AA3-90B2-223163F67AF4}" type="pres">
      <dgm:prSet presAssocID="{266DFC31-0E74-4651-8A61-6696D4F12239}" presName="negSpace" presStyleCnt="0"/>
      <dgm:spPr/>
    </dgm:pt>
    <dgm:pt modelId="{EEB869C5-06DC-45AA-B138-EE04FD9BECD2}" type="pres">
      <dgm:prSet presAssocID="{266DFC31-0E74-4651-8A61-6696D4F12239}" presName="circle" presStyleLbl="node1" presStyleIdx="0" presStyleCnt="2" custScaleX="96414" custScaleY="97909" custLinFactNeighborX="-45020" custLinFactNeighborY="-127"/>
      <dgm:spPr/>
    </dgm:pt>
    <dgm:pt modelId="{30CA77CA-3683-4C06-9C1B-4A0878AF598C}" type="pres">
      <dgm:prSet presAssocID="{94A29334-EA09-432F-BB63-32277ED418D8}" presName="transSpace" presStyleCnt="0"/>
      <dgm:spPr/>
    </dgm:pt>
    <dgm:pt modelId="{4B3934C8-5616-4D3C-B896-B9C91B801C70}" type="pres">
      <dgm:prSet presAssocID="{8447F325-67AD-40ED-A2FD-E20F1AD92C2F}" presName="posSpace" presStyleCnt="0"/>
      <dgm:spPr/>
    </dgm:pt>
    <dgm:pt modelId="{F3E9ED62-7702-4374-A45C-FFE40DAB8DB5}" type="pres">
      <dgm:prSet presAssocID="{8447F325-67AD-40ED-A2FD-E20F1AD92C2F}" presName="vertFlow" presStyleCnt="0"/>
      <dgm:spPr/>
    </dgm:pt>
    <dgm:pt modelId="{8D6366AA-7E68-44A7-BF0C-765D9CAAC4D1}" type="pres">
      <dgm:prSet presAssocID="{8447F325-67AD-40ED-A2FD-E20F1AD92C2F}" presName="topSpace" presStyleCnt="0"/>
      <dgm:spPr/>
    </dgm:pt>
    <dgm:pt modelId="{08A4057C-CA00-4CAC-A994-CF7B1DC0C55E}" type="pres">
      <dgm:prSet presAssocID="{8447F325-67AD-40ED-A2FD-E20F1AD92C2F}" presName="firstComp" presStyleCnt="0"/>
      <dgm:spPr/>
    </dgm:pt>
    <dgm:pt modelId="{67381830-C101-4B4D-ABBD-6715BE2B2B65}" type="pres">
      <dgm:prSet presAssocID="{8447F325-67AD-40ED-A2FD-E20F1AD92C2F}" presName="firstChild" presStyleLbl="bgAccFollowNode1" presStyleIdx="1" presStyleCnt="2" custScaleX="104194" custScaleY="253848"/>
      <dgm:spPr/>
    </dgm:pt>
    <dgm:pt modelId="{EB0AC6AE-47A1-47E6-B4D6-3F58C3C8D1E1}" type="pres">
      <dgm:prSet presAssocID="{8447F325-67AD-40ED-A2FD-E20F1AD92C2F}" presName="firstChildTx" presStyleLbl="bgAccFollowNode1" presStyleIdx="1" presStyleCnt="2">
        <dgm:presLayoutVars>
          <dgm:bulletEnabled val="1"/>
        </dgm:presLayoutVars>
      </dgm:prSet>
      <dgm:spPr/>
    </dgm:pt>
    <dgm:pt modelId="{FF97A927-CE56-4BAC-BEED-1C14EA8663BF}" type="pres">
      <dgm:prSet presAssocID="{8447F325-67AD-40ED-A2FD-E20F1AD92C2F}" presName="negSpace" presStyleCnt="0"/>
      <dgm:spPr/>
    </dgm:pt>
    <dgm:pt modelId="{5164AC4E-FC06-431B-98EE-D3887D5B9373}" type="pres">
      <dgm:prSet presAssocID="{8447F325-67AD-40ED-A2FD-E20F1AD92C2F}" presName="circle" presStyleLbl="node1" presStyleIdx="1" presStyleCnt="2" custScaleX="97269" custScaleY="97909" custLinFactNeighborX="-11389" custLinFactNeighborY="-127"/>
      <dgm:spPr/>
    </dgm:pt>
  </dgm:ptLst>
  <dgm:cxnLst>
    <dgm:cxn modelId="{D021D80C-236C-4590-B3FC-11BA1BF0B479}" srcId="{1438DC93-24BC-4876-86ED-D8D36845A22D}" destId="{266DFC31-0E74-4651-8A61-6696D4F12239}" srcOrd="0" destOrd="0" parTransId="{68C2AC35-9A8C-44FF-9DC9-D2C565D393DF}" sibTransId="{94A29334-EA09-432F-BB63-32277ED418D8}"/>
    <dgm:cxn modelId="{9DE21D0F-24B9-4B67-9498-D680F69DE430}" srcId="{266DFC31-0E74-4651-8A61-6696D4F12239}" destId="{E7591395-A916-4BB7-AEC6-62F4B402A6A1}" srcOrd="0" destOrd="0" parTransId="{896B03FF-5D55-470B-A868-3798D51405E2}" sibTransId="{B309FF4C-DDDE-46B5-9F47-C9A178D56FD9}"/>
    <dgm:cxn modelId="{5A543723-D3DA-41D1-B856-FCAD7B52E9DF}" type="presOf" srcId="{E7591395-A916-4BB7-AEC6-62F4B402A6A1}" destId="{427A0124-00B4-4631-A2EB-374CC310F1E0}" srcOrd="0" destOrd="0" presId="urn:microsoft.com/office/officeart/2005/8/layout/hList9"/>
    <dgm:cxn modelId="{CC472331-7792-42D8-9561-295FCD9B81F2}" type="presOf" srcId="{E7591395-A916-4BB7-AEC6-62F4B402A6A1}" destId="{49AC571E-9D3B-4F45-A82B-C92D7E5209C5}" srcOrd="1" destOrd="0" presId="urn:microsoft.com/office/officeart/2005/8/layout/hList9"/>
    <dgm:cxn modelId="{0972D377-259E-412F-8319-00BF7644A722}" type="presOf" srcId="{33A345AA-B807-42D0-B02C-C7F4E849D657}" destId="{EB0AC6AE-47A1-47E6-B4D6-3F58C3C8D1E1}" srcOrd="1" destOrd="0" presId="urn:microsoft.com/office/officeart/2005/8/layout/hList9"/>
    <dgm:cxn modelId="{1FBD417D-5B12-491D-AAAB-4F771BA9398F}" type="presOf" srcId="{33A345AA-B807-42D0-B02C-C7F4E849D657}" destId="{67381830-C101-4B4D-ABBD-6715BE2B2B65}" srcOrd="0" destOrd="0" presId="urn:microsoft.com/office/officeart/2005/8/layout/hList9"/>
    <dgm:cxn modelId="{E909ED85-F295-4EF7-B75B-610B386EE371}" type="presOf" srcId="{1438DC93-24BC-4876-86ED-D8D36845A22D}" destId="{9F024B74-E1F9-44D3-88B8-DAE27D99918A}" srcOrd="0" destOrd="0" presId="urn:microsoft.com/office/officeart/2005/8/layout/hList9"/>
    <dgm:cxn modelId="{0D948CAA-F7DF-49B8-940A-B403574399E0}" srcId="{1438DC93-24BC-4876-86ED-D8D36845A22D}" destId="{8447F325-67AD-40ED-A2FD-E20F1AD92C2F}" srcOrd="1" destOrd="0" parTransId="{AB56038A-731F-4A34-8021-2A1F20AF8132}" sibTransId="{2FA4B553-9CA7-402D-A5C5-84519FFBC95F}"/>
    <dgm:cxn modelId="{9651CFAE-37BE-4917-AAFC-88028E9F9EBD}" srcId="{8447F325-67AD-40ED-A2FD-E20F1AD92C2F}" destId="{33A345AA-B807-42D0-B02C-C7F4E849D657}" srcOrd="0" destOrd="0" parTransId="{DFB253C3-F820-42E8-A2B7-AC8F0D9EEAAF}" sibTransId="{45CD2FD4-25CF-41AD-9042-219AA1F9DBD3}"/>
    <dgm:cxn modelId="{1FC180B5-C9AA-41B9-AB08-89E90CFE3888}" type="presOf" srcId="{8447F325-67AD-40ED-A2FD-E20F1AD92C2F}" destId="{5164AC4E-FC06-431B-98EE-D3887D5B9373}" srcOrd="0" destOrd="0" presId="urn:microsoft.com/office/officeart/2005/8/layout/hList9"/>
    <dgm:cxn modelId="{BC3E23C0-3B0F-473F-8175-12F68CBD79D2}" type="presOf" srcId="{266DFC31-0E74-4651-8A61-6696D4F12239}" destId="{EEB869C5-06DC-45AA-B138-EE04FD9BECD2}" srcOrd="0" destOrd="0" presId="urn:microsoft.com/office/officeart/2005/8/layout/hList9"/>
    <dgm:cxn modelId="{253DB8C3-0C81-4669-A7A4-1926B5ECC0C1}" type="presParOf" srcId="{9F024B74-E1F9-44D3-88B8-DAE27D99918A}" destId="{3DADBC6C-3DE8-4DC2-9600-4D6858B29F17}" srcOrd="0" destOrd="0" presId="urn:microsoft.com/office/officeart/2005/8/layout/hList9"/>
    <dgm:cxn modelId="{9368A9E2-22B0-455D-A11F-26F7F8EB2032}" type="presParOf" srcId="{9F024B74-E1F9-44D3-88B8-DAE27D99918A}" destId="{E281443E-E54A-49EF-9F0A-BD7E9549787C}" srcOrd="1" destOrd="0" presId="urn:microsoft.com/office/officeart/2005/8/layout/hList9"/>
    <dgm:cxn modelId="{9E91FBA1-F22A-4FCB-A1CF-73CE8EC5EEB6}" type="presParOf" srcId="{E281443E-E54A-49EF-9F0A-BD7E9549787C}" destId="{9AF62775-20E2-4F88-9849-F764AD4ADC93}" srcOrd="0" destOrd="0" presId="urn:microsoft.com/office/officeart/2005/8/layout/hList9"/>
    <dgm:cxn modelId="{13E363DF-2394-441B-A13E-6E8C496468DF}" type="presParOf" srcId="{E281443E-E54A-49EF-9F0A-BD7E9549787C}" destId="{060DEBC5-0CB2-4854-BCE6-59C23201B9B3}" srcOrd="1" destOrd="0" presId="urn:microsoft.com/office/officeart/2005/8/layout/hList9"/>
    <dgm:cxn modelId="{7FF41DD7-963C-4DA2-BEC9-D4B3BA5CE62F}" type="presParOf" srcId="{060DEBC5-0CB2-4854-BCE6-59C23201B9B3}" destId="{427A0124-00B4-4631-A2EB-374CC310F1E0}" srcOrd="0" destOrd="0" presId="urn:microsoft.com/office/officeart/2005/8/layout/hList9"/>
    <dgm:cxn modelId="{4C9438E9-D4A2-467D-A4CA-F519E35B66C5}" type="presParOf" srcId="{060DEBC5-0CB2-4854-BCE6-59C23201B9B3}" destId="{49AC571E-9D3B-4F45-A82B-C92D7E5209C5}" srcOrd="1" destOrd="0" presId="urn:microsoft.com/office/officeart/2005/8/layout/hList9"/>
    <dgm:cxn modelId="{B64BF0C8-F568-43E6-8249-43D3985F8A8E}" type="presParOf" srcId="{9F024B74-E1F9-44D3-88B8-DAE27D99918A}" destId="{3B81CE72-F103-4AA3-90B2-223163F67AF4}" srcOrd="2" destOrd="0" presId="urn:microsoft.com/office/officeart/2005/8/layout/hList9"/>
    <dgm:cxn modelId="{05625A1A-E81A-41D9-BADC-9AE3227B702B}" type="presParOf" srcId="{9F024B74-E1F9-44D3-88B8-DAE27D99918A}" destId="{EEB869C5-06DC-45AA-B138-EE04FD9BECD2}" srcOrd="3" destOrd="0" presId="urn:microsoft.com/office/officeart/2005/8/layout/hList9"/>
    <dgm:cxn modelId="{80BD0E9B-8C8A-4DF1-981F-E866C0DDAFF7}" type="presParOf" srcId="{9F024B74-E1F9-44D3-88B8-DAE27D99918A}" destId="{30CA77CA-3683-4C06-9C1B-4A0878AF598C}" srcOrd="4" destOrd="0" presId="urn:microsoft.com/office/officeart/2005/8/layout/hList9"/>
    <dgm:cxn modelId="{3FAB0B44-5267-46BD-A7DE-1160DD796238}" type="presParOf" srcId="{9F024B74-E1F9-44D3-88B8-DAE27D99918A}" destId="{4B3934C8-5616-4D3C-B896-B9C91B801C70}" srcOrd="5" destOrd="0" presId="urn:microsoft.com/office/officeart/2005/8/layout/hList9"/>
    <dgm:cxn modelId="{7955F799-153F-412B-A036-76D704798521}" type="presParOf" srcId="{9F024B74-E1F9-44D3-88B8-DAE27D99918A}" destId="{F3E9ED62-7702-4374-A45C-FFE40DAB8DB5}" srcOrd="6" destOrd="0" presId="urn:microsoft.com/office/officeart/2005/8/layout/hList9"/>
    <dgm:cxn modelId="{76D772E2-6F83-4CEA-A32D-9636B32DE355}" type="presParOf" srcId="{F3E9ED62-7702-4374-A45C-FFE40DAB8DB5}" destId="{8D6366AA-7E68-44A7-BF0C-765D9CAAC4D1}" srcOrd="0" destOrd="0" presId="urn:microsoft.com/office/officeart/2005/8/layout/hList9"/>
    <dgm:cxn modelId="{C7DDBEA8-2040-42AB-AFA0-84E65AE48A02}" type="presParOf" srcId="{F3E9ED62-7702-4374-A45C-FFE40DAB8DB5}" destId="{08A4057C-CA00-4CAC-A994-CF7B1DC0C55E}" srcOrd="1" destOrd="0" presId="urn:microsoft.com/office/officeart/2005/8/layout/hList9"/>
    <dgm:cxn modelId="{8D3D8628-EA01-49BD-A304-1E8181F3311A}" type="presParOf" srcId="{08A4057C-CA00-4CAC-A994-CF7B1DC0C55E}" destId="{67381830-C101-4B4D-ABBD-6715BE2B2B65}" srcOrd="0" destOrd="0" presId="urn:microsoft.com/office/officeart/2005/8/layout/hList9"/>
    <dgm:cxn modelId="{E104C847-602C-409F-982B-D54CB0B9480C}" type="presParOf" srcId="{08A4057C-CA00-4CAC-A994-CF7B1DC0C55E}" destId="{EB0AC6AE-47A1-47E6-B4D6-3F58C3C8D1E1}" srcOrd="1" destOrd="0" presId="urn:microsoft.com/office/officeart/2005/8/layout/hList9"/>
    <dgm:cxn modelId="{C0C0237A-8D14-411D-A0B7-D659F21D68E3}" type="presParOf" srcId="{9F024B74-E1F9-44D3-88B8-DAE27D99918A}" destId="{FF97A927-CE56-4BAC-BEED-1C14EA8663BF}" srcOrd="7" destOrd="0" presId="urn:microsoft.com/office/officeart/2005/8/layout/hList9"/>
    <dgm:cxn modelId="{F3D0B267-897C-4EBF-9B65-67C9CD98B34E}" type="presParOf" srcId="{9F024B74-E1F9-44D3-88B8-DAE27D99918A}" destId="{5164AC4E-FC06-431B-98EE-D3887D5B9373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9B3204-AE9E-45FD-8929-04C061948D36}" type="doc">
      <dgm:prSet loTypeId="urn:microsoft.com/office/officeart/2005/8/layout/matrix3" loCatId="matrix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946EED3A-18AC-481D-AC28-A2A5363F15A9}">
      <dgm:prSet phldrT="[Texte]" custT="1"/>
      <dgm:spPr/>
      <dgm:t>
        <a:bodyPr/>
        <a:lstStyle/>
        <a:p>
          <a:r>
            <a:rPr lang="fr-FR" sz="2400" b="1" dirty="0"/>
            <a:t>Labellisation</a:t>
          </a:r>
        </a:p>
      </dgm:t>
    </dgm:pt>
    <dgm:pt modelId="{AA85EE0C-ECB3-4222-83A7-A6FC91DF8714}" type="parTrans" cxnId="{30104B7D-0EE4-4EE8-B967-3AAFB16A895F}">
      <dgm:prSet/>
      <dgm:spPr/>
      <dgm:t>
        <a:bodyPr/>
        <a:lstStyle/>
        <a:p>
          <a:endParaRPr lang="fr-FR"/>
        </a:p>
      </dgm:t>
    </dgm:pt>
    <dgm:pt modelId="{6489EE53-33A7-445E-8796-77CB79CD8E74}" type="sibTrans" cxnId="{30104B7D-0EE4-4EE8-B967-3AAFB16A895F}">
      <dgm:prSet/>
      <dgm:spPr/>
      <dgm:t>
        <a:bodyPr/>
        <a:lstStyle/>
        <a:p>
          <a:endParaRPr lang="fr-FR"/>
        </a:p>
      </dgm:t>
    </dgm:pt>
    <dgm:pt modelId="{54F78D0A-B5F1-4CBB-82CD-80CFBD41166E}">
      <dgm:prSet phldrT="[Texte]" custT="1"/>
      <dgm:spPr/>
      <dgm:t>
        <a:bodyPr/>
        <a:lstStyle/>
        <a:p>
          <a:r>
            <a:rPr lang="fr-FR" sz="2400" b="1" dirty="0"/>
            <a:t>Appui à la conduite du changement</a:t>
          </a:r>
        </a:p>
      </dgm:t>
    </dgm:pt>
    <dgm:pt modelId="{2CD8D68C-8A9D-4984-9485-040FB92B2A42}" type="parTrans" cxnId="{46960F2F-E157-4D65-8F09-567C33206B1B}">
      <dgm:prSet/>
      <dgm:spPr/>
      <dgm:t>
        <a:bodyPr/>
        <a:lstStyle/>
        <a:p>
          <a:endParaRPr lang="fr-FR"/>
        </a:p>
      </dgm:t>
    </dgm:pt>
    <dgm:pt modelId="{3A8C210A-5BBB-43D9-89DC-16F07B765AB1}" type="sibTrans" cxnId="{46960F2F-E157-4D65-8F09-567C33206B1B}">
      <dgm:prSet/>
      <dgm:spPr/>
      <dgm:t>
        <a:bodyPr/>
        <a:lstStyle/>
        <a:p>
          <a:endParaRPr lang="fr-FR"/>
        </a:p>
      </dgm:t>
    </dgm:pt>
    <dgm:pt modelId="{CD22EAE3-E578-4868-AE9F-1CDDAA770362}">
      <dgm:prSet custT="1"/>
      <dgm:spPr/>
      <dgm:t>
        <a:bodyPr/>
        <a:lstStyle/>
        <a:p>
          <a:r>
            <a:rPr lang="fr-FR" sz="2400" b="1" dirty="0"/>
            <a:t>Moyens alloués aux structures</a:t>
          </a:r>
        </a:p>
      </dgm:t>
    </dgm:pt>
    <dgm:pt modelId="{EC7284CC-9ECB-493D-80E1-BF8631C19B28}" type="parTrans" cxnId="{F80EDDDE-5DF0-4269-AAE2-42B994C43071}">
      <dgm:prSet/>
      <dgm:spPr/>
      <dgm:t>
        <a:bodyPr/>
        <a:lstStyle/>
        <a:p>
          <a:endParaRPr lang="fr-FR"/>
        </a:p>
      </dgm:t>
    </dgm:pt>
    <dgm:pt modelId="{F8341AE0-6039-4CF6-965A-37F663E13544}" type="sibTrans" cxnId="{F80EDDDE-5DF0-4269-AAE2-42B994C43071}">
      <dgm:prSet/>
      <dgm:spPr/>
      <dgm:t>
        <a:bodyPr/>
        <a:lstStyle/>
        <a:p>
          <a:endParaRPr lang="fr-FR"/>
        </a:p>
      </dgm:t>
    </dgm:pt>
    <dgm:pt modelId="{91DF081D-7776-4A42-A9A1-597E53EB5D66}">
      <dgm:prSet phldrT="[Texte]" custT="1"/>
      <dgm:spPr/>
      <dgm:t>
        <a:bodyPr/>
        <a:lstStyle/>
        <a:p>
          <a:r>
            <a:rPr lang="fr-FR" sz="2400" b="1" dirty="0"/>
            <a:t>Cadre juridique</a:t>
          </a:r>
        </a:p>
      </dgm:t>
    </dgm:pt>
    <dgm:pt modelId="{6AE213D1-8D0A-412E-90F4-CB777267F8AD}" type="sibTrans" cxnId="{3120C4CD-C519-499A-BFE6-916F2CAAC664}">
      <dgm:prSet/>
      <dgm:spPr/>
      <dgm:t>
        <a:bodyPr/>
        <a:lstStyle/>
        <a:p>
          <a:endParaRPr lang="fr-FR"/>
        </a:p>
      </dgm:t>
    </dgm:pt>
    <dgm:pt modelId="{27E48099-BE20-4123-B76E-D814FC153BEA}" type="parTrans" cxnId="{3120C4CD-C519-499A-BFE6-916F2CAAC664}">
      <dgm:prSet/>
      <dgm:spPr/>
      <dgm:t>
        <a:bodyPr/>
        <a:lstStyle/>
        <a:p>
          <a:endParaRPr lang="fr-FR"/>
        </a:p>
      </dgm:t>
    </dgm:pt>
    <dgm:pt modelId="{274381F0-B739-4E55-B1E4-518DD54011CC}" type="pres">
      <dgm:prSet presAssocID="{939B3204-AE9E-45FD-8929-04C061948D36}" presName="matrix" presStyleCnt="0">
        <dgm:presLayoutVars>
          <dgm:chMax val="1"/>
          <dgm:dir/>
          <dgm:resizeHandles val="exact"/>
        </dgm:presLayoutVars>
      </dgm:prSet>
      <dgm:spPr/>
    </dgm:pt>
    <dgm:pt modelId="{61DA5675-CCD4-49BE-8884-FD486CCD22BA}" type="pres">
      <dgm:prSet presAssocID="{939B3204-AE9E-45FD-8929-04C061948D36}" presName="diamond" presStyleLbl="bgShp" presStyleIdx="0" presStyleCnt="1" custScaleX="98391"/>
      <dgm:spPr/>
    </dgm:pt>
    <dgm:pt modelId="{1A752247-C90B-4736-8CF2-812764FAE951}" type="pres">
      <dgm:prSet presAssocID="{939B3204-AE9E-45FD-8929-04C061948D36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0E00598-7FFB-46C1-B5CD-394A720E563B}" type="pres">
      <dgm:prSet presAssocID="{939B3204-AE9E-45FD-8929-04C061948D36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907F772F-E75D-44F5-A05E-26788B470B09}" type="pres">
      <dgm:prSet presAssocID="{939B3204-AE9E-45FD-8929-04C061948D36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1998A2F3-5C3A-4231-9E8F-A5BFD4E123B5}" type="pres">
      <dgm:prSet presAssocID="{939B3204-AE9E-45FD-8929-04C061948D36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780FC1A-C1EC-4065-A478-5B7B215281EF}" type="presOf" srcId="{54F78D0A-B5F1-4CBB-82CD-80CFBD41166E}" destId="{1998A2F3-5C3A-4231-9E8F-A5BFD4E123B5}" srcOrd="0" destOrd="0" presId="urn:microsoft.com/office/officeart/2005/8/layout/matrix3"/>
    <dgm:cxn modelId="{46960F2F-E157-4D65-8F09-567C33206B1B}" srcId="{939B3204-AE9E-45FD-8929-04C061948D36}" destId="{54F78D0A-B5F1-4CBB-82CD-80CFBD41166E}" srcOrd="3" destOrd="0" parTransId="{2CD8D68C-8A9D-4984-9485-040FB92B2A42}" sibTransId="{3A8C210A-5BBB-43D9-89DC-16F07B765AB1}"/>
    <dgm:cxn modelId="{8312EC33-A1B2-41EA-85A8-3FAC9AA8107C}" type="presOf" srcId="{91DF081D-7776-4A42-A9A1-597E53EB5D66}" destId="{1A752247-C90B-4736-8CF2-812764FAE951}" srcOrd="0" destOrd="0" presId="urn:microsoft.com/office/officeart/2005/8/layout/matrix3"/>
    <dgm:cxn modelId="{7F99F44C-2056-40A7-B381-1246608CEBCB}" type="presOf" srcId="{CD22EAE3-E578-4868-AE9F-1CDDAA770362}" destId="{D0E00598-7FFB-46C1-B5CD-394A720E563B}" srcOrd="0" destOrd="0" presId="urn:microsoft.com/office/officeart/2005/8/layout/matrix3"/>
    <dgm:cxn modelId="{77C8217C-6123-4FE3-AB53-07E92B960E77}" type="presOf" srcId="{946EED3A-18AC-481D-AC28-A2A5363F15A9}" destId="{907F772F-E75D-44F5-A05E-26788B470B09}" srcOrd="0" destOrd="0" presId="urn:microsoft.com/office/officeart/2005/8/layout/matrix3"/>
    <dgm:cxn modelId="{30104B7D-0EE4-4EE8-B967-3AAFB16A895F}" srcId="{939B3204-AE9E-45FD-8929-04C061948D36}" destId="{946EED3A-18AC-481D-AC28-A2A5363F15A9}" srcOrd="2" destOrd="0" parTransId="{AA85EE0C-ECB3-4222-83A7-A6FC91DF8714}" sibTransId="{6489EE53-33A7-445E-8796-77CB79CD8E74}"/>
    <dgm:cxn modelId="{D065DEA2-9D81-48AB-AC19-C8D281C3D216}" type="presOf" srcId="{939B3204-AE9E-45FD-8929-04C061948D36}" destId="{274381F0-B739-4E55-B1E4-518DD54011CC}" srcOrd="0" destOrd="0" presId="urn:microsoft.com/office/officeart/2005/8/layout/matrix3"/>
    <dgm:cxn modelId="{3120C4CD-C519-499A-BFE6-916F2CAAC664}" srcId="{939B3204-AE9E-45FD-8929-04C061948D36}" destId="{91DF081D-7776-4A42-A9A1-597E53EB5D66}" srcOrd="0" destOrd="0" parTransId="{27E48099-BE20-4123-B76E-D814FC153BEA}" sibTransId="{6AE213D1-8D0A-412E-90F4-CB777267F8AD}"/>
    <dgm:cxn modelId="{F80EDDDE-5DF0-4269-AAE2-42B994C43071}" srcId="{939B3204-AE9E-45FD-8929-04C061948D36}" destId="{CD22EAE3-E578-4868-AE9F-1CDDAA770362}" srcOrd="1" destOrd="0" parTransId="{EC7284CC-9ECB-493D-80E1-BF8631C19B28}" sibTransId="{F8341AE0-6039-4CF6-965A-37F663E13544}"/>
    <dgm:cxn modelId="{7FB08C41-4310-4182-8EAB-979DBA6D2697}" type="presParOf" srcId="{274381F0-B739-4E55-B1E4-518DD54011CC}" destId="{61DA5675-CCD4-49BE-8884-FD486CCD22BA}" srcOrd="0" destOrd="0" presId="urn:microsoft.com/office/officeart/2005/8/layout/matrix3"/>
    <dgm:cxn modelId="{E059BABC-40F8-4744-9B37-DA1149408EE1}" type="presParOf" srcId="{274381F0-B739-4E55-B1E4-518DD54011CC}" destId="{1A752247-C90B-4736-8CF2-812764FAE951}" srcOrd="1" destOrd="0" presId="urn:microsoft.com/office/officeart/2005/8/layout/matrix3"/>
    <dgm:cxn modelId="{BCFDF943-C685-4A4B-B879-55D319052458}" type="presParOf" srcId="{274381F0-B739-4E55-B1E4-518DD54011CC}" destId="{D0E00598-7FFB-46C1-B5CD-394A720E563B}" srcOrd="2" destOrd="0" presId="urn:microsoft.com/office/officeart/2005/8/layout/matrix3"/>
    <dgm:cxn modelId="{072819CF-E9AF-4815-A101-AEB34C0FC5F9}" type="presParOf" srcId="{274381F0-B739-4E55-B1E4-518DD54011CC}" destId="{907F772F-E75D-44F5-A05E-26788B470B09}" srcOrd="3" destOrd="0" presId="urn:microsoft.com/office/officeart/2005/8/layout/matrix3"/>
    <dgm:cxn modelId="{D7963B4B-FFD3-45DB-B590-715402A03335}" type="presParOf" srcId="{274381F0-B739-4E55-B1E4-518DD54011CC}" destId="{1998A2F3-5C3A-4231-9E8F-A5BFD4E123B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E8CE26-CB12-4152-8868-CF07357F5A9F}" type="doc">
      <dgm:prSet loTypeId="urn:microsoft.com/office/officeart/2005/8/layout/gear1" loCatId="process" qsTypeId="urn:microsoft.com/office/officeart/2005/8/quickstyle/simple1" qsCatId="simple" csTypeId="urn:microsoft.com/office/officeart/2005/8/colors/accent2_4" csCatId="accent2" phldr="1"/>
      <dgm:spPr/>
    </dgm:pt>
    <dgm:pt modelId="{2AE319B5-95E9-475C-95AA-C7BC0CB3B9F1}">
      <dgm:prSet phldrT="[Texte]" custT="1"/>
      <dgm:spPr/>
      <dgm:t>
        <a:bodyPr/>
        <a:lstStyle/>
        <a:p>
          <a:r>
            <a:rPr lang="fr-FR" sz="1800" b="1" dirty="0"/>
            <a:t>Groupes de travail professionnels de santé</a:t>
          </a:r>
        </a:p>
      </dgm:t>
    </dgm:pt>
    <dgm:pt modelId="{02DD77F4-ED6F-4FAB-8A48-3A744763BB0C}" type="parTrans" cxnId="{6EE2B6B3-FB5B-4539-83B1-878167412367}">
      <dgm:prSet/>
      <dgm:spPr/>
      <dgm:t>
        <a:bodyPr/>
        <a:lstStyle/>
        <a:p>
          <a:endParaRPr lang="fr-FR"/>
        </a:p>
      </dgm:t>
    </dgm:pt>
    <dgm:pt modelId="{A72CAAFC-D127-425C-BBB2-9BEEEC453B68}" type="sibTrans" cxnId="{6EE2B6B3-FB5B-4539-83B1-878167412367}">
      <dgm:prSet/>
      <dgm:spPr/>
      <dgm:t>
        <a:bodyPr/>
        <a:lstStyle/>
        <a:p>
          <a:endParaRPr lang="fr-FR"/>
        </a:p>
      </dgm:t>
    </dgm:pt>
    <dgm:pt modelId="{5D2A371E-AF8C-414D-8E22-BD15835494AA}">
      <dgm:prSet phldrT="[Texte]" custT="1"/>
      <dgm:spPr/>
      <dgm:t>
        <a:bodyPr/>
        <a:lstStyle/>
        <a:p>
          <a:pPr>
            <a:spcAft>
              <a:spcPts val="0"/>
            </a:spcAft>
          </a:pPr>
          <a:r>
            <a:rPr lang="fr-FR" sz="1600" b="1" dirty="0"/>
            <a:t>Analyse des critères </a:t>
          </a:r>
        </a:p>
        <a:p>
          <a:pPr>
            <a:spcAft>
              <a:spcPts val="0"/>
            </a:spcAft>
          </a:pPr>
          <a:r>
            <a:rPr lang="fr-FR" sz="1600" b="1" dirty="0"/>
            <a:t>par les ARS</a:t>
          </a:r>
        </a:p>
      </dgm:t>
    </dgm:pt>
    <dgm:pt modelId="{FB2339FB-693B-451B-B74E-51616938265C}" type="parTrans" cxnId="{6FB1E924-4011-4AA4-A5A9-1CE5560BD7B1}">
      <dgm:prSet/>
      <dgm:spPr/>
      <dgm:t>
        <a:bodyPr/>
        <a:lstStyle/>
        <a:p>
          <a:endParaRPr lang="fr-FR"/>
        </a:p>
      </dgm:t>
    </dgm:pt>
    <dgm:pt modelId="{10513C72-D582-4160-9951-331A288B77C6}" type="sibTrans" cxnId="{6FB1E924-4011-4AA4-A5A9-1CE5560BD7B1}">
      <dgm:prSet/>
      <dgm:spPr/>
      <dgm:t>
        <a:bodyPr/>
        <a:lstStyle/>
        <a:p>
          <a:endParaRPr lang="fr-FR"/>
        </a:p>
      </dgm:t>
    </dgm:pt>
    <dgm:pt modelId="{7F79F8E4-E357-4B15-863F-574FEE3DB715}">
      <dgm:prSet phldrT="[Texte]" custT="1"/>
      <dgm:spPr/>
      <dgm:t>
        <a:bodyPr/>
        <a:lstStyle/>
        <a:p>
          <a:r>
            <a:rPr lang="fr-FR" sz="1800" b="1" dirty="0"/>
            <a:t>Interface technique DGOS-INCa </a:t>
          </a:r>
        </a:p>
      </dgm:t>
    </dgm:pt>
    <dgm:pt modelId="{3392C990-3AFE-470F-9ED8-9BFEF21DF7BE}" type="parTrans" cxnId="{2615CD6A-257D-4899-B9C2-9D3702498590}">
      <dgm:prSet/>
      <dgm:spPr/>
      <dgm:t>
        <a:bodyPr/>
        <a:lstStyle/>
        <a:p>
          <a:endParaRPr lang="fr-FR"/>
        </a:p>
      </dgm:t>
    </dgm:pt>
    <dgm:pt modelId="{A6645D8F-2716-4DD7-9B59-373570D36CAA}" type="sibTrans" cxnId="{2615CD6A-257D-4899-B9C2-9D3702498590}">
      <dgm:prSet/>
      <dgm:spPr/>
      <dgm:t>
        <a:bodyPr/>
        <a:lstStyle/>
        <a:p>
          <a:endParaRPr lang="fr-FR"/>
        </a:p>
      </dgm:t>
    </dgm:pt>
    <dgm:pt modelId="{C133AC42-F65C-4F15-8F7A-111FDC670036}" type="pres">
      <dgm:prSet presAssocID="{98E8CE26-CB12-4152-8868-CF07357F5A9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995640AE-0D20-4B77-BFEC-B9B556B35CB4}" type="pres">
      <dgm:prSet presAssocID="{2AE319B5-95E9-475C-95AA-C7BC0CB3B9F1}" presName="gear1" presStyleLbl="node1" presStyleIdx="0" presStyleCnt="3">
        <dgm:presLayoutVars>
          <dgm:chMax val="1"/>
          <dgm:bulletEnabled val="1"/>
        </dgm:presLayoutVars>
      </dgm:prSet>
      <dgm:spPr/>
    </dgm:pt>
    <dgm:pt modelId="{8637A8E5-D8F2-4413-9838-EE2E07B1F6A1}" type="pres">
      <dgm:prSet presAssocID="{2AE319B5-95E9-475C-95AA-C7BC0CB3B9F1}" presName="gear1srcNode" presStyleLbl="node1" presStyleIdx="0" presStyleCnt="3"/>
      <dgm:spPr/>
    </dgm:pt>
    <dgm:pt modelId="{3D4F51CF-DB55-44B7-9BED-5FC3A25BE8B9}" type="pres">
      <dgm:prSet presAssocID="{2AE319B5-95E9-475C-95AA-C7BC0CB3B9F1}" presName="gear1dstNode" presStyleLbl="node1" presStyleIdx="0" presStyleCnt="3"/>
      <dgm:spPr/>
    </dgm:pt>
    <dgm:pt modelId="{2146D5D1-C31C-4741-8B2E-13CA1DCC56DE}" type="pres">
      <dgm:prSet presAssocID="{7F79F8E4-E357-4B15-863F-574FEE3DB715}" presName="gear2" presStyleLbl="node1" presStyleIdx="1" presStyleCnt="3">
        <dgm:presLayoutVars>
          <dgm:chMax val="1"/>
          <dgm:bulletEnabled val="1"/>
        </dgm:presLayoutVars>
      </dgm:prSet>
      <dgm:spPr/>
    </dgm:pt>
    <dgm:pt modelId="{A3C88509-734A-4607-98F4-115BABCBAE25}" type="pres">
      <dgm:prSet presAssocID="{7F79F8E4-E357-4B15-863F-574FEE3DB715}" presName="gear2srcNode" presStyleLbl="node1" presStyleIdx="1" presStyleCnt="3"/>
      <dgm:spPr/>
    </dgm:pt>
    <dgm:pt modelId="{C4F44471-6768-4D7A-BE91-F61CB4CA26EC}" type="pres">
      <dgm:prSet presAssocID="{7F79F8E4-E357-4B15-863F-574FEE3DB715}" presName="gear2dstNode" presStyleLbl="node1" presStyleIdx="1" presStyleCnt="3"/>
      <dgm:spPr/>
    </dgm:pt>
    <dgm:pt modelId="{3B88D4E0-583D-4568-9CC0-71CC77FCDC5C}" type="pres">
      <dgm:prSet presAssocID="{5D2A371E-AF8C-414D-8E22-BD15835494AA}" presName="gear3" presStyleLbl="node1" presStyleIdx="2" presStyleCnt="3"/>
      <dgm:spPr/>
    </dgm:pt>
    <dgm:pt modelId="{8B1F1EE3-CFA5-43B2-B1D4-4E10BDA12DE3}" type="pres">
      <dgm:prSet presAssocID="{5D2A371E-AF8C-414D-8E22-BD15835494AA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F0DB57B1-AE41-4002-883F-AC0CF6FBE0F3}" type="pres">
      <dgm:prSet presAssocID="{5D2A371E-AF8C-414D-8E22-BD15835494AA}" presName="gear3srcNode" presStyleLbl="node1" presStyleIdx="2" presStyleCnt="3"/>
      <dgm:spPr/>
    </dgm:pt>
    <dgm:pt modelId="{0063ADF8-4B93-4193-8EDA-99ADEB7B21A9}" type="pres">
      <dgm:prSet presAssocID="{5D2A371E-AF8C-414D-8E22-BD15835494AA}" presName="gear3dstNode" presStyleLbl="node1" presStyleIdx="2" presStyleCnt="3"/>
      <dgm:spPr/>
    </dgm:pt>
    <dgm:pt modelId="{AF57DF40-3F57-45FD-AF47-9FB5AA93C38C}" type="pres">
      <dgm:prSet presAssocID="{A72CAAFC-D127-425C-BBB2-9BEEEC453B68}" presName="connector1" presStyleLbl="sibTrans2D1" presStyleIdx="0" presStyleCnt="3"/>
      <dgm:spPr/>
    </dgm:pt>
    <dgm:pt modelId="{5A06DA13-3676-40E5-9270-15740DD53F37}" type="pres">
      <dgm:prSet presAssocID="{A6645D8F-2716-4DD7-9B59-373570D36CAA}" presName="connector2" presStyleLbl="sibTrans2D1" presStyleIdx="1" presStyleCnt="3"/>
      <dgm:spPr/>
    </dgm:pt>
    <dgm:pt modelId="{306F809D-3CA0-4B09-A57E-C8FA777EEC55}" type="pres">
      <dgm:prSet presAssocID="{10513C72-D582-4160-9951-331A288B77C6}" presName="connector3" presStyleLbl="sibTrans2D1" presStyleIdx="2" presStyleCnt="3"/>
      <dgm:spPr/>
    </dgm:pt>
  </dgm:ptLst>
  <dgm:cxnLst>
    <dgm:cxn modelId="{221E4501-8090-496B-BA46-D89A5E1DC38F}" type="presOf" srcId="{7F79F8E4-E357-4B15-863F-574FEE3DB715}" destId="{2146D5D1-C31C-4741-8B2E-13CA1DCC56DE}" srcOrd="0" destOrd="0" presId="urn:microsoft.com/office/officeart/2005/8/layout/gear1"/>
    <dgm:cxn modelId="{AC445524-7C56-40CF-BDB9-2F0069929491}" type="presOf" srcId="{2AE319B5-95E9-475C-95AA-C7BC0CB3B9F1}" destId="{8637A8E5-D8F2-4413-9838-EE2E07B1F6A1}" srcOrd="1" destOrd="0" presId="urn:microsoft.com/office/officeart/2005/8/layout/gear1"/>
    <dgm:cxn modelId="{6FB1E924-4011-4AA4-A5A9-1CE5560BD7B1}" srcId="{98E8CE26-CB12-4152-8868-CF07357F5A9F}" destId="{5D2A371E-AF8C-414D-8E22-BD15835494AA}" srcOrd="2" destOrd="0" parTransId="{FB2339FB-693B-451B-B74E-51616938265C}" sibTransId="{10513C72-D582-4160-9951-331A288B77C6}"/>
    <dgm:cxn modelId="{2FA7A028-C627-4818-AB92-2EC3721EC13F}" type="presOf" srcId="{A72CAAFC-D127-425C-BBB2-9BEEEC453B68}" destId="{AF57DF40-3F57-45FD-AF47-9FB5AA93C38C}" srcOrd="0" destOrd="0" presId="urn:microsoft.com/office/officeart/2005/8/layout/gear1"/>
    <dgm:cxn modelId="{2686BD2F-8EBD-4C0B-982D-8FCA531030B2}" type="presOf" srcId="{10513C72-D582-4160-9951-331A288B77C6}" destId="{306F809D-3CA0-4B09-A57E-C8FA777EEC55}" srcOrd="0" destOrd="0" presId="urn:microsoft.com/office/officeart/2005/8/layout/gear1"/>
    <dgm:cxn modelId="{C249563E-585E-4BEA-8635-14313927BE1F}" type="presOf" srcId="{5D2A371E-AF8C-414D-8E22-BD15835494AA}" destId="{3B88D4E0-583D-4568-9CC0-71CC77FCDC5C}" srcOrd="0" destOrd="0" presId="urn:microsoft.com/office/officeart/2005/8/layout/gear1"/>
    <dgm:cxn modelId="{2FDF6C48-8889-4ED1-AC9D-80D02823BA04}" type="presOf" srcId="{7F79F8E4-E357-4B15-863F-574FEE3DB715}" destId="{C4F44471-6768-4D7A-BE91-F61CB4CA26EC}" srcOrd="2" destOrd="0" presId="urn:microsoft.com/office/officeart/2005/8/layout/gear1"/>
    <dgm:cxn modelId="{45392B4D-E332-45E1-BEE0-B67A36877B43}" type="presOf" srcId="{98E8CE26-CB12-4152-8868-CF07357F5A9F}" destId="{C133AC42-F65C-4F15-8F7A-111FDC670036}" srcOrd="0" destOrd="0" presId="urn:microsoft.com/office/officeart/2005/8/layout/gear1"/>
    <dgm:cxn modelId="{1DA56B58-2C6A-479A-9BF5-8E95F85A042A}" type="presOf" srcId="{2AE319B5-95E9-475C-95AA-C7BC0CB3B9F1}" destId="{3D4F51CF-DB55-44B7-9BED-5FC3A25BE8B9}" srcOrd="2" destOrd="0" presId="urn:microsoft.com/office/officeart/2005/8/layout/gear1"/>
    <dgm:cxn modelId="{2615CD6A-257D-4899-B9C2-9D3702498590}" srcId="{98E8CE26-CB12-4152-8868-CF07357F5A9F}" destId="{7F79F8E4-E357-4B15-863F-574FEE3DB715}" srcOrd="1" destOrd="0" parTransId="{3392C990-3AFE-470F-9ED8-9BFEF21DF7BE}" sibTransId="{A6645D8F-2716-4DD7-9B59-373570D36CAA}"/>
    <dgm:cxn modelId="{92EAEE8D-9552-487E-8196-1A88EA196F20}" type="presOf" srcId="{7F79F8E4-E357-4B15-863F-574FEE3DB715}" destId="{A3C88509-734A-4607-98F4-115BABCBAE25}" srcOrd="1" destOrd="0" presId="urn:microsoft.com/office/officeart/2005/8/layout/gear1"/>
    <dgm:cxn modelId="{B1DA5099-DA7A-4A4F-A6F0-19EAE33DD70C}" type="presOf" srcId="{5D2A371E-AF8C-414D-8E22-BD15835494AA}" destId="{8B1F1EE3-CFA5-43B2-B1D4-4E10BDA12DE3}" srcOrd="1" destOrd="0" presId="urn:microsoft.com/office/officeart/2005/8/layout/gear1"/>
    <dgm:cxn modelId="{4C68A39D-B186-41A8-8978-7AF4640E5857}" type="presOf" srcId="{5D2A371E-AF8C-414D-8E22-BD15835494AA}" destId="{F0DB57B1-AE41-4002-883F-AC0CF6FBE0F3}" srcOrd="2" destOrd="0" presId="urn:microsoft.com/office/officeart/2005/8/layout/gear1"/>
    <dgm:cxn modelId="{32DF43A3-5B4C-455F-8025-6C8A41773C4C}" type="presOf" srcId="{2AE319B5-95E9-475C-95AA-C7BC0CB3B9F1}" destId="{995640AE-0D20-4B77-BFEC-B9B556B35CB4}" srcOrd="0" destOrd="0" presId="urn:microsoft.com/office/officeart/2005/8/layout/gear1"/>
    <dgm:cxn modelId="{6EE2B6B3-FB5B-4539-83B1-878167412367}" srcId="{98E8CE26-CB12-4152-8868-CF07357F5A9F}" destId="{2AE319B5-95E9-475C-95AA-C7BC0CB3B9F1}" srcOrd="0" destOrd="0" parTransId="{02DD77F4-ED6F-4FAB-8A48-3A744763BB0C}" sibTransId="{A72CAAFC-D127-425C-BBB2-9BEEEC453B68}"/>
    <dgm:cxn modelId="{FCAC35B7-5B82-473A-A2B4-F9B391AA47CD}" type="presOf" srcId="{5D2A371E-AF8C-414D-8E22-BD15835494AA}" destId="{0063ADF8-4B93-4193-8EDA-99ADEB7B21A9}" srcOrd="3" destOrd="0" presId="urn:microsoft.com/office/officeart/2005/8/layout/gear1"/>
    <dgm:cxn modelId="{C4DADCC7-6BB5-43DE-B401-AA7BD3B8A2FC}" type="presOf" srcId="{A6645D8F-2716-4DD7-9B59-373570D36CAA}" destId="{5A06DA13-3676-40E5-9270-15740DD53F37}" srcOrd="0" destOrd="0" presId="urn:microsoft.com/office/officeart/2005/8/layout/gear1"/>
    <dgm:cxn modelId="{40DEC211-DA06-403F-8F8F-C74BE64ABEA2}" type="presParOf" srcId="{C133AC42-F65C-4F15-8F7A-111FDC670036}" destId="{995640AE-0D20-4B77-BFEC-B9B556B35CB4}" srcOrd="0" destOrd="0" presId="urn:microsoft.com/office/officeart/2005/8/layout/gear1"/>
    <dgm:cxn modelId="{29306835-5280-4337-841F-A9790E60E98B}" type="presParOf" srcId="{C133AC42-F65C-4F15-8F7A-111FDC670036}" destId="{8637A8E5-D8F2-4413-9838-EE2E07B1F6A1}" srcOrd="1" destOrd="0" presId="urn:microsoft.com/office/officeart/2005/8/layout/gear1"/>
    <dgm:cxn modelId="{291054DC-6F37-4730-980B-EF03C7B724DC}" type="presParOf" srcId="{C133AC42-F65C-4F15-8F7A-111FDC670036}" destId="{3D4F51CF-DB55-44B7-9BED-5FC3A25BE8B9}" srcOrd="2" destOrd="0" presId="urn:microsoft.com/office/officeart/2005/8/layout/gear1"/>
    <dgm:cxn modelId="{0B650627-02E2-4B86-B583-617BDB5F9EC9}" type="presParOf" srcId="{C133AC42-F65C-4F15-8F7A-111FDC670036}" destId="{2146D5D1-C31C-4741-8B2E-13CA1DCC56DE}" srcOrd="3" destOrd="0" presId="urn:microsoft.com/office/officeart/2005/8/layout/gear1"/>
    <dgm:cxn modelId="{9EDEEF24-045B-4F20-92BF-066FCE934B29}" type="presParOf" srcId="{C133AC42-F65C-4F15-8F7A-111FDC670036}" destId="{A3C88509-734A-4607-98F4-115BABCBAE25}" srcOrd="4" destOrd="0" presId="urn:microsoft.com/office/officeart/2005/8/layout/gear1"/>
    <dgm:cxn modelId="{BA0C66E0-37A9-4CEF-B59F-2D1B3CEA08E5}" type="presParOf" srcId="{C133AC42-F65C-4F15-8F7A-111FDC670036}" destId="{C4F44471-6768-4D7A-BE91-F61CB4CA26EC}" srcOrd="5" destOrd="0" presId="urn:microsoft.com/office/officeart/2005/8/layout/gear1"/>
    <dgm:cxn modelId="{1944C323-02F3-4DFF-B1DE-98062F502572}" type="presParOf" srcId="{C133AC42-F65C-4F15-8F7A-111FDC670036}" destId="{3B88D4E0-583D-4568-9CC0-71CC77FCDC5C}" srcOrd="6" destOrd="0" presId="urn:microsoft.com/office/officeart/2005/8/layout/gear1"/>
    <dgm:cxn modelId="{ADA23ACE-670A-4A9D-9196-A594B63F8160}" type="presParOf" srcId="{C133AC42-F65C-4F15-8F7A-111FDC670036}" destId="{8B1F1EE3-CFA5-43B2-B1D4-4E10BDA12DE3}" srcOrd="7" destOrd="0" presId="urn:microsoft.com/office/officeart/2005/8/layout/gear1"/>
    <dgm:cxn modelId="{F104B960-04C9-497E-A5E6-AC8D3EE66690}" type="presParOf" srcId="{C133AC42-F65C-4F15-8F7A-111FDC670036}" destId="{F0DB57B1-AE41-4002-883F-AC0CF6FBE0F3}" srcOrd="8" destOrd="0" presId="urn:microsoft.com/office/officeart/2005/8/layout/gear1"/>
    <dgm:cxn modelId="{E186438D-656E-4BE2-803B-04AA57614491}" type="presParOf" srcId="{C133AC42-F65C-4F15-8F7A-111FDC670036}" destId="{0063ADF8-4B93-4193-8EDA-99ADEB7B21A9}" srcOrd="9" destOrd="0" presId="urn:microsoft.com/office/officeart/2005/8/layout/gear1"/>
    <dgm:cxn modelId="{6B6C2A96-13B6-437D-9AC3-B70BD24DD5D1}" type="presParOf" srcId="{C133AC42-F65C-4F15-8F7A-111FDC670036}" destId="{AF57DF40-3F57-45FD-AF47-9FB5AA93C38C}" srcOrd="10" destOrd="0" presId="urn:microsoft.com/office/officeart/2005/8/layout/gear1"/>
    <dgm:cxn modelId="{D9B4DCF5-0CCE-411D-A54F-7BBB5BBA2795}" type="presParOf" srcId="{C133AC42-F65C-4F15-8F7A-111FDC670036}" destId="{5A06DA13-3676-40E5-9270-15740DD53F37}" srcOrd="11" destOrd="0" presId="urn:microsoft.com/office/officeart/2005/8/layout/gear1"/>
    <dgm:cxn modelId="{099DD660-CC17-495B-AE87-77AAFE84E33B}" type="presParOf" srcId="{C133AC42-F65C-4F15-8F7A-111FDC670036}" destId="{306F809D-3CA0-4B09-A57E-C8FA777EEC55}" srcOrd="12" destOrd="0" presId="urn:microsoft.com/office/officeart/2005/8/layout/gear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944729-24EF-4D77-B1DD-78096ADF67E6}">
      <dsp:nvSpPr>
        <dsp:cNvPr id="0" name=""/>
        <dsp:cNvSpPr/>
      </dsp:nvSpPr>
      <dsp:spPr>
        <a:xfrm>
          <a:off x="1678731" y="855945"/>
          <a:ext cx="4724282" cy="3185299"/>
        </a:xfrm>
        <a:prstGeom prst="triangl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CC00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518822-67AA-4FE9-81B1-7F1AACEF4111}">
      <dsp:nvSpPr>
        <dsp:cNvPr id="0" name=""/>
        <dsp:cNvSpPr/>
      </dsp:nvSpPr>
      <dsp:spPr>
        <a:xfrm>
          <a:off x="4040872" y="474965"/>
          <a:ext cx="3070783" cy="11183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b="1" kern="1200" dirty="0">
              <a:solidFill>
                <a:schemeClr val="tx1">
                  <a:lumMod val="75000"/>
                  <a:lumOff val="25000"/>
                </a:schemeClr>
              </a:solidFill>
            </a:rPr>
            <a:t>Sécuriser le parcours de soins</a:t>
          </a:r>
          <a:endParaRPr lang="fr-FR" sz="21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4095464" y="529557"/>
        <a:ext cx="2961599" cy="1009142"/>
      </dsp:txXfrm>
    </dsp:sp>
    <dsp:sp modelId="{68EE14F1-4F29-4B3B-BF90-FE66F784E8A3}">
      <dsp:nvSpPr>
        <dsp:cNvPr id="0" name=""/>
        <dsp:cNvSpPr/>
      </dsp:nvSpPr>
      <dsp:spPr>
        <a:xfrm>
          <a:off x="4040872" y="1733082"/>
          <a:ext cx="3070783" cy="11183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b="1" kern="1200" dirty="0">
              <a:solidFill>
                <a:schemeClr val="tx1">
                  <a:lumMod val="75000"/>
                  <a:lumOff val="25000"/>
                </a:schemeClr>
              </a:solidFill>
            </a:rPr>
            <a:t>Accompagner les établissements</a:t>
          </a:r>
          <a:endParaRPr lang="fr-FR" sz="21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4095464" y="1787674"/>
        <a:ext cx="2961599" cy="1009142"/>
      </dsp:txXfrm>
    </dsp:sp>
    <dsp:sp modelId="{F0F7CE34-5FB2-46CB-A401-A17B15B077F2}">
      <dsp:nvSpPr>
        <dsp:cNvPr id="0" name=""/>
        <dsp:cNvSpPr/>
      </dsp:nvSpPr>
      <dsp:spPr>
        <a:xfrm>
          <a:off x="4040872" y="2991199"/>
          <a:ext cx="3070783" cy="11183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b="1" kern="1200" dirty="0">
              <a:solidFill>
                <a:schemeClr val="tx1">
                  <a:lumMod val="75000"/>
                  <a:lumOff val="25000"/>
                </a:schemeClr>
              </a:solidFill>
            </a:rPr>
            <a:t>Optimiser la coordination des acteurs </a:t>
          </a:r>
          <a:endParaRPr lang="fr-FR" sz="2100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4095464" y="3045791"/>
        <a:ext cx="2961599" cy="10091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7A0124-00B4-4631-A2EB-374CC310F1E0}">
      <dsp:nvSpPr>
        <dsp:cNvPr id="0" name=""/>
        <dsp:cNvSpPr/>
      </dsp:nvSpPr>
      <dsp:spPr>
        <a:xfrm>
          <a:off x="1560118" y="684508"/>
          <a:ext cx="2851910" cy="4399708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fr-FR" sz="1800" b="1" kern="1200" dirty="0"/>
            <a:t>Lisibilité</a:t>
          </a:r>
          <a:r>
            <a:rPr lang="fr-FR" altLang="fr-FR" sz="1800" kern="1200" dirty="0"/>
            <a:t> organisation  offre de soins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Evaluation</a:t>
          </a:r>
          <a:r>
            <a:rPr lang="fr-FR" sz="1800" kern="1200" dirty="0"/>
            <a:t> qualité des soins</a:t>
          </a:r>
          <a:endParaRPr lang="fr-FR" altLang="fr-FR" sz="1800" kern="1200" dirty="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fr-FR" sz="1800" kern="1200" dirty="0"/>
            <a:t>Articulation </a:t>
          </a:r>
          <a:r>
            <a:rPr lang="fr-FR" altLang="fr-FR" sz="1800" b="1" kern="1200" dirty="0"/>
            <a:t>recherche clinique </a:t>
          </a:r>
          <a:r>
            <a:rPr lang="fr-FR" altLang="fr-FR" sz="1800" kern="1200" dirty="0"/>
            <a:t>/ inclusions essais cliniques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fr-FR" sz="1800" b="1" kern="1200" dirty="0"/>
            <a:t>Appui méthodologique </a:t>
          </a:r>
          <a:r>
            <a:rPr lang="fr-FR" altLang="fr-FR" sz="1800" kern="1200" dirty="0"/>
            <a:t> indicateurs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DCC d</a:t>
          </a:r>
          <a:r>
            <a:rPr lang="fr-FR" sz="1800" kern="1200" dirty="0"/>
            <a:t>éveloppement et déploiement </a:t>
          </a:r>
          <a:endParaRPr lang="fr-FR" sz="1800" b="1" kern="1200" dirty="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fr-FR" sz="1800" b="1" kern="1200" dirty="0"/>
            <a:t>Interfaces </a:t>
          </a:r>
          <a:r>
            <a:rPr lang="fr-FR" altLang="fr-FR" sz="1800" kern="1200" dirty="0"/>
            <a:t>(structures de gestion des dépistages, registres, </a:t>
          </a:r>
          <a:r>
            <a:rPr lang="fr-FR" altLang="fr-FR" sz="1800" kern="1200" dirty="0" err="1"/>
            <a:t>etc</a:t>
          </a:r>
          <a:r>
            <a:rPr lang="fr-FR" altLang="fr-FR" sz="1800" kern="1200" dirty="0"/>
            <a:t>)</a:t>
          </a:r>
          <a:endParaRPr lang="fr-FR" sz="1800" kern="1200" dirty="0"/>
        </a:p>
      </dsp:txBody>
      <dsp:txXfrm>
        <a:off x="2016424" y="684508"/>
        <a:ext cx="2395605" cy="4399708"/>
      </dsp:txXfrm>
    </dsp:sp>
    <dsp:sp modelId="{EEB869C5-06DC-45AA-B138-EE04FD9BECD2}">
      <dsp:nvSpPr>
        <dsp:cNvPr id="0" name=""/>
        <dsp:cNvSpPr/>
      </dsp:nvSpPr>
      <dsp:spPr>
        <a:xfrm>
          <a:off x="0" y="1028"/>
          <a:ext cx="1642212" cy="166767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Missions renforcées</a:t>
          </a:r>
        </a:p>
      </dsp:txBody>
      <dsp:txXfrm>
        <a:off x="240496" y="245253"/>
        <a:ext cx="1161220" cy="1179226"/>
      </dsp:txXfrm>
    </dsp:sp>
    <dsp:sp modelId="{67381830-C101-4B4D-ABBD-6715BE2B2B65}">
      <dsp:nvSpPr>
        <dsp:cNvPr id="0" name=""/>
        <dsp:cNvSpPr/>
      </dsp:nvSpPr>
      <dsp:spPr>
        <a:xfrm>
          <a:off x="6054241" y="684508"/>
          <a:ext cx="2773741" cy="4325935"/>
        </a:xfrm>
        <a:prstGeom prst="rect">
          <a:avLst/>
        </a:prstGeom>
        <a:solidFill>
          <a:schemeClr val="accent5">
            <a:tint val="40000"/>
            <a:alpha val="90000"/>
            <a:hueOff val="9915021"/>
            <a:satOff val="1783"/>
            <a:lumOff val="-2155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9915021"/>
              <a:satOff val="1783"/>
              <a:lumOff val="-21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fr-FR" sz="1800" b="1" kern="1200" dirty="0"/>
            <a:t>Qualité et sécurité </a:t>
          </a:r>
          <a:r>
            <a:rPr lang="fr-FR" altLang="fr-FR" sz="1800" kern="1200" dirty="0"/>
            <a:t>des </a:t>
          </a:r>
          <a:r>
            <a:rPr lang="fr-FR" sz="1800" kern="1200" dirty="0"/>
            <a:t>soins </a:t>
          </a:r>
          <a:r>
            <a:rPr lang="fr-FR" altLang="fr-FR" sz="1800" kern="1200" dirty="0"/>
            <a:t>:  intégration missions 3C </a:t>
          </a:r>
          <a:endParaRPr lang="fr-FR" sz="1800" kern="1200" dirty="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fr-FR" sz="1800" b="1" kern="1200" dirty="0"/>
            <a:t>Coordination</a:t>
          </a:r>
          <a:r>
            <a:rPr lang="fr-FR" altLang="fr-FR" sz="1800" kern="1200" dirty="0"/>
            <a:t> oncogériatrie et cancérologie pédiatrique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Appui aux </a:t>
          </a:r>
          <a:r>
            <a:rPr lang="fr-FR" sz="1800" b="1" kern="1200" dirty="0"/>
            <a:t>évolutions</a:t>
          </a:r>
          <a:r>
            <a:rPr lang="fr-FR" sz="1800" kern="1200" dirty="0"/>
            <a:t> des soins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altLang="fr-FR" sz="1800" kern="1200" dirty="0"/>
            <a:t>Contribution aux </a:t>
          </a:r>
          <a:r>
            <a:rPr lang="fr-FR" altLang="fr-FR" sz="1800" b="1" kern="1200" dirty="0"/>
            <a:t>recommandations et référentiels</a:t>
          </a:r>
          <a:r>
            <a:rPr lang="fr-FR" altLang="fr-FR" sz="1800" kern="1200" dirty="0"/>
            <a:t> nationaux</a:t>
          </a:r>
          <a:endParaRPr lang="fr-FR" sz="1800" kern="1200" dirty="0"/>
        </a:p>
      </dsp:txBody>
      <dsp:txXfrm>
        <a:off x="6498040" y="684508"/>
        <a:ext cx="2329942" cy="4325935"/>
      </dsp:txXfrm>
    </dsp:sp>
    <dsp:sp modelId="{5164AC4E-FC06-431B-98EE-D3887D5B9373}">
      <dsp:nvSpPr>
        <dsp:cNvPr id="0" name=""/>
        <dsp:cNvSpPr/>
      </dsp:nvSpPr>
      <dsp:spPr>
        <a:xfrm>
          <a:off x="4464237" y="1028"/>
          <a:ext cx="1656775" cy="1667676"/>
        </a:xfrm>
        <a:prstGeom prst="ellipse">
          <a:avLst/>
        </a:prstGeom>
        <a:solidFill>
          <a:schemeClr val="accent5">
            <a:hueOff val="9922161"/>
            <a:satOff val="48384"/>
            <a:lumOff val="-182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Missions nouvelles</a:t>
          </a:r>
        </a:p>
      </dsp:txBody>
      <dsp:txXfrm>
        <a:off x="4706866" y="245253"/>
        <a:ext cx="1171517" cy="11792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A5675-CCD4-49BE-8884-FD486CCD22BA}">
      <dsp:nvSpPr>
        <dsp:cNvPr id="0" name=""/>
        <dsp:cNvSpPr/>
      </dsp:nvSpPr>
      <dsp:spPr>
        <a:xfrm>
          <a:off x="1748300" y="0"/>
          <a:ext cx="5156745" cy="5241074"/>
        </a:xfrm>
        <a:prstGeom prst="diamond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752247-C90B-4736-8CF2-812764FAE951}">
      <dsp:nvSpPr>
        <dsp:cNvPr id="0" name=""/>
        <dsp:cNvSpPr/>
      </dsp:nvSpPr>
      <dsp:spPr>
        <a:xfrm>
          <a:off x="2204038" y="497902"/>
          <a:ext cx="2044018" cy="204401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Cadre juridique</a:t>
          </a:r>
        </a:p>
      </dsp:txBody>
      <dsp:txXfrm>
        <a:off x="2303819" y="597683"/>
        <a:ext cx="1844456" cy="1844456"/>
      </dsp:txXfrm>
    </dsp:sp>
    <dsp:sp modelId="{D0E00598-7FFB-46C1-B5CD-394A720E563B}">
      <dsp:nvSpPr>
        <dsp:cNvPr id="0" name=""/>
        <dsp:cNvSpPr/>
      </dsp:nvSpPr>
      <dsp:spPr>
        <a:xfrm>
          <a:off x="4405289" y="497902"/>
          <a:ext cx="2044018" cy="2044018"/>
        </a:xfrm>
        <a:prstGeom prst="roundRect">
          <a:avLst/>
        </a:prstGeom>
        <a:solidFill>
          <a:schemeClr val="accent4">
            <a:hueOff val="2911572"/>
            <a:satOff val="3471"/>
            <a:lumOff val="9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Moyens alloués aux structures</a:t>
          </a:r>
        </a:p>
      </dsp:txBody>
      <dsp:txXfrm>
        <a:off x="4505070" y="597683"/>
        <a:ext cx="1844456" cy="1844456"/>
      </dsp:txXfrm>
    </dsp:sp>
    <dsp:sp modelId="{907F772F-E75D-44F5-A05E-26788B470B09}">
      <dsp:nvSpPr>
        <dsp:cNvPr id="0" name=""/>
        <dsp:cNvSpPr/>
      </dsp:nvSpPr>
      <dsp:spPr>
        <a:xfrm>
          <a:off x="2204038" y="2699153"/>
          <a:ext cx="2044018" cy="2044018"/>
        </a:xfrm>
        <a:prstGeom prst="roundRect">
          <a:avLst/>
        </a:prstGeom>
        <a:solidFill>
          <a:schemeClr val="accent4">
            <a:hueOff val="5823144"/>
            <a:satOff val="6942"/>
            <a:lumOff val="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Labellisation</a:t>
          </a:r>
        </a:p>
      </dsp:txBody>
      <dsp:txXfrm>
        <a:off x="2303819" y="2798934"/>
        <a:ext cx="1844456" cy="1844456"/>
      </dsp:txXfrm>
    </dsp:sp>
    <dsp:sp modelId="{1998A2F3-5C3A-4231-9E8F-A5BFD4E123B5}">
      <dsp:nvSpPr>
        <dsp:cNvPr id="0" name=""/>
        <dsp:cNvSpPr/>
      </dsp:nvSpPr>
      <dsp:spPr>
        <a:xfrm>
          <a:off x="4405289" y="2699153"/>
          <a:ext cx="2044018" cy="2044018"/>
        </a:xfrm>
        <a:prstGeom prst="roundRect">
          <a:avLst/>
        </a:prstGeom>
        <a:solidFill>
          <a:schemeClr val="accent4">
            <a:hueOff val="8734716"/>
            <a:satOff val="10413"/>
            <a:lumOff val="294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Appui à la conduite du changement</a:t>
          </a:r>
        </a:p>
      </dsp:txBody>
      <dsp:txXfrm>
        <a:off x="4505070" y="2798934"/>
        <a:ext cx="1844456" cy="18444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640AE-0D20-4B77-BFEC-B9B556B35CB4}">
      <dsp:nvSpPr>
        <dsp:cNvPr id="0" name=""/>
        <dsp:cNvSpPr/>
      </dsp:nvSpPr>
      <dsp:spPr>
        <a:xfrm>
          <a:off x="4141258" y="2319936"/>
          <a:ext cx="2835478" cy="2835478"/>
        </a:xfrm>
        <a:prstGeom prst="gear9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Groupes de travail professionnels de santé</a:t>
          </a:r>
        </a:p>
      </dsp:txBody>
      <dsp:txXfrm>
        <a:off x="4711315" y="2984133"/>
        <a:ext cx="1695364" cy="1457494"/>
      </dsp:txXfrm>
    </dsp:sp>
    <dsp:sp modelId="{2146D5D1-C31C-4741-8B2E-13CA1DCC56DE}">
      <dsp:nvSpPr>
        <dsp:cNvPr id="0" name=""/>
        <dsp:cNvSpPr/>
      </dsp:nvSpPr>
      <dsp:spPr>
        <a:xfrm>
          <a:off x="2491525" y="1649732"/>
          <a:ext cx="2062166" cy="2062166"/>
        </a:xfrm>
        <a:prstGeom prst="gear6">
          <a:avLst/>
        </a:prstGeom>
        <a:solidFill>
          <a:schemeClr val="accent2">
            <a:shade val="50000"/>
            <a:hueOff val="465366"/>
            <a:satOff val="-58076"/>
            <a:lumOff val="41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Interface technique DGOS-INCa </a:t>
          </a:r>
        </a:p>
      </dsp:txBody>
      <dsp:txXfrm>
        <a:off x="3010681" y="2172026"/>
        <a:ext cx="1023854" cy="1017578"/>
      </dsp:txXfrm>
    </dsp:sp>
    <dsp:sp modelId="{3B88D4E0-583D-4568-9CC0-71CC77FCDC5C}">
      <dsp:nvSpPr>
        <dsp:cNvPr id="0" name=""/>
        <dsp:cNvSpPr/>
      </dsp:nvSpPr>
      <dsp:spPr>
        <a:xfrm rot="20700000">
          <a:off x="3646548" y="227048"/>
          <a:ext cx="2020501" cy="2020501"/>
        </a:xfrm>
        <a:prstGeom prst="gear6">
          <a:avLst/>
        </a:prstGeom>
        <a:solidFill>
          <a:schemeClr val="accent2">
            <a:shade val="50000"/>
            <a:hueOff val="465366"/>
            <a:satOff val="-58076"/>
            <a:lumOff val="41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1600" b="1" kern="1200" dirty="0"/>
            <a:t>Analyse des critères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1600" b="1" kern="1200" dirty="0"/>
            <a:t>par les ARS</a:t>
          </a:r>
        </a:p>
      </dsp:txBody>
      <dsp:txXfrm rot="-20700000">
        <a:off x="4089704" y="670203"/>
        <a:ext cx="1134191" cy="1134191"/>
      </dsp:txXfrm>
    </dsp:sp>
    <dsp:sp modelId="{AF57DF40-3F57-45FD-AF47-9FB5AA93C38C}">
      <dsp:nvSpPr>
        <dsp:cNvPr id="0" name=""/>
        <dsp:cNvSpPr/>
      </dsp:nvSpPr>
      <dsp:spPr>
        <a:xfrm>
          <a:off x="3933924" y="1885958"/>
          <a:ext cx="3629412" cy="3629412"/>
        </a:xfrm>
        <a:prstGeom prst="circularArrow">
          <a:avLst>
            <a:gd name="adj1" fmla="val 4688"/>
            <a:gd name="adj2" fmla="val 299029"/>
            <a:gd name="adj3" fmla="val 2535164"/>
            <a:gd name="adj4" fmla="val 15820941"/>
            <a:gd name="adj5" fmla="val 5469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06DA13-3676-40E5-9270-15740DD53F37}">
      <dsp:nvSpPr>
        <dsp:cNvPr id="0" name=""/>
        <dsp:cNvSpPr/>
      </dsp:nvSpPr>
      <dsp:spPr>
        <a:xfrm>
          <a:off x="2126319" y="1189328"/>
          <a:ext cx="2636994" cy="263699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shade val="90000"/>
            <a:hueOff val="482540"/>
            <a:satOff val="-57851"/>
            <a:lumOff val="3577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6F809D-3CA0-4B09-A57E-C8FA777EEC55}">
      <dsp:nvSpPr>
        <dsp:cNvPr id="0" name=""/>
        <dsp:cNvSpPr/>
      </dsp:nvSpPr>
      <dsp:spPr>
        <a:xfrm>
          <a:off x="3179185" y="-219641"/>
          <a:ext cx="2843211" cy="284321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2">
            <a:shade val="90000"/>
            <a:hueOff val="482540"/>
            <a:satOff val="-57851"/>
            <a:lumOff val="3577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FC249-EAC9-4B0B-8A8F-CFB750AC9932}" type="datetimeFigureOut">
              <a:rPr lang="fr-FR" smtClean="0"/>
              <a:t>09/04/2018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292C-8843-47B6-92B4-96394D1B21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641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spcBef>
                <a:spcPts val="18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DES COÛTS QUI S’ADDITIONNENT</a:t>
            </a: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404040"/>
                </a:solidFill>
                <a:cs typeface="Calibri"/>
              </a:rPr>
              <a:t>AMM précoces</a:t>
            </a: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404040"/>
                </a:solidFill>
                <a:cs typeface="Calibri"/>
              </a:rPr>
              <a:t>Associations labos différents</a:t>
            </a: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404040"/>
                </a:solidFill>
                <a:cs typeface="Calibri"/>
              </a:rPr>
              <a:t>Traitements au long cours</a:t>
            </a: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404040"/>
                </a:solidFill>
                <a:cs typeface="Calibri"/>
              </a:rPr>
              <a:t>Tests moléculaires</a:t>
            </a: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404040"/>
                </a:solidFill>
                <a:cs typeface="Calibri"/>
              </a:rPr>
              <a:t>Arrivée de produits très coûteux (</a:t>
            </a:r>
            <a:r>
              <a:rPr lang="fr-FR" dirty="0" err="1">
                <a:solidFill>
                  <a:srgbClr val="404040"/>
                </a:solidFill>
                <a:cs typeface="Calibri"/>
              </a:rPr>
              <a:t>immunoT</a:t>
            </a:r>
            <a:r>
              <a:rPr lang="fr-FR" dirty="0">
                <a:solidFill>
                  <a:srgbClr val="404040"/>
                </a:solidFill>
                <a:cs typeface="Calibri"/>
              </a:rPr>
              <a:t>;  CAR </a:t>
            </a:r>
            <a:r>
              <a:rPr lang="fr-FR" dirty="0" err="1">
                <a:solidFill>
                  <a:srgbClr val="404040"/>
                </a:solidFill>
                <a:cs typeface="Calibri"/>
              </a:rPr>
              <a:t>T</a:t>
            </a:r>
            <a:r>
              <a:rPr lang="fr-FR" dirty="0">
                <a:solidFill>
                  <a:srgbClr val="404040"/>
                </a:solidFill>
                <a:cs typeface="Calibri"/>
              </a:rPr>
              <a:t> +++).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7292C-8843-47B6-92B4-96394D1B21EF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5515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F3579-CEBF-4D20-AE51-8514DB79A163}" type="slidenum">
              <a:rPr lang="fr-FR" smtClean="0"/>
              <a:pPr/>
              <a:t>57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2069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CFD3D-7BD7-43E6-8593-C07FFCC7C3D6}" type="slidenum">
              <a:rPr lang="fr-FR" smtClean="0"/>
              <a:pPr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2956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Approche globale des maladies cancéreuses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Stimuler l’innovation basée sur une recherche fondamentale excellente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Faire émerger et promouvoir l’accès aux innovations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Piloter et coordonner les actions et les acteurs : accélérer le transfert de l’innovation aux patients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Produire des expertises et recommandations pour les décideurs et les professionnels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Animer les organisations territoriales en cancérologie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Analyser les données pour mieux orienter l’action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Diffuser les connaissances liées aux cancers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7292C-8843-47B6-92B4-96394D1B21EF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3973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SANTÉ PUBLIQUE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dirty="0">
                <a:solidFill>
                  <a:schemeClr val="tx2"/>
                </a:solidFill>
                <a:cs typeface="Calibri"/>
              </a:rPr>
              <a:t>Éclairer les connaissances sur les </a:t>
            </a:r>
            <a:r>
              <a:rPr lang="fr-FR" sz="2200" b="1" dirty="0">
                <a:solidFill>
                  <a:schemeClr val="tx2"/>
                </a:solidFill>
                <a:cs typeface="Calibri"/>
              </a:rPr>
              <a:t>facteurs de risque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b="1" dirty="0">
                <a:solidFill>
                  <a:schemeClr val="tx2"/>
                </a:solidFill>
                <a:cs typeface="Calibri"/>
              </a:rPr>
              <a:t>Dépistages :</a:t>
            </a:r>
            <a:r>
              <a:rPr lang="fr-FR" sz="2200" dirty="0">
                <a:solidFill>
                  <a:schemeClr val="tx2"/>
                </a:solidFill>
                <a:cs typeface="Calibri"/>
              </a:rPr>
              <a:t> </a:t>
            </a:r>
          </a:p>
          <a:p>
            <a:pPr marL="1200150" lvl="3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dirty="0">
                <a:solidFill>
                  <a:schemeClr val="tx2"/>
                </a:solidFill>
                <a:cs typeface="Calibri"/>
              </a:rPr>
              <a:t>Définir et adapter les </a:t>
            </a:r>
            <a:r>
              <a:rPr lang="fr-FR" sz="2200" b="1" dirty="0">
                <a:solidFill>
                  <a:schemeClr val="tx2"/>
                </a:solidFill>
                <a:cs typeface="Calibri"/>
              </a:rPr>
              <a:t>stratégies</a:t>
            </a:r>
          </a:p>
          <a:p>
            <a:pPr marL="1200150" lvl="3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dirty="0">
                <a:solidFill>
                  <a:schemeClr val="tx2"/>
                </a:solidFill>
                <a:cs typeface="Calibri"/>
              </a:rPr>
              <a:t>Optimiser leur </a:t>
            </a:r>
            <a:r>
              <a:rPr lang="fr-FR" sz="2200" b="1" dirty="0">
                <a:solidFill>
                  <a:schemeClr val="tx2"/>
                </a:solidFill>
                <a:cs typeface="Calibri"/>
              </a:rPr>
              <a:t>organisation</a:t>
            </a:r>
          </a:p>
          <a:p>
            <a:pPr marL="1200150" lvl="3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b="1" dirty="0">
                <a:solidFill>
                  <a:schemeClr val="tx2"/>
                </a:solidFill>
                <a:cs typeface="Calibri"/>
              </a:rPr>
              <a:t>Informer</a:t>
            </a:r>
            <a:r>
              <a:rPr lang="fr-FR" sz="2200" dirty="0">
                <a:solidFill>
                  <a:schemeClr val="tx2"/>
                </a:solidFill>
                <a:cs typeface="Calibri"/>
              </a:rPr>
              <a:t> des différentes modalités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b="1" dirty="0">
                <a:solidFill>
                  <a:schemeClr val="tx2"/>
                </a:solidFill>
                <a:cs typeface="Calibri"/>
              </a:rPr>
              <a:t>Mettre à disposition </a:t>
            </a:r>
            <a:r>
              <a:rPr lang="fr-FR" sz="2200" dirty="0">
                <a:solidFill>
                  <a:schemeClr val="tx2"/>
                </a:solidFill>
                <a:cs typeface="Calibri"/>
              </a:rPr>
              <a:t>et ouvrir à tous les </a:t>
            </a:r>
            <a:r>
              <a:rPr lang="fr-FR" sz="2200" b="1" dirty="0">
                <a:solidFill>
                  <a:schemeClr val="tx2"/>
                </a:solidFill>
                <a:cs typeface="Calibri"/>
              </a:rPr>
              <a:t>données</a:t>
            </a:r>
            <a:r>
              <a:rPr lang="fr-FR" sz="2200" dirty="0">
                <a:solidFill>
                  <a:schemeClr val="tx2"/>
                </a:solidFill>
                <a:cs typeface="Calibri"/>
              </a:rPr>
              <a:t> relatives aux cancers</a:t>
            </a:r>
          </a:p>
          <a:p>
            <a:pPr marL="457200" lvl="2">
              <a:buClr>
                <a:schemeClr val="bg2">
                  <a:lumMod val="50000"/>
                </a:schemeClr>
              </a:buClr>
              <a:buSzPct val="70000"/>
            </a:pPr>
            <a:r>
              <a:rPr lang="fr-FR" sz="1600" dirty="0">
                <a:solidFill>
                  <a:srgbClr val="404040"/>
                </a:solidFill>
                <a:cs typeface="Calibri"/>
              </a:rPr>
              <a:t> </a:t>
            </a:r>
            <a:endParaRPr lang="fr-FR" sz="16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SOINS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dirty="0">
                <a:cs typeface="Calibri"/>
              </a:rPr>
              <a:t>Garantir la </a:t>
            </a:r>
            <a:r>
              <a:rPr lang="fr-FR" sz="2200" b="1" dirty="0">
                <a:cs typeface="Calibri"/>
              </a:rPr>
              <a:t>qualité</a:t>
            </a:r>
            <a:r>
              <a:rPr lang="fr-FR" sz="2200" dirty="0">
                <a:cs typeface="Calibri"/>
              </a:rPr>
              <a:t>, la </a:t>
            </a:r>
            <a:r>
              <a:rPr lang="fr-FR" sz="2200" b="1" dirty="0">
                <a:cs typeface="Calibri"/>
              </a:rPr>
              <a:t>sécurité et l’équité</a:t>
            </a:r>
            <a:r>
              <a:rPr lang="fr-FR" sz="2200" dirty="0">
                <a:cs typeface="Calibri"/>
              </a:rPr>
              <a:t> des soins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dirty="0">
                <a:cs typeface="Calibri"/>
              </a:rPr>
              <a:t>Développer des </a:t>
            </a:r>
            <a:r>
              <a:rPr lang="fr-FR" sz="2200" b="1" dirty="0">
                <a:cs typeface="Calibri"/>
              </a:rPr>
              <a:t>modalités spécifiques, les métiers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dirty="0">
                <a:cs typeface="Calibri"/>
              </a:rPr>
              <a:t>Accompagner </a:t>
            </a:r>
            <a:r>
              <a:rPr lang="fr-FR" sz="2200" b="1" dirty="0">
                <a:cs typeface="Calibri"/>
              </a:rPr>
              <a:t>évolutions thérapeutiques et technologiques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dirty="0">
                <a:cs typeface="Calibri"/>
              </a:rPr>
              <a:t>Informer et accompagner les </a:t>
            </a:r>
            <a:r>
              <a:rPr lang="fr-FR" sz="2200" b="1" dirty="0">
                <a:cs typeface="Calibri"/>
              </a:rPr>
              <a:t>patients et leurs proches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200" dirty="0">
                <a:cs typeface="Calibri"/>
              </a:rPr>
              <a:t>Favoriser l’amélioration de la </a:t>
            </a:r>
            <a:r>
              <a:rPr lang="fr-FR" sz="2200" b="1" dirty="0">
                <a:cs typeface="Calibri"/>
              </a:rPr>
              <a:t>qualité de vie pendant et après </a:t>
            </a:r>
            <a:r>
              <a:rPr lang="fr-FR" sz="2200" dirty="0">
                <a:cs typeface="Calibri"/>
              </a:rPr>
              <a:t>la maladie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7292C-8843-47B6-92B4-96394D1B21EF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3785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RECHERCHE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Faire émerger et soutenir les champs émergents et stratégiques </a:t>
            </a:r>
            <a:endParaRPr lang="fr-FR" dirty="0">
              <a:solidFill>
                <a:schemeClr val="tx2"/>
              </a:solidFill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Transférer les découvertes </a:t>
            </a:r>
            <a:endParaRPr lang="fr-FR" dirty="0">
              <a:solidFill>
                <a:schemeClr val="tx2"/>
              </a:solidFill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Augmenter les ressources biologiques et cliniques</a:t>
            </a:r>
            <a:r>
              <a:rPr lang="fr-FR" dirty="0">
                <a:solidFill>
                  <a:schemeClr val="tx2"/>
                </a:solidFill>
                <a:cs typeface="Calibri"/>
              </a:rPr>
              <a:t> pour les chercheurs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Développer les essais cliniques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/>
                </a:solidFill>
                <a:cs typeface="Calibri"/>
              </a:rPr>
              <a:t>Conforter l’avancée de la France </a:t>
            </a:r>
            <a:r>
              <a:rPr lang="fr-FR" b="1" dirty="0">
                <a:solidFill>
                  <a:schemeClr val="tx2"/>
                </a:solidFill>
                <a:cs typeface="Calibri"/>
              </a:rPr>
              <a:t>de la médecine de précision vers une médecine personnalisée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Former à travers et au travers de la recherche</a:t>
            </a:r>
          </a:p>
          <a:p>
            <a:pPr marL="457200" lvl="2">
              <a:buClr>
                <a:schemeClr val="bg2">
                  <a:lumMod val="50000"/>
                </a:schemeClr>
              </a:buClr>
              <a:buSzPct val="70000"/>
            </a:pPr>
            <a:endParaRPr lang="fr-FR" sz="10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457200" lvl="2">
              <a:buClr>
                <a:schemeClr val="bg2">
                  <a:lumMod val="50000"/>
                </a:schemeClr>
              </a:buClr>
              <a:buSzPct val="70000"/>
            </a:pPr>
            <a:endParaRPr lang="fr-FR" sz="8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RECOMMANDATIONS &amp; MÉDICAMENTS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Améliorer et harmoniser les pratiques </a:t>
            </a:r>
            <a:endParaRPr lang="fr-FR" dirty="0">
              <a:solidFill>
                <a:schemeClr val="tx2"/>
              </a:solidFill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Offrir aux patients</a:t>
            </a:r>
            <a:r>
              <a:rPr lang="fr-FR" dirty="0">
                <a:solidFill>
                  <a:schemeClr val="tx2"/>
                </a:solidFill>
                <a:cs typeface="Calibri"/>
              </a:rPr>
              <a:t>, de façon réactive, </a:t>
            </a:r>
            <a:r>
              <a:rPr lang="fr-FR" b="1" dirty="0">
                <a:solidFill>
                  <a:schemeClr val="tx2"/>
                </a:solidFill>
                <a:cs typeface="Calibri"/>
              </a:rPr>
              <a:t>les thérapeutiques les plus adaptées 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Adapter les délais d’accès </a:t>
            </a:r>
            <a:r>
              <a:rPr lang="fr-FR" dirty="0">
                <a:solidFill>
                  <a:schemeClr val="tx2"/>
                </a:solidFill>
                <a:cs typeface="Calibri"/>
              </a:rPr>
              <a:t>aux besoins des patients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Réduire l’iatrogénie et les risques </a:t>
            </a:r>
            <a:r>
              <a:rPr lang="fr-FR" dirty="0">
                <a:solidFill>
                  <a:schemeClr val="tx2"/>
                </a:solidFill>
                <a:cs typeface="Calibri"/>
              </a:rPr>
              <a:t>pour les patients, mais aussi les dépenses, liées à un </a:t>
            </a:r>
            <a:r>
              <a:rPr lang="fr-FR" b="1" dirty="0">
                <a:solidFill>
                  <a:schemeClr val="tx2"/>
                </a:solidFill>
                <a:cs typeface="Calibri"/>
              </a:rPr>
              <a:t>mauvais usage de ces médicaments</a:t>
            </a:r>
            <a:r>
              <a:rPr lang="fr-FR" dirty="0">
                <a:solidFill>
                  <a:schemeClr val="tx2"/>
                </a:solidFill>
                <a:cs typeface="Calibri"/>
              </a:rPr>
              <a:t> 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Rendre plus transparentes les pratiques réelles 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Associer et motiver tous les acteurs </a:t>
            </a:r>
            <a:r>
              <a:rPr lang="fr-FR" dirty="0">
                <a:solidFill>
                  <a:schemeClr val="tx2"/>
                </a:solidFill>
                <a:cs typeface="Calibri"/>
              </a:rPr>
              <a:t>à collaborer autour de ces objectifs communs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7292C-8843-47B6-92B4-96394D1B21EF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1022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RECHERCHE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Faire émerger et soutenir les champs émergents et stratégiques </a:t>
            </a:r>
            <a:endParaRPr lang="fr-FR" dirty="0">
              <a:solidFill>
                <a:schemeClr val="tx2"/>
              </a:solidFill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Transférer les découvertes </a:t>
            </a:r>
            <a:endParaRPr lang="fr-FR" dirty="0">
              <a:solidFill>
                <a:schemeClr val="tx2"/>
              </a:solidFill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Augmenter les ressources biologiques et cliniques</a:t>
            </a:r>
            <a:r>
              <a:rPr lang="fr-FR" dirty="0">
                <a:solidFill>
                  <a:schemeClr val="tx2"/>
                </a:solidFill>
                <a:cs typeface="Calibri"/>
              </a:rPr>
              <a:t> pour les chercheurs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Développer les essais cliniques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/>
                </a:solidFill>
                <a:cs typeface="Calibri"/>
              </a:rPr>
              <a:t>Conforter l’avancée de la France </a:t>
            </a:r>
            <a:r>
              <a:rPr lang="fr-FR" b="1" dirty="0">
                <a:solidFill>
                  <a:schemeClr val="tx2"/>
                </a:solidFill>
                <a:cs typeface="Calibri"/>
              </a:rPr>
              <a:t>de la médecine de précision vers une médecine personnalisée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Former à travers et au travers de la recherche</a:t>
            </a:r>
          </a:p>
          <a:p>
            <a:pPr marL="457200" lvl="2">
              <a:buClr>
                <a:schemeClr val="bg2">
                  <a:lumMod val="50000"/>
                </a:schemeClr>
              </a:buClr>
              <a:buSzPct val="70000"/>
            </a:pPr>
            <a:endParaRPr lang="fr-FR" sz="10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457200" lvl="2">
              <a:buClr>
                <a:schemeClr val="bg2">
                  <a:lumMod val="50000"/>
                </a:schemeClr>
              </a:buClr>
              <a:buSzPct val="70000"/>
            </a:pPr>
            <a:endParaRPr lang="fr-FR" sz="8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RECOMMANDATIONS &amp; MÉDICAMENTS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Améliorer et harmoniser les pratiques </a:t>
            </a:r>
            <a:endParaRPr lang="fr-FR" dirty="0">
              <a:solidFill>
                <a:schemeClr val="tx2"/>
              </a:solidFill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Offrir aux patients</a:t>
            </a:r>
            <a:r>
              <a:rPr lang="fr-FR" dirty="0">
                <a:solidFill>
                  <a:schemeClr val="tx2"/>
                </a:solidFill>
                <a:cs typeface="Calibri"/>
              </a:rPr>
              <a:t>, de façon réactive, </a:t>
            </a:r>
            <a:r>
              <a:rPr lang="fr-FR" b="1" dirty="0">
                <a:solidFill>
                  <a:schemeClr val="tx2"/>
                </a:solidFill>
                <a:cs typeface="Calibri"/>
              </a:rPr>
              <a:t>les thérapeutiques les plus adaptées 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Adapter les délais d’accès </a:t>
            </a:r>
            <a:r>
              <a:rPr lang="fr-FR" dirty="0">
                <a:solidFill>
                  <a:schemeClr val="tx2"/>
                </a:solidFill>
                <a:cs typeface="Calibri"/>
              </a:rPr>
              <a:t>aux besoins des patients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Réduire l’iatrogénie et les risques </a:t>
            </a:r>
            <a:r>
              <a:rPr lang="fr-FR" dirty="0">
                <a:solidFill>
                  <a:schemeClr val="tx2"/>
                </a:solidFill>
                <a:cs typeface="Calibri"/>
              </a:rPr>
              <a:t>pour les patients, mais aussi les dépenses, liées à un </a:t>
            </a:r>
            <a:r>
              <a:rPr lang="fr-FR" b="1" dirty="0">
                <a:solidFill>
                  <a:schemeClr val="tx2"/>
                </a:solidFill>
                <a:cs typeface="Calibri"/>
              </a:rPr>
              <a:t>mauvais usage de ces médicaments</a:t>
            </a:r>
            <a:r>
              <a:rPr lang="fr-FR" dirty="0">
                <a:solidFill>
                  <a:schemeClr val="tx2"/>
                </a:solidFill>
                <a:cs typeface="Calibri"/>
              </a:rPr>
              <a:t> 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Rendre plus transparentes les pratiques réelles 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tx2"/>
                </a:solidFill>
                <a:cs typeface="Calibri"/>
              </a:rPr>
              <a:t>Associer et motiver tous les acteurs </a:t>
            </a:r>
            <a:r>
              <a:rPr lang="fr-FR" dirty="0">
                <a:solidFill>
                  <a:schemeClr val="tx2"/>
                </a:solidFill>
                <a:cs typeface="Calibri"/>
              </a:rPr>
              <a:t>à collaborer autour de ces objectifs communs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D7292C-8843-47B6-92B4-96394D1B21EF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0856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F3579-CEBF-4D20-AE51-8514DB79A163}" type="slidenum">
              <a:rPr lang="fr-FR" smtClean="0"/>
              <a:t>53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664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F3579-CEBF-4D20-AE51-8514DB79A163}" type="slidenum">
              <a:rPr lang="fr-FR" smtClean="0"/>
              <a:pPr/>
              <a:t>54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2189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/>
              <a:t>Consultation des professionnels de santé : </a:t>
            </a:r>
            <a:r>
              <a:rPr lang="fr-FR" sz="1200" b="0" dirty="0"/>
              <a:t>Réunions des groupes de travail comprenant 15 à 20 professionnels de santé désignés par les Sociétés Savantes, un représentant de la Haute autorité de santé (HAS) et un représentant des usagers </a:t>
            </a:r>
          </a:p>
          <a:p>
            <a:endParaRPr lang="fr-FR" b="0" dirty="0"/>
          </a:p>
          <a:p>
            <a:r>
              <a:rPr lang="fr-FR" b="0" dirty="0"/>
              <a:t>Réunions techniques</a:t>
            </a:r>
            <a:r>
              <a:rPr lang="fr-FR" b="0" baseline="0" dirty="0"/>
              <a:t> INCa-DGOS</a:t>
            </a:r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F3579-CEBF-4D20-AE51-8514DB79A163}" type="slidenum">
              <a:rPr lang="fr-FR" smtClean="0"/>
              <a:pPr/>
              <a:t>55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2069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fr-FR" dirty="0"/>
              <a:t>Seuils d’activité minimale fixés</a:t>
            </a:r>
            <a:r>
              <a:rPr lang="fr-FR" baseline="0" dirty="0"/>
              <a:t> par arrêté du 29 mars 2007</a:t>
            </a:r>
          </a:p>
          <a:p>
            <a:pPr algn="l"/>
            <a:endParaRPr lang="fr-FR" baseline="0" dirty="0"/>
          </a:p>
          <a:p>
            <a:pPr algn="l"/>
            <a:r>
              <a:rPr lang="fr-FR" baseline="0" dirty="0"/>
              <a:t>Chirurgie carcinologique : critères spécifiques pour la chirurgie carcinologique mammaire, digestive, urologique, thoracique, gynécologique, ORL-</a:t>
            </a:r>
            <a:r>
              <a:rPr lang="fr-FR" baseline="0" dirty="0" err="1"/>
              <a:t>cervicofaciale</a:t>
            </a:r>
            <a:r>
              <a:rPr lang="fr-FR" baseline="0" dirty="0"/>
              <a:t>-</a:t>
            </a:r>
            <a:r>
              <a:rPr lang="fr-FR" baseline="0" dirty="0" err="1"/>
              <a:t>maxillofaciale</a:t>
            </a:r>
            <a:r>
              <a:rPr lang="fr-FR" baseline="0" dirty="0"/>
              <a:t>.,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CFD3D-7BD7-43E6-8593-C07FFCC7C3D6}" type="slidenum">
              <a:rPr lang="fr-FR" smtClean="0"/>
              <a:pPr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2956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8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3" Type="http://schemas.openxmlformats.org/officeDocument/2006/relationships/image" Target="../media/image36.png"/><Relationship Id="rId21" Type="http://schemas.openxmlformats.org/officeDocument/2006/relationships/image" Target="../media/image54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png"/><Relationship Id="rId8" Type="http://schemas.openxmlformats.org/officeDocument/2006/relationships/image" Target="../media/image41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68.png"/><Relationship Id="rId21" Type="http://schemas.openxmlformats.org/officeDocument/2006/relationships/image" Target="../media/image86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33" Type="http://schemas.openxmlformats.org/officeDocument/2006/relationships/image" Target="../media/image98.png"/><Relationship Id="rId2" Type="http://schemas.openxmlformats.org/officeDocument/2006/relationships/image" Target="../media/image67.png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29" Type="http://schemas.openxmlformats.org/officeDocument/2006/relationships/image" Target="../media/image9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24" Type="http://schemas.openxmlformats.org/officeDocument/2006/relationships/image" Target="../media/image89.png"/><Relationship Id="rId32" Type="http://schemas.openxmlformats.org/officeDocument/2006/relationships/image" Target="../media/image97.png"/><Relationship Id="rId5" Type="http://schemas.openxmlformats.org/officeDocument/2006/relationships/image" Target="../media/image70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93.png"/><Relationship Id="rId10" Type="http://schemas.openxmlformats.org/officeDocument/2006/relationships/image" Target="../media/image75.png"/><Relationship Id="rId19" Type="http://schemas.openxmlformats.org/officeDocument/2006/relationships/image" Target="../media/image84.png"/><Relationship Id="rId31" Type="http://schemas.openxmlformats.org/officeDocument/2006/relationships/image" Target="../media/image96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Relationship Id="rId30" Type="http://schemas.openxmlformats.org/officeDocument/2006/relationships/image" Target="../media/image95.png"/><Relationship Id="rId8" Type="http://schemas.openxmlformats.org/officeDocument/2006/relationships/image" Target="../media/image73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0.png"/><Relationship Id="rId18" Type="http://schemas.openxmlformats.org/officeDocument/2006/relationships/image" Target="../media/image115.png"/><Relationship Id="rId26" Type="http://schemas.openxmlformats.org/officeDocument/2006/relationships/image" Target="../media/image123.png"/><Relationship Id="rId3" Type="http://schemas.openxmlformats.org/officeDocument/2006/relationships/image" Target="../media/image100.png"/><Relationship Id="rId21" Type="http://schemas.openxmlformats.org/officeDocument/2006/relationships/image" Target="../media/image118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17" Type="http://schemas.openxmlformats.org/officeDocument/2006/relationships/image" Target="../media/image114.png"/><Relationship Id="rId25" Type="http://schemas.openxmlformats.org/officeDocument/2006/relationships/image" Target="../media/image122.png"/><Relationship Id="rId33" Type="http://schemas.openxmlformats.org/officeDocument/2006/relationships/image" Target="../media/image130.png"/><Relationship Id="rId2" Type="http://schemas.openxmlformats.org/officeDocument/2006/relationships/image" Target="../media/image99.png"/><Relationship Id="rId16" Type="http://schemas.openxmlformats.org/officeDocument/2006/relationships/image" Target="../media/image113.png"/><Relationship Id="rId20" Type="http://schemas.openxmlformats.org/officeDocument/2006/relationships/image" Target="../media/image117.png"/><Relationship Id="rId29" Type="http://schemas.openxmlformats.org/officeDocument/2006/relationships/image" Target="../media/image12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24" Type="http://schemas.openxmlformats.org/officeDocument/2006/relationships/image" Target="../media/image121.png"/><Relationship Id="rId32" Type="http://schemas.openxmlformats.org/officeDocument/2006/relationships/image" Target="../media/image129.png"/><Relationship Id="rId5" Type="http://schemas.openxmlformats.org/officeDocument/2006/relationships/image" Target="../media/image102.png"/><Relationship Id="rId15" Type="http://schemas.openxmlformats.org/officeDocument/2006/relationships/image" Target="../media/image112.png"/><Relationship Id="rId23" Type="http://schemas.openxmlformats.org/officeDocument/2006/relationships/image" Target="../media/image120.png"/><Relationship Id="rId28" Type="http://schemas.openxmlformats.org/officeDocument/2006/relationships/image" Target="../media/image125.png"/><Relationship Id="rId10" Type="http://schemas.openxmlformats.org/officeDocument/2006/relationships/image" Target="../media/image107.png"/><Relationship Id="rId19" Type="http://schemas.openxmlformats.org/officeDocument/2006/relationships/image" Target="../media/image116.png"/><Relationship Id="rId31" Type="http://schemas.openxmlformats.org/officeDocument/2006/relationships/image" Target="../media/image128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Relationship Id="rId22" Type="http://schemas.openxmlformats.org/officeDocument/2006/relationships/image" Target="../media/image119.png"/><Relationship Id="rId27" Type="http://schemas.openxmlformats.org/officeDocument/2006/relationships/image" Target="../media/image124.png"/><Relationship Id="rId30" Type="http://schemas.openxmlformats.org/officeDocument/2006/relationships/image" Target="../media/image127.png"/><Relationship Id="rId8" Type="http://schemas.openxmlformats.org/officeDocument/2006/relationships/image" Target="../media/image105.png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2.png"/><Relationship Id="rId18" Type="http://schemas.openxmlformats.org/officeDocument/2006/relationships/image" Target="../media/image147.png"/><Relationship Id="rId26" Type="http://schemas.openxmlformats.org/officeDocument/2006/relationships/image" Target="../media/image155.png"/><Relationship Id="rId3" Type="http://schemas.openxmlformats.org/officeDocument/2006/relationships/image" Target="../media/image132.png"/><Relationship Id="rId21" Type="http://schemas.openxmlformats.org/officeDocument/2006/relationships/image" Target="../media/image150.png"/><Relationship Id="rId7" Type="http://schemas.openxmlformats.org/officeDocument/2006/relationships/image" Target="../media/image136.png"/><Relationship Id="rId12" Type="http://schemas.openxmlformats.org/officeDocument/2006/relationships/image" Target="../media/image141.png"/><Relationship Id="rId17" Type="http://schemas.openxmlformats.org/officeDocument/2006/relationships/image" Target="../media/image146.png"/><Relationship Id="rId25" Type="http://schemas.openxmlformats.org/officeDocument/2006/relationships/image" Target="../media/image154.png"/><Relationship Id="rId33" Type="http://schemas.openxmlformats.org/officeDocument/2006/relationships/image" Target="../media/image162.png"/><Relationship Id="rId2" Type="http://schemas.openxmlformats.org/officeDocument/2006/relationships/image" Target="../media/image131.png"/><Relationship Id="rId16" Type="http://schemas.openxmlformats.org/officeDocument/2006/relationships/image" Target="../media/image145.png"/><Relationship Id="rId20" Type="http://schemas.openxmlformats.org/officeDocument/2006/relationships/image" Target="../media/image149.png"/><Relationship Id="rId29" Type="http://schemas.openxmlformats.org/officeDocument/2006/relationships/image" Target="../media/image15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35.png"/><Relationship Id="rId11" Type="http://schemas.openxmlformats.org/officeDocument/2006/relationships/image" Target="../media/image140.png"/><Relationship Id="rId24" Type="http://schemas.openxmlformats.org/officeDocument/2006/relationships/image" Target="../media/image153.png"/><Relationship Id="rId32" Type="http://schemas.openxmlformats.org/officeDocument/2006/relationships/image" Target="../media/image161.png"/><Relationship Id="rId5" Type="http://schemas.openxmlformats.org/officeDocument/2006/relationships/image" Target="../media/image134.png"/><Relationship Id="rId15" Type="http://schemas.openxmlformats.org/officeDocument/2006/relationships/image" Target="../media/image144.png"/><Relationship Id="rId23" Type="http://schemas.openxmlformats.org/officeDocument/2006/relationships/image" Target="../media/image152.png"/><Relationship Id="rId28" Type="http://schemas.openxmlformats.org/officeDocument/2006/relationships/image" Target="../media/image157.png"/><Relationship Id="rId10" Type="http://schemas.openxmlformats.org/officeDocument/2006/relationships/image" Target="../media/image139.png"/><Relationship Id="rId19" Type="http://schemas.openxmlformats.org/officeDocument/2006/relationships/image" Target="../media/image148.png"/><Relationship Id="rId31" Type="http://schemas.openxmlformats.org/officeDocument/2006/relationships/image" Target="../media/image160.png"/><Relationship Id="rId4" Type="http://schemas.openxmlformats.org/officeDocument/2006/relationships/image" Target="../media/image133.png"/><Relationship Id="rId9" Type="http://schemas.openxmlformats.org/officeDocument/2006/relationships/image" Target="../media/image138.png"/><Relationship Id="rId14" Type="http://schemas.openxmlformats.org/officeDocument/2006/relationships/image" Target="../media/image143.png"/><Relationship Id="rId22" Type="http://schemas.openxmlformats.org/officeDocument/2006/relationships/image" Target="../media/image151.png"/><Relationship Id="rId27" Type="http://schemas.openxmlformats.org/officeDocument/2006/relationships/image" Target="../media/image156.png"/><Relationship Id="rId30" Type="http://schemas.openxmlformats.org/officeDocument/2006/relationships/image" Target="../media/image159.png"/><Relationship Id="rId8" Type="http://schemas.openxmlformats.org/officeDocument/2006/relationships/image" Target="../media/image137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17942" y="282222"/>
            <a:ext cx="8709688" cy="6340588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876506"/>
            <a:ext cx="7737811" cy="248067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PRÉSENTATION SUR PLUSIEURS LIGNES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5618742"/>
            <a:ext cx="7737811" cy="66211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800" cap="all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Sous-titre ou date</a:t>
            </a:r>
            <a:endParaRPr lang="en-GB" dirty="0"/>
          </a:p>
        </p:txBody>
      </p:sp>
      <p:pic>
        <p:nvPicPr>
          <p:cNvPr id="7" name="Picture 6" descr="Logo-INCa-blan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0" y="1010677"/>
            <a:ext cx="2483425" cy="121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43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o inca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357161"/>
            <a:ext cx="720000" cy="720000"/>
          </a:xfrm>
          <a:prstGeom prst="rect">
            <a:avLst/>
          </a:prstGeom>
        </p:spPr>
      </p:pic>
      <p:pic>
        <p:nvPicPr>
          <p:cNvPr id="4" name="Picture 3" descr="picto inca-0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79" y="357161"/>
            <a:ext cx="720000" cy="720000"/>
          </a:xfrm>
          <a:prstGeom prst="rect">
            <a:avLst/>
          </a:prstGeom>
        </p:spPr>
      </p:pic>
      <p:pic>
        <p:nvPicPr>
          <p:cNvPr id="5" name="Picture 4" descr="picto inca-03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21" y="357161"/>
            <a:ext cx="720000" cy="720000"/>
          </a:xfrm>
          <a:prstGeom prst="rect">
            <a:avLst/>
          </a:prstGeom>
        </p:spPr>
      </p:pic>
      <p:pic>
        <p:nvPicPr>
          <p:cNvPr id="6" name="Picture 5" descr="picto inca-04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63" y="357161"/>
            <a:ext cx="720000" cy="720000"/>
          </a:xfrm>
          <a:prstGeom prst="rect">
            <a:avLst/>
          </a:prstGeom>
        </p:spPr>
      </p:pic>
      <p:pic>
        <p:nvPicPr>
          <p:cNvPr id="7" name="Picture 6" descr="picto inca-05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905" y="357161"/>
            <a:ext cx="720000" cy="720000"/>
          </a:xfrm>
          <a:prstGeom prst="rect">
            <a:avLst/>
          </a:prstGeom>
        </p:spPr>
      </p:pic>
      <p:pic>
        <p:nvPicPr>
          <p:cNvPr id="8" name="Picture 7" descr="picto inca-06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47" y="357161"/>
            <a:ext cx="720000" cy="720000"/>
          </a:xfrm>
          <a:prstGeom prst="rect">
            <a:avLst/>
          </a:prstGeom>
        </p:spPr>
      </p:pic>
      <p:pic>
        <p:nvPicPr>
          <p:cNvPr id="9" name="Picture 8" descr="picto inca-07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589" y="357161"/>
            <a:ext cx="720000" cy="720000"/>
          </a:xfrm>
          <a:prstGeom prst="rect">
            <a:avLst/>
          </a:prstGeom>
        </p:spPr>
      </p:pic>
      <p:pic>
        <p:nvPicPr>
          <p:cNvPr id="10" name="Picture 9" descr="picto inca-08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431" y="357161"/>
            <a:ext cx="720000" cy="720000"/>
          </a:xfrm>
          <a:prstGeom prst="rect">
            <a:avLst/>
          </a:prstGeom>
        </p:spPr>
      </p:pic>
      <p:pic>
        <p:nvPicPr>
          <p:cNvPr id="11" name="Picture 10" descr="picto inca-09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357161"/>
            <a:ext cx="720000" cy="720000"/>
          </a:xfrm>
          <a:prstGeom prst="rect">
            <a:avLst/>
          </a:prstGeom>
        </p:spPr>
      </p:pic>
      <p:pic>
        <p:nvPicPr>
          <p:cNvPr id="12" name="Picture 11" descr="picto inca-10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1411099"/>
            <a:ext cx="720000" cy="720000"/>
          </a:xfrm>
          <a:prstGeom prst="rect">
            <a:avLst/>
          </a:prstGeom>
        </p:spPr>
      </p:pic>
      <p:pic>
        <p:nvPicPr>
          <p:cNvPr id="13" name="Picture 12" descr="picto inca-11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79" y="1411099"/>
            <a:ext cx="720000" cy="720000"/>
          </a:xfrm>
          <a:prstGeom prst="rect">
            <a:avLst/>
          </a:prstGeom>
        </p:spPr>
      </p:pic>
      <p:pic>
        <p:nvPicPr>
          <p:cNvPr id="14" name="Picture 13" descr="picto inca-12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21" y="1411099"/>
            <a:ext cx="720000" cy="720000"/>
          </a:xfrm>
          <a:prstGeom prst="rect">
            <a:avLst/>
          </a:prstGeom>
        </p:spPr>
      </p:pic>
      <p:pic>
        <p:nvPicPr>
          <p:cNvPr id="15" name="Picture 14" descr="picto inca-13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63" y="1411099"/>
            <a:ext cx="720000" cy="720000"/>
          </a:xfrm>
          <a:prstGeom prst="rect">
            <a:avLst/>
          </a:prstGeom>
        </p:spPr>
      </p:pic>
      <p:pic>
        <p:nvPicPr>
          <p:cNvPr id="16" name="Picture 15" descr="picto inca-14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905" y="1411100"/>
            <a:ext cx="720000" cy="720000"/>
          </a:xfrm>
          <a:prstGeom prst="rect">
            <a:avLst/>
          </a:prstGeom>
        </p:spPr>
      </p:pic>
      <p:pic>
        <p:nvPicPr>
          <p:cNvPr id="17" name="Picture 16" descr="picto inca-15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47" y="1411100"/>
            <a:ext cx="720000" cy="720000"/>
          </a:xfrm>
          <a:prstGeom prst="rect">
            <a:avLst/>
          </a:prstGeom>
        </p:spPr>
      </p:pic>
      <p:pic>
        <p:nvPicPr>
          <p:cNvPr id="18" name="Picture 17" descr="picto inca-16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589" y="1411099"/>
            <a:ext cx="720000" cy="720000"/>
          </a:xfrm>
          <a:prstGeom prst="rect">
            <a:avLst/>
          </a:prstGeom>
        </p:spPr>
      </p:pic>
      <p:pic>
        <p:nvPicPr>
          <p:cNvPr id="19" name="Picture 18" descr="picto inca-17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431" y="1411099"/>
            <a:ext cx="720000" cy="720000"/>
          </a:xfrm>
          <a:prstGeom prst="rect">
            <a:avLst/>
          </a:prstGeom>
        </p:spPr>
      </p:pic>
      <p:pic>
        <p:nvPicPr>
          <p:cNvPr id="20" name="Picture 19" descr="picto inca-18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1411100"/>
            <a:ext cx="720000" cy="720000"/>
          </a:xfrm>
          <a:prstGeom prst="rect">
            <a:avLst/>
          </a:prstGeom>
        </p:spPr>
      </p:pic>
      <p:pic>
        <p:nvPicPr>
          <p:cNvPr id="21" name="Picture 20" descr="picto inca-19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2465582"/>
            <a:ext cx="720000" cy="720000"/>
          </a:xfrm>
          <a:prstGeom prst="rect">
            <a:avLst/>
          </a:prstGeom>
        </p:spPr>
      </p:pic>
      <p:pic>
        <p:nvPicPr>
          <p:cNvPr id="22" name="Picture 21" descr="picto inca-20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79" y="2465582"/>
            <a:ext cx="720000" cy="720000"/>
          </a:xfrm>
          <a:prstGeom prst="rect">
            <a:avLst/>
          </a:prstGeom>
        </p:spPr>
      </p:pic>
      <p:pic>
        <p:nvPicPr>
          <p:cNvPr id="23" name="Picture 22" descr="picto inca-21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21" y="2465582"/>
            <a:ext cx="720000" cy="720000"/>
          </a:xfrm>
          <a:prstGeom prst="rect">
            <a:avLst/>
          </a:prstGeom>
        </p:spPr>
      </p:pic>
      <p:pic>
        <p:nvPicPr>
          <p:cNvPr id="24" name="Picture 23" descr="picto inca-22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63" y="2465582"/>
            <a:ext cx="720000" cy="720000"/>
          </a:xfrm>
          <a:prstGeom prst="rect">
            <a:avLst/>
          </a:prstGeom>
        </p:spPr>
      </p:pic>
      <p:pic>
        <p:nvPicPr>
          <p:cNvPr id="25" name="Picture 24" descr="picto inca-23.png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905" y="2465582"/>
            <a:ext cx="720000" cy="720000"/>
          </a:xfrm>
          <a:prstGeom prst="rect">
            <a:avLst/>
          </a:prstGeom>
        </p:spPr>
      </p:pic>
      <p:pic>
        <p:nvPicPr>
          <p:cNvPr id="26" name="Picture 25" descr="picto inca-24.png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47" y="2465582"/>
            <a:ext cx="720000" cy="720000"/>
          </a:xfrm>
          <a:prstGeom prst="rect">
            <a:avLst/>
          </a:prstGeom>
        </p:spPr>
      </p:pic>
      <p:pic>
        <p:nvPicPr>
          <p:cNvPr id="27" name="Picture 26" descr="picto inca-25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3477539"/>
            <a:ext cx="720000" cy="720000"/>
          </a:xfrm>
          <a:prstGeom prst="rect">
            <a:avLst/>
          </a:prstGeom>
        </p:spPr>
      </p:pic>
      <p:pic>
        <p:nvPicPr>
          <p:cNvPr id="28" name="Picture 27" descr="picto inca-26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589" y="2458499"/>
            <a:ext cx="720000" cy="720000"/>
          </a:xfrm>
          <a:prstGeom prst="rect">
            <a:avLst/>
          </a:prstGeom>
        </p:spPr>
      </p:pic>
      <p:sp>
        <p:nvSpPr>
          <p:cNvPr id="29" name="Rectangle 28"/>
          <p:cNvSpPr/>
          <p:nvPr userDrawn="1"/>
        </p:nvSpPr>
        <p:spPr>
          <a:xfrm>
            <a:off x="217941" y="4494284"/>
            <a:ext cx="7018489" cy="2071047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30" name="TextBox 29"/>
          <p:cNvSpPr txBox="1"/>
          <p:nvPr userDrawn="1"/>
        </p:nvSpPr>
        <p:spPr>
          <a:xfrm>
            <a:off x="709620" y="5049332"/>
            <a:ext cx="2364750" cy="1097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PLANCHE</a:t>
            </a:r>
          </a:p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PICTOS</a:t>
            </a:r>
          </a:p>
        </p:txBody>
      </p:sp>
      <p:pic>
        <p:nvPicPr>
          <p:cNvPr id="31" name="Picture 30" descr="picto-79.png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431" y="2465582"/>
            <a:ext cx="720000" cy="720000"/>
          </a:xfrm>
          <a:prstGeom prst="rect">
            <a:avLst/>
          </a:prstGeom>
        </p:spPr>
      </p:pic>
      <p:pic>
        <p:nvPicPr>
          <p:cNvPr id="32" name="Picture 31" descr="picto-80.png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21" y="3477539"/>
            <a:ext cx="720000" cy="720000"/>
          </a:xfrm>
          <a:prstGeom prst="rect">
            <a:avLst/>
          </a:prstGeom>
        </p:spPr>
      </p:pic>
      <p:pic>
        <p:nvPicPr>
          <p:cNvPr id="33" name="Picture 32" descr="picto-81.png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79" y="3477539"/>
            <a:ext cx="720000" cy="720000"/>
          </a:xfrm>
          <a:prstGeom prst="rect">
            <a:avLst/>
          </a:prstGeom>
        </p:spPr>
      </p:pic>
      <p:pic>
        <p:nvPicPr>
          <p:cNvPr id="34" name="Picture 33" descr="picto-82.png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2465582"/>
            <a:ext cx="720000" cy="720000"/>
          </a:xfrm>
          <a:prstGeom prst="rect">
            <a:avLst/>
          </a:prstGeom>
        </p:spPr>
      </p:pic>
      <p:pic>
        <p:nvPicPr>
          <p:cNvPr id="35" name="Picture 34" descr="picto-83.png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905" y="3477539"/>
            <a:ext cx="720000" cy="720000"/>
          </a:xfrm>
          <a:prstGeom prst="rect">
            <a:avLst/>
          </a:prstGeom>
        </p:spPr>
      </p:pic>
      <p:pic>
        <p:nvPicPr>
          <p:cNvPr id="36" name="Picture 35" descr="picto-84.png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63" y="347753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77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081" y="5973166"/>
            <a:ext cx="1246443" cy="64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93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231" y="0"/>
            <a:ext cx="8897815" cy="1093808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0"/>
          </p:nvPr>
        </p:nvSpPr>
        <p:spPr>
          <a:xfrm>
            <a:off x="422032" y="1635125"/>
            <a:ext cx="8114204" cy="4724282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  <a:lvl2pPr>
              <a:defRPr sz="2000">
                <a:solidFill>
                  <a:srgbClr val="841D5C"/>
                </a:solidFill>
              </a:defRPr>
            </a:lvl2pPr>
            <a:lvl3pPr>
              <a:defRPr sz="2000"/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06185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7231" y="0"/>
            <a:ext cx="8897815" cy="1093808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637585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idx="10"/>
          </p:nvPr>
        </p:nvSpPr>
        <p:spPr>
          <a:xfrm>
            <a:off x="407424" y="48877"/>
            <a:ext cx="8724480" cy="27574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14171" rIns="0" bIns="0" anchor="t">
            <a:normAutofit fontScale="90000"/>
          </a:bodyPr>
          <a:lstStyle>
            <a:lvl1pPr marL="396786" marR="0" indent="0" algn="l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640080" marR="0" indent="0" algn="l">
              <a:lnSpc>
                <a:spcPct val="95999"/>
              </a:lnSpc>
              <a:spcAft>
                <a:spcPts val="0"/>
              </a:spcAft>
            </a:pPr>
            <a:r>
              <a:rPr lang="fr-FR" sz="1700" spc="25">
                <a:solidFill>
                  <a:srgbClr val="151C53"/>
                </a:solidFill>
                <a:latin typeface="Arial" panose="22635452340000000000" pitchFamily="2"/>
              </a:rPr>
              <a:t>MISSIONS DE PILOTAGE, DE COORDINATION ET DE FÉDÉRATION DES ACTEURS 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0"/>
          </p:nvPr>
        </p:nvSpPr>
        <p:spPr>
          <a:xfrm>
            <a:off x="621312" y="1135974"/>
            <a:ext cx="329856" cy="279004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800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Sites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de </a:t>
            </a:r>
            <a:r>
              <a:rPr lang="fr-FR" sz="500" spc="0">
                <a:solidFill>
                  <a:srgbClr val="000000"/>
                </a:solidFill>
                <a:latin typeface="Arial" panose="22635452340000000000" pitchFamily="2"/>
              </a:rPr>
              <a:t>r</a:t>
            </a: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echerche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Intégrée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sur le </a:t>
            </a:r>
            <a:r>
              <a:rPr lang="fr-FR" sz="500" spc="0">
                <a:solidFill>
                  <a:srgbClr val="000000"/>
                </a:solidFill>
                <a:latin typeface="Arial" panose="22635452340000000000" pitchFamily="2"/>
              </a:rPr>
              <a:t>c</a:t>
            </a: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ancer 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0"/>
          </p:nvPr>
        </p:nvSpPr>
        <p:spPr>
          <a:xfrm>
            <a:off x="1444992" y="647208"/>
            <a:ext cx="300672" cy="28877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Bef>
                <a:spcPts val="112"/>
              </a:spcBef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79679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Bases </a:t>
            </a:r>
          </a:p>
          <a:p>
            <a:pPr marL="0" marR="0" indent="0" algn="ctr">
              <a:lnSpc>
                <a:spcPct val="95999"/>
              </a:lnSpc>
              <a:spcBef>
                <a:spcPts val="180"/>
              </a:spcBef>
              <a:spcAft>
                <a:spcPts val="0"/>
              </a:spcAft>
            </a:pPr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de données </a:t>
            </a:r>
            <a:br/>
            <a:r>
              <a:rPr lang="fr-FR" sz="500" spc="12">
                <a:solidFill>
                  <a:srgbClr val="000000"/>
                </a:solidFill>
                <a:latin typeface="Arial" panose="22635452340000000000" pitchFamily="2"/>
              </a:rPr>
              <a:t>c</a:t>
            </a: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linico-</a:t>
            </a:r>
            <a:r>
              <a:rPr lang="fr-FR" sz="100">
                <a:solidFill>
                  <a:srgbClr val="000000"/>
                </a:solidFill>
                <a:latin typeface="Arial" panose="22635452340000000000" pitchFamily="2"/>
              </a:rPr>
              <a:t> </a:t>
            </a:r>
            <a:br/>
            <a:r>
              <a:rPr lang="fr-FR" sz="500" spc="9">
                <a:solidFill>
                  <a:srgbClr val="000000"/>
                </a:solidFill>
                <a:latin typeface="Arial" panose="22635452340000000000" pitchFamily="2"/>
              </a:rPr>
              <a:t>b</a:t>
            </a:r>
            <a:r>
              <a:rPr lang="fr-FR" sz="400" spc="9">
                <a:solidFill>
                  <a:srgbClr val="000000"/>
                </a:solidFill>
                <a:latin typeface="Tahoma" panose="22635452340000000000" pitchFamily="2"/>
              </a:rPr>
              <a:t>iologiques 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0"/>
          </p:nvPr>
        </p:nvSpPr>
        <p:spPr>
          <a:xfrm>
            <a:off x="2346240" y="760439"/>
            <a:ext cx="339456" cy="1454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Structures de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gestion 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0"/>
          </p:nvPr>
        </p:nvSpPr>
        <p:spPr>
          <a:xfrm>
            <a:off x="2993280" y="1266312"/>
            <a:ext cx="455424" cy="883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9023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90239"/>
              </a:lnSpc>
              <a:spcAft>
                <a:spcPts val="0"/>
              </a:spcAft>
            </a:pPr>
            <a:r>
              <a:rPr lang="fr-FR" sz="600" spc="-15">
                <a:solidFill>
                  <a:srgbClr val="000000"/>
                </a:solidFill>
                <a:latin typeface="Arial" panose="22635452340000000000" pitchFamily="2"/>
              </a:rPr>
              <a:t>Santé / Soins 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0"/>
          </p:nvPr>
        </p:nvSpPr>
        <p:spPr>
          <a:xfrm>
            <a:off x="3682560" y="678570"/>
            <a:ext cx="236160" cy="6883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95999"/>
              </a:lnSpc>
              <a:spcAft>
                <a:spcPts val="0"/>
              </a:spcAft>
            </a:pPr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Registres 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idx="10"/>
          </p:nvPr>
        </p:nvSpPr>
        <p:spPr>
          <a:xfrm>
            <a:off x="4656000" y="1163263"/>
            <a:ext cx="440448" cy="20772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Fondation ARC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pour la recherche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sur le cancer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idx="10"/>
          </p:nvPr>
        </p:nvSpPr>
        <p:spPr>
          <a:xfrm>
            <a:off x="5312256" y="473289"/>
            <a:ext cx="412800" cy="33154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Allianc</a:t>
            </a:r>
            <a:r>
              <a:rPr lang="fr-FR" sz="400" spc="12">
                <a:solidFill>
                  <a:srgbClr val="000000"/>
                </a:solidFill>
                <a:latin typeface="Arial" panose="22635452340000000000" pitchFamily="2"/>
              </a:rPr>
              <a:t>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nationale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pour les sciences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de la vie et de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la santé 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10"/>
          </p:nvPr>
        </p:nvSpPr>
        <p:spPr>
          <a:xfrm>
            <a:off x="5564544" y="1338812"/>
            <a:ext cx="357504" cy="8227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8447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84479"/>
              </a:lnSpc>
              <a:spcAft>
                <a:spcPts val="0"/>
              </a:spcAft>
            </a:pPr>
            <a:r>
              <a:rPr lang="fr-FR" sz="600" spc="-25">
                <a:solidFill>
                  <a:srgbClr val="000000"/>
                </a:solidFill>
                <a:latin typeface="Arial" panose="22635452340000000000" pitchFamily="2"/>
              </a:rPr>
              <a:t>Recherche 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0"/>
          </p:nvPr>
        </p:nvSpPr>
        <p:spPr>
          <a:xfrm>
            <a:off x="6128640" y="717672"/>
            <a:ext cx="407424" cy="1331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800"/>
              </a:lnSpc>
              <a:spcAft>
                <a:spcPts val="0"/>
              </a:spcAft>
            </a:pPr>
            <a:r>
              <a:rPr lang="fr-FR" sz="400" spc="9">
                <a:solidFill>
                  <a:srgbClr val="000000"/>
                </a:solidFill>
                <a:latin typeface="Tahoma" panose="22635452340000000000" pitchFamily="2"/>
              </a:rPr>
              <a:t>Ligue nationale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contre le cancer 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idx="10"/>
          </p:nvPr>
        </p:nvSpPr>
        <p:spPr>
          <a:xfrm>
            <a:off x="7179264" y="791801"/>
            <a:ext cx="473856" cy="3963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112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18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Agence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nationale de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sécurité sanitaire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de l’alimentation, de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l’environnement et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du travail 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idx="10"/>
          </p:nvPr>
        </p:nvSpPr>
        <p:spPr>
          <a:xfrm>
            <a:off x="8064000" y="1173039"/>
            <a:ext cx="326400" cy="2056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Agence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de la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biomédecine 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idx="10"/>
          </p:nvPr>
        </p:nvSpPr>
        <p:spPr>
          <a:xfrm>
            <a:off x="1386240" y="1487478"/>
            <a:ext cx="359424" cy="8227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8447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84479"/>
              </a:lnSpc>
              <a:spcAft>
                <a:spcPts val="0"/>
              </a:spcAft>
            </a:pPr>
            <a:r>
              <a:rPr lang="fr-FR" sz="600" spc="-25">
                <a:solidFill>
                  <a:srgbClr val="000000"/>
                </a:solidFill>
                <a:latin typeface="Arial" panose="22635452340000000000" pitchFamily="2"/>
              </a:rPr>
              <a:t>Recherche </a:t>
            </a:r>
          </a:p>
        </p:txBody>
      </p:sp>
      <p:sp>
        <p:nvSpPr>
          <p:cNvPr id="17" name="Espace réservé du texte 16"/>
          <p:cNvSpPr>
            <a:spLocks noGrp="1"/>
          </p:cNvSpPr>
          <p:nvPr>
            <p:ph type="body" idx="10"/>
          </p:nvPr>
        </p:nvSpPr>
        <p:spPr>
          <a:xfrm>
            <a:off x="6705408" y="1462225"/>
            <a:ext cx="263808" cy="20691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800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Agences </a:t>
            </a:r>
            <a:br/>
            <a:r>
              <a:rPr lang="fr-FR" sz="500" spc="3">
                <a:solidFill>
                  <a:srgbClr val="000000"/>
                </a:solidFill>
                <a:latin typeface="Arial" panose="22635452340000000000" pitchFamily="2"/>
              </a:rPr>
              <a:t>r</a:t>
            </a:r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égionales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de </a:t>
            </a:r>
            <a:r>
              <a:rPr lang="fr-FR" sz="500" spc="0">
                <a:solidFill>
                  <a:srgbClr val="000000"/>
                </a:solidFill>
                <a:latin typeface="Arial" panose="22635452340000000000" pitchFamily="2"/>
              </a:rPr>
              <a:t>s</a:t>
            </a: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anté 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idx="10"/>
          </p:nvPr>
        </p:nvSpPr>
        <p:spPr>
          <a:xfrm>
            <a:off x="3878016" y="1683392"/>
            <a:ext cx="407424" cy="220352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Réseaux </a:t>
            </a:r>
            <a:br/>
            <a:r>
              <a:rPr lang="fr-FR" sz="500" spc="0">
                <a:solidFill>
                  <a:srgbClr val="000000"/>
                </a:solidFill>
                <a:latin typeface="Arial" panose="22635452340000000000" pitchFamily="2"/>
              </a:rPr>
              <a:t>r</a:t>
            </a: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égionaux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de </a:t>
            </a:r>
            <a:r>
              <a:rPr lang="fr-FR" sz="500" spc="3">
                <a:solidFill>
                  <a:srgbClr val="000000"/>
                </a:solidFill>
                <a:latin typeface="Arial" panose="22635452340000000000" pitchFamily="2"/>
              </a:rPr>
              <a:t>c</a:t>
            </a:r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ancérologie 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idx="10"/>
          </p:nvPr>
        </p:nvSpPr>
        <p:spPr>
          <a:xfrm>
            <a:off x="7322880" y="1852831"/>
            <a:ext cx="455424" cy="883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9023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90239"/>
              </a:lnSpc>
              <a:spcAft>
                <a:spcPts val="0"/>
              </a:spcAft>
            </a:pPr>
            <a:r>
              <a:rPr lang="fr-FR" sz="600" spc="-15">
                <a:solidFill>
                  <a:srgbClr val="000000"/>
                </a:solidFill>
                <a:latin typeface="Arial" panose="22635452340000000000" pitchFamily="2"/>
              </a:rPr>
              <a:t>Santé / Soins </a:t>
            </a:r>
          </a:p>
        </p:txBody>
      </p:sp>
      <p:sp>
        <p:nvSpPr>
          <p:cNvPr id="20" name="Espace réservé du texte 19"/>
          <p:cNvSpPr>
            <a:spLocks noGrp="1"/>
          </p:cNvSpPr>
          <p:nvPr>
            <p:ph type="body" idx="10"/>
          </p:nvPr>
        </p:nvSpPr>
        <p:spPr>
          <a:xfrm>
            <a:off x="849792" y="2107397"/>
            <a:ext cx="350208" cy="729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95999"/>
              </a:lnSpc>
              <a:spcAft>
                <a:spcPts val="0"/>
              </a:spcAft>
            </a:pPr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Cancéropôles </a:t>
            </a:r>
          </a:p>
        </p:txBody>
      </p:sp>
      <p:sp>
        <p:nvSpPr>
          <p:cNvPr id="21" name="Espace réservé du texte 20"/>
          <p:cNvSpPr>
            <a:spLocks noGrp="1"/>
          </p:cNvSpPr>
          <p:nvPr>
            <p:ph type="body" idx="10"/>
          </p:nvPr>
        </p:nvSpPr>
        <p:spPr>
          <a:xfrm>
            <a:off x="8218752" y="1994166"/>
            <a:ext cx="366720" cy="13441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800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Haute Autorité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de </a:t>
            </a:r>
            <a:r>
              <a:rPr lang="fr-FR" sz="500" spc="0">
                <a:solidFill>
                  <a:srgbClr val="000000"/>
                </a:solidFill>
                <a:latin typeface="Arial" panose="22635452340000000000" pitchFamily="2"/>
              </a:rPr>
              <a:t>s</a:t>
            </a: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anté </a:t>
            </a:r>
          </a:p>
        </p:txBody>
      </p:sp>
      <p:sp>
        <p:nvSpPr>
          <p:cNvPr id="22" name="Espace réservé du texte 21"/>
          <p:cNvSpPr>
            <a:spLocks noGrp="1"/>
          </p:cNvSpPr>
          <p:nvPr>
            <p:ph type="body" idx="10"/>
          </p:nvPr>
        </p:nvSpPr>
        <p:spPr>
          <a:xfrm>
            <a:off x="2744448" y="2183970"/>
            <a:ext cx="612096" cy="4109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992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1600"/>
              </a:lnSpc>
              <a:spcAft>
                <a:spcPts val="0"/>
              </a:spcAft>
            </a:pPr>
            <a:r>
              <a:rPr lang="fr-FR" sz="900" spc="-12">
                <a:solidFill>
                  <a:srgbClr val="FFFFFF"/>
                </a:solidFill>
                <a:latin typeface="Arial" panose="22635452340000000000" pitchFamily="2"/>
              </a:rPr>
              <a:t>Pilotage </a:t>
            </a:r>
            <a:br/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des </a:t>
            </a:r>
            <a:br/>
            <a:r>
              <a:rPr lang="fr-FR" sz="900" spc="34">
                <a:solidFill>
                  <a:srgbClr val="FFFFFF"/>
                </a:solidFill>
                <a:latin typeface="Arial" panose="22635452340000000000" pitchFamily="2"/>
              </a:rPr>
              <a:t>opérateurs </a:t>
            </a:r>
          </a:p>
        </p:txBody>
      </p:sp>
      <p:sp>
        <p:nvSpPr>
          <p:cNvPr id="23" name="Espace réservé du texte 22"/>
          <p:cNvSpPr>
            <a:spLocks noGrp="1"/>
          </p:cNvSpPr>
          <p:nvPr>
            <p:ph type="body" idx="10"/>
          </p:nvPr>
        </p:nvSpPr>
        <p:spPr>
          <a:xfrm>
            <a:off x="5881728" y="2182341"/>
            <a:ext cx="694656" cy="46717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800" spc="31">
                <a:solidFill>
                  <a:srgbClr val="FFFFFF"/>
                </a:solidFill>
                <a:latin typeface="Arial" panose="22635452340000000000" pitchFamily="2"/>
              </a:rPr>
              <a:t>Coordination </a:t>
            </a:r>
            <a:br/>
            <a:r>
              <a:rPr lang="fr-FR" sz="800" spc="19">
                <a:solidFill>
                  <a:srgbClr val="FFFFFF"/>
                </a:solidFill>
                <a:latin typeface="Arial" panose="22635452340000000000" pitchFamily="2"/>
              </a:rPr>
              <a:t>des actions </a:t>
            </a:r>
            <a:br/>
            <a:r>
              <a:rPr lang="fr-FR" sz="800" spc="25">
                <a:solidFill>
                  <a:srgbClr val="FFFFFF"/>
                </a:solidFill>
                <a:latin typeface="Arial" panose="22635452340000000000" pitchFamily="2"/>
              </a:rPr>
              <a:t>des acteurs </a:t>
            </a:r>
            <a:br/>
            <a:r>
              <a:rPr lang="fr-FR" sz="800" spc="43">
                <a:solidFill>
                  <a:srgbClr val="FFFFFF"/>
                </a:solidFill>
                <a:latin typeface="Arial" panose="22635452340000000000" pitchFamily="2"/>
              </a:rPr>
              <a:t>institutionnels </a:t>
            </a:r>
          </a:p>
        </p:txBody>
      </p:sp>
      <p:sp>
        <p:nvSpPr>
          <p:cNvPr id="24" name="Espace réservé du texte 23"/>
          <p:cNvSpPr>
            <a:spLocks noGrp="1"/>
          </p:cNvSpPr>
          <p:nvPr>
            <p:ph type="body" idx="10"/>
          </p:nvPr>
        </p:nvSpPr>
        <p:spPr>
          <a:xfrm>
            <a:off x="470016" y="3601392"/>
            <a:ext cx="462720" cy="350282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Joints Action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INNOVATIVE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PARTNERSHIP ON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ACTION AGAINST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CANCER 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idx="10"/>
          </p:nvPr>
        </p:nvSpPr>
        <p:spPr>
          <a:xfrm>
            <a:off x="801792" y="3016502"/>
            <a:ext cx="306048" cy="2040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800"/>
              </a:lnSpc>
              <a:spcAft>
                <a:spcPts val="0"/>
              </a:spcAft>
            </a:pPr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Joint Action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CANCERS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RARES </a:t>
            </a:r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10"/>
          </p:nvPr>
        </p:nvSpPr>
        <p:spPr>
          <a:xfrm>
            <a:off x="1338240" y="3695072"/>
            <a:ext cx="429312" cy="34172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112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180"/>
              </a:spcAft>
            </a:pPr>
            <a:r>
              <a:rPr lang="fr-FR" sz="500" spc="0">
                <a:solidFill>
                  <a:srgbClr val="000000"/>
                </a:solidFill>
                <a:latin typeface="Arial" panose="22635452340000000000" pitchFamily="2"/>
              </a:rPr>
              <a:t>UNION </a:t>
            </a:r>
            <a:br/>
            <a:r>
              <a:rPr lang="fr-FR" sz="500" spc="3">
                <a:solidFill>
                  <a:srgbClr val="000000"/>
                </a:solidFill>
                <a:latin typeface="Tahoma" panose="22635452340000000000" pitchFamily="2"/>
              </a:rPr>
              <a:t>EUROPÉ</a:t>
            </a:r>
            <a:r>
              <a:rPr lang="fr-FR" sz="500" spc="3">
                <a:solidFill>
                  <a:srgbClr val="000000"/>
                </a:solidFill>
                <a:latin typeface="Arial" panose="22635452340000000000" pitchFamily="2"/>
              </a:rPr>
              <a:t>ENNE </a:t>
            </a:r>
            <a:br/>
            <a:r>
              <a:rPr lang="fr-FR" sz="500" spc="6">
                <a:solidFill>
                  <a:srgbClr val="000000"/>
                </a:solidFill>
                <a:latin typeface="Arial" panose="22635452340000000000" pitchFamily="2"/>
              </a:rPr>
              <a:t>7 actions en </a:t>
            </a:r>
            <a:br/>
            <a:r>
              <a:rPr lang="fr-FR" sz="500" spc="-12">
                <a:solidFill>
                  <a:srgbClr val="000000"/>
                </a:solidFill>
                <a:latin typeface="Arial" panose="22635452340000000000" pitchFamily="2"/>
              </a:rPr>
              <a:t>Work Package 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idx="10"/>
          </p:nvPr>
        </p:nvSpPr>
        <p:spPr>
          <a:xfrm>
            <a:off x="1410048" y="2805518"/>
            <a:ext cx="483072" cy="2916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112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180"/>
              </a:spcAft>
            </a:pPr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Joint Action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CHRODIS :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Emploi et maladies </a:t>
            </a:r>
            <a:br/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chroniques </a:t>
            </a:r>
          </a:p>
        </p:txBody>
      </p:sp>
      <p:sp>
        <p:nvSpPr>
          <p:cNvPr id="28" name="Espace réservé du texte 27"/>
          <p:cNvSpPr>
            <a:spLocks noGrp="1"/>
          </p:cNvSpPr>
          <p:nvPr>
            <p:ph type="body" idx="10"/>
          </p:nvPr>
        </p:nvSpPr>
        <p:spPr>
          <a:xfrm>
            <a:off x="2066304" y="3227893"/>
            <a:ext cx="316800" cy="2781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Bef>
                <a:spcPts val="112"/>
              </a:spcBef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700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EXPERT </a:t>
            </a:r>
          </a:p>
          <a:p>
            <a:pPr marL="0" marR="0" indent="0" algn="ctr">
              <a:lnSpc>
                <a:spcPts val="800"/>
              </a:lnSpc>
              <a:spcBef>
                <a:spcPts val="180"/>
              </a:spcBef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GROUP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ON CANCER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CONTROL </a:t>
            </a:r>
          </a:p>
        </p:txBody>
      </p:sp>
      <p:sp>
        <p:nvSpPr>
          <p:cNvPr id="29" name="Espace réservé du texte 28"/>
          <p:cNvSpPr>
            <a:spLocks noGrp="1"/>
          </p:cNvSpPr>
          <p:nvPr>
            <p:ph type="body" idx="10"/>
          </p:nvPr>
        </p:nvSpPr>
        <p:spPr>
          <a:xfrm>
            <a:off x="4187904" y="3155800"/>
            <a:ext cx="764928" cy="58651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1426"/>
              </a:lnSpc>
              <a:spcBef>
                <a:spcPts val="335"/>
              </a:spcBef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2000"/>
              </a:lnSpc>
              <a:spcAft>
                <a:spcPts val="0"/>
              </a:spcAft>
            </a:pPr>
            <a:r>
              <a:rPr lang="fr-FR" sz="1300" b="1" spc="-62">
                <a:solidFill>
                  <a:srgbClr val="FFFFFF"/>
                </a:solidFill>
                <a:latin typeface="Arial" panose="22635452340000000000" pitchFamily="2"/>
              </a:rPr>
              <a:t>Institut </a:t>
            </a:r>
          </a:p>
          <a:p>
            <a:pPr marL="0" marR="0" indent="0" algn="ctr">
              <a:lnSpc>
                <a:spcPts val="2000"/>
              </a:lnSpc>
              <a:spcBef>
                <a:spcPts val="540"/>
              </a:spcBef>
              <a:spcAft>
                <a:spcPts val="0"/>
              </a:spcAft>
            </a:pPr>
            <a:r>
              <a:rPr lang="fr-FR" sz="1300" b="1" spc="-62">
                <a:solidFill>
                  <a:srgbClr val="FFFFFF"/>
                </a:solidFill>
                <a:latin typeface="Arial" panose="22635452340000000000" pitchFamily="2"/>
              </a:rPr>
              <a:t>national </a:t>
            </a:r>
          </a:p>
          <a:p>
            <a:pPr marL="0" marR="0" indent="0" algn="ctr">
              <a:lnSpc>
                <a:spcPts val="2300"/>
              </a:lnSpc>
              <a:spcBef>
                <a:spcPts val="540"/>
              </a:spcBef>
              <a:spcAft>
                <a:spcPts val="0"/>
              </a:spcAft>
            </a:pPr>
            <a:r>
              <a:rPr lang="fr-FR" sz="1300" b="1" spc="-96">
                <a:solidFill>
                  <a:srgbClr val="FFFFFF"/>
                </a:solidFill>
                <a:latin typeface="Arial" panose="22635452340000000000" pitchFamily="2"/>
              </a:rPr>
              <a:t>du cancer </a:t>
            </a:r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0"/>
          </p:nvPr>
        </p:nvSpPr>
        <p:spPr>
          <a:xfrm>
            <a:off x="7324800" y="2678439"/>
            <a:ext cx="372480" cy="3963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112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18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Agence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nationale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de sécurité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du médicament </a:t>
            </a:r>
            <a:br/>
            <a:r>
              <a:rPr lang="fr-FR" sz="400" spc="9">
                <a:solidFill>
                  <a:srgbClr val="000000"/>
                </a:solidFill>
                <a:latin typeface="Tahoma" panose="22635452340000000000" pitchFamily="2"/>
              </a:rPr>
              <a:t>et des produits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de santé </a:t>
            </a:r>
          </a:p>
        </p:txBody>
      </p:sp>
      <p:sp>
        <p:nvSpPr>
          <p:cNvPr id="31" name="Espace réservé du texte 30"/>
          <p:cNvSpPr>
            <a:spLocks noGrp="1"/>
          </p:cNvSpPr>
          <p:nvPr>
            <p:ph type="body" idx="10"/>
          </p:nvPr>
        </p:nvSpPr>
        <p:spPr>
          <a:xfrm>
            <a:off x="7833600" y="3546406"/>
            <a:ext cx="280320" cy="1315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800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Acteurs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associatifs </a:t>
            </a:r>
          </a:p>
        </p:txBody>
      </p:sp>
      <p:sp>
        <p:nvSpPr>
          <p:cNvPr id="32" name="Espace réservé du texte 31"/>
          <p:cNvSpPr>
            <a:spLocks noGrp="1"/>
          </p:cNvSpPr>
          <p:nvPr>
            <p:ph type="body" idx="10"/>
          </p:nvPr>
        </p:nvSpPr>
        <p:spPr>
          <a:xfrm>
            <a:off x="8034432" y="2676402"/>
            <a:ext cx="379776" cy="135633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800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Santé </a:t>
            </a:r>
            <a:r>
              <a:rPr lang="fr-FR" sz="500" spc="0">
                <a:solidFill>
                  <a:srgbClr val="000000"/>
                </a:solidFill>
                <a:latin typeface="Arial" panose="22635452340000000000" pitchFamily="2"/>
              </a:rPr>
              <a:t>p</a:t>
            </a: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ublique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France </a:t>
            </a:r>
          </a:p>
        </p:txBody>
      </p:sp>
      <p:sp>
        <p:nvSpPr>
          <p:cNvPr id="33" name="Espace réservé du texte 32"/>
          <p:cNvSpPr>
            <a:spLocks noGrp="1"/>
          </p:cNvSpPr>
          <p:nvPr>
            <p:ph type="body" idx="10"/>
          </p:nvPr>
        </p:nvSpPr>
        <p:spPr>
          <a:xfrm>
            <a:off x="680064" y="4281592"/>
            <a:ext cx="390912" cy="2781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CANCON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Qualité </a:t>
            </a:r>
            <a:br/>
            <a:r>
              <a:rPr lang="fr-FR" sz="400" spc="-3">
                <a:solidFill>
                  <a:srgbClr val="000000"/>
                </a:solidFill>
                <a:latin typeface="Tahoma" panose="22635452340000000000" pitchFamily="2"/>
              </a:rPr>
              <a:t>improvement in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cancer control </a:t>
            </a:r>
          </a:p>
        </p:txBody>
      </p:sp>
      <p:sp>
        <p:nvSpPr>
          <p:cNvPr id="34" name="Espace réservé du texte 33"/>
          <p:cNvSpPr>
            <a:spLocks noGrp="1"/>
          </p:cNvSpPr>
          <p:nvPr>
            <p:ph type="body" idx="10"/>
          </p:nvPr>
        </p:nvSpPr>
        <p:spPr>
          <a:xfrm>
            <a:off x="1282944" y="4574851"/>
            <a:ext cx="396288" cy="35231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25">
                <a:solidFill>
                  <a:srgbClr val="000000"/>
                </a:solidFill>
                <a:latin typeface="Tahoma" panose="22635452340000000000" pitchFamily="2"/>
              </a:rPr>
              <a:t>TRANSCAN2 –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ERANET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Recherche </a:t>
            </a:r>
            <a:br/>
            <a:r>
              <a:rPr lang="fr-FR" sz="500" spc="6">
                <a:solidFill>
                  <a:srgbClr val="000000"/>
                </a:solidFill>
                <a:latin typeface="Arial" panose="22635452340000000000" pitchFamily="2"/>
              </a:rPr>
              <a:t>t</a:t>
            </a:r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ranslationnelle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sur le cancer </a:t>
            </a:r>
          </a:p>
        </p:txBody>
      </p:sp>
      <p:sp>
        <p:nvSpPr>
          <p:cNvPr id="35" name="Espace réservé du texte 34"/>
          <p:cNvSpPr>
            <a:spLocks noGrp="1"/>
          </p:cNvSpPr>
          <p:nvPr>
            <p:ph type="body" idx="10"/>
          </p:nvPr>
        </p:nvSpPr>
        <p:spPr>
          <a:xfrm>
            <a:off x="1940736" y="4457548"/>
            <a:ext cx="370560" cy="2781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Bef>
                <a:spcPts val="112"/>
              </a:spcBef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79679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FLAGERA </a:t>
            </a:r>
          </a:p>
          <a:p>
            <a:pPr marL="0" marR="0" indent="0" algn="ctr">
              <a:lnSpc>
                <a:spcPct val="95999"/>
              </a:lnSpc>
              <a:spcBef>
                <a:spcPts val="180"/>
              </a:spcBef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Médecine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numérique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dans le cancer </a:t>
            </a:r>
          </a:p>
        </p:txBody>
      </p:sp>
      <p:sp>
        <p:nvSpPr>
          <p:cNvPr id="36" name="Espace réservé du texte 35"/>
          <p:cNvSpPr>
            <a:spLocks noGrp="1"/>
          </p:cNvSpPr>
          <p:nvPr>
            <p:ph type="body" idx="10"/>
          </p:nvPr>
        </p:nvSpPr>
        <p:spPr>
          <a:xfrm>
            <a:off x="2797824" y="4254302"/>
            <a:ext cx="676608" cy="401603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Rayonnement </a:t>
            </a:r>
            <a:br/>
            <a:r>
              <a:rPr lang="fr-FR" sz="900" spc="9">
                <a:solidFill>
                  <a:srgbClr val="FFFFFF"/>
                </a:solidFill>
                <a:latin typeface="Arial" panose="22635452340000000000" pitchFamily="2"/>
              </a:rPr>
              <a:t>de la position </a:t>
            </a:r>
            <a:br/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Française </a:t>
            </a:r>
          </a:p>
        </p:txBody>
      </p:sp>
      <p:sp>
        <p:nvSpPr>
          <p:cNvPr id="37" name="Espace réservé du texte 36"/>
          <p:cNvSpPr>
            <a:spLocks noGrp="1"/>
          </p:cNvSpPr>
          <p:nvPr>
            <p:ph type="body" idx="10"/>
          </p:nvPr>
        </p:nvSpPr>
        <p:spPr>
          <a:xfrm>
            <a:off x="4641024" y="4565075"/>
            <a:ext cx="144000" cy="6109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8543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85439"/>
              </a:lnSpc>
              <a:spcAft>
                <a:spcPts val="0"/>
              </a:spcAft>
            </a:pPr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Chine </a:t>
            </a:r>
          </a:p>
        </p:txBody>
      </p:sp>
      <p:sp>
        <p:nvSpPr>
          <p:cNvPr id="38" name="Espace réservé du texte 37"/>
          <p:cNvSpPr>
            <a:spLocks noGrp="1"/>
          </p:cNvSpPr>
          <p:nvPr>
            <p:ph type="body" idx="10"/>
          </p:nvPr>
        </p:nvSpPr>
        <p:spPr>
          <a:xfrm>
            <a:off x="5907456" y="4219274"/>
            <a:ext cx="591744" cy="3840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930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1500"/>
              </a:lnSpc>
              <a:spcAft>
                <a:spcPts val="0"/>
              </a:spcAft>
            </a:pPr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Fédération </a:t>
            </a:r>
            <a:br/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des </a:t>
            </a:r>
            <a:br/>
            <a:r>
              <a:rPr lang="fr-FR" sz="900" spc="25">
                <a:solidFill>
                  <a:srgbClr val="FFFFFF"/>
                </a:solidFill>
                <a:latin typeface="Arial" panose="22635452340000000000" pitchFamily="2"/>
              </a:rPr>
              <a:t>partenaires </a:t>
            </a:r>
          </a:p>
        </p:txBody>
      </p:sp>
      <p:sp>
        <p:nvSpPr>
          <p:cNvPr id="39" name="Espace réservé du texte 38"/>
          <p:cNvSpPr>
            <a:spLocks noGrp="1"/>
          </p:cNvSpPr>
          <p:nvPr>
            <p:ph type="body" idx="10"/>
          </p:nvPr>
        </p:nvSpPr>
        <p:spPr>
          <a:xfrm>
            <a:off x="7254912" y="4084048"/>
            <a:ext cx="456960" cy="16943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500" spc="-6">
                <a:solidFill>
                  <a:srgbClr val="000000"/>
                </a:solidFill>
                <a:latin typeface="Arial" panose="22635452340000000000" pitchFamily="2"/>
              </a:rPr>
              <a:t>Établissements </a:t>
            </a:r>
            <a:br/>
            <a:r>
              <a:rPr lang="fr-FR" sz="500" spc="0">
                <a:solidFill>
                  <a:srgbClr val="000000"/>
                </a:solidFill>
                <a:latin typeface="Arial" panose="22635452340000000000" pitchFamily="2"/>
              </a:rPr>
              <a:t>de santé </a:t>
            </a:r>
          </a:p>
        </p:txBody>
      </p:sp>
      <p:sp>
        <p:nvSpPr>
          <p:cNvPr id="40" name="Espace réservé du texte 39"/>
          <p:cNvSpPr>
            <a:spLocks noGrp="1"/>
          </p:cNvSpPr>
          <p:nvPr>
            <p:ph type="body" idx="10"/>
          </p:nvPr>
        </p:nvSpPr>
        <p:spPr>
          <a:xfrm>
            <a:off x="7988352" y="4424148"/>
            <a:ext cx="324480" cy="1454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Fédérations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hospitalières </a:t>
            </a:r>
          </a:p>
        </p:txBody>
      </p:sp>
      <p:sp>
        <p:nvSpPr>
          <p:cNvPr id="41" name="Espace réservé du texte 40"/>
          <p:cNvSpPr>
            <a:spLocks noGrp="1"/>
          </p:cNvSpPr>
          <p:nvPr>
            <p:ph type="body" idx="10"/>
          </p:nvPr>
        </p:nvSpPr>
        <p:spPr>
          <a:xfrm>
            <a:off x="5240064" y="5069319"/>
            <a:ext cx="178944" cy="59467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8255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82559"/>
              </a:lnSpc>
              <a:spcAft>
                <a:spcPts val="0"/>
              </a:spcAft>
            </a:pPr>
            <a:r>
              <a:rPr lang="fr-FR" sz="400" spc="-3">
                <a:solidFill>
                  <a:srgbClr val="000000"/>
                </a:solidFill>
                <a:latin typeface="Tahoma" panose="22635452340000000000" pitchFamily="2"/>
              </a:rPr>
              <a:t>Taiwan </a:t>
            </a:r>
          </a:p>
        </p:txBody>
      </p:sp>
      <p:sp>
        <p:nvSpPr>
          <p:cNvPr id="42" name="Espace réservé du texte 41"/>
          <p:cNvSpPr>
            <a:spLocks noGrp="1"/>
          </p:cNvSpPr>
          <p:nvPr>
            <p:ph type="body" idx="10"/>
          </p:nvPr>
        </p:nvSpPr>
        <p:spPr>
          <a:xfrm>
            <a:off x="7649280" y="5182958"/>
            <a:ext cx="228480" cy="12300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34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700"/>
              </a:lnSpc>
              <a:spcAft>
                <a:spcPts val="0"/>
              </a:spcAft>
            </a:pPr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Sociétés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savantes </a:t>
            </a:r>
          </a:p>
        </p:txBody>
      </p:sp>
      <p:sp>
        <p:nvSpPr>
          <p:cNvPr id="43" name="Espace réservé du texte 42"/>
          <p:cNvSpPr>
            <a:spLocks noGrp="1"/>
          </p:cNvSpPr>
          <p:nvPr>
            <p:ph type="body" idx="10"/>
          </p:nvPr>
        </p:nvSpPr>
        <p:spPr>
          <a:xfrm>
            <a:off x="1140864" y="5521021"/>
            <a:ext cx="396288" cy="279004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800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Centre </a:t>
            </a:r>
            <a:br/>
            <a:r>
              <a:rPr lang="fr-FR" sz="500" spc="0">
                <a:solidFill>
                  <a:srgbClr val="000000"/>
                </a:solidFill>
                <a:latin typeface="Arial" panose="22635452340000000000" pitchFamily="2"/>
              </a:rPr>
              <a:t>i</a:t>
            </a: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nternational de </a:t>
            </a:r>
            <a:br/>
            <a:r>
              <a:rPr lang="fr-FR" sz="500" spc="12">
                <a:solidFill>
                  <a:srgbClr val="000000"/>
                </a:solidFill>
                <a:latin typeface="Arial" panose="22635452340000000000" pitchFamily="2"/>
              </a:rPr>
              <a:t>r</a:t>
            </a: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echerche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sur le </a:t>
            </a:r>
            <a:r>
              <a:rPr lang="fr-FR" sz="500" spc="12">
                <a:solidFill>
                  <a:srgbClr val="000000"/>
                </a:solidFill>
                <a:latin typeface="Arial" panose="22635452340000000000" pitchFamily="2"/>
              </a:rPr>
              <a:t>c</a:t>
            </a: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ancer </a:t>
            </a:r>
          </a:p>
        </p:txBody>
      </p:sp>
      <p:sp>
        <p:nvSpPr>
          <p:cNvPr id="44" name="Espace réservé du texte 43"/>
          <p:cNvSpPr>
            <a:spLocks noGrp="1"/>
          </p:cNvSpPr>
          <p:nvPr>
            <p:ph type="body" idx="10"/>
          </p:nvPr>
        </p:nvSpPr>
        <p:spPr>
          <a:xfrm>
            <a:off x="2025600" y="5547903"/>
            <a:ext cx="379776" cy="82683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8447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84479"/>
              </a:lnSpc>
              <a:spcAft>
                <a:spcPts val="0"/>
              </a:spcAft>
            </a:pPr>
            <a:r>
              <a:rPr lang="fr-FR" sz="600" spc="-9">
                <a:solidFill>
                  <a:srgbClr val="000000"/>
                </a:solidFill>
                <a:latin typeface="Arial" panose="22635452340000000000" pitchFamily="2"/>
              </a:rPr>
              <a:t>Multilatéral </a:t>
            </a:r>
          </a:p>
        </p:txBody>
      </p:sp>
      <p:sp>
        <p:nvSpPr>
          <p:cNvPr id="45" name="Espace réservé du texte 44"/>
          <p:cNvSpPr>
            <a:spLocks noGrp="1"/>
          </p:cNvSpPr>
          <p:nvPr>
            <p:ph type="body" idx="10"/>
          </p:nvPr>
        </p:nvSpPr>
        <p:spPr>
          <a:xfrm>
            <a:off x="3017472" y="5352397"/>
            <a:ext cx="407040" cy="195914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600" spc="0">
                <a:solidFill>
                  <a:srgbClr val="000000"/>
                </a:solidFill>
                <a:latin typeface="Arial" panose="22635452340000000000" pitchFamily="2"/>
              </a:rPr>
              <a:t>Actions de </a:t>
            </a:r>
            <a:br/>
            <a:r>
              <a:rPr lang="fr-FR" sz="600" spc="-12">
                <a:solidFill>
                  <a:srgbClr val="000000"/>
                </a:solidFill>
                <a:latin typeface="Arial" panose="22635452340000000000" pitchFamily="2"/>
              </a:rPr>
              <a:t>coopération </a:t>
            </a:r>
          </a:p>
        </p:txBody>
      </p:sp>
      <p:sp>
        <p:nvSpPr>
          <p:cNvPr id="46" name="Espace réservé du texte 45"/>
          <p:cNvSpPr>
            <a:spLocks noGrp="1"/>
          </p:cNvSpPr>
          <p:nvPr>
            <p:ph type="body" idx="10"/>
          </p:nvPr>
        </p:nvSpPr>
        <p:spPr>
          <a:xfrm>
            <a:off x="3822720" y="5548310"/>
            <a:ext cx="256128" cy="708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95999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États-Unis </a:t>
            </a:r>
          </a:p>
        </p:txBody>
      </p:sp>
      <p:sp>
        <p:nvSpPr>
          <p:cNvPr id="47" name="Espace réservé du texte 46"/>
          <p:cNvSpPr>
            <a:spLocks noGrp="1"/>
          </p:cNvSpPr>
          <p:nvPr>
            <p:ph type="body" idx="10"/>
          </p:nvPr>
        </p:nvSpPr>
        <p:spPr>
          <a:xfrm>
            <a:off x="4504704" y="5305964"/>
            <a:ext cx="274560" cy="8023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8255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82559"/>
              </a:lnSpc>
              <a:spcAft>
                <a:spcPts val="0"/>
              </a:spcAft>
            </a:pPr>
            <a:r>
              <a:rPr lang="fr-FR" sz="600" spc="-15">
                <a:solidFill>
                  <a:srgbClr val="000000"/>
                </a:solidFill>
                <a:latin typeface="Arial" panose="22635452340000000000" pitchFamily="2"/>
              </a:rPr>
              <a:t>Bilatéral </a:t>
            </a:r>
          </a:p>
        </p:txBody>
      </p:sp>
      <p:sp>
        <p:nvSpPr>
          <p:cNvPr id="48" name="Espace réservé du texte 47"/>
          <p:cNvSpPr>
            <a:spLocks noGrp="1"/>
          </p:cNvSpPr>
          <p:nvPr>
            <p:ph type="body" idx="10"/>
          </p:nvPr>
        </p:nvSpPr>
        <p:spPr>
          <a:xfrm>
            <a:off x="5160960" y="5857455"/>
            <a:ext cx="156672" cy="708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95999"/>
              </a:lnSpc>
              <a:spcAft>
                <a:spcPts val="0"/>
              </a:spcAft>
            </a:pP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Japon </a:t>
            </a:r>
          </a:p>
        </p:txBody>
      </p:sp>
      <p:sp>
        <p:nvSpPr>
          <p:cNvPr id="49" name="Espace réservé du texte 48"/>
          <p:cNvSpPr>
            <a:spLocks noGrp="1"/>
          </p:cNvSpPr>
          <p:nvPr>
            <p:ph type="body" idx="10"/>
          </p:nvPr>
        </p:nvSpPr>
        <p:spPr>
          <a:xfrm>
            <a:off x="6043776" y="5757665"/>
            <a:ext cx="337536" cy="1433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ct val="95999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Groupes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coopérateurs </a:t>
            </a:r>
          </a:p>
        </p:txBody>
      </p:sp>
      <p:sp>
        <p:nvSpPr>
          <p:cNvPr id="50" name="Espace réservé du texte 49"/>
          <p:cNvSpPr>
            <a:spLocks noGrp="1"/>
          </p:cNvSpPr>
          <p:nvPr>
            <p:ph type="body" idx="10"/>
          </p:nvPr>
        </p:nvSpPr>
        <p:spPr>
          <a:xfrm>
            <a:off x="6733056" y="5587004"/>
            <a:ext cx="510720" cy="184102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682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1100"/>
              </a:lnSpc>
              <a:spcAft>
                <a:spcPts val="0"/>
              </a:spcAft>
            </a:pPr>
            <a:r>
              <a:rPr lang="fr-FR" sz="600" spc="-12">
                <a:solidFill>
                  <a:srgbClr val="000000"/>
                </a:solidFill>
                <a:latin typeface="Arial" panose="22635452340000000000" pitchFamily="2"/>
              </a:rPr>
              <a:t>Professionnels </a:t>
            </a:r>
            <a:br/>
            <a:r>
              <a:rPr lang="fr-FR" sz="600" spc="0">
                <a:solidFill>
                  <a:srgbClr val="000000"/>
                </a:solidFill>
                <a:latin typeface="Arial" panose="22635452340000000000" pitchFamily="2"/>
              </a:rPr>
              <a:t>de santé </a:t>
            </a:r>
          </a:p>
        </p:txBody>
      </p:sp>
      <p:sp>
        <p:nvSpPr>
          <p:cNvPr id="51" name="Espace réservé du texte 50"/>
          <p:cNvSpPr>
            <a:spLocks noGrp="1"/>
          </p:cNvSpPr>
          <p:nvPr>
            <p:ph type="body" idx="10"/>
          </p:nvPr>
        </p:nvSpPr>
        <p:spPr>
          <a:xfrm>
            <a:off x="4412544" y="6121389"/>
            <a:ext cx="134784" cy="5905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8255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82559"/>
              </a:lnSpc>
              <a:spcAft>
                <a:spcPts val="0"/>
              </a:spcAft>
            </a:pPr>
            <a:r>
              <a:rPr lang="fr-FR" sz="400" spc="-6">
                <a:solidFill>
                  <a:srgbClr val="000000"/>
                </a:solidFill>
                <a:latin typeface="Tahoma" panose="22635452340000000000" pitchFamily="2"/>
              </a:rPr>
              <a:t>Brésil </a:t>
            </a:r>
          </a:p>
        </p:txBody>
      </p:sp>
      <p:sp>
        <p:nvSpPr>
          <p:cNvPr id="52" name="Espace réservé du texte 51"/>
          <p:cNvSpPr>
            <a:spLocks noGrp="1"/>
          </p:cNvSpPr>
          <p:nvPr>
            <p:ph type="body" idx="10"/>
          </p:nvPr>
        </p:nvSpPr>
        <p:spPr>
          <a:xfrm>
            <a:off x="7586688" y="6138903"/>
            <a:ext cx="217344" cy="708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9599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95999"/>
              </a:lnSpc>
              <a:spcAft>
                <a:spcPts val="0"/>
              </a:spcAft>
            </a:pPr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Collèges </a:t>
            </a:r>
          </a:p>
        </p:txBody>
      </p:sp>
      <p:sp>
        <p:nvSpPr>
          <p:cNvPr id="53" name="Espace réservé du texte 52"/>
          <p:cNvSpPr>
            <a:spLocks noGrp="1"/>
          </p:cNvSpPr>
          <p:nvPr>
            <p:ph type="body" idx="10"/>
          </p:nvPr>
        </p:nvSpPr>
        <p:spPr>
          <a:xfrm>
            <a:off x="1737984" y="6215069"/>
            <a:ext cx="315264" cy="28022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Bef>
                <a:spcPts val="112"/>
              </a:spcBef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ts val="700"/>
              </a:lnSpc>
              <a:spcAft>
                <a:spcPts val="0"/>
              </a:spcAft>
            </a:pPr>
            <a:r>
              <a:rPr lang="fr-FR" sz="400" spc="-6">
                <a:solidFill>
                  <a:srgbClr val="000000"/>
                </a:solidFill>
                <a:latin typeface="Tahoma" panose="22635452340000000000" pitchFamily="2"/>
              </a:rPr>
              <a:t>International </a:t>
            </a:r>
          </a:p>
          <a:p>
            <a:pPr marL="0" marR="0" indent="0" algn="ctr">
              <a:lnSpc>
                <a:spcPts val="800"/>
              </a:lnSpc>
              <a:spcBef>
                <a:spcPts val="180"/>
              </a:spcBef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Cancer </a:t>
            </a:r>
            <a:br/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Genome </a:t>
            </a:r>
            <a:br/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Consortium </a:t>
            </a: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idx="10"/>
          </p:nvPr>
        </p:nvSpPr>
        <p:spPr>
          <a:xfrm>
            <a:off x="3072768" y="6250504"/>
            <a:ext cx="375936" cy="13522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ctr">
              <a:lnSpc>
                <a:spcPts val="496"/>
              </a:lnSpc>
              <a:spcAft>
                <a:spcPts val="0"/>
              </a:spcAft>
              <a:defRPr/>
            </a:lvl1pPr>
          </a:lstStyle>
          <a:p>
            <a:pPr marL="0" marR="0" indent="0" algn="ctr">
              <a:lnSpc>
                <a:spcPts val="800"/>
              </a:lnSpc>
              <a:spcAft>
                <a:spcPts val="0"/>
              </a:spcAft>
            </a:pPr>
            <a:r>
              <a:rPr lang="fr-FR" sz="400" spc="0">
                <a:solidFill>
                  <a:srgbClr val="000000"/>
                </a:solidFill>
                <a:latin typeface="Tahoma" panose="22635452340000000000" pitchFamily="2"/>
              </a:rPr>
              <a:t>Afrique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subsaharienne </a:t>
            </a:r>
          </a:p>
        </p:txBody>
      </p:sp>
      <p:sp>
        <p:nvSpPr>
          <p:cNvPr id="55" name="Espace réservé du texte 54"/>
          <p:cNvSpPr>
            <a:spLocks noGrp="1"/>
          </p:cNvSpPr>
          <p:nvPr>
            <p:ph type="body" idx="10"/>
          </p:nvPr>
        </p:nvSpPr>
        <p:spPr>
          <a:xfrm>
            <a:off x="6740736" y="6393061"/>
            <a:ext cx="167424" cy="5905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>
            <a:lvl1pPr marL="0" marR="0" indent="0" algn="l">
              <a:lnSpc>
                <a:spcPct val="82559"/>
              </a:lnSpc>
              <a:spcAft>
                <a:spcPts val="0"/>
              </a:spcAft>
              <a:defRPr/>
            </a:lvl1pPr>
          </a:lstStyle>
          <a:p>
            <a:pPr marL="0" marR="0" indent="0" algn="l">
              <a:lnSpc>
                <a:spcPct val="82559"/>
              </a:lnSpc>
              <a:spcAft>
                <a:spcPts val="0"/>
              </a:spcAft>
            </a:pPr>
            <a:r>
              <a:rPr lang="fr-FR" sz="400" spc="-3">
                <a:solidFill>
                  <a:srgbClr val="000000"/>
                </a:solidFill>
                <a:latin typeface="Tahoma" panose="22635452340000000000" pitchFamily="2"/>
              </a:rPr>
              <a:t>Ordres </a:t>
            </a:r>
          </a:p>
        </p:txBody>
      </p:sp>
    </p:spTree>
    <p:extLst>
      <p:ext uri="{BB962C8B-B14F-4D97-AF65-F5344CB8AC3E}">
        <p14:creationId xmlns:p14="http://schemas.microsoft.com/office/powerpoint/2010/main" val="4246141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17942" y="282222"/>
            <a:ext cx="8709688" cy="6340588"/>
          </a:xfrm>
          <a:prstGeom prst="rect">
            <a:avLst/>
          </a:prstGeom>
          <a:solidFill>
            <a:srgbClr val="005A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876506"/>
            <a:ext cx="7737811" cy="248067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PRÉSENTATION SUR PLUSIEURS LIGNES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5618742"/>
            <a:ext cx="7737811" cy="66211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800" cap="all" spc="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Sous-titre ou date</a:t>
            </a:r>
            <a:endParaRPr lang="en-GB" dirty="0"/>
          </a:p>
        </p:txBody>
      </p:sp>
      <p:pic>
        <p:nvPicPr>
          <p:cNvPr id="8" name="Picture 7" descr="Logo-INCa-blan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0" y="1010677"/>
            <a:ext cx="2483425" cy="121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47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56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005A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5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640" y="5653847"/>
            <a:ext cx="1859109" cy="968963"/>
          </a:xfrm>
          <a:prstGeom prst="rect">
            <a:avLst/>
          </a:prstGeom>
        </p:spPr>
      </p:pic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504459"/>
            <a:ext cx="4708527" cy="1389790"/>
          </a:xfrm>
          <a:prstGeom prst="rect">
            <a:avLst/>
          </a:prstGeom>
        </p:spPr>
        <p:txBody>
          <a:bodyPr vert="horz" anchor="b"/>
          <a:lstStyle>
            <a:lvl1pPr marL="0" indent="0">
              <a:lnSpc>
                <a:spcPct val="80000"/>
              </a:lnSpc>
              <a:buNone/>
              <a:defRPr sz="8000" cap="all" spc="-150">
                <a:solidFill>
                  <a:srgbClr val="CADBE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1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749505"/>
            <a:ext cx="7767348" cy="1490341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TITRE DE LA PARTIE</a:t>
            </a:r>
          </a:p>
        </p:txBody>
      </p:sp>
    </p:spTree>
    <p:extLst>
      <p:ext uri="{BB962C8B-B14F-4D97-AF65-F5344CB8AC3E}">
        <p14:creationId xmlns:p14="http://schemas.microsoft.com/office/powerpoint/2010/main" val="22541284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82276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60904"/>
            <a:ext cx="7730995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005A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CADBE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636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paragraph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005A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CADBE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5352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3980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005A7B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3855504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34132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005A7B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</p:spTree>
    <p:extLst>
      <p:ext uri="{BB962C8B-B14F-4D97-AF65-F5344CB8AC3E}">
        <p14:creationId xmlns:p14="http://schemas.microsoft.com/office/powerpoint/2010/main" val="175555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349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1" y="1782276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773620" y="1782276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1" y="2160904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773620" y="2160904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005A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CADBE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5137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image/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5905165" y="4572146"/>
            <a:ext cx="0" cy="1286545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82276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05500" y="2671391"/>
            <a:ext cx="1874838" cy="16351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4497134"/>
            <a:ext cx="1815757" cy="136155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11460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60904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90088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005A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CADBE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6015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picto/chiffr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9637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3122903"/>
            <a:ext cx="2476034" cy="289576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b="0" i="0" cap="none" spc="0" baseline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CHIFFRE CLÉ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198821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005A7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64580" y="1967106"/>
            <a:ext cx="1230434" cy="107311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5964581" y="3410111"/>
            <a:ext cx="2476034" cy="705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200" b="0" i="0" cap="none" spc="0" baseline="0">
                <a:solidFill>
                  <a:srgbClr val="005A7B"/>
                </a:solidFill>
                <a:latin typeface="Roboto Light"/>
                <a:cs typeface="Roboto Light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DÉTAIL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8265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77449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005A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CADBE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43747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5927645"/>
            <a:ext cx="3862380" cy="4823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7" hasCustomPrompt="1"/>
          </p:nvPr>
        </p:nvSpPr>
        <p:spPr>
          <a:xfrm>
            <a:off x="709620" y="1768219"/>
            <a:ext cx="7730995" cy="408594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IMAGE/GRAPHIQUE/TABLEAU/FILM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005A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CADBE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01779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o inca-5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3" y="360000"/>
            <a:ext cx="720000" cy="720000"/>
          </a:xfrm>
          <a:prstGeom prst="rect">
            <a:avLst/>
          </a:prstGeom>
        </p:spPr>
      </p:pic>
      <p:pic>
        <p:nvPicPr>
          <p:cNvPr id="4" name="Picture 3" descr="picto inca-54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178" y="360000"/>
            <a:ext cx="720000" cy="720000"/>
          </a:xfrm>
          <a:prstGeom prst="rect">
            <a:avLst/>
          </a:prstGeom>
        </p:spPr>
      </p:pic>
      <p:pic>
        <p:nvPicPr>
          <p:cNvPr id="5" name="Picture 4" descr="picto inca-55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493" y="360000"/>
            <a:ext cx="720000" cy="720000"/>
          </a:xfrm>
          <a:prstGeom prst="rect">
            <a:avLst/>
          </a:prstGeom>
        </p:spPr>
      </p:pic>
      <p:pic>
        <p:nvPicPr>
          <p:cNvPr id="6" name="Picture 5" descr="picto inca-56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808" y="360000"/>
            <a:ext cx="720000" cy="720000"/>
          </a:xfrm>
          <a:prstGeom prst="rect">
            <a:avLst/>
          </a:prstGeom>
        </p:spPr>
      </p:pic>
      <p:pic>
        <p:nvPicPr>
          <p:cNvPr id="7" name="Picture 6" descr="picto inca-57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123" y="360000"/>
            <a:ext cx="720000" cy="720000"/>
          </a:xfrm>
          <a:prstGeom prst="rect">
            <a:avLst/>
          </a:prstGeom>
        </p:spPr>
      </p:pic>
      <p:pic>
        <p:nvPicPr>
          <p:cNvPr id="8" name="Picture 7" descr="picto inca-58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438" y="360000"/>
            <a:ext cx="720000" cy="720000"/>
          </a:xfrm>
          <a:prstGeom prst="rect">
            <a:avLst/>
          </a:prstGeom>
        </p:spPr>
      </p:pic>
      <p:pic>
        <p:nvPicPr>
          <p:cNvPr id="9" name="Picture 8" descr="picto inca-59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53" y="360000"/>
            <a:ext cx="720000" cy="720000"/>
          </a:xfrm>
          <a:prstGeom prst="rect">
            <a:avLst/>
          </a:prstGeom>
        </p:spPr>
      </p:pic>
      <p:pic>
        <p:nvPicPr>
          <p:cNvPr id="10" name="Picture 9" descr="picto inca-60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068" y="360000"/>
            <a:ext cx="720000" cy="720000"/>
          </a:xfrm>
          <a:prstGeom prst="rect">
            <a:avLst/>
          </a:prstGeom>
        </p:spPr>
      </p:pic>
      <p:pic>
        <p:nvPicPr>
          <p:cNvPr id="11" name="Picture 10" descr="picto inca-61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380" y="360000"/>
            <a:ext cx="720000" cy="720000"/>
          </a:xfrm>
          <a:prstGeom prst="rect">
            <a:avLst/>
          </a:prstGeom>
        </p:spPr>
      </p:pic>
      <p:pic>
        <p:nvPicPr>
          <p:cNvPr id="12" name="Picture 11" descr="picto inca-62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5" y="1411099"/>
            <a:ext cx="720000" cy="720000"/>
          </a:xfrm>
          <a:prstGeom prst="rect">
            <a:avLst/>
          </a:prstGeom>
        </p:spPr>
      </p:pic>
      <p:pic>
        <p:nvPicPr>
          <p:cNvPr id="13" name="Picture 12" descr="picto inca-63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910" y="1411099"/>
            <a:ext cx="720000" cy="720000"/>
          </a:xfrm>
          <a:prstGeom prst="rect">
            <a:avLst/>
          </a:prstGeom>
        </p:spPr>
      </p:pic>
      <p:pic>
        <p:nvPicPr>
          <p:cNvPr id="14" name="Picture 13" descr="picto inca-64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105" y="1411099"/>
            <a:ext cx="720000" cy="720000"/>
          </a:xfrm>
          <a:prstGeom prst="rect">
            <a:avLst/>
          </a:prstGeom>
        </p:spPr>
      </p:pic>
      <p:pic>
        <p:nvPicPr>
          <p:cNvPr id="15" name="Picture 14" descr="picto inca-65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300" y="1411099"/>
            <a:ext cx="720000" cy="720000"/>
          </a:xfrm>
          <a:prstGeom prst="rect">
            <a:avLst/>
          </a:prstGeom>
        </p:spPr>
      </p:pic>
      <p:pic>
        <p:nvPicPr>
          <p:cNvPr id="16" name="Picture 15" descr="picto inca-66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1411099"/>
            <a:ext cx="720000" cy="720000"/>
          </a:xfrm>
          <a:prstGeom prst="rect">
            <a:avLst/>
          </a:prstGeom>
        </p:spPr>
      </p:pic>
      <p:pic>
        <p:nvPicPr>
          <p:cNvPr id="17" name="Picture 16" descr="picto inca-67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690" y="1411099"/>
            <a:ext cx="720000" cy="720000"/>
          </a:xfrm>
          <a:prstGeom prst="rect">
            <a:avLst/>
          </a:prstGeom>
        </p:spPr>
      </p:pic>
      <p:pic>
        <p:nvPicPr>
          <p:cNvPr id="18" name="Picture 17" descr="picto inca-68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85" y="1411099"/>
            <a:ext cx="720000" cy="720000"/>
          </a:xfrm>
          <a:prstGeom prst="rect">
            <a:avLst/>
          </a:prstGeom>
        </p:spPr>
      </p:pic>
      <p:pic>
        <p:nvPicPr>
          <p:cNvPr id="19" name="Picture 18" descr="picto inca-69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80" y="1411099"/>
            <a:ext cx="720000" cy="720000"/>
          </a:xfrm>
          <a:prstGeom prst="rect">
            <a:avLst/>
          </a:prstGeom>
        </p:spPr>
      </p:pic>
      <p:pic>
        <p:nvPicPr>
          <p:cNvPr id="20" name="Picture 19" descr="picto inca-70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1411099"/>
            <a:ext cx="720000" cy="720000"/>
          </a:xfrm>
          <a:prstGeom prst="rect">
            <a:avLst/>
          </a:prstGeom>
        </p:spPr>
      </p:pic>
      <p:pic>
        <p:nvPicPr>
          <p:cNvPr id="21" name="Picture 20" descr="picto inca-71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2458499"/>
            <a:ext cx="720000" cy="720000"/>
          </a:xfrm>
          <a:prstGeom prst="rect">
            <a:avLst/>
          </a:prstGeom>
        </p:spPr>
      </p:pic>
      <p:pic>
        <p:nvPicPr>
          <p:cNvPr id="22" name="Picture 21" descr="picto inca-72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61" y="2458499"/>
            <a:ext cx="720000" cy="720000"/>
          </a:xfrm>
          <a:prstGeom prst="rect">
            <a:avLst/>
          </a:prstGeom>
        </p:spPr>
      </p:pic>
      <p:pic>
        <p:nvPicPr>
          <p:cNvPr id="23" name="Picture 22" descr="picto inca-73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985" y="2458499"/>
            <a:ext cx="720000" cy="720000"/>
          </a:xfrm>
          <a:prstGeom prst="rect">
            <a:avLst/>
          </a:prstGeom>
        </p:spPr>
      </p:pic>
      <p:pic>
        <p:nvPicPr>
          <p:cNvPr id="24" name="Picture 23" descr="picto inca-74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209" y="2458499"/>
            <a:ext cx="720000" cy="720000"/>
          </a:xfrm>
          <a:prstGeom prst="rect">
            <a:avLst/>
          </a:prstGeom>
        </p:spPr>
      </p:pic>
      <p:pic>
        <p:nvPicPr>
          <p:cNvPr id="25" name="Picture 24" descr="picto inca-75.png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433" y="2458499"/>
            <a:ext cx="720000" cy="720000"/>
          </a:xfrm>
          <a:prstGeom prst="rect">
            <a:avLst/>
          </a:prstGeom>
        </p:spPr>
      </p:pic>
      <p:pic>
        <p:nvPicPr>
          <p:cNvPr id="26" name="Picture 25" descr="picto inca-76.png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657" y="2458499"/>
            <a:ext cx="720000" cy="720000"/>
          </a:xfrm>
          <a:prstGeom prst="rect">
            <a:avLst/>
          </a:prstGeom>
        </p:spPr>
      </p:pic>
      <p:pic>
        <p:nvPicPr>
          <p:cNvPr id="27" name="Picture 26" descr="picto inca-78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53" y="2458499"/>
            <a:ext cx="720000" cy="720000"/>
          </a:xfrm>
          <a:prstGeom prst="rect">
            <a:avLst/>
          </a:prstGeom>
        </p:spPr>
      </p:pic>
      <p:sp>
        <p:nvSpPr>
          <p:cNvPr id="28" name="Rectangle 27"/>
          <p:cNvSpPr/>
          <p:nvPr userDrawn="1"/>
        </p:nvSpPr>
        <p:spPr>
          <a:xfrm>
            <a:off x="217941" y="4494284"/>
            <a:ext cx="7018489" cy="2071047"/>
          </a:xfrm>
          <a:prstGeom prst="rect">
            <a:avLst/>
          </a:prstGeom>
          <a:solidFill>
            <a:srgbClr val="005A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709620" y="5049332"/>
            <a:ext cx="2364750" cy="1097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PLANCHE</a:t>
            </a:r>
          </a:p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PICTOS</a:t>
            </a:r>
          </a:p>
        </p:txBody>
      </p:sp>
      <p:pic>
        <p:nvPicPr>
          <p:cNvPr id="30" name="Picture 29" descr="picto inca-77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3477539"/>
            <a:ext cx="720000" cy="720000"/>
          </a:xfrm>
          <a:prstGeom prst="rect">
            <a:avLst/>
          </a:prstGeom>
        </p:spPr>
      </p:pic>
      <p:pic>
        <p:nvPicPr>
          <p:cNvPr id="31" name="Picture 30" descr="picto-79.png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80" y="2458499"/>
            <a:ext cx="720000" cy="720000"/>
          </a:xfrm>
          <a:prstGeom prst="rect">
            <a:avLst/>
          </a:prstGeom>
        </p:spPr>
      </p:pic>
      <p:pic>
        <p:nvPicPr>
          <p:cNvPr id="32" name="Picture 31" descr="picto-80.png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105" y="3477539"/>
            <a:ext cx="720000" cy="720000"/>
          </a:xfrm>
          <a:prstGeom prst="rect">
            <a:avLst/>
          </a:prstGeom>
        </p:spPr>
      </p:pic>
      <p:pic>
        <p:nvPicPr>
          <p:cNvPr id="33" name="Picture 32" descr="picto-81.png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910" y="3477539"/>
            <a:ext cx="720000" cy="720000"/>
          </a:xfrm>
          <a:prstGeom prst="rect">
            <a:avLst/>
          </a:prstGeom>
        </p:spPr>
      </p:pic>
      <p:pic>
        <p:nvPicPr>
          <p:cNvPr id="34" name="Picture 33" descr="picto-82.png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380" y="2458499"/>
            <a:ext cx="720000" cy="720000"/>
          </a:xfrm>
          <a:prstGeom prst="rect">
            <a:avLst/>
          </a:prstGeom>
        </p:spPr>
      </p:pic>
      <p:pic>
        <p:nvPicPr>
          <p:cNvPr id="35" name="Picture 34" descr="picto-83.png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3477539"/>
            <a:ext cx="720000" cy="720000"/>
          </a:xfrm>
          <a:prstGeom prst="rect">
            <a:avLst/>
          </a:prstGeom>
        </p:spPr>
      </p:pic>
      <p:pic>
        <p:nvPicPr>
          <p:cNvPr id="36" name="Picture 35" descr="picto-84.png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300" y="347753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04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17942" y="282222"/>
            <a:ext cx="8709688" cy="6340588"/>
          </a:xfrm>
          <a:prstGeom prst="rect">
            <a:avLst/>
          </a:prstGeom>
          <a:solidFill>
            <a:srgbClr val="6F43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876506"/>
            <a:ext cx="7737811" cy="248067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PRÉSENTATION SUR PLUSIEURS LIGNES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5618742"/>
            <a:ext cx="7737811" cy="66211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800" cap="all" spc="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Sous-titre ou date</a:t>
            </a:r>
            <a:endParaRPr lang="en-GB" dirty="0"/>
          </a:p>
        </p:txBody>
      </p:sp>
      <p:pic>
        <p:nvPicPr>
          <p:cNvPr id="8" name="Picture 7" descr="Logo-INCa-blan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0" y="1010677"/>
            <a:ext cx="2483425" cy="121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538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201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6F43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5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640" y="5653847"/>
            <a:ext cx="1859109" cy="968963"/>
          </a:xfrm>
          <a:prstGeom prst="rect">
            <a:avLst/>
          </a:prstGeom>
        </p:spPr>
      </p:pic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504459"/>
            <a:ext cx="4708527" cy="1389790"/>
          </a:xfrm>
          <a:prstGeom prst="rect">
            <a:avLst/>
          </a:prstGeom>
        </p:spPr>
        <p:txBody>
          <a:bodyPr vert="horz" anchor="b"/>
          <a:lstStyle>
            <a:lvl1pPr marL="0" indent="0">
              <a:lnSpc>
                <a:spcPct val="80000"/>
              </a:lnSpc>
              <a:buNone/>
              <a:defRPr sz="8000" cap="all" spc="-150">
                <a:solidFill>
                  <a:srgbClr val="FAD3E5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1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749505"/>
            <a:ext cx="7767348" cy="1490341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TITRE DE LA PARTIE</a:t>
            </a:r>
          </a:p>
        </p:txBody>
      </p:sp>
    </p:spTree>
    <p:extLst>
      <p:ext uri="{BB962C8B-B14F-4D97-AF65-F5344CB8AC3E}">
        <p14:creationId xmlns:p14="http://schemas.microsoft.com/office/powerpoint/2010/main" val="34579239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71650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50278"/>
            <a:ext cx="7730995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F43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AD3E5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21686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paragraph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F43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AD3E5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5352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3980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6F435F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3855504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34132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6F435F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</p:spTree>
    <p:extLst>
      <p:ext uri="{BB962C8B-B14F-4D97-AF65-F5344CB8AC3E}">
        <p14:creationId xmlns:p14="http://schemas.microsoft.com/office/powerpoint/2010/main" val="862422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5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640" y="5653847"/>
            <a:ext cx="1859109" cy="968963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749505"/>
            <a:ext cx="7767348" cy="1490341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TITRE DE LA PARTIE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1" y="1504459"/>
            <a:ext cx="1584378" cy="1389790"/>
          </a:xfrm>
          <a:prstGeom prst="rect">
            <a:avLst/>
          </a:prstGeom>
        </p:spPr>
        <p:txBody>
          <a:bodyPr vert="horz" anchor="b"/>
          <a:lstStyle>
            <a:lvl1pPr marL="0" indent="0">
              <a:lnSpc>
                <a:spcPct val="80000"/>
              </a:lnSpc>
              <a:buNone/>
              <a:defRPr sz="8000" cap="all" spc="-150">
                <a:solidFill>
                  <a:srgbClr val="B1D1F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610079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1" y="1771650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773620" y="1771650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1" y="2150278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773620" y="2150278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F43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AD3E5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41535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image/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5905165" y="4557769"/>
            <a:ext cx="0" cy="1286545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7899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05500" y="2657014"/>
            <a:ext cx="1874838" cy="16351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4482757"/>
            <a:ext cx="1815757" cy="136155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197083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6527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75711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F43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AD3E5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17204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picto/chiffr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71650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3124916"/>
            <a:ext cx="2476034" cy="289576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b="0" i="0" cap="none" spc="0" baseline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CHIFFRE CLÉ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00834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F435F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64580" y="1969119"/>
            <a:ext cx="1230434" cy="107311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5964581" y="3412124"/>
            <a:ext cx="2476034" cy="705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200" b="0" i="0" cap="none" spc="0" baseline="0">
                <a:solidFill>
                  <a:srgbClr val="6F435F"/>
                </a:solidFill>
                <a:latin typeface="Roboto Light"/>
                <a:cs typeface="Roboto Light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DÉTAIL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50278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79462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F43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AD3E5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09738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5927645"/>
            <a:ext cx="3862380" cy="4823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7" hasCustomPrompt="1"/>
          </p:nvPr>
        </p:nvSpPr>
        <p:spPr>
          <a:xfrm>
            <a:off x="709620" y="1768219"/>
            <a:ext cx="7730995" cy="408594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IMAGE/GRAPHIQUE/TABLEAU/FILM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F43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AD3E5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6727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 userDrawn="1"/>
        </p:nvSpPr>
        <p:spPr>
          <a:xfrm>
            <a:off x="217941" y="4494284"/>
            <a:ext cx="7018489" cy="2071047"/>
          </a:xfrm>
          <a:prstGeom prst="rect">
            <a:avLst/>
          </a:prstGeom>
          <a:solidFill>
            <a:srgbClr val="6F43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709620" y="5049332"/>
            <a:ext cx="2364750" cy="1097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PLANCHE</a:t>
            </a:r>
          </a:p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PICTOS</a:t>
            </a:r>
          </a:p>
        </p:txBody>
      </p:sp>
      <p:pic>
        <p:nvPicPr>
          <p:cNvPr id="39" name="Picture 38" descr="picto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357161"/>
            <a:ext cx="720000" cy="720000"/>
          </a:xfrm>
          <a:prstGeom prst="rect">
            <a:avLst/>
          </a:prstGeom>
        </p:spPr>
      </p:pic>
      <p:pic>
        <p:nvPicPr>
          <p:cNvPr id="40" name="Picture 39" descr="picto-0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79" y="357161"/>
            <a:ext cx="720000" cy="720000"/>
          </a:xfrm>
          <a:prstGeom prst="rect">
            <a:avLst/>
          </a:prstGeom>
        </p:spPr>
      </p:pic>
      <p:pic>
        <p:nvPicPr>
          <p:cNvPr id="41" name="Picture 40" descr="picto-03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105" y="359457"/>
            <a:ext cx="720000" cy="720000"/>
          </a:xfrm>
          <a:prstGeom prst="rect">
            <a:avLst/>
          </a:prstGeom>
        </p:spPr>
      </p:pic>
      <p:pic>
        <p:nvPicPr>
          <p:cNvPr id="42" name="Picture 41" descr="picto-04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64" y="359457"/>
            <a:ext cx="720000" cy="720000"/>
          </a:xfrm>
          <a:prstGeom prst="rect">
            <a:avLst/>
          </a:prstGeom>
        </p:spPr>
      </p:pic>
      <p:pic>
        <p:nvPicPr>
          <p:cNvPr id="43" name="Picture 42" descr="picto-05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357161"/>
            <a:ext cx="720000" cy="720000"/>
          </a:xfrm>
          <a:prstGeom prst="rect">
            <a:avLst/>
          </a:prstGeom>
        </p:spPr>
      </p:pic>
      <p:pic>
        <p:nvPicPr>
          <p:cNvPr id="44" name="Picture 43" descr="picto-06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850" y="359457"/>
            <a:ext cx="720000" cy="720000"/>
          </a:xfrm>
          <a:prstGeom prst="rect">
            <a:avLst/>
          </a:prstGeom>
        </p:spPr>
      </p:pic>
      <p:pic>
        <p:nvPicPr>
          <p:cNvPr id="45" name="Picture 44" descr="picto-07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7" y="357161"/>
            <a:ext cx="720000" cy="720000"/>
          </a:xfrm>
          <a:prstGeom prst="rect">
            <a:avLst/>
          </a:prstGeom>
        </p:spPr>
      </p:pic>
      <p:pic>
        <p:nvPicPr>
          <p:cNvPr id="46" name="Picture 45" descr="picto-08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80" y="357161"/>
            <a:ext cx="720000" cy="720000"/>
          </a:xfrm>
          <a:prstGeom prst="rect">
            <a:avLst/>
          </a:prstGeom>
        </p:spPr>
      </p:pic>
      <p:pic>
        <p:nvPicPr>
          <p:cNvPr id="47" name="Picture 46" descr="picto-09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357161"/>
            <a:ext cx="720000" cy="720000"/>
          </a:xfrm>
          <a:prstGeom prst="rect">
            <a:avLst/>
          </a:prstGeom>
        </p:spPr>
      </p:pic>
      <p:pic>
        <p:nvPicPr>
          <p:cNvPr id="48" name="Picture 47" descr="picto-10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5" y="1411099"/>
            <a:ext cx="720000" cy="720000"/>
          </a:xfrm>
          <a:prstGeom prst="rect">
            <a:avLst/>
          </a:prstGeom>
        </p:spPr>
      </p:pic>
      <p:pic>
        <p:nvPicPr>
          <p:cNvPr id="49" name="Picture 48" descr="picto-11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342" y="1404018"/>
            <a:ext cx="720000" cy="720000"/>
          </a:xfrm>
          <a:prstGeom prst="rect">
            <a:avLst/>
          </a:prstGeom>
        </p:spPr>
      </p:pic>
      <p:pic>
        <p:nvPicPr>
          <p:cNvPr id="50" name="Picture 49" descr="picto-12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21" y="1404018"/>
            <a:ext cx="720000" cy="720000"/>
          </a:xfrm>
          <a:prstGeom prst="rect">
            <a:avLst/>
          </a:prstGeom>
        </p:spPr>
      </p:pic>
      <p:pic>
        <p:nvPicPr>
          <p:cNvPr id="51" name="Picture 50" descr="picto-13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64" y="1404018"/>
            <a:ext cx="720000" cy="720000"/>
          </a:xfrm>
          <a:prstGeom prst="rect">
            <a:avLst/>
          </a:prstGeom>
        </p:spPr>
      </p:pic>
      <p:pic>
        <p:nvPicPr>
          <p:cNvPr id="52" name="Picture 51" descr="picto-14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23" y="1404018"/>
            <a:ext cx="720000" cy="720000"/>
          </a:xfrm>
          <a:prstGeom prst="rect">
            <a:avLst/>
          </a:prstGeom>
        </p:spPr>
      </p:pic>
      <p:pic>
        <p:nvPicPr>
          <p:cNvPr id="53" name="Picture 52" descr="picto-15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47" y="1418183"/>
            <a:ext cx="720000" cy="720000"/>
          </a:xfrm>
          <a:prstGeom prst="rect">
            <a:avLst/>
          </a:prstGeom>
        </p:spPr>
      </p:pic>
      <p:pic>
        <p:nvPicPr>
          <p:cNvPr id="54" name="Picture 53" descr="picto-16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7" y="1418183"/>
            <a:ext cx="720000" cy="720000"/>
          </a:xfrm>
          <a:prstGeom prst="rect">
            <a:avLst/>
          </a:prstGeom>
        </p:spPr>
      </p:pic>
      <p:pic>
        <p:nvPicPr>
          <p:cNvPr id="55" name="Picture 54" descr="picto-17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431" y="1411099"/>
            <a:ext cx="720000" cy="720000"/>
          </a:xfrm>
          <a:prstGeom prst="rect">
            <a:avLst/>
          </a:prstGeom>
        </p:spPr>
      </p:pic>
      <p:pic>
        <p:nvPicPr>
          <p:cNvPr id="56" name="Picture 55" descr="picto-18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1418183"/>
            <a:ext cx="720000" cy="720000"/>
          </a:xfrm>
          <a:prstGeom prst="rect">
            <a:avLst/>
          </a:prstGeom>
        </p:spPr>
      </p:pic>
      <p:pic>
        <p:nvPicPr>
          <p:cNvPr id="57" name="Picture 56" descr="picto-19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5" y="2462743"/>
            <a:ext cx="720000" cy="720000"/>
          </a:xfrm>
          <a:prstGeom prst="rect">
            <a:avLst/>
          </a:prstGeom>
        </p:spPr>
      </p:pic>
      <p:pic>
        <p:nvPicPr>
          <p:cNvPr id="58" name="Picture 57" descr="picto-20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342" y="2462743"/>
            <a:ext cx="720000" cy="720000"/>
          </a:xfrm>
          <a:prstGeom prst="rect">
            <a:avLst/>
          </a:prstGeom>
        </p:spPr>
      </p:pic>
      <p:pic>
        <p:nvPicPr>
          <p:cNvPr id="59" name="Picture 58" descr="picto-21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21" y="2462743"/>
            <a:ext cx="720000" cy="720000"/>
          </a:xfrm>
          <a:prstGeom prst="rect">
            <a:avLst/>
          </a:prstGeom>
        </p:spPr>
      </p:pic>
      <p:pic>
        <p:nvPicPr>
          <p:cNvPr id="60" name="Picture 59" descr="picto-22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64" y="2462743"/>
            <a:ext cx="720000" cy="720000"/>
          </a:xfrm>
          <a:prstGeom prst="rect">
            <a:avLst/>
          </a:prstGeom>
        </p:spPr>
      </p:pic>
      <p:pic>
        <p:nvPicPr>
          <p:cNvPr id="61" name="Picture 60" descr="picto-23.png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2462743"/>
            <a:ext cx="720000" cy="720000"/>
          </a:xfrm>
          <a:prstGeom prst="rect">
            <a:avLst/>
          </a:prstGeom>
        </p:spPr>
      </p:pic>
      <p:pic>
        <p:nvPicPr>
          <p:cNvPr id="62" name="Picture 61" descr="picto-24.png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47" y="2462743"/>
            <a:ext cx="720000" cy="720000"/>
          </a:xfrm>
          <a:prstGeom prst="rect">
            <a:avLst/>
          </a:prstGeom>
        </p:spPr>
      </p:pic>
      <p:pic>
        <p:nvPicPr>
          <p:cNvPr id="63" name="Picture 62" descr="picto-25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3477539"/>
            <a:ext cx="720000" cy="720000"/>
          </a:xfrm>
          <a:prstGeom prst="rect">
            <a:avLst/>
          </a:prstGeom>
        </p:spPr>
      </p:pic>
      <p:pic>
        <p:nvPicPr>
          <p:cNvPr id="64" name="Picture 63" descr="picto-26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7" y="2462743"/>
            <a:ext cx="720000" cy="720000"/>
          </a:xfrm>
          <a:prstGeom prst="rect">
            <a:avLst/>
          </a:prstGeom>
        </p:spPr>
      </p:pic>
      <p:pic>
        <p:nvPicPr>
          <p:cNvPr id="65" name="Picture 64" descr="picto-27.png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80" y="2462743"/>
            <a:ext cx="720000" cy="720000"/>
          </a:xfrm>
          <a:prstGeom prst="rect">
            <a:avLst/>
          </a:prstGeom>
        </p:spPr>
      </p:pic>
      <p:pic>
        <p:nvPicPr>
          <p:cNvPr id="66" name="Picture 65" descr="picto-28.png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21" y="3477539"/>
            <a:ext cx="720000" cy="720000"/>
          </a:xfrm>
          <a:prstGeom prst="rect">
            <a:avLst/>
          </a:prstGeom>
        </p:spPr>
      </p:pic>
      <p:pic>
        <p:nvPicPr>
          <p:cNvPr id="67" name="Picture 66" descr="picto-29.png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79" y="3477539"/>
            <a:ext cx="720000" cy="720000"/>
          </a:xfrm>
          <a:prstGeom prst="rect">
            <a:avLst/>
          </a:prstGeom>
        </p:spPr>
      </p:pic>
      <p:pic>
        <p:nvPicPr>
          <p:cNvPr id="68" name="Picture 67" descr="picto-30.png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2462743"/>
            <a:ext cx="720000" cy="720000"/>
          </a:xfrm>
          <a:prstGeom prst="rect">
            <a:avLst/>
          </a:prstGeom>
        </p:spPr>
      </p:pic>
      <p:pic>
        <p:nvPicPr>
          <p:cNvPr id="69" name="Picture 68" descr="picto-31.png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3477539"/>
            <a:ext cx="720000" cy="720000"/>
          </a:xfrm>
          <a:prstGeom prst="rect">
            <a:avLst/>
          </a:prstGeom>
        </p:spPr>
      </p:pic>
      <p:pic>
        <p:nvPicPr>
          <p:cNvPr id="70" name="Picture 69" descr="picto-32.png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63" y="347753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422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17942" y="282222"/>
            <a:ext cx="8709688" cy="6340588"/>
          </a:xfrm>
          <a:prstGeom prst="rect">
            <a:avLst/>
          </a:prstGeom>
          <a:solidFill>
            <a:srgbClr val="8982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876506"/>
            <a:ext cx="7737811" cy="248067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PRÉSENTATION SUR PLUSIEURS LIGNES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5618742"/>
            <a:ext cx="7737811" cy="66211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800" cap="all" spc="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Sous-titre ou date</a:t>
            </a:r>
            <a:endParaRPr lang="en-GB" dirty="0"/>
          </a:p>
        </p:txBody>
      </p:sp>
      <p:pic>
        <p:nvPicPr>
          <p:cNvPr id="8" name="Picture 7" descr="Logo-INCa-blan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0" y="1010677"/>
            <a:ext cx="2483425" cy="121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194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5126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8982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5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640" y="5653847"/>
            <a:ext cx="1859109" cy="968963"/>
          </a:xfrm>
          <a:prstGeom prst="rect">
            <a:avLst/>
          </a:prstGeom>
        </p:spPr>
      </p:pic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504459"/>
            <a:ext cx="4708527" cy="1389790"/>
          </a:xfrm>
          <a:prstGeom prst="rect">
            <a:avLst/>
          </a:prstGeom>
        </p:spPr>
        <p:txBody>
          <a:bodyPr vert="horz" anchor="b"/>
          <a:lstStyle>
            <a:lvl1pPr marL="0" indent="0">
              <a:lnSpc>
                <a:spcPct val="80000"/>
              </a:lnSpc>
              <a:buNone/>
              <a:defRPr sz="8000" cap="all" spc="-150">
                <a:solidFill>
                  <a:srgbClr val="F6EAC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1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749505"/>
            <a:ext cx="7767348" cy="1490341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TITRE DE LA PARTIE</a:t>
            </a:r>
          </a:p>
        </p:txBody>
      </p:sp>
    </p:spTree>
    <p:extLst>
      <p:ext uri="{BB962C8B-B14F-4D97-AF65-F5344CB8AC3E}">
        <p14:creationId xmlns:p14="http://schemas.microsoft.com/office/powerpoint/2010/main" val="25566719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77744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56372"/>
            <a:ext cx="7730995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8982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6EAC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80796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paragraph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8982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6EAC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5352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3980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89826B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3855504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34132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89826B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</p:spTree>
    <p:extLst>
      <p:ext uri="{BB962C8B-B14F-4D97-AF65-F5344CB8AC3E}">
        <p14:creationId xmlns:p14="http://schemas.microsoft.com/office/powerpoint/2010/main" val="3097332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5352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152253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3980"/>
            <a:ext cx="7730995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1D1F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29041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1" y="1771650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773620" y="1771650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1" y="2150278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773620" y="2150278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8982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6EAC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69657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image/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5905165" y="4561520"/>
            <a:ext cx="0" cy="1286545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71650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05500" y="2660765"/>
            <a:ext cx="1874838" cy="16351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4486508"/>
            <a:ext cx="1815757" cy="136155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00834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50278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79462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8982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6EAC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9190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picto/chiffr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71650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3124916"/>
            <a:ext cx="2476034" cy="289576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b="0" i="0" cap="none" spc="0" baseline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CHIFFRE CLÉ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00834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89826B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64580" y="1969119"/>
            <a:ext cx="1230434" cy="107311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5964581" y="3412124"/>
            <a:ext cx="2476034" cy="705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200" b="0" i="0" cap="none" spc="0" baseline="0">
                <a:solidFill>
                  <a:srgbClr val="89826B"/>
                </a:solidFill>
                <a:latin typeface="Roboto Light"/>
                <a:cs typeface="Roboto Light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DÉTAIL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50278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79462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8982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6EAC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3292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5931076"/>
            <a:ext cx="3862380" cy="4823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7" hasCustomPrompt="1"/>
          </p:nvPr>
        </p:nvSpPr>
        <p:spPr>
          <a:xfrm>
            <a:off x="709620" y="1771650"/>
            <a:ext cx="7730995" cy="408594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IMAGE/GRAPHIQUE/TABLEAU/FILM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8982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F6EAC0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22214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 descr="pictos INCa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5" y="357161"/>
            <a:ext cx="720000" cy="720000"/>
          </a:xfrm>
          <a:prstGeom prst="rect">
            <a:avLst/>
          </a:prstGeom>
        </p:spPr>
      </p:pic>
      <p:pic>
        <p:nvPicPr>
          <p:cNvPr id="72" name="Picture 71" descr="pictos INCa-0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910" y="357161"/>
            <a:ext cx="720000" cy="720000"/>
          </a:xfrm>
          <a:prstGeom prst="rect">
            <a:avLst/>
          </a:prstGeom>
        </p:spPr>
      </p:pic>
      <p:pic>
        <p:nvPicPr>
          <p:cNvPr id="73" name="Picture 72" descr="pictos INCa-03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105" y="357161"/>
            <a:ext cx="720000" cy="720000"/>
          </a:xfrm>
          <a:prstGeom prst="rect">
            <a:avLst/>
          </a:prstGeom>
        </p:spPr>
      </p:pic>
      <p:pic>
        <p:nvPicPr>
          <p:cNvPr id="74" name="Picture 73" descr="pictos INCa-05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357161"/>
            <a:ext cx="720000" cy="720000"/>
          </a:xfrm>
          <a:prstGeom prst="rect">
            <a:avLst/>
          </a:prstGeom>
        </p:spPr>
      </p:pic>
      <p:pic>
        <p:nvPicPr>
          <p:cNvPr id="75" name="Picture 74" descr="pictos INCa-06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690" y="357161"/>
            <a:ext cx="720000" cy="720000"/>
          </a:xfrm>
          <a:prstGeom prst="rect">
            <a:avLst/>
          </a:prstGeom>
        </p:spPr>
      </p:pic>
      <p:pic>
        <p:nvPicPr>
          <p:cNvPr id="76" name="Picture 75" descr="pictos INCa-07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85" y="357161"/>
            <a:ext cx="720000" cy="720000"/>
          </a:xfrm>
          <a:prstGeom prst="rect">
            <a:avLst/>
          </a:prstGeom>
        </p:spPr>
      </p:pic>
      <p:pic>
        <p:nvPicPr>
          <p:cNvPr id="77" name="Picture 76" descr="pictos INCa-08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80" y="357161"/>
            <a:ext cx="720000" cy="720000"/>
          </a:xfrm>
          <a:prstGeom prst="rect">
            <a:avLst/>
          </a:prstGeom>
        </p:spPr>
      </p:pic>
      <p:pic>
        <p:nvPicPr>
          <p:cNvPr id="78" name="Picture 77" descr="pictos INCa-09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357161"/>
            <a:ext cx="720000" cy="720000"/>
          </a:xfrm>
          <a:prstGeom prst="rect">
            <a:avLst/>
          </a:prstGeom>
        </p:spPr>
      </p:pic>
      <p:pic>
        <p:nvPicPr>
          <p:cNvPr id="79" name="Picture 78" descr="pictos INCa-10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1411099"/>
            <a:ext cx="720000" cy="720000"/>
          </a:xfrm>
          <a:prstGeom prst="rect">
            <a:avLst/>
          </a:prstGeom>
        </p:spPr>
      </p:pic>
      <p:pic>
        <p:nvPicPr>
          <p:cNvPr id="80" name="Picture 79" descr="pictos INCa-11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79" y="1411099"/>
            <a:ext cx="720000" cy="720000"/>
          </a:xfrm>
          <a:prstGeom prst="rect">
            <a:avLst/>
          </a:prstGeom>
        </p:spPr>
      </p:pic>
      <p:pic>
        <p:nvPicPr>
          <p:cNvPr id="81" name="Picture 80" descr="pictos INCa-12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21" y="1411099"/>
            <a:ext cx="720000" cy="720000"/>
          </a:xfrm>
          <a:prstGeom prst="rect">
            <a:avLst/>
          </a:prstGeom>
        </p:spPr>
      </p:pic>
      <p:pic>
        <p:nvPicPr>
          <p:cNvPr id="82" name="Picture 81" descr="pictos INCa-13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63" y="1411099"/>
            <a:ext cx="720000" cy="720000"/>
          </a:xfrm>
          <a:prstGeom prst="rect">
            <a:avLst/>
          </a:prstGeom>
        </p:spPr>
      </p:pic>
      <p:pic>
        <p:nvPicPr>
          <p:cNvPr id="83" name="Picture 82" descr="pictos INCa-14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905" y="1411099"/>
            <a:ext cx="720000" cy="720000"/>
          </a:xfrm>
          <a:prstGeom prst="rect">
            <a:avLst/>
          </a:prstGeom>
        </p:spPr>
      </p:pic>
      <p:pic>
        <p:nvPicPr>
          <p:cNvPr id="84" name="Picture 83" descr="pictos INCa-15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47" y="1411099"/>
            <a:ext cx="720000" cy="720000"/>
          </a:xfrm>
          <a:prstGeom prst="rect">
            <a:avLst/>
          </a:prstGeom>
        </p:spPr>
      </p:pic>
      <p:pic>
        <p:nvPicPr>
          <p:cNvPr id="85" name="Picture 84" descr="pictos INCa-16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589" y="1411099"/>
            <a:ext cx="720000" cy="720000"/>
          </a:xfrm>
          <a:prstGeom prst="rect">
            <a:avLst/>
          </a:prstGeom>
        </p:spPr>
      </p:pic>
      <p:pic>
        <p:nvPicPr>
          <p:cNvPr id="86" name="Picture 85" descr="pictos INCa-17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431" y="1411099"/>
            <a:ext cx="720000" cy="720000"/>
          </a:xfrm>
          <a:prstGeom prst="rect">
            <a:avLst/>
          </a:prstGeom>
        </p:spPr>
      </p:pic>
      <p:pic>
        <p:nvPicPr>
          <p:cNvPr id="87" name="Picture 86" descr="pictos INCa-18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1411099"/>
            <a:ext cx="720000" cy="720000"/>
          </a:xfrm>
          <a:prstGeom prst="rect">
            <a:avLst/>
          </a:prstGeom>
        </p:spPr>
      </p:pic>
      <p:pic>
        <p:nvPicPr>
          <p:cNvPr id="88" name="Picture 87" descr="pictos INCa-19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5" y="2465582"/>
            <a:ext cx="720000" cy="720000"/>
          </a:xfrm>
          <a:prstGeom prst="rect">
            <a:avLst/>
          </a:prstGeom>
        </p:spPr>
      </p:pic>
      <p:pic>
        <p:nvPicPr>
          <p:cNvPr id="89" name="Picture 88" descr="pictos INCa-20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342" y="2465582"/>
            <a:ext cx="720000" cy="720000"/>
          </a:xfrm>
          <a:prstGeom prst="rect">
            <a:avLst/>
          </a:prstGeom>
        </p:spPr>
      </p:pic>
      <p:pic>
        <p:nvPicPr>
          <p:cNvPr id="90" name="Picture 89" descr="pictos INCa-21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969" y="2465582"/>
            <a:ext cx="720000" cy="720000"/>
          </a:xfrm>
          <a:prstGeom prst="rect">
            <a:avLst/>
          </a:prstGeom>
        </p:spPr>
      </p:pic>
      <p:pic>
        <p:nvPicPr>
          <p:cNvPr id="91" name="Picture 90" descr="pictos INCa-22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596" y="2465582"/>
            <a:ext cx="720000" cy="720000"/>
          </a:xfrm>
          <a:prstGeom prst="rect">
            <a:avLst/>
          </a:prstGeom>
        </p:spPr>
      </p:pic>
      <p:pic>
        <p:nvPicPr>
          <p:cNvPr id="92" name="Picture 91" descr="pictos INCa-23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23" y="2465582"/>
            <a:ext cx="720000" cy="720000"/>
          </a:xfrm>
          <a:prstGeom prst="rect">
            <a:avLst/>
          </a:prstGeom>
        </p:spPr>
      </p:pic>
      <p:pic>
        <p:nvPicPr>
          <p:cNvPr id="93" name="Picture 92" descr="pictos INCa-24.png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850" y="2465582"/>
            <a:ext cx="720000" cy="720000"/>
          </a:xfrm>
          <a:prstGeom prst="rect">
            <a:avLst/>
          </a:prstGeom>
        </p:spPr>
      </p:pic>
      <p:sp>
        <p:nvSpPr>
          <p:cNvPr id="94" name="Rectangle 93"/>
          <p:cNvSpPr/>
          <p:nvPr userDrawn="1"/>
        </p:nvSpPr>
        <p:spPr>
          <a:xfrm>
            <a:off x="217941" y="4494284"/>
            <a:ext cx="7018489" cy="2071047"/>
          </a:xfrm>
          <a:prstGeom prst="rect">
            <a:avLst/>
          </a:prstGeom>
          <a:solidFill>
            <a:srgbClr val="8982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95" name="TextBox 94"/>
          <p:cNvSpPr txBox="1"/>
          <p:nvPr userDrawn="1"/>
        </p:nvSpPr>
        <p:spPr>
          <a:xfrm>
            <a:off x="709620" y="5049332"/>
            <a:ext cx="2364750" cy="1097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PLANCHE</a:t>
            </a:r>
          </a:p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PICTOS</a:t>
            </a:r>
          </a:p>
        </p:txBody>
      </p:sp>
      <p:pic>
        <p:nvPicPr>
          <p:cNvPr id="96" name="Picture 95" descr="pictos INCa-26.png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7" y="2465582"/>
            <a:ext cx="720000" cy="720000"/>
          </a:xfrm>
          <a:prstGeom prst="rect">
            <a:avLst/>
          </a:prstGeom>
        </p:spPr>
      </p:pic>
      <p:pic>
        <p:nvPicPr>
          <p:cNvPr id="97" name="Picture 96" descr="pictos INCa-25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" y="3477539"/>
            <a:ext cx="720000" cy="720000"/>
          </a:xfrm>
          <a:prstGeom prst="rect">
            <a:avLst/>
          </a:prstGeom>
        </p:spPr>
      </p:pic>
      <p:pic>
        <p:nvPicPr>
          <p:cNvPr id="98" name="Picture 97" descr="picto-79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80" y="2465582"/>
            <a:ext cx="720000" cy="720000"/>
          </a:xfrm>
          <a:prstGeom prst="rect">
            <a:avLst/>
          </a:prstGeom>
        </p:spPr>
      </p:pic>
      <p:pic>
        <p:nvPicPr>
          <p:cNvPr id="99" name="Picture 98" descr="picto-80.png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105" y="3477539"/>
            <a:ext cx="720000" cy="720000"/>
          </a:xfrm>
          <a:prstGeom prst="rect">
            <a:avLst/>
          </a:prstGeom>
        </p:spPr>
      </p:pic>
      <p:pic>
        <p:nvPicPr>
          <p:cNvPr id="100" name="Picture 99" descr="picto-81.png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79" y="3477539"/>
            <a:ext cx="720000" cy="720000"/>
          </a:xfrm>
          <a:prstGeom prst="rect">
            <a:avLst/>
          </a:prstGeom>
        </p:spPr>
      </p:pic>
      <p:pic>
        <p:nvPicPr>
          <p:cNvPr id="101" name="Picture 100" descr="picto-82.png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2465582"/>
            <a:ext cx="720000" cy="720000"/>
          </a:xfrm>
          <a:prstGeom prst="rect">
            <a:avLst/>
          </a:prstGeom>
        </p:spPr>
      </p:pic>
      <p:pic>
        <p:nvPicPr>
          <p:cNvPr id="102" name="Picture 101" descr="picto-83.png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3477539"/>
            <a:ext cx="720000" cy="720000"/>
          </a:xfrm>
          <a:prstGeom prst="rect">
            <a:avLst/>
          </a:prstGeom>
        </p:spPr>
      </p:pic>
      <p:pic>
        <p:nvPicPr>
          <p:cNvPr id="103" name="Picture 102" descr="picto-84.png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63" y="3477539"/>
            <a:ext cx="720000" cy="720000"/>
          </a:xfrm>
          <a:prstGeom prst="rect">
            <a:avLst/>
          </a:prstGeom>
        </p:spPr>
      </p:pic>
      <p:pic>
        <p:nvPicPr>
          <p:cNvPr id="104" name="Picture 103" descr="pictos INCa-04.png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63" y="35716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02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17942" y="282222"/>
            <a:ext cx="8709688" cy="6340588"/>
          </a:xfrm>
          <a:prstGeom prst="rect">
            <a:avLst/>
          </a:prstGeom>
          <a:solidFill>
            <a:srgbClr val="6593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876506"/>
            <a:ext cx="7737811" cy="248067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PRÉSENTATION SUR PLUSIEURS LIGNES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5618742"/>
            <a:ext cx="7737811" cy="66211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800" cap="all" spc="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Sous-titre ou date</a:t>
            </a:r>
            <a:endParaRPr lang="en-GB" dirty="0"/>
          </a:p>
        </p:txBody>
      </p:sp>
      <p:pic>
        <p:nvPicPr>
          <p:cNvPr id="8" name="Picture 7" descr="Logo-INCa-blan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0" y="1010677"/>
            <a:ext cx="2483425" cy="121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43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471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6593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5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640" y="5653847"/>
            <a:ext cx="1859109" cy="968963"/>
          </a:xfrm>
          <a:prstGeom prst="rect">
            <a:avLst/>
          </a:prstGeom>
        </p:spPr>
      </p:pic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504459"/>
            <a:ext cx="4708527" cy="1389790"/>
          </a:xfrm>
          <a:prstGeom prst="rect">
            <a:avLst/>
          </a:prstGeom>
        </p:spPr>
        <p:txBody>
          <a:bodyPr vert="horz" anchor="b"/>
          <a:lstStyle>
            <a:lvl1pPr marL="0" indent="0">
              <a:lnSpc>
                <a:spcPct val="80000"/>
              </a:lnSpc>
              <a:buNone/>
              <a:defRPr sz="8000" cap="all" spc="-150">
                <a:solidFill>
                  <a:srgbClr val="BDF0E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1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2749505"/>
            <a:ext cx="7767348" cy="1490341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4800" cap="all" spc="-150">
                <a:solidFill>
                  <a:schemeClr val="bg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noProof="0" dirty="0"/>
              <a:t>TITRE DE LA PARTIE</a:t>
            </a:r>
          </a:p>
        </p:txBody>
      </p:sp>
    </p:spTree>
    <p:extLst>
      <p:ext uri="{BB962C8B-B14F-4D97-AF65-F5344CB8AC3E}">
        <p14:creationId xmlns:p14="http://schemas.microsoft.com/office/powerpoint/2010/main" val="10108511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7899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6527"/>
            <a:ext cx="7730995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593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DF0E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1619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paragraph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593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DF0E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5352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3980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65939E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3855504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34132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65939E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</p:spTree>
    <p:extLst>
      <p:ext uri="{BB962C8B-B14F-4D97-AF65-F5344CB8AC3E}">
        <p14:creationId xmlns:p14="http://schemas.microsoft.com/office/powerpoint/2010/main" val="34114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paragraph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5352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152253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3980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1D1F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09620" y="3855504"/>
            <a:ext cx="7730995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152253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4234132"/>
            <a:ext cx="7730995" cy="139627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</p:spTree>
    <p:extLst>
      <p:ext uri="{BB962C8B-B14F-4D97-AF65-F5344CB8AC3E}">
        <p14:creationId xmlns:p14="http://schemas.microsoft.com/office/powerpoint/2010/main" val="1067813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1" y="1777744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773620" y="1777744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1" y="2156372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773620" y="2156372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593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DF0E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4419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image/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5905165" y="4562530"/>
            <a:ext cx="0" cy="1286545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72660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05500" y="2661775"/>
            <a:ext cx="1874838" cy="16351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4487518"/>
            <a:ext cx="1815757" cy="136155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01844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51288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80472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593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DF0E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88387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picto/chiffr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71650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3124916"/>
            <a:ext cx="2476034" cy="289576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b="0" i="0" cap="none" spc="0" baseline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CHIFFRE CLÉ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00834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65939E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64580" y="1969119"/>
            <a:ext cx="1230434" cy="107311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5964581" y="3412124"/>
            <a:ext cx="2476034" cy="705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200" b="0" i="0" cap="none" spc="0" baseline="0">
                <a:solidFill>
                  <a:srgbClr val="65939E"/>
                </a:solidFill>
                <a:latin typeface="Roboto Light"/>
                <a:cs typeface="Roboto Light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DÉTAIL</a:t>
            </a:r>
            <a:endParaRPr lang="en-GB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50278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79462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593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DF0E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01335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5937489"/>
            <a:ext cx="3862380" cy="4823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7" hasCustomPrompt="1"/>
          </p:nvPr>
        </p:nvSpPr>
        <p:spPr>
          <a:xfrm>
            <a:off x="709620" y="1778063"/>
            <a:ext cx="7730995" cy="408594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IMAGE/GRAPHIQUE/TABLEAU/FILM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6593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DF0E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14507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pictos INCa-27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5" y="357161"/>
            <a:ext cx="720000" cy="720000"/>
          </a:xfrm>
          <a:prstGeom prst="rect">
            <a:avLst/>
          </a:prstGeom>
        </p:spPr>
      </p:pic>
      <p:pic>
        <p:nvPicPr>
          <p:cNvPr id="37" name="Picture 36" descr="pictos INCa-28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910" y="357161"/>
            <a:ext cx="720000" cy="720000"/>
          </a:xfrm>
          <a:prstGeom prst="rect">
            <a:avLst/>
          </a:prstGeom>
        </p:spPr>
      </p:pic>
      <p:pic>
        <p:nvPicPr>
          <p:cNvPr id="38" name="Picture 37" descr="pictos INCa-29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105" y="357161"/>
            <a:ext cx="720000" cy="720000"/>
          </a:xfrm>
          <a:prstGeom prst="rect">
            <a:avLst/>
          </a:prstGeom>
        </p:spPr>
      </p:pic>
      <p:pic>
        <p:nvPicPr>
          <p:cNvPr id="39" name="Picture 38" descr="pictos INCa-30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300" y="357161"/>
            <a:ext cx="720000" cy="720000"/>
          </a:xfrm>
          <a:prstGeom prst="rect">
            <a:avLst/>
          </a:prstGeom>
        </p:spPr>
      </p:pic>
      <p:pic>
        <p:nvPicPr>
          <p:cNvPr id="40" name="Picture 39" descr="pictos INCa-31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357161"/>
            <a:ext cx="720000" cy="720000"/>
          </a:xfrm>
          <a:prstGeom prst="rect">
            <a:avLst/>
          </a:prstGeom>
        </p:spPr>
      </p:pic>
      <p:pic>
        <p:nvPicPr>
          <p:cNvPr id="41" name="Picture 40" descr="pictos INCa-32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690" y="357161"/>
            <a:ext cx="720000" cy="720000"/>
          </a:xfrm>
          <a:prstGeom prst="rect">
            <a:avLst/>
          </a:prstGeom>
        </p:spPr>
      </p:pic>
      <p:pic>
        <p:nvPicPr>
          <p:cNvPr id="42" name="Picture 41" descr="pictos INCa-33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85" y="357161"/>
            <a:ext cx="720000" cy="720000"/>
          </a:xfrm>
          <a:prstGeom prst="rect">
            <a:avLst/>
          </a:prstGeom>
        </p:spPr>
      </p:pic>
      <p:pic>
        <p:nvPicPr>
          <p:cNvPr id="43" name="Picture 42" descr="pictos INCa-34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80" y="357161"/>
            <a:ext cx="720000" cy="720000"/>
          </a:xfrm>
          <a:prstGeom prst="rect">
            <a:avLst/>
          </a:prstGeom>
        </p:spPr>
      </p:pic>
      <p:pic>
        <p:nvPicPr>
          <p:cNvPr id="44" name="Picture 43" descr="pictos INCa-35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357161"/>
            <a:ext cx="720000" cy="720000"/>
          </a:xfrm>
          <a:prstGeom prst="rect">
            <a:avLst/>
          </a:prstGeom>
        </p:spPr>
      </p:pic>
      <p:pic>
        <p:nvPicPr>
          <p:cNvPr id="45" name="Picture 44" descr="pictos INCa-36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5" y="1411099"/>
            <a:ext cx="720000" cy="720000"/>
          </a:xfrm>
          <a:prstGeom prst="rect">
            <a:avLst/>
          </a:prstGeom>
        </p:spPr>
      </p:pic>
      <p:pic>
        <p:nvPicPr>
          <p:cNvPr id="46" name="Picture 45" descr="pictos INCa-37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910" y="1411099"/>
            <a:ext cx="720000" cy="720000"/>
          </a:xfrm>
          <a:prstGeom prst="rect">
            <a:avLst/>
          </a:prstGeom>
        </p:spPr>
      </p:pic>
      <p:pic>
        <p:nvPicPr>
          <p:cNvPr id="47" name="Picture 46" descr="pictos INCa-38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105" y="1411099"/>
            <a:ext cx="720000" cy="720000"/>
          </a:xfrm>
          <a:prstGeom prst="rect">
            <a:avLst/>
          </a:prstGeom>
        </p:spPr>
      </p:pic>
      <p:pic>
        <p:nvPicPr>
          <p:cNvPr id="48" name="Picture 47" descr="pictos INCa-39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300" y="1411099"/>
            <a:ext cx="720000" cy="720000"/>
          </a:xfrm>
          <a:prstGeom prst="rect">
            <a:avLst/>
          </a:prstGeom>
        </p:spPr>
      </p:pic>
      <p:pic>
        <p:nvPicPr>
          <p:cNvPr id="49" name="Picture 48" descr="pictos INCa-40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1411099"/>
            <a:ext cx="720000" cy="720000"/>
          </a:xfrm>
          <a:prstGeom prst="rect">
            <a:avLst/>
          </a:prstGeom>
        </p:spPr>
      </p:pic>
      <p:pic>
        <p:nvPicPr>
          <p:cNvPr id="50" name="Picture 49" descr="pictos INCa-41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690" y="1411099"/>
            <a:ext cx="720000" cy="720000"/>
          </a:xfrm>
          <a:prstGeom prst="rect">
            <a:avLst/>
          </a:prstGeom>
        </p:spPr>
      </p:pic>
      <p:pic>
        <p:nvPicPr>
          <p:cNvPr id="51" name="Picture 50" descr="pictos INCa-42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85" y="1411099"/>
            <a:ext cx="720000" cy="720000"/>
          </a:xfrm>
          <a:prstGeom prst="rect">
            <a:avLst/>
          </a:prstGeom>
        </p:spPr>
      </p:pic>
      <p:pic>
        <p:nvPicPr>
          <p:cNvPr id="52" name="Picture 51" descr="pictos INCa-43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80" y="1411099"/>
            <a:ext cx="720000" cy="720000"/>
          </a:xfrm>
          <a:prstGeom prst="rect">
            <a:avLst/>
          </a:prstGeom>
        </p:spPr>
      </p:pic>
      <p:pic>
        <p:nvPicPr>
          <p:cNvPr id="53" name="Picture 52" descr="pictos INCa-44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1411099"/>
            <a:ext cx="720000" cy="720000"/>
          </a:xfrm>
          <a:prstGeom prst="rect">
            <a:avLst/>
          </a:prstGeom>
        </p:spPr>
      </p:pic>
      <p:pic>
        <p:nvPicPr>
          <p:cNvPr id="54" name="Picture 53" descr="pictos INCa-45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41" y="2465582"/>
            <a:ext cx="720000" cy="720000"/>
          </a:xfrm>
          <a:prstGeom prst="rect">
            <a:avLst/>
          </a:prstGeom>
        </p:spPr>
      </p:pic>
      <p:pic>
        <p:nvPicPr>
          <p:cNvPr id="55" name="Picture 54" descr="pictos INCa-46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964" y="2465582"/>
            <a:ext cx="720000" cy="720000"/>
          </a:xfrm>
          <a:prstGeom prst="rect">
            <a:avLst/>
          </a:prstGeom>
        </p:spPr>
      </p:pic>
      <p:pic>
        <p:nvPicPr>
          <p:cNvPr id="56" name="Picture 55" descr="pictos INCa-47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987" y="2465582"/>
            <a:ext cx="720000" cy="720000"/>
          </a:xfrm>
          <a:prstGeom prst="rect">
            <a:avLst/>
          </a:prstGeom>
        </p:spPr>
      </p:pic>
      <p:pic>
        <p:nvPicPr>
          <p:cNvPr id="57" name="Picture 56" descr="pictos INCa-48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010" y="2465582"/>
            <a:ext cx="720000" cy="720000"/>
          </a:xfrm>
          <a:prstGeom prst="rect">
            <a:avLst/>
          </a:prstGeom>
        </p:spPr>
      </p:pic>
      <p:pic>
        <p:nvPicPr>
          <p:cNvPr id="58" name="Picture 57" descr="pictos INCa-49.png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033" y="2465582"/>
            <a:ext cx="720000" cy="720000"/>
          </a:xfrm>
          <a:prstGeom prst="rect">
            <a:avLst/>
          </a:prstGeom>
        </p:spPr>
      </p:pic>
      <p:pic>
        <p:nvPicPr>
          <p:cNvPr id="59" name="Picture 58" descr="pictos INCa-50.png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056" y="2465582"/>
            <a:ext cx="720000" cy="720000"/>
          </a:xfrm>
          <a:prstGeom prst="rect">
            <a:avLst/>
          </a:prstGeom>
        </p:spPr>
      </p:pic>
      <p:pic>
        <p:nvPicPr>
          <p:cNvPr id="60" name="Picture 59" descr="pictos INCa-52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85" y="2465582"/>
            <a:ext cx="720000" cy="720000"/>
          </a:xfrm>
          <a:prstGeom prst="rect">
            <a:avLst/>
          </a:prstGeom>
        </p:spPr>
      </p:pic>
      <p:sp>
        <p:nvSpPr>
          <p:cNvPr id="61" name="Rectangle 60"/>
          <p:cNvSpPr/>
          <p:nvPr userDrawn="1"/>
        </p:nvSpPr>
        <p:spPr>
          <a:xfrm>
            <a:off x="217941" y="4494284"/>
            <a:ext cx="7018489" cy="2071047"/>
          </a:xfrm>
          <a:prstGeom prst="rect">
            <a:avLst/>
          </a:prstGeom>
          <a:solidFill>
            <a:srgbClr val="6593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62" name="TextBox 61"/>
          <p:cNvSpPr txBox="1"/>
          <p:nvPr userDrawn="1"/>
        </p:nvSpPr>
        <p:spPr>
          <a:xfrm>
            <a:off x="709620" y="5049332"/>
            <a:ext cx="2364750" cy="1097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PLANCHE</a:t>
            </a:r>
          </a:p>
          <a:p>
            <a:pPr>
              <a:lnSpc>
                <a:spcPct val="80000"/>
              </a:lnSpc>
            </a:pPr>
            <a:r>
              <a:rPr lang="fr-FR" sz="4000" spc="-150" dirty="0">
                <a:solidFill>
                  <a:schemeClr val="bg1"/>
                </a:solidFill>
                <a:latin typeface="Roboto Black"/>
                <a:cs typeface="Roboto Black"/>
              </a:rPr>
              <a:t>PICTOS</a:t>
            </a:r>
          </a:p>
        </p:txBody>
      </p:sp>
      <p:pic>
        <p:nvPicPr>
          <p:cNvPr id="63" name="Picture 62" descr="pictos INCa-51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5" y="3477539"/>
            <a:ext cx="720000" cy="720000"/>
          </a:xfrm>
          <a:prstGeom prst="rect">
            <a:avLst/>
          </a:prstGeom>
        </p:spPr>
      </p:pic>
      <p:pic>
        <p:nvPicPr>
          <p:cNvPr id="64" name="Picture 63" descr="picto-79.png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080" y="2465582"/>
            <a:ext cx="720000" cy="720000"/>
          </a:xfrm>
          <a:prstGeom prst="rect">
            <a:avLst/>
          </a:prstGeom>
        </p:spPr>
      </p:pic>
      <p:pic>
        <p:nvPicPr>
          <p:cNvPr id="65" name="Picture 64" descr="picto-80.png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987" y="3477539"/>
            <a:ext cx="720000" cy="720000"/>
          </a:xfrm>
          <a:prstGeom prst="rect">
            <a:avLst/>
          </a:prstGeom>
        </p:spPr>
      </p:pic>
      <p:pic>
        <p:nvPicPr>
          <p:cNvPr id="66" name="Picture 65" descr="picto-81.png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964" y="3477539"/>
            <a:ext cx="720000" cy="720000"/>
          </a:xfrm>
          <a:prstGeom prst="rect">
            <a:avLst/>
          </a:prstGeom>
        </p:spPr>
      </p:pic>
      <p:pic>
        <p:nvPicPr>
          <p:cNvPr id="67" name="Picture 66" descr="picto-82.png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72" y="2465582"/>
            <a:ext cx="720000" cy="720000"/>
          </a:xfrm>
          <a:prstGeom prst="rect">
            <a:avLst/>
          </a:prstGeom>
        </p:spPr>
      </p:pic>
      <p:pic>
        <p:nvPicPr>
          <p:cNvPr id="68" name="Picture 67" descr="picto-83.png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495" y="3477539"/>
            <a:ext cx="720000" cy="720000"/>
          </a:xfrm>
          <a:prstGeom prst="rect">
            <a:avLst/>
          </a:prstGeom>
        </p:spPr>
      </p:pic>
      <p:pic>
        <p:nvPicPr>
          <p:cNvPr id="69" name="Picture 68" descr="picto-84.png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300" y="3477539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869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1" y="1772432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152253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1" y="2151060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773620" y="1772432"/>
            <a:ext cx="3657226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152253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773620" y="2151060"/>
            <a:ext cx="3657226" cy="3696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1D1F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9014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image/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>
            <a:off x="5905165" y="4562302"/>
            <a:ext cx="0" cy="1286545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72432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152253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51060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05500" y="2661547"/>
            <a:ext cx="1874838" cy="16351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4487290"/>
            <a:ext cx="1815757" cy="136155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201616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152253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80244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1D1F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319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es/picto/chiffr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1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09620" y="1769865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152253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09620" y="2148493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964581" y="3123131"/>
            <a:ext cx="2476034" cy="289576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b="0" i="0" cap="none" spc="0" baseline="0">
                <a:solidFill>
                  <a:schemeClr val="accent1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CHIFFRE CLÉ</a:t>
            </a:r>
            <a:endParaRPr lang="en-GB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709620" y="4199049"/>
            <a:ext cx="4506361" cy="34932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2000" cap="none" spc="0">
                <a:solidFill>
                  <a:srgbClr val="152253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du paragraphe</a:t>
            </a:r>
            <a:endParaRPr lang="en-GB" dirty="0"/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709620" y="4577677"/>
            <a:ext cx="4506361" cy="12642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SzPct val="25000"/>
              <a:buFont typeface="Lucida Grande"/>
              <a:buChar char="."/>
              <a:defRPr sz="1600" b="0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536575" indent="-1746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charset="2"/>
              <a:buChar char="§"/>
              <a:defRPr sz="1600" baseline="0">
                <a:solidFill>
                  <a:srgbClr val="404040"/>
                </a:solidFill>
              </a:defRPr>
            </a:lvl2pPr>
            <a:lvl3pPr marL="89852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  <a:defRPr sz="1400">
                <a:solidFill>
                  <a:srgbClr val="404040"/>
                </a:solidFill>
              </a:defRPr>
            </a:lvl3pPr>
            <a:lvl4pPr marL="1260475" indent="-1857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Lucida Grande"/>
              <a:buChar char="–"/>
              <a:defRPr sz="1400" i="1">
                <a:solidFill>
                  <a:srgbClr val="404040"/>
                </a:solidFill>
              </a:defRPr>
            </a:lvl4pPr>
            <a:lvl5pPr marL="1260475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1100" b="1">
                <a:solidFill>
                  <a:srgbClr val="152253"/>
                </a:solidFill>
              </a:defRPr>
            </a:lvl5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  <a:p>
            <a:pPr lvl="2"/>
            <a:r>
              <a:rPr lang="fr-FR" dirty="0"/>
              <a:t>Niveau 3</a:t>
            </a:r>
          </a:p>
          <a:p>
            <a:pPr lvl="3"/>
            <a:r>
              <a:rPr lang="fr-FR" dirty="0"/>
              <a:t>Niveau 4</a:t>
            </a:r>
          </a:p>
          <a:p>
            <a:pPr lvl="4"/>
            <a:r>
              <a:rPr lang="fr-FR" dirty="0"/>
              <a:t>Niveau 5</a:t>
            </a: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964580" y="1967334"/>
            <a:ext cx="1230434" cy="107311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rgbClr val="404040"/>
                </a:solidFill>
              </a:defRPr>
            </a:lvl1pPr>
          </a:lstStyle>
          <a:p>
            <a:r>
              <a:rPr lang="en-GB" dirty="0"/>
              <a:t>IMAGE/PICTO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5964581" y="3410339"/>
            <a:ext cx="2476034" cy="705752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200" b="0" i="0" cap="none" spc="0" baseline="0">
                <a:solidFill>
                  <a:schemeClr val="accent1"/>
                </a:solidFill>
                <a:latin typeface="Roboto Light"/>
                <a:cs typeface="Roboto Light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DÉTAIL</a:t>
            </a:r>
            <a:endParaRPr lang="en-GB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1D1F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5644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388" y="5973166"/>
            <a:ext cx="1246443" cy="649643"/>
          </a:xfrm>
          <a:prstGeom prst="rect">
            <a:avLst/>
          </a:prstGeom>
        </p:spPr>
      </p:pic>
      <p:sp>
        <p:nvSpPr>
          <p:cNvPr id="2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09620" y="5927645"/>
            <a:ext cx="3862380" cy="4823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400" b="0" i="1" cap="none" spc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Légende</a:t>
            </a:r>
            <a:endParaRPr lang="en-GB" dirty="0"/>
          </a:p>
        </p:txBody>
      </p:sp>
      <p:sp>
        <p:nvSpPr>
          <p:cNvPr id="15" name="Content Placeholder 4"/>
          <p:cNvSpPr>
            <a:spLocks noGrp="1"/>
          </p:cNvSpPr>
          <p:nvPr>
            <p:ph sz="quarter" idx="17" hasCustomPrompt="1"/>
          </p:nvPr>
        </p:nvSpPr>
        <p:spPr>
          <a:xfrm>
            <a:off x="709620" y="1768219"/>
            <a:ext cx="7730995" cy="408594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IMAGE/GRAPHIQUE/TABLEAU/FILM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17942" y="282222"/>
            <a:ext cx="8709688" cy="120431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09620" y="421720"/>
            <a:ext cx="7730995" cy="966369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3600" cap="all" spc="-150">
                <a:solidFill>
                  <a:srgbClr val="B1D1FC"/>
                </a:solidFill>
                <a:latin typeface="Roboto Black"/>
                <a:cs typeface="Roboto Black"/>
              </a:defRPr>
            </a:lvl1pPr>
            <a:lvl2pPr marL="457200" indent="0">
              <a:buNone/>
              <a:defRPr sz="4800"/>
            </a:lvl2pPr>
            <a:lvl3pPr marL="914400" indent="0">
              <a:buNone/>
              <a:defRPr sz="4800"/>
            </a:lvl3pPr>
            <a:lvl4pPr marL="1371600" indent="0">
              <a:buNone/>
              <a:defRPr sz="4800"/>
            </a:lvl4pPr>
            <a:lvl5pPr marL="1828800" indent="0">
              <a:buNone/>
              <a:defRPr sz="4800"/>
            </a:lvl5pPr>
          </a:lstStyle>
          <a:p>
            <a:pPr lvl="0"/>
            <a:r>
              <a:rPr lang="fr-FR" dirty="0"/>
              <a:t>TITRE DE LA PAGE SUR UNE OU DEUX LIGNES maximum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284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12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86" r:id="rId10"/>
    <p:sldLayoutId id="2147483740" r:id="rId11"/>
    <p:sldLayoutId id="2147483787" r:id="rId12"/>
    <p:sldLayoutId id="2147483788" r:id="rId13"/>
    <p:sldLayoutId id="214748378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838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85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904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84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601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83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791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82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emf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3.png"/><Relationship Id="rId4" Type="http://schemas.openxmlformats.org/officeDocument/2006/relationships/image" Target="../media/image19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9.png"/><Relationship Id="rId5" Type="http://schemas.openxmlformats.org/officeDocument/2006/relationships/image" Target="../media/image198.png"/><Relationship Id="rId4" Type="http://schemas.openxmlformats.org/officeDocument/2006/relationships/image" Target="../media/image19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4.png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11.xml"/><Relationship Id="rId4" Type="http://schemas.microsoft.com/office/2007/relationships/hdphoto" Target="../media/hdphoto2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7" Type="http://schemas.openxmlformats.org/officeDocument/2006/relationships/image" Target="../media/image212.pn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1.png"/><Relationship Id="rId5" Type="http://schemas.openxmlformats.org/officeDocument/2006/relationships/image" Target="../media/image210.png"/><Relationship Id="rId4" Type="http://schemas.openxmlformats.org/officeDocument/2006/relationships/image" Target="../media/image20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emf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emf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6340588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6431" y="2876505"/>
            <a:ext cx="822960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3600" spc="-150" dirty="0">
                <a:solidFill>
                  <a:schemeClr val="bg1"/>
                </a:solidFill>
                <a:latin typeface="Roboto Black"/>
                <a:cs typeface="Roboto Black"/>
              </a:rPr>
              <a:t>L’Institut national du cancer et ses missions</a:t>
            </a:r>
          </a:p>
          <a:p>
            <a:pPr>
              <a:lnSpc>
                <a:spcPct val="80000"/>
              </a:lnSpc>
            </a:pPr>
            <a:endParaRPr lang="fr-FR" sz="3600" spc="-150" dirty="0">
              <a:solidFill>
                <a:schemeClr val="bg1"/>
              </a:solidFill>
              <a:latin typeface="Roboto Black"/>
              <a:cs typeface="Roboto Black"/>
            </a:endParaRPr>
          </a:p>
          <a:p>
            <a:pPr>
              <a:lnSpc>
                <a:spcPct val="80000"/>
              </a:lnSpc>
            </a:pPr>
            <a:r>
              <a:rPr lang="fr-FR" sz="3600" spc="-150" dirty="0">
                <a:solidFill>
                  <a:schemeClr val="bg1"/>
                </a:solidFill>
                <a:latin typeface="Roboto Black"/>
                <a:cs typeface="Roboto Black"/>
              </a:rPr>
              <a:t>L’AGENCE</a:t>
            </a:r>
          </a:p>
          <a:p>
            <a:pPr>
              <a:lnSpc>
                <a:spcPct val="80000"/>
              </a:lnSpc>
            </a:pPr>
            <a:r>
              <a:rPr lang="fr-FR" sz="3600" spc="-150" dirty="0">
                <a:solidFill>
                  <a:schemeClr val="bg1"/>
                </a:solidFill>
                <a:latin typeface="Roboto Black"/>
                <a:cs typeface="Roboto Black"/>
              </a:rPr>
              <a:t>D’EXPERTISE SANITAIRE</a:t>
            </a:r>
          </a:p>
          <a:p>
            <a:pPr>
              <a:lnSpc>
                <a:spcPct val="80000"/>
              </a:lnSpc>
            </a:pPr>
            <a:r>
              <a:rPr lang="fr-FR" sz="3600" spc="-150" dirty="0">
                <a:solidFill>
                  <a:schemeClr val="bg1"/>
                </a:solidFill>
                <a:latin typeface="Roboto Black"/>
                <a:cs typeface="Roboto Black"/>
              </a:rPr>
              <a:t>ET SCIENTIFIQUE</a:t>
            </a:r>
          </a:p>
          <a:p>
            <a:pPr>
              <a:lnSpc>
                <a:spcPct val="80000"/>
              </a:lnSpc>
            </a:pPr>
            <a:r>
              <a:rPr lang="fr-FR" sz="3600" spc="-150" dirty="0">
                <a:solidFill>
                  <a:srgbClr val="89826B"/>
                </a:solidFill>
                <a:latin typeface="Roboto Black"/>
                <a:cs typeface="Roboto Black"/>
              </a:rPr>
              <a:t>EN CANCÉROLOGIE</a:t>
            </a:r>
          </a:p>
        </p:txBody>
      </p:sp>
      <p:pic>
        <p:nvPicPr>
          <p:cNvPr id="8" name="Picture 7" descr="Logo-INCa-blan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0" y="1010677"/>
            <a:ext cx="2483425" cy="121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39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0400"/>
            <a:ext cx="8399847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200" spc="-150" dirty="0">
                <a:solidFill>
                  <a:srgbClr val="B1D1FC"/>
                </a:solidFill>
                <a:latin typeface="Roboto Black"/>
                <a:cs typeface="Roboto Black"/>
              </a:rPr>
              <a:t>UNE VOLONTE POLITIQUE</a:t>
            </a:r>
          </a:p>
        </p:txBody>
      </p:sp>
      <p:grpSp>
        <p:nvGrpSpPr>
          <p:cNvPr id="14" name="Groupe 13"/>
          <p:cNvGrpSpPr/>
          <p:nvPr/>
        </p:nvGrpSpPr>
        <p:grpSpPr>
          <a:xfrm>
            <a:off x="383869" y="1580718"/>
            <a:ext cx="5548451" cy="1632358"/>
            <a:chOff x="520069" y="1379140"/>
            <a:chExt cx="5548451" cy="1632358"/>
          </a:xfrm>
        </p:grpSpPr>
        <p:sp>
          <p:nvSpPr>
            <p:cNvPr id="16" name="Ellipse 15"/>
            <p:cNvSpPr/>
            <p:nvPr/>
          </p:nvSpPr>
          <p:spPr>
            <a:xfrm>
              <a:off x="708127" y="1414511"/>
              <a:ext cx="1542089" cy="154209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40000" dist="23000" dir="5400000" rotWithShape="0">
                <a:schemeClr val="bg2">
                  <a:lumMod val="50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7" name="Groupe 16"/>
            <p:cNvGrpSpPr/>
            <p:nvPr/>
          </p:nvGrpSpPr>
          <p:grpSpPr>
            <a:xfrm>
              <a:off x="520069" y="1379140"/>
              <a:ext cx="5548451" cy="1632358"/>
              <a:chOff x="1621419" y="1643533"/>
              <a:chExt cx="4910484" cy="1444667"/>
            </a:xfrm>
          </p:grpSpPr>
          <p:sp>
            <p:nvSpPr>
              <p:cNvPr id="18" name="Ellipse 17"/>
              <p:cNvSpPr/>
              <p:nvPr/>
            </p:nvSpPr>
            <p:spPr>
              <a:xfrm>
                <a:off x="1787856" y="1686919"/>
                <a:ext cx="1364776" cy="1364776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40000" dist="23000" dir="5400000" rotWithShape="0">
                  <a:schemeClr val="bg2">
                    <a:lumMod val="50000"/>
                    <a:alpha val="35000"/>
                  </a:scheme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2186211" y="2171473"/>
                <a:ext cx="4345692" cy="9167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2700"/>
                  </a:lnSpc>
                </a:pPr>
                <a:r>
                  <a:rPr lang="fr-FR" sz="2000" dirty="0">
                    <a:solidFill>
                      <a:srgbClr val="152253"/>
                    </a:solidFill>
                    <a:latin typeface="Roboto Black"/>
                    <a:cs typeface="Roboto Black"/>
                  </a:rPr>
                  <a:t>DE PLANS </a:t>
                </a:r>
              </a:p>
              <a:p>
                <a:pPr>
                  <a:lnSpc>
                    <a:spcPts val="2700"/>
                  </a:lnSpc>
                </a:pPr>
                <a:r>
                  <a:rPr lang="fr-FR" sz="2000" dirty="0">
                    <a:solidFill>
                      <a:srgbClr val="152253"/>
                    </a:solidFill>
                    <a:latin typeface="Roboto Black"/>
                    <a:cs typeface="Roboto Black"/>
                  </a:rPr>
                  <a:t>PRESIDENTIELS</a:t>
                </a:r>
              </a:p>
            </p:txBody>
          </p:sp>
          <p:sp>
            <p:nvSpPr>
              <p:cNvPr id="20" name="Ellipse 19"/>
              <p:cNvSpPr/>
              <p:nvPr/>
            </p:nvSpPr>
            <p:spPr>
              <a:xfrm>
                <a:off x="1621419" y="1643533"/>
                <a:ext cx="1446659" cy="1364776"/>
              </a:xfrm>
              <a:prstGeom prst="ellipse">
                <a:avLst/>
              </a:prstGeom>
              <a:noFill/>
              <a:ln>
                <a:noFill/>
              </a:ln>
              <a:effectLst>
                <a:outerShdw blurRad="40000" dist="23000" dir="5400000" rotWithShape="0">
                  <a:schemeClr val="bg2">
                    <a:lumMod val="50000"/>
                    <a:alpha val="35000"/>
                  </a:scheme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200" b="1" dirty="0">
                    <a:solidFill>
                      <a:srgbClr val="152253"/>
                    </a:solidFill>
                    <a:latin typeface="Roboto Black"/>
                    <a:cs typeface="Roboto Black"/>
                  </a:rPr>
                  <a:t>10ANS</a:t>
                </a:r>
              </a:p>
              <a:p>
                <a:pPr algn="ctr"/>
                <a:endParaRPr lang="fr-FR" sz="2000" dirty="0">
                  <a:solidFill>
                    <a:srgbClr val="152253"/>
                  </a:solidFill>
                  <a:latin typeface="Roboto Black"/>
                  <a:cs typeface="Roboto Black"/>
                </a:endParaRPr>
              </a:p>
            </p:txBody>
          </p:sp>
        </p:grpSp>
      </p:grpSp>
      <p:graphicFrame>
        <p:nvGraphicFramePr>
          <p:cNvPr id="21" name="Tableau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221196"/>
              </p:ext>
            </p:extLst>
          </p:nvPr>
        </p:nvGraphicFramePr>
        <p:xfrm>
          <a:off x="221858" y="3495249"/>
          <a:ext cx="8662979" cy="629836"/>
        </p:xfrm>
        <a:graphic>
          <a:graphicData uri="http://schemas.openxmlformats.org/drawingml/2006/table">
            <a:tbl>
              <a:tblPr/>
              <a:tblGrid>
                <a:gridCol w="509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0958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62983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2003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2004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2005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2006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2007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2008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2009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2010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2011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2012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2013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2014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2015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2016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2017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2018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ahoma" pitchFamily="34" charset="0"/>
                        </a:rPr>
                        <a:t>2019</a:t>
                      </a:r>
                    </a:p>
                  </a:txBody>
                  <a:tcPr marL="9525" marR="9525" marT="9525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2" name="Groupe 21"/>
          <p:cNvGrpSpPr/>
          <p:nvPr/>
        </p:nvGrpSpPr>
        <p:grpSpPr>
          <a:xfrm>
            <a:off x="34282" y="4231331"/>
            <a:ext cx="9116704" cy="1948825"/>
            <a:chOff x="436731" y="3862314"/>
            <a:chExt cx="9116704" cy="1948825"/>
          </a:xfrm>
        </p:grpSpPr>
        <p:grpSp>
          <p:nvGrpSpPr>
            <p:cNvPr id="23" name="Groupe 22"/>
            <p:cNvGrpSpPr/>
            <p:nvPr/>
          </p:nvGrpSpPr>
          <p:grpSpPr>
            <a:xfrm>
              <a:off x="436731" y="3862314"/>
              <a:ext cx="9116704" cy="1948825"/>
              <a:chOff x="436731" y="3862314"/>
              <a:chExt cx="9116704" cy="1948825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6230405" y="3862314"/>
                <a:ext cx="3047733" cy="914402"/>
              </a:xfrm>
              <a:prstGeom prst="rect">
                <a:avLst/>
              </a:prstGeom>
              <a:solidFill>
                <a:schemeClr val="bg2">
                  <a:lumMod val="50000"/>
                  <a:alpha val="30000"/>
                </a:schemeClr>
              </a:solidFill>
              <a:ln>
                <a:solidFill>
                  <a:schemeClr val="bg2">
                    <a:lumMod val="50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2014 – 2019</a:t>
                </a:r>
              </a:p>
              <a:p>
                <a:pPr algn="ctr"/>
                <a:r>
                  <a:rPr lang="fr-FR" dirty="0"/>
                  <a:t>Plan cancer 3</a:t>
                </a: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3662894" y="3862314"/>
                <a:ext cx="2567512" cy="914402"/>
              </a:xfrm>
              <a:prstGeom prst="rect">
                <a:avLst/>
              </a:prstGeom>
              <a:solidFill>
                <a:schemeClr val="tx2">
                  <a:lumMod val="75000"/>
                  <a:alpha val="30000"/>
                </a:schemeClr>
              </a:solidFill>
              <a:ln>
                <a:solidFill>
                  <a:schemeClr val="tx2">
                    <a:lumMod val="7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2009 – 2013</a:t>
                </a:r>
              </a:p>
              <a:p>
                <a:pPr algn="ctr"/>
                <a:r>
                  <a:rPr lang="fr-FR" dirty="0"/>
                  <a:t>Plan cancer 2</a:t>
                </a: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624307" y="3862314"/>
                <a:ext cx="2567512" cy="914402"/>
              </a:xfrm>
              <a:prstGeom prst="rect">
                <a:avLst/>
              </a:prstGeom>
              <a:solidFill>
                <a:srgbClr val="990099">
                  <a:alpha val="30000"/>
                </a:srgbClr>
              </a:solidFill>
              <a:ln>
                <a:solidFill>
                  <a:srgbClr val="990099">
                    <a:alpha val="30000"/>
                  </a:srgb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2003 – 2007</a:t>
                </a:r>
              </a:p>
              <a:p>
                <a:pPr algn="ctr"/>
                <a:r>
                  <a:rPr lang="fr-FR" dirty="0"/>
                  <a:t>Plan cancer 1</a:t>
                </a:r>
              </a:p>
            </p:txBody>
          </p:sp>
          <p:cxnSp>
            <p:nvCxnSpPr>
              <p:cNvPr id="28" name="Connecteur droit avec flèche 27"/>
              <p:cNvCxnSpPr/>
              <p:nvPr/>
            </p:nvCxnSpPr>
            <p:spPr>
              <a:xfrm>
                <a:off x="436731" y="3862314"/>
                <a:ext cx="9116704" cy="0"/>
              </a:xfrm>
              <a:prstGeom prst="straightConnector1">
                <a:avLst/>
              </a:prstGeom>
              <a:ln>
                <a:solidFill>
                  <a:schemeClr val="accent1">
                    <a:lumMod val="75000"/>
                  </a:schemeClr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avec flèche 28"/>
              <p:cNvCxnSpPr/>
              <p:nvPr/>
            </p:nvCxnSpPr>
            <p:spPr>
              <a:xfrm>
                <a:off x="3418318" y="4776716"/>
                <a:ext cx="0" cy="590043"/>
              </a:xfrm>
              <a:prstGeom prst="straightConnector1">
                <a:avLst/>
              </a:prstGeom>
              <a:ln>
                <a:solidFill>
                  <a:schemeClr val="accent1">
                    <a:lumMod val="75000"/>
                  </a:schemeClr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avec flèche 29"/>
              <p:cNvCxnSpPr/>
              <p:nvPr/>
            </p:nvCxnSpPr>
            <p:spPr>
              <a:xfrm>
                <a:off x="7515493" y="4790288"/>
                <a:ext cx="0" cy="576471"/>
              </a:xfrm>
              <a:prstGeom prst="straightConnector1">
                <a:avLst/>
              </a:prstGeom>
              <a:ln>
                <a:solidFill>
                  <a:schemeClr val="accent1">
                    <a:lumMod val="75000"/>
                  </a:schemeClr>
                </a:solidFill>
                <a:headEnd type="arrow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Rectangle à coins arrondis 30"/>
              <p:cNvSpPr/>
              <p:nvPr/>
            </p:nvSpPr>
            <p:spPr>
              <a:xfrm>
                <a:off x="2751744" y="5366757"/>
                <a:ext cx="1341690" cy="444382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Evaluation</a:t>
                </a:r>
              </a:p>
            </p:txBody>
          </p:sp>
          <p:sp>
            <p:nvSpPr>
              <p:cNvPr id="32" name="Rectangle à coins arrondis 31"/>
              <p:cNvSpPr/>
              <p:nvPr/>
            </p:nvSpPr>
            <p:spPr>
              <a:xfrm>
                <a:off x="6844648" y="5366757"/>
                <a:ext cx="1341690" cy="444382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/>
                  <a:t>Evaluation</a:t>
                </a:r>
              </a:p>
            </p:txBody>
          </p:sp>
        </p:grpSp>
        <p:sp>
          <p:nvSpPr>
            <p:cNvPr id="24" name="Rectangle avec flèche vers le haut 23"/>
            <p:cNvSpPr/>
            <p:nvPr/>
          </p:nvSpPr>
          <p:spPr>
            <a:xfrm>
              <a:off x="847000" y="4790288"/>
              <a:ext cx="1062635" cy="752222"/>
            </a:xfrm>
            <a:prstGeom prst="upArrowCallou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2004 : INCa</a:t>
              </a:r>
            </a:p>
          </p:txBody>
        </p:sp>
      </p:grpSp>
      <p:sp>
        <p:nvSpPr>
          <p:cNvPr id="33" name="TextBox 3"/>
          <p:cNvSpPr txBox="1"/>
          <p:nvPr/>
        </p:nvSpPr>
        <p:spPr>
          <a:xfrm>
            <a:off x="4429261" y="1930594"/>
            <a:ext cx="5367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152253"/>
                </a:solidFill>
                <a:latin typeface="Roboto Black"/>
                <a:cs typeface="Roboto Black"/>
              </a:rPr>
              <a:t>Domaines d’expertise</a:t>
            </a:r>
          </a:p>
        </p:txBody>
      </p:sp>
    </p:spTree>
    <p:extLst>
      <p:ext uri="{BB962C8B-B14F-4D97-AF65-F5344CB8AC3E}">
        <p14:creationId xmlns:p14="http://schemas.microsoft.com/office/powerpoint/2010/main" val="4028032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UN INSTITUT NATIONAL : POURQUOI ?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81005" y="1426813"/>
            <a:ext cx="870968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COORDONNER LES ACTIONS DE LUTTE CONTRE LE CANCER EN FRANCE</a:t>
            </a:r>
          </a:p>
          <a:p>
            <a:pPr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sz="14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ACCÉLÉRER LES PROGRÈS EN CANCÉROLOGIE… </a:t>
            </a:r>
          </a:p>
          <a:p>
            <a:pPr marL="742950" lvl="2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vision intégrée, synergies entre toutes les dimensions (sanitaire, scientifique, sociale, économique) et champs d’intervention (prévention, dépistage, soins, recherche)</a:t>
            </a:r>
          </a:p>
          <a:p>
            <a:pPr marL="742950" lvl="2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données constamment actualisées</a:t>
            </a:r>
          </a:p>
          <a:p>
            <a:pPr marL="742950" lvl="2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diffusion des progrès</a:t>
            </a:r>
          </a:p>
          <a:p>
            <a:pPr marL="742950" lvl="2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information du public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925" y="3927409"/>
            <a:ext cx="2648847" cy="23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24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Image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407424" y="324622"/>
            <a:ext cx="8721792" cy="6455379"/>
          </a:xfrm>
          <a:prstGeom prst="rect">
            <a:avLst/>
          </a:prstGeom>
        </p:spPr>
      </p:pic>
      <p:sp>
        <p:nvSpPr>
          <p:cNvPr id="4" name="Espace réservé du texte 3"/>
          <p:cNvSpPr>
            <a:spLocks noGrp="1"/>
          </p:cNvSpPr>
          <p:nvPr>
            <p:ph type="body" idx="10"/>
          </p:nvPr>
        </p:nvSpPr>
        <p:spPr>
          <a:xfrm>
            <a:off x="407424" y="48877"/>
            <a:ext cx="8724480" cy="27574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14171" rIns="0" bIns="0" anchor="t">
            <a:normAutofit fontScale="90000"/>
          </a:bodyPr>
          <a:lstStyle/>
          <a:p>
            <a:pPr>
              <a:buNone/>
            </a:pPr>
            <a:r>
              <a:rPr lang="fr-FR" sz="1700" spc="25" dirty="0">
                <a:solidFill>
                  <a:srgbClr val="151C53"/>
                </a:solidFill>
                <a:latin typeface="Arial" panose="22635452340000000000" pitchFamily="2"/>
              </a:rPr>
              <a:t>MISSIONS DE PILOTAGE, DE COORDINATION ET DE FÉDÉRATION DES ACTEURS 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0"/>
          </p:nvPr>
        </p:nvSpPr>
        <p:spPr>
          <a:xfrm>
            <a:off x="621312" y="1135974"/>
            <a:ext cx="329856" cy="279004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96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Sites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de </a:t>
            </a:r>
            <a:r>
              <a:rPr lang="fr-FR" sz="500">
                <a:solidFill>
                  <a:srgbClr val="000000"/>
                </a:solidFill>
                <a:latin typeface="Arial" panose="22635452340000000000" pitchFamily="2"/>
              </a:rPr>
              <a:t>r</a:t>
            </a: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echerche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Intégrée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sur le </a:t>
            </a:r>
            <a:r>
              <a:rPr lang="fr-FR" sz="500">
                <a:solidFill>
                  <a:srgbClr val="000000"/>
                </a:solidFill>
                <a:latin typeface="Arial" panose="22635452340000000000" pitchFamily="2"/>
              </a:rPr>
              <a:t>c</a:t>
            </a: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ancer 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0"/>
          </p:nvPr>
        </p:nvSpPr>
        <p:spPr>
          <a:xfrm>
            <a:off x="1444992" y="647208"/>
            <a:ext cx="300672" cy="28877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ct val="79679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Bases </a:t>
            </a:r>
          </a:p>
          <a:p>
            <a:pPr marL="0" algn="ctr">
              <a:spcBef>
                <a:spcPts val="112"/>
              </a:spcBef>
            </a:pPr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de données </a:t>
            </a:r>
            <a:br/>
            <a:r>
              <a:rPr lang="fr-FR" sz="500" spc="12">
                <a:solidFill>
                  <a:srgbClr val="000000"/>
                </a:solidFill>
                <a:latin typeface="Arial" panose="22635452340000000000" pitchFamily="2"/>
              </a:rPr>
              <a:t>c</a:t>
            </a: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linico-</a:t>
            </a:r>
            <a:r>
              <a:rPr lang="fr-FR" sz="100">
                <a:solidFill>
                  <a:srgbClr val="000000"/>
                </a:solidFill>
                <a:latin typeface="Arial" panose="22635452340000000000" pitchFamily="2"/>
              </a:rPr>
              <a:t> </a:t>
            </a:r>
            <a:br/>
            <a:r>
              <a:rPr lang="fr-FR" sz="500" spc="9">
                <a:solidFill>
                  <a:srgbClr val="000000"/>
                </a:solidFill>
                <a:latin typeface="Arial" panose="22635452340000000000" pitchFamily="2"/>
              </a:rPr>
              <a:t>b</a:t>
            </a:r>
            <a:r>
              <a:rPr lang="fr-FR" sz="400" spc="9">
                <a:solidFill>
                  <a:srgbClr val="000000"/>
                </a:solidFill>
                <a:latin typeface="Tahoma" panose="22635452340000000000" pitchFamily="2"/>
              </a:rPr>
              <a:t>iologiques 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0"/>
          </p:nvPr>
        </p:nvSpPr>
        <p:spPr>
          <a:xfrm>
            <a:off x="2346240" y="760439"/>
            <a:ext cx="339456" cy="1454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Structures de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gestion 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0"/>
          </p:nvPr>
        </p:nvSpPr>
        <p:spPr>
          <a:xfrm>
            <a:off x="2993280" y="1266312"/>
            <a:ext cx="455424" cy="883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>
              <a:lnSpc>
                <a:spcPct val="90239"/>
              </a:lnSpc>
            </a:pPr>
            <a:r>
              <a:rPr lang="fr-FR" sz="600" spc="-15">
                <a:solidFill>
                  <a:srgbClr val="000000"/>
                </a:solidFill>
                <a:latin typeface="Arial" panose="22635452340000000000" pitchFamily="2"/>
              </a:rPr>
              <a:t>Santé / Soins 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0"/>
          </p:nvPr>
        </p:nvSpPr>
        <p:spPr>
          <a:xfrm>
            <a:off x="3682560" y="678570"/>
            <a:ext cx="236160" cy="6883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Registres 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idx="10"/>
          </p:nvPr>
        </p:nvSpPr>
        <p:spPr>
          <a:xfrm>
            <a:off x="4656000" y="1163263"/>
            <a:ext cx="440448" cy="20772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Fondation ARC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pour la recherche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sur le cancer 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idx="10"/>
          </p:nvPr>
        </p:nvSpPr>
        <p:spPr>
          <a:xfrm>
            <a:off x="5312256" y="473289"/>
            <a:ext cx="412800" cy="33154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Allianc</a:t>
            </a:r>
            <a:r>
              <a:rPr lang="fr-FR" sz="400" spc="12">
                <a:solidFill>
                  <a:srgbClr val="000000"/>
                </a:solidFill>
                <a:latin typeface="Arial" panose="22635452340000000000" pitchFamily="2"/>
              </a:rPr>
              <a:t>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nationale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pour les sciences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de la vie et de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la santé 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10"/>
          </p:nvPr>
        </p:nvSpPr>
        <p:spPr>
          <a:xfrm>
            <a:off x="5564544" y="1338812"/>
            <a:ext cx="357504" cy="8227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>
              <a:lnSpc>
                <a:spcPct val="84479"/>
              </a:lnSpc>
            </a:pPr>
            <a:r>
              <a:rPr lang="fr-FR" sz="600" spc="-25">
                <a:solidFill>
                  <a:srgbClr val="000000"/>
                </a:solidFill>
                <a:latin typeface="Arial" panose="22635452340000000000" pitchFamily="2"/>
              </a:rPr>
              <a:t>Recherche 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0"/>
          </p:nvPr>
        </p:nvSpPr>
        <p:spPr>
          <a:xfrm>
            <a:off x="6128640" y="717672"/>
            <a:ext cx="407424" cy="1331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96"/>
              </a:lnSpc>
            </a:pPr>
            <a:r>
              <a:rPr lang="fr-FR" sz="400" spc="9">
                <a:solidFill>
                  <a:srgbClr val="000000"/>
                </a:solidFill>
                <a:latin typeface="Tahoma" panose="22635452340000000000" pitchFamily="2"/>
              </a:rPr>
              <a:t>Ligue nationale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contre le cancer 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idx="10"/>
          </p:nvPr>
        </p:nvSpPr>
        <p:spPr>
          <a:xfrm>
            <a:off x="7179264" y="791801"/>
            <a:ext cx="473856" cy="3963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spcAft>
                <a:spcPts val="112"/>
              </a:spcAft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Agence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nationale de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sécurité sanitaire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de l’alimentation, de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l’environnement et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du travail 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idx="10"/>
          </p:nvPr>
        </p:nvSpPr>
        <p:spPr>
          <a:xfrm>
            <a:off x="8064000" y="1173039"/>
            <a:ext cx="326400" cy="2056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Agence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de la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biomédecine 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idx="10"/>
          </p:nvPr>
        </p:nvSpPr>
        <p:spPr>
          <a:xfrm>
            <a:off x="1386240" y="1487478"/>
            <a:ext cx="359424" cy="8227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>
              <a:lnSpc>
                <a:spcPct val="84479"/>
              </a:lnSpc>
            </a:pPr>
            <a:r>
              <a:rPr lang="fr-FR" sz="600" spc="-25">
                <a:solidFill>
                  <a:srgbClr val="000000"/>
                </a:solidFill>
                <a:latin typeface="Arial" panose="22635452340000000000" pitchFamily="2"/>
              </a:rPr>
              <a:t>Recherche </a:t>
            </a:r>
          </a:p>
        </p:txBody>
      </p:sp>
      <p:sp>
        <p:nvSpPr>
          <p:cNvPr id="17" name="Espace réservé du texte 16"/>
          <p:cNvSpPr>
            <a:spLocks noGrp="1"/>
          </p:cNvSpPr>
          <p:nvPr>
            <p:ph type="body" idx="10"/>
          </p:nvPr>
        </p:nvSpPr>
        <p:spPr>
          <a:xfrm>
            <a:off x="6705408" y="1462225"/>
            <a:ext cx="263808" cy="20691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96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Agences </a:t>
            </a:r>
            <a:br/>
            <a:r>
              <a:rPr lang="fr-FR" sz="500" spc="3">
                <a:solidFill>
                  <a:srgbClr val="000000"/>
                </a:solidFill>
                <a:latin typeface="Arial" panose="22635452340000000000" pitchFamily="2"/>
              </a:rPr>
              <a:t>r</a:t>
            </a:r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égionales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de </a:t>
            </a:r>
            <a:r>
              <a:rPr lang="fr-FR" sz="500">
                <a:solidFill>
                  <a:srgbClr val="000000"/>
                </a:solidFill>
                <a:latin typeface="Arial" panose="22635452340000000000" pitchFamily="2"/>
              </a:rPr>
              <a:t>s</a:t>
            </a: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anté 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idx="10"/>
          </p:nvPr>
        </p:nvSpPr>
        <p:spPr>
          <a:xfrm>
            <a:off x="3878016" y="1683392"/>
            <a:ext cx="407424" cy="220352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Réseaux </a:t>
            </a:r>
            <a:br/>
            <a:r>
              <a:rPr lang="fr-FR" sz="500">
                <a:solidFill>
                  <a:srgbClr val="000000"/>
                </a:solidFill>
                <a:latin typeface="Arial" panose="22635452340000000000" pitchFamily="2"/>
              </a:rPr>
              <a:t>r</a:t>
            </a: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égionaux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de </a:t>
            </a:r>
            <a:r>
              <a:rPr lang="fr-FR" sz="500" spc="3">
                <a:solidFill>
                  <a:srgbClr val="000000"/>
                </a:solidFill>
                <a:latin typeface="Arial" panose="22635452340000000000" pitchFamily="2"/>
              </a:rPr>
              <a:t>c</a:t>
            </a:r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ancérologie 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idx="10"/>
          </p:nvPr>
        </p:nvSpPr>
        <p:spPr>
          <a:xfrm>
            <a:off x="7322880" y="1852831"/>
            <a:ext cx="455424" cy="883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>
              <a:lnSpc>
                <a:spcPct val="90239"/>
              </a:lnSpc>
            </a:pPr>
            <a:r>
              <a:rPr lang="fr-FR" sz="600" spc="-15">
                <a:solidFill>
                  <a:srgbClr val="000000"/>
                </a:solidFill>
                <a:latin typeface="Arial" panose="22635452340000000000" pitchFamily="2"/>
              </a:rPr>
              <a:t>Santé / Soins </a:t>
            </a:r>
          </a:p>
        </p:txBody>
      </p:sp>
      <p:sp>
        <p:nvSpPr>
          <p:cNvPr id="20" name="Espace réservé du texte 19"/>
          <p:cNvSpPr>
            <a:spLocks noGrp="1"/>
          </p:cNvSpPr>
          <p:nvPr>
            <p:ph type="body" idx="10"/>
          </p:nvPr>
        </p:nvSpPr>
        <p:spPr>
          <a:xfrm>
            <a:off x="849792" y="2107397"/>
            <a:ext cx="350208" cy="729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Cancéropôles </a:t>
            </a:r>
          </a:p>
        </p:txBody>
      </p:sp>
      <p:sp>
        <p:nvSpPr>
          <p:cNvPr id="21" name="Espace réservé du texte 20"/>
          <p:cNvSpPr>
            <a:spLocks noGrp="1"/>
          </p:cNvSpPr>
          <p:nvPr>
            <p:ph type="body" idx="10"/>
          </p:nvPr>
        </p:nvSpPr>
        <p:spPr>
          <a:xfrm>
            <a:off x="8218752" y="1994166"/>
            <a:ext cx="366720" cy="13441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96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Haute Autorité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de </a:t>
            </a:r>
            <a:r>
              <a:rPr lang="fr-FR" sz="500">
                <a:solidFill>
                  <a:srgbClr val="000000"/>
                </a:solidFill>
                <a:latin typeface="Arial" panose="22635452340000000000" pitchFamily="2"/>
              </a:rPr>
              <a:t>s</a:t>
            </a: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anté </a:t>
            </a:r>
          </a:p>
        </p:txBody>
      </p:sp>
      <p:sp>
        <p:nvSpPr>
          <p:cNvPr id="22" name="Espace réservé du texte 21"/>
          <p:cNvSpPr>
            <a:spLocks noGrp="1"/>
          </p:cNvSpPr>
          <p:nvPr>
            <p:ph type="body" idx="10"/>
          </p:nvPr>
        </p:nvSpPr>
        <p:spPr>
          <a:xfrm>
            <a:off x="2744448" y="2183970"/>
            <a:ext cx="612096" cy="4109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992"/>
              </a:lnSpc>
            </a:pPr>
            <a:r>
              <a:rPr lang="fr-FR" sz="900" spc="-12">
                <a:solidFill>
                  <a:srgbClr val="FFFFFF"/>
                </a:solidFill>
                <a:latin typeface="Arial" panose="22635452340000000000" pitchFamily="2"/>
              </a:rPr>
              <a:t>Pilotage </a:t>
            </a:r>
            <a:br/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des </a:t>
            </a:r>
            <a:br/>
            <a:r>
              <a:rPr lang="fr-FR" sz="900" spc="34">
                <a:solidFill>
                  <a:srgbClr val="FFFFFF"/>
                </a:solidFill>
                <a:latin typeface="Arial" panose="22635452340000000000" pitchFamily="2"/>
              </a:rPr>
              <a:t>opérateurs </a:t>
            </a:r>
          </a:p>
        </p:txBody>
      </p:sp>
      <p:sp>
        <p:nvSpPr>
          <p:cNvPr id="23" name="Espace réservé du texte 22"/>
          <p:cNvSpPr>
            <a:spLocks noGrp="1"/>
          </p:cNvSpPr>
          <p:nvPr>
            <p:ph type="body" idx="10"/>
          </p:nvPr>
        </p:nvSpPr>
        <p:spPr>
          <a:xfrm>
            <a:off x="5881728" y="2182341"/>
            <a:ext cx="694656" cy="46717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algn="ctr"/>
            <a:r>
              <a:rPr lang="fr-FR" sz="800" spc="31">
                <a:solidFill>
                  <a:srgbClr val="FFFFFF"/>
                </a:solidFill>
                <a:latin typeface="Arial" panose="22635452340000000000" pitchFamily="2"/>
              </a:rPr>
              <a:t>Coordination </a:t>
            </a:r>
            <a:br/>
            <a:r>
              <a:rPr lang="fr-FR" sz="800" spc="19">
                <a:solidFill>
                  <a:srgbClr val="FFFFFF"/>
                </a:solidFill>
                <a:latin typeface="Arial" panose="22635452340000000000" pitchFamily="2"/>
              </a:rPr>
              <a:t>des actions </a:t>
            </a:r>
            <a:br/>
            <a:r>
              <a:rPr lang="fr-FR" sz="800" spc="25">
                <a:solidFill>
                  <a:srgbClr val="FFFFFF"/>
                </a:solidFill>
                <a:latin typeface="Arial" panose="22635452340000000000" pitchFamily="2"/>
              </a:rPr>
              <a:t>des acteurs </a:t>
            </a:r>
            <a:br/>
            <a:r>
              <a:rPr lang="fr-FR" sz="800" spc="43">
                <a:solidFill>
                  <a:srgbClr val="FFFFFF"/>
                </a:solidFill>
                <a:latin typeface="Arial" panose="22635452340000000000" pitchFamily="2"/>
              </a:rPr>
              <a:t>institutionnels </a:t>
            </a:r>
          </a:p>
        </p:txBody>
      </p:sp>
      <p:sp>
        <p:nvSpPr>
          <p:cNvPr id="24" name="Espace réservé du texte 23"/>
          <p:cNvSpPr>
            <a:spLocks noGrp="1"/>
          </p:cNvSpPr>
          <p:nvPr>
            <p:ph type="body" idx="10"/>
          </p:nvPr>
        </p:nvSpPr>
        <p:spPr>
          <a:xfrm>
            <a:off x="470016" y="3601392"/>
            <a:ext cx="462720" cy="350282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Joints Action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INNOVATIVE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PARTNERSHIP ON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ACTION AGAINST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CANCER 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idx="10"/>
          </p:nvPr>
        </p:nvSpPr>
        <p:spPr>
          <a:xfrm>
            <a:off x="801792" y="3016502"/>
            <a:ext cx="306048" cy="2040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96"/>
              </a:lnSpc>
            </a:pPr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Joint Action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CANCERS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RARES </a:t>
            </a:r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10"/>
          </p:nvPr>
        </p:nvSpPr>
        <p:spPr>
          <a:xfrm>
            <a:off x="1338240" y="3695072"/>
            <a:ext cx="429312" cy="34172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spcAft>
                <a:spcPts val="112"/>
              </a:spcAft>
            </a:pPr>
            <a:r>
              <a:rPr lang="fr-FR" sz="500">
                <a:solidFill>
                  <a:srgbClr val="000000"/>
                </a:solidFill>
                <a:latin typeface="Arial" panose="22635452340000000000" pitchFamily="2"/>
              </a:rPr>
              <a:t>UNION </a:t>
            </a:r>
            <a:br/>
            <a:r>
              <a:rPr lang="fr-FR" sz="500" spc="3">
                <a:solidFill>
                  <a:srgbClr val="000000"/>
                </a:solidFill>
                <a:latin typeface="Tahoma" panose="22635452340000000000" pitchFamily="2"/>
              </a:rPr>
              <a:t>EUROPÉ</a:t>
            </a:r>
            <a:r>
              <a:rPr lang="fr-FR" sz="500" spc="3">
                <a:solidFill>
                  <a:srgbClr val="000000"/>
                </a:solidFill>
                <a:latin typeface="Arial" panose="22635452340000000000" pitchFamily="2"/>
              </a:rPr>
              <a:t>ENNE </a:t>
            </a:r>
            <a:br/>
            <a:r>
              <a:rPr lang="fr-FR" sz="500" spc="6">
                <a:solidFill>
                  <a:srgbClr val="000000"/>
                </a:solidFill>
                <a:latin typeface="Arial" panose="22635452340000000000" pitchFamily="2"/>
              </a:rPr>
              <a:t>7 actions en </a:t>
            </a:r>
            <a:br/>
            <a:r>
              <a:rPr lang="fr-FR" sz="500" spc="-12">
                <a:solidFill>
                  <a:srgbClr val="000000"/>
                </a:solidFill>
                <a:latin typeface="Arial" panose="22635452340000000000" pitchFamily="2"/>
              </a:rPr>
              <a:t>Work Package 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idx="10"/>
          </p:nvPr>
        </p:nvSpPr>
        <p:spPr>
          <a:xfrm>
            <a:off x="1410048" y="2805518"/>
            <a:ext cx="483072" cy="2916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spcAft>
                <a:spcPts val="112"/>
              </a:spcAft>
            </a:pPr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Joint Action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CHRODIS :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Emploi et maladies </a:t>
            </a:r>
            <a:br/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chroniques </a:t>
            </a:r>
          </a:p>
        </p:txBody>
      </p:sp>
      <p:sp>
        <p:nvSpPr>
          <p:cNvPr id="28" name="Espace réservé du texte 27"/>
          <p:cNvSpPr>
            <a:spLocks noGrp="1"/>
          </p:cNvSpPr>
          <p:nvPr>
            <p:ph type="body" idx="10"/>
          </p:nvPr>
        </p:nvSpPr>
        <p:spPr>
          <a:xfrm>
            <a:off x="2066304" y="3227893"/>
            <a:ext cx="316800" cy="2781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34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EXPERT </a:t>
            </a:r>
          </a:p>
          <a:p>
            <a:pPr marL="0" algn="ctr">
              <a:lnSpc>
                <a:spcPts val="496"/>
              </a:lnSpc>
              <a:spcBef>
                <a:spcPts val="112"/>
              </a:spcBef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GROUP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ON CANCER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CONTROL </a:t>
            </a:r>
          </a:p>
        </p:txBody>
      </p:sp>
      <p:sp>
        <p:nvSpPr>
          <p:cNvPr id="29" name="Espace réservé du texte 28"/>
          <p:cNvSpPr>
            <a:spLocks noGrp="1"/>
          </p:cNvSpPr>
          <p:nvPr>
            <p:ph type="body" idx="10"/>
          </p:nvPr>
        </p:nvSpPr>
        <p:spPr>
          <a:xfrm>
            <a:off x="4187904" y="3155800"/>
            <a:ext cx="764928" cy="58651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1240"/>
              </a:lnSpc>
            </a:pPr>
            <a:r>
              <a:rPr lang="fr-FR" sz="1300" b="1" spc="-62">
                <a:solidFill>
                  <a:srgbClr val="FFFFFF"/>
                </a:solidFill>
                <a:latin typeface="Arial" panose="22635452340000000000" pitchFamily="2"/>
              </a:rPr>
              <a:t>Institut </a:t>
            </a:r>
          </a:p>
          <a:p>
            <a:pPr marL="0" algn="ctr">
              <a:lnSpc>
                <a:spcPts val="1240"/>
              </a:lnSpc>
              <a:spcBef>
                <a:spcPts val="335"/>
              </a:spcBef>
            </a:pPr>
            <a:r>
              <a:rPr lang="fr-FR" sz="1300" b="1" spc="-62">
                <a:solidFill>
                  <a:srgbClr val="FFFFFF"/>
                </a:solidFill>
                <a:latin typeface="Arial" panose="22635452340000000000" pitchFamily="2"/>
              </a:rPr>
              <a:t>national </a:t>
            </a:r>
          </a:p>
          <a:p>
            <a:pPr marL="0" algn="ctr">
              <a:lnSpc>
                <a:spcPts val="1426"/>
              </a:lnSpc>
              <a:spcBef>
                <a:spcPts val="335"/>
              </a:spcBef>
            </a:pPr>
            <a:r>
              <a:rPr lang="fr-FR" sz="1300" b="1" spc="-96">
                <a:solidFill>
                  <a:srgbClr val="FFFFFF"/>
                </a:solidFill>
                <a:latin typeface="Arial" panose="22635452340000000000" pitchFamily="2"/>
              </a:rPr>
              <a:t>du cancer </a:t>
            </a:r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0"/>
          </p:nvPr>
        </p:nvSpPr>
        <p:spPr>
          <a:xfrm>
            <a:off x="7324800" y="2678439"/>
            <a:ext cx="372480" cy="3963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spcAft>
                <a:spcPts val="112"/>
              </a:spcAft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Agence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nationale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de sécurité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du médicament </a:t>
            </a:r>
            <a:br/>
            <a:r>
              <a:rPr lang="fr-FR" sz="400" spc="9">
                <a:solidFill>
                  <a:srgbClr val="000000"/>
                </a:solidFill>
                <a:latin typeface="Tahoma" panose="22635452340000000000" pitchFamily="2"/>
              </a:rPr>
              <a:t>et des produits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de santé </a:t>
            </a:r>
          </a:p>
        </p:txBody>
      </p:sp>
      <p:sp>
        <p:nvSpPr>
          <p:cNvPr id="31" name="Espace réservé du texte 30"/>
          <p:cNvSpPr>
            <a:spLocks noGrp="1"/>
          </p:cNvSpPr>
          <p:nvPr>
            <p:ph type="body" idx="10"/>
          </p:nvPr>
        </p:nvSpPr>
        <p:spPr>
          <a:xfrm>
            <a:off x="7833600" y="3546406"/>
            <a:ext cx="280320" cy="1315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96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Acteurs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associatifs </a:t>
            </a:r>
          </a:p>
        </p:txBody>
      </p:sp>
      <p:sp>
        <p:nvSpPr>
          <p:cNvPr id="32" name="Espace réservé du texte 31"/>
          <p:cNvSpPr>
            <a:spLocks noGrp="1"/>
          </p:cNvSpPr>
          <p:nvPr>
            <p:ph type="body" idx="10"/>
          </p:nvPr>
        </p:nvSpPr>
        <p:spPr>
          <a:xfrm>
            <a:off x="8034432" y="2676402"/>
            <a:ext cx="379776" cy="135633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96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Santé </a:t>
            </a:r>
            <a:r>
              <a:rPr lang="fr-FR" sz="500">
                <a:solidFill>
                  <a:srgbClr val="000000"/>
                </a:solidFill>
                <a:latin typeface="Arial" panose="22635452340000000000" pitchFamily="2"/>
              </a:rPr>
              <a:t>p</a:t>
            </a: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ublique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France </a:t>
            </a:r>
          </a:p>
        </p:txBody>
      </p:sp>
      <p:sp>
        <p:nvSpPr>
          <p:cNvPr id="33" name="Espace réservé du texte 32"/>
          <p:cNvSpPr>
            <a:spLocks noGrp="1"/>
          </p:cNvSpPr>
          <p:nvPr>
            <p:ph type="body" idx="10"/>
          </p:nvPr>
        </p:nvSpPr>
        <p:spPr>
          <a:xfrm>
            <a:off x="680064" y="4281592"/>
            <a:ext cx="390912" cy="2781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CANCON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Qualité </a:t>
            </a:r>
            <a:br/>
            <a:r>
              <a:rPr lang="fr-FR" sz="400" spc="-3">
                <a:solidFill>
                  <a:srgbClr val="000000"/>
                </a:solidFill>
                <a:latin typeface="Tahoma" panose="22635452340000000000" pitchFamily="2"/>
              </a:rPr>
              <a:t>improvement in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cancer control </a:t>
            </a:r>
          </a:p>
        </p:txBody>
      </p:sp>
      <p:sp>
        <p:nvSpPr>
          <p:cNvPr id="34" name="Espace réservé du texte 33"/>
          <p:cNvSpPr>
            <a:spLocks noGrp="1"/>
          </p:cNvSpPr>
          <p:nvPr>
            <p:ph type="body" idx="10"/>
          </p:nvPr>
        </p:nvSpPr>
        <p:spPr>
          <a:xfrm>
            <a:off x="1282944" y="4574851"/>
            <a:ext cx="396288" cy="35231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 spc="25">
                <a:solidFill>
                  <a:srgbClr val="000000"/>
                </a:solidFill>
                <a:latin typeface="Tahoma" panose="22635452340000000000" pitchFamily="2"/>
              </a:rPr>
              <a:t>TRANSCAN2 –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ERANET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Recherche </a:t>
            </a:r>
            <a:br/>
            <a:r>
              <a:rPr lang="fr-FR" sz="500" spc="6">
                <a:solidFill>
                  <a:srgbClr val="000000"/>
                </a:solidFill>
                <a:latin typeface="Arial" panose="22635452340000000000" pitchFamily="2"/>
              </a:rPr>
              <a:t>t</a:t>
            </a:r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ranslationnelle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sur le cancer </a:t>
            </a:r>
          </a:p>
        </p:txBody>
      </p:sp>
      <p:sp>
        <p:nvSpPr>
          <p:cNvPr id="35" name="Espace réservé du texte 34"/>
          <p:cNvSpPr>
            <a:spLocks noGrp="1"/>
          </p:cNvSpPr>
          <p:nvPr>
            <p:ph type="body" idx="10"/>
          </p:nvPr>
        </p:nvSpPr>
        <p:spPr>
          <a:xfrm>
            <a:off x="1940736" y="4457548"/>
            <a:ext cx="370560" cy="2781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ct val="79679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FLAGERA </a:t>
            </a:r>
          </a:p>
          <a:p>
            <a:pPr marL="0" algn="ctr">
              <a:spcBef>
                <a:spcPts val="112"/>
              </a:spcBef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Médecine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numérique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dans le cancer </a:t>
            </a:r>
          </a:p>
        </p:txBody>
      </p:sp>
      <p:sp>
        <p:nvSpPr>
          <p:cNvPr id="36" name="Espace réservé du texte 35"/>
          <p:cNvSpPr>
            <a:spLocks noGrp="1"/>
          </p:cNvSpPr>
          <p:nvPr>
            <p:ph type="body" idx="10"/>
          </p:nvPr>
        </p:nvSpPr>
        <p:spPr>
          <a:xfrm>
            <a:off x="2797824" y="4254302"/>
            <a:ext cx="676608" cy="401603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algn="ctr"/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Rayonnement </a:t>
            </a:r>
            <a:br/>
            <a:r>
              <a:rPr lang="fr-FR" sz="900" spc="9">
                <a:solidFill>
                  <a:srgbClr val="FFFFFF"/>
                </a:solidFill>
                <a:latin typeface="Arial" panose="22635452340000000000" pitchFamily="2"/>
              </a:rPr>
              <a:t>de la position </a:t>
            </a:r>
            <a:br/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Française </a:t>
            </a:r>
          </a:p>
        </p:txBody>
      </p:sp>
      <p:sp>
        <p:nvSpPr>
          <p:cNvPr id="37" name="Espace réservé du texte 36"/>
          <p:cNvSpPr>
            <a:spLocks noGrp="1"/>
          </p:cNvSpPr>
          <p:nvPr>
            <p:ph type="body" idx="10"/>
          </p:nvPr>
        </p:nvSpPr>
        <p:spPr>
          <a:xfrm>
            <a:off x="4641024" y="4565075"/>
            <a:ext cx="144000" cy="6109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82500" lnSpcReduction="10000"/>
          </a:bodyPr>
          <a:lstStyle/>
          <a:p>
            <a:pPr marL="0">
              <a:lnSpc>
                <a:spcPct val="85439"/>
              </a:lnSpc>
            </a:pPr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Chine </a:t>
            </a:r>
          </a:p>
        </p:txBody>
      </p:sp>
      <p:sp>
        <p:nvSpPr>
          <p:cNvPr id="38" name="Espace réservé du texte 37"/>
          <p:cNvSpPr>
            <a:spLocks noGrp="1"/>
          </p:cNvSpPr>
          <p:nvPr>
            <p:ph type="body" idx="10"/>
          </p:nvPr>
        </p:nvSpPr>
        <p:spPr>
          <a:xfrm>
            <a:off x="5907456" y="4219274"/>
            <a:ext cx="591744" cy="38408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algn="ctr">
              <a:lnSpc>
                <a:spcPts val="930"/>
              </a:lnSpc>
            </a:pPr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Fédération </a:t>
            </a:r>
            <a:br/>
            <a:r>
              <a:rPr lang="fr-FR" sz="900" spc="-31">
                <a:solidFill>
                  <a:srgbClr val="FFFFFF"/>
                </a:solidFill>
                <a:latin typeface="Arial" panose="22635452340000000000" pitchFamily="2"/>
              </a:rPr>
              <a:t>des </a:t>
            </a:r>
            <a:br/>
            <a:r>
              <a:rPr lang="fr-FR" sz="900" spc="25">
                <a:solidFill>
                  <a:srgbClr val="FFFFFF"/>
                </a:solidFill>
                <a:latin typeface="Arial" panose="22635452340000000000" pitchFamily="2"/>
              </a:rPr>
              <a:t>partenaires </a:t>
            </a:r>
          </a:p>
        </p:txBody>
      </p:sp>
      <p:sp>
        <p:nvSpPr>
          <p:cNvPr id="39" name="Espace réservé du texte 38"/>
          <p:cNvSpPr>
            <a:spLocks noGrp="1"/>
          </p:cNvSpPr>
          <p:nvPr>
            <p:ph type="body" idx="10"/>
          </p:nvPr>
        </p:nvSpPr>
        <p:spPr>
          <a:xfrm>
            <a:off x="7254912" y="4084048"/>
            <a:ext cx="456960" cy="16943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500" spc="-6">
                <a:solidFill>
                  <a:srgbClr val="000000"/>
                </a:solidFill>
                <a:latin typeface="Arial" panose="22635452340000000000" pitchFamily="2"/>
              </a:rPr>
              <a:t>Établissements </a:t>
            </a:r>
            <a:br/>
            <a:r>
              <a:rPr lang="fr-FR" sz="500">
                <a:solidFill>
                  <a:srgbClr val="000000"/>
                </a:solidFill>
                <a:latin typeface="Arial" panose="22635452340000000000" pitchFamily="2"/>
              </a:rPr>
              <a:t>de santé </a:t>
            </a:r>
          </a:p>
        </p:txBody>
      </p:sp>
      <p:sp>
        <p:nvSpPr>
          <p:cNvPr id="40" name="Espace réservé du texte 39"/>
          <p:cNvSpPr>
            <a:spLocks noGrp="1"/>
          </p:cNvSpPr>
          <p:nvPr>
            <p:ph type="body" idx="10"/>
          </p:nvPr>
        </p:nvSpPr>
        <p:spPr>
          <a:xfrm>
            <a:off x="7988352" y="4424148"/>
            <a:ext cx="324480" cy="145408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Fédérations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hospitalières </a:t>
            </a:r>
          </a:p>
        </p:txBody>
      </p:sp>
      <p:sp>
        <p:nvSpPr>
          <p:cNvPr id="41" name="Espace réservé du texte 40"/>
          <p:cNvSpPr>
            <a:spLocks noGrp="1"/>
          </p:cNvSpPr>
          <p:nvPr>
            <p:ph type="body" idx="10"/>
          </p:nvPr>
        </p:nvSpPr>
        <p:spPr>
          <a:xfrm>
            <a:off x="5240064" y="5069319"/>
            <a:ext cx="178944" cy="59467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>
              <a:lnSpc>
                <a:spcPct val="82559"/>
              </a:lnSpc>
            </a:pPr>
            <a:r>
              <a:rPr lang="fr-FR" sz="400" spc="-3">
                <a:solidFill>
                  <a:srgbClr val="000000"/>
                </a:solidFill>
                <a:latin typeface="Tahoma" panose="22635452340000000000" pitchFamily="2"/>
              </a:rPr>
              <a:t>Taiwan </a:t>
            </a:r>
          </a:p>
        </p:txBody>
      </p:sp>
      <p:sp>
        <p:nvSpPr>
          <p:cNvPr id="42" name="Espace réservé du texte 41"/>
          <p:cNvSpPr>
            <a:spLocks noGrp="1"/>
          </p:cNvSpPr>
          <p:nvPr>
            <p:ph type="body" idx="10"/>
          </p:nvPr>
        </p:nvSpPr>
        <p:spPr>
          <a:xfrm>
            <a:off x="7649280" y="5182958"/>
            <a:ext cx="228480" cy="12300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34"/>
              </a:lnSpc>
            </a:pPr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Sociétés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savantes </a:t>
            </a:r>
          </a:p>
        </p:txBody>
      </p:sp>
      <p:sp>
        <p:nvSpPr>
          <p:cNvPr id="43" name="Espace réservé du texte 42"/>
          <p:cNvSpPr>
            <a:spLocks noGrp="1"/>
          </p:cNvSpPr>
          <p:nvPr>
            <p:ph type="body" idx="10"/>
          </p:nvPr>
        </p:nvSpPr>
        <p:spPr>
          <a:xfrm>
            <a:off x="1140864" y="5521021"/>
            <a:ext cx="396288" cy="279004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96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Centre </a:t>
            </a:r>
            <a:br/>
            <a:r>
              <a:rPr lang="fr-FR" sz="500">
                <a:solidFill>
                  <a:srgbClr val="000000"/>
                </a:solidFill>
                <a:latin typeface="Arial" panose="22635452340000000000" pitchFamily="2"/>
              </a:rPr>
              <a:t>i</a:t>
            </a: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nternational de </a:t>
            </a:r>
            <a:br/>
            <a:r>
              <a:rPr lang="fr-FR" sz="500" spc="12">
                <a:solidFill>
                  <a:srgbClr val="000000"/>
                </a:solidFill>
                <a:latin typeface="Arial" panose="22635452340000000000" pitchFamily="2"/>
              </a:rPr>
              <a:t>r</a:t>
            </a: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echerche </a:t>
            </a:r>
            <a:br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sur le </a:t>
            </a:r>
            <a:r>
              <a:rPr lang="fr-FR" sz="500" spc="12">
                <a:solidFill>
                  <a:srgbClr val="000000"/>
                </a:solidFill>
                <a:latin typeface="Arial" panose="22635452340000000000" pitchFamily="2"/>
              </a:rPr>
              <a:t>c</a:t>
            </a:r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ancer </a:t>
            </a:r>
          </a:p>
        </p:txBody>
      </p:sp>
      <p:sp>
        <p:nvSpPr>
          <p:cNvPr id="44" name="Espace réservé du texte 43"/>
          <p:cNvSpPr>
            <a:spLocks noGrp="1"/>
          </p:cNvSpPr>
          <p:nvPr>
            <p:ph type="body" idx="10"/>
          </p:nvPr>
        </p:nvSpPr>
        <p:spPr>
          <a:xfrm>
            <a:off x="2025600" y="5547903"/>
            <a:ext cx="379776" cy="82683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>
              <a:lnSpc>
                <a:spcPct val="84479"/>
              </a:lnSpc>
            </a:pPr>
            <a:r>
              <a:rPr lang="fr-FR" sz="600" spc="-9">
                <a:solidFill>
                  <a:srgbClr val="000000"/>
                </a:solidFill>
                <a:latin typeface="Arial" panose="22635452340000000000" pitchFamily="2"/>
              </a:rPr>
              <a:t>Multilatéral </a:t>
            </a:r>
          </a:p>
        </p:txBody>
      </p:sp>
      <p:sp>
        <p:nvSpPr>
          <p:cNvPr id="45" name="Espace réservé du texte 44"/>
          <p:cNvSpPr>
            <a:spLocks noGrp="1"/>
          </p:cNvSpPr>
          <p:nvPr>
            <p:ph type="body" idx="10"/>
          </p:nvPr>
        </p:nvSpPr>
        <p:spPr>
          <a:xfrm>
            <a:off x="3017472" y="5352397"/>
            <a:ext cx="407040" cy="195914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600">
                <a:solidFill>
                  <a:srgbClr val="000000"/>
                </a:solidFill>
                <a:latin typeface="Arial" panose="22635452340000000000" pitchFamily="2"/>
              </a:rPr>
              <a:t>Actions de </a:t>
            </a:r>
            <a:br/>
            <a:r>
              <a:rPr lang="fr-FR" sz="600" spc="-12">
                <a:solidFill>
                  <a:srgbClr val="000000"/>
                </a:solidFill>
                <a:latin typeface="Arial" panose="22635452340000000000" pitchFamily="2"/>
              </a:rPr>
              <a:t>coopération </a:t>
            </a:r>
          </a:p>
        </p:txBody>
      </p:sp>
      <p:sp>
        <p:nvSpPr>
          <p:cNvPr id="46" name="Espace réservé du texte 45"/>
          <p:cNvSpPr>
            <a:spLocks noGrp="1"/>
          </p:cNvSpPr>
          <p:nvPr>
            <p:ph type="body" idx="10"/>
          </p:nvPr>
        </p:nvSpPr>
        <p:spPr>
          <a:xfrm>
            <a:off x="3822720" y="5548310"/>
            <a:ext cx="256128" cy="708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États-Unis </a:t>
            </a:r>
          </a:p>
        </p:txBody>
      </p:sp>
      <p:sp>
        <p:nvSpPr>
          <p:cNvPr id="47" name="Espace réservé du texte 46"/>
          <p:cNvSpPr>
            <a:spLocks noGrp="1"/>
          </p:cNvSpPr>
          <p:nvPr>
            <p:ph type="body" idx="10"/>
          </p:nvPr>
        </p:nvSpPr>
        <p:spPr>
          <a:xfrm>
            <a:off x="4504704" y="5305964"/>
            <a:ext cx="274560" cy="8023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>
              <a:lnSpc>
                <a:spcPct val="82559"/>
              </a:lnSpc>
            </a:pPr>
            <a:r>
              <a:rPr lang="fr-FR" sz="600" spc="-15">
                <a:solidFill>
                  <a:srgbClr val="000000"/>
                </a:solidFill>
                <a:latin typeface="Arial" panose="22635452340000000000" pitchFamily="2"/>
              </a:rPr>
              <a:t>Bilatéral </a:t>
            </a:r>
          </a:p>
        </p:txBody>
      </p:sp>
      <p:sp>
        <p:nvSpPr>
          <p:cNvPr id="48" name="Espace réservé du texte 47"/>
          <p:cNvSpPr>
            <a:spLocks noGrp="1"/>
          </p:cNvSpPr>
          <p:nvPr>
            <p:ph type="body" idx="10"/>
          </p:nvPr>
        </p:nvSpPr>
        <p:spPr>
          <a:xfrm>
            <a:off x="5160960" y="5857455"/>
            <a:ext cx="156672" cy="708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82500" lnSpcReduction="10000"/>
          </a:bodyPr>
          <a:lstStyle/>
          <a:p>
            <a:pPr marL="0"/>
            <a:r>
              <a:rPr lang="fr-FR" sz="400" spc="12">
                <a:solidFill>
                  <a:srgbClr val="000000"/>
                </a:solidFill>
                <a:latin typeface="Tahoma" panose="22635452340000000000" pitchFamily="2"/>
              </a:rPr>
              <a:t>Japon </a:t>
            </a:r>
          </a:p>
        </p:txBody>
      </p:sp>
      <p:sp>
        <p:nvSpPr>
          <p:cNvPr id="49" name="Espace réservé du texte 48"/>
          <p:cNvSpPr>
            <a:spLocks noGrp="1"/>
          </p:cNvSpPr>
          <p:nvPr>
            <p:ph type="body" idx="10"/>
          </p:nvPr>
        </p:nvSpPr>
        <p:spPr>
          <a:xfrm>
            <a:off x="6043776" y="5757665"/>
            <a:ext cx="337536" cy="1433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Groupes </a:t>
            </a:r>
            <a:br/>
            <a:r>
              <a:rPr lang="fr-FR" sz="400" spc="3">
                <a:solidFill>
                  <a:srgbClr val="000000"/>
                </a:solidFill>
                <a:latin typeface="Tahoma" panose="22635452340000000000" pitchFamily="2"/>
              </a:rPr>
              <a:t>coopérateurs </a:t>
            </a:r>
          </a:p>
        </p:txBody>
      </p:sp>
      <p:sp>
        <p:nvSpPr>
          <p:cNvPr id="50" name="Espace réservé du texte 49"/>
          <p:cNvSpPr>
            <a:spLocks noGrp="1"/>
          </p:cNvSpPr>
          <p:nvPr>
            <p:ph type="body" idx="10"/>
          </p:nvPr>
        </p:nvSpPr>
        <p:spPr>
          <a:xfrm>
            <a:off x="6733056" y="5587004"/>
            <a:ext cx="510720" cy="184102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682"/>
              </a:lnSpc>
            </a:pPr>
            <a:r>
              <a:rPr lang="fr-FR" sz="600" spc="-12">
                <a:solidFill>
                  <a:srgbClr val="000000"/>
                </a:solidFill>
                <a:latin typeface="Arial" panose="22635452340000000000" pitchFamily="2"/>
              </a:rPr>
              <a:t>Professionnels </a:t>
            </a:r>
            <a:br/>
            <a:r>
              <a:rPr lang="fr-FR" sz="600">
                <a:solidFill>
                  <a:srgbClr val="000000"/>
                </a:solidFill>
                <a:latin typeface="Arial" panose="22635452340000000000" pitchFamily="2"/>
              </a:rPr>
              <a:t>de santé </a:t>
            </a:r>
          </a:p>
        </p:txBody>
      </p:sp>
      <p:sp>
        <p:nvSpPr>
          <p:cNvPr id="51" name="Espace réservé du texte 50"/>
          <p:cNvSpPr>
            <a:spLocks noGrp="1"/>
          </p:cNvSpPr>
          <p:nvPr>
            <p:ph type="body" idx="10"/>
          </p:nvPr>
        </p:nvSpPr>
        <p:spPr>
          <a:xfrm>
            <a:off x="4412544" y="6121389"/>
            <a:ext cx="134784" cy="5905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82500" lnSpcReduction="10000"/>
          </a:bodyPr>
          <a:lstStyle/>
          <a:p>
            <a:pPr marL="0">
              <a:lnSpc>
                <a:spcPct val="82559"/>
              </a:lnSpc>
            </a:pPr>
            <a:r>
              <a:rPr lang="fr-FR" sz="400" spc="-6">
                <a:solidFill>
                  <a:srgbClr val="000000"/>
                </a:solidFill>
                <a:latin typeface="Tahoma" panose="22635452340000000000" pitchFamily="2"/>
              </a:rPr>
              <a:t>Brésil </a:t>
            </a:r>
          </a:p>
        </p:txBody>
      </p:sp>
      <p:sp>
        <p:nvSpPr>
          <p:cNvPr id="52" name="Espace réservé du texte 51"/>
          <p:cNvSpPr>
            <a:spLocks noGrp="1"/>
          </p:cNvSpPr>
          <p:nvPr>
            <p:ph type="body" idx="10"/>
          </p:nvPr>
        </p:nvSpPr>
        <p:spPr>
          <a:xfrm>
            <a:off x="7586688" y="6138903"/>
            <a:ext cx="217344" cy="70871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Collèges </a:t>
            </a:r>
          </a:p>
        </p:txBody>
      </p:sp>
      <p:sp>
        <p:nvSpPr>
          <p:cNvPr id="53" name="Espace réservé du texte 52"/>
          <p:cNvSpPr>
            <a:spLocks noGrp="1"/>
          </p:cNvSpPr>
          <p:nvPr>
            <p:ph type="body" idx="10"/>
          </p:nvPr>
        </p:nvSpPr>
        <p:spPr>
          <a:xfrm>
            <a:off x="1737984" y="6215069"/>
            <a:ext cx="315264" cy="280226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>
              <a:lnSpc>
                <a:spcPts val="434"/>
              </a:lnSpc>
            </a:pPr>
            <a:r>
              <a:rPr lang="fr-FR" sz="400" spc="-6">
                <a:solidFill>
                  <a:srgbClr val="000000"/>
                </a:solidFill>
                <a:latin typeface="Tahoma" panose="22635452340000000000" pitchFamily="2"/>
              </a:rPr>
              <a:t>International </a:t>
            </a:r>
          </a:p>
          <a:p>
            <a:pPr marL="0" algn="ctr">
              <a:lnSpc>
                <a:spcPts val="496"/>
              </a:lnSpc>
              <a:spcBef>
                <a:spcPts val="112"/>
              </a:spcBef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Cancer </a:t>
            </a:r>
            <a:br/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Genome </a:t>
            </a:r>
            <a:br/>
            <a:r>
              <a:rPr lang="fr-FR" sz="400" spc="19">
                <a:solidFill>
                  <a:srgbClr val="000000"/>
                </a:solidFill>
                <a:latin typeface="Tahoma" panose="22635452340000000000" pitchFamily="2"/>
              </a:rPr>
              <a:t>Consortium </a:t>
            </a: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idx="10"/>
          </p:nvPr>
        </p:nvSpPr>
        <p:spPr>
          <a:xfrm>
            <a:off x="3072768" y="6250504"/>
            <a:ext cx="375936" cy="13522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97500"/>
          </a:bodyPr>
          <a:lstStyle/>
          <a:p>
            <a:pPr marL="0" algn="ctr">
              <a:lnSpc>
                <a:spcPts val="496"/>
              </a:lnSpc>
            </a:pPr>
            <a:r>
              <a:rPr lang="fr-FR" sz="400">
                <a:solidFill>
                  <a:srgbClr val="000000"/>
                </a:solidFill>
                <a:latin typeface="Tahoma" panose="22635452340000000000" pitchFamily="2"/>
              </a:rPr>
              <a:t>Afrique </a:t>
            </a:r>
            <a:br/>
            <a:r>
              <a:rPr lang="fr-FR" sz="400" spc="6">
                <a:solidFill>
                  <a:srgbClr val="000000"/>
                </a:solidFill>
                <a:latin typeface="Tahoma" panose="22635452340000000000" pitchFamily="2"/>
              </a:rPr>
              <a:t>subsaharienne </a:t>
            </a:r>
          </a:p>
        </p:txBody>
      </p:sp>
      <p:sp>
        <p:nvSpPr>
          <p:cNvPr id="55" name="Espace réservé du texte 54"/>
          <p:cNvSpPr>
            <a:spLocks noGrp="1"/>
          </p:cNvSpPr>
          <p:nvPr>
            <p:ph type="body" idx="10"/>
          </p:nvPr>
        </p:nvSpPr>
        <p:spPr>
          <a:xfrm>
            <a:off x="6740736" y="6393061"/>
            <a:ext cx="167424" cy="59059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82500" lnSpcReduction="10000"/>
          </a:bodyPr>
          <a:lstStyle/>
          <a:p>
            <a:pPr marL="0">
              <a:lnSpc>
                <a:spcPct val="82559"/>
              </a:lnSpc>
            </a:pPr>
            <a:r>
              <a:rPr lang="fr-FR" sz="400" spc="-3">
                <a:solidFill>
                  <a:srgbClr val="000000"/>
                </a:solidFill>
                <a:latin typeface="Tahoma" panose="22635452340000000000" pitchFamily="2"/>
              </a:rPr>
              <a:t>Ordres </a:t>
            </a:r>
          </a:p>
        </p:txBody>
      </p:sp>
    </p:spTree>
    <p:extLst>
      <p:ext uri="{BB962C8B-B14F-4D97-AF65-F5344CB8AC3E}">
        <p14:creationId xmlns:p14="http://schemas.microsoft.com/office/powerpoint/2010/main" val="3800185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17942" y="1556210"/>
            <a:ext cx="870968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chemeClr val="tx2"/>
                </a:solidFill>
                <a:latin typeface="Roboto Black"/>
                <a:cs typeface="Roboto Black"/>
              </a:rPr>
              <a:t>ADAPTATION NÉCESSAIRE DU MODÈLE D’ÉVALUATION ET DE VALORISATION</a:t>
            </a:r>
          </a:p>
          <a:p>
            <a:pPr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sz="500" dirty="0">
              <a:solidFill>
                <a:schemeClr val="tx2"/>
              </a:solidFill>
              <a:latin typeface="Roboto Black"/>
              <a:cs typeface="Roboto Black"/>
            </a:endParaRP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chemeClr val="tx2"/>
                </a:solidFill>
                <a:latin typeface="Roboto Black"/>
                <a:cs typeface="Roboto Black"/>
              </a:rPr>
              <a:t>BÉNÉFICE CLINIQUE</a:t>
            </a: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dirty="0">
              <a:solidFill>
                <a:schemeClr val="tx2"/>
              </a:solidFill>
              <a:latin typeface="Roboto Black"/>
              <a:cs typeface="Roboto Black"/>
            </a:endParaRP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chemeClr val="tx2"/>
                </a:solidFill>
                <a:latin typeface="Roboto Black"/>
                <a:cs typeface="Roboto Black"/>
              </a:rPr>
              <a:t>ÉTUDES MÉDICO-ÉCONOMIQUES INDÉPENDANTES …</a:t>
            </a:r>
          </a:p>
          <a:p>
            <a:pPr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sz="500" dirty="0">
              <a:solidFill>
                <a:schemeClr val="tx2"/>
              </a:solidFill>
              <a:latin typeface="Roboto Black"/>
              <a:cs typeface="Roboto Black"/>
            </a:endParaRP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chemeClr val="tx2"/>
                </a:solidFill>
                <a:latin typeface="Roboto Black"/>
                <a:cs typeface="Roboto Black"/>
              </a:rPr>
              <a:t>RAPPORTS BÉNÉFICE/RISQUE ET COÛT/EFFICACITÉ : RÉÉVALUATIONS PRÉCOCES ET RÉGULIÈRES</a:t>
            </a: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sz="500" dirty="0">
              <a:solidFill>
                <a:schemeClr val="tx2"/>
              </a:solidFill>
              <a:latin typeface="Roboto Black"/>
              <a:cs typeface="Roboto Black"/>
            </a:endParaRP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sz="500" dirty="0">
              <a:solidFill>
                <a:schemeClr val="tx2"/>
              </a:solidFill>
              <a:latin typeface="Roboto Black"/>
              <a:cs typeface="Roboto Black"/>
            </a:endParaRP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chemeClr val="tx2"/>
                </a:solidFill>
                <a:latin typeface="Roboto Black"/>
                <a:cs typeface="Roboto Black"/>
              </a:rPr>
              <a:t>SOUTENABILITÉ FINANCIÈRE</a:t>
            </a: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dirty="0">
              <a:solidFill>
                <a:schemeClr val="tx2"/>
              </a:solidFill>
              <a:latin typeface="Roboto Black"/>
              <a:cs typeface="Roboto Black"/>
            </a:endParaRP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dirty="0">
              <a:solidFill>
                <a:schemeClr val="tx2"/>
              </a:solidFill>
              <a:latin typeface="Roboto Black"/>
              <a:cs typeface="Roboto Black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217942" y="420626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DES ENJEUX ÉCONOMIQUES MAJEURS</a:t>
            </a:r>
          </a:p>
        </p:txBody>
      </p:sp>
    </p:spTree>
    <p:extLst>
      <p:ext uri="{BB962C8B-B14F-4D97-AF65-F5344CB8AC3E}">
        <p14:creationId xmlns:p14="http://schemas.microsoft.com/office/powerpoint/2010/main" val="1039500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6" name="TextBox 10"/>
          <p:cNvSpPr txBox="1"/>
          <p:nvPr/>
        </p:nvSpPr>
        <p:spPr>
          <a:xfrm>
            <a:off x="217943" y="420626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DES ENJEUX ÉCONOMIQUES MAJEURS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217942" y="1254286"/>
            <a:ext cx="8709688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DÉPENSES ÉLEVÉES</a:t>
            </a:r>
          </a:p>
          <a:p>
            <a:pPr marL="800100" lvl="1" indent="-34290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Ventes </a:t>
            </a:r>
            <a:r>
              <a:rPr lang="fr-FR" sz="2000" b="1" dirty="0">
                <a:solidFill>
                  <a:srgbClr val="404040"/>
                </a:solidFill>
                <a:cs typeface="Calibri"/>
              </a:rPr>
              <a:t>4,87Mds€ en 2016 </a:t>
            </a:r>
          </a:p>
          <a:p>
            <a:pPr marL="800100" lvl="1" indent="-34290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Prix </a:t>
            </a:r>
            <a:r>
              <a:rPr lang="fr-FR" sz="2000" b="1" dirty="0">
                <a:solidFill>
                  <a:srgbClr val="404040"/>
                </a:solidFill>
                <a:cs typeface="Calibri"/>
              </a:rPr>
              <a:t>+10%/an en 10 ans </a:t>
            </a:r>
          </a:p>
          <a:p>
            <a:pPr marL="1257300" lvl="2" indent="-34290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Coût </a:t>
            </a:r>
            <a:r>
              <a:rPr lang="fr-FR" sz="2000" dirty="0" err="1">
                <a:solidFill>
                  <a:srgbClr val="404040"/>
                </a:solidFill>
                <a:cs typeface="Calibri"/>
              </a:rPr>
              <a:t>my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 TC </a:t>
            </a:r>
            <a:r>
              <a:rPr lang="fr-FR" sz="2000" b="1" dirty="0">
                <a:solidFill>
                  <a:srgbClr val="404040"/>
                </a:solidFill>
                <a:cs typeface="Calibri"/>
              </a:rPr>
              <a:t>50000€/an/pat </a:t>
            </a:r>
          </a:p>
          <a:p>
            <a:pPr marL="1257300" lvl="2" indent="-34290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= 5 à 10 x + que </a:t>
            </a:r>
            <a:r>
              <a:rPr lang="fr-FR" sz="2000" dirty="0" err="1">
                <a:solidFill>
                  <a:srgbClr val="404040"/>
                </a:solidFill>
                <a:cs typeface="Calibri"/>
              </a:rPr>
              <a:t>chimios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 conventionnelles</a:t>
            </a:r>
          </a:p>
          <a:p>
            <a:pPr marL="800100" lvl="1" indent="-34290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Immunothérapies 70 000€/an/pat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, puis </a:t>
            </a:r>
            <a:r>
              <a:rPr lang="fr-FR" sz="2000" b="1" dirty="0">
                <a:solidFill>
                  <a:srgbClr val="404040"/>
                </a:solidFill>
                <a:cs typeface="Calibri"/>
              </a:rPr>
              <a:t>CAR-T 400 000€ 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?</a:t>
            </a: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NOUVEAU MODÈLE FINANCIER</a:t>
            </a:r>
          </a:p>
          <a:p>
            <a:pPr marL="800100" lvl="1" indent="-34290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Taille réduite  des populations</a:t>
            </a:r>
          </a:p>
          <a:p>
            <a:pPr lvl="1">
              <a:buClr>
                <a:schemeClr val="bg2">
                  <a:lumMod val="50000"/>
                </a:schemeClr>
              </a:buClr>
              <a:buSzPct val="70000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      = coûts unitaires élevés -  Modèle  médicament orphelin, puis élargissement pop-cibles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454" y="3847232"/>
            <a:ext cx="3820537" cy="291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695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6" name="TextBox 10"/>
          <p:cNvSpPr txBox="1"/>
          <p:nvPr/>
        </p:nvSpPr>
        <p:spPr>
          <a:xfrm>
            <a:off x="217942" y="420626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DES ENJEUX ÉCONOMIQUES MAJEURS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217942" y="1254286"/>
            <a:ext cx="87096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18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DES COÛTS QUI S’ADDITIONNENT</a:t>
            </a: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lvl="1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lvl="1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lvl="1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800100" lvl="1" indent="-3429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lvl="1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</a:pPr>
            <a:r>
              <a:rPr lang="fr-FR" dirty="0">
                <a:solidFill>
                  <a:srgbClr val="404040"/>
                </a:solidFill>
                <a:cs typeface="Calibri"/>
              </a:rPr>
              <a:t>Le montant « liste en sus = - 0,2% »</a:t>
            </a:r>
          </a:p>
          <a:p>
            <a:pPr lvl="1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</a:pPr>
            <a:r>
              <a:rPr lang="fr-FR" dirty="0">
                <a:solidFill>
                  <a:srgbClr val="404040"/>
                </a:solidFill>
                <a:cs typeface="Calibri"/>
              </a:rPr>
              <a:t> mais part « anticancéreux » =+ 0,7% (soit + 11,1 millions €), </a:t>
            </a:r>
          </a:p>
          <a:p>
            <a:pPr lvl="1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</a:pPr>
            <a:r>
              <a:rPr lang="fr-FR" dirty="0">
                <a:solidFill>
                  <a:srgbClr val="404040"/>
                </a:solidFill>
                <a:cs typeface="Calibri"/>
              </a:rPr>
              <a:t>(+2,2 % pour le secteur public et -3,8% pour le secteur privé).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231" y="1664682"/>
            <a:ext cx="3699996" cy="267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695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3" y="420626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DES ENJEUX ÉCONOMIQUES MAJEURS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86490"/>
            <a:ext cx="9144002" cy="587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30" y="5360276"/>
            <a:ext cx="1802525" cy="138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7636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3" y="421721"/>
            <a:ext cx="870969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NOS MISSIONS 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03651" y="1486305"/>
            <a:ext cx="870968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Approche globale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Stimuler l’innovation et en promouvoir l’accès 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Piloter et coordonner les actions et les acteurs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Produire des expertises et recommandations (décideurs et  professionnels)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Animer les organisations territoriales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Analyser les données pour mieux orienter l’action</a:t>
            </a:r>
          </a:p>
          <a:p>
            <a:pPr marL="285750" indent="-285750">
              <a:spcBef>
                <a:spcPts val="2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Diffuser les connaissances</a:t>
            </a:r>
          </a:p>
        </p:txBody>
      </p:sp>
    </p:spTree>
    <p:extLst>
      <p:ext uri="{BB962C8B-B14F-4D97-AF65-F5344CB8AC3E}">
        <p14:creationId xmlns:p14="http://schemas.microsoft.com/office/powerpoint/2010/main" val="567678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4672" y="421721"/>
            <a:ext cx="864295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NOS PRIORITÉS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84672" y="1178687"/>
            <a:ext cx="864295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SANTÉ PUBLIQUE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chemeClr val="tx2"/>
                </a:solidFill>
                <a:cs typeface="Calibri"/>
              </a:rPr>
              <a:t>facteurs de risque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chemeClr val="tx2"/>
                </a:solidFill>
                <a:cs typeface="Calibri"/>
              </a:rPr>
              <a:t>Dépistages : </a:t>
            </a:r>
          </a:p>
          <a:p>
            <a:pPr marL="1200150" lvl="3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chemeClr val="tx2"/>
                </a:solidFill>
                <a:cs typeface="Calibri"/>
              </a:rPr>
              <a:t>stratégies</a:t>
            </a:r>
          </a:p>
          <a:p>
            <a:pPr marL="1200150" lvl="3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chemeClr val="tx2"/>
                </a:solidFill>
                <a:cs typeface="Calibri"/>
              </a:rPr>
              <a:t>organisation</a:t>
            </a:r>
          </a:p>
          <a:p>
            <a:pPr marL="1200150" lvl="3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chemeClr val="tx2"/>
                </a:solidFill>
                <a:cs typeface="Calibri"/>
              </a:rPr>
              <a:t>Information 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chemeClr val="tx2"/>
                </a:solidFill>
                <a:cs typeface="Calibri"/>
              </a:rPr>
              <a:t>Mise à disposition des données</a:t>
            </a:r>
          </a:p>
          <a:p>
            <a:pPr marL="457200" lvl="2">
              <a:buClr>
                <a:schemeClr val="bg2">
                  <a:lumMod val="50000"/>
                </a:schemeClr>
              </a:buClr>
              <a:buSzPct val="70000"/>
            </a:pPr>
            <a:endParaRPr lang="fr-FR" sz="16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SOINS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cs typeface="Calibri"/>
              </a:rPr>
              <a:t>Qualité, sécurité et équité des soins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cs typeface="Calibri"/>
              </a:rPr>
              <a:t>Développer modalités spécifiques, métiers…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cs typeface="Calibri"/>
              </a:rPr>
              <a:t>Accompagner </a:t>
            </a:r>
          </a:p>
          <a:p>
            <a:pPr marL="1200150" lvl="3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cs typeface="Calibri"/>
              </a:rPr>
              <a:t>évolutions thérapeutiques et technologiques</a:t>
            </a:r>
          </a:p>
          <a:p>
            <a:pPr marL="1200150" lvl="3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cs typeface="Calibri"/>
              </a:rPr>
              <a:t>Patients et leurs proches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cs typeface="Calibri"/>
              </a:rPr>
              <a:t>Qualité de vie </a:t>
            </a:r>
          </a:p>
          <a:p>
            <a:pPr marL="1200150" lvl="3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cs typeface="Calibri"/>
              </a:rPr>
              <a:t>pendant et après la maladie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sz="2000" dirty="0"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sz="2000" dirty="0"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endParaRPr lang="fr-FR" sz="20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5365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NOS PRIORITÉS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17942" y="1325337"/>
            <a:ext cx="870968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800" b="1" dirty="0">
                <a:solidFill>
                  <a:srgbClr val="152253"/>
                </a:solidFill>
                <a:latin typeface="Roboto Black"/>
                <a:cs typeface="Roboto Black"/>
              </a:rPr>
              <a:t>RECHERCHE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Champs émergents et stratégiques </a:t>
            </a:r>
            <a:endParaRPr lang="fr-FR" sz="2400" dirty="0">
              <a:solidFill>
                <a:schemeClr val="tx2"/>
              </a:solidFill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Transfert 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Augmenter les ressources biologiques et cliniques</a:t>
            </a:r>
            <a:r>
              <a:rPr lang="fr-FR" sz="2400" dirty="0">
                <a:solidFill>
                  <a:schemeClr val="tx2"/>
                </a:solidFill>
                <a:cs typeface="Calibri"/>
              </a:rPr>
              <a:t> 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Développer les essais cliniques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chemeClr val="tx2"/>
                </a:solidFill>
                <a:cs typeface="Calibri"/>
              </a:rPr>
              <a:t>Conforter l’avancée de la France </a:t>
            </a:r>
            <a:r>
              <a:rPr lang="fr-FR" sz="2400" b="1" dirty="0">
                <a:solidFill>
                  <a:schemeClr val="tx2"/>
                </a:solidFill>
                <a:cs typeface="Calibri"/>
              </a:rPr>
              <a:t>de la médecine de précision vers une médecine personnalisée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Former à travers et au travers de la recherche</a:t>
            </a:r>
          </a:p>
          <a:p>
            <a:pPr marL="457200" lvl="2">
              <a:buClr>
                <a:schemeClr val="bg2">
                  <a:lumMod val="50000"/>
                </a:schemeClr>
              </a:buClr>
              <a:buSzPct val="70000"/>
            </a:pPr>
            <a:endParaRPr lang="fr-FR" sz="10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457200" lvl="2">
              <a:buClr>
                <a:schemeClr val="bg2">
                  <a:lumMod val="50000"/>
                </a:schemeClr>
              </a:buClr>
              <a:buSzPct val="70000"/>
            </a:pPr>
            <a:endParaRPr lang="fr-FR" sz="800" b="1" dirty="0">
              <a:solidFill>
                <a:srgbClr val="152253"/>
              </a:solidFill>
              <a:latin typeface="Roboto Black"/>
              <a:cs typeface="Roboto Black"/>
            </a:endParaRPr>
          </a:p>
        </p:txBody>
      </p:sp>
    </p:spTree>
    <p:extLst>
      <p:ext uri="{BB962C8B-B14F-4D97-AF65-F5344CB8AC3E}">
        <p14:creationId xmlns:p14="http://schemas.microsoft.com/office/powerpoint/2010/main" val="1904070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05438" y="5575690"/>
            <a:ext cx="2238562" cy="12823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2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61" y="5653847"/>
            <a:ext cx="1859109" cy="9689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9620" y="1787407"/>
            <a:ext cx="7850226" cy="16681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8000" spc="-150" dirty="0">
                <a:solidFill>
                  <a:srgbClr val="B1D1FC"/>
                </a:solidFill>
                <a:latin typeface="Roboto Black"/>
                <a:cs typeface="Roboto Black"/>
              </a:rPr>
              <a:t>1</a:t>
            </a:r>
          </a:p>
          <a:p>
            <a:pPr>
              <a:lnSpc>
                <a:spcPct val="80000"/>
              </a:lnSpc>
            </a:pPr>
            <a:r>
              <a:rPr lang="fr-FR" sz="4800" spc="-150" dirty="0">
                <a:solidFill>
                  <a:schemeClr val="bg1"/>
                </a:solidFill>
                <a:latin typeface="Roboto Black"/>
                <a:cs typeface="Roboto Black"/>
              </a:rPr>
              <a:t>LES CANCERS EN FRANCE</a:t>
            </a:r>
          </a:p>
        </p:txBody>
      </p:sp>
    </p:spTree>
    <p:extLst>
      <p:ext uri="{BB962C8B-B14F-4D97-AF65-F5344CB8AC3E}">
        <p14:creationId xmlns:p14="http://schemas.microsoft.com/office/powerpoint/2010/main" val="8227743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NOS PRIORITÉS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17942" y="1325337"/>
            <a:ext cx="87096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2">
              <a:buClr>
                <a:schemeClr val="bg2">
                  <a:lumMod val="50000"/>
                </a:schemeClr>
              </a:buClr>
              <a:buSzPct val="70000"/>
            </a:pPr>
            <a:endParaRPr lang="fr-FR" sz="28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800" b="1" dirty="0">
                <a:solidFill>
                  <a:srgbClr val="152253"/>
                </a:solidFill>
                <a:latin typeface="Roboto Black"/>
                <a:cs typeface="Roboto Black"/>
              </a:rPr>
              <a:t>RECOMMANDATIONS &amp; MÉDICAMENTS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Améliorer et harmoniser les pratiques </a:t>
            </a:r>
            <a:endParaRPr lang="fr-FR" sz="2400" dirty="0">
              <a:solidFill>
                <a:schemeClr val="tx2"/>
              </a:solidFill>
              <a:cs typeface="Calibri"/>
            </a:endParaRP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Offrir aux patients</a:t>
            </a:r>
            <a:r>
              <a:rPr lang="fr-FR" sz="2400" dirty="0">
                <a:solidFill>
                  <a:schemeClr val="tx2"/>
                </a:solidFill>
                <a:cs typeface="Calibri"/>
              </a:rPr>
              <a:t>, de façon réactive, </a:t>
            </a:r>
            <a:r>
              <a:rPr lang="fr-FR" sz="2400" b="1" dirty="0">
                <a:solidFill>
                  <a:schemeClr val="tx2"/>
                </a:solidFill>
                <a:cs typeface="Calibri"/>
              </a:rPr>
              <a:t>les thérapeutiques les plus adaptées 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Adapter les délais d’accès </a:t>
            </a:r>
            <a:r>
              <a:rPr lang="fr-FR" sz="2400" dirty="0">
                <a:solidFill>
                  <a:schemeClr val="tx2"/>
                </a:solidFill>
                <a:cs typeface="Calibri"/>
              </a:rPr>
              <a:t>aux besoins des patients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Réduire l’iatrogénie et les risques </a:t>
            </a:r>
            <a:r>
              <a:rPr lang="fr-FR" sz="2400" dirty="0">
                <a:solidFill>
                  <a:schemeClr val="tx2"/>
                </a:solidFill>
                <a:cs typeface="Calibri"/>
              </a:rPr>
              <a:t>pour les patients, mais aussi les dépenses, liées à un </a:t>
            </a:r>
            <a:r>
              <a:rPr lang="fr-FR" sz="2400" b="1" dirty="0">
                <a:solidFill>
                  <a:schemeClr val="tx2"/>
                </a:solidFill>
                <a:cs typeface="Calibri"/>
              </a:rPr>
              <a:t>mauvais usage de ces médicaments</a:t>
            </a:r>
            <a:r>
              <a:rPr lang="fr-FR" sz="2400" dirty="0">
                <a:solidFill>
                  <a:schemeClr val="tx2"/>
                </a:solidFill>
                <a:cs typeface="Calibri"/>
              </a:rPr>
              <a:t> 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Rendre plus transparentes les pratiques réelles </a:t>
            </a:r>
          </a:p>
          <a:p>
            <a:pPr marL="742950" lvl="2" indent="-285750"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tx2"/>
                </a:solidFill>
                <a:cs typeface="Calibri"/>
              </a:rPr>
              <a:t>Associer et motiver tous les acteurs </a:t>
            </a:r>
            <a:r>
              <a:rPr lang="fr-FR" sz="2400" dirty="0">
                <a:solidFill>
                  <a:schemeClr val="tx2"/>
                </a:solidFill>
                <a:cs typeface="Calibri"/>
              </a:rPr>
              <a:t>à collaborer autour de ces objectifs communs</a:t>
            </a:r>
          </a:p>
        </p:txBody>
      </p:sp>
    </p:spTree>
    <p:extLst>
      <p:ext uri="{BB962C8B-B14F-4D97-AF65-F5344CB8AC3E}">
        <p14:creationId xmlns:p14="http://schemas.microsoft.com/office/powerpoint/2010/main" val="2357647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6413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LES ACTIONS MENÉES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17942" y="1325337"/>
            <a:ext cx="87096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1</a:t>
            </a: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6 Centres d’essais cliniques de phase précoce, dont 6 pédiatriques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28 Plateformes de génétique moléculaire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52 478 Patients inclus dans un essai clinique en 2016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Programme AcSé : des thérapies innovantes personnalisées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58 </a:t>
            </a:r>
            <a:r>
              <a:rPr lang="fr-FR" b="1" dirty="0" err="1">
                <a:solidFill>
                  <a:schemeClr val="tx2"/>
                </a:solidFill>
                <a:latin typeface="Roboto Black"/>
                <a:cs typeface="Roboto Black"/>
              </a:rPr>
              <a:t>Tumorothèques</a:t>
            </a:r>
            <a:endParaRPr lang="fr-FR" b="1" dirty="0">
              <a:solidFill>
                <a:schemeClr val="tx2"/>
              </a:solidFill>
              <a:latin typeface="Roboto Black"/>
              <a:cs typeface="Roboto Black"/>
            </a:endParaRP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8 Sites de Recherche Intégrée sur les Cancers (SIRIC)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7 </a:t>
            </a:r>
            <a:r>
              <a:rPr lang="fr-FR" b="1" dirty="0" err="1">
                <a:solidFill>
                  <a:schemeClr val="tx2"/>
                </a:solidFill>
                <a:latin typeface="Roboto Black"/>
                <a:cs typeface="Roboto Black"/>
              </a:rPr>
              <a:t>cancéropôles</a:t>
            </a: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 qui structurent la recherche en région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11 intergroupes coopérateurs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Reconnaissance des 25 réseaux régionaux de cancérologie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935 établissements de soins en cancérologie autorisés et labellisés selon les critères de l’Institut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35 Millions de personnes ont réalisé leur test de dépistage colorectal en 7 ans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22 Millions de mammographies réalisées dans le cadre du dépistage du cancer du sein en 10 ans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Publication régulière de nombreuses recommandations nationales de </a:t>
            </a:r>
          </a:p>
          <a:p>
            <a:pPr>
              <a:buClr>
                <a:schemeClr val="bg2">
                  <a:lumMod val="50000"/>
                </a:schemeClr>
              </a:buClr>
              <a:buSzPct val="70000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    bonnes pratiques, guides pour les professionnels, guides Cancer Info,</a:t>
            </a:r>
          </a:p>
          <a:p>
            <a:pPr>
              <a:buClr>
                <a:schemeClr val="bg2">
                  <a:lumMod val="50000"/>
                </a:schemeClr>
              </a:buClr>
              <a:buSzPct val="70000"/>
            </a:pPr>
            <a:r>
              <a:rPr lang="fr-FR" b="1" dirty="0">
                <a:solidFill>
                  <a:schemeClr val="tx2"/>
                </a:solidFill>
                <a:latin typeface="Roboto Black"/>
                <a:cs typeface="Roboto Black"/>
              </a:rPr>
              <a:t>    Recommandations et fiches effets indésirables médicaments, rapports…</a:t>
            </a:r>
          </a:p>
        </p:txBody>
      </p:sp>
    </p:spTree>
    <p:extLst>
      <p:ext uri="{BB962C8B-B14F-4D97-AF65-F5344CB8AC3E}">
        <p14:creationId xmlns:p14="http://schemas.microsoft.com/office/powerpoint/2010/main" val="3526109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05438" y="5575690"/>
            <a:ext cx="2238562" cy="12823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2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61" y="5653847"/>
            <a:ext cx="1859109" cy="9689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9620" y="1787407"/>
            <a:ext cx="8028938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8000" spc="-150" dirty="0">
                <a:solidFill>
                  <a:srgbClr val="B1D1FC"/>
                </a:solidFill>
                <a:latin typeface="Roboto Black"/>
                <a:cs typeface="Roboto Black"/>
              </a:rPr>
              <a:t>3</a:t>
            </a:r>
          </a:p>
          <a:p>
            <a:pPr>
              <a:lnSpc>
                <a:spcPct val="80000"/>
              </a:lnSpc>
            </a:pPr>
            <a:r>
              <a:rPr lang="fr-FR" sz="3600" spc="-150" dirty="0">
                <a:solidFill>
                  <a:schemeClr val="bg1"/>
                </a:solidFill>
                <a:latin typeface="Roboto Black"/>
                <a:cs typeface="Roboto Black"/>
              </a:rPr>
              <a:t>LES PLANS CANCER</a:t>
            </a:r>
          </a:p>
        </p:txBody>
      </p:sp>
    </p:spTree>
    <p:extLst>
      <p:ext uri="{BB962C8B-B14F-4D97-AF65-F5344CB8AC3E}">
        <p14:creationId xmlns:p14="http://schemas.microsoft.com/office/powerpoint/2010/main" val="10234975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3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Plan cancer 2003-2007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54205" y="1199072"/>
            <a:ext cx="8573426" cy="565892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REALISATIONS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Généralisation du dépistage organisé du cancer du sein en 2004,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Structuration de la cancérologie : </a:t>
            </a:r>
          </a:p>
          <a:p>
            <a:pPr marL="1731600" lvl="3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Création de l’INCa</a:t>
            </a:r>
          </a:p>
          <a:p>
            <a:pPr marL="1731600" lvl="3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Identification de pôles d’excellence</a:t>
            </a:r>
          </a:p>
          <a:p>
            <a:pPr marL="1731600" lvl="3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b="1" dirty="0" err="1">
                <a:solidFill>
                  <a:schemeClr val="tx2"/>
                </a:solidFill>
                <a:latin typeface="Calibri"/>
                <a:cs typeface="Calibri"/>
              </a:rPr>
              <a:t>Cancéropôles</a:t>
            </a:r>
            <a:endParaRPr lang="fr-FR" sz="2000" b="1" dirty="0">
              <a:solidFill>
                <a:schemeClr val="tx2"/>
              </a:solidFill>
              <a:latin typeface="Calibri"/>
              <a:cs typeface="Calibri"/>
            </a:endParaRP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la Réunion de Concertation Pluridisciplinaire (RCP)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Le dispositif d’annonce du diagnostic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Coordination </a:t>
            </a:r>
            <a:r>
              <a:rPr lang="fr-FR" sz="2000" b="1" dirty="0">
                <a:solidFill>
                  <a:schemeClr val="tx2"/>
                </a:solidFill>
                <a:cs typeface="Calibri"/>
              </a:rPr>
              <a:t>du financement de </a:t>
            </a: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la recherche 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Réduction  (modeste) de la prévalence du tabagisme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cs typeface="Calibri"/>
              </a:rPr>
              <a:t>Pilotage de la création des </a:t>
            </a:r>
            <a:r>
              <a:rPr lang="fr-FR" sz="2000" b="1" dirty="0" err="1">
                <a:solidFill>
                  <a:schemeClr val="tx2"/>
                </a:solidFill>
                <a:cs typeface="Calibri"/>
              </a:rPr>
              <a:t>OMEDITs</a:t>
            </a:r>
            <a:r>
              <a:rPr lang="fr-FR" sz="2000" b="1" dirty="0">
                <a:solidFill>
                  <a:schemeClr val="tx2"/>
                </a:solidFill>
                <a:cs typeface="Calibri"/>
              </a:rPr>
              <a:t> en régions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cs typeface="Calibri"/>
              </a:rPr>
              <a:t>Publication de recommandations, référentiels de bon usage, protocoles thérapeutiques temporaires</a:t>
            </a:r>
          </a:p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2000" b="1" dirty="0">
              <a:solidFill>
                <a:schemeClr val="tx2"/>
              </a:solidFill>
              <a:cs typeface="Calibri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POINTS FAIBLES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cs typeface="Calibri"/>
              </a:rPr>
              <a:t>Insuffisance de pilotage, Persistance des inégalités sociales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dirty="0">
              <a:solidFill>
                <a:schemeClr val="tx2"/>
              </a:solidFill>
              <a:latin typeface="Calibri"/>
              <a:cs typeface="Calibri"/>
            </a:endParaRPr>
          </a:p>
          <a:p>
            <a:pPr marL="817200" lvl="1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sz="1600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6010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1571" y="454743"/>
            <a:ext cx="821801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Plan cancer 2009-2013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09621" y="1025407"/>
            <a:ext cx="8373994" cy="555827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REALISATIONS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cs typeface="Calibri"/>
              </a:rPr>
              <a:t>Pilotage du Plan Cancer par INCa (rapports trimestriels)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Elaboration des critères d’autorisations pour</a:t>
            </a:r>
          </a:p>
          <a:p>
            <a:pPr marL="1274400" lvl="2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le traitement du cancer (RCP, dispositif d’annonce, soins support) </a:t>
            </a:r>
          </a:p>
          <a:p>
            <a:pPr marL="1274400" lvl="2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les programmes de contrôle qualité pour la radiothérapie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Définition d’organisations spécifiques : cancers rares, pédiatrie, gériatrie, oncogénétique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Expérimentation du parcours personnalisé pendant et après le cancer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cs typeface="Calibri"/>
              </a:rPr>
              <a:t>Optimisation des registres du cancer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Généralisation du dépistage organisé du cancer colorectal (2008)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Mise en place des 28 plateformes de génétique moléculaire des tumeurs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Création de 8 centres de recherche intégrée sur le cancer (SIRIC)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Doublement du nombre de patients inclus dans les essais cliniques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chemeClr val="tx2"/>
                </a:solidFill>
                <a:latin typeface="Calibri"/>
                <a:cs typeface="Calibri"/>
              </a:rPr>
              <a:t>Participation au programme de génomique international ICGC pour 5 tumeurs</a:t>
            </a:r>
          </a:p>
          <a:p>
            <a:pPr marL="817200" lvl="1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sz="1600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4530"/>
            <a:ext cx="966157" cy="1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6025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785" y="369921"/>
            <a:ext cx="8839846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  <a:spcAft>
                <a:spcPts val="1800"/>
              </a:spcAft>
            </a:pPr>
            <a:r>
              <a:rPr lang="fr-FR" sz="3200" spc="-150" dirty="0">
                <a:solidFill>
                  <a:srgbClr val="B1D1FC"/>
                </a:solidFill>
                <a:latin typeface="Roboto Black"/>
                <a:cs typeface="Roboto Black"/>
              </a:rPr>
              <a:t>Plan cancer 2014-2019 : </a:t>
            </a:r>
            <a:r>
              <a:rPr lang="fr-FR" sz="2800" spc="-150" dirty="0">
                <a:solidFill>
                  <a:srgbClr val="B1D1FC"/>
                </a:solidFill>
                <a:latin typeface="Roboto Black"/>
                <a:cs typeface="Roboto Black"/>
              </a:rPr>
              <a:t>PILOTAGE &amp; GOUVERNANCE</a:t>
            </a:r>
          </a:p>
        </p:txBody>
      </p:sp>
      <p:grpSp>
        <p:nvGrpSpPr>
          <p:cNvPr id="8" name="Groupe 7"/>
          <p:cNvGrpSpPr/>
          <p:nvPr/>
        </p:nvGrpSpPr>
        <p:grpSpPr>
          <a:xfrm>
            <a:off x="135823" y="1814955"/>
            <a:ext cx="8870154" cy="4474497"/>
            <a:chOff x="45724" y="1529961"/>
            <a:chExt cx="9626246" cy="4880066"/>
          </a:xfrm>
        </p:grpSpPr>
        <p:grpSp>
          <p:nvGrpSpPr>
            <p:cNvPr id="9" name="Groupe 8"/>
            <p:cNvGrpSpPr/>
            <p:nvPr/>
          </p:nvGrpSpPr>
          <p:grpSpPr>
            <a:xfrm>
              <a:off x="45724" y="1529961"/>
              <a:ext cx="9626246" cy="4880066"/>
              <a:chOff x="45724" y="1529961"/>
              <a:chExt cx="9626246" cy="4880066"/>
            </a:xfrm>
          </p:grpSpPr>
          <p:sp>
            <p:nvSpPr>
              <p:cNvPr id="12" name="ZoneTexte 11"/>
              <p:cNvSpPr txBox="1"/>
              <p:nvPr/>
            </p:nvSpPr>
            <p:spPr>
              <a:xfrm>
                <a:off x="1621513" y="5603563"/>
                <a:ext cx="3055595" cy="704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80000" algn="just"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fr-FR" sz="1200" b="1" dirty="0">
                    <a:solidFill>
                      <a:schemeClr val="tx2"/>
                    </a:solidFill>
                    <a:cs typeface="Tahoma" pitchFamily="34" charset="0"/>
                  </a:rPr>
                  <a:t>Déclinaison du Plan au niveau régional par les ARS, selon les spécificités des différents territoires</a:t>
                </a:r>
                <a:endParaRPr lang="fr-FR" sz="900" b="1" dirty="0">
                  <a:solidFill>
                    <a:schemeClr val="tx2"/>
                  </a:solidFill>
                  <a:cs typeface="Tahoma" pitchFamily="34" charset="0"/>
                </a:endParaRPr>
              </a:p>
            </p:txBody>
          </p:sp>
          <p:grpSp>
            <p:nvGrpSpPr>
              <p:cNvPr id="14" name="Groupe 13"/>
              <p:cNvGrpSpPr/>
              <p:nvPr/>
            </p:nvGrpSpPr>
            <p:grpSpPr>
              <a:xfrm>
                <a:off x="45724" y="1529961"/>
                <a:ext cx="9626246" cy="4880066"/>
                <a:chOff x="-87626" y="1425186"/>
                <a:chExt cx="9626246" cy="4880066"/>
              </a:xfrm>
            </p:grpSpPr>
            <p:sp>
              <p:nvSpPr>
                <p:cNvPr id="15" name="ZoneTexte 14"/>
                <p:cNvSpPr txBox="1"/>
                <p:nvPr/>
              </p:nvSpPr>
              <p:spPr>
                <a:xfrm>
                  <a:off x="1230988" y="2008419"/>
                  <a:ext cx="3205916" cy="7049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80000" algn="just">
                    <a:defRPr/>
                  </a:pPr>
                  <a:r>
                    <a:rPr lang="fr-FR" sz="1200" b="1" dirty="0">
                      <a:solidFill>
                        <a:schemeClr val="tx2"/>
                      </a:solidFill>
                      <a:cs typeface="Tahoma" pitchFamily="34" charset="0"/>
                    </a:rPr>
                    <a:t>Sous la direction des ministres chargés de la santé et de la recherche </a:t>
                  </a:r>
                  <a:r>
                    <a:rPr lang="fr-FR" sz="1200" b="1" dirty="0">
                      <a:solidFill>
                        <a:schemeClr val="tx2"/>
                      </a:solidFill>
                      <a:cs typeface="Tahoma" pitchFamily="34" charset="0"/>
                      <a:sym typeface="Wingdings" panose="05000000000000000000" pitchFamily="2" charset="2"/>
                    </a:rPr>
                    <a:t></a:t>
                  </a:r>
                  <a:r>
                    <a:rPr lang="fr-FR" sz="1200" b="1" dirty="0">
                      <a:solidFill>
                        <a:schemeClr val="tx2"/>
                      </a:solidFill>
                      <a:cs typeface="Tahoma" pitchFamily="34" charset="0"/>
                    </a:rPr>
                    <a:t> coprésidence du comité de pilotage</a:t>
                  </a:r>
                  <a:endParaRPr lang="fr-FR" sz="900" b="1" dirty="0">
                    <a:solidFill>
                      <a:schemeClr val="tx2"/>
                    </a:solidFill>
                    <a:cs typeface="Tahoma" pitchFamily="34" charset="0"/>
                  </a:endParaRPr>
                </a:p>
              </p:txBody>
            </p:sp>
            <p:cxnSp>
              <p:nvCxnSpPr>
                <p:cNvPr id="16" name="Connecteur droit avec flèche 15"/>
                <p:cNvCxnSpPr/>
                <p:nvPr/>
              </p:nvCxnSpPr>
              <p:spPr>
                <a:xfrm flipH="1">
                  <a:off x="2580445" y="2441275"/>
                  <a:ext cx="178340" cy="752531"/>
                </a:xfrm>
                <a:prstGeom prst="straightConnector1">
                  <a:avLst/>
                </a:prstGeom>
                <a:ln w="952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ysDash"/>
                  <a:miter lim="800000"/>
                  <a:tailEnd type="oval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" name="Groupe 16"/>
                <p:cNvGrpSpPr/>
                <p:nvPr/>
              </p:nvGrpSpPr>
              <p:grpSpPr>
                <a:xfrm>
                  <a:off x="-87626" y="1425186"/>
                  <a:ext cx="9626246" cy="4880066"/>
                  <a:chOff x="-87626" y="1425186"/>
                  <a:chExt cx="9626246" cy="4880066"/>
                </a:xfrm>
              </p:grpSpPr>
              <p:grpSp>
                <p:nvGrpSpPr>
                  <p:cNvPr id="18" name="Groupe 17"/>
                  <p:cNvGrpSpPr/>
                  <p:nvPr/>
                </p:nvGrpSpPr>
                <p:grpSpPr>
                  <a:xfrm>
                    <a:off x="-87626" y="1425186"/>
                    <a:ext cx="6072572" cy="3645455"/>
                    <a:chOff x="-87626" y="571212"/>
                    <a:chExt cx="6072572" cy="3645455"/>
                  </a:xfrm>
                </p:grpSpPr>
                <p:grpSp>
                  <p:nvGrpSpPr>
                    <p:cNvPr id="31" name="Groupe 30"/>
                    <p:cNvGrpSpPr/>
                    <p:nvPr/>
                  </p:nvGrpSpPr>
                  <p:grpSpPr>
                    <a:xfrm>
                      <a:off x="1693818" y="1883142"/>
                      <a:ext cx="4291128" cy="2333525"/>
                      <a:chOff x="2159622" y="1883142"/>
                      <a:chExt cx="4291128" cy="2333525"/>
                    </a:xfrm>
                  </p:grpSpPr>
                  <p:sp>
                    <p:nvSpPr>
                      <p:cNvPr id="36" name="Ellipse 35"/>
                      <p:cNvSpPr/>
                      <p:nvPr/>
                    </p:nvSpPr>
                    <p:spPr>
                      <a:xfrm>
                        <a:off x="3134112" y="1883142"/>
                        <a:ext cx="2333522" cy="2333525"/>
                      </a:xfrm>
                      <a:prstGeom prst="ellipse">
                        <a:avLst/>
                      </a:prstGeom>
                      <a:solidFill>
                        <a:srgbClr val="800080">
                          <a:alpha val="29804"/>
                        </a:srgbClr>
                      </a:solidFill>
                      <a:ln>
                        <a:noFill/>
                      </a:ln>
                      <a:effectLst>
                        <a:outerShdw blurRad="40000" dist="23000" dir="5400000" rotWithShape="0">
                          <a:schemeClr val="bg2">
                            <a:lumMod val="50000"/>
                            <a:alpha val="35000"/>
                          </a:scheme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fr-FR" dirty="0"/>
                          <a:t>Comité </a:t>
                        </a:r>
                      </a:p>
                      <a:p>
                        <a:pPr algn="ctr"/>
                        <a:r>
                          <a:rPr lang="fr-FR" dirty="0"/>
                          <a:t>de</a:t>
                        </a:r>
                      </a:p>
                      <a:p>
                        <a:pPr algn="ctr"/>
                        <a:r>
                          <a:rPr lang="fr-FR" dirty="0"/>
                          <a:t>pilotage</a:t>
                        </a:r>
                      </a:p>
                    </p:txBody>
                  </p:sp>
                  <p:sp>
                    <p:nvSpPr>
                      <p:cNvPr id="37" name="Ellipse 36"/>
                      <p:cNvSpPr/>
                      <p:nvPr/>
                    </p:nvSpPr>
                    <p:spPr>
                      <a:xfrm>
                        <a:off x="2159622" y="2158264"/>
                        <a:ext cx="1793712" cy="1793714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  <a:alpha val="30000"/>
                        </a:schemeClr>
                      </a:solidFill>
                      <a:ln>
                        <a:noFill/>
                      </a:ln>
                      <a:effectLst>
                        <a:outerShdw blurRad="40000" dist="23000" dir="5400000" rotWithShape="0">
                          <a:schemeClr val="bg2">
                            <a:lumMod val="50000"/>
                            <a:alpha val="35000"/>
                          </a:scheme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fr-FR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MASS</a:t>
                        </a:r>
                      </a:p>
                      <a:p>
                        <a:pPr algn="ctr"/>
                        <a:r>
                          <a:rPr lang="fr-FR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MESR</a:t>
                        </a:r>
                      </a:p>
                    </p:txBody>
                  </p:sp>
                  <p:sp>
                    <p:nvSpPr>
                      <p:cNvPr id="38" name="Ellipse 37"/>
                      <p:cNvSpPr/>
                      <p:nvPr/>
                    </p:nvSpPr>
                    <p:spPr>
                      <a:xfrm>
                        <a:off x="4657038" y="2158264"/>
                        <a:ext cx="1793712" cy="1793714"/>
                      </a:xfrm>
                      <a:prstGeom prst="ellipse">
                        <a:avLst/>
                      </a:prstGeom>
                      <a:solidFill>
                        <a:schemeClr val="accent1">
                          <a:lumMod val="75000"/>
                          <a:alpha val="30000"/>
                        </a:schemeClr>
                      </a:solidFill>
                      <a:ln>
                        <a:noFill/>
                      </a:ln>
                      <a:effectLst>
                        <a:outerShdw blurRad="40000" dist="23000" dir="5400000" rotWithShape="0">
                          <a:schemeClr val="bg2">
                            <a:lumMod val="50000"/>
                            <a:alpha val="35000"/>
                          </a:scheme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fr-FR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INCa</a:t>
                        </a:r>
                      </a:p>
                    </p:txBody>
                  </p:sp>
                </p:grpSp>
                <p:grpSp>
                  <p:nvGrpSpPr>
                    <p:cNvPr id="32" name="Groupe 31"/>
                    <p:cNvGrpSpPr/>
                    <p:nvPr/>
                  </p:nvGrpSpPr>
                  <p:grpSpPr>
                    <a:xfrm>
                      <a:off x="-87626" y="571212"/>
                      <a:ext cx="3056478" cy="3003237"/>
                      <a:chOff x="559324" y="571212"/>
                      <a:chExt cx="3056478" cy="3003237"/>
                    </a:xfrm>
                  </p:grpSpPr>
                  <p:sp>
                    <p:nvSpPr>
                      <p:cNvPr id="33" name="Ellipse 32"/>
                      <p:cNvSpPr/>
                      <p:nvPr/>
                    </p:nvSpPr>
                    <p:spPr>
                      <a:xfrm>
                        <a:off x="1062007" y="2535793"/>
                        <a:ext cx="1038655" cy="1038656"/>
                      </a:xfrm>
                      <a:prstGeom prst="ellipse">
                        <a:avLst/>
                      </a:prstGeom>
                      <a:solidFill>
                        <a:schemeClr val="bg2">
                          <a:lumMod val="50000"/>
                          <a:alpha val="30000"/>
                        </a:schemeClr>
                      </a:solidFill>
                      <a:ln>
                        <a:noFill/>
                      </a:ln>
                      <a:effectLst>
                        <a:outerShdw blurRad="40000" dist="23000" dir="5400000" rotWithShape="0">
                          <a:schemeClr val="bg2">
                            <a:lumMod val="50000"/>
                            <a:alpha val="35000"/>
                          </a:scheme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fr-FR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rPr>
                          <a:t>PR</a:t>
                        </a:r>
                      </a:p>
                    </p:txBody>
                  </p:sp>
                  <p:cxnSp>
                    <p:nvCxnSpPr>
                      <p:cNvPr id="34" name="Connecteur droit avec flèche 33"/>
                      <p:cNvCxnSpPr/>
                      <p:nvPr/>
                    </p:nvCxnSpPr>
                    <p:spPr>
                      <a:xfrm flipH="1">
                        <a:off x="1581334" y="1000705"/>
                        <a:ext cx="110778" cy="1682118"/>
                      </a:xfrm>
                      <a:prstGeom prst="straightConnector1">
                        <a:avLst/>
                      </a:prstGeom>
                      <a:ln w="9525" cap="rnd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prstDash val="sysDash"/>
                        <a:miter lim="800000"/>
                        <a:tailEnd type="oval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5" name="ZoneTexte 34"/>
                      <p:cNvSpPr txBox="1"/>
                      <p:nvPr/>
                    </p:nvSpPr>
                    <p:spPr>
                      <a:xfrm>
                        <a:off x="559324" y="571212"/>
                        <a:ext cx="3056478" cy="5035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180000">
                          <a:spcBef>
                            <a:spcPts val="600"/>
                          </a:spcBef>
                          <a:spcAft>
                            <a:spcPts val="600"/>
                          </a:spcAft>
                          <a:defRPr/>
                        </a:pPr>
                        <a:r>
                          <a:rPr lang="fr-FR" sz="1200" b="1" dirty="0">
                            <a:solidFill>
                              <a:schemeClr val="tx2"/>
                            </a:solidFill>
                            <a:cs typeface="Tahoma" pitchFamily="34" charset="0"/>
                          </a:rPr>
                          <a:t>Annonce par le Président de la République le 4 février 2014</a:t>
                        </a:r>
                        <a:endParaRPr lang="fr-FR" sz="900" b="1" dirty="0">
                          <a:solidFill>
                            <a:schemeClr val="tx2"/>
                          </a:solidFill>
                          <a:cs typeface="Tahoma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9" name="Groupe 18"/>
                  <p:cNvGrpSpPr/>
                  <p:nvPr/>
                </p:nvGrpSpPr>
                <p:grpSpPr>
                  <a:xfrm>
                    <a:off x="4773995" y="1495606"/>
                    <a:ext cx="4764625" cy="4809646"/>
                    <a:chOff x="4773995" y="1495606"/>
                    <a:chExt cx="4764625" cy="4809646"/>
                  </a:xfrm>
                </p:grpSpPr>
                <p:sp>
                  <p:nvSpPr>
                    <p:cNvPr id="20" name="ZoneTexte 19"/>
                    <p:cNvSpPr txBox="1"/>
                    <p:nvPr/>
                  </p:nvSpPr>
                  <p:spPr>
                    <a:xfrm>
                      <a:off x="6482142" y="1623846"/>
                      <a:ext cx="3056478" cy="345743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180000" algn="just">
                        <a:spcBef>
                          <a:spcPts val="600"/>
                        </a:spcBef>
                        <a:spcAft>
                          <a:spcPts val="600"/>
                        </a:spcAft>
                        <a:defRPr/>
                      </a:pPr>
                      <a:r>
                        <a:rPr lang="fr-FR" sz="1200" b="1" dirty="0">
                          <a:solidFill>
                            <a:schemeClr val="tx2"/>
                          </a:solidFill>
                          <a:cs typeface="Tahoma" pitchFamily="34" charset="0"/>
                        </a:rPr>
                        <a:t>Coordination de la mise en œuvre par l’INCa en appui au comité de pilotage et en concertation avec les acteurs et les usagers</a:t>
                      </a:r>
                    </a:p>
                    <a:p>
                      <a:pPr marL="1265850" lvl="2" indent="-171450">
                        <a:spcBef>
                          <a:spcPts val="600"/>
                        </a:spcBef>
                        <a:spcAft>
                          <a:spcPts val="600"/>
                        </a:spcAft>
                        <a:buSzPct val="70000"/>
                        <a:buFont typeface="Wingdings 3" panose="05040102010807070707" pitchFamily="18" charset="2"/>
                        <a:buChar char="u"/>
                        <a:defRPr/>
                      </a:pPr>
                      <a:r>
                        <a:rPr lang="fr-FR" sz="1200" b="1" dirty="0">
                          <a:solidFill>
                            <a:schemeClr val="tx2"/>
                          </a:solidFill>
                          <a:cs typeface="Tahoma" pitchFamily="34" charset="0"/>
                        </a:rPr>
                        <a:t>Animation du comité de suivi avec l’ensemble des pilotes</a:t>
                      </a:r>
                    </a:p>
                    <a:p>
                      <a:pPr marL="1265850" lvl="2" indent="-171450">
                        <a:spcBef>
                          <a:spcPts val="600"/>
                        </a:spcBef>
                        <a:spcAft>
                          <a:spcPts val="600"/>
                        </a:spcAft>
                        <a:buSzPct val="70000"/>
                        <a:buFont typeface="Wingdings 3" panose="05040102010807070707" pitchFamily="18" charset="2"/>
                        <a:buChar char="u"/>
                        <a:defRPr/>
                      </a:pPr>
                      <a:r>
                        <a:rPr lang="fr-FR" sz="1200" b="1" dirty="0">
                          <a:solidFill>
                            <a:schemeClr val="tx2"/>
                          </a:solidFill>
                          <a:cs typeface="Tahoma" pitchFamily="34" charset="0"/>
                        </a:rPr>
                        <a:t>Animation de séminaires annuels avec les ARS, les membres du GIP-INCa et du comité des usagers et des professionnels</a:t>
                      </a:r>
                    </a:p>
                  </p:txBody>
                </p:sp>
                <p:cxnSp>
                  <p:nvCxnSpPr>
                    <p:cNvPr id="21" name="Connecteur droit 20"/>
                    <p:cNvCxnSpPr/>
                    <p:nvPr/>
                  </p:nvCxnSpPr>
                  <p:spPr>
                    <a:xfrm flipH="1" flipV="1">
                      <a:off x="5305246" y="4776790"/>
                      <a:ext cx="34506" cy="169870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Connecteur droit 21"/>
                    <p:cNvCxnSpPr/>
                    <p:nvPr/>
                  </p:nvCxnSpPr>
                  <p:spPr>
                    <a:xfrm flipH="1" flipV="1">
                      <a:off x="5907881" y="4229100"/>
                      <a:ext cx="300735" cy="161925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Connecteur droit 22"/>
                    <p:cNvCxnSpPr/>
                    <p:nvPr/>
                  </p:nvCxnSpPr>
                  <p:spPr>
                    <a:xfrm flipH="1">
                      <a:off x="5305250" y="2861174"/>
                      <a:ext cx="34502" cy="179682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24" name="Groupe 23"/>
                    <p:cNvGrpSpPr/>
                    <p:nvPr/>
                  </p:nvGrpSpPr>
                  <p:grpSpPr>
                    <a:xfrm>
                      <a:off x="4773995" y="1495606"/>
                      <a:ext cx="2743042" cy="4809646"/>
                      <a:chOff x="4814239" y="1299317"/>
                      <a:chExt cx="2743042" cy="4809646"/>
                    </a:xfrm>
                  </p:grpSpPr>
                  <p:sp>
                    <p:nvSpPr>
                      <p:cNvPr id="27" name="Ellipse 26"/>
                      <p:cNvSpPr/>
                      <p:nvPr/>
                    </p:nvSpPr>
                    <p:spPr>
                      <a:xfrm>
                        <a:off x="4814239" y="1299317"/>
                        <a:ext cx="1377471" cy="1377473"/>
                      </a:xfrm>
                      <a:prstGeom prst="ellipse">
                        <a:avLst/>
                      </a:prstGeom>
                      <a:solidFill>
                        <a:srgbClr val="800080">
                          <a:alpha val="30196"/>
                        </a:srgbClr>
                      </a:solidFill>
                      <a:ln>
                        <a:noFill/>
                      </a:ln>
                      <a:effectLst>
                        <a:outerShdw blurRad="40000" dist="23000" dir="5400000" rotWithShape="0">
                          <a:schemeClr val="bg2">
                            <a:lumMod val="50000"/>
                            <a:alpha val="35000"/>
                          </a:scheme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pPr algn="ctr"/>
                        <a:r>
                          <a:rPr lang="fr-FR" sz="1500" b="1" dirty="0">
                            <a:solidFill>
                              <a:schemeClr val="bg1"/>
                            </a:solidFill>
                          </a:rPr>
                          <a:t>Comité</a:t>
                        </a:r>
                      </a:p>
                      <a:p>
                        <a:pPr algn="ctr"/>
                        <a:r>
                          <a:rPr lang="fr-FR" sz="1500" b="1" dirty="0">
                            <a:solidFill>
                              <a:schemeClr val="bg1"/>
                            </a:solidFill>
                          </a:rPr>
                          <a:t>de</a:t>
                        </a:r>
                      </a:p>
                      <a:p>
                        <a:pPr algn="ctr"/>
                        <a:r>
                          <a:rPr lang="fr-FR" sz="1500" b="1" dirty="0">
                            <a:solidFill>
                              <a:schemeClr val="bg1"/>
                            </a:solidFill>
                          </a:rPr>
                          <a:t>suivi</a:t>
                        </a:r>
                      </a:p>
                    </p:txBody>
                  </p:sp>
                  <p:sp>
                    <p:nvSpPr>
                      <p:cNvPr id="28" name="Ellipse 27"/>
                      <p:cNvSpPr/>
                      <p:nvPr/>
                    </p:nvSpPr>
                    <p:spPr>
                      <a:xfrm>
                        <a:off x="6179809" y="3806864"/>
                        <a:ext cx="1377472" cy="1377473"/>
                      </a:xfrm>
                      <a:prstGeom prst="ellipse">
                        <a:avLst/>
                      </a:prstGeom>
                      <a:solidFill>
                        <a:srgbClr val="800080">
                          <a:alpha val="30196"/>
                        </a:srgbClr>
                      </a:solidFill>
                      <a:ln>
                        <a:noFill/>
                      </a:ln>
                      <a:effectLst>
                        <a:outerShdw blurRad="40000" dist="23000" dir="5400000" rotWithShape="0">
                          <a:schemeClr val="bg2">
                            <a:lumMod val="50000"/>
                            <a:alpha val="35000"/>
                          </a:scheme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pPr algn="ctr"/>
                        <a:r>
                          <a:rPr lang="fr-FR" sz="1500" b="1" dirty="0">
                            <a:solidFill>
                              <a:schemeClr val="bg1"/>
                            </a:solidFill>
                          </a:rPr>
                          <a:t>Comup</a:t>
                        </a:r>
                      </a:p>
                    </p:txBody>
                  </p:sp>
                  <p:sp>
                    <p:nvSpPr>
                      <p:cNvPr id="29" name="Ellipse 28"/>
                      <p:cNvSpPr/>
                      <p:nvPr/>
                    </p:nvSpPr>
                    <p:spPr>
                      <a:xfrm>
                        <a:off x="4821214" y="4738466"/>
                        <a:ext cx="1370496" cy="1370497"/>
                      </a:xfrm>
                      <a:prstGeom prst="ellipse">
                        <a:avLst/>
                      </a:prstGeom>
                      <a:solidFill>
                        <a:srgbClr val="800080">
                          <a:alpha val="30196"/>
                        </a:srgbClr>
                      </a:solidFill>
                      <a:ln>
                        <a:noFill/>
                      </a:ln>
                      <a:effectLst>
                        <a:outerShdw blurRad="40000" dist="23000" dir="5400000" rotWithShape="0">
                          <a:schemeClr val="bg2">
                            <a:lumMod val="50000"/>
                            <a:alpha val="35000"/>
                          </a:scheme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pPr algn="ctr"/>
                        <a:r>
                          <a:rPr lang="fr-FR" sz="1500" b="1" dirty="0">
                            <a:solidFill>
                              <a:schemeClr val="bg1"/>
                            </a:solidFill>
                          </a:rPr>
                          <a:t>Séminaire annuel avec les ARS</a:t>
                        </a:r>
                      </a:p>
                    </p:txBody>
                  </p:sp>
                  <p:sp>
                    <p:nvSpPr>
                      <p:cNvPr id="30" name="Ellipse 29"/>
                      <p:cNvSpPr/>
                      <p:nvPr/>
                    </p:nvSpPr>
                    <p:spPr>
                      <a:xfrm>
                        <a:off x="6177424" y="2262816"/>
                        <a:ext cx="1377472" cy="1377473"/>
                      </a:xfrm>
                      <a:prstGeom prst="ellipse">
                        <a:avLst/>
                      </a:prstGeom>
                      <a:solidFill>
                        <a:srgbClr val="800080">
                          <a:alpha val="30196"/>
                        </a:srgbClr>
                      </a:solidFill>
                      <a:ln>
                        <a:noFill/>
                      </a:ln>
                      <a:effectLst>
                        <a:outerShdw blurRad="40000" dist="23000" dir="5400000" rotWithShape="0">
                          <a:schemeClr val="bg2">
                            <a:lumMod val="50000"/>
                            <a:alpha val="35000"/>
                          </a:schemeClr>
                        </a:outerShdw>
                      </a:effectLst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pPr algn="ctr"/>
                        <a:r>
                          <a:rPr lang="fr-FR" sz="1500" b="1" dirty="0">
                            <a:solidFill>
                              <a:schemeClr val="bg1"/>
                            </a:solidFill>
                          </a:rPr>
                          <a:t>Séminaire annuel avec le GIP-INCa</a:t>
                        </a:r>
                      </a:p>
                    </p:txBody>
                  </p:sp>
                </p:grpSp>
                <p:cxnSp>
                  <p:nvCxnSpPr>
                    <p:cNvPr id="25" name="Connecteur droit avec flèche 24"/>
                    <p:cNvCxnSpPr/>
                    <p:nvPr/>
                  </p:nvCxnSpPr>
                  <p:spPr>
                    <a:xfrm flipH="1">
                      <a:off x="5649992" y="2008419"/>
                      <a:ext cx="1046083" cy="1424507"/>
                    </a:xfrm>
                    <a:prstGeom prst="straightConnector1">
                      <a:avLst/>
                    </a:prstGeom>
                    <a:ln w="9525" cap="rnd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ysDash"/>
                      <a:miter lim="800000"/>
                      <a:tailEnd type="oval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" name="Connecteur droit 25"/>
                    <p:cNvCxnSpPr/>
                    <p:nvPr/>
                  </p:nvCxnSpPr>
                  <p:spPr>
                    <a:xfrm flipH="1">
                      <a:off x="5922169" y="3432926"/>
                      <a:ext cx="286447" cy="157999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cxnSp>
          <p:nvCxnSpPr>
            <p:cNvPr id="10" name="Connecteur droit avec flèche 9"/>
            <p:cNvCxnSpPr>
              <a:stCxn id="12" idx="3"/>
            </p:cNvCxnSpPr>
            <p:nvPr/>
          </p:nvCxnSpPr>
          <p:spPr>
            <a:xfrm flipV="1">
              <a:off x="4677108" y="5732444"/>
              <a:ext cx="368902" cy="223577"/>
            </a:xfrm>
            <a:prstGeom prst="straightConnector1">
              <a:avLst/>
            </a:prstGeom>
            <a:ln w="9525" cap="rnd">
              <a:solidFill>
                <a:schemeClr val="tx1">
                  <a:lumMod val="65000"/>
                  <a:lumOff val="35000"/>
                </a:schemeClr>
              </a:solidFill>
              <a:prstDash val="sysDash"/>
              <a:miter lim="800000"/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08916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9620" y="421721"/>
            <a:ext cx="81410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Plan cancer 2014-2019 : LES AMBITIONS</a:t>
            </a:r>
          </a:p>
        </p:txBody>
      </p:sp>
      <p:pic>
        <p:nvPicPr>
          <p:cNvPr id="39" name="Imag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163" y="3475704"/>
            <a:ext cx="2259005" cy="121706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7942" y="1258382"/>
            <a:ext cx="8709688" cy="53938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DES OBJECTIFS DE SANTÉ COMPRÉHENSIBLES PAR TOUS</a:t>
            </a:r>
          </a:p>
          <a:p>
            <a:pPr marL="360000" indent="-360000">
              <a:spcBef>
                <a:spcPts val="1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Guérir plus de personnes malades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404040"/>
                </a:solidFill>
                <a:latin typeface="Calibri"/>
                <a:cs typeface="Calibri"/>
              </a:rPr>
              <a:t>Généralisation du </a:t>
            </a: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dépistage organisé du cancer du col de l’utérus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Evolution des critères d’autorisation </a:t>
            </a:r>
            <a:r>
              <a:rPr lang="fr-FR" dirty="0">
                <a:solidFill>
                  <a:srgbClr val="404040"/>
                </a:solidFill>
                <a:latin typeface="Calibri"/>
                <a:cs typeface="Calibri"/>
              </a:rPr>
              <a:t>pour le traitement des cancers 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404040"/>
                </a:solidFill>
                <a:cs typeface="Calibri"/>
              </a:rPr>
              <a:t>Médecine de précision et innovations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Bonnes pratiques nationales, bon usage, prévention et gestion des effets indésirables</a:t>
            </a:r>
            <a:endParaRPr lang="fr-FR" dirty="0">
              <a:solidFill>
                <a:srgbClr val="404040"/>
              </a:solidFill>
              <a:latin typeface="Calibri"/>
              <a:cs typeface="Calibri"/>
            </a:endParaRPr>
          </a:p>
          <a:p>
            <a:pPr marL="360000" lvl="1" indent="-360000">
              <a:spcBef>
                <a:spcPts val="6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Préserver la continuité et la qualité de vie</a:t>
            </a:r>
          </a:p>
          <a:p>
            <a:pPr marL="742950" lvl="1" indent="-28575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Parcours de santé </a:t>
            </a:r>
            <a:r>
              <a:rPr lang="fr-FR" dirty="0">
                <a:solidFill>
                  <a:srgbClr val="404040"/>
                </a:solidFill>
                <a:latin typeface="Calibri"/>
                <a:cs typeface="Calibri"/>
              </a:rPr>
              <a:t>et coordination hôpital-ville</a:t>
            </a:r>
          </a:p>
          <a:p>
            <a:pPr marL="742950" lvl="1" indent="-28575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Droit à l’oubli </a:t>
            </a:r>
            <a:r>
              <a:rPr lang="fr-FR" dirty="0">
                <a:solidFill>
                  <a:srgbClr val="404040"/>
                </a:solidFill>
                <a:latin typeface="Calibri"/>
                <a:cs typeface="Calibri"/>
              </a:rPr>
              <a:t>et accès à l’emprunt et aux assurances</a:t>
            </a:r>
          </a:p>
          <a:p>
            <a:pPr marL="742950" lvl="1" indent="-28575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Maintien et retour en emploi</a:t>
            </a:r>
          </a:p>
          <a:p>
            <a:pPr marL="360000" lvl="1" indent="-360000">
              <a:spcBef>
                <a:spcPts val="6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Investir dans la prévention et la recherche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404040"/>
                </a:solidFill>
                <a:latin typeface="Calibri"/>
                <a:cs typeface="Calibri"/>
              </a:rPr>
              <a:t>Principaux </a:t>
            </a: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facteurs de risques </a:t>
            </a:r>
            <a:r>
              <a:rPr lang="fr-FR" dirty="0">
                <a:solidFill>
                  <a:srgbClr val="404040"/>
                </a:solidFill>
                <a:latin typeface="Calibri"/>
                <a:cs typeface="Calibri"/>
              </a:rPr>
              <a:t>de cancer (tabac, alcool)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Préparer la médecine de demain </a:t>
            </a:r>
            <a:r>
              <a:rPr lang="fr-FR" dirty="0">
                <a:solidFill>
                  <a:srgbClr val="404040"/>
                </a:solidFill>
                <a:latin typeface="Calibri"/>
                <a:cs typeface="Calibri"/>
              </a:rPr>
              <a:t>(génomique, immunothérapies, CAR-T…) </a:t>
            </a:r>
            <a:r>
              <a:rPr lang="fr-FR" b="1" dirty="0">
                <a:solidFill>
                  <a:schemeClr val="tx1"/>
                </a:solidFill>
                <a:cs typeface="Calibri"/>
              </a:rPr>
              <a:t>au travers d’une recherche d’excellence </a:t>
            </a:r>
            <a:endParaRPr lang="fr-FR" dirty="0">
              <a:solidFill>
                <a:srgbClr val="404040"/>
              </a:solidFill>
              <a:latin typeface="Calibri"/>
              <a:cs typeface="Calibri"/>
            </a:endParaRP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404040"/>
                </a:solidFill>
                <a:latin typeface="Calibri"/>
                <a:cs typeface="Calibri"/>
              </a:rPr>
              <a:t>Recherche sur </a:t>
            </a: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cancers et environnement</a:t>
            </a:r>
          </a:p>
        </p:txBody>
      </p:sp>
    </p:spTree>
    <p:extLst>
      <p:ext uri="{BB962C8B-B14F-4D97-AF65-F5344CB8AC3E}">
        <p14:creationId xmlns:p14="http://schemas.microsoft.com/office/powerpoint/2010/main" val="29524285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05438" y="5575690"/>
            <a:ext cx="2238562" cy="12823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2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61" y="5653847"/>
            <a:ext cx="1859109" cy="9689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9620" y="1787407"/>
            <a:ext cx="7683882" cy="344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8000" spc="-150" dirty="0">
                <a:solidFill>
                  <a:srgbClr val="B1D1FC"/>
                </a:solidFill>
                <a:latin typeface="Roboto Black"/>
                <a:cs typeface="Roboto Black"/>
              </a:rPr>
              <a:t>4</a:t>
            </a:r>
          </a:p>
          <a:p>
            <a:pPr>
              <a:lnSpc>
                <a:spcPct val="80000"/>
              </a:lnSpc>
            </a:pPr>
            <a:r>
              <a:rPr lang="fr-FR" sz="4800" spc="-150" dirty="0">
                <a:solidFill>
                  <a:schemeClr val="bg1"/>
                </a:solidFill>
                <a:latin typeface="Roboto Black"/>
                <a:cs typeface="Roboto Black"/>
              </a:rPr>
              <a:t>Les cancers : </a:t>
            </a:r>
          </a:p>
          <a:p>
            <a:pPr>
              <a:lnSpc>
                <a:spcPct val="80000"/>
              </a:lnSpc>
            </a:pPr>
            <a:endParaRPr lang="fr-FR" sz="4800" spc="-150" dirty="0">
              <a:solidFill>
                <a:schemeClr val="bg1"/>
              </a:solidFill>
              <a:latin typeface="Roboto Black"/>
              <a:cs typeface="Roboto Black"/>
            </a:endParaRPr>
          </a:p>
          <a:p>
            <a:pPr>
              <a:lnSpc>
                <a:spcPct val="80000"/>
              </a:lnSpc>
            </a:pPr>
            <a:r>
              <a:rPr lang="fr-FR" sz="4800" spc="-150" dirty="0">
                <a:solidFill>
                  <a:schemeClr val="bg1"/>
                </a:solidFill>
                <a:latin typeface="Roboto Black"/>
                <a:cs typeface="Roboto Black"/>
              </a:rPr>
              <a:t>ÉVOLUTIONS</a:t>
            </a:r>
          </a:p>
          <a:p>
            <a:pPr>
              <a:lnSpc>
                <a:spcPct val="80000"/>
              </a:lnSpc>
            </a:pPr>
            <a:r>
              <a:rPr lang="fr-FR" sz="4800" spc="-150" dirty="0">
                <a:solidFill>
                  <a:schemeClr val="bg1"/>
                </a:solidFill>
                <a:latin typeface="Roboto Black"/>
                <a:cs typeface="Roboto Black"/>
              </a:rPr>
              <a:t>INNOVATION</a:t>
            </a:r>
          </a:p>
        </p:txBody>
      </p:sp>
    </p:spTree>
    <p:extLst>
      <p:ext uri="{BB962C8B-B14F-4D97-AF65-F5344CB8AC3E}">
        <p14:creationId xmlns:p14="http://schemas.microsoft.com/office/powerpoint/2010/main" val="41730847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fr-FR" sz="3200" spc="-150" dirty="0">
                <a:solidFill>
                  <a:srgbClr val="B1D1FC"/>
                </a:solidFill>
                <a:latin typeface="Roboto Black"/>
                <a:cs typeface="Roboto Black"/>
              </a:rPr>
              <a:t>LES GRANDS CHANGEMENTS DE PARADIGME</a:t>
            </a:r>
          </a:p>
        </p:txBody>
      </p:sp>
      <p:sp>
        <p:nvSpPr>
          <p:cNvPr id="6" name="Rectangle 5"/>
          <p:cNvSpPr/>
          <p:nvPr/>
        </p:nvSpPr>
        <p:spPr>
          <a:xfrm>
            <a:off x="217942" y="1104552"/>
            <a:ext cx="8631335" cy="52186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800" b="1" dirty="0">
                <a:solidFill>
                  <a:srgbClr val="152253"/>
                </a:solidFill>
                <a:latin typeface="Roboto Black"/>
                <a:cs typeface="Roboto Black"/>
              </a:rPr>
              <a:t>CHALLENGE TECHNOLOGIQUE</a:t>
            </a:r>
          </a:p>
          <a:p>
            <a:pPr marL="817200" lvl="1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latin typeface="Calibri"/>
                <a:cs typeface="Calibri"/>
              </a:rPr>
              <a:t>Identification de cibles, Séquençage du génome</a:t>
            </a:r>
          </a:p>
          <a:p>
            <a:pPr marL="817200" lvl="1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 err="1">
                <a:solidFill>
                  <a:srgbClr val="404040"/>
                </a:solidFill>
                <a:latin typeface="Calibri"/>
                <a:cs typeface="Calibri"/>
              </a:rPr>
              <a:t>Bioinformatique</a:t>
            </a:r>
            <a:r>
              <a:rPr lang="fr-FR" sz="2400" dirty="0">
                <a:solidFill>
                  <a:srgbClr val="404040"/>
                </a:solidFill>
                <a:latin typeface="Calibri"/>
                <a:cs typeface="Calibri"/>
              </a:rPr>
              <a:t>, biopsies liquides</a:t>
            </a:r>
          </a:p>
          <a:p>
            <a:pPr marL="817200" lvl="1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latin typeface="Calibri"/>
                <a:cs typeface="Calibri"/>
              </a:rPr>
              <a:t>Formation médicale</a:t>
            </a:r>
          </a:p>
          <a:p>
            <a:pPr marL="817200" lvl="1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latin typeface="Calibri"/>
                <a:cs typeface="Calibri"/>
              </a:rPr>
              <a:t>Numérisation</a:t>
            </a:r>
          </a:p>
          <a:p>
            <a:pPr marL="817200" lvl="1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latin typeface="Calibri"/>
                <a:cs typeface="Calibri"/>
              </a:rPr>
              <a:t>Innovation de rupture, MTI, Thérapies ciblées associations</a:t>
            </a: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lang="fr-FR" sz="2400" dirty="0">
              <a:solidFill>
                <a:srgbClr val="404040"/>
              </a:solidFill>
              <a:latin typeface="Calibri"/>
              <a:cs typeface="Calibri"/>
            </a:endParaRPr>
          </a:p>
          <a:p>
            <a:pPr marL="360000" lvl="0" indent="-360000">
              <a:spcBef>
                <a:spcPts val="5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800" b="1" dirty="0">
                <a:solidFill>
                  <a:srgbClr val="152253"/>
                </a:solidFill>
                <a:latin typeface="Roboto Black"/>
                <a:cs typeface="Roboto Black"/>
              </a:rPr>
              <a:t>CHALLENGE ORGANISATIONNEL</a:t>
            </a:r>
          </a:p>
          <a:p>
            <a:pPr marL="817200" lvl="2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Virage ambulatoire : développement de la chimio per os, lien Ville-Hôpital, Pharmacie clinique…</a:t>
            </a:r>
          </a:p>
          <a:p>
            <a:pPr marL="817200" lvl="2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Nouveaux circuits et organisations : Immunothérapies spécifiques, les CAR-T…</a:t>
            </a:r>
          </a:p>
          <a:p>
            <a:pPr marL="457200" lvl="2">
              <a:buClr>
                <a:schemeClr val="tx1">
                  <a:lumMod val="65000"/>
                  <a:lumOff val="35000"/>
                </a:schemeClr>
              </a:buClr>
            </a:pPr>
            <a:endParaRPr lang="fr-FR" sz="2000" dirty="0">
              <a:solidFill>
                <a:srgbClr val="404040"/>
              </a:solidFill>
              <a:cs typeface="Calibri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lang="fr-FR" sz="2000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grpSp>
        <p:nvGrpSpPr>
          <p:cNvPr id="12" name="Groupe 11"/>
          <p:cNvGrpSpPr/>
          <p:nvPr/>
        </p:nvGrpSpPr>
        <p:grpSpPr>
          <a:xfrm>
            <a:off x="7082616" y="1340565"/>
            <a:ext cx="1766660" cy="1738165"/>
            <a:chOff x="8031120" y="1444146"/>
            <a:chExt cx="1363778" cy="1341781"/>
          </a:xfrm>
        </p:grpSpPr>
        <p:grpSp>
          <p:nvGrpSpPr>
            <p:cNvPr id="14" name="Groupe 13"/>
            <p:cNvGrpSpPr/>
            <p:nvPr/>
          </p:nvGrpSpPr>
          <p:grpSpPr>
            <a:xfrm>
              <a:off x="8031120" y="1444146"/>
              <a:ext cx="1363778" cy="1341781"/>
              <a:chOff x="8031120" y="1444146"/>
              <a:chExt cx="1363778" cy="1341781"/>
            </a:xfrm>
          </p:grpSpPr>
          <p:pic>
            <p:nvPicPr>
              <p:cNvPr id="16" name="Picture 2" descr="Afficher l'image d'origine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31120" y="1444146"/>
                <a:ext cx="1363778" cy="1341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Ellipse 16"/>
              <p:cNvSpPr/>
              <p:nvPr/>
            </p:nvSpPr>
            <p:spPr>
              <a:xfrm>
                <a:off x="8357234" y="1534982"/>
                <a:ext cx="711549" cy="7115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5" name="Picture 4" descr="Afficher l'image d'origin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8124" y="1647826"/>
              <a:ext cx="483284" cy="483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267501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fr-FR" sz="3200" spc="-150" dirty="0">
                <a:solidFill>
                  <a:srgbClr val="B1D1FC"/>
                </a:solidFill>
                <a:latin typeface="Roboto Black"/>
                <a:cs typeface="Roboto Black"/>
              </a:rPr>
              <a:t>LES GRANDS CHANGEMENTS DE PARADIGME</a:t>
            </a:r>
          </a:p>
        </p:txBody>
      </p:sp>
      <p:sp>
        <p:nvSpPr>
          <p:cNvPr id="6" name="Rectangle 5"/>
          <p:cNvSpPr/>
          <p:nvPr/>
        </p:nvSpPr>
        <p:spPr>
          <a:xfrm>
            <a:off x="217942" y="1104552"/>
            <a:ext cx="8631335" cy="52186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360000" lvl="0" indent="-360000">
              <a:spcBef>
                <a:spcPts val="5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800" b="1" dirty="0">
                <a:solidFill>
                  <a:srgbClr val="152253"/>
                </a:solidFill>
                <a:latin typeface="Roboto Black"/>
                <a:cs typeface="Roboto Black"/>
              </a:rPr>
              <a:t>ENJEUX ÉTHIQUES</a:t>
            </a:r>
          </a:p>
          <a:p>
            <a:pPr marL="817200" lvl="2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Partage des données de santé (</a:t>
            </a:r>
            <a:r>
              <a:rPr lang="fr-FR" sz="2400" dirty="0" err="1">
                <a:solidFill>
                  <a:srgbClr val="404040"/>
                </a:solidFill>
                <a:cs typeface="Calibri"/>
              </a:rPr>
              <a:t>big</a:t>
            </a:r>
            <a:r>
              <a:rPr lang="fr-FR" sz="2400" dirty="0">
                <a:solidFill>
                  <a:srgbClr val="404040"/>
                </a:solidFill>
                <a:cs typeface="Calibri"/>
              </a:rPr>
              <a:t> data), E-santé, télémédecine, objets connectés, applications, Intelligence Artificielle </a:t>
            </a:r>
          </a:p>
          <a:p>
            <a:pPr marL="817200" lvl="2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Médecine prédictive, ciblage moléculaire, individualisation et circulation de cellules</a:t>
            </a:r>
          </a:p>
          <a:p>
            <a:pPr marL="457200" lvl="2">
              <a:buClr>
                <a:schemeClr val="tx1">
                  <a:lumMod val="65000"/>
                  <a:lumOff val="35000"/>
                </a:schemeClr>
              </a:buClr>
            </a:pPr>
            <a:endParaRPr lang="fr-FR" sz="2400" dirty="0">
              <a:solidFill>
                <a:srgbClr val="404040"/>
              </a:solidFill>
              <a:cs typeface="Calibri"/>
            </a:endParaRPr>
          </a:p>
          <a:p>
            <a:pPr marL="360000" lvl="0" indent="-360000">
              <a:spcBef>
                <a:spcPts val="5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800" b="1" dirty="0">
                <a:solidFill>
                  <a:srgbClr val="152253"/>
                </a:solidFill>
                <a:latin typeface="Roboto Black"/>
                <a:cs typeface="Roboto Black"/>
              </a:rPr>
              <a:t>ENJEUX FINANCIERS </a:t>
            </a:r>
          </a:p>
          <a:p>
            <a:pPr marL="817200" lvl="2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Équité d’accès </a:t>
            </a:r>
          </a:p>
          <a:p>
            <a:pPr marL="817200" lvl="2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Coûts des médicaments </a:t>
            </a:r>
          </a:p>
          <a:p>
            <a:pPr marL="817200" lvl="2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Tarification au parcours versus tarification à l’acte</a:t>
            </a:r>
          </a:p>
          <a:p>
            <a:pPr marL="817200" lvl="2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endParaRPr lang="fr-FR" sz="2000" dirty="0">
              <a:solidFill>
                <a:srgbClr val="404040"/>
              </a:solidFill>
              <a:cs typeface="Calibri"/>
            </a:endParaRPr>
          </a:p>
          <a:p>
            <a:pPr lvl="1">
              <a:buClr>
                <a:schemeClr val="tx1">
                  <a:lumMod val="65000"/>
                  <a:lumOff val="35000"/>
                </a:schemeClr>
              </a:buClr>
            </a:pPr>
            <a:endParaRPr lang="fr-FR" sz="2000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grpSp>
        <p:nvGrpSpPr>
          <p:cNvPr id="12" name="Groupe 11"/>
          <p:cNvGrpSpPr/>
          <p:nvPr/>
        </p:nvGrpSpPr>
        <p:grpSpPr>
          <a:xfrm>
            <a:off x="7082616" y="1340565"/>
            <a:ext cx="1766660" cy="1738165"/>
            <a:chOff x="8031120" y="1444146"/>
            <a:chExt cx="1363778" cy="1341781"/>
          </a:xfrm>
        </p:grpSpPr>
        <p:grpSp>
          <p:nvGrpSpPr>
            <p:cNvPr id="14" name="Groupe 13"/>
            <p:cNvGrpSpPr/>
            <p:nvPr/>
          </p:nvGrpSpPr>
          <p:grpSpPr>
            <a:xfrm>
              <a:off x="8031120" y="1444146"/>
              <a:ext cx="1363778" cy="1341781"/>
              <a:chOff x="8031120" y="1444146"/>
              <a:chExt cx="1363778" cy="1341781"/>
            </a:xfrm>
          </p:grpSpPr>
          <p:pic>
            <p:nvPicPr>
              <p:cNvPr id="16" name="Picture 2" descr="Afficher l'image d'origine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31120" y="1444146"/>
                <a:ext cx="1363778" cy="1341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Ellipse 16"/>
              <p:cNvSpPr/>
              <p:nvPr/>
            </p:nvSpPr>
            <p:spPr>
              <a:xfrm>
                <a:off x="8357234" y="1534982"/>
                <a:ext cx="711549" cy="7115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5" name="Picture 4" descr="Afficher l'image d'origin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8124" y="1647826"/>
              <a:ext cx="483284" cy="483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7903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9619" y="421721"/>
            <a:ext cx="795992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INCIDENCE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228600" y="1773173"/>
            <a:ext cx="8757745" cy="74097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400 000 NOUVEAUX CAS </a:t>
            </a:r>
            <a:r>
              <a:rPr lang="fr-FR" sz="2400" dirty="0">
                <a:solidFill>
                  <a:srgbClr val="152253"/>
                </a:solidFill>
                <a:latin typeface="Roboto Black"/>
                <a:cs typeface="Roboto Black"/>
              </a:rPr>
              <a:t>DE CANCERS ESTIMÉS EN 2017</a:t>
            </a:r>
          </a:p>
          <a:p>
            <a:pPr marL="0" indent="0" algn="just">
              <a:buFont typeface="Arial"/>
              <a:buNone/>
            </a:pP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204" y="2514151"/>
            <a:ext cx="7880426" cy="243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39773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92605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fr-FR" sz="3200" spc="-150" dirty="0">
                <a:solidFill>
                  <a:srgbClr val="B1D1FC"/>
                </a:solidFill>
                <a:latin typeface="Roboto Black"/>
                <a:cs typeface="Roboto Black"/>
              </a:rPr>
              <a:t>EVOLUTION DE L’OFFRE DES ANTICANCÉREUX</a:t>
            </a:r>
          </a:p>
        </p:txBody>
      </p:sp>
      <p:sp>
        <p:nvSpPr>
          <p:cNvPr id="6" name="Rectangle 5"/>
          <p:cNvSpPr/>
          <p:nvPr/>
        </p:nvSpPr>
        <p:spPr>
          <a:xfrm>
            <a:off x="217942" y="1774530"/>
            <a:ext cx="8573426" cy="11026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16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UN FORT TAUX D’AMM DES MÉDICAMENTS EN CANCÉROLOGIE</a:t>
            </a:r>
          </a:p>
          <a:p>
            <a:pPr marL="817200" lvl="1" indent="-360000"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25% des AMM européennes (initiales et extensions)</a:t>
            </a:r>
          </a:p>
          <a:p>
            <a:pPr marL="817200" lvl="1" indent="-360000"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 (70 entre 2011 et 2016, 22 types de tumeurs) </a:t>
            </a:r>
          </a:p>
          <a:p>
            <a:pPr marL="817200" lvl="1" indent="-360000"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8 AMM initiales délivrées par an</a:t>
            </a:r>
          </a:p>
        </p:txBody>
      </p:sp>
      <p:pic>
        <p:nvPicPr>
          <p:cNvPr id="18" name="Picture 3" descr="I:\PROJETS TRANSVERSAUX\Présidence\Visuels pour Carole\99-illustration cadeaux\hexagone-fleche-fondBlan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656" y="1846053"/>
            <a:ext cx="1144343" cy="104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oneTexte 19"/>
          <p:cNvSpPr txBox="1"/>
          <p:nvPr/>
        </p:nvSpPr>
        <p:spPr>
          <a:xfrm>
            <a:off x="108187" y="3350755"/>
            <a:ext cx="4572784" cy="374571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100" dirty="0">
                <a:solidFill>
                  <a:schemeClr val="bg1"/>
                </a:solidFill>
                <a:cs typeface="Arial" panose="020B0604020202020204" pitchFamily="34" charset="0"/>
              </a:rPr>
              <a:t>CLASSES DES MOLÉCULES MISES SUR LE MARCHÉ 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cs typeface="Arial" panose="020B0604020202020204" pitchFamily="34" charset="0"/>
              </a:rPr>
              <a:t>POUR LA 1</a:t>
            </a:r>
            <a:r>
              <a:rPr lang="fr-FR" sz="1100" baseline="30000" dirty="0">
                <a:solidFill>
                  <a:schemeClr val="bg1"/>
                </a:solidFill>
                <a:cs typeface="Arial" panose="020B0604020202020204" pitchFamily="34" charset="0"/>
              </a:rPr>
              <a:t>ÈRE</a:t>
            </a:r>
            <a:r>
              <a:rPr lang="fr-FR" sz="1100" dirty="0">
                <a:solidFill>
                  <a:schemeClr val="bg1"/>
                </a:solidFill>
                <a:cs typeface="Arial" panose="020B0604020202020204" pitchFamily="34" charset="0"/>
              </a:rPr>
              <a:t> FOIS SUR LA PÉRIODE 2010 – 2016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744528" y="3270675"/>
            <a:ext cx="4399472" cy="209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-360000">
              <a:spcAft>
                <a:spcPts val="16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DES AMM QUI CONCERNENT LE PLUS SOUVENT DES TRAITEMENTS D’UN NOUVEAU TYPE</a:t>
            </a:r>
          </a:p>
          <a:p>
            <a:pPr marL="817200" lvl="2" indent="-360000"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Thérapies ciblées </a:t>
            </a:r>
          </a:p>
          <a:p>
            <a:pPr marL="817200" lvl="2" indent="-360000"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Immunothérapies spécifiques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7" y="3725326"/>
            <a:ext cx="4572784" cy="313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45317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80000"/>
              </a:lnSpc>
              <a:spcAft>
                <a:spcPts val="1800"/>
              </a:spcAft>
              <a:defRPr sz="3600" spc="-150">
                <a:solidFill>
                  <a:srgbClr val="B1D1FC"/>
                </a:solidFill>
                <a:latin typeface="Roboto Black"/>
                <a:cs typeface="Roboto Black"/>
              </a:defRPr>
            </a:lvl1pPr>
          </a:lstStyle>
          <a:p>
            <a:pPr algn="ctr"/>
            <a:r>
              <a:rPr lang="fr-FR" sz="3200" dirty="0"/>
              <a:t>DES INNOVATIONS DE NATURES DIVERSES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1281536"/>
            <a:ext cx="473590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-360000">
              <a:spcAft>
                <a:spcPts val="6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DES INNOVATIONS DE RUPTURE </a:t>
            </a:r>
          </a:p>
          <a:p>
            <a:pPr marL="8172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Thérapies ciblées (TC)</a:t>
            </a:r>
          </a:p>
          <a:p>
            <a:pPr marL="8172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Immunothérapies spécifiques (anti CTL4, antiPD1..) </a:t>
            </a:r>
          </a:p>
          <a:p>
            <a:pPr marL="8172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Vaccins  </a:t>
            </a:r>
          </a:p>
          <a:p>
            <a:pPr marL="8172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CAR T-</a:t>
            </a:r>
            <a:r>
              <a:rPr lang="fr-FR" sz="2000" dirty="0" err="1">
                <a:solidFill>
                  <a:srgbClr val="404040"/>
                </a:solidFill>
                <a:cs typeface="Calibri"/>
              </a:rPr>
              <a:t>cells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 (</a:t>
            </a:r>
            <a:r>
              <a:rPr lang="fr-FR" sz="2000" dirty="0" err="1">
                <a:solidFill>
                  <a:srgbClr val="404040"/>
                </a:solidFill>
                <a:cs typeface="Calibri"/>
              </a:rPr>
              <a:t>chimeric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 </a:t>
            </a:r>
            <a:r>
              <a:rPr lang="fr-FR" sz="2000" dirty="0" err="1">
                <a:solidFill>
                  <a:srgbClr val="404040"/>
                </a:solidFill>
                <a:cs typeface="Calibri"/>
              </a:rPr>
              <a:t>antigen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 </a:t>
            </a:r>
            <a:r>
              <a:rPr lang="fr-FR" sz="2000" dirty="0" err="1">
                <a:solidFill>
                  <a:srgbClr val="404040"/>
                </a:solidFill>
                <a:cs typeface="Calibri"/>
              </a:rPr>
              <a:t>receptors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) TCR-T – UCAR-T… 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572786" y="1269110"/>
            <a:ext cx="457121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-360000">
              <a:spcAft>
                <a:spcPts val="6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NOUVEAUX TYPES DE MÉDICAMENTS </a:t>
            </a:r>
          </a:p>
          <a:p>
            <a:pPr marL="8172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Anticorps conjugués 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(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trastzumab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emtansine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)</a:t>
            </a:r>
            <a:endParaRPr lang="fr-FR" sz="2000" dirty="0">
              <a:solidFill>
                <a:srgbClr val="404040"/>
              </a:solidFill>
              <a:cs typeface="Calibri"/>
            </a:endParaRPr>
          </a:p>
          <a:p>
            <a:pPr marL="8172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Protéines de fusion 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(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aflibercept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)</a:t>
            </a:r>
            <a:endParaRPr lang="fr-FR" sz="2000" dirty="0">
              <a:solidFill>
                <a:srgbClr val="404040"/>
              </a:solidFill>
              <a:cs typeface="Calibri"/>
            </a:endParaRPr>
          </a:p>
          <a:p>
            <a:pPr marL="8172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Anticorps bispécifiques (</a:t>
            </a:r>
            <a:r>
              <a:rPr lang="fr-FR" sz="2000" dirty="0" err="1">
                <a:solidFill>
                  <a:srgbClr val="404040"/>
                </a:solidFill>
                <a:cs typeface="Calibri"/>
              </a:rPr>
              <a:t>blinatumomab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)</a:t>
            </a:r>
          </a:p>
          <a:p>
            <a:pPr marL="817200" lvl="2" indent="-360000"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endParaRPr lang="fr-FR" dirty="0">
              <a:solidFill>
                <a:srgbClr val="404040"/>
              </a:solidFill>
              <a:cs typeface="Calibri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14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221" y="3474914"/>
            <a:ext cx="3342341" cy="2083142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735901" y="5634832"/>
            <a:ext cx="4522987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-360000">
              <a:spcAft>
                <a:spcPts val="6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DE NOUVELLES MODALITÉS D’ADMINISTRATION </a:t>
            </a:r>
          </a:p>
          <a:p>
            <a:pPr marL="817200" lvl="2" indent="-360000"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1600" dirty="0">
                <a:solidFill>
                  <a:srgbClr val="404040"/>
                </a:solidFill>
                <a:cs typeface="Calibri"/>
              </a:rPr>
              <a:t>PO, SC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597" y="3647543"/>
            <a:ext cx="2344741" cy="1934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2152"/>
            <a:ext cx="2747597" cy="1934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0" y="5606308"/>
            <a:ext cx="274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latin typeface="+mj-lt"/>
              </a:rPr>
              <a:t>Clinical application of genetically modified T cells in cancer therapy</a:t>
            </a:r>
          </a:p>
          <a:p>
            <a:r>
              <a:rPr lang="en-US" sz="900" dirty="0">
                <a:latin typeface="+mj-lt"/>
              </a:rPr>
              <a:t>Michael H Kershaw, Jennifer A Westwood, Clare Y Slaney and Phillip K Darcy</a:t>
            </a:r>
          </a:p>
        </p:txBody>
      </p:sp>
    </p:spTree>
    <p:extLst>
      <p:ext uri="{BB962C8B-B14F-4D97-AF65-F5344CB8AC3E}">
        <p14:creationId xmlns:p14="http://schemas.microsoft.com/office/powerpoint/2010/main" val="27952714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4" y="421721"/>
            <a:ext cx="8709686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200" spc="-150" dirty="0">
                <a:solidFill>
                  <a:srgbClr val="B1D1FC"/>
                </a:solidFill>
                <a:latin typeface="Roboto Black"/>
                <a:cs typeface="Roboto Black"/>
              </a:rPr>
              <a:t>DES INNOVATIONS DE NATURES DIVERSES</a:t>
            </a:r>
          </a:p>
        </p:txBody>
      </p:sp>
      <p:pic>
        <p:nvPicPr>
          <p:cNvPr id="6" name="Picture 4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85" y="1116590"/>
            <a:ext cx="2466445" cy="20533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04" y="3341698"/>
            <a:ext cx="3290074" cy="1886816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Espace réservé du contenu 2"/>
          <p:cNvSpPr txBox="1">
            <a:spLocks/>
          </p:cNvSpPr>
          <p:nvPr/>
        </p:nvSpPr>
        <p:spPr>
          <a:xfrm>
            <a:off x="3697637" y="3258218"/>
            <a:ext cx="5229991" cy="214351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rgbClr val="13257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  <a:spcAft>
                <a:spcPts val="16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1800" b="1" dirty="0">
                <a:solidFill>
                  <a:srgbClr val="152253"/>
                </a:solidFill>
                <a:latin typeface="Roboto Black"/>
                <a:cs typeface="Roboto Black"/>
              </a:rPr>
              <a:t>DES STRATÉGIES THÉRAPEUTIQUES ENTRAÎNANT UN PROGRÈS INCRÉMENTAL</a:t>
            </a:r>
          </a:p>
          <a:p>
            <a:pPr marL="457200" lvl="3" algn="just" defTabSz="252000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Associations de thérapies ciblées 	</a:t>
            </a:r>
          </a:p>
          <a:p>
            <a:pPr marL="457200" lvl="3" algn="just" defTabSz="252000">
              <a:spcBef>
                <a:spcPts val="12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404040"/>
                </a:solidFill>
                <a:latin typeface="Calibri"/>
                <a:cs typeface="Calibri"/>
              </a:rPr>
              <a:t>Des utilisations séquentielles face à l’échappement (hétérogénéité tumorale…)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217944" y="5401735"/>
            <a:ext cx="8408471" cy="1344121"/>
          </a:xfrm>
          <a:prstGeom prst="rect">
            <a:avLst/>
          </a:prstGeom>
        </p:spPr>
        <p:txBody>
          <a:bodyPr lIns="46800" rIns="4680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rgbClr val="13257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spcBef>
                <a:spcPts val="0"/>
              </a:spcBef>
              <a:spcAft>
                <a:spcPts val="16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1800" b="1" dirty="0">
                <a:solidFill>
                  <a:srgbClr val="152253"/>
                </a:solidFill>
                <a:latin typeface="Roboto Black"/>
                <a:cs typeface="Roboto Black"/>
              </a:rPr>
              <a:t>    LE VIRAGE AMBULATOIRE : LA CHIMIOTHÉRAPIE ORALE</a:t>
            </a:r>
          </a:p>
          <a:p>
            <a:pPr marL="0" lvl="1" algn="just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rgbClr val="404040"/>
                </a:solidFill>
                <a:latin typeface="Calibri"/>
                <a:cs typeface="Calibri"/>
              </a:rPr>
              <a:t>Plus de 50% des nouvelles molécules autorisées entre 2010 et 2014 (23/41)</a:t>
            </a:r>
          </a:p>
          <a:p>
            <a:pPr marL="0" lvl="1" algn="just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rgbClr val="404040"/>
                </a:solidFill>
                <a:latin typeface="Calibri"/>
                <a:cs typeface="Calibri"/>
              </a:rPr>
              <a:t>Majorité de Thérapies Ciblées </a:t>
            </a:r>
          </a:p>
          <a:p>
            <a:pPr marL="0" lvl="1" algn="just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rgbClr val="404040"/>
                </a:solidFill>
                <a:latin typeface="Calibri"/>
                <a:cs typeface="Calibri"/>
              </a:rPr>
              <a:t>Question de l’observance / effets secondaires/organisation des soins.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217940" y="1612177"/>
            <a:ext cx="7588313" cy="14401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rgbClr val="13257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8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1800" b="1" dirty="0">
                <a:solidFill>
                  <a:srgbClr val="152253"/>
                </a:solidFill>
                <a:latin typeface="Roboto Black"/>
                <a:cs typeface="Roboto Black"/>
              </a:rPr>
              <a:t>COUVRIR LES BESOINS MÉDICAUX</a:t>
            </a:r>
          </a:p>
          <a:p>
            <a:pPr marL="612000" lvl="2" indent="-285750"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Des innovations pour des </a:t>
            </a:r>
            <a:r>
              <a:rPr lang="fr-FR" sz="2000" b="1" dirty="0">
                <a:solidFill>
                  <a:srgbClr val="404040"/>
                </a:solidFill>
                <a:cs typeface="Calibri"/>
              </a:rPr>
              <a:t>situations jusqu’alors orphelines</a:t>
            </a:r>
          </a:p>
          <a:p>
            <a:pPr marL="326250" lvl="2" indent="0">
              <a:buClr>
                <a:schemeClr val="tx1">
                  <a:lumMod val="75000"/>
                  <a:lumOff val="25000"/>
                </a:schemeClr>
              </a:buClr>
              <a:buSzPct val="100000"/>
              <a:buNone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: mélanome métastatique = orpheline jusqu’en 2011 </a:t>
            </a:r>
          </a:p>
          <a:p>
            <a:pPr marL="326250" lvl="2" indent="0">
              <a:buClr>
                <a:schemeClr val="tx1">
                  <a:lumMod val="75000"/>
                  <a:lumOff val="25000"/>
                </a:schemeClr>
              </a:buClr>
              <a:buSzPct val="100000"/>
              <a:buNone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= 7 nouveaux médicaments en 5 ans</a:t>
            </a:r>
          </a:p>
          <a:p>
            <a:pPr>
              <a:spcBef>
                <a:spcPts val="0"/>
              </a:spcBef>
              <a:spcAft>
                <a:spcPts val="16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sz="1800" b="1" dirty="0">
              <a:solidFill>
                <a:srgbClr val="152253"/>
              </a:solidFill>
              <a:latin typeface="Roboto Black"/>
              <a:cs typeface="Robo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0772674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9300" y="421721"/>
            <a:ext cx="870833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spc="-150" dirty="0">
                <a:solidFill>
                  <a:srgbClr val="B1D1FC"/>
                </a:solidFill>
                <a:latin typeface="Roboto Black"/>
                <a:cs typeface="Roboto Black"/>
              </a:rPr>
              <a:t>NOMBRE CROISSANT D’ANOMALIES MOLECULAIRES</a:t>
            </a:r>
          </a:p>
          <a:p>
            <a:pPr algn="ctr">
              <a:lnSpc>
                <a:spcPct val="80000"/>
              </a:lnSpc>
            </a:pPr>
            <a:r>
              <a:rPr lang="fr-FR" sz="2400" spc="-150" dirty="0">
                <a:solidFill>
                  <a:srgbClr val="B1D1FC"/>
                </a:solidFill>
                <a:latin typeface="Roboto Black"/>
                <a:cs typeface="Roboto Black"/>
              </a:rPr>
              <a:t>ET DE MEDICAMENTS QUI LES CIBLENT</a:t>
            </a:r>
          </a:p>
        </p:txBody>
      </p: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050480"/>
              </p:ext>
            </p:extLst>
          </p:nvPr>
        </p:nvGraphicFramePr>
        <p:xfrm>
          <a:off x="219300" y="1425267"/>
          <a:ext cx="3757657" cy="524295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501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1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7282">
                <a:tc>
                  <a:txBody>
                    <a:bodyPr/>
                    <a:lstStyle/>
                    <a:p>
                      <a:pPr algn="ctr"/>
                      <a:r>
                        <a:rPr lang="en-US" sz="1300" noProof="0" dirty="0">
                          <a:solidFill>
                            <a:schemeClr val="tx1"/>
                          </a:solidFill>
                        </a:rPr>
                        <a:t>Druggable</a:t>
                      </a:r>
                      <a:r>
                        <a:rPr lang="fr-FR" sz="1300" dirty="0">
                          <a:solidFill>
                            <a:schemeClr val="tx1"/>
                          </a:solidFill>
                        </a:rPr>
                        <a:t> Target</a:t>
                      </a:r>
                    </a:p>
                  </a:txBody>
                  <a:tcPr marL="61197" marR="61197" marT="30598" marB="30598" anchor="ctr"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>
                          <a:solidFill>
                            <a:schemeClr val="tx1"/>
                          </a:solidFill>
                        </a:rPr>
                        <a:t>Class</a:t>
                      </a:r>
                    </a:p>
                  </a:txBody>
                  <a:tcPr marL="61197" marR="61197" marT="30598" marB="30598" anchor="ctr"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>
                          <a:solidFill>
                            <a:schemeClr val="tx1"/>
                          </a:solidFill>
                        </a:rPr>
                        <a:t>Drug</a:t>
                      </a:r>
                    </a:p>
                  </a:txBody>
                  <a:tcPr marL="61197" marR="61197" marT="30598" marB="30598" anchor="ctr">
                    <a:solidFill>
                      <a:srgbClr val="E0E8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384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KRAS mut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MEKi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Pi3Ki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GSK1120212</a:t>
                      </a:r>
                    </a:p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PF-04691502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384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BRAF V600E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RAFi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Pi3Ki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GSK2118436</a:t>
                      </a:r>
                    </a:p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PF-04691502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384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HER2 mut/</a:t>
                      </a:r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ampl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HER2i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PF-00299804</a:t>
                      </a:r>
                    </a:p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BIBW2992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384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NRAS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Pi3Ki</a:t>
                      </a:r>
                    </a:p>
                    <a:p>
                      <a:pPr algn="ctr"/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MEKi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PF-04691502</a:t>
                      </a:r>
                    </a:p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GSK1120212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2841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PTEN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Pi3Ki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BKM120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7384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PI3KCA1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</a:rPr>
                        <a:t> or PDPK1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Pi3Ki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Pi3Ki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PF-04691502</a:t>
                      </a:r>
                    </a:p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BKM120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2841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FGFR mut/</a:t>
                      </a:r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ampl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FGFRi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AZD4547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2841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LKB1 or STK11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LKB1i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CC-223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841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ALK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Meti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PF-02341066</a:t>
                      </a:r>
                    </a:p>
                  </a:txBody>
                  <a:tcPr marL="61197" marR="61197" marT="30598" marB="3059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7384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MET mut/</a:t>
                      </a:r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ampl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METi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ARQ197</a:t>
                      </a:r>
                    </a:p>
                    <a:p>
                      <a:pPr algn="ctr"/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crizotinib</a:t>
                      </a:r>
                    </a:p>
                  </a:txBody>
                  <a:tcPr marL="61197" marR="61197" marT="30598" marB="30598" anchor="ctr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4123949" y="1440008"/>
            <a:ext cx="4803681" cy="28300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VERS UNE APPROCHE MULTIPLEXÉE POUR L’ANALYSE EN PARALLÈLE DE PLUSIEURS GÈNES : LE NGS</a:t>
            </a:r>
          </a:p>
          <a:p>
            <a:pPr marL="800100" lvl="1" indent="-342900">
              <a:spcBef>
                <a:spcPts val="12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Wingdings" panose="05000000000000000000" pitchFamily="2" charset="2"/>
              <a:buChar char="§"/>
              <a:tabLst>
                <a:tab pos="360000" algn="l"/>
              </a:tabLst>
              <a:defRPr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cs typeface="Tahoma" pitchFamily="34" charset="0"/>
              </a:rPr>
              <a:t>NGS en  utilisation clinique </a:t>
            </a:r>
            <a:r>
              <a:rPr lang="fr-F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Tahoma" pitchFamily="34" charset="0"/>
              </a:rPr>
              <a:t>dans les 28 centres de génétique moléculaire</a:t>
            </a:r>
          </a:p>
          <a:p>
            <a:pPr marL="1200150" lvl="2" indent="-285750" algn="just">
              <a:lnSpc>
                <a:spcPts val="18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360000" algn="l"/>
              </a:tabLst>
              <a:defRPr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cs typeface="Tahoma" pitchFamily="34" charset="0"/>
              </a:rPr>
              <a:t>Panel de gènes</a:t>
            </a:r>
          </a:p>
          <a:p>
            <a:pPr marL="1200150" lvl="2" indent="-285750" algn="just">
              <a:lnSpc>
                <a:spcPts val="18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360000" algn="l"/>
              </a:tabLst>
              <a:defRPr/>
            </a:pPr>
            <a:r>
              <a:rPr lang="fr-FR" sz="2000" dirty="0" err="1">
                <a:solidFill>
                  <a:schemeClr val="tx1">
                    <a:lumMod val="65000"/>
                    <a:lumOff val="35000"/>
                  </a:schemeClr>
                </a:solidFill>
                <a:cs typeface="Tahoma" pitchFamily="34" charset="0"/>
              </a:rPr>
              <a:t>Exome</a:t>
            </a: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cs typeface="Tahoma" pitchFamily="34" charset="0"/>
              </a:rPr>
              <a:t> ou génome ( RNA </a:t>
            </a:r>
            <a:r>
              <a:rPr lang="fr-FR" sz="2000" dirty="0" err="1">
                <a:solidFill>
                  <a:schemeClr val="tx1">
                    <a:lumMod val="65000"/>
                    <a:lumOff val="35000"/>
                  </a:schemeClr>
                </a:solidFill>
                <a:cs typeface="Tahoma" pitchFamily="34" charset="0"/>
              </a:rPr>
              <a:t>seq</a:t>
            </a: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cs typeface="Tahoma" pitchFamily="34" charset="0"/>
              </a:rPr>
              <a:t> ?)</a:t>
            </a:r>
          </a:p>
        </p:txBody>
      </p:sp>
      <p:graphicFrame>
        <p:nvGraphicFramePr>
          <p:cNvPr id="18" name="Graphique 17"/>
          <p:cNvGraphicFramePr/>
          <p:nvPr>
            <p:extLst>
              <p:ext uri="{D42A27DB-BD31-4B8C-83A1-F6EECF244321}">
                <p14:modId xmlns:p14="http://schemas.microsoft.com/office/powerpoint/2010/main" val="3389289762"/>
              </p:ext>
            </p:extLst>
          </p:nvPr>
        </p:nvGraphicFramePr>
        <p:xfrm>
          <a:off x="4753941" y="4088608"/>
          <a:ext cx="3709416" cy="2472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ZoneTexte 18"/>
          <p:cNvSpPr txBox="1"/>
          <p:nvPr/>
        </p:nvSpPr>
        <p:spPr>
          <a:xfrm>
            <a:off x="8169328" y="4186819"/>
            <a:ext cx="828136" cy="245174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fr-FR" sz="1200" dirty="0">
                <a:solidFill>
                  <a:schemeClr val="bg1"/>
                </a:solidFill>
              </a:rPr>
              <a:t>NSCLC</a:t>
            </a:r>
          </a:p>
        </p:txBody>
      </p:sp>
      <p:sp>
        <p:nvSpPr>
          <p:cNvPr id="22" name="Flèche droite 21"/>
          <p:cNvSpPr/>
          <p:nvPr/>
        </p:nvSpPr>
        <p:spPr>
          <a:xfrm>
            <a:off x="4161030" y="6041273"/>
            <a:ext cx="627715" cy="483374"/>
          </a:xfrm>
          <a:prstGeom prst="rightArrow">
            <a:avLst>
              <a:gd name="adj1" fmla="val 44019"/>
              <a:gd name="adj2" fmla="val 64001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4756165" y="5744351"/>
            <a:ext cx="30646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bg2">
                  <a:lumMod val="50000"/>
                </a:schemeClr>
              </a:buClr>
              <a:buSzPct val="70000"/>
            </a:pPr>
            <a:r>
              <a:rPr lang="fr-FR" sz="1600" b="1" u="sng" dirty="0">
                <a:solidFill>
                  <a:srgbClr val="152253"/>
                </a:solidFill>
                <a:latin typeface="Roboto Black"/>
                <a:cs typeface="Roboto Black"/>
              </a:rPr>
              <a:t>Objectif :</a:t>
            </a:r>
          </a:p>
          <a:p>
            <a:pPr lvl="0">
              <a:buClr>
                <a:schemeClr val="bg2">
                  <a:lumMod val="50000"/>
                </a:schemeClr>
              </a:buClr>
              <a:buSzPct val="70000"/>
            </a:pPr>
            <a:r>
              <a:rPr lang="fr-FR" sz="1600" b="1" dirty="0">
                <a:solidFill>
                  <a:srgbClr val="152253"/>
                </a:solidFill>
                <a:latin typeface="Roboto Black"/>
                <a:cs typeface="Roboto Black"/>
              </a:rPr>
              <a:t>Passer de l’approche individualisée à l’approche NGS ciblée</a:t>
            </a:r>
          </a:p>
        </p:txBody>
      </p:sp>
    </p:spTree>
    <p:extLst>
      <p:ext uri="{BB962C8B-B14F-4D97-AF65-F5344CB8AC3E}">
        <p14:creationId xmlns:p14="http://schemas.microsoft.com/office/powerpoint/2010/main" val="23721585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De nouveaux types d’essais cliniques</a:t>
            </a:r>
          </a:p>
        </p:txBody>
      </p:sp>
      <p:grpSp>
        <p:nvGrpSpPr>
          <p:cNvPr id="12" name="Groupe 11"/>
          <p:cNvGrpSpPr/>
          <p:nvPr/>
        </p:nvGrpSpPr>
        <p:grpSpPr>
          <a:xfrm>
            <a:off x="4794237" y="1220439"/>
            <a:ext cx="4484437" cy="3355879"/>
            <a:chOff x="5343304" y="1463254"/>
            <a:chExt cx="4484437" cy="3355879"/>
          </a:xfrm>
        </p:grpSpPr>
        <p:pic>
          <p:nvPicPr>
            <p:cNvPr id="14" name="Picture 8" descr="essais-baske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3304" y="1463254"/>
              <a:ext cx="4304279" cy="3355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5445211" y="4374291"/>
              <a:ext cx="4382530" cy="420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0" y="1220439"/>
            <a:ext cx="4871874" cy="4308282"/>
            <a:chOff x="44620" y="1463255"/>
            <a:chExt cx="4827254" cy="4308282"/>
          </a:xfrm>
        </p:grpSpPr>
        <p:pic>
          <p:nvPicPr>
            <p:cNvPr id="17" name="Picture 6" descr="Afficher l'image d'origin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20" y="1463255"/>
              <a:ext cx="4827254" cy="4308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489344" y="5351409"/>
              <a:ext cx="4382530" cy="420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0" y="5310029"/>
            <a:ext cx="4794237" cy="8664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404040"/>
                </a:solidFill>
                <a:cs typeface="Calibri"/>
              </a:rPr>
              <a:t>Evaluation de l’efficacité de </a:t>
            </a:r>
            <a:r>
              <a:rPr lang="fr-FR" b="1" dirty="0">
                <a:solidFill>
                  <a:srgbClr val="404040"/>
                </a:solidFill>
                <a:cs typeface="Calibri"/>
              </a:rPr>
              <a:t>PLUSIEURS</a:t>
            </a:r>
            <a:r>
              <a:rPr lang="fr-FR" dirty="0">
                <a:solidFill>
                  <a:srgbClr val="404040"/>
                </a:solidFill>
                <a:cs typeface="Calibri"/>
              </a:rPr>
              <a:t> </a:t>
            </a:r>
            <a:r>
              <a:rPr lang="fr-FR" b="1" dirty="0">
                <a:solidFill>
                  <a:srgbClr val="404040"/>
                </a:solidFill>
                <a:cs typeface="Calibri"/>
              </a:rPr>
              <a:t>TRAITEMENTS </a:t>
            </a:r>
            <a:r>
              <a:rPr lang="fr-FR" dirty="0">
                <a:solidFill>
                  <a:srgbClr val="404040"/>
                </a:solidFill>
                <a:cs typeface="Calibri"/>
              </a:rPr>
              <a:t>visant des cibles différentes dans </a:t>
            </a:r>
            <a:r>
              <a:rPr lang="fr-FR" b="1" dirty="0">
                <a:solidFill>
                  <a:srgbClr val="404040"/>
                </a:solidFill>
                <a:cs typeface="Calibri"/>
              </a:rPr>
              <a:t>UN SEUL TYPE DE CANCER</a:t>
            </a:r>
          </a:p>
        </p:txBody>
      </p:sp>
      <p:cxnSp>
        <p:nvCxnSpPr>
          <p:cNvPr id="20" name="Connecteur droit 19"/>
          <p:cNvCxnSpPr/>
          <p:nvPr/>
        </p:nvCxnSpPr>
        <p:spPr>
          <a:xfrm>
            <a:off x="4794237" y="1120623"/>
            <a:ext cx="0" cy="440809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349763" y="4443521"/>
            <a:ext cx="4794237" cy="8664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r>
              <a:rPr lang="fr-FR" dirty="0">
                <a:solidFill>
                  <a:srgbClr val="404040"/>
                </a:solidFill>
                <a:cs typeface="Calibri"/>
              </a:rPr>
              <a:t>Evaluation de l’efficacité </a:t>
            </a:r>
            <a:r>
              <a:rPr lang="fr-FR" b="1" dirty="0">
                <a:solidFill>
                  <a:srgbClr val="404040"/>
                </a:solidFill>
                <a:cs typeface="Calibri"/>
              </a:rPr>
              <a:t>d’UN MÊME TRAITEMENT </a:t>
            </a:r>
            <a:r>
              <a:rPr lang="fr-FR" dirty="0">
                <a:solidFill>
                  <a:srgbClr val="404040"/>
                </a:solidFill>
                <a:cs typeface="Calibri"/>
              </a:rPr>
              <a:t>dans </a:t>
            </a:r>
            <a:r>
              <a:rPr lang="fr-FR" b="1" dirty="0">
                <a:solidFill>
                  <a:srgbClr val="404040"/>
                </a:solidFill>
                <a:cs typeface="Calibri"/>
              </a:rPr>
              <a:t>DIFFÉRENTS TYPES DE CANCERS =</a:t>
            </a:r>
            <a:r>
              <a:rPr lang="fr-FR" dirty="0">
                <a:solidFill>
                  <a:srgbClr val="404040"/>
                </a:solidFill>
                <a:cs typeface="Calibri"/>
              </a:rPr>
              <a:t> un seul traitement testé dans un grand nombre de localisations tumorales présentant toutes une ou plusieurs altérations ciblées par ce traitement</a:t>
            </a:r>
          </a:p>
        </p:txBody>
      </p:sp>
    </p:spTree>
    <p:extLst>
      <p:ext uri="{BB962C8B-B14F-4D97-AF65-F5344CB8AC3E}">
        <p14:creationId xmlns:p14="http://schemas.microsoft.com/office/powerpoint/2010/main" val="22798169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LE SOUTIEN A LA RECHERCHE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7942" y="1249209"/>
            <a:ext cx="8709688" cy="13559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Au travers du plan cancer</a:t>
            </a:r>
          </a:p>
          <a:p>
            <a:pPr marL="817200" lvl="1" indent="-360000"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Répartition des </a:t>
            </a:r>
            <a:r>
              <a:rPr lang="fr-FR" sz="2000" b="1" dirty="0">
                <a:solidFill>
                  <a:srgbClr val="404040"/>
                </a:solidFill>
                <a:cs typeface="Calibri"/>
              </a:rPr>
              <a:t>financements pluriannuels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 de la recherche sur le cancer en 2017 </a:t>
            </a:r>
            <a:r>
              <a:rPr lang="fr-FR" sz="2000" b="1" dirty="0">
                <a:solidFill>
                  <a:srgbClr val="404040"/>
                </a:solidFill>
                <a:cs typeface="Calibri"/>
              </a:rPr>
              <a:t>par type de programme 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(financements INCa, DGOS et ITMO Cancer d’</a:t>
            </a:r>
            <a:r>
              <a:rPr lang="fr-FR" sz="2000" dirty="0" err="1">
                <a:solidFill>
                  <a:srgbClr val="404040"/>
                </a:solidFill>
                <a:cs typeface="Calibri"/>
              </a:rPr>
              <a:t>Aviesan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) : 115 M€ </a:t>
            </a:r>
          </a:p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2000" dirty="0">
              <a:solidFill>
                <a:srgbClr val="404040"/>
              </a:solidFill>
              <a:cs typeface="Calibri"/>
            </a:endParaRP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sz="2000" dirty="0">
              <a:solidFill>
                <a:srgbClr val="404040"/>
              </a:solidFill>
              <a:cs typeface="Calibri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945" y="2562080"/>
            <a:ext cx="6700506" cy="4106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1695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RECHERCHE PÉDIATRIQUE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7942" y="1249208"/>
            <a:ext cx="8709688" cy="537587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PAIR PÉDIATRIQUE</a:t>
            </a:r>
            <a:endParaRPr lang="fr-FR" dirty="0">
              <a:solidFill>
                <a:srgbClr val="404040"/>
              </a:solidFill>
              <a:cs typeface="Calibri"/>
            </a:endParaRP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Trois axes scientifiques: </a:t>
            </a:r>
          </a:p>
          <a:p>
            <a:pPr marL="12744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Prédisposition et susceptibilité aux cancers chez l’enfant </a:t>
            </a:r>
          </a:p>
          <a:p>
            <a:pPr marL="12744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De la biologie des cancers aux innovations thérapeutiques </a:t>
            </a:r>
          </a:p>
          <a:p>
            <a:pPr marL="1274400" lvl="2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L’après cancer</a:t>
            </a: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3 projets intégrés financés pour plus de 5 millions€</a:t>
            </a:r>
          </a:p>
          <a:p>
            <a:pPr lvl="1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 err="1">
                <a:solidFill>
                  <a:srgbClr val="152253"/>
                </a:solidFill>
                <a:latin typeface="Roboto Black"/>
                <a:cs typeface="Roboto Black"/>
              </a:rPr>
              <a:t>AcSé-Esmart</a:t>
            </a:r>
            <a:endParaRPr lang="fr-FR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Cancers réfractaires aux traitements classiques</a:t>
            </a: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Screening moléculaire</a:t>
            </a: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b="1" dirty="0">
                <a:solidFill>
                  <a:srgbClr val="404040"/>
                </a:solidFill>
                <a:cs typeface="Calibri"/>
              </a:rPr>
              <a:t>Phase II</a:t>
            </a:r>
          </a:p>
          <a:p>
            <a:pPr lvl="1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Associations (parents et jeunes adultes) très actives</a:t>
            </a: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Questions de recherche</a:t>
            </a: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Collecte des financements</a:t>
            </a: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2000" dirty="0">
              <a:solidFill>
                <a:srgbClr val="404040"/>
              </a:solidFill>
              <a:cs typeface="Calibri"/>
            </a:endParaRP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sz="2000" dirty="0">
              <a:solidFill>
                <a:srgbClr val="404040"/>
              </a:solidFill>
              <a:cs typeface="Calibri"/>
            </a:endParaRPr>
          </a:p>
        </p:txBody>
      </p:sp>
      <p:pic>
        <p:nvPicPr>
          <p:cNvPr id="6" name="Picture 2" descr="Afficher l'image d'origine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8718" y="2139349"/>
            <a:ext cx="897145" cy="89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Afficher l'image d'origine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6682" y="2139350"/>
            <a:ext cx="897145" cy="89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421" y="3728780"/>
            <a:ext cx="2554209" cy="791826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 l="37868" t="35889" r="37825" b="40555"/>
          <a:stretch>
            <a:fillRect/>
          </a:stretch>
        </p:blipFill>
        <p:spPr bwMode="auto">
          <a:xfrm>
            <a:off x="7048794" y="4776666"/>
            <a:ext cx="1850065" cy="11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151803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PARTICIPATION DES PATIENTS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7942" y="1249209"/>
            <a:ext cx="8709688" cy="46771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000" b="1" dirty="0">
                <a:solidFill>
                  <a:srgbClr val="152253"/>
                </a:solidFill>
                <a:latin typeface="Roboto Black"/>
                <a:cs typeface="Roboto Black"/>
              </a:rPr>
              <a:t>Conseil scientifique international de </a:t>
            </a:r>
            <a:r>
              <a:rPr lang="fr-FR" sz="2000" b="1" dirty="0" err="1">
                <a:solidFill>
                  <a:srgbClr val="152253"/>
                </a:solidFill>
                <a:latin typeface="Roboto Black"/>
                <a:cs typeface="Roboto Black"/>
              </a:rPr>
              <a:t>l’INCa</a:t>
            </a:r>
            <a:endParaRPr lang="fr-FR" sz="20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817200" lvl="1" indent="-360000"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Deux représentants des patients</a:t>
            </a:r>
          </a:p>
          <a:p>
            <a:pPr lvl="1"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</a:pPr>
            <a:endParaRPr lang="fr-FR" sz="900" dirty="0">
              <a:solidFill>
                <a:srgbClr val="404040"/>
              </a:solidFill>
              <a:cs typeface="Calibri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000" b="1" dirty="0">
                <a:solidFill>
                  <a:srgbClr val="152253"/>
                </a:solidFill>
                <a:latin typeface="Roboto Black"/>
                <a:cs typeface="Roboto Black"/>
              </a:rPr>
              <a:t>Structures de recherche labellisées par </a:t>
            </a:r>
            <a:r>
              <a:rPr lang="fr-FR" sz="2000" b="1" dirty="0" err="1">
                <a:solidFill>
                  <a:srgbClr val="152253"/>
                </a:solidFill>
                <a:latin typeface="Roboto Black"/>
                <a:cs typeface="Roboto Black"/>
              </a:rPr>
              <a:t>l’INCa</a:t>
            </a:r>
            <a:endParaRPr lang="fr-FR" sz="2000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Participation aux instances de gouvernance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SIRIC, Intergroupes coopérateurs</a:t>
            </a:r>
          </a:p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900" dirty="0">
              <a:solidFill>
                <a:srgbClr val="404040"/>
              </a:solidFill>
              <a:cs typeface="Calibri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000" b="1" dirty="0">
                <a:solidFill>
                  <a:srgbClr val="152253"/>
                </a:solidFill>
                <a:latin typeface="Roboto Black"/>
                <a:cs typeface="Roboto Black"/>
              </a:rPr>
              <a:t>Programmation de la recherche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groupes de réflexion sur les axes et pistes de recherche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PAIR, recherche interventionnelle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sz="900" dirty="0">
              <a:solidFill>
                <a:srgbClr val="404040"/>
              </a:solidFill>
              <a:cs typeface="Calibri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000" b="1" dirty="0">
                <a:solidFill>
                  <a:srgbClr val="152253"/>
                </a:solidFill>
                <a:latin typeface="Roboto Black"/>
                <a:cs typeface="Roboto Black"/>
              </a:rPr>
              <a:t>Comités d’évaluation des appels à projets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Observateurs aux réunions de sélection des projets’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Prise de parole consultative et non scientifique</a:t>
            </a:r>
          </a:p>
          <a:p>
            <a:pPr marL="742950" lvl="1" indent="-285750"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Ø"/>
            </a:pPr>
            <a:endParaRPr lang="fr-FR" dirty="0">
              <a:solidFill>
                <a:srgbClr val="404040"/>
              </a:solidFill>
              <a:cs typeface="Calibri"/>
            </a:endParaRPr>
          </a:p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2000" dirty="0">
              <a:solidFill>
                <a:srgbClr val="404040"/>
              </a:solidFill>
              <a:cs typeface="Calibri"/>
            </a:endParaRP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sz="2000" dirty="0">
              <a:solidFill>
                <a:srgbClr val="40404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48715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66571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Chimiothérapie per os et parcours de soins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17942" y="1689156"/>
            <a:ext cx="8709688" cy="475477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Pour les patients, des avantages mais des risques potentiels 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Isolement et banalisation de la maladie 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Effets indésirables 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Adhésion au traitement, observance</a:t>
            </a: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Pour les établissements de santé : des enjeux 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Modifications des pratiques : nouvelles activités, diminution des séjours hospitaliers, consultations surchargées… </a:t>
            </a:r>
          </a:p>
          <a:p>
            <a:pPr marL="800100" lvl="1" indent="-3429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Pertes financières potentielles</a:t>
            </a:r>
          </a:p>
          <a:p>
            <a:pPr marL="360000" indent="-360000"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Pour les professionnels de premier recours : des enjeux liés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Lien ville-hôpital, adhésion, coûts, perte d’efficacité/gaspillage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Coordination, partage des informations 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Complexité des traitements/rareté des patients</a:t>
            </a:r>
          </a:p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2000" dirty="0">
              <a:solidFill>
                <a:srgbClr val="404040"/>
              </a:solidFill>
              <a:cs typeface="Calibri"/>
            </a:endParaRP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sz="2000" dirty="0">
              <a:solidFill>
                <a:srgbClr val="404040"/>
              </a:solidFill>
              <a:cs typeface="Calibri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17942" y="1280590"/>
            <a:ext cx="8709688" cy="238363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ENJEUX DE LA CHIMIOTHÉRAPIE ORALE</a:t>
            </a:r>
          </a:p>
        </p:txBody>
      </p:sp>
      <p:sp>
        <p:nvSpPr>
          <p:cNvPr id="6" name="Rectangle 5"/>
          <p:cNvSpPr/>
          <p:nvPr/>
        </p:nvSpPr>
        <p:spPr>
          <a:xfrm>
            <a:off x="354204" y="3490823"/>
            <a:ext cx="8573426" cy="131283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sz="2000" dirty="0">
              <a:solidFill>
                <a:srgbClr val="40404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78466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9620" y="421721"/>
            <a:ext cx="8174033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Chimiothérapie per os et parcours de soins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17942" y="1280590"/>
            <a:ext cx="8709688" cy="238363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UNE NOUVELLE APPROCHE DES SOINS : PARCOURS DU PATIENT</a:t>
            </a:r>
          </a:p>
        </p:txBody>
      </p:sp>
      <p:graphicFrame>
        <p:nvGraphicFramePr>
          <p:cNvPr id="9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1729895"/>
              </p:ext>
            </p:extLst>
          </p:nvPr>
        </p:nvGraphicFramePr>
        <p:xfrm>
          <a:off x="217942" y="1855590"/>
          <a:ext cx="8790388" cy="4724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8305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9619" y="421721"/>
            <a:ext cx="76234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INCIDENCE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217942" y="1389415"/>
            <a:ext cx="8723870" cy="95964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UN TAUX D’INCIDENCE* </a:t>
            </a:r>
          </a:p>
          <a:p>
            <a:pPr marL="0" indent="0" algn="ctr">
              <a:buFont typeface="Arial"/>
              <a:buNone/>
            </a:pPr>
            <a:r>
              <a:rPr lang="fr-FR" sz="2400" dirty="0">
                <a:solidFill>
                  <a:srgbClr val="152253"/>
                </a:solidFill>
                <a:latin typeface="Roboto Black"/>
                <a:cs typeface="Roboto Black"/>
              </a:rPr>
              <a:t>QUI BAISSE OU QUI TEND A SE STABILISER DEPUIS 2005</a:t>
            </a:r>
          </a:p>
          <a:p>
            <a:pPr marL="0" indent="0" algn="just">
              <a:buFont typeface="Arial"/>
              <a:buNone/>
            </a:pP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638" y="2798115"/>
            <a:ext cx="4139898" cy="25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e 15"/>
          <p:cNvGrpSpPr/>
          <p:nvPr/>
        </p:nvGrpSpPr>
        <p:grpSpPr>
          <a:xfrm>
            <a:off x="499862" y="5487864"/>
            <a:ext cx="7174660" cy="1015663"/>
            <a:chOff x="658026" y="5609718"/>
            <a:chExt cx="8650731" cy="1015663"/>
          </a:xfrm>
        </p:grpSpPr>
        <p:sp>
          <p:nvSpPr>
            <p:cNvPr id="19" name="ZoneTexte 18"/>
            <p:cNvSpPr txBox="1"/>
            <p:nvPr/>
          </p:nvSpPr>
          <p:spPr>
            <a:xfrm>
              <a:off x="658026" y="5609718"/>
              <a:ext cx="86507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/>
                </a:rPr>
                <a:t>Mais, en raison de l’augmentation et du vieillissement de la population, on assiste à une hausse du nombre de nouveaux cas de cancer.</a:t>
              </a:r>
            </a:p>
          </p:txBody>
        </p:sp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168" y="6368206"/>
              <a:ext cx="8575589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Ellipse 24"/>
          <p:cNvSpPr/>
          <p:nvPr/>
        </p:nvSpPr>
        <p:spPr>
          <a:xfrm rot="543210">
            <a:off x="7051011" y="2476795"/>
            <a:ext cx="1763068" cy="1763068"/>
          </a:xfrm>
          <a:prstGeom prst="ellipse">
            <a:avLst/>
          </a:prstGeom>
          <a:solidFill>
            <a:srgbClr val="E0E4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>
              <a:buClr>
                <a:schemeClr val="bg2">
                  <a:lumMod val="50000"/>
                </a:schemeClr>
              </a:buClr>
            </a:pPr>
            <a:r>
              <a:rPr lang="fr-FR" altLang="fr-F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1 famille sur 3</a:t>
            </a:r>
            <a:endParaRPr lang="fr-FR" sz="2000" b="1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pPr algn="ctr">
              <a:buClr>
                <a:schemeClr val="bg2">
                  <a:lumMod val="50000"/>
                </a:schemeClr>
              </a:buClr>
            </a:pPr>
            <a:r>
              <a:rPr lang="fr-FR" altLang="fr-F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touchée par le cancer</a:t>
            </a:r>
          </a:p>
        </p:txBody>
      </p:sp>
    </p:spTree>
    <p:extLst>
      <p:ext uri="{BB962C8B-B14F-4D97-AF65-F5344CB8AC3E}">
        <p14:creationId xmlns:p14="http://schemas.microsoft.com/office/powerpoint/2010/main" val="36317787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66571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Chimiothérapie per os et parcours de soins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93298" y="1725283"/>
            <a:ext cx="8634332" cy="47704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ELABORATION DE RÉFÉRENTIELS NATIONAUX…</a:t>
            </a:r>
          </a:p>
          <a:p>
            <a:pPr marL="800100" lvl="1" indent="-3429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</a:pPr>
            <a:r>
              <a:rPr lang="fr-FR" sz="2000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Documents en ligne, </a:t>
            </a:r>
            <a:r>
              <a:rPr lang="fr-FR" sz="2000" b="1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élaboration interne </a:t>
            </a:r>
            <a:r>
              <a:rPr lang="fr-FR" sz="2000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ou </a:t>
            </a:r>
          </a:p>
          <a:p>
            <a:pPr lvl="1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fr-FR" sz="2000" b="1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nouvelle procédure nationale </a:t>
            </a:r>
            <a:r>
              <a:rPr lang="fr-FR" sz="2000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de labellisation,</a:t>
            </a:r>
          </a:p>
          <a:p>
            <a:pPr marL="742950" lvl="1" indent="-28575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Respect des </a:t>
            </a:r>
            <a:r>
              <a:rPr lang="fr-FR" sz="2000" b="1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règles déontologiques </a:t>
            </a:r>
            <a:r>
              <a:rPr lang="fr-FR" sz="2000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…</a:t>
            </a:r>
          </a:p>
          <a:p>
            <a:pPr marL="742950" lvl="1" indent="-28575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endParaRPr lang="fr-FR" dirty="0">
              <a:solidFill>
                <a:schemeClr val="tx2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Méthodologies de production adaptées </a:t>
            </a:r>
          </a:p>
          <a:p>
            <a:pPr lvl="1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fr-FR" sz="2000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	à chaque collection et type de supports, basées sur des GT pluridisciplinaires</a:t>
            </a:r>
          </a:p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500" dirty="0">
              <a:solidFill>
                <a:schemeClr val="tx2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1000" dirty="0">
              <a:solidFill>
                <a:schemeClr val="tx2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… ET D’OUTILS D’INFORMATION POUR LES MÉDECINS GÉNÉRALISTES</a:t>
            </a:r>
          </a:p>
          <a:p>
            <a:pPr marL="817200" lvl="1" indent="-3600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Guides : 25 localisations de cancers</a:t>
            </a:r>
          </a:p>
          <a:p>
            <a:pPr marL="800100" lvl="1" indent="-342900">
              <a:spcAft>
                <a:spcPts val="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Nouvelle collection depuis 2016</a:t>
            </a:r>
          </a:p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500" dirty="0">
              <a:solidFill>
                <a:srgbClr val="404040"/>
              </a:solidFill>
              <a:cs typeface="Calibri"/>
            </a:endParaRP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sz="1600" dirty="0">
              <a:solidFill>
                <a:srgbClr val="404040"/>
              </a:solidFill>
              <a:cs typeface="Calibri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17942" y="1280590"/>
            <a:ext cx="8709688" cy="238363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VEILLER À LA QUALITÉ ET À LA SÉCURITÉ DES PRISES EN CHARGE (EXEMPLES)</a:t>
            </a:r>
          </a:p>
        </p:txBody>
      </p:sp>
      <p:grpSp>
        <p:nvGrpSpPr>
          <p:cNvPr id="21" name="Groupe 20"/>
          <p:cNvGrpSpPr/>
          <p:nvPr/>
        </p:nvGrpSpPr>
        <p:grpSpPr>
          <a:xfrm>
            <a:off x="5708475" y="2145353"/>
            <a:ext cx="2024854" cy="1455262"/>
            <a:chOff x="1160835" y="4302948"/>
            <a:chExt cx="3014349" cy="2139852"/>
          </a:xfrm>
        </p:grpSpPr>
        <p:grpSp>
          <p:nvGrpSpPr>
            <p:cNvPr id="22" name="Groupe 21"/>
            <p:cNvGrpSpPr/>
            <p:nvPr/>
          </p:nvGrpSpPr>
          <p:grpSpPr>
            <a:xfrm>
              <a:off x="1160835" y="4306625"/>
              <a:ext cx="3014349" cy="2136175"/>
              <a:chOff x="1215507" y="647664"/>
              <a:chExt cx="5469965" cy="3876392"/>
            </a:xfrm>
          </p:grpSpPr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5507" y="647664"/>
                <a:ext cx="2723517" cy="38480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9024" y="647664"/>
                <a:ext cx="2746448" cy="3876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3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640" y="4302948"/>
              <a:ext cx="1510764" cy="213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211" y="4917937"/>
            <a:ext cx="1298150" cy="186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361" y="2134718"/>
            <a:ext cx="1022292" cy="145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56681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Chimiothérapie per os et parcours de soins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93298" y="1725283"/>
            <a:ext cx="8634332" cy="47704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1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</a:pPr>
            <a:endParaRPr lang="fr-FR" sz="500" dirty="0">
              <a:solidFill>
                <a:srgbClr val="404040"/>
              </a:solidFill>
              <a:cs typeface="Calibri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…DE RECOMMANDATIONS ET FICHES POUR UNE BONNE GESTION </a:t>
            </a:r>
          </a:p>
          <a:p>
            <a:pPr lvl="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	  DES EFFETS INDÉSIRABLES DES ANTICANCÉREUX PAR VOIE ORALE </a:t>
            </a:r>
          </a:p>
          <a:p>
            <a:pPr marL="817200" lvl="1" indent="-360000">
              <a:spcAft>
                <a:spcPts val="4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  <a:buChar char="Ø"/>
            </a:pPr>
            <a:endParaRPr lang="fr-FR" sz="1600" dirty="0">
              <a:solidFill>
                <a:srgbClr val="404040"/>
              </a:solidFill>
              <a:cs typeface="Calibri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17942" y="1280590"/>
            <a:ext cx="8709688" cy="238363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VEILLER À LA QUALITÉ ET À LA SÉCURITÉ DES PRISES EN CHARGE (EXEMPLES)</a:t>
            </a:r>
          </a:p>
        </p:txBody>
      </p:sp>
      <p:grpSp>
        <p:nvGrpSpPr>
          <p:cNvPr id="14" name="Groupe 13"/>
          <p:cNvGrpSpPr/>
          <p:nvPr/>
        </p:nvGrpSpPr>
        <p:grpSpPr>
          <a:xfrm>
            <a:off x="2521195" y="2467454"/>
            <a:ext cx="3974495" cy="1586681"/>
            <a:chOff x="5247417" y="4080294"/>
            <a:chExt cx="4154659" cy="15595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" name="Groupe 14"/>
            <p:cNvGrpSpPr/>
            <p:nvPr/>
          </p:nvGrpSpPr>
          <p:grpSpPr>
            <a:xfrm>
              <a:off x="5348229" y="4080294"/>
              <a:ext cx="4053847" cy="1559520"/>
              <a:chOff x="3248565" y="3695611"/>
              <a:chExt cx="7984928" cy="3071813"/>
            </a:xfrm>
          </p:grpSpPr>
          <p:pic>
            <p:nvPicPr>
              <p:cNvPr id="17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8565" y="3695611"/>
                <a:ext cx="4076699" cy="3071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39337" y="3695612"/>
                <a:ext cx="4094156" cy="3071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7417" y="4080295"/>
              <a:ext cx="2076108" cy="1559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243" y="4054134"/>
            <a:ext cx="1686819" cy="266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964" y="4054134"/>
            <a:ext cx="2729279" cy="272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0067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Chimiothérapie per os et parcours de soins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17942" y="1723661"/>
            <a:ext cx="8709688" cy="23480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Expérimentation d’un dispositif d’</a:t>
            </a: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INFIRMIERS COORDONNATEURS EN CANCÉROLOGIE </a:t>
            </a: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(seconde phase d’expérimentation DGOS-INCa) </a:t>
            </a:r>
          </a:p>
          <a:p>
            <a:pPr lvl="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Définition du rôle des </a:t>
            </a: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INFIRMIERS CLINICIENS </a:t>
            </a: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auprès des patients sous chimiothérapie orale</a:t>
            </a: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Accompagnement des PHARMACIENS :développement de la pharmacie clinique en oncologie, en ville et à l’hôpital </a:t>
            </a:r>
          </a:p>
          <a:p>
            <a:pPr lvl="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Des </a:t>
            </a: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PROTOCOLES DE COOPÉRATION </a:t>
            </a: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entre professionnels de santé </a:t>
            </a:r>
          </a:p>
          <a:p>
            <a:pPr lvl="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217942" y="1280590"/>
            <a:ext cx="8709688" cy="238363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DÉVELOPPER DE NOUVELLES COMPÉTENCES ET DE NOUVEAUX MÉTIERS (EXEMPLES)</a:t>
            </a:r>
          </a:p>
        </p:txBody>
      </p:sp>
      <p:pic>
        <p:nvPicPr>
          <p:cNvPr id="23" name="Picture 2" descr="I:\PROJETS TRANSVERSAUX\Présidence\Visuels pour Carole\99-illustration cadeaux\ninjaBlanc-savantFou_fondBei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364" y="5096551"/>
            <a:ext cx="1256539" cy="120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520" y="5096551"/>
            <a:ext cx="1473402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950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2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Chimiothérapie per os et parcours de soins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17942" y="1766794"/>
            <a:ext cx="8573426" cy="33227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Le développement de programmes d’éducation thérapeutique du patient (ETP)…</a:t>
            </a:r>
          </a:p>
          <a:p>
            <a:pPr lvl="0">
              <a:spcBef>
                <a:spcPts val="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70000"/>
            </a:pPr>
            <a:endParaRPr lang="fr-FR" sz="800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360000" lvl="0" indent="-360000">
              <a:spcBef>
                <a:spcPts val="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… et d’outils d’</a:t>
            </a: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INFORMATION DES PATIENTS Guides et dossier web 	     	Cancer Info </a:t>
            </a:r>
          </a:p>
          <a:p>
            <a:pPr marL="1200150" lvl="2" indent="-285750"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	38 guides, plus de 40 dossiers web</a:t>
            </a:r>
          </a:p>
          <a:p>
            <a:pPr marL="1200150" lvl="2" indent="-285750"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	plus de 1200 termes définis</a:t>
            </a:r>
          </a:p>
          <a:p>
            <a:pPr marL="1200150" lvl="2" indent="-285750"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	une ligne téléphonique gratuite 6j/7</a:t>
            </a: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lvl="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217942" y="1280590"/>
            <a:ext cx="8709688" cy="238363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PERMETTRE À CHACUN D’ÊTRE ACTEUR DE SA PRISE EN CHARGE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661" y="3294648"/>
            <a:ext cx="3247106" cy="16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0" descr="Couverture du guide &quot;Comprendre le myélome multiple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80" y="4792573"/>
            <a:ext cx="1001436" cy="1364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1" y="4233515"/>
            <a:ext cx="4551545" cy="238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55240" y="5504089"/>
            <a:ext cx="1014972" cy="1339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615" y="4985444"/>
            <a:ext cx="1068849" cy="1515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185" y="5260922"/>
            <a:ext cx="1045029" cy="148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88592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9620" y="421721"/>
            <a:ext cx="793678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Chimiothérapie orale et parcours de soins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17942" y="1280590"/>
            <a:ext cx="8709688" cy="238363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PARCOURS DE SOINS</a:t>
            </a:r>
          </a:p>
        </p:txBody>
      </p:sp>
      <p:sp>
        <p:nvSpPr>
          <p:cNvPr id="7" name="Rectangle 6"/>
          <p:cNvSpPr/>
          <p:nvPr/>
        </p:nvSpPr>
        <p:spPr>
          <a:xfrm>
            <a:off x="286073" y="1749540"/>
            <a:ext cx="8573426" cy="28655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Définition par l’INCa du </a:t>
            </a:r>
            <a:r>
              <a:rPr lang="fr-FR" b="1" cap="all" dirty="0">
                <a:solidFill>
                  <a:srgbClr val="152253"/>
                </a:solidFill>
                <a:latin typeface="Roboto Black"/>
                <a:cs typeface="Roboto Black"/>
              </a:rPr>
              <a:t>parcours de soins d’un patient traité par anticancéreux oraux</a:t>
            </a:r>
            <a:r>
              <a:rPr lang="fr-FR" cap="all" dirty="0">
                <a:solidFill>
                  <a:srgbClr val="152253"/>
                </a:solidFill>
                <a:latin typeface="Roboto Black"/>
                <a:cs typeface="Roboto Black"/>
              </a:rPr>
              <a:t> </a:t>
            </a: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(sur saisine DGOS, publication en octobre 2016) :</a:t>
            </a:r>
          </a:p>
          <a:p>
            <a:pPr marL="817200" lvl="1" indent="-360000"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les grandes étapes du parcours de soins</a:t>
            </a:r>
          </a:p>
          <a:p>
            <a:pPr marL="817200" lvl="1" indent="-360000"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les points critiques</a:t>
            </a:r>
          </a:p>
          <a:p>
            <a:pPr marL="817200" lvl="1" indent="-360000"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tx2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les interventions et les professionnels à mobiliser</a:t>
            </a: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Mise en place de la </a:t>
            </a:r>
            <a:r>
              <a:rPr lang="fr-FR" b="1" cap="all" dirty="0">
                <a:solidFill>
                  <a:srgbClr val="152253"/>
                </a:solidFill>
                <a:latin typeface="Roboto Black"/>
                <a:cs typeface="Roboto Black"/>
              </a:rPr>
              <a:t>consultation de primo-prescription des traitements anticancéreux oraux </a:t>
            </a:r>
            <a:r>
              <a:rPr lang="fr-FR" dirty="0">
                <a:solidFill>
                  <a:srgbClr val="152253"/>
                </a:solidFill>
                <a:latin typeface="Roboto Black"/>
                <a:cs typeface="Roboto Black"/>
              </a:rPr>
              <a:t>(DGOS, 2017)</a:t>
            </a:r>
          </a:p>
          <a:p>
            <a:pPr lvl="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lvl="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360000" lvl="0" indent="-360000">
              <a:spcBef>
                <a:spcPts val="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dirty="0">
              <a:solidFill>
                <a:srgbClr val="152253"/>
              </a:solidFill>
              <a:latin typeface="Roboto Black"/>
              <a:cs typeface="Roboto Black"/>
            </a:endParaRPr>
          </a:p>
        </p:txBody>
      </p:sp>
      <p:pic>
        <p:nvPicPr>
          <p:cNvPr id="12" name="Picture 17" descr="picto inca-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881" y="4796287"/>
            <a:ext cx="1697259" cy="169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933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9620" y="421721"/>
            <a:ext cx="8174033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Chimiothérapie per os et parcours de soins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45" y="1025407"/>
            <a:ext cx="7366958" cy="540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17942" y="1280590"/>
            <a:ext cx="8709688" cy="238363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DEMAIN, PARCOURS INTÉGRÉ DU PATIENT, PARCOURS DE SANTÉ</a:t>
            </a:r>
          </a:p>
        </p:txBody>
      </p:sp>
    </p:spTree>
    <p:extLst>
      <p:ext uri="{BB962C8B-B14F-4D97-AF65-F5344CB8AC3E}">
        <p14:creationId xmlns:p14="http://schemas.microsoft.com/office/powerpoint/2010/main" val="5804635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05438" y="5575690"/>
            <a:ext cx="2238562" cy="12823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2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61" y="5653847"/>
            <a:ext cx="1859109" cy="9689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9620" y="1787407"/>
            <a:ext cx="8028938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8000" spc="-150" dirty="0">
                <a:solidFill>
                  <a:srgbClr val="B1D1FC"/>
                </a:solidFill>
                <a:latin typeface="Roboto Black"/>
                <a:cs typeface="Roboto Black"/>
              </a:rPr>
              <a:t>5</a:t>
            </a:r>
          </a:p>
          <a:p>
            <a:pPr>
              <a:lnSpc>
                <a:spcPct val="80000"/>
              </a:lnSpc>
            </a:pPr>
            <a:r>
              <a:rPr lang="fr-FR" sz="3600" spc="-150" dirty="0">
                <a:solidFill>
                  <a:schemeClr val="bg1"/>
                </a:solidFill>
                <a:latin typeface="Roboto Black"/>
                <a:cs typeface="Roboto Black"/>
              </a:rPr>
              <a:t>EVOLUTION DES RCC ET DES 3C</a:t>
            </a:r>
          </a:p>
        </p:txBody>
      </p:sp>
    </p:spTree>
    <p:extLst>
      <p:ext uri="{BB962C8B-B14F-4D97-AF65-F5344CB8AC3E}">
        <p14:creationId xmlns:p14="http://schemas.microsoft.com/office/powerpoint/2010/main" val="25388759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80262" y="2058326"/>
            <a:ext cx="8963254" cy="448793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8024" y="421720"/>
            <a:ext cx="8384139" cy="966369"/>
          </a:xfrm>
        </p:spPr>
        <p:txBody>
          <a:bodyPr/>
          <a:lstStyle/>
          <a:p>
            <a:pPr algn="ctr"/>
            <a:r>
              <a:rPr lang="fr-FR" dirty="0"/>
              <a:t>Rapport </a:t>
            </a:r>
            <a:r>
              <a:rPr lang="fr-FR" dirty="0" err="1"/>
              <a:t>INCa</a:t>
            </a:r>
            <a:r>
              <a:rPr lang="fr-FR" dirty="0"/>
              <a:t> 2016: </a:t>
            </a:r>
          </a:p>
          <a:p>
            <a:pPr algn="ctr"/>
            <a:r>
              <a:rPr lang="fr-FR" sz="3200" dirty="0"/>
              <a:t>schéma organisationnel proposé 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 flipV="1">
            <a:off x="2623808" y="4002602"/>
            <a:ext cx="3749186" cy="23932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Connecteur droit avec flèche 5"/>
          <p:cNvCxnSpPr/>
          <p:nvPr/>
        </p:nvCxnSpPr>
        <p:spPr>
          <a:xfrm flipV="1">
            <a:off x="2523917" y="4881805"/>
            <a:ext cx="4349977" cy="23933"/>
          </a:xfrm>
          <a:prstGeom prst="straightConnector1">
            <a:avLst/>
          </a:prstGeom>
          <a:ln w="254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Espace réservé du contenu 2"/>
          <p:cNvSpPr txBox="1">
            <a:spLocks/>
          </p:cNvSpPr>
          <p:nvPr/>
        </p:nvSpPr>
        <p:spPr>
          <a:xfrm>
            <a:off x="190794" y="1390576"/>
            <a:ext cx="9495465" cy="534336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20000"/>
              </a:spcBef>
              <a:buFont typeface="Arial"/>
              <a:buNone/>
              <a:defRPr sz="3600" kern="1200" cap="all" spc="-150">
                <a:solidFill>
                  <a:srgbClr val="B1D1FC"/>
                </a:solidFill>
                <a:latin typeface="Roboto Black"/>
                <a:ea typeface="+mn-ea"/>
                <a:cs typeface="Roboto Black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	</a:t>
            </a:r>
            <a:r>
              <a:rPr lang="fr-FR" sz="3200" dirty="0"/>
              <a:t>		 			</a:t>
            </a:r>
            <a:r>
              <a:rPr lang="fr-FR" dirty="0"/>
              <a:t>						</a:t>
            </a:r>
            <a:r>
              <a:rPr lang="fr-FR" sz="2200" dirty="0"/>
              <a:t> </a:t>
            </a:r>
          </a:p>
        </p:txBody>
      </p:sp>
      <p:sp>
        <p:nvSpPr>
          <p:cNvPr id="8" name="Ellipse 7"/>
          <p:cNvSpPr/>
          <p:nvPr/>
        </p:nvSpPr>
        <p:spPr>
          <a:xfrm>
            <a:off x="2186764" y="2276648"/>
            <a:ext cx="1800201" cy="9302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RRC </a:t>
            </a:r>
          </a:p>
        </p:txBody>
      </p:sp>
      <p:sp>
        <p:nvSpPr>
          <p:cNvPr id="9" name="Ellipse 8"/>
          <p:cNvSpPr/>
          <p:nvPr/>
        </p:nvSpPr>
        <p:spPr>
          <a:xfrm>
            <a:off x="6267153" y="2503073"/>
            <a:ext cx="1671041" cy="104343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RRC </a:t>
            </a:r>
          </a:p>
        </p:txBody>
      </p:sp>
      <p:sp>
        <p:nvSpPr>
          <p:cNvPr id="10" name="Rectangle à coins arrondis 9"/>
          <p:cNvSpPr/>
          <p:nvPr/>
        </p:nvSpPr>
        <p:spPr>
          <a:xfrm>
            <a:off x="1992495" y="3929601"/>
            <a:ext cx="631314" cy="1514984"/>
          </a:xfrm>
          <a:prstGeom prst="roundRect">
            <a:avLst/>
          </a:prstGeom>
          <a:solidFill>
            <a:srgbClr val="002060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3C</a:t>
            </a:r>
          </a:p>
          <a:p>
            <a:pPr algn="ctr"/>
            <a:endParaRPr lang="fr-FR" sz="2000" b="1" dirty="0"/>
          </a:p>
          <a:p>
            <a:pPr algn="ctr"/>
            <a:endParaRPr lang="fr-FR" sz="2000" b="1" dirty="0"/>
          </a:p>
          <a:p>
            <a:pPr algn="ctr"/>
            <a:endParaRPr lang="fr-FR" sz="2000" b="1" dirty="0"/>
          </a:p>
        </p:txBody>
      </p:sp>
      <p:cxnSp>
        <p:nvCxnSpPr>
          <p:cNvPr id="11" name="Connecteur droit avec flèche 10"/>
          <p:cNvCxnSpPr/>
          <p:nvPr/>
        </p:nvCxnSpPr>
        <p:spPr>
          <a:xfrm>
            <a:off x="2483388" y="3206886"/>
            <a:ext cx="0" cy="677137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3588557" y="3199589"/>
            <a:ext cx="0" cy="684434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6370446" y="3636939"/>
            <a:ext cx="1556604" cy="69556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Antennes RRC</a:t>
            </a:r>
          </a:p>
        </p:txBody>
      </p:sp>
      <p:cxnSp>
        <p:nvCxnSpPr>
          <p:cNvPr id="14" name="Connecteur droit avec flèche 13"/>
          <p:cNvCxnSpPr/>
          <p:nvPr/>
        </p:nvCxnSpPr>
        <p:spPr>
          <a:xfrm>
            <a:off x="7196818" y="4287529"/>
            <a:ext cx="2170" cy="435700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1789984" y="1611913"/>
            <a:ext cx="1467866" cy="442674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 algn="ctr"/>
            <a:r>
              <a:rPr lang="fr-FR" sz="2000" b="0" dirty="0">
                <a:solidFill>
                  <a:schemeClr val="bg1"/>
                </a:solidFill>
              </a:rPr>
              <a:t>AVANT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6207689" y="1611971"/>
            <a:ext cx="1467866" cy="442674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 algn="ctr"/>
            <a:r>
              <a:rPr lang="fr-FR" sz="2000" b="0" dirty="0">
                <a:solidFill>
                  <a:schemeClr val="bg1"/>
                </a:solidFill>
              </a:rPr>
              <a:t>APRES</a:t>
            </a:r>
          </a:p>
        </p:txBody>
      </p:sp>
      <p:sp>
        <p:nvSpPr>
          <p:cNvPr id="17" name="Rectangle à coins arrondis 16"/>
          <p:cNvSpPr/>
          <p:nvPr/>
        </p:nvSpPr>
        <p:spPr>
          <a:xfrm>
            <a:off x="1992495" y="4493126"/>
            <a:ext cx="631313" cy="4043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2">
                    <a:lumMod val="50000"/>
                  </a:schemeClr>
                </a:solidFill>
              </a:rPr>
              <a:t>ES</a:t>
            </a:r>
          </a:p>
        </p:txBody>
      </p:sp>
      <p:sp>
        <p:nvSpPr>
          <p:cNvPr id="18" name="Rectangle à coins arrondis 17"/>
          <p:cNvSpPr/>
          <p:nvPr/>
        </p:nvSpPr>
        <p:spPr>
          <a:xfrm>
            <a:off x="3312461" y="3924467"/>
            <a:ext cx="717698" cy="1364833"/>
          </a:xfrm>
          <a:prstGeom prst="roundRect">
            <a:avLst/>
          </a:prstGeom>
          <a:solidFill>
            <a:srgbClr val="002060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lt1"/>
                </a:solidFill>
              </a:rPr>
              <a:t>3C</a:t>
            </a:r>
          </a:p>
          <a:p>
            <a:pPr algn="ctr"/>
            <a:endParaRPr lang="fr-FR" sz="2000" b="1" dirty="0">
              <a:solidFill>
                <a:schemeClr val="lt1"/>
              </a:solidFill>
            </a:endParaRPr>
          </a:p>
        </p:txBody>
      </p:sp>
      <p:sp>
        <p:nvSpPr>
          <p:cNvPr id="19" name="Rectangle à coins arrondis 18"/>
          <p:cNvSpPr/>
          <p:nvPr/>
        </p:nvSpPr>
        <p:spPr>
          <a:xfrm>
            <a:off x="1992496" y="4881806"/>
            <a:ext cx="631313" cy="4043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2">
                    <a:lumMod val="50000"/>
                  </a:schemeClr>
                </a:solidFill>
              </a:rPr>
              <a:t>ES</a:t>
            </a:r>
          </a:p>
        </p:txBody>
      </p:sp>
      <p:sp>
        <p:nvSpPr>
          <p:cNvPr id="20" name="Rectangle à coins arrondis 19"/>
          <p:cNvSpPr/>
          <p:nvPr/>
        </p:nvSpPr>
        <p:spPr>
          <a:xfrm>
            <a:off x="3355653" y="4679613"/>
            <a:ext cx="631313" cy="4043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2">
                    <a:lumMod val="50000"/>
                  </a:schemeClr>
                </a:solidFill>
              </a:rPr>
              <a:t>ES</a:t>
            </a:r>
          </a:p>
        </p:txBody>
      </p:sp>
      <p:sp>
        <p:nvSpPr>
          <p:cNvPr id="21" name="Rectangle à coins arrondis 20"/>
          <p:cNvSpPr/>
          <p:nvPr/>
        </p:nvSpPr>
        <p:spPr>
          <a:xfrm>
            <a:off x="6883331" y="4746129"/>
            <a:ext cx="631313" cy="4043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2">
                    <a:lumMod val="50000"/>
                  </a:schemeClr>
                </a:solidFill>
              </a:rPr>
              <a:t>ES</a:t>
            </a:r>
          </a:p>
        </p:txBody>
      </p:sp>
      <p:sp>
        <p:nvSpPr>
          <p:cNvPr id="22" name="Ellipse 21"/>
          <p:cNvSpPr/>
          <p:nvPr/>
        </p:nvSpPr>
        <p:spPr>
          <a:xfrm>
            <a:off x="8021452" y="2503074"/>
            <a:ext cx="1022064" cy="595253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17 RRC</a:t>
            </a:r>
          </a:p>
        </p:txBody>
      </p:sp>
      <p:sp>
        <p:nvSpPr>
          <p:cNvPr id="23" name="Ellipse 22"/>
          <p:cNvSpPr/>
          <p:nvPr/>
        </p:nvSpPr>
        <p:spPr>
          <a:xfrm>
            <a:off x="477874" y="3918025"/>
            <a:ext cx="1220652" cy="606579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255</a:t>
            </a:r>
          </a:p>
          <a:p>
            <a:pPr algn="ctr"/>
            <a:r>
              <a:rPr lang="fr-FR" b="1" dirty="0">
                <a:solidFill>
                  <a:srgbClr val="0070C0"/>
                </a:solidFill>
              </a:rPr>
              <a:t>3C</a:t>
            </a:r>
          </a:p>
        </p:txBody>
      </p:sp>
      <p:sp>
        <p:nvSpPr>
          <p:cNvPr id="24" name="Ellipse 23"/>
          <p:cNvSpPr/>
          <p:nvPr/>
        </p:nvSpPr>
        <p:spPr>
          <a:xfrm>
            <a:off x="477874" y="2503074"/>
            <a:ext cx="1220652" cy="645545"/>
          </a:xfrm>
          <a:prstGeom prst="ellipse">
            <a:avLst/>
          </a:pr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25 RRC</a:t>
            </a:r>
          </a:p>
        </p:txBody>
      </p:sp>
      <p:cxnSp>
        <p:nvCxnSpPr>
          <p:cNvPr id="25" name="Connecteur droit 24"/>
          <p:cNvCxnSpPr/>
          <p:nvPr/>
        </p:nvCxnSpPr>
        <p:spPr>
          <a:xfrm>
            <a:off x="4962015" y="1475745"/>
            <a:ext cx="39208" cy="505371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à coins arrondis 25"/>
          <p:cNvSpPr/>
          <p:nvPr/>
        </p:nvSpPr>
        <p:spPr>
          <a:xfrm>
            <a:off x="6873894" y="5256276"/>
            <a:ext cx="631313" cy="4043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2">
                    <a:lumMod val="50000"/>
                  </a:schemeClr>
                </a:solidFill>
              </a:rPr>
              <a:t>PS</a:t>
            </a:r>
          </a:p>
        </p:txBody>
      </p:sp>
      <p:sp>
        <p:nvSpPr>
          <p:cNvPr id="27" name="Rectangle à coins arrondis 26"/>
          <p:cNvSpPr/>
          <p:nvPr/>
        </p:nvSpPr>
        <p:spPr>
          <a:xfrm>
            <a:off x="7505207" y="4829011"/>
            <a:ext cx="821745" cy="4043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GHT</a:t>
            </a:r>
          </a:p>
        </p:txBody>
      </p:sp>
      <p:sp>
        <p:nvSpPr>
          <p:cNvPr id="28" name="Rectangle à coins arrondis 27"/>
          <p:cNvSpPr/>
          <p:nvPr/>
        </p:nvSpPr>
        <p:spPr>
          <a:xfrm>
            <a:off x="7588297" y="5242393"/>
            <a:ext cx="655567" cy="40438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PTA</a:t>
            </a:r>
          </a:p>
        </p:txBody>
      </p:sp>
    </p:spTree>
    <p:extLst>
      <p:ext uri="{BB962C8B-B14F-4D97-AF65-F5344CB8AC3E}">
        <p14:creationId xmlns:p14="http://schemas.microsoft.com/office/powerpoint/2010/main" val="25622313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1540" y="421720"/>
            <a:ext cx="8678173" cy="880869"/>
          </a:xfrm>
        </p:spPr>
        <p:txBody>
          <a:bodyPr/>
          <a:lstStyle/>
          <a:p>
            <a:pPr algn="ctr"/>
            <a:r>
              <a:rPr lang="fr-FR" sz="3200" dirty="0"/>
              <a:t>Rapport INCa 2016 : Missions des RRC</a:t>
            </a:r>
          </a:p>
        </p:txBody>
      </p:sp>
      <p:graphicFrame>
        <p:nvGraphicFramePr>
          <p:cNvPr id="7" name="Espace réservé du contenu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81706"/>
              </p:ext>
            </p:extLst>
          </p:nvPr>
        </p:nvGraphicFramePr>
        <p:xfrm>
          <a:off x="118533" y="1591582"/>
          <a:ext cx="9025467" cy="5087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34196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247396" y="1782238"/>
            <a:ext cx="8625299" cy="4368191"/>
          </a:xfrm>
        </p:spPr>
        <p:txBody>
          <a:bodyPr/>
          <a:lstStyle/>
          <a:p>
            <a:r>
              <a:rPr lang="fr-FR" sz="2000" dirty="0"/>
              <a:t>- Dissocier échelons régionaux et territoriaux : Feuille de route mars 2017:</a:t>
            </a:r>
          </a:p>
          <a:p>
            <a:endParaRPr lang="fr-FR" sz="1800" dirty="0"/>
          </a:p>
          <a:p>
            <a:r>
              <a:rPr lang="fr-FR" sz="2000" dirty="0"/>
              <a:t>- </a:t>
            </a:r>
            <a:r>
              <a:rPr lang="fr-FR" sz="2000" b="1" dirty="0"/>
              <a:t>Centres de coordination en cancérologie </a:t>
            </a:r>
          </a:p>
          <a:p>
            <a:pPr lvl="1"/>
            <a:r>
              <a:rPr lang="fr-FR" sz="2000" dirty="0"/>
              <a:t>Prestation d’analyse nationale des 3C </a:t>
            </a:r>
          </a:p>
          <a:p>
            <a:pPr lvl="1"/>
            <a:r>
              <a:rPr lang="fr-FR" sz="2000" dirty="0"/>
              <a:t>Puis référentiel des missions des 3C et </a:t>
            </a:r>
            <a:r>
              <a:rPr lang="fr-FR" sz="2000" dirty="0" err="1"/>
              <a:t>remodélisation</a:t>
            </a:r>
            <a:r>
              <a:rPr lang="fr-FR" sz="2000" dirty="0"/>
              <a:t> de la MIG 3C</a:t>
            </a:r>
          </a:p>
          <a:p>
            <a:endParaRPr lang="fr-FR" sz="1800" dirty="0"/>
          </a:p>
          <a:p>
            <a:r>
              <a:rPr lang="fr-FR" sz="2000" dirty="0"/>
              <a:t>- </a:t>
            </a:r>
            <a:r>
              <a:rPr lang="fr-FR" sz="2000" b="1" dirty="0"/>
              <a:t>Réseaux régionaux de cancérologie :</a:t>
            </a:r>
          </a:p>
          <a:p>
            <a:pPr lvl="1"/>
            <a:r>
              <a:rPr lang="fr-FR" sz="2000" dirty="0"/>
              <a:t>Disposer d’éléments d’évaluation complémentaires</a:t>
            </a:r>
          </a:p>
          <a:p>
            <a:pPr lvl="1"/>
            <a:r>
              <a:rPr lang="fr-FR" sz="2000" dirty="0"/>
              <a:t>Publication du référentiel des missions (2018) :  instruction DGOS/INCa</a:t>
            </a:r>
          </a:p>
          <a:p>
            <a:pPr lvl="1"/>
            <a:r>
              <a:rPr lang="fr-FR" sz="2000" dirty="0"/>
              <a:t>Élaboration INCa nouvelle procédure de labellisation des RRC </a:t>
            </a:r>
          </a:p>
          <a:p>
            <a:pPr lvl="1"/>
            <a:r>
              <a:rPr lang="fr-FR" sz="2000" dirty="0"/>
              <a:t>Identification d’indicateurs d’évaluation des nouvelles missions </a:t>
            </a:r>
          </a:p>
          <a:p>
            <a:pPr lvl="1"/>
            <a:r>
              <a:rPr lang="fr-FR" sz="2000" dirty="0"/>
              <a:t>Élaboration d’un rapport d’activité et d’un budget types (sollicitation </a:t>
            </a:r>
            <a:r>
              <a:rPr lang="fr-FR" sz="2000" dirty="0" err="1"/>
              <a:t>Acoresca</a:t>
            </a:r>
            <a:r>
              <a:rPr lang="fr-FR" sz="2000" dirty="0"/>
              <a:t>)</a:t>
            </a:r>
          </a:p>
          <a:p>
            <a:pPr lvl="1"/>
            <a:endParaRPr lang="fr-FR" sz="180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247396" y="421720"/>
            <a:ext cx="8625299" cy="966369"/>
          </a:xfrm>
        </p:spPr>
        <p:txBody>
          <a:bodyPr/>
          <a:lstStyle/>
          <a:p>
            <a:pPr algn="ctr"/>
            <a:r>
              <a:rPr lang="fr-FR" sz="3200" dirty="0"/>
              <a:t>Proposition alternative: </a:t>
            </a:r>
          </a:p>
          <a:p>
            <a:pPr algn="ctr"/>
            <a:r>
              <a:rPr lang="fr-FR" sz="3200" dirty="0"/>
              <a:t>Décembre 2017</a:t>
            </a:r>
          </a:p>
        </p:txBody>
      </p:sp>
    </p:spTree>
    <p:extLst>
      <p:ext uri="{BB962C8B-B14F-4D97-AF65-F5344CB8AC3E}">
        <p14:creationId xmlns:p14="http://schemas.microsoft.com/office/powerpoint/2010/main" val="980243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9620" y="421721"/>
            <a:ext cx="77183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MORTALITE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159227" y="1638220"/>
            <a:ext cx="8768403" cy="6046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150 000 DECES </a:t>
            </a:r>
            <a:r>
              <a:rPr lang="fr-FR" sz="2400" dirty="0">
                <a:solidFill>
                  <a:srgbClr val="152253"/>
                </a:solidFill>
                <a:latin typeface="Roboto Black"/>
                <a:cs typeface="Roboto Black"/>
              </a:rPr>
              <a:t>PAR CANCER ESTIMÉS EN 2017</a:t>
            </a:r>
          </a:p>
          <a:p>
            <a:pPr marL="0" indent="0" algn="just">
              <a:buFont typeface="Arial"/>
              <a:buNone/>
            </a:pP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Ellipse 23"/>
          <p:cNvSpPr/>
          <p:nvPr/>
        </p:nvSpPr>
        <p:spPr>
          <a:xfrm rot="543210">
            <a:off x="7270473" y="2172133"/>
            <a:ext cx="1763068" cy="1763068"/>
          </a:xfrm>
          <a:prstGeom prst="ellipse">
            <a:avLst/>
          </a:prstGeom>
          <a:solidFill>
            <a:srgbClr val="E0E4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>
              <a:buClr>
                <a:schemeClr val="bg2">
                  <a:lumMod val="50000"/>
                </a:schemeClr>
              </a:buClr>
              <a:defRPr/>
            </a:pPr>
            <a:r>
              <a:rPr lang="fr-FR" altLang="fr-F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80 000 </a:t>
            </a:r>
            <a:r>
              <a:rPr lang="fr-FR" altLang="fr-F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décès évitables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36" y="2792320"/>
            <a:ext cx="7494370" cy="214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02362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r-FR" dirty="0"/>
              <a:t>Appui de l’INCa  aux évolutions proposées</a:t>
            </a:r>
          </a:p>
        </p:txBody>
      </p:sp>
      <p:graphicFrame>
        <p:nvGraphicFramePr>
          <p:cNvPr id="16" name="Diagramme 15"/>
          <p:cNvGraphicFramePr/>
          <p:nvPr>
            <p:extLst>
              <p:ext uri="{D42A27DB-BD31-4B8C-83A1-F6EECF244321}">
                <p14:modId xmlns:p14="http://schemas.microsoft.com/office/powerpoint/2010/main" val="4289942271"/>
              </p:ext>
            </p:extLst>
          </p:nvPr>
        </p:nvGraphicFramePr>
        <p:xfrm>
          <a:off x="490653" y="1530023"/>
          <a:ext cx="8653347" cy="5241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ZoneTexte 17"/>
          <p:cNvSpPr txBox="1"/>
          <p:nvPr/>
        </p:nvSpPr>
        <p:spPr>
          <a:xfrm>
            <a:off x="7000797" y="2365470"/>
            <a:ext cx="2143203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 lvl="0">
              <a:defRPr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sz="1600" dirty="0"/>
              <a:t>Réajustement des financements (FIR et MIG 3C)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7117760" y="4585430"/>
            <a:ext cx="2026240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 lvl="0">
              <a:defRPr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sz="1600" dirty="0"/>
              <a:t>Montée en compétence des RRC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54650" y="2780968"/>
            <a:ext cx="2622870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sz="16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dirty="0"/>
              <a:t>Instruction DGOS /</a:t>
            </a:r>
            <a:r>
              <a:rPr lang="fr-FR" dirty="0" err="1"/>
              <a:t>INCa</a:t>
            </a:r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100483" y="4639585"/>
            <a:ext cx="2531203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 lvl="0">
              <a:defRPr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sz="1600" dirty="0"/>
              <a:t>Procédure de labellisation </a:t>
            </a:r>
            <a:r>
              <a:rPr lang="fr-FR" sz="1600" dirty="0" err="1"/>
              <a:t>INCa</a:t>
            </a:r>
            <a:r>
              <a:rPr lang="fr-FR" sz="1600" dirty="0"/>
              <a:t> 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100483" y="5393399"/>
            <a:ext cx="2531204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 lvl="0">
              <a:defRPr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sz="1600" dirty="0"/>
              <a:t>Indicateurs de pilotage et de suivi 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7099179" y="5227192"/>
            <a:ext cx="1946438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 lvl="0">
              <a:defRPr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sz="1600" dirty="0"/>
              <a:t>Élaboration d’outils communs</a:t>
            </a:r>
          </a:p>
        </p:txBody>
      </p:sp>
    </p:spTree>
    <p:extLst>
      <p:ext uri="{BB962C8B-B14F-4D97-AF65-F5344CB8AC3E}">
        <p14:creationId xmlns:p14="http://schemas.microsoft.com/office/powerpoint/2010/main" val="21564492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227300" y="1912868"/>
            <a:ext cx="8534863" cy="3696752"/>
          </a:xfrm>
        </p:spPr>
        <p:txBody>
          <a:bodyPr/>
          <a:lstStyle/>
          <a:p>
            <a:r>
              <a:rPr lang="fr-FR" sz="2000" dirty="0"/>
              <a:t>- </a:t>
            </a:r>
            <a:r>
              <a:rPr lang="fr-FR" sz="2400" b="1" dirty="0"/>
              <a:t>Réunion avec les fédérations hospitalières </a:t>
            </a:r>
            <a:r>
              <a:rPr lang="fr-FR" sz="2400" dirty="0"/>
              <a:t>début 2018</a:t>
            </a:r>
          </a:p>
          <a:p>
            <a:pPr lvl="1"/>
            <a:r>
              <a:rPr lang="fr-FR" sz="2000" dirty="0"/>
              <a:t>Rapport INCa 2016 </a:t>
            </a:r>
          </a:p>
          <a:p>
            <a:pPr lvl="1"/>
            <a:r>
              <a:rPr lang="fr-FR" sz="2000" dirty="0"/>
              <a:t>Echanges RRC/fédérations lors de la session dédiée au CNRC 2017 </a:t>
            </a:r>
          </a:p>
          <a:p>
            <a:endParaRPr lang="fr-FR" dirty="0"/>
          </a:p>
          <a:p>
            <a:r>
              <a:rPr lang="fr-FR" sz="2400" dirty="0"/>
              <a:t>- </a:t>
            </a:r>
            <a:r>
              <a:rPr lang="fr-FR" sz="2400" b="1" dirty="0"/>
              <a:t>Contenu:</a:t>
            </a:r>
          </a:p>
          <a:p>
            <a:pPr lvl="1"/>
            <a:r>
              <a:rPr lang="fr-FR" sz="2000" dirty="0"/>
              <a:t>Missions des RRC</a:t>
            </a:r>
          </a:p>
          <a:p>
            <a:pPr lvl="1"/>
            <a:r>
              <a:rPr lang="fr-FR" sz="2000" dirty="0"/>
              <a:t>Gouvernances des RRC</a:t>
            </a:r>
          </a:p>
          <a:p>
            <a:pPr lvl="1"/>
            <a:r>
              <a:rPr lang="fr-FR" sz="2000" dirty="0"/>
              <a:t>Liens RRC/3C</a:t>
            </a:r>
          </a:p>
          <a:p>
            <a:pPr lvl="1"/>
            <a:r>
              <a:rPr lang="fr-FR" sz="2000" dirty="0"/>
              <a:t>Prestation d’analyse nationale des 3C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r-FR" sz="3200" dirty="0"/>
              <a:t>Concertation avec les acteurs</a:t>
            </a:r>
          </a:p>
        </p:txBody>
      </p:sp>
    </p:spTree>
    <p:extLst>
      <p:ext uri="{BB962C8B-B14F-4D97-AF65-F5344CB8AC3E}">
        <p14:creationId xmlns:p14="http://schemas.microsoft.com/office/powerpoint/2010/main" val="9865397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05438" y="5575690"/>
            <a:ext cx="2238562" cy="12823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2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61" y="5653847"/>
            <a:ext cx="1859109" cy="9689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9620" y="1787407"/>
            <a:ext cx="8028938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8000" spc="-150" dirty="0">
                <a:solidFill>
                  <a:srgbClr val="B1D1FC"/>
                </a:solidFill>
                <a:latin typeface="Roboto Black"/>
                <a:cs typeface="Roboto Black"/>
              </a:rPr>
              <a:t>6</a:t>
            </a:r>
          </a:p>
          <a:p>
            <a:pPr algn="ctr">
              <a:lnSpc>
                <a:spcPct val="80000"/>
              </a:lnSpc>
            </a:pPr>
            <a:r>
              <a:rPr lang="fr-FR" sz="3600" spc="-150" dirty="0">
                <a:solidFill>
                  <a:schemeClr val="bg1"/>
                </a:solidFill>
                <a:latin typeface="Roboto Black"/>
                <a:cs typeface="Roboto Black"/>
              </a:rPr>
              <a:t>ÉVOLUTION DES CRITÈRES D’AUTORISATIONS DES ÉTABLISSEMENTS DE SANTÉ POUR LES TRAITEMENTS DU CANCER</a:t>
            </a:r>
          </a:p>
        </p:txBody>
      </p:sp>
    </p:spTree>
    <p:extLst>
      <p:ext uri="{BB962C8B-B14F-4D97-AF65-F5344CB8AC3E}">
        <p14:creationId xmlns:p14="http://schemas.microsoft.com/office/powerpoint/2010/main" val="13388289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38150" y="2638426"/>
            <a:ext cx="8258176" cy="2409824"/>
          </a:xfrm>
          <a:ln w="19050">
            <a:solidFill>
              <a:schemeClr val="bg1">
                <a:lumMod val="95000"/>
              </a:schemeClr>
            </a:solidFill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sz="3400" b="1" cap="none" dirty="0"/>
              <a:t>Ce chapitre présente les conclusions des travaux des groupes pour discussion</a:t>
            </a:r>
            <a:r>
              <a:rPr lang="fr-FR" sz="3400" cap="none" dirty="0"/>
              <a:t>.</a:t>
            </a:r>
          </a:p>
          <a:p>
            <a:pPr>
              <a:lnSpc>
                <a:spcPct val="100000"/>
              </a:lnSpc>
            </a:pPr>
            <a:r>
              <a:rPr lang="fr-FR" sz="3400" b="1" cap="none" dirty="0"/>
              <a:t>Il n’engage pas l’Institut national du cancer</a:t>
            </a:r>
            <a:r>
              <a:rPr lang="fr-FR" sz="3400" cap="none" dirty="0"/>
              <a:t>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71630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14009" y="1654629"/>
            <a:ext cx="8725709" cy="781906"/>
          </a:xfrm>
        </p:spPr>
        <p:txBody>
          <a:bodyPr/>
          <a:lstStyle/>
          <a:p>
            <a:r>
              <a:rPr lang="fr-FR" b="1" dirty="0">
                <a:latin typeface="+mn-lt"/>
              </a:rPr>
              <a:t>RÉVISION DU DISPOSITIF DES AUTORISATIONS EN CANCÉROLOGIE INSCRITE DANS LE PLAN CANCER 2014-2019 ET LA LOI DE MODERNISATION DE NOTRE SYSTÈME DE SANTÉ</a:t>
            </a:r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12"/>
          </p:nvPr>
        </p:nvSpPr>
        <p:spPr>
          <a:xfrm>
            <a:off x="264906" y="2644140"/>
            <a:ext cx="8502472" cy="3843746"/>
          </a:xfrm>
        </p:spPr>
        <p:txBody>
          <a:bodyPr/>
          <a:lstStyle/>
          <a:p>
            <a:pPr lvl="1"/>
            <a:r>
              <a:rPr lang="fr-FR" sz="2000" b="1" dirty="0">
                <a:solidFill>
                  <a:schemeClr val="tx1"/>
                </a:solidFill>
              </a:rPr>
              <a:t>Action 2.5</a:t>
            </a:r>
            <a:r>
              <a:rPr lang="fr-FR" sz="2000" dirty="0">
                <a:solidFill>
                  <a:schemeClr val="tx1"/>
                </a:solidFill>
              </a:rPr>
              <a:t>: réviser et faire évoluer les critères d’agrément</a:t>
            </a:r>
          </a:p>
          <a:p>
            <a:pPr lvl="1"/>
            <a:r>
              <a:rPr lang="fr-FR" sz="2000" b="1" dirty="0">
                <a:solidFill>
                  <a:schemeClr val="tx1"/>
                </a:solidFill>
              </a:rPr>
              <a:t>Action 2.6</a:t>
            </a:r>
            <a:r>
              <a:rPr lang="fr-FR" sz="2000" dirty="0">
                <a:solidFill>
                  <a:schemeClr val="tx1"/>
                </a:solidFill>
              </a:rPr>
              <a:t>: faire évoluer le périmètre des autorisations de traitement du cancer</a:t>
            </a:r>
          </a:p>
          <a:p>
            <a:pPr marL="361950" lvl="1" indent="0">
              <a:buNone/>
            </a:pPr>
            <a:endParaRPr lang="fr-FR" sz="2400" dirty="0">
              <a:solidFill>
                <a:schemeClr val="tx1"/>
              </a:solidFill>
            </a:endParaRPr>
          </a:p>
          <a:p>
            <a:pPr marL="361950" lvl="1" indent="0">
              <a:buNone/>
            </a:pPr>
            <a:endParaRPr lang="fr-FR" sz="2400" dirty="0">
              <a:solidFill>
                <a:schemeClr val="tx1"/>
              </a:solidFill>
            </a:endParaRPr>
          </a:p>
          <a:p>
            <a:pPr lvl="1"/>
            <a:r>
              <a:rPr lang="fr-FR" sz="2000" b="1" dirty="0"/>
              <a:t>Loi du 26 janvier 2016 de modernisation de notre système de santé</a:t>
            </a:r>
            <a:endParaRPr lang="fr-FR" sz="2000" dirty="0"/>
          </a:p>
          <a:p>
            <a:pPr lvl="1"/>
            <a:r>
              <a:rPr lang="fr-FR" sz="2000" dirty="0"/>
              <a:t>Simplification du régime général des autorisations </a:t>
            </a:r>
          </a:p>
          <a:p>
            <a:pPr lvl="1"/>
            <a:r>
              <a:rPr lang="fr-FR" sz="2000" dirty="0"/>
              <a:t>Création d’un schéma régional de santé</a:t>
            </a:r>
            <a:r>
              <a:rPr lang="fr-FR" dirty="0"/>
              <a:t>.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4906" y="429250"/>
            <a:ext cx="7730995" cy="966369"/>
          </a:xfrm>
        </p:spPr>
        <p:txBody>
          <a:bodyPr/>
          <a:lstStyle/>
          <a:p>
            <a:pPr algn="ctr"/>
            <a:r>
              <a:rPr lang="fr-FR" sz="4000" dirty="0"/>
              <a:t>CONTEXTE</a:t>
            </a:r>
            <a:endParaRPr lang="fr-FR" sz="40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7" name="Straight Connector 15"/>
          <p:cNvCxnSpPr/>
          <p:nvPr/>
        </p:nvCxnSpPr>
        <p:spPr>
          <a:xfrm>
            <a:off x="300009" y="4071257"/>
            <a:ext cx="1442347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220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597778270"/>
              </p:ext>
            </p:extLst>
          </p:nvPr>
        </p:nvGraphicFramePr>
        <p:xfrm>
          <a:off x="179294" y="1595009"/>
          <a:ext cx="8798058" cy="515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noFill/>
        </p:spPr>
        <p:txBody>
          <a:bodyPr/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Espace réservé du texte 9"/>
          <p:cNvSpPr txBox="1">
            <a:spLocks/>
          </p:cNvSpPr>
          <p:nvPr/>
        </p:nvSpPr>
        <p:spPr>
          <a:xfrm>
            <a:off x="281980" y="421720"/>
            <a:ext cx="7730995" cy="966369"/>
          </a:xfrm>
          <a:prstGeom prst="rect">
            <a:avLst/>
          </a:prstGeom>
          <a:noFill/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20000"/>
              </a:spcBef>
              <a:buFont typeface="Arial"/>
              <a:buNone/>
              <a:defRPr sz="3600" kern="1200" cap="all" spc="-150">
                <a:solidFill>
                  <a:srgbClr val="B1D1FC"/>
                </a:solidFill>
                <a:latin typeface="Roboto Black"/>
                <a:ea typeface="+mn-ea"/>
                <a:cs typeface="Roboto Black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/>
              <a:t>MÉTHODOLOGIE</a:t>
            </a:r>
            <a:endParaRPr lang="fr-FR" sz="4000" b="1" dirty="0">
              <a:solidFill>
                <a:schemeClr val="bg1"/>
              </a:solidFill>
            </a:endParaRPr>
          </a:p>
          <a:p>
            <a:endParaRPr lang="fr-FR" sz="4000" b="1" dirty="0">
              <a:solidFill>
                <a:schemeClr val="bg1"/>
              </a:solidFill>
              <a:latin typeface="+mn-lt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3722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Espace réservé du texte 4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4000" b="1" dirty="0">
                <a:solidFill>
                  <a:schemeClr val="bg1"/>
                </a:solidFill>
                <a:latin typeface="+mn-lt"/>
              </a:rPr>
              <a:t>DISPOSITIF ACTUEL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8591" y="421720"/>
            <a:ext cx="7730995" cy="96636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fr-FR" sz="4000" dirty="0"/>
              <a:t>DISPOSITIF ACTUEL</a:t>
            </a:r>
            <a:endParaRPr lang="fr-FR" sz="4000" b="1" dirty="0">
              <a:solidFill>
                <a:schemeClr val="bg1"/>
              </a:solidFill>
            </a:endParaRPr>
          </a:p>
        </p:txBody>
      </p:sp>
      <p:grpSp>
        <p:nvGrpSpPr>
          <p:cNvPr id="20" name="Groupe 19"/>
          <p:cNvGrpSpPr/>
          <p:nvPr/>
        </p:nvGrpSpPr>
        <p:grpSpPr>
          <a:xfrm>
            <a:off x="2126089" y="2819863"/>
            <a:ext cx="2088000" cy="3193582"/>
            <a:chOff x="1437" y="175939"/>
            <a:chExt cx="2091382" cy="1605910"/>
          </a:xfrm>
          <a:solidFill>
            <a:schemeClr val="accent3"/>
          </a:solidFill>
        </p:grpSpPr>
        <p:sp>
          <p:nvSpPr>
            <p:cNvPr id="21" name="Rectangle à coins arrondis 20"/>
            <p:cNvSpPr/>
            <p:nvPr/>
          </p:nvSpPr>
          <p:spPr>
            <a:xfrm>
              <a:off x="1437" y="175939"/>
              <a:ext cx="2091382" cy="160591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48472" y="259088"/>
              <a:ext cx="1997312" cy="151184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2000" b="1" dirty="0"/>
                <a:t>c</a:t>
              </a:r>
              <a:r>
                <a:rPr lang="fr-FR" sz="2000" b="1" kern="1200" dirty="0"/>
                <a:t>hirurgie</a:t>
              </a:r>
              <a:endParaRPr lang="fr-FR" sz="2400" b="1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2000" b="1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2000" b="1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b="1" dirty="0"/>
                <a:t>8 critères généraux de qualité et de prise en charge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b="1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b="1" kern="1200" dirty="0"/>
                <a:t>+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b="1" kern="1200" dirty="0"/>
                <a:t>1 à 3 critères spécifiques pour  6 localisations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kern="1200" dirty="0"/>
            </a:p>
          </p:txBody>
        </p:sp>
      </p:grpSp>
      <p:sp>
        <p:nvSpPr>
          <p:cNvPr id="41" name="Rectangle à coins arrondis 40"/>
          <p:cNvSpPr/>
          <p:nvPr/>
        </p:nvSpPr>
        <p:spPr>
          <a:xfrm>
            <a:off x="254000" y="1598322"/>
            <a:ext cx="8655418" cy="52265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400" b="1" kern="1200" dirty="0">
                <a:solidFill>
                  <a:schemeClr val="bg1"/>
                </a:solidFill>
              </a:rPr>
              <a:t>Six mesures transversales de qualité</a:t>
            </a:r>
            <a:endParaRPr lang="fr-FR" sz="2400" kern="1200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951438" y="4318268"/>
            <a:ext cx="194262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fr-FR" b="1" dirty="0">
                <a:solidFill>
                  <a:schemeClr val="bg1"/>
                </a:solidFill>
              </a:rPr>
              <a:t>oncologie interventionnelle niveau 1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" name="Rectangle à coins arrondis 29"/>
          <p:cNvSpPr/>
          <p:nvPr/>
        </p:nvSpPr>
        <p:spPr>
          <a:xfrm>
            <a:off x="2126089" y="2222572"/>
            <a:ext cx="6767978" cy="503057"/>
          </a:xfrm>
          <a:prstGeom prst="roundRect">
            <a:avLst/>
          </a:prstGeom>
          <a:solidFill>
            <a:schemeClr val="accent3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400" b="1" kern="1200" dirty="0"/>
              <a:t>Crit</a:t>
            </a:r>
            <a:r>
              <a:rPr lang="fr-FR" sz="2400" b="1" dirty="0"/>
              <a:t>ères d’agrément par pratique thérapeutique</a:t>
            </a:r>
            <a:endParaRPr lang="fr-FR" sz="2400" kern="1200" dirty="0"/>
          </a:p>
        </p:txBody>
      </p:sp>
      <p:grpSp>
        <p:nvGrpSpPr>
          <p:cNvPr id="32" name="Groupe 31"/>
          <p:cNvGrpSpPr/>
          <p:nvPr/>
        </p:nvGrpSpPr>
        <p:grpSpPr>
          <a:xfrm>
            <a:off x="4506777" y="2820789"/>
            <a:ext cx="2088000" cy="3193582"/>
            <a:chOff x="1437" y="213000"/>
            <a:chExt cx="2091382" cy="1605910"/>
          </a:xfrm>
          <a:solidFill>
            <a:schemeClr val="accent3"/>
          </a:solidFill>
        </p:grpSpPr>
        <p:sp>
          <p:nvSpPr>
            <p:cNvPr id="36" name="Rectangle à coins arrondis 35"/>
            <p:cNvSpPr/>
            <p:nvPr/>
          </p:nvSpPr>
          <p:spPr>
            <a:xfrm>
              <a:off x="1437" y="213000"/>
              <a:ext cx="2091382" cy="160591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Rectangle 36"/>
            <p:cNvSpPr/>
            <p:nvPr/>
          </p:nvSpPr>
          <p:spPr>
            <a:xfrm>
              <a:off x="48472" y="292130"/>
              <a:ext cx="1997312" cy="151184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2000" b="1" dirty="0"/>
                <a:t>c</a:t>
              </a:r>
              <a:r>
                <a:rPr lang="fr-FR" sz="2000" b="1" kern="1200" dirty="0"/>
                <a:t>himiothérapie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2000" b="1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2000" b="1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b="1" dirty="0"/>
                <a:t>15 critères généraux de qualité et de prise en charge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b="1" dirty="0"/>
            </a:p>
            <a:p>
              <a:pPr lvl="0" algn="ctr" defTabSz="914400">
                <a:spcBef>
                  <a:spcPct val="0"/>
                </a:spcBef>
                <a:defRPr/>
              </a:pPr>
              <a:r>
                <a:rPr lang="fr-FR" sz="1400" b="1" dirty="0"/>
                <a:t>+ </a:t>
              </a:r>
            </a:p>
            <a:p>
              <a:pPr lvl="0" algn="ctr" defTabSz="914400">
                <a:spcBef>
                  <a:spcPct val="0"/>
                </a:spcBef>
                <a:defRPr/>
              </a:pPr>
              <a:r>
                <a:rPr lang="fr-FR" sz="1400" b="1" dirty="0"/>
                <a:t>recommandations  relatives aux établissements dits </a:t>
              </a:r>
            </a:p>
            <a:p>
              <a:pPr lvl="0" algn="ctr" defTabSz="914400">
                <a:spcBef>
                  <a:spcPct val="0"/>
                </a:spcBef>
                <a:defRPr/>
              </a:pPr>
              <a:r>
                <a:rPr lang="fr-FR" sz="1400" b="1" dirty="0"/>
                <a:t>« associés »</a:t>
              </a:r>
            </a:p>
            <a:p>
              <a:pPr lvl="0" algn="ctr" defTabSz="914400">
                <a:spcBef>
                  <a:spcPct val="0"/>
                </a:spcBef>
                <a:defRPr/>
              </a:pPr>
              <a:endParaRPr lang="fr-FR" sz="1400" b="1" kern="1200" dirty="0"/>
            </a:p>
            <a:p>
              <a:pPr lvl="0" algn="ctr" defTabSz="914400">
                <a:spcBef>
                  <a:spcPct val="0"/>
                </a:spcBef>
                <a:defRPr/>
              </a:pPr>
              <a:endParaRPr lang="fr-FR" sz="1400" kern="1200" dirty="0"/>
            </a:p>
          </p:txBody>
        </p:sp>
      </p:grpSp>
      <p:grpSp>
        <p:nvGrpSpPr>
          <p:cNvPr id="38" name="Groupe 37"/>
          <p:cNvGrpSpPr/>
          <p:nvPr/>
        </p:nvGrpSpPr>
        <p:grpSpPr>
          <a:xfrm>
            <a:off x="6853026" y="2815012"/>
            <a:ext cx="2088000" cy="3198896"/>
            <a:chOff x="1437" y="173267"/>
            <a:chExt cx="2091382" cy="1608582"/>
          </a:xfrm>
          <a:solidFill>
            <a:schemeClr val="accent3"/>
          </a:solidFill>
        </p:grpSpPr>
        <p:sp>
          <p:nvSpPr>
            <p:cNvPr id="39" name="Rectangle à coins arrondis 38"/>
            <p:cNvSpPr/>
            <p:nvPr/>
          </p:nvSpPr>
          <p:spPr>
            <a:xfrm>
              <a:off x="1437" y="175939"/>
              <a:ext cx="2091382" cy="160591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Rectangle 39"/>
            <p:cNvSpPr/>
            <p:nvPr/>
          </p:nvSpPr>
          <p:spPr>
            <a:xfrm>
              <a:off x="48472" y="173267"/>
              <a:ext cx="1997312" cy="151184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2000" b="1" dirty="0"/>
                <a:t>r</a:t>
              </a:r>
              <a:r>
                <a:rPr lang="fr-FR" sz="2000" b="1" kern="1200" dirty="0"/>
                <a:t>adiothérapie externe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2400" b="1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b="1" dirty="0"/>
                <a:t>18 critères généraux de qualité et de prise en charge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b="1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b="1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b="1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b="1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b="1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sz="1400" b="1" dirty="0"/>
            </a:p>
          </p:txBody>
        </p:sp>
      </p:grpSp>
      <p:sp>
        <p:nvSpPr>
          <p:cNvPr id="49" name="AutoShape 8"/>
          <p:cNvSpPr>
            <a:spLocks noChangeArrowheads="1"/>
          </p:cNvSpPr>
          <p:nvPr/>
        </p:nvSpPr>
        <p:spPr bwMode="auto">
          <a:xfrm>
            <a:off x="3318648" y="6080460"/>
            <a:ext cx="4117002" cy="706270"/>
          </a:xfrm>
          <a:prstGeom prst="snip2DiagRect">
            <a:avLst/>
          </a:prstGeom>
          <a:solidFill>
            <a:schemeClr val="accent4"/>
          </a:solidFill>
          <a:ln w="9525">
            <a:solidFill>
              <a:schemeClr val="accent4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Critères d’agrément enfants et adolescents de moins de 18 ans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50800" y="3213100"/>
            <a:ext cx="1977359" cy="1904286"/>
          </a:xfrm>
          <a:prstGeom prst="ellips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/>
              <a:t> </a:t>
            </a:r>
            <a:r>
              <a:rPr lang="fr-FR" sz="1600" b="1" dirty="0">
                <a:solidFill>
                  <a:schemeClr val="bg1"/>
                </a:solidFill>
              </a:rPr>
              <a:t>seuils d’activité minimale par modalité de traitements</a:t>
            </a:r>
            <a:endParaRPr lang="fr-F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5940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81980" y="1590690"/>
            <a:ext cx="8593079" cy="5079051"/>
          </a:xfrm>
          <a:prstGeom prst="rect">
            <a:avLst/>
          </a:prstGeom>
        </p:spPr>
        <p:txBody>
          <a:bodyPr/>
          <a:lstStyle/>
          <a:p>
            <a:pPr lvl="0">
              <a:buFont typeface="Wingdings" pitchFamily="2" charset="2"/>
              <a:buChar char="§"/>
            </a:pPr>
            <a:r>
              <a:rPr lang="fr-FR" dirty="0">
                <a:latin typeface="+mn-lt"/>
              </a:rPr>
              <a:t> Intégrer la </a:t>
            </a:r>
            <a:r>
              <a:rPr lang="fr-FR" b="1" dirty="0">
                <a:latin typeface="+mn-lt"/>
              </a:rPr>
              <a:t>cancérologie pédiatrique </a:t>
            </a:r>
            <a:r>
              <a:rPr lang="fr-FR" dirty="0">
                <a:latin typeface="+mn-lt"/>
              </a:rPr>
              <a:t>au dispositif général </a:t>
            </a:r>
          </a:p>
          <a:p>
            <a:pPr lvl="0"/>
            <a:endParaRPr lang="fr-FR" dirty="0">
              <a:latin typeface="+mn-lt"/>
            </a:endParaRPr>
          </a:p>
          <a:p>
            <a:pPr lvl="0">
              <a:buFont typeface="Wingdings" pitchFamily="2" charset="2"/>
              <a:buChar char="§"/>
            </a:pPr>
            <a:r>
              <a:rPr lang="fr-FR" dirty="0">
                <a:latin typeface="+mn-lt"/>
              </a:rPr>
              <a:t>Introduire une </a:t>
            </a:r>
            <a:r>
              <a:rPr lang="fr-FR" b="1" dirty="0">
                <a:latin typeface="+mn-lt"/>
              </a:rPr>
              <a:t>gradation des soins </a:t>
            </a:r>
            <a:r>
              <a:rPr lang="fr-FR" dirty="0">
                <a:latin typeface="+mn-lt"/>
              </a:rPr>
              <a:t>: meilleure adéquation entre ressources humaines, plateaux techniques et  actes réalisés </a:t>
            </a:r>
          </a:p>
          <a:p>
            <a:pPr lvl="0"/>
            <a:endParaRPr lang="fr-FR" dirty="0">
              <a:latin typeface="+mn-lt"/>
            </a:endParaRPr>
          </a:p>
          <a:p>
            <a:pPr lvl="0">
              <a:buFont typeface="Wingdings" pitchFamily="2" charset="2"/>
              <a:buChar char="§"/>
            </a:pPr>
            <a:r>
              <a:rPr lang="fr-FR" dirty="0">
                <a:latin typeface="+mn-lt"/>
              </a:rPr>
              <a:t> Se doter d’une </a:t>
            </a:r>
            <a:r>
              <a:rPr lang="fr-FR" b="1" dirty="0">
                <a:latin typeface="+mn-lt"/>
              </a:rPr>
              <a:t>politique des seuils </a:t>
            </a:r>
            <a:r>
              <a:rPr lang="fr-FR" dirty="0">
                <a:latin typeface="+mn-lt"/>
              </a:rPr>
              <a:t>plus ciblée et adaptée selon les localisations ou la complexité des traitements, (chirurgie …)</a:t>
            </a:r>
          </a:p>
          <a:p>
            <a:pPr lvl="0"/>
            <a:endParaRPr lang="fr-FR" dirty="0">
              <a:latin typeface="+mn-lt"/>
            </a:endParaRPr>
          </a:p>
          <a:p>
            <a:pPr lvl="0">
              <a:buFont typeface="Wingdings" pitchFamily="2" charset="2"/>
              <a:buChar char="§"/>
            </a:pPr>
            <a:r>
              <a:rPr lang="fr-FR" dirty="0">
                <a:latin typeface="+mn-lt"/>
              </a:rPr>
              <a:t> </a:t>
            </a:r>
            <a:r>
              <a:rPr lang="fr-FR" b="1" dirty="0">
                <a:latin typeface="+mn-lt"/>
              </a:rPr>
              <a:t>Intégrer les établissements associés au dispositif d’autorisation</a:t>
            </a:r>
            <a:r>
              <a:rPr lang="fr-FR" dirty="0">
                <a:latin typeface="+mn-lt"/>
              </a:rPr>
              <a:t> : assurer la sécurité des soins au sein des établissements de proximité (pratique des traitements médicamenteux systémiques du cancer)</a:t>
            </a:r>
          </a:p>
          <a:p>
            <a:pPr lvl="0"/>
            <a:endParaRPr lang="fr-FR" dirty="0">
              <a:latin typeface="+mn-lt"/>
            </a:endParaRPr>
          </a:p>
          <a:p>
            <a:pPr lvl="0">
              <a:buFont typeface="Wingdings" pitchFamily="2" charset="2"/>
              <a:buChar char="§"/>
            </a:pPr>
            <a:r>
              <a:rPr lang="fr-FR" dirty="0">
                <a:latin typeface="+mn-lt"/>
              </a:rPr>
              <a:t> Mettre en place un </a:t>
            </a:r>
            <a:r>
              <a:rPr lang="fr-FR" b="1" dirty="0">
                <a:latin typeface="+mn-lt"/>
              </a:rPr>
              <a:t>dispositif de suivi et d’évaluation</a:t>
            </a:r>
            <a:r>
              <a:rPr lang="fr-FR" dirty="0">
                <a:latin typeface="+mn-lt"/>
              </a:rPr>
              <a:t>, avec des </a:t>
            </a:r>
            <a:r>
              <a:rPr lang="fr-FR" b="1" dirty="0">
                <a:latin typeface="+mn-lt"/>
              </a:rPr>
              <a:t>indicateurs</a:t>
            </a:r>
            <a:r>
              <a:rPr lang="fr-FR" dirty="0">
                <a:latin typeface="+mn-lt"/>
              </a:rPr>
              <a:t> de mise en place et de suivi de ce dispositif</a:t>
            </a:r>
          </a:p>
          <a:p>
            <a:pPr lvl="0"/>
            <a:endParaRPr lang="fr-FR" dirty="0">
              <a:latin typeface="+mn-lt"/>
            </a:endParaRPr>
          </a:p>
          <a:p>
            <a:pPr>
              <a:buFont typeface="Wingdings" pitchFamily="2" charset="2"/>
              <a:buChar char="§"/>
            </a:pPr>
            <a:r>
              <a:rPr lang="fr-FR" dirty="0">
                <a:latin typeface="+mn-lt"/>
              </a:rPr>
              <a:t> </a:t>
            </a:r>
            <a:r>
              <a:rPr lang="fr-FR" b="1" dirty="0">
                <a:latin typeface="+mn-lt"/>
              </a:rPr>
              <a:t>Structurer</a:t>
            </a:r>
            <a:r>
              <a:rPr lang="fr-FR" dirty="0">
                <a:latin typeface="+mn-lt"/>
              </a:rPr>
              <a:t> en rubriques thématiques pour plus de lisibilité, </a:t>
            </a:r>
          </a:p>
          <a:p>
            <a:r>
              <a:rPr lang="fr-FR" dirty="0">
                <a:latin typeface="+mn-lt"/>
              </a:rPr>
              <a:t>de cohérence, de clarté et éviter les redondances</a:t>
            </a:r>
          </a:p>
          <a:p>
            <a:pPr lvl="0">
              <a:buFont typeface="Wingdings" pitchFamily="2" charset="2"/>
              <a:buChar char="§"/>
            </a:pPr>
            <a:endParaRPr lang="fr-FR" dirty="0">
              <a:latin typeface="+mn-lt"/>
            </a:endParaRPr>
          </a:p>
          <a:p>
            <a:pPr marL="0" indent="0">
              <a:buNone/>
            </a:pPr>
            <a:endParaRPr lang="fr-FR" b="1" dirty="0">
              <a:solidFill>
                <a:schemeClr val="bg1"/>
              </a:solidFill>
              <a:latin typeface="+mn-lt"/>
              <a:ea typeface="Roboto" pitchFamily="2" charset="0"/>
            </a:endParaRPr>
          </a:p>
          <a:p>
            <a:pPr marL="0" indent="0">
              <a:buNone/>
            </a:pPr>
            <a:endParaRPr lang="fr-FR" sz="2800" dirty="0">
              <a:solidFill>
                <a:srgbClr val="BDF0EC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281980" y="421720"/>
            <a:ext cx="8320599" cy="966369"/>
          </a:xfrm>
          <a:noFill/>
        </p:spPr>
        <p:txBody>
          <a:bodyPr/>
          <a:lstStyle/>
          <a:p>
            <a:pPr algn="ctr"/>
            <a:r>
              <a:rPr lang="fr-FR" sz="4000" dirty="0"/>
              <a:t>PRINCIPALES ÉVOLUTIONS ENVISAGÉES</a:t>
            </a:r>
            <a:endParaRPr lang="fr-FR" sz="4000" b="1" dirty="0">
              <a:solidFill>
                <a:schemeClr val="bg1"/>
              </a:solidFill>
            </a:endParaRPr>
          </a:p>
          <a:p>
            <a:endParaRPr lang="fr-FR" sz="4000" b="1" dirty="0">
              <a:solidFill>
                <a:schemeClr val="bg1"/>
              </a:solidFill>
              <a:latin typeface="+mn-lt"/>
              <a:ea typeface="Roboto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8398" y="2232202"/>
            <a:ext cx="8426397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9150" lvl="2">
              <a:spcAft>
                <a:spcPts val="300"/>
              </a:spcAft>
            </a:pPr>
            <a:endParaRPr lang="fr-FR" sz="2000" dirty="0">
              <a:solidFill>
                <a:srgbClr val="404040"/>
              </a:solidFill>
            </a:endParaRPr>
          </a:p>
          <a:p>
            <a:pPr marL="819150" lvl="2">
              <a:spcAft>
                <a:spcPts val="300"/>
              </a:spcAft>
            </a:pPr>
            <a:endParaRPr lang="fr-FR" sz="2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66045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170329" y="1550894"/>
            <a:ext cx="8839199" cy="5109882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fr-FR" sz="2000" b="1" dirty="0">
                <a:solidFill>
                  <a:sysClr val="windowText" lastClr="000000"/>
                </a:solidFill>
              </a:rPr>
              <a:t>Structurer les critères en :</a:t>
            </a:r>
          </a:p>
          <a:p>
            <a:pPr lvl="0"/>
            <a:r>
              <a:rPr lang="fr-FR" sz="2000" dirty="0">
                <a:solidFill>
                  <a:sysClr val="windowText" lastClr="000000"/>
                </a:solidFill>
              </a:rPr>
              <a:t>- Critères </a:t>
            </a:r>
            <a:r>
              <a:rPr lang="fr-FR" sz="2000" b="1" dirty="0">
                <a:solidFill>
                  <a:sysClr val="windowText" lastClr="000000"/>
                </a:solidFill>
              </a:rPr>
              <a:t>transversaux : </a:t>
            </a:r>
            <a:r>
              <a:rPr lang="fr-FR" sz="2000" i="1" dirty="0">
                <a:solidFill>
                  <a:sysClr val="windowText" lastClr="000000"/>
                </a:solidFill>
              </a:rPr>
              <a:t>parcours de santé</a:t>
            </a:r>
            <a:r>
              <a:rPr lang="fr-FR" sz="2000" dirty="0">
                <a:solidFill>
                  <a:sysClr val="windowText" lastClr="000000"/>
                </a:solidFill>
              </a:rPr>
              <a:t> et visant à adopter une </a:t>
            </a:r>
            <a:r>
              <a:rPr lang="fr-FR" sz="2000" i="1" dirty="0">
                <a:solidFill>
                  <a:sysClr val="windowText" lastClr="000000"/>
                </a:solidFill>
              </a:rPr>
              <a:t>politique de management de la qualité et de la gestion des risques en cancérologi</a:t>
            </a:r>
            <a:r>
              <a:rPr lang="fr-FR" sz="2000" dirty="0">
                <a:solidFill>
                  <a:sysClr val="windowText" lastClr="000000"/>
                </a:solidFill>
              </a:rPr>
              <a:t>e </a:t>
            </a:r>
          </a:p>
          <a:p>
            <a:pPr lvl="0"/>
            <a:endParaRPr lang="fr-FR" sz="1200" dirty="0">
              <a:solidFill>
                <a:sysClr val="windowText" lastClr="000000"/>
              </a:solidFill>
            </a:endParaRPr>
          </a:p>
          <a:p>
            <a:pPr lvl="0"/>
            <a:r>
              <a:rPr lang="fr-FR" sz="2000" dirty="0">
                <a:solidFill>
                  <a:sysClr val="windowText" lastClr="000000"/>
                </a:solidFill>
              </a:rPr>
              <a:t>- Critères spécifiques à la </a:t>
            </a:r>
            <a:r>
              <a:rPr lang="fr-FR" sz="2000" b="1" dirty="0">
                <a:solidFill>
                  <a:sysClr val="windowText" lastClr="000000"/>
                </a:solidFill>
              </a:rPr>
              <a:t>chirurgie, </a:t>
            </a:r>
            <a:r>
              <a:rPr lang="fr-FR" sz="2000" dirty="0">
                <a:solidFill>
                  <a:sysClr val="windowText" lastClr="000000"/>
                </a:solidFill>
              </a:rPr>
              <a:t>prise en compte de la </a:t>
            </a:r>
            <a:r>
              <a:rPr lang="fr-FR" sz="2000" i="1" dirty="0">
                <a:solidFill>
                  <a:sysClr val="windowText" lastClr="000000"/>
                </a:solidFill>
              </a:rPr>
              <a:t>continuité </a:t>
            </a:r>
            <a:r>
              <a:rPr lang="fr-FR" sz="2000" dirty="0">
                <a:solidFill>
                  <a:sysClr val="windowText" lastClr="000000"/>
                </a:solidFill>
              </a:rPr>
              <a:t> et </a:t>
            </a:r>
            <a:r>
              <a:rPr lang="fr-FR" sz="2000" i="1" dirty="0">
                <a:solidFill>
                  <a:sysClr val="windowText" lastClr="000000"/>
                </a:solidFill>
              </a:rPr>
              <a:t>de la gradation des soins</a:t>
            </a:r>
            <a:r>
              <a:rPr lang="fr-FR" sz="2000" dirty="0">
                <a:solidFill>
                  <a:sysClr val="windowText" lastClr="000000"/>
                </a:solidFill>
              </a:rPr>
              <a:t> </a:t>
            </a:r>
          </a:p>
          <a:p>
            <a:pPr lvl="0"/>
            <a:endParaRPr lang="fr-FR" sz="1200" dirty="0">
              <a:solidFill>
                <a:sysClr val="windowText" lastClr="000000"/>
              </a:solidFill>
            </a:endParaRPr>
          </a:p>
          <a:p>
            <a:pPr lvl="0"/>
            <a:r>
              <a:rPr lang="fr-FR" sz="2000" dirty="0">
                <a:solidFill>
                  <a:sysClr val="windowText" lastClr="000000"/>
                </a:solidFill>
              </a:rPr>
              <a:t>- Critères spécifiques à la </a:t>
            </a:r>
            <a:r>
              <a:rPr lang="fr-FR" sz="2000" b="1" dirty="0">
                <a:solidFill>
                  <a:sysClr val="windowText" lastClr="000000"/>
                </a:solidFill>
              </a:rPr>
              <a:t>radiothérapie</a:t>
            </a:r>
            <a:r>
              <a:rPr lang="fr-FR" sz="2000" dirty="0">
                <a:solidFill>
                  <a:sysClr val="windowText" lastClr="000000"/>
                </a:solidFill>
              </a:rPr>
              <a:t>, intégrant le </a:t>
            </a:r>
            <a:r>
              <a:rPr lang="fr-FR" sz="2000" i="1" dirty="0">
                <a:solidFill>
                  <a:sysClr val="windowText" lastClr="000000"/>
                </a:solidFill>
              </a:rPr>
              <a:t>suivi à long terme</a:t>
            </a:r>
            <a:r>
              <a:rPr lang="fr-FR" sz="2000" dirty="0">
                <a:solidFill>
                  <a:sysClr val="windowText" lastClr="000000"/>
                </a:solidFill>
              </a:rPr>
              <a:t> des patients, déclinant des critères </a:t>
            </a:r>
            <a:r>
              <a:rPr lang="fr-FR" sz="2000" i="1" dirty="0">
                <a:solidFill>
                  <a:sysClr val="windowText" lastClr="000000"/>
                </a:solidFill>
              </a:rPr>
              <a:t>par modalité d’irradiation</a:t>
            </a:r>
            <a:r>
              <a:rPr lang="fr-FR" sz="2000" dirty="0">
                <a:solidFill>
                  <a:sysClr val="windowText" lastClr="000000"/>
                </a:solidFill>
              </a:rPr>
              <a:t>  </a:t>
            </a:r>
          </a:p>
          <a:p>
            <a:pPr lvl="0"/>
            <a:endParaRPr lang="fr-FR" sz="1200" dirty="0">
              <a:solidFill>
                <a:sysClr val="windowText" lastClr="000000"/>
              </a:solidFill>
            </a:endParaRPr>
          </a:p>
          <a:p>
            <a:pPr lvl="0"/>
            <a:r>
              <a:rPr lang="fr-FR" sz="2000" dirty="0">
                <a:solidFill>
                  <a:sysClr val="windowText" lastClr="000000"/>
                </a:solidFill>
              </a:rPr>
              <a:t>- Critères spécifiques à la pratique des </a:t>
            </a:r>
            <a:r>
              <a:rPr lang="fr-FR" sz="2000" b="1" dirty="0">
                <a:solidFill>
                  <a:sysClr val="windowText" lastClr="000000"/>
                </a:solidFill>
              </a:rPr>
              <a:t>traitements médicamenteux systémiques</a:t>
            </a:r>
            <a:r>
              <a:rPr lang="fr-FR" sz="2000" dirty="0">
                <a:solidFill>
                  <a:sysClr val="windowText" lastClr="000000"/>
                </a:solidFill>
              </a:rPr>
              <a:t> du cancer (chimiothérapie, thérapie ciblée, immunothérapie) ; des liens avec </a:t>
            </a:r>
            <a:r>
              <a:rPr lang="fr-FR" sz="2000" i="1" dirty="0">
                <a:solidFill>
                  <a:sysClr val="windowText" lastClr="000000"/>
                </a:solidFill>
              </a:rPr>
              <a:t>structures de recherche</a:t>
            </a:r>
            <a:r>
              <a:rPr lang="fr-FR" sz="2000" dirty="0">
                <a:solidFill>
                  <a:sysClr val="windowText" lastClr="000000"/>
                </a:solidFill>
              </a:rPr>
              <a:t> telles que les CLIP2 (centres labellisés de phase précoce)</a:t>
            </a:r>
          </a:p>
          <a:p>
            <a:pPr lvl="0"/>
            <a:endParaRPr lang="fr-FR" sz="1200" dirty="0">
              <a:solidFill>
                <a:sysClr val="windowText" lastClr="000000"/>
              </a:solidFill>
            </a:endParaRPr>
          </a:p>
          <a:p>
            <a:r>
              <a:rPr lang="fr-FR" sz="2000" dirty="0">
                <a:solidFill>
                  <a:sysClr val="windowText" lastClr="000000"/>
                </a:solidFill>
              </a:rPr>
              <a:t>- Critères spécifiques à la pratique de </a:t>
            </a:r>
            <a:r>
              <a:rPr lang="fr-FR" sz="2000" b="1" dirty="0">
                <a:solidFill>
                  <a:sysClr val="windowText" lastClr="000000"/>
                </a:solidFill>
              </a:rPr>
              <a:t>l’oncologie interventionnelle</a:t>
            </a:r>
            <a:r>
              <a:rPr lang="fr-FR" sz="2000" dirty="0">
                <a:solidFill>
                  <a:sysClr val="windowText" lastClr="000000"/>
                </a:solidFill>
              </a:rPr>
              <a:t> (</a:t>
            </a:r>
            <a:r>
              <a:rPr lang="fr-FR" sz="2000" i="1" dirty="0">
                <a:solidFill>
                  <a:sysClr val="windowText" lastClr="000000"/>
                </a:solidFill>
              </a:rPr>
              <a:t>radiologie et endoscopie interventionnelles</a:t>
            </a:r>
            <a:r>
              <a:rPr lang="fr-FR" sz="2000" dirty="0">
                <a:solidFill>
                  <a:sysClr val="windowText" lastClr="000000"/>
                </a:solidFill>
              </a:rPr>
              <a:t>) : prenant en compte les compétences professionnels requises, l’encadrement des équipements et des pratiques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384767" y="313436"/>
            <a:ext cx="7730995" cy="966369"/>
          </a:xfrm>
        </p:spPr>
        <p:txBody>
          <a:bodyPr/>
          <a:lstStyle/>
          <a:p>
            <a:pPr algn="ctr"/>
            <a:r>
              <a:rPr lang="fr-FR" dirty="0"/>
              <a:t>PRINCIPALES ÉVOLUTIONS ENVISAGÉES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5167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304800" y="1925489"/>
            <a:ext cx="8632371" cy="4626429"/>
          </a:xfrm>
        </p:spPr>
        <p:txBody>
          <a:bodyPr/>
          <a:lstStyle/>
          <a:p>
            <a:pPr lvl="0"/>
            <a:r>
              <a:rPr lang="fr-FR" dirty="0"/>
              <a:t>- </a:t>
            </a:r>
            <a:r>
              <a:rPr lang="fr-FR" sz="2200" b="1" dirty="0"/>
              <a:t>Gradation des soins sans complexifier le paysage </a:t>
            </a:r>
            <a:r>
              <a:rPr lang="fr-FR" sz="2200" dirty="0"/>
              <a:t>sanitaire</a:t>
            </a:r>
            <a:endParaRPr lang="fr-FR" sz="2200" b="1" dirty="0"/>
          </a:p>
          <a:p>
            <a:pPr lvl="0"/>
            <a:endParaRPr lang="fr-FR" sz="2200" b="1" dirty="0"/>
          </a:p>
          <a:p>
            <a:pPr lvl="0"/>
            <a:r>
              <a:rPr lang="fr-FR" sz="2200" b="1" dirty="0"/>
              <a:t>- </a:t>
            </a:r>
            <a:r>
              <a:rPr lang="fr-FR" sz="2200" dirty="0"/>
              <a:t>Affiner les propositions de </a:t>
            </a:r>
            <a:r>
              <a:rPr lang="fr-FR" sz="2200" b="1" dirty="0"/>
              <a:t>gradation des soins pour la pratique des traitements médicamenteux systémiques du cancer </a:t>
            </a:r>
          </a:p>
          <a:p>
            <a:pPr lvl="0"/>
            <a:endParaRPr lang="fr-FR" sz="2200" dirty="0"/>
          </a:p>
          <a:p>
            <a:r>
              <a:rPr lang="fr-FR" sz="2200" b="1" dirty="0"/>
              <a:t>- </a:t>
            </a:r>
            <a:r>
              <a:rPr lang="fr-FR" sz="2200" dirty="0"/>
              <a:t>Réfléchir sur l’introduction de </a:t>
            </a:r>
            <a:r>
              <a:rPr lang="fr-FR" sz="2200" b="1" dirty="0"/>
              <a:t>seuils minimaux d’activité en chirurgie générale</a:t>
            </a:r>
            <a:r>
              <a:rPr lang="fr-FR" sz="2200" dirty="0"/>
              <a:t> parallèlement aux seuils minimaux d’activité en chirurgie carcinologique </a:t>
            </a:r>
          </a:p>
          <a:p>
            <a:endParaRPr lang="fr-FR" sz="2200" dirty="0"/>
          </a:p>
          <a:p>
            <a:r>
              <a:rPr lang="fr-FR" sz="2200" dirty="0"/>
              <a:t>-</a:t>
            </a:r>
            <a:r>
              <a:rPr lang="fr-FR" sz="2200" b="1" dirty="0"/>
              <a:t>Exclure de l’activité minimale les actes palliatifs  </a:t>
            </a:r>
            <a:r>
              <a:rPr lang="fr-FR" sz="2200" dirty="0"/>
              <a:t>(chirurgie ou radiothérapie) tant chez l’adulte que chez l’enfant </a:t>
            </a:r>
          </a:p>
          <a:p>
            <a:pPr lvl="0">
              <a:buNone/>
            </a:pPr>
            <a:endParaRPr lang="fr-FR" sz="2200" dirty="0"/>
          </a:p>
          <a:p>
            <a:pPr lvl="0"/>
            <a:r>
              <a:rPr lang="fr-FR" sz="2200" dirty="0"/>
              <a:t>- Veiller au </a:t>
            </a:r>
            <a:r>
              <a:rPr lang="fr-FR" sz="2200" b="1" dirty="0"/>
              <a:t>maillage territorial</a:t>
            </a:r>
          </a:p>
          <a:p>
            <a:pPr lvl="0"/>
            <a:endParaRPr lang="fr-FR" sz="110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20862" y="421720"/>
            <a:ext cx="7730995" cy="966369"/>
          </a:xfrm>
        </p:spPr>
        <p:txBody>
          <a:bodyPr/>
          <a:lstStyle/>
          <a:p>
            <a:pPr algn="ctr"/>
            <a:r>
              <a:rPr lang="fr-FR" dirty="0"/>
              <a:t>POINTS DE VIGILANCE</a:t>
            </a:r>
          </a:p>
        </p:txBody>
      </p:sp>
    </p:spTree>
    <p:extLst>
      <p:ext uri="{BB962C8B-B14F-4D97-AF65-F5344CB8AC3E}">
        <p14:creationId xmlns:p14="http://schemas.microsoft.com/office/powerpoint/2010/main" val="2532955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9620" y="421721"/>
            <a:ext cx="76234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MORTALITE</a:t>
            </a: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>
          <a:xfrm>
            <a:off x="159227" y="1297673"/>
            <a:ext cx="8768403" cy="6046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fr-FR" sz="2400" b="1" dirty="0">
                <a:solidFill>
                  <a:srgbClr val="152253"/>
                </a:solidFill>
                <a:latin typeface="Roboto Black"/>
                <a:cs typeface="Roboto Black"/>
              </a:rPr>
              <a:t>UN TAUX DE MORTALITÉ* </a:t>
            </a:r>
            <a:r>
              <a:rPr lang="fr-FR" sz="2400" dirty="0">
                <a:solidFill>
                  <a:srgbClr val="152253"/>
                </a:solidFill>
                <a:latin typeface="Roboto Black"/>
                <a:cs typeface="Roboto Black"/>
              </a:rPr>
              <a:t>PAR CANCER QUI BAISSE</a:t>
            </a:r>
          </a:p>
          <a:p>
            <a:pPr marL="0" indent="0" algn="just">
              <a:buFont typeface="Arial"/>
              <a:buNone/>
            </a:pP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Ellipse 23"/>
          <p:cNvSpPr/>
          <p:nvPr/>
        </p:nvSpPr>
        <p:spPr>
          <a:xfrm rot="543210">
            <a:off x="7316261" y="2030068"/>
            <a:ext cx="1763068" cy="1763068"/>
          </a:xfrm>
          <a:prstGeom prst="ellipse">
            <a:avLst/>
          </a:prstGeom>
          <a:solidFill>
            <a:srgbClr val="E0E4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>
              <a:buClr>
                <a:schemeClr val="bg2">
                  <a:lumMod val="50000"/>
                </a:schemeClr>
              </a:buClr>
              <a:defRPr/>
            </a:pPr>
            <a:r>
              <a:rPr lang="fr-FR" altLang="fr-F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3 000 000 </a:t>
            </a:r>
            <a:r>
              <a:rPr lang="fr-FR" altLang="fr-F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de</a:t>
            </a:r>
          </a:p>
          <a:p>
            <a:pPr algn="ctr">
              <a:buClr>
                <a:schemeClr val="bg2">
                  <a:lumMod val="50000"/>
                </a:schemeClr>
              </a:buClr>
              <a:defRPr/>
            </a:pPr>
            <a:r>
              <a:rPr lang="fr-FR" altLang="fr-F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personnes touchées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254" y="2290449"/>
            <a:ext cx="4139898" cy="247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e 24"/>
          <p:cNvGrpSpPr/>
          <p:nvPr/>
        </p:nvGrpSpPr>
        <p:grpSpPr>
          <a:xfrm>
            <a:off x="327987" y="5139371"/>
            <a:ext cx="8599641" cy="1194453"/>
            <a:chOff x="618870" y="5091289"/>
            <a:chExt cx="8689887" cy="1194453"/>
          </a:xfrm>
        </p:grpSpPr>
        <p:sp>
          <p:nvSpPr>
            <p:cNvPr id="26" name="ZoneTexte 25"/>
            <p:cNvSpPr txBox="1"/>
            <p:nvPr/>
          </p:nvSpPr>
          <p:spPr>
            <a:xfrm>
              <a:off x="618870" y="5091289"/>
              <a:ext cx="8689887" cy="557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800"/>
                </a:lnSpc>
                <a:spcBef>
                  <a:spcPts val="600"/>
                </a:spcBef>
              </a:pPr>
              <a:r>
                <a:rPr lang="fr-FR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Une baisse liée à des diagnostics plus précoces, des traitements plus efficaces et à la diminution globale du risque d’avoir un cancer.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18870" y="5731744"/>
              <a:ext cx="738213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  <a:spcBef>
                  <a:spcPts val="600"/>
                </a:spcBef>
              </a:pPr>
              <a:r>
                <a:rPr lang="fr-FR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Mais, en raison de l’augmentation du nombre de cas de cancers, on assiste à une hausse du nombre de décès par cancer.</a:t>
              </a:r>
            </a:p>
          </p:txBody>
        </p:sp>
      </p:grp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0" y="6380176"/>
            <a:ext cx="723325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6884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259976" y="1722639"/>
            <a:ext cx="8650942" cy="4199190"/>
          </a:xfrm>
        </p:spPr>
        <p:txBody>
          <a:bodyPr/>
          <a:lstStyle/>
          <a:p>
            <a:r>
              <a:rPr lang="fr-FR" sz="2000" dirty="0"/>
              <a:t> - </a:t>
            </a:r>
            <a:r>
              <a:rPr lang="fr-FR" sz="2400" dirty="0"/>
              <a:t>Affiner les besoins en </a:t>
            </a:r>
            <a:r>
              <a:rPr lang="fr-FR" sz="2400" b="1" dirty="0"/>
              <a:t>chirurgie carcinologique</a:t>
            </a:r>
            <a:r>
              <a:rPr lang="fr-FR" sz="2400" dirty="0"/>
              <a:t> : </a:t>
            </a:r>
          </a:p>
          <a:p>
            <a:endParaRPr lang="fr-FR" sz="2400" dirty="0"/>
          </a:p>
          <a:p>
            <a:pPr lvl="1"/>
            <a:r>
              <a:rPr lang="fr-FR" sz="2400" dirty="0"/>
              <a:t>plateaux techniques et l’environnement</a:t>
            </a:r>
          </a:p>
          <a:p>
            <a:pPr lvl="1"/>
            <a:r>
              <a:rPr lang="fr-FR" sz="2400" i="1" dirty="0">
                <a:solidFill>
                  <a:srgbClr val="C00000"/>
                </a:solidFill>
              </a:rPr>
              <a:t>gestion des risques</a:t>
            </a:r>
            <a:r>
              <a:rPr lang="fr-FR" sz="2400" dirty="0"/>
              <a:t> (réanimation médicale, USI, …) ; </a:t>
            </a:r>
          </a:p>
          <a:p>
            <a:pPr lvl="1"/>
            <a:r>
              <a:rPr lang="fr-FR" sz="2400" dirty="0"/>
              <a:t>y associer des </a:t>
            </a:r>
            <a:r>
              <a:rPr lang="fr-FR" sz="2400" i="1" dirty="0">
                <a:solidFill>
                  <a:srgbClr val="C00000"/>
                </a:solidFill>
              </a:rPr>
              <a:t>chirurgiens plasticiens</a:t>
            </a:r>
            <a:r>
              <a:rPr lang="fr-FR" sz="2400" dirty="0"/>
              <a:t> (chirurgie carcinologique avec reconstruction complexe - ORL, chirurgie maxillo-faciale, sein) ; </a:t>
            </a:r>
          </a:p>
          <a:p>
            <a:pPr lvl="1"/>
            <a:r>
              <a:rPr lang="fr-FR" sz="2400" dirty="0"/>
              <a:t>préciser les critères pour la </a:t>
            </a:r>
            <a:r>
              <a:rPr lang="fr-FR" sz="2400" i="1" dirty="0">
                <a:solidFill>
                  <a:srgbClr val="C00000"/>
                </a:solidFill>
              </a:rPr>
              <a:t>radio chirurgie</a:t>
            </a:r>
            <a:r>
              <a:rPr lang="fr-FR" sz="2400" dirty="0"/>
              <a:t> ; retravailler les critères pour la </a:t>
            </a:r>
            <a:r>
              <a:rPr lang="fr-FR" sz="2400" i="1" dirty="0">
                <a:solidFill>
                  <a:srgbClr val="C00000"/>
                </a:solidFill>
              </a:rPr>
              <a:t>chirurgie des cancers cutanés</a:t>
            </a:r>
            <a:r>
              <a:rPr lang="fr-FR" sz="2400" dirty="0"/>
              <a:t> ; </a:t>
            </a:r>
          </a:p>
          <a:p>
            <a:pPr lvl="1"/>
            <a:r>
              <a:rPr lang="fr-FR" sz="2400" dirty="0"/>
              <a:t>affiner les critères pour la </a:t>
            </a:r>
            <a:r>
              <a:rPr lang="fr-FR" sz="2400" i="1" dirty="0">
                <a:solidFill>
                  <a:srgbClr val="C00000"/>
                </a:solidFill>
              </a:rPr>
              <a:t>chirurgie des cancers de l’enfant</a:t>
            </a:r>
            <a:endParaRPr lang="fr-FR" sz="2400" dirty="0"/>
          </a:p>
          <a:p>
            <a:endParaRPr lang="fr-FR" sz="2400" dirty="0"/>
          </a:p>
          <a:p>
            <a:endParaRPr lang="fr-FR" sz="2000" i="1" dirty="0">
              <a:solidFill>
                <a:srgbClr val="C00000"/>
              </a:solidFill>
            </a:endParaRPr>
          </a:p>
          <a:p>
            <a:endParaRPr lang="fr-FR" sz="200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396799" y="421720"/>
            <a:ext cx="7730995" cy="966369"/>
          </a:xfrm>
        </p:spPr>
        <p:txBody>
          <a:bodyPr/>
          <a:lstStyle/>
          <a:p>
            <a:pPr algn="ctr"/>
            <a:r>
              <a:rPr lang="fr-FR" dirty="0"/>
              <a:t>POINTS DE VIGILANCE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077616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Espace réservé du texte 4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4000" b="1" dirty="0">
                <a:solidFill>
                  <a:schemeClr val="bg1"/>
                </a:solidFill>
                <a:latin typeface="+mn-lt"/>
              </a:rPr>
              <a:t>DISPOSITIF ACTUEL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8591" y="421720"/>
            <a:ext cx="7730995" cy="96636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fr-FR" sz="4000" dirty="0"/>
              <a:t>DISPOSITIF PROPOSÉ</a:t>
            </a:r>
          </a:p>
        </p:txBody>
      </p:sp>
      <p:grpSp>
        <p:nvGrpSpPr>
          <p:cNvPr id="20" name="Groupe 19"/>
          <p:cNvGrpSpPr/>
          <p:nvPr/>
        </p:nvGrpSpPr>
        <p:grpSpPr>
          <a:xfrm>
            <a:off x="1776465" y="2558196"/>
            <a:ext cx="1764000" cy="4120906"/>
            <a:chOff x="1437" y="175939"/>
            <a:chExt cx="2091382" cy="1689059"/>
          </a:xfrm>
          <a:solidFill>
            <a:schemeClr val="accent3"/>
          </a:solidFill>
        </p:grpSpPr>
        <p:sp>
          <p:nvSpPr>
            <p:cNvPr id="21" name="Rectangle à coins arrondis 20"/>
            <p:cNvSpPr/>
            <p:nvPr/>
          </p:nvSpPr>
          <p:spPr>
            <a:xfrm>
              <a:off x="1437" y="175939"/>
              <a:ext cx="2091382" cy="168905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48471" y="259088"/>
              <a:ext cx="1960671" cy="160591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fr-FR" b="1" dirty="0"/>
                <a:t>Critères spécifiques </a:t>
              </a:r>
            </a:p>
            <a:p>
              <a:pPr lvl="0" algn="ctr" defTabSz="914400">
                <a:spcBef>
                  <a:spcPct val="0"/>
                </a:spcBef>
                <a:defRPr/>
              </a:pPr>
              <a:r>
                <a:rPr lang="fr-FR" b="1" dirty="0"/>
                <a:t>à la pratique de la chirurgie</a:t>
              </a:r>
              <a:endParaRPr lang="fr-FR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kern="1200" dirty="0"/>
            </a:p>
          </p:txBody>
        </p:sp>
      </p:grpSp>
      <p:sp>
        <p:nvSpPr>
          <p:cNvPr id="41" name="Rectangle à coins arrondis 40"/>
          <p:cNvSpPr/>
          <p:nvPr/>
        </p:nvSpPr>
        <p:spPr>
          <a:xfrm>
            <a:off x="238649" y="1679003"/>
            <a:ext cx="8655418" cy="696643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400" b="1" dirty="0">
                <a:solidFill>
                  <a:schemeClr val="bg1"/>
                </a:solidFill>
              </a:rPr>
              <a:t>critères transversaux opposables à tous les établissements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951438" y="4318268"/>
            <a:ext cx="194262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fr-FR" b="1" dirty="0">
                <a:solidFill>
                  <a:schemeClr val="bg1"/>
                </a:solidFill>
              </a:rPr>
              <a:t>oncologie interventionnelle niveau 1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6232" y="3233239"/>
            <a:ext cx="1694329" cy="1774448"/>
          </a:xfrm>
          <a:prstGeom prst="ellips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fr-FR" sz="1000" b="1" dirty="0">
              <a:solidFill>
                <a:schemeClr val="bg1"/>
              </a:solidFill>
            </a:endParaRPr>
          </a:p>
          <a:p>
            <a:pPr algn="ctr"/>
            <a:r>
              <a:rPr lang="fr-FR" sz="1400" b="1" dirty="0">
                <a:solidFill>
                  <a:schemeClr val="bg1"/>
                </a:solidFill>
              </a:rPr>
              <a:t>seuils d’activité minimale par modalité</a:t>
            </a:r>
            <a:endParaRPr lang="fr-FR" sz="1050" b="1" dirty="0">
              <a:solidFill>
                <a:schemeClr val="bg1"/>
              </a:solidFill>
            </a:endParaRPr>
          </a:p>
          <a:p>
            <a:pPr algn="ctr"/>
            <a:endParaRPr lang="fr-FR" sz="1000" b="1" dirty="0">
              <a:solidFill>
                <a:schemeClr val="bg1"/>
              </a:solidFill>
            </a:endParaRPr>
          </a:p>
        </p:txBody>
      </p:sp>
      <p:grpSp>
        <p:nvGrpSpPr>
          <p:cNvPr id="25" name="Groupe 24"/>
          <p:cNvGrpSpPr/>
          <p:nvPr/>
        </p:nvGrpSpPr>
        <p:grpSpPr>
          <a:xfrm>
            <a:off x="3611669" y="2582291"/>
            <a:ext cx="1764000" cy="4096811"/>
            <a:chOff x="1437" y="175939"/>
            <a:chExt cx="2091382" cy="1689059"/>
          </a:xfrm>
          <a:solidFill>
            <a:schemeClr val="accent3"/>
          </a:solidFill>
        </p:grpSpPr>
        <p:sp>
          <p:nvSpPr>
            <p:cNvPr id="26" name="Rectangle à coins arrondis 25"/>
            <p:cNvSpPr/>
            <p:nvPr/>
          </p:nvSpPr>
          <p:spPr>
            <a:xfrm>
              <a:off x="1437" y="175939"/>
              <a:ext cx="2091382" cy="168905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48469" y="259088"/>
              <a:ext cx="2044348" cy="160591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fr-FR" b="1" dirty="0"/>
                <a:t>Critères spécifiques </a:t>
              </a:r>
            </a:p>
            <a:p>
              <a:pPr lvl="0" algn="ctr" defTabSz="8001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r-FR" b="1" dirty="0"/>
                <a:t>à la pratique des traitements médicamenteux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kern="1200" dirty="0"/>
            </a:p>
          </p:txBody>
        </p:sp>
      </p:grpSp>
      <p:grpSp>
        <p:nvGrpSpPr>
          <p:cNvPr id="28" name="Groupe 27"/>
          <p:cNvGrpSpPr/>
          <p:nvPr/>
        </p:nvGrpSpPr>
        <p:grpSpPr>
          <a:xfrm>
            <a:off x="5451995" y="2582290"/>
            <a:ext cx="1764000" cy="4096811"/>
            <a:chOff x="1437" y="175939"/>
            <a:chExt cx="2091382" cy="1689059"/>
          </a:xfrm>
          <a:solidFill>
            <a:schemeClr val="accent3"/>
          </a:solidFill>
        </p:grpSpPr>
        <p:sp>
          <p:nvSpPr>
            <p:cNvPr id="29" name="Rectangle à coins arrondis 28"/>
            <p:cNvSpPr/>
            <p:nvPr/>
          </p:nvSpPr>
          <p:spPr>
            <a:xfrm>
              <a:off x="1437" y="175939"/>
              <a:ext cx="2091382" cy="168905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48471" y="259088"/>
              <a:ext cx="1960671" cy="160591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fr-FR" b="1" dirty="0"/>
                <a:t>Critères spécifiques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</a:pPr>
              <a:r>
                <a:rPr lang="fr-FR" b="1" dirty="0"/>
                <a:t>à la pratique de la radiothérapie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kern="1200" dirty="0"/>
            </a:p>
          </p:txBody>
        </p:sp>
      </p:grpSp>
      <p:grpSp>
        <p:nvGrpSpPr>
          <p:cNvPr id="33" name="Groupe 32"/>
          <p:cNvGrpSpPr/>
          <p:nvPr/>
        </p:nvGrpSpPr>
        <p:grpSpPr>
          <a:xfrm>
            <a:off x="7249884" y="2582291"/>
            <a:ext cx="1824297" cy="4096811"/>
            <a:chOff x="-34307" y="175939"/>
            <a:chExt cx="2162870" cy="1689059"/>
          </a:xfrm>
          <a:solidFill>
            <a:schemeClr val="accent3"/>
          </a:solidFill>
        </p:grpSpPr>
        <p:sp>
          <p:nvSpPr>
            <p:cNvPr id="34" name="Rectangle à coins arrondis 33"/>
            <p:cNvSpPr/>
            <p:nvPr/>
          </p:nvSpPr>
          <p:spPr>
            <a:xfrm>
              <a:off x="1437" y="175939"/>
              <a:ext cx="2091382" cy="168905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Rectangle 34"/>
            <p:cNvSpPr/>
            <p:nvPr/>
          </p:nvSpPr>
          <p:spPr>
            <a:xfrm>
              <a:off x="-34307" y="259088"/>
              <a:ext cx="2162870" cy="160591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fr-FR" b="1" dirty="0"/>
                <a:t>Critères spécifiques </a:t>
              </a:r>
            </a:p>
            <a:p>
              <a:pPr lvl="0" algn="ctr" defTabSz="800100">
                <a:spcBef>
                  <a:spcPct val="0"/>
                </a:spcBef>
              </a:pPr>
              <a:r>
                <a:rPr lang="fr-FR" b="1" dirty="0"/>
                <a:t>à la pratique de </a:t>
              </a:r>
              <a:r>
                <a:rPr lang="fr-FR" b="1" dirty="0">
                  <a:solidFill>
                    <a:schemeClr val="bg1"/>
                  </a:solidFill>
                </a:rPr>
                <a:t>l’oncologie interventionnelle</a:t>
              </a:r>
              <a:endParaRPr lang="fr-FR" dirty="0">
                <a:solidFill>
                  <a:schemeClr val="bg1"/>
                </a:solidFill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kern="1200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dirty="0"/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fr-FR" kern="1200" dirty="0"/>
            </a:p>
          </p:txBody>
        </p:sp>
      </p:grpSp>
      <p:sp>
        <p:nvSpPr>
          <p:cNvPr id="24" name="ZoneTexte 23"/>
          <p:cNvSpPr txBox="1"/>
          <p:nvPr/>
        </p:nvSpPr>
        <p:spPr>
          <a:xfrm rot="20894694">
            <a:off x="7745731" y="5465041"/>
            <a:ext cx="1343166" cy="40862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>
                <a:ln w="18415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NOUVEAU</a:t>
            </a:r>
          </a:p>
        </p:txBody>
      </p:sp>
    </p:spTree>
    <p:extLst>
      <p:ext uri="{BB962C8B-B14F-4D97-AF65-F5344CB8AC3E}">
        <p14:creationId xmlns:p14="http://schemas.microsoft.com/office/powerpoint/2010/main" val="384396457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05438" y="5575690"/>
            <a:ext cx="2238562" cy="12823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2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61" y="5653847"/>
            <a:ext cx="1859109" cy="9689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9620" y="1787407"/>
            <a:ext cx="8028938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8000" spc="-150" dirty="0">
                <a:solidFill>
                  <a:srgbClr val="B1D1FC"/>
                </a:solidFill>
                <a:latin typeface="Roboto Black"/>
                <a:cs typeface="Roboto Black"/>
              </a:rPr>
              <a:t>CONCLUSION</a:t>
            </a:r>
          </a:p>
          <a:p>
            <a:pPr>
              <a:lnSpc>
                <a:spcPct val="80000"/>
              </a:lnSpc>
            </a:pPr>
            <a:endParaRPr lang="fr-FR" sz="3600" spc="-150" dirty="0">
              <a:solidFill>
                <a:schemeClr val="bg1"/>
              </a:solidFill>
              <a:latin typeface="Roboto Black"/>
              <a:cs typeface="Robo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00306898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9620" y="421721"/>
            <a:ext cx="805481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CONCLUSION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17942" y="1613140"/>
            <a:ext cx="8650161" cy="566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559" tIns="45779" rIns="91559" bIns="45779">
            <a:spAutoFit/>
          </a:bodyPr>
          <a:lstStyle/>
          <a:p>
            <a:pPr marL="285750" indent="-285750" algn="just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dirty="0">
                <a:solidFill>
                  <a:srgbClr val="404040"/>
                </a:solidFill>
                <a:latin typeface="Calibri"/>
                <a:cs typeface="Calibri"/>
              </a:rPr>
              <a:t>10 ans de politique de lutte organisée contre les cancers grâce à des Plans successifs ambitieux </a:t>
            </a:r>
          </a:p>
          <a:p>
            <a:pPr algn="just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sz="2400" dirty="0">
              <a:solidFill>
                <a:srgbClr val="404040"/>
              </a:solidFill>
              <a:latin typeface="Calibri"/>
              <a:cs typeface="Calibri"/>
            </a:endParaRPr>
          </a:p>
          <a:p>
            <a:pPr marL="285750" indent="-285750" algn="just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Les Plans de santé publique obligent à une coordination des acteurs et un institut dédié, l’Institut national du cancer est  garant de cette politique</a:t>
            </a:r>
          </a:p>
          <a:p>
            <a:pPr marL="285750" indent="-285750" algn="just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endParaRPr lang="fr-FR" sz="2400" dirty="0">
              <a:solidFill>
                <a:srgbClr val="404040"/>
              </a:solidFill>
              <a:cs typeface="Calibri"/>
            </a:endParaRPr>
          </a:p>
          <a:p>
            <a:pPr marL="285750" indent="-285750" algn="just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La stratégie de lutte contre les cancers se fonde sur la vision intégrée de l’Institut, qui est sa spécificité : Prévention, dépistages, organisation des soins, après cancer et recherche </a:t>
            </a:r>
          </a:p>
          <a:p>
            <a:pPr algn="just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sz="2400" dirty="0">
              <a:solidFill>
                <a:srgbClr val="404040"/>
              </a:solidFill>
              <a:cs typeface="Calibri"/>
            </a:endParaRPr>
          </a:p>
          <a:p>
            <a:pPr marL="285750" indent="-285750" algn="just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400" dirty="0">
                <a:solidFill>
                  <a:srgbClr val="404040"/>
                </a:solidFill>
                <a:cs typeface="Calibri"/>
              </a:rPr>
              <a:t>Le cancer est une pathologie </a:t>
            </a:r>
            <a:r>
              <a:rPr lang="fr-FR" sz="2400" dirty="0" err="1">
                <a:solidFill>
                  <a:srgbClr val="404040"/>
                </a:solidFill>
                <a:cs typeface="Calibri"/>
              </a:rPr>
              <a:t>modélisante</a:t>
            </a:r>
            <a:r>
              <a:rPr lang="fr-FR" sz="2400" dirty="0">
                <a:solidFill>
                  <a:srgbClr val="404040"/>
                </a:solidFill>
                <a:cs typeface="Calibri"/>
              </a:rPr>
              <a:t> pour notre système de santé du fait de sa dynamique en termes d’innovation et d’enjeux</a:t>
            </a:r>
          </a:p>
          <a:p>
            <a:pPr algn="just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1775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20" name="TextBox 10"/>
          <p:cNvSpPr txBox="1"/>
          <p:nvPr/>
        </p:nvSpPr>
        <p:spPr>
          <a:xfrm>
            <a:off x="159226" y="421721"/>
            <a:ext cx="8768404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200" spc="-150" dirty="0">
                <a:solidFill>
                  <a:srgbClr val="B1D1FC"/>
                </a:solidFill>
                <a:latin typeface="Roboto Black"/>
                <a:cs typeface="Roboto Black"/>
              </a:rPr>
              <a:t>DISPARITÉS TERRITORIALES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42" y="2518912"/>
            <a:ext cx="7689464" cy="404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Espace réservé du contenu 2"/>
          <p:cNvSpPr txBox="1">
            <a:spLocks/>
          </p:cNvSpPr>
          <p:nvPr/>
        </p:nvSpPr>
        <p:spPr>
          <a:xfrm>
            <a:off x="159226" y="1555909"/>
            <a:ext cx="8768403" cy="7939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fr-FR" sz="2400" b="1" dirty="0">
                <a:solidFill>
                  <a:srgbClr val="152253"/>
                </a:solidFill>
                <a:latin typeface="Roboto Black"/>
              </a:rPr>
              <a:t>TAUX DE MORTALITÉ PAR CANCER STANDARDISÉ </a:t>
            </a:r>
          </a:p>
          <a:p>
            <a:pPr marL="0" indent="0" algn="ctr">
              <a:buFont typeface="Arial"/>
              <a:buNone/>
            </a:pPr>
            <a:r>
              <a:rPr lang="fr-FR" sz="2400" b="1" dirty="0">
                <a:solidFill>
                  <a:srgbClr val="152253"/>
                </a:solidFill>
                <a:latin typeface="Roboto Black"/>
              </a:rPr>
              <a:t>À LA POPULATION MONDIALE (2005-2009)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82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17942" y="282222"/>
            <a:ext cx="8709688" cy="743185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943" y="421721"/>
            <a:ext cx="87096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Aft>
                <a:spcPts val="1800"/>
              </a:spcAft>
            </a:pPr>
            <a:r>
              <a:rPr lang="fr-FR" sz="3600" spc="-150" dirty="0">
                <a:solidFill>
                  <a:srgbClr val="B1D1FC"/>
                </a:solidFill>
                <a:latin typeface="Roboto Black"/>
                <a:cs typeface="Roboto Black"/>
              </a:rPr>
              <a:t>ÉVOLUTION MAJEURE DES CONCEPTS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81005" y="1720111"/>
            <a:ext cx="87096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... </a:t>
            </a: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PAS UN CANCER MAIS DES CANCERS</a:t>
            </a:r>
          </a:p>
          <a:p>
            <a:pPr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b="1" dirty="0">
              <a:solidFill>
                <a:srgbClr val="152253"/>
              </a:solidFill>
              <a:latin typeface="Roboto Black"/>
              <a:cs typeface="Roboto Black"/>
            </a:endParaRP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PAS UNE FATALITÉ</a:t>
            </a:r>
          </a:p>
          <a:p>
            <a:pPr marL="742950" lvl="2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40% des cancers et 80 000 décès évitables par an</a:t>
            </a:r>
          </a:p>
          <a:p>
            <a:pPr marL="457200" lvl="2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</a:pPr>
            <a:endParaRPr lang="fr-FR" sz="1600" dirty="0">
              <a:solidFill>
                <a:srgbClr val="404040"/>
              </a:solidFill>
              <a:cs typeface="Calibri"/>
            </a:endParaRPr>
          </a:p>
          <a:p>
            <a:pPr marL="285750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 3" panose="05040102010807070707" pitchFamily="18" charset="2"/>
              <a:buChar char="u"/>
            </a:pPr>
            <a:r>
              <a:rPr lang="fr-FR" b="1" dirty="0">
                <a:solidFill>
                  <a:srgbClr val="152253"/>
                </a:solidFill>
                <a:latin typeface="Roboto Black"/>
                <a:cs typeface="Roboto Black"/>
              </a:rPr>
              <a:t>DES PROGRÈS CONSTANTS</a:t>
            </a:r>
          </a:p>
          <a:p>
            <a:pPr marL="742950" lvl="2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Survie en amélioration de 1 à 2% par an depuis 15 ans </a:t>
            </a:r>
          </a:p>
          <a:p>
            <a:pPr marL="457200" lvl="2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	</a:t>
            </a:r>
            <a:r>
              <a:rPr lang="fr-FR" sz="2000" dirty="0">
                <a:solidFill>
                  <a:srgbClr val="404040"/>
                </a:solidFill>
                <a:cs typeface="Calibri"/>
                <a:sym typeface="Wingdings 3"/>
              </a:rPr>
              <a:t> 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ymbol" pitchFamily="18" charset="2"/>
                <a:sym typeface="Symbol"/>
              </a:rPr>
              <a:t></a:t>
            </a:r>
            <a:r>
              <a:rPr lang="fr-FR" sz="2000" dirty="0">
                <a:solidFill>
                  <a:srgbClr val="404040"/>
                </a:solidFill>
                <a:cs typeface="Calibri"/>
              </a:rPr>
              <a:t> 50% de guérison</a:t>
            </a:r>
          </a:p>
          <a:p>
            <a:pPr marL="742950" lvl="2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Un des meilleurs taux de survie à 5 ans d’Europe </a:t>
            </a:r>
          </a:p>
          <a:p>
            <a:pPr marL="742950" lvl="2" indent="-285750">
              <a:spcBef>
                <a:spcPts val="1200"/>
              </a:spcBef>
              <a:buClr>
                <a:schemeClr val="bg2">
                  <a:lumMod val="50000"/>
                </a:schemeClr>
              </a:buClr>
              <a:buSzPct val="70000"/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rgbClr val="404040"/>
                </a:solidFill>
                <a:cs typeface="Calibri"/>
              </a:rPr>
              <a:t>Traitements : changements de paradigmes</a:t>
            </a:r>
          </a:p>
        </p:txBody>
      </p:sp>
    </p:spTree>
    <p:extLst>
      <p:ext uri="{BB962C8B-B14F-4D97-AF65-F5344CB8AC3E}">
        <p14:creationId xmlns:p14="http://schemas.microsoft.com/office/powerpoint/2010/main" val="3613220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05438" y="5575690"/>
            <a:ext cx="2238562" cy="12823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17942" y="282222"/>
            <a:ext cx="8709688" cy="5174074"/>
          </a:xfrm>
          <a:prstGeom prst="rect">
            <a:avLst/>
          </a:prstGeom>
          <a:solidFill>
            <a:srgbClr val="152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2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61" y="5653847"/>
            <a:ext cx="1859109" cy="9689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9620" y="1787407"/>
            <a:ext cx="6359626" cy="2259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-FR" sz="8000" spc="-150" dirty="0">
                <a:solidFill>
                  <a:srgbClr val="B1D1FC"/>
                </a:solidFill>
                <a:latin typeface="Roboto Black"/>
                <a:cs typeface="Roboto Black"/>
              </a:rPr>
              <a:t>2</a:t>
            </a:r>
          </a:p>
          <a:p>
            <a:pPr>
              <a:lnSpc>
                <a:spcPct val="80000"/>
              </a:lnSpc>
            </a:pPr>
            <a:r>
              <a:rPr lang="fr-FR" sz="4800" spc="-150" dirty="0">
                <a:solidFill>
                  <a:schemeClr val="bg1"/>
                </a:solidFill>
                <a:latin typeface="Roboto Black"/>
                <a:cs typeface="Roboto Black"/>
              </a:rPr>
              <a:t>L’INSTITUT NATIONAL </a:t>
            </a:r>
          </a:p>
          <a:p>
            <a:pPr>
              <a:lnSpc>
                <a:spcPct val="80000"/>
              </a:lnSpc>
            </a:pPr>
            <a:r>
              <a:rPr lang="fr-FR" sz="4800" spc="-150" dirty="0">
                <a:solidFill>
                  <a:schemeClr val="bg1"/>
                </a:solidFill>
                <a:latin typeface="Roboto Black"/>
                <a:cs typeface="Roboto Black"/>
              </a:rPr>
              <a:t>DU CANCER</a:t>
            </a:r>
          </a:p>
        </p:txBody>
      </p:sp>
    </p:spTree>
    <p:extLst>
      <p:ext uri="{BB962C8B-B14F-4D97-AF65-F5344CB8AC3E}">
        <p14:creationId xmlns:p14="http://schemas.microsoft.com/office/powerpoint/2010/main" val="811204226"/>
      </p:ext>
    </p:extLst>
  </p:cSld>
  <p:clrMapOvr>
    <a:masterClrMapping/>
  </p:clrMapOvr>
</p:sld>
</file>

<file path=ppt/theme/theme1.xml><?xml version="1.0" encoding="utf-8"?>
<a:theme xmlns:a="http://schemas.openxmlformats.org/drawingml/2006/main" name="Bleu nuit">
  <a:themeElements>
    <a:clrScheme name="INCa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152253"/>
      </a:accent1>
      <a:accent2>
        <a:srgbClr val="005A7B"/>
      </a:accent2>
      <a:accent3>
        <a:srgbClr val="6F435F"/>
      </a:accent3>
      <a:accent4>
        <a:srgbClr val="89826B"/>
      </a:accent4>
      <a:accent5>
        <a:srgbClr val="65939E"/>
      </a:accent5>
      <a:accent6>
        <a:srgbClr val="8E181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1">
              <a:lumMod val="50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eu vert">
  <a:themeElements>
    <a:clrScheme name="INCa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152253"/>
      </a:accent1>
      <a:accent2>
        <a:srgbClr val="005A7B"/>
      </a:accent2>
      <a:accent3>
        <a:srgbClr val="6F435F"/>
      </a:accent3>
      <a:accent4>
        <a:srgbClr val="89826B"/>
      </a:accent4>
      <a:accent5>
        <a:srgbClr val="65939E"/>
      </a:accent5>
      <a:accent6>
        <a:srgbClr val="8E181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1">
              <a:lumMod val="50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Violet">
  <a:themeElements>
    <a:clrScheme name="INCa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152253"/>
      </a:accent1>
      <a:accent2>
        <a:srgbClr val="005A7B"/>
      </a:accent2>
      <a:accent3>
        <a:srgbClr val="6F435F"/>
      </a:accent3>
      <a:accent4>
        <a:srgbClr val="89826B"/>
      </a:accent4>
      <a:accent5>
        <a:srgbClr val="65939E"/>
      </a:accent5>
      <a:accent6>
        <a:srgbClr val="8E181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1">
              <a:lumMod val="50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Beige">
  <a:themeElements>
    <a:clrScheme name="INCa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152253"/>
      </a:accent1>
      <a:accent2>
        <a:srgbClr val="005A7B"/>
      </a:accent2>
      <a:accent3>
        <a:srgbClr val="6F435F"/>
      </a:accent3>
      <a:accent4>
        <a:srgbClr val="89826B"/>
      </a:accent4>
      <a:accent5>
        <a:srgbClr val="65939E"/>
      </a:accent5>
      <a:accent6>
        <a:srgbClr val="8E181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1">
              <a:lumMod val="50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Vert">
  <a:themeElements>
    <a:clrScheme name="INCa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152253"/>
      </a:accent1>
      <a:accent2>
        <a:srgbClr val="005A7B"/>
      </a:accent2>
      <a:accent3>
        <a:srgbClr val="6F435F"/>
      </a:accent3>
      <a:accent4>
        <a:srgbClr val="89826B"/>
      </a:accent4>
      <a:accent5>
        <a:srgbClr val="65939E"/>
      </a:accent5>
      <a:accent6>
        <a:srgbClr val="8E181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1">
              <a:lumMod val="50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INCa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152253"/>
    </a:accent1>
    <a:accent2>
      <a:srgbClr val="005A7B"/>
    </a:accent2>
    <a:accent3>
      <a:srgbClr val="6F435F"/>
    </a:accent3>
    <a:accent4>
      <a:srgbClr val="89826B"/>
    </a:accent4>
    <a:accent5>
      <a:srgbClr val="65939E"/>
    </a:accent5>
    <a:accent6>
      <a:srgbClr val="8E181E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3664</TotalTime>
  <Words>3641</Words>
  <Application>Microsoft Macintosh PowerPoint</Application>
  <PresentationFormat>Affichage à l'écran (4:3)</PresentationFormat>
  <Paragraphs>844</Paragraphs>
  <Slides>63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63</vt:i4>
      </vt:variant>
    </vt:vector>
  </HeadingPairs>
  <TitlesOfParts>
    <vt:vector size="79" baseType="lpstr">
      <vt:lpstr>Arial</vt:lpstr>
      <vt:lpstr>Calibri</vt:lpstr>
      <vt:lpstr>Lucida Grande</vt:lpstr>
      <vt:lpstr>Roboto</vt:lpstr>
      <vt:lpstr>Roboto Black</vt:lpstr>
      <vt:lpstr>Roboto Light</vt:lpstr>
      <vt:lpstr>Symbol</vt:lpstr>
      <vt:lpstr>Tahoma</vt:lpstr>
      <vt:lpstr>Times New Roman</vt:lpstr>
      <vt:lpstr>Wingdings</vt:lpstr>
      <vt:lpstr>Wingdings 3</vt:lpstr>
      <vt:lpstr>Bleu nuit</vt:lpstr>
      <vt:lpstr>Bleu vert</vt:lpstr>
      <vt:lpstr>Violet</vt:lpstr>
      <vt:lpstr>Beige</vt:lpstr>
      <vt:lpstr>Vert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Pierre</dc:creator>
  <cp:lastModifiedBy>Informatique INCa</cp:lastModifiedBy>
  <cp:revision>518</cp:revision>
  <cp:lastPrinted>2018-04-06T12:52:37Z</cp:lastPrinted>
  <dcterms:created xsi:type="dcterms:W3CDTF">2016-11-07T15:50:27Z</dcterms:created>
  <dcterms:modified xsi:type="dcterms:W3CDTF">2018-04-09T15:25:04Z</dcterms:modified>
</cp:coreProperties>
</file>