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4" r:id="rId9"/>
    <p:sldId id="263" r:id="rId10"/>
    <p:sldId id="265" r:id="rId11"/>
    <p:sldId id="266" r:id="rId12"/>
    <p:sldId id="268" r:id="rId13"/>
    <p:sldId id="267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86C531-5425-4CF6-B344-0CEC5D889C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F74206E-E5FA-41BA-A098-C7D649EB6E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34FB0C-4ACB-44F5-A549-B723BAA6A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8FBC-CA77-4EAC-ACAB-C62AA472EA81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ECF4E6F-BD1A-4CA5-B777-D04302E1E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51F164B-CDC8-4811-BB6B-D4B53CA41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CF3B-A686-4167-8941-BDAD358938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3856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143DBB-5950-4FB8-A8BD-DDE66890F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9914283-35CA-452E-99C9-504EE8AA8F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FF0436-4FB5-47C9-95C4-ED2ABFE18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8FBC-CA77-4EAC-ACAB-C62AA472EA81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1D0FE5D-C4A0-4F13-B8B5-4063FF4F8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F2DF26F-E2BF-4661-9C1D-2508EC169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CF3B-A686-4167-8941-BDAD358938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3302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613ADFC-D48E-4344-B368-9247F7BCF3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F91B307-3F58-4A90-89DF-5DC02C203D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BE4EA47-C18C-4814-AD95-B85406F52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8FBC-CA77-4EAC-ACAB-C62AA472EA81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66B740-CA8A-43CE-B902-8104F7B2E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17EE091-B560-40A5-B5E1-26F1D97EB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CF3B-A686-4167-8941-BDAD358938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6090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00BD23-6CC0-48C1-B10E-F85D2AA31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A624765-ED86-4EEB-9324-C5DC3808CA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734DFC3-B2F1-4428-B4FD-DF3A82DFE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8FBC-CA77-4EAC-ACAB-C62AA472EA81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C143E0-0673-4B88-B3DF-7DD896E18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DB9A2A7-226D-47AE-A818-6B05EB6CF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CF3B-A686-4167-8941-BDAD358938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3767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F4E09B-BA5B-4D42-B7C6-583207976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104E42C-621F-4716-8C94-65E5BF6FDE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6105B6-1ABF-430C-990E-424A108FE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8FBC-CA77-4EAC-ACAB-C62AA472EA81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705A8A-6E79-42F7-B954-3F07FB409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4B1B5B-681C-48EE-8C38-C3B7119F1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CF3B-A686-4167-8941-BDAD358938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1913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D52A38-1C39-4AD2-8EB8-721DC5755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E0CBE4C-ED9A-4DB2-A238-755ECEFB29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ABA79D-5220-452B-B2BD-4E55C493AB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030BFBB-604E-4E56-998B-0964DBEC2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8FBC-CA77-4EAC-ACAB-C62AA472EA81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5F3230E-D3ED-42F0-AF02-15149DE2C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680E967-C438-4D6C-88D3-C65A09D78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CF3B-A686-4167-8941-BDAD358938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9730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7A3CE2-B8BD-4E3B-887F-084B583EE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0A62632-80E4-4A68-AC4F-07722103DF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2E58346-E14F-4467-8753-AE1841D30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A9DCB6B-D98C-4059-9FD9-348C58CAD8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11270F2-AF96-4DDB-A295-3FD0C90B0C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6A405DB-AAAA-421D-BCCB-CCEC62441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8FBC-CA77-4EAC-ACAB-C62AA472EA81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6437E9-91E2-4FD0-AAD5-600B15811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251DACB-168B-44D4-AC4E-1DE7F2665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CF3B-A686-4167-8941-BDAD358938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26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D58C61-CAD9-4492-88E0-B74ED55A5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4757861-36B5-43AE-9620-41B9AF0AE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8FBC-CA77-4EAC-ACAB-C62AA472EA81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D35E067-CC0F-4F49-B644-1D736ECEF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A6FC356-8B29-4BD3-B952-B24DADA6F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CF3B-A686-4167-8941-BDAD358938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6225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64B43C7-D1F7-4CCB-B8E1-06189712E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8FBC-CA77-4EAC-ACAB-C62AA472EA81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E875D2F-D5A5-495F-BDE8-B4A6157D0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C335EF4-3FD0-4AD7-997F-EC7D150F0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CF3B-A686-4167-8941-BDAD358938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0898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81743D-9B24-46F4-956A-32867D877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5E0A208-F42D-428C-9ACE-FD69794036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2CC762A-C784-4CBF-8848-89B7440FED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B5C7472-F70A-4182-866C-AE95D69C6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8FBC-CA77-4EAC-ACAB-C62AA472EA81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1FA51EA-7BB5-4958-8E82-595428566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ABEC8A6-C935-453D-9203-64D7E1322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CF3B-A686-4167-8941-BDAD358938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0820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4C9E02-9820-43C8-B156-28B51C5AF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165157E-9465-4DCB-8DD1-6CC0EC6F0C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289A81C-86CE-45C2-B629-0E951BCB36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DE4776-7522-4B0B-960B-EE93C3AE3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08FBC-CA77-4EAC-ACAB-C62AA472EA81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E5399F-5877-4D56-842A-0DD915EDF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BD7CF82-F7C3-4212-AE1B-56ACA868E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CF3B-A686-4167-8941-BDAD358938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3518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D56D814-DE66-460F-9168-1A63F33D9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BB6584F-532A-49F0-8F89-4AF699C976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777FBD-E92E-4A1B-A910-F19B427A28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08FBC-CA77-4EAC-ACAB-C62AA472EA81}" type="datetimeFigureOut">
              <a:rPr lang="fr-FR" smtClean="0"/>
              <a:t>10/04/2018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31855E-AF8E-425F-8B68-12B0ABDD43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969FA8C-4725-4E7A-B3A2-C8FA5B7B02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1CF3B-A686-4167-8941-BDAD358938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3046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766DA2-3C7F-4B44-BED3-CF80A0C092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Organisation territoriale en Hématologie et Cancérologie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89E4162-DD58-4E7A-BAE9-75DF8DEE63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18456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fr-FR" dirty="0"/>
              <a:t>GHT Yvelines Nord</a:t>
            </a:r>
          </a:p>
          <a:p>
            <a:r>
              <a:rPr lang="fr-FR" dirty="0"/>
              <a:t>GHT Yvelines Sud</a:t>
            </a:r>
          </a:p>
          <a:p>
            <a:endParaRPr lang="fr-FR" dirty="0"/>
          </a:p>
          <a:p>
            <a:r>
              <a:rPr lang="fr-FR" dirty="0"/>
              <a:t>Ph Rousselot</a:t>
            </a:r>
          </a:p>
        </p:txBody>
      </p:sp>
    </p:spTree>
    <p:extLst>
      <p:ext uri="{BB962C8B-B14F-4D97-AF65-F5344CB8AC3E}">
        <p14:creationId xmlns:p14="http://schemas.microsoft.com/office/powerpoint/2010/main" val="1336188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E6299B-8907-47C4-84E0-020EE571D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Projet de « Maison de l’oncologie des Yvelines »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C4A1245-2173-4558-9DE1-D72F063679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Objectifs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FR" dirty="0"/>
              <a:t>Rendre visibles les filières de soins en oncologie dans les Yvelines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FR" dirty="0"/>
              <a:t>Appliquer une graduation des prises en charge pour l’oncologie médicale publique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FR" dirty="0"/>
              <a:t>Renforcer les équipes d’oncologie médicale et chirurgicale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FR" dirty="0"/>
              <a:t>Guider la prise en charge par une logique territoriale et de recours</a:t>
            </a:r>
          </a:p>
          <a:p>
            <a:pPr lvl="1"/>
            <a:endParaRPr lang="fr-FR" dirty="0"/>
          </a:p>
          <a:p>
            <a:r>
              <a:rPr lang="fr-FR" dirty="0"/>
              <a:t>Moyens</a:t>
            </a:r>
          </a:p>
          <a:p>
            <a:pPr lvl="1"/>
            <a:r>
              <a:rPr lang="fr-FR" dirty="0"/>
              <a:t>Quasiment aucun …</a:t>
            </a:r>
          </a:p>
          <a:p>
            <a:pPr lvl="1"/>
            <a:r>
              <a:rPr lang="fr-FR" dirty="0"/>
              <a:t>2 responsables de projets (Ph Rousselot, GHT sud; M Daclin, GHT nord)</a:t>
            </a:r>
          </a:p>
          <a:p>
            <a:pPr lvl="2"/>
            <a:r>
              <a:rPr lang="fr-FR" dirty="0"/>
              <a:t>Nécessite du temps secrétariat et IDE de coordination</a:t>
            </a:r>
          </a:p>
        </p:txBody>
      </p:sp>
    </p:spTree>
    <p:extLst>
      <p:ext uri="{BB962C8B-B14F-4D97-AF65-F5344CB8AC3E}">
        <p14:creationId xmlns:p14="http://schemas.microsoft.com/office/powerpoint/2010/main" val="2502700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F764E0-C2C8-4AF8-9DED-49AD3B833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Etapes de réalisation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38F53F-4381-48B5-B90C-647FD52D4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40989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Objectif 1 : Visibilité</a:t>
            </a:r>
          </a:p>
          <a:p>
            <a:pPr lvl="1"/>
            <a:r>
              <a:rPr lang="fr-FR" dirty="0"/>
              <a:t>Filières de prise en charge : </a:t>
            </a:r>
          </a:p>
          <a:p>
            <a:pPr lvl="2"/>
            <a:r>
              <a:rPr lang="fr-FR" dirty="0"/>
              <a:t>Oncologie Gynécologique</a:t>
            </a:r>
          </a:p>
          <a:p>
            <a:pPr lvl="2"/>
            <a:r>
              <a:rPr lang="fr-FR" dirty="0"/>
              <a:t>Tumeurs Digestives</a:t>
            </a:r>
          </a:p>
          <a:p>
            <a:pPr lvl="2"/>
            <a:r>
              <a:rPr lang="fr-FR" dirty="0"/>
              <a:t>Urologie</a:t>
            </a:r>
          </a:p>
          <a:p>
            <a:pPr lvl="2"/>
            <a:r>
              <a:rPr lang="fr-FR" dirty="0"/>
              <a:t>ORL</a:t>
            </a:r>
          </a:p>
          <a:p>
            <a:pPr lvl="2"/>
            <a:r>
              <a:rPr lang="fr-FR" dirty="0"/>
              <a:t>Thoracique</a:t>
            </a:r>
          </a:p>
          <a:p>
            <a:pPr lvl="1"/>
            <a:r>
              <a:rPr lang="fr-FR" dirty="0"/>
              <a:t>Etat des lieux des acteurs, Questionnaire, Principe du N° unique</a:t>
            </a:r>
          </a:p>
          <a:p>
            <a:pPr lvl="2"/>
            <a:endParaRPr lang="fr-FR" dirty="0"/>
          </a:p>
          <a:p>
            <a:r>
              <a:rPr lang="fr-FR" dirty="0"/>
              <a:t>Objectif 2 : Graduer  </a:t>
            </a:r>
          </a:p>
          <a:p>
            <a:pPr lvl="1"/>
            <a:r>
              <a:rPr lang="fr-FR" dirty="0"/>
              <a:t>Définir les sites de prises en charge</a:t>
            </a:r>
          </a:p>
          <a:p>
            <a:pPr lvl="2"/>
            <a:r>
              <a:rPr lang="fr-FR" dirty="0"/>
              <a:t>Projet CHIPS avec 2 sites de prise en charge</a:t>
            </a:r>
          </a:p>
          <a:p>
            <a:pPr lvl="3"/>
            <a:r>
              <a:rPr lang="fr-FR" dirty="0"/>
              <a:t>St Germain pour les consultations et séances simples</a:t>
            </a:r>
          </a:p>
          <a:p>
            <a:pPr lvl="3"/>
            <a:r>
              <a:rPr lang="fr-FR" dirty="0"/>
              <a:t>CHIPS pour hospitalisation et séances lourdes</a:t>
            </a:r>
          </a:p>
          <a:p>
            <a:pPr lvl="2"/>
            <a:r>
              <a:rPr lang="fr-FR" dirty="0"/>
              <a:t>A élargir aux autres sites</a:t>
            </a:r>
          </a:p>
          <a:p>
            <a:pPr lvl="2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3884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F764E0-C2C8-4AF8-9DED-49AD3B833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Etapes de réalisation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38F53F-4381-48B5-B90C-647FD52D4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77194"/>
          </a:xfrm>
        </p:spPr>
        <p:txBody>
          <a:bodyPr>
            <a:normAutofit lnSpcReduction="10000"/>
          </a:bodyPr>
          <a:lstStyle/>
          <a:p>
            <a:r>
              <a:rPr lang="fr-FR" dirty="0"/>
              <a:t>Objectif 3 : Renforcer</a:t>
            </a:r>
          </a:p>
          <a:p>
            <a:pPr lvl="1"/>
            <a:r>
              <a:rPr lang="fr-FR" dirty="0"/>
              <a:t>Notion de qualité de vie au travail pour sécuriser les recrutements</a:t>
            </a:r>
          </a:p>
          <a:p>
            <a:pPr lvl="2"/>
            <a:r>
              <a:rPr lang="fr-FR" dirty="0"/>
              <a:t>Définitions de nouvelles fiches de structures avec les praticiens de terrain</a:t>
            </a:r>
          </a:p>
          <a:p>
            <a:pPr lvl="2"/>
            <a:r>
              <a:rPr lang="fr-FR" dirty="0"/>
              <a:t>Accès à l’innovation et à la recherche clinique (DRCI CHV)</a:t>
            </a:r>
          </a:p>
          <a:p>
            <a:pPr lvl="1"/>
            <a:r>
              <a:rPr lang="fr-FR" dirty="0"/>
              <a:t>Regroupements nécessaires en chirurgie oncologique</a:t>
            </a:r>
          </a:p>
          <a:p>
            <a:pPr lvl="2"/>
            <a:r>
              <a:rPr lang="fr-FR" dirty="0"/>
              <a:t>Réponde aux seuils</a:t>
            </a:r>
          </a:p>
          <a:p>
            <a:pPr lvl="2"/>
            <a:r>
              <a:rPr lang="fr-FR" dirty="0"/>
              <a:t>Accès au progrès technologiques</a:t>
            </a:r>
          </a:p>
          <a:p>
            <a:pPr lvl="2"/>
            <a:endParaRPr lang="fr-FR" dirty="0"/>
          </a:p>
          <a:p>
            <a:r>
              <a:rPr lang="fr-FR" dirty="0"/>
              <a:t>Objectif 4 : Guider </a:t>
            </a:r>
          </a:p>
          <a:p>
            <a:pPr lvl="1"/>
            <a:r>
              <a:rPr lang="fr-FR" dirty="0"/>
              <a:t>Limiter les prises en charge illogiques</a:t>
            </a:r>
          </a:p>
          <a:p>
            <a:pPr lvl="1"/>
            <a:r>
              <a:rPr lang="fr-FR" dirty="0"/>
              <a:t>Contractualiser avec des établissements de recours hors Yvelines</a:t>
            </a:r>
          </a:p>
          <a:p>
            <a:pPr lvl="2"/>
            <a:r>
              <a:rPr lang="fr-FR" dirty="0"/>
              <a:t>Contact pris avec IGR</a:t>
            </a:r>
          </a:p>
          <a:p>
            <a:pPr lvl="2"/>
            <a:r>
              <a:rPr lang="fr-FR" dirty="0"/>
              <a:t>Filières de recours déjà existantes</a:t>
            </a:r>
          </a:p>
          <a:p>
            <a:pPr lvl="2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4865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D68DFC-EA87-4204-9239-E70BF165F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73A3DFC-6DA3-42F5-96D4-9FFE20212D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288" y="1577458"/>
            <a:ext cx="5445642" cy="4904784"/>
          </a:xfrm>
        </p:spPr>
        <p:txBody>
          <a:bodyPr>
            <a:normAutofit lnSpcReduction="10000"/>
          </a:bodyPr>
          <a:lstStyle/>
          <a:p>
            <a:r>
              <a:rPr lang="fr-FR" dirty="0"/>
              <a:t>Modèle intégré de l’Hématologie</a:t>
            </a:r>
          </a:p>
          <a:p>
            <a:pPr lvl="1"/>
            <a:r>
              <a:rPr lang="fr-FR" dirty="0"/>
              <a:t>Faible dispersion des acteurs </a:t>
            </a:r>
          </a:p>
          <a:p>
            <a:pPr lvl="1"/>
            <a:r>
              <a:rPr lang="fr-FR" dirty="0"/>
              <a:t>Visibilité HU et recherche clinique</a:t>
            </a:r>
          </a:p>
          <a:p>
            <a:pPr lvl="1"/>
            <a:endParaRPr lang="fr-FR" dirty="0"/>
          </a:p>
          <a:p>
            <a:r>
              <a:rPr lang="fr-FR" dirty="0"/>
              <a:t>Maison de l’Oncologie des Yvelines</a:t>
            </a:r>
          </a:p>
          <a:p>
            <a:pPr lvl="1"/>
            <a:r>
              <a:rPr lang="fr-FR" dirty="0"/>
              <a:t>Plateforme de coordination des filières de soins </a:t>
            </a:r>
          </a:p>
          <a:p>
            <a:pPr lvl="1"/>
            <a:r>
              <a:rPr lang="fr-FR" dirty="0"/>
              <a:t>Evolution à terme vers un GCS ?</a:t>
            </a:r>
          </a:p>
          <a:p>
            <a:pPr lvl="1"/>
            <a:r>
              <a:rPr lang="fr-FR" dirty="0"/>
              <a:t>Regroupement des structures de prise en charge ?</a:t>
            </a:r>
          </a:p>
          <a:p>
            <a:pPr lvl="1"/>
            <a:r>
              <a:rPr lang="fr-FR" dirty="0"/>
              <a:t>Collaborations public – privé</a:t>
            </a:r>
          </a:p>
          <a:p>
            <a:pPr lvl="2"/>
            <a:r>
              <a:rPr lang="fr-FR" dirty="0"/>
              <a:t>Chirurgie</a:t>
            </a:r>
          </a:p>
          <a:p>
            <a:pPr lvl="2"/>
            <a:r>
              <a:rPr lang="fr-FR" dirty="0"/>
              <a:t>Radiothérapie</a:t>
            </a:r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72D0D0D1-5150-4E96-A8D4-C8022A016E46}"/>
              </a:ext>
            </a:extLst>
          </p:cNvPr>
          <p:cNvSpPr/>
          <p:nvPr/>
        </p:nvSpPr>
        <p:spPr>
          <a:xfrm>
            <a:off x="6607268" y="5050468"/>
            <a:ext cx="2972509" cy="11730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Plateforme chimiothérapie ambulatoire</a:t>
            </a:r>
          </a:p>
          <a:p>
            <a:pPr algn="ctr"/>
            <a:r>
              <a:rPr lang="fr-FR" b="1" dirty="0"/>
              <a:t>Séances simples</a:t>
            </a:r>
          </a:p>
          <a:p>
            <a:pPr algn="ctr"/>
            <a:r>
              <a:rPr lang="fr-FR" b="1" dirty="0"/>
              <a:t>Séances complexes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0C07269-7D8B-45A0-9108-8DF999217433}"/>
              </a:ext>
            </a:extLst>
          </p:cNvPr>
          <p:cNvSpPr/>
          <p:nvPr/>
        </p:nvSpPr>
        <p:spPr>
          <a:xfrm>
            <a:off x="7511029" y="2382328"/>
            <a:ext cx="2681980" cy="10208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/>
              <a:t>Maison de l’Oncologie des Yvelines</a:t>
            </a:r>
          </a:p>
          <a:p>
            <a:pPr algn="ctr"/>
            <a:r>
              <a:rPr lang="fr-FR" sz="2000" b="1" dirty="0"/>
              <a:t>Filières de soin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CFE3DDE-D40D-4885-A187-86429AA83F2D}"/>
              </a:ext>
            </a:extLst>
          </p:cNvPr>
          <p:cNvSpPr/>
          <p:nvPr/>
        </p:nvSpPr>
        <p:spPr>
          <a:xfrm>
            <a:off x="10295239" y="3493447"/>
            <a:ext cx="1696266" cy="7451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Radiothérapie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E47BCB40-20F3-46FC-B1B3-E50BDDE4E393}"/>
              </a:ext>
            </a:extLst>
          </p:cNvPr>
          <p:cNvSpPr/>
          <p:nvPr/>
        </p:nvSpPr>
        <p:spPr>
          <a:xfrm>
            <a:off x="10306214" y="5183647"/>
            <a:ext cx="1696266" cy="7451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Hospitalisation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360B535E-6E55-4367-A515-5EAC6FA8BF4B}"/>
              </a:ext>
            </a:extLst>
          </p:cNvPr>
          <p:cNvSpPr/>
          <p:nvPr/>
        </p:nvSpPr>
        <p:spPr>
          <a:xfrm>
            <a:off x="10295239" y="4343856"/>
            <a:ext cx="1696266" cy="7451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Chirurgie</a:t>
            </a:r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F66FE523-CF9B-4A14-B436-CA38025D58B3}"/>
              </a:ext>
            </a:extLst>
          </p:cNvPr>
          <p:cNvCxnSpPr>
            <a:cxnSpLocks/>
          </p:cNvCxnSpPr>
          <p:nvPr/>
        </p:nvCxnSpPr>
        <p:spPr>
          <a:xfrm>
            <a:off x="7347098" y="1824960"/>
            <a:ext cx="1179984" cy="4885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4A8A7119-AF9A-43E7-BCCE-411EC914EE4B}"/>
              </a:ext>
            </a:extLst>
          </p:cNvPr>
          <p:cNvCxnSpPr>
            <a:cxnSpLocks/>
          </p:cNvCxnSpPr>
          <p:nvPr/>
        </p:nvCxnSpPr>
        <p:spPr>
          <a:xfrm>
            <a:off x="8304028" y="1824960"/>
            <a:ext cx="441251" cy="44425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0E1059E1-898C-4D5C-B2F8-44315C426970}"/>
              </a:ext>
            </a:extLst>
          </p:cNvPr>
          <p:cNvCxnSpPr>
            <a:cxnSpLocks/>
          </p:cNvCxnSpPr>
          <p:nvPr/>
        </p:nvCxnSpPr>
        <p:spPr>
          <a:xfrm flipH="1">
            <a:off x="9015950" y="1824960"/>
            <a:ext cx="316041" cy="44425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8CF99006-BA37-4D15-A1C0-557B2118CC88}"/>
              </a:ext>
            </a:extLst>
          </p:cNvPr>
          <p:cNvCxnSpPr>
            <a:cxnSpLocks/>
          </p:cNvCxnSpPr>
          <p:nvPr/>
        </p:nvCxnSpPr>
        <p:spPr>
          <a:xfrm flipH="1">
            <a:off x="9186530" y="1820519"/>
            <a:ext cx="1006479" cy="49301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737C5922-9818-47AD-8B44-A64C4916C1DA}"/>
              </a:ext>
            </a:extLst>
          </p:cNvPr>
          <p:cNvCxnSpPr>
            <a:cxnSpLocks/>
            <a:stCxn id="41" idx="0"/>
            <a:endCxn id="6" idx="2"/>
          </p:cNvCxnSpPr>
          <p:nvPr/>
        </p:nvCxnSpPr>
        <p:spPr>
          <a:xfrm flipV="1">
            <a:off x="8093522" y="3403165"/>
            <a:ext cx="758497" cy="71848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1" name="Rectangle : coins arrondis 40">
            <a:extLst>
              <a:ext uri="{FF2B5EF4-FFF2-40B4-BE49-F238E27FC236}">
                <a16:creationId xmlns:a16="http://schemas.microsoft.com/office/drawing/2014/main" id="{E58CB3F4-D22D-4471-A2C2-BCECA9F81E69}"/>
              </a:ext>
            </a:extLst>
          </p:cNvPr>
          <p:cNvSpPr/>
          <p:nvPr/>
        </p:nvSpPr>
        <p:spPr>
          <a:xfrm>
            <a:off x="6607268" y="4121651"/>
            <a:ext cx="2972508" cy="7451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Consultations, RCP</a:t>
            </a:r>
          </a:p>
        </p:txBody>
      </p: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F58B626D-D9CD-43DA-B9A8-DA5C869644E3}"/>
              </a:ext>
            </a:extLst>
          </p:cNvPr>
          <p:cNvCxnSpPr>
            <a:cxnSpLocks/>
            <a:stCxn id="4" idx="0"/>
            <a:endCxn id="41" idx="2"/>
          </p:cNvCxnSpPr>
          <p:nvPr/>
        </p:nvCxnSpPr>
        <p:spPr>
          <a:xfrm flipH="1" flipV="1">
            <a:off x="8093522" y="4866751"/>
            <a:ext cx="1" cy="18371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26132AE7-BFE6-4DC5-BCD6-81806F047E7C}"/>
              </a:ext>
            </a:extLst>
          </p:cNvPr>
          <p:cNvCxnSpPr>
            <a:cxnSpLocks/>
            <a:stCxn id="17" idx="1"/>
            <a:endCxn id="41" idx="3"/>
          </p:cNvCxnSpPr>
          <p:nvPr/>
        </p:nvCxnSpPr>
        <p:spPr>
          <a:xfrm flipH="1">
            <a:off x="9579776" y="3865997"/>
            <a:ext cx="715463" cy="62820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67C2D732-8981-48DF-997B-82B1FF9B3EF2}"/>
              </a:ext>
            </a:extLst>
          </p:cNvPr>
          <p:cNvCxnSpPr>
            <a:cxnSpLocks/>
            <a:stCxn id="20" idx="1"/>
            <a:endCxn id="41" idx="3"/>
          </p:cNvCxnSpPr>
          <p:nvPr/>
        </p:nvCxnSpPr>
        <p:spPr>
          <a:xfrm flipH="1" flipV="1">
            <a:off x="9579776" y="4494201"/>
            <a:ext cx="715463" cy="2222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0E562C42-CB5E-4893-B987-1B38DE0CA066}"/>
              </a:ext>
            </a:extLst>
          </p:cNvPr>
          <p:cNvCxnSpPr>
            <a:cxnSpLocks/>
            <a:stCxn id="19" idx="1"/>
            <a:endCxn id="41" idx="3"/>
          </p:cNvCxnSpPr>
          <p:nvPr/>
        </p:nvCxnSpPr>
        <p:spPr>
          <a:xfrm flipH="1" flipV="1">
            <a:off x="9579776" y="4494201"/>
            <a:ext cx="726438" cy="106199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A9FA6E1A-292B-42B4-8B9C-1B180FC2A70A}"/>
              </a:ext>
            </a:extLst>
          </p:cNvPr>
          <p:cNvCxnSpPr>
            <a:cxnSpLocks/>
            <a:stCxn id="17" idx="1"/>
            <a:endCxn id="4" idx="3"/>
          </p:cNvCxnSpPr>
          <p:nvPr/>
        </p:nvCxnSpPr>
        <p:spPr>
          <a:xfrm flipH="1">
            <a:off x="9579777" y="3865997"/>
            <a:ext cx="715462" cy="17710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9" name="Connecteur droit avec flèche 58">
            <a:extLst>
              <a:ext uri="{FF2B5EF4-FFF2-40B4-BE49-F238E27FC236}">
                <a16:creationId xmlns:a16="http://schemas.microsoft.com/office/drawing/2014/main" id="{B02137C8-9204-4D87-9FCE-4660E9D10325}"/>
              </a:ext>
            </a:extLst>
          </p:cNvPr>
          <p:cNvCxnSpPr>
            <a:cxnSpLocks/>
            <a:stCxn id="20" idx="1"/>
            <a:endCxn id="4" idx="3"/>
          </p:cNvCxnSpPr>
          <p:nvPr/>
        </p:nvCxnSpPr>
        <p:spPr>
          <a:xfrm flipH="1">
            <a:off x="9579777" y="4716406"/>
            <a:ext cx="715462" cy="92060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id="{83133225-4340-460E-A981-61F31D7FEFC6}"/>
              </a:ext>
            </a:extLst>
          </p:cNvPr>
          <p:cNvCxnSpPr>
            <a:cxnSpLocks/>
            <a:stCxn id="19" idx="1"/>
            <a:endCxn id="4" idx="3"/>
          </p:cNvCxnSpPr>
          <p:nvPr/>
        </p:nvCxnSpPr>
        <p:spPr>
          <a:xfrm flipH="1">
            <a:off x="9579777" y="5556197"/>
            <a:ext cx="726437" cy="808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B9953C93-0A8E-4093-B596-EC3E74E69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4329" y="230853"/>
            <a:ext cx="3818322" cy="1577630"/>
          </a:xfrm>
          <a:prstGeom prst="rect">
            <a:avLst/>
          </a:prstGeom>
        </p:spPr>
      </p:pic>
      <p:sp>
        <p:nvSpPr>
          <p:cNvPr id="51" name="Rectangle : coins arrondis 50">
            <a:extLst>
              <a:ext uri="{FF2B5EF4-FFF2-40B4-BE49-F238E27FC236}">
                <a16:creationId xmlns:a16="http://schemas.microsoft.com/office/drawing/2014/main" id="{CFF1C0B0-015B-4D5F-9391-DEE052B9EC8A}"/>
              </a:ext>
            </a:extLst>
          </p:cNvPr>
          <p:cNvSpPr/>
          <p:nvPr/>
        </p:nvSpPr>
        <p:spPr>
          <a:xfrm>
            <a:off x="10320388" y="6027168"/>
            <a:ext cx="1696266" cy="7451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Autres modalités</a:t>
            </a:r>
          </a:p>
        </p:txBody>
      </p:sp>
      <p:cxnSp>
        <p:nvCxnSpPr>
          <p:cNvPr id="53" name="Connecteur droit avec flèche 52">
            <a:extLst>
              <a:ext uri="{FF2B5EF4-FFF2-40B4-BE49-F238E27FC236}">
                <a16:creationId xmlns:a16="http://schemas.microsoft.com/office/drawing/2014/main" id="{9463B4FA-5DF8-4C9E-B3A8-88BC5C63659B}"/>
              </a:ext>
            </a:extLst>
          </p:cNvPr>
          <p:cNvCxnSpPr>
            <a:cxnSpLocks/>
            <a:stCxn id="51" idx="1"/>
            <a:endCxn id="4" idx="3"/>
          </p:cNvCxnSpPr>
          <p:nvPr/>
        </p:nvCxnSpPr>
        <p:spPr>
          <a:xfrm flipH="1" flipV="1">
            <a:off x="9579777" y="5637008"/>
            <a:ext cx="740611" cy="76271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5" name="Connecteur droit avec flèche 54">
            <a:extLst>
              <a:ext uri="{FF2B5EF4-FFF2-40B4-BE49-F238E27FC236}">
                <a16:creationId xmlns:a16="http://schemas.microsoft.com/office/drawing/2014/main" id="{A9A034EF-C362-4EA1-BE0E-F4BD6161E8A7}"/>
              </a:ext>
            </a:extLst>
          </p:cNvPr>
          <p:cNvCxnSpPr>
            <a:cxnSpLocks/>
            <a:stCxn id="51" idx="1"/>
            <a:endCxn id="41" idx="3"/>
          </p:cNvCxnSpPr>
          <p:nvPr/>
        </p:nvCxnSpPr>
        <p:spPr>
          <a:xfrm flipH="1" flipV="1">
            <a:off x="9579776" y="4494201"/>
            <a:ext cx="740612" cy="190551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129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C004E6-E609-4805-92F1-A940A8561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dirty="0"/>
              <a:t>Etat des lieux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5FE983-B81D-4BBC-81C1-491088F47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823" y="1520567"/>
            <a:ext cx="5432661" cy="5177944"/>
          </a:xfrm>
        </p:spPr>
        <p:txBody>
          <a:bodyPr>
            <a:normAutofit/>
          </a:bodyPr>
          <a:lstStyle/>
          <a:p>
            <a:r>
              <a:rPr lang="fr-FR" dirty="0"/>
              <a:t>Offre de soins, hôpitaux publics, autorisation de chimiothérapie ambulatoire</a:t>
            </a:r>
          </a:p>
          <a:p>
            <a:pPr lvl="1"/>
            <a:r>
              <a:rPr lang="fr-FR" dirty="0"/>
              <a:t>Le CHI de Poissy St Germain </a:t>
            </a:r>
          </a:p>
          <a:p>
            <a:pPr marL="457200" lvl="1" indent="0">
              <a:buNone/>
            </a:pPr>
            <a:r>
              <a:rPr lang="fr-FR" dirty="0"/>
              <a:t>	</a:t>
            </a:r>
            <a:r>
              <a:rPr lang="fr-FR" sz="2000" dirty="0"/>
              <a:t>(HDJ 15 places, service 15 lits)</a:t>
            </a:r>
          </a:p>
          <a:p>
            <a:pPr lvl="1"/>
            <a:r>
              <a:rPr lang="fr-FR" dirty="0"/>
              <a:t>Le CH de Mantes-la-Jolie</a:t>
            </a:r>
          </a:p>
          <a:p>
            <a:pPr marL="457200" lvl="1" indent="0">
              <a:buNone/>
            </a:pPr>
            <a:r>
              <a:rPr lang="fr-FR" dirty="0"/>
              <a:t>	</a:t>
            </a:r>
            <a:r>
              <a:rPr lang="fr-FR" sz="2000" dirty="0"/>
              <a:t>(15 places HDJ, hospitalisation en  	médecine)</a:t>
            </a:r>
          </a:p>
          <a:p>
            <a:pPr lvl="1"/>
            <a:r>
              <a:rPr lang="fr-FR" dirty="0"/>
              <a:t>Le CH de Versailles </a:t>
            </a:r>
          </a:p>
          <a:p>
            <a:pPr marL="457200" lvl="1" indent="0">
              <a:buNone/>
            </a:pPr>
            <a:r>
              <a:rPr lang="fr-FR" dirty="0"/>
              <a:t>	</a:t>
            </a:r>
            <a:r>
              <a:rPr lang="fr-FR" sz="2000" dirty="0"/>
              <a:t>(HDJ 15 places, service HU, 32 lits dont 15 	lits de SI hémato)</a:t>
            </a:r>
          </a:p>
          <a:p>
            <a:pPr lvl="1"/>
            <a:r>
              <a:rPr lang="fr-FR" dirty="0"/>
              <a:t>Le CH de Rambouillet </a:t>
            </a:r>
          </a:p>
          <a:p>
            <a:pPr marL="457200" lvl="1" indent="0">
              <a:buNone/>
            </a:pPr>
            <a:r>
              <a:rPr lang="fr-FR" dirty="0"/>
              <a:t>	</a:t>
            </a:r>
            <a:r>
              <a:rPr lang="fr-FR" sz="2000" dirty="0"/>
              <a:t>(HDJ et hospitalisation en 	médecine)</a:t>
            </a:r>
          </a:p>
          <a:p>
            <a:endParaRPr lang="fr-FR" dirty="0"/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AD91351B-151D-4EE3-A70A-178626C67D56}"/>
              </a:ext>
            </a:extLst>
          </p:cNvPr>
          <p:cNvGrpSpPr/>
          <p:nvPr/>
        </p:nvGrpSpPr>
        <p:grpSpPr>
          <a:xfrm>
            <a:off x="6451618" y="995407"/>
            <a:ext cx="5191861" cy="5585599"/>
            <a:chOff x="6270861" y="718954"/>
            <a:chExt cx="5191861" cy="5585599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099BE7D3-EB25-4E5B-873E-CAF5156254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70861" y="718954"/>
              <a:ext cx="5191861" cy="5585599"/>
            </a:xfrm>
            <a:prstGeom prst="rect">
              <a:avLst/>
            </a:prstGeom>
          </p:spPr>
        </p:pic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9D69F14D-4889-4FB7-B5E1-4179B39D801A}"/>
                </a:ext>
              </a:extLst>
            </p:cNvPr>
            <p:cNvSpPr/>
            <p:nvPr/>
          </p:nvSpPr>
          <p:spPr>
            <a:xfrm>
              <a:off x="8123274" y="1520567"/>
              <a:ext cx="318977" cy="358332"/>
            </a:xfrm>
            <a:prstGeom prst="ellipse">
              <a:avLst/>
            </a:prstGeom>
            <a:solidFill>
              <a:srgbClr val="7030A0">
                <a:alpha val="23922"/>
              </a:srgbClr>
            </a:solidFill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4967FF0B-5623-4388-869D-901D411AFAB9}"/>
                </a:ext>
              </a:extLst>
            </p:cNvPr>
            <p:cNvSpPr/>
            <p:nvPr/>
          </p:nvSpPr>
          <p:spPr>
            <a:xfrm>
              <a:off x="9796130" y="2193962"/>
              <a:ext cx="318977" cy="358332"/>
            </a:xfrm>
            <a:prstGeom prst="ellipse">
              <a:avLst/>
            </a:prstGeom>
            <a:solidFill>
              <a:srgbClr val="7030A0">
                <a:alpha val="23922"/>
              </a:srgbClr>
            </a:solidFill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A4306FB6-9CF2-458D-B584-FDA9A5C9B32E}"/>
                </a:ext>
              </a:extLst>
            </p:cNvPr>
            <p:cNvSpPr/>
            <p:nvPr/>
          </p:nvSpPr>
          <p:spPr>
            <a:xfrm>
              <a:off x="8643505" y="4366548"/>
              <a:ext cx="318977" cy="358332"/>
            </a:xfrm>
            <a:prstGeom prst="ellipse">
              <a:avLst/>
            </a:prstGeom>
            <a:solidFill>
              <a:srgbClr val="7030A0">
                <a:alpha val="23922"/>
              </a:srgbClr>
            </a:solidFill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BB628181-710F-4A9D-98C6-BFABEEE291CD}"/>
                </a:ext>
              </a:extLst>
            </p:cNvPr>
            <p:cNvSpPr/>
            <p:nvPr/>
          </p:nvSpPr>
          <p:spPr>
            <a:xfrm>
              <a:off x="10557554" y="3010897"/>
              <a:ext cx="318977" cy="358332"/>
            </a:xfrm>
            <a:prstGeom prst="ellipse">
              <a:avLst/>
            </a:prstGeom>
            <a:solidFill>
              <a:srgbClr val="7030A0">
                <a:alpha val="23922"/>
              </a:srgbClr>
            </a:solidFill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BADAD145-4D44-4472-8BAD-71F130F0D3CD}"/>
              </a:ext>
            </a:extLst>
          </p:cNvPr>
          <p:cNvCxnSpPr>
            <a:cxnSpLocks/>
          </p:cNvCxnSpPr>
          <p:nvPr/>
        </p:nvCxnSpPr>
        <p:spPr>
          <a:xfrm flipV="1">
            <a:off x="4444409" y="2052086"/>
            <a:ext cx="3774558" cy="166930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6F05EDEC-7B6E-4E0D-A4C7-0C4F2DB59F99}"/>
              </a:ext>
            </a:extLst>
          </p:cNvPr>
          <p:cNvCxnSpPr>
            <a:cxnSpLocks/>
          </p:cNvCxnSpPr>
          <p:nvPr/>
        </p:nvCxnSpPr>
        <p:spPr>
          <a:xfrm flipV="1">
            <a:off x="4731488" y="2649581"/>
            <a:ext cx="5156791" cy="31690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5A59CDB9-C92C-4003-B970-03E2EA4C70A2}"/>
              </a:ext>
            </a:extLst>
          </p:cNvPr>
          <p:cNvCxnSpPr>
            <a:cxnSpLocks/>
          </p:cNvCxnSpPr>
          <p:nvPr/>
        </p:nvCxnSpPr>
        <p:spPr>
          <a:xfrm flipV="1">
            <a:off x="4008474" y="3571390"/>
            <a:ext cx="6602819" cy="118136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491C97FC-F653-47F9-8FC2-D1BC373F406C}"/>
              </a:ext>
            </a:extLst>
          </p:cNvPr>
          <p:cNvCxnSpPr>
            <a:cxnSpLocks/>
          </p:cNvCxnSpPr>
          <p:nvPr/>
        </p:nvCxnSpPr>
        <p:spPr>
          <a:xfrm flipV="1">
            <a:off x="4125433" y="4847415"/>
            <a:ext cx="4497575" cy="101517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1727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C004E6-E609-4805-92F1-A940A8561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dirty="0"/>
              <a:t>Etat des lieux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5FE983-B81D-4BBC-81C1-491088F47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823" y="1520567"/>
            <a:ext cx="11609600" cy="5177944"/>
          </a:xfrm>
        </p:spPr>
        <p:txBody>
          <a:bodyPr>
            <a:normAutofit/>
          </a:bodyPr>
          <a:lstStyle/>
          <a:p>
            <a:r>
              <a:rPr lang="fr-FR" dirty="0"/>
              <a:t>Offre de soins, structures privées</a:t>
            </a:r>
          </a:p>
          <a:p>
            <a:r>
              <a:rPr lang="fr-FR" dirty="0"/>
              <a:t>Etablissements autorisés</a:t>
            </a:r>
          </a:p>
          <a:p>
            <a:pPr lvl="1"/>
            <a:r>
              <a:rPr lang="fr-FR" dirty="0"/>
              <a:t>Clinique de l’Europe</a:t>
            </a:r>
          </a:p>
          <a:p>
            <a:pPr lvl="1"/>
            <a:r>
              <a:rPr lang="fr-FR" dirty="0"/>
              <a:t>Clinique de St Germain en Laye</a:t>
            </a:r>
          </a:p>
          <a:p>
            <a:pPr lvl="1"/>
            <a:r>
              <a:rPr lang="fr-FR" dirty="0"/>
              <a:t>Hôpital de la Porte Verte</a:t>
            </a:r>
          </a:p>
          <a:p>
            <a:pPr lvl="1"/>
            <a:r>
              <a:rPr lang="fr-FR" dirty="0"/>
              <a:t>Hôpital privé de l’Ouest Parisien</a:t>
            </a:r>
          </a:p>
          <a:p>
            <a:pPr lvl="1"/>
            <a:endParaRPr lang="fr-FR" dirty="0"/>
          </a:p>
          <a:p>
            <a:r>
              <a:rPr lang="fr-FR" dirty="0"/>
              <a:t>1 centre de radiothérapie : Centre de Radiothérapie de Versailles</a:t>
            </a:r>
          </a:p>
          <a:p>
            <a:pPr lvl="1"/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3884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3AC396-4E85-458E-BE2E-D177844C0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Activité (2017), secteur public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5858327-B7D6-4306-A687-1D96C98C13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Les 4 établissements publics réalisent 70% des chimiothérapies en séances du territoire</a:t>
            </a:r>
          </a:p>
          <a:p>
            <a:pPr lvl="1"/>
            <a:r>
              <a:rPr lang="fr-FR" sz="2800" dirty="0">
                <a:solidFill>
                  <a:srgbClr val="FF0000"/>
                </a:solidFill>
              </a:rPr>
              <a:t>Environ 18 000 séances de chimiothérapie ambulatoire par an </a:t>
            </a:r>
          </a:p>
          <a:p>
            <a:pPr lvl="1"/>
            <a:endParaRPr lang="fr-FR" dirty="0"/>
          </a:p>
          <a:p>
            <a:r>
              <a:rPr lang="fr-FR" dirty="0"/>
              <a:t>CH Versailles : 368 séjours en soins intensifs hémato</a:t>
            </a:r>
          </a:p>
          <a:p>
            <a:endParaRPr lang="fr-FR" dirty="0"/>
          </a:p>
          <a:p>
            <a:r>
              <a:rPr lang="fr-FR" dirty="0"/>
              <a:t>CH Versailles + CHIPS : 1562 séjours oncologie et hématologie</a:t>
            </a:r>
          </a:p>
          <a:p>
            <a:endParaRPr lang="fr-FR" dirty="0"/>
          </a:p>
          <a:p>
            <a:r>
              <a:rPr lang="fr-FR" dirty="0"/>
              <a:t>CHIPS : seule structure publique de radiothérapie, environ 20000 séances par an</a:t>
            </a:r>
          </a:p>
        </p:txBody>
      </p:sp>
    </p:spTree>
    <p:extLst>
      <p:ext uri="{BB962C8B-B14F-4D97-AF65-F5344CB8AC3E}">
        <p14:creationId xmlns:p14="http://schemas.microsoft.com/office/powerpoint/2010/main" val="2274548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EE82D3-E283-4A2B-A7A5-22C7FED55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Organisation territoriale en Hématologie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19577BF-4DA3-4016-8DEC-6F6B0203C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87826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S’appuie sur la fédération des 4 services ayant une activité d’hématologie clinique</a:t>
            </a:r>
          </a:p>
          <a:p>
            <a:r>
              <a:rPr lang="fr-FR" dirty="0"/>
              <a:t>Principe de la graduation de la prise en charge</a:t>
            </a:r>
          </a:p>
          <a:p>
            <a:r>
              <a:rPr lang="fr-FR" dirty="0"/>
              <a:t>RCP commune : 1 fois par semaine sur le site du CHV</a:t>
            </a:r>
          </a:p>
          <a:p>
            <a:r>
              <a:rPr lang="fr-FR" dirty="0"/>
              <a:t>EPU commun : 1 fois par mois « staff hémato ouest parisien »</a:t>
            </a:r>
          </a:p>
          <a:p>
            <a:r>
              <a:rPr lang="fr-FR" dirty="0"/>
              <a:t>Recherche clinique : inclusions dans les protocoles</a:t>
            </a:r>
          </a:p>
          <a:p>
            <a:pPr lvl="1"/>
            <a:r>
              <a:rPr lang="fr-FR" dirty="0"/>
              <a:t>102 études ouvertes, 94 inclusions par an</a:t>
            </a:r>
          </a:p>
          <a:p>
            <a:endParaRPr lang="fr-FR" dirty="0"/>
          </a:p>
          <a:p>
            <a:r>
              <a:rPr lang="fr-FR" dirty="0"/>
              <a:t>Collaborations extérieures au territoire</a:t>
            </a:r>
          </a:p>
          <a:p>
            <a:pPr lvl="1"/>
            <a:r>
              <a:rPr lang="fr-FR" dirty="0"/>
              <a:t>Plateformes de biologie moléculaire : LAM (Lille), LAL (Necker, St Louis)</a:t>
            </a:r>
          </a:p>
          <a:p>
            <a:pPr lvl="1"/>
            <a:r>
              <a:rPr lang="fr-FR" dirty="0"/>
              <a:t>Allogreffes : IGR</a:t>
            </a:r>
          </a:p>
          <a:p>
            <a:pPr lvl="1"/>
            <a:r>
              <a:rPr lang="fr-FR" dirty="0"/>
              <a:t>Soins de suite en hématologie : Clinique de Meudon, Bligny</a:t>
            </a:r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1903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A33D29-92AE-433A-A680-B7C266705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282" y="83816"/>
            <a:ext cx="10515600" cy="1325563"/>
          </a:xfrm>
        </p:spPr>
        <p:txBody>
          <a:bodyPr/>
          <a:lstStyle/>
          <a:p>
            <a:r>
              <a:rPr lang="fr-FR" dirty="0"/>
              <a:t>En pratique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4F63A676-720B-4FC4-8B07-83A45FA951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329557"/>
              </p:ext>
            </p:extLst>
          </p:nvPr>
        </p:nvGraphicFramePr>
        <p:xfrm>
          <a:off x="3225799" y="1115009"/>
          <a:ext cx="8079565" cy="3107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5913">
                  <a:extLst>
                    <a:ext uri="{9D8B030D-6E8A-4147-A177-3AD203B41FA5}">
                      <a16:colId xmlns:a16="http://schemas.microsoft.com/office/drawing/2014/main" val="3049023949"/>
                    </a:ext>
                  </a:extLst>
                </a:gridCol>
                <a:gridCol w="1615913">
                  <a:extLst>
                    <a:ext uri="{9D8B030D-6E8A-4147-A177-3AD203B41FA5}">
                      <a16:colId xmlns:a16="http://schemas.microsoft.com/office/drawing/2014/main" val="16563268"/>
                    </a:ext>
                  </a:extLst>
                </a:gridCol>
                <a:gridCol w="1615913">
                  <a:extLst>
                    <a:ext uri="{9D8B030D-6E8A-4147-A177-3AD203B41FA5}">
                      <a16:colId xmlns:a16="http://schemas.microsoft.com/office/drawing/2014/main" val="731326984"/>
                    </a:ext>
                  </a:extLst>
                </a:gridCol>
                <a:gridCol w="1615913">
                  <a:extLst>
                    <a:ext uri="{9D8B030D-6E8A-4147-A177-3AD203B41FA5}">
                      <a16:colId xmlns:a16="http://schemas.microsoft.com/office/drawing/2014/main" val="892379453"/>
                    </a:ext>
                  </a:extLst>
                </a:gridCol>
                <a:gridCol w="1615913">
                  <a:extLst>
                    <a:ext uri="{9D8B030D-6E8A-4147-A177-3AD203B41FA5}">
                      <a16:colId xmlns:a16="http://schemas.microsoft.com/office/drawing/2014/main" val="3932153023"/>
                    </a:ext>
                  </a:extLst>
                </a:gridCol>
              </a:tblGrid>
              <a:tr h="376223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Activités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CHR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CHM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CHIPS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CHV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892031"/>
                  </a:ext>
                </a:extLst>
              </a:tr>
              <a:tr h="376223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HDJ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8847315"/>
                  </a:ext>
                </a:extLst>
              </a:tr>
              <a:tr h="649371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Hémato première ligne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8411595"/>
                  </a:ext>
                </a:extLst>
              </a:tr>
              <a:tr h="649371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Hémato seconde ligne et plus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7138061"/>
                  </a:ext>
                </a:extLst>
              </a:tr>
              <a:tr h="649371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LAM</a:t>
                      </a:r>
                    </a:p>
                    <a:p>
                      <a:pPr algn="ctr"/>
                      <a:r>
                        <a:rPr lang="fr-FR" b="1" dirty="0"/>
                        <a:t>Autogreffes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57644439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009D6D3B-7D5A-4636-88EB-5901542CB2B2}"/>
              </a:ext>
            </a:extLst>
          </p:cNvPr>
          <p:cNvSpPr txBox="1"/>
          <p:nvPr/>
        </p:nvSpPr>
        <p:spPr>
          <a:xfrm>
            <a:off x="886636" y="2418748"/>
            <a:ext cx="18935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/>
              <a:t>Activité clinique</a:t>
            </a:r>
          </a:p>
          <a:p>
            <a:pPr algn="ctr"/>
            <a:r>
              <a:rPr lang="fr-FR" sz="2000" b="1" dirty="0"/>
              <a:t>11.3 ETP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1D3D4DE-DE3C-4300-B58A-244BEDAD438A}"/>
              </a:ext>
            </a:extLst>
          </p:cNvPr>
          <p:cNvSpPr txBox="1"/>
          <p:nvPr/>
        </p:nvSpPr>
        <p:spPr>
          <a:xfrm>
            <a:off x="695910" y="5613404"/>
            <a:ext cx="22749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/>
              <a:t>Biologie Spécialisée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00C32889-160B-464B-A491-467443A928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329501"/>
              </p:ext>
            </p:extLst>
          </p:nvPr>
        </p:nvGraphicFramePr>
        <p:xfrm>
          <a:off x="3225799" y="4452624"/>
          <a:ext cx="8128000" cy="232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1301720542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223698494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600825319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282162790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9213673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Activités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CHR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CHM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CHIPS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CHV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4226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Cytologie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0556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Cytogénétique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8001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Biologie moléculaire décisionnelle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19144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6151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A62BCF-CEB4-419D-A65E-218479127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Exemple : conséquence sur les autogreffes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4A0EE7A-C48F-4FFE-A68B-D6C51443D8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00428"/>
            <a:ext cx="4549372" cy="354546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86BCD22C-C297-4BF7-9932-E766C6E207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1181" y="2100428"/>
            <a:ext cx="5228052" cy="3545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042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0D2BC7-875E-451D-9B24-FFFDF022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Exemple : projet de retour anticipé à domicile post-chimiothérapie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099A8C0A-7E56-431D-862A-954849F7D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52946"/>
            <a:ext cx="3244702" cy="3161045"/>
          </a:xfrm>
        </p:spPr>
        <p:txBody>
          <a:bodyPr>
            <a:normAutofit/>
          </a:bodyPr>
          <a:lstStyle/>
          <a:p>
            <a:r>
              <a:rPr lang="fr-FR" dirty="0"/>
              <a:t>63 séjours en 2017</a:t>
            </a:r>
          </a:p>
          <a:p>
            <a:r>
              <a:rPr lang="fr-FR" dirty="0"/>
              <a:t>2 séjours plus courts </a:t>
            </a:r>
          </a:p>
          <a:p>
            <a:r>
              <a:rPr lang="fr-FR" dirty="0"/>
              <a:t>Diminution DMS</a:t>
            </a:r>
          </a:p>
          <a:p>
            <a:r>
              <a:rPr lang="fr-FR" dirty="0"/>
              <a:t>Perte T2A estimée à 300 </a:t>
            </a:r>
            <a:r>
              <a:rPr lang="fr-FR" dirty="0" err="1"/>
              <a:t>Keuros</a:t>
            </a:r>
            <a:r>
              <a:rPr lang="fr-FR" dirty="0"/>
              <a:t> !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3F757D7-44C6-44EF-925D-D5F8DC42B1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6622" y="1933644"/>
            <a:ext cx="7107174" cy="3844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970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EE82D3-E283-4A2B-A7A5-22C7FED55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Organisation territoriale en Oncologie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19577BF-4DA3-4016-8DEC-6F6B0203C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0456"/>
            <a:ext cx="10515600" cy="5337544"/>
          </a:xfrm>
        </p:spPr>
        <p:txBody>
          <a:bodyPr>
            <a:normAutofit lnSpcReduction="10000"/>
          </a:bodyPr>
          <a:lstStyle/>
          <a:p>
            <a:r>
              <a:rPr lang="fr-FR" dirty="0"/>
              <a:t>Multiplicité et dispersion des acteurs publics et privés</a:t>
            </a:r>
          </a:p>
          <a:p>
            <a:pPr lvl="1"/>
            <a:r>
              <a:rPr lang="fr-FR" dirty="0"/>
              <a:t>Oncologie médicale</a:t>
            </a:r>
          </a:p>
          <a:p>
            <a:pPr lvl="1"/>
            <a:r>
              <a:rPr lang="fr-FR" dirty="0"/>
              <a:t>Oncologie d’organe</a:t>
            </a:r>
          </a:p>
          <a:p>
            <a:pPr lvl="1"/>
            <a:r>
              <a:rPr lang="fr-FR" dirty="0"/>
              <a:t>Chirurgie oncologique</a:t>
            </a:r>
          </a:p>
          <a:p>
            <a:pPr lvl="1"/>
            <a:r>
              <a:rPr lang="fr-FR" dirty="0"/>
              <a:t>Radiothérapie</a:t>
            </a:r>
          </a:p>
          <a:p>
            <a:pPr lvl="1"/>
            <a:r>
              <a:rPr lang="fr-FR" dirty="0"/>
              <a:t>Plateforme territoriale (REPY, RCYN), accompagnement domicile</a:t>
            </a:r>
          </a:p>
          <a:p>
            <a:pPr lvl="1"/>
            <a:r>
              <a:rPr lang="fr-FR" dirty="0"/>
              <a:t>3C, Dispositif d’annonce et de coordination</a:t>
            </a:r>
          </a:p>
          <a:p>
            <a:pPr lvl="1"/>
            <a:r>
              <a:rPr lang="fr-FR" dirty="0"/>
              <a:t>HAD</a:t>
            </a:r>
          </a:p>
          <a:p>
            <a:r>
              <a:rPr lang="fr-FR" dirty="0"/>
              <a:t>Très grande fragilité des équipes d’oncologie médicale (hôpitaux publics)</a:t>
            </a:r>
          </a:p>
          <a:p>
            <a:pPr lvl="1"/>
            <a:r>
              <a:rPr lang="fr-FR" dirty="0"/>
              <a:t>6,5 ETP oncologues, 4 ETP MG</a:t>
            </a:r>
          </a:p>
          <a:p>
            <a:pPr lvl="2"/>
            <a:r>
              <a:rPr lang="fr-FR" dirty="0"/>
              <a:t>4 ETP CHV</a:t>
            </a:r>
          </a:p>
          <a:p>
            <a:pPr lvl="2"/>
            <a:r>
              <a:rPr lang="fr-FR" dirty="0"/>
              <a:t>3 ETP au CHIPS + 1 ETP médecine générale</a:t>
            </a:r>
          </a:p>
          <a:p>
            <a:pPr lvl="2"/>
            <a:r>
              <a:rPr lang="fr-FR" dirty="0"/>
              <a:t>1,4 ETP CHM + 3 ETP médecine générale</a:t>
            </a:r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78141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632</Words>
  <Application>Microsoft Office PowerPoint</Application>
  <PresentationFormat>Grand écran</PresentationFormat>
  <Paragraphs>169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Organisation territoriale en Hématologie et Cancérologie</vt:lpstr>
      <vt:lpstr>Etat des lieux</vt:lpstr>
      <vt:lpstr>Etat des lieux</vt:lpstr>
      <vt:lpstr>Activité (2017), secteur public</vt:lpstr>
      <vt:lpstr>Organisation territoriale en Hématologie</vt:lpstr>
      <vt:lpstr>En pratique</vt:lpstr>
      <vt:lpstr>Exemple : conséquence sur les autogreffes</vt:lpstr>
      <vt:lpstr>Exemple : projet de retour anticipé à domicile post-chimiothérapie</vt:lpstr>
      <vt:lpstr>Organisation territoriale en Oncologie</vt:lpstr>
      <vt:lpstr>Projet de « Maison de l’oncologie des Yvelines »</vt:lpstr>
      <vt:lpstr>Etapes de réalisation </vt:lpstr>
      <vt:lpstr>Etapes de réalisation </vt:lpstr>
      <vt:lpstr>Conclusions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Organisation territoriale en Hématologie et Cancérologie</dc:title>
  <dc:creator>Philippe Rousselot</dc:creator>
  <cp:lastModifiedBy>Philippe Rousselot</cp:lastModifiedBy>
  <cp:revision>51</cp:revision>
  <dcterms:created xsi:type="dcterms:W3CDTF">2018-04-03T15:14:44Z</dcterms:created>
  <dcterms:modified xsi:type="dcterms:W3CDTF">2018-04-10T11:14:55Z</dcterms:modified>
</cp:coreProperties>
</file>