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679" r:id="rId2"/>
    <p:sldMasterId id="2147483689" r:id="rId3"/>
    <p:sldMasterId id="2147483703" r:id="rId4"/>
    <p:sldMasterId id="2147483735" r:id="rId5"/>
  </p:sldMasterIdLst>
  <p:notesMasterIdLst>
    <p:notesMasterId r:id="rId13"/>
  </p:notesMasterIdLst>
  <p:handoutMasterIdLst>
    <p:handoutMasterId r:id="rId14"/>
  </p:handoutMasterIdLst>
  <p:sldIdLst>
    <p:sldId id="388" r:id="rId6"/>
    <p:sldId id="345" r:id="rId7"/>
    <p:sldId id="257" r:id="rId8"/>
    <p:sldId id="342" r:id="rId9"/>
    <p:sldId id="349" r:id="rId10"/>
    <p:sldId id="386" r:id="rId11"/>
    <p:sldId id="387" r:id="rId12"/>
  </p:sldIdLst>
  <p:sldSz cx="9144000" cy="5715000" type="screen16x1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E6410474-A07B-4823-8AA0-139717C23F2B}">
          <p14:sldIdLst>
            <p14:sldId id="388"/>
            <p14:sldId id="345"/>
            <p14:sldId id="257"/>
            <p14:sldId id="342"/>
            <p14:sldId id="349"/>
            <p14:sldId id="386"/>
            <p14:sldId id="387"/>
          </p14:sldIdLst>
        </p14:section>
      </p14:sectionLst>
    </p:ex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15" autoAdjust="0"/>
    <p:restoredTop sz="82079" autoAdjust="0"/>
  </p:normalViewPr>
  <p:slideViewPr>
    <p:cSldViewPr>
      <p:cViewPr varScale="1">
        <p:scale>
          <a:sx n="108" d="100"/>
          <a:sy n="108" d="100"/>
        </p:scale>
        <p:origin x="1944" y="108"/>
      </p:cViewPr>
      <p:guideLst>
        <p:guide orient="horz" pos="1800"/>
        <p:guide pos="2880"/>
      </p:guideLst>
    </p:cSldViewPr>
  </p:slideViewPr>
  <p:notesTextViewPr>
    <p:cViewPr>
      <p:scale>
        <a:sx n="1" d="1"/>
        <a:sy n="1" d="1"/>
      </p:scale>
      <p:origin x="0" y="0"/>
    </p:cViewPr>
  </p:notesTextViewPr>
  <p:notesViewPr>
    <p:cSldViewPr>
      <p:cViewPr varScale="1">
        <p:scale>
          <a:sx n="89" d="100"/>
          <a:sy n="89" d="100"/>
        </p:scale>
        <p:origin x="352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EF1513-80FE-4CD2-95FD-846AC3DC598F}" type="datetimeFigureOut">
              <a:rPr lang="fr-FR" smtClean="0"/>
              <a:t>18/10/2022</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1CBBE6-8A4C-429D-9F82-7C82056A2CBF}" type="slidenum">
              <a:rPr lang="fr-FR" smtClean="0"/>
              <a:t>‹N°›</a:t>
            </a:fld>
            <a:endParaRPr lang="fr-FR"/>
          </a:p>
        </p:txBody>
      </p:sp>
    </p:spTree>
    <p:extLst>
      <p:ext uri="{BB962C8B-B14F-4D97-AF65-F5344CB8AC3E}">
        <p14:creationId xmlns:p14="http://schemas.microsoft.com/office/powerpoint/2010/main" val="3856493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13C350-B0BB-4B68-9642-F24CA0C62342}" type="datetimeFigureOut">
              <a:rPr lang="fr-FR" smtClean="0"/>
              <a:t>18/10/2022</a:t>
            </a:fld>
            <a:endParaRPr lang="fr-FR"/>
          </a:p>
        </p:txBody>
      </p:sp>
      <p:sp>
        <p:nvSpPr>
          <p:cNvPr id="4" name="Espace réservé de l'image des diapositives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093796-C87F-4FD7-951C-0CE1E10DC8BE}" type="slidenum">
              <a:rPr lang="fr-FR" smtClean="0"/>
              <a:t>‹N°›</a:t>
            </a:fld>
            <a:endParaRPr lang="fr-FR"/>
          </a:p>
        </p:txBody>
      </p:sp>
    </p:spTree>
    <p:extLst>
      <p:ext uri="{BB962C8B-B14F-4D97-AF65-F5344CB8AC3E}">
        <p14:creationId xmlns:p14="http://schemas.microsoft.com/office/powerpoint/2010/main" val="86549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B093796-C87F-4FD7-951C-0CE1E10DC8BE}" type="slidenum">
              <a:rPr lang="fr-FR" smtClean="0"/>
              <a:t>2</a:t>
            </a:fld>
            <a:endParaRPr lang="fr-FR"/>
          </a:p>
        </p:txBody>
      </p:sp>
    </p:spTree>
    <p:extLst>
      <p:ext uri="{BB962C8B-B14F-4D97-AF65-F5344CB8AC3E}">
        <p14:creationId xmlns:p14="http://schemas.microsoft.com/office/powerpoint/2010/main" val="2985742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B093796-C87F-4FD7-951C-0CE1E10DC8BE}" type="slidenum">
              <a:rPr lang="fr-FR" smtClean="0"/>
              <a:t>3</a:t>
            </a:fld>
            <a:endParaRPr lang="fr-FR"/>
          </a:p>
        </p:txBody>
      </p:sp>
    </p:spTree>
    <p:extLst>
      <p:ext uri="{BB962C8B-B14F-4D97-AF65-F5344CB8AC3E}">
        <p14:creationId xmlns:p14="http://schemas.microsoft.com/office/powerpoint/2010/main" val="2559524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B093796-C87F-4FD7-951C-0CE1E10DC8BE}" type="slidenum">
              <a:rPr lang="fr-FR" smtClean="0"/>
              <a:t>5</a:t>
            </a:fld>
            <a:endParaRPr lang="fr-FR"/>
          </a:p>
        </p:txBody>
      </p:sp>
    </p:spTree>
    <p:extLst>
      <p:ext uri="{BB962C8B-B14F-4D97-AF65-F5344CB8AC3E}">
        <p14:creationId xmlns:p14="http://schemas.microsoft.com/office/powerpoint/2010/main" val="674600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u="sng" dirty="0"/>
              <a:t>Pour mémoire : rôle propre des CTS et articulation avec la CRSA</a:t>
            </a:r>
          </a:p>
          <a:p>
            <a:r>
              <a:rPr lang="fr-FR" sz="1200" b="1" dirty="0"/>
              <a:t>L’article L1434-10 prévoit que le CTS </a:t>
            </a:r>
            <a:r>
              <a:rPr lang="fr-FR" sz="1200" dirty="0"/>
              <a:t>contribue à l'élaboration, à la mise en œuvre, au suivi et à l'évaluation du </a:t>
            </a:r>
            <a:r>
              <a:rPr lang="fr-FR" sz="1200" b="1" dirty="0"/>
              <a:t>projet régional de santé</a:t>
            </a:r>
            <a:r>
              <a:rPr lang="fr-FR" sz="1200" dirty="0"/>
              <a:t>, en particulier sur les dispositions concernant l'organisation des parcours de santé.</a:t>
            </a:r>
          </a:p>
          <a:p>
            <a:pPr lvl="0"/>
            <a:r>
              <a:rPr lang="fr-FR" sz="1200" b="1" dirty="0"/>
              <a:t>Et l’article R1434-35 :</a:t>
            </a:r>
            <a:endParaRPr lang="fr-FR" sz="1200" dirty="0"/>
          </a:p>
          <a:p>
            <a:pPr marL="377816" indent="-285743">
              <a:buFontTx/>
              <a:buChar char="-"/>
            </a:pPr>
            <a:r>
              <a:rPr lang="fr-FR" sz="1200" dirty="0"/>
              <a:t>Les CTS peuvent adresser au directeur général de l’ARS des propositions pour améliorer la réponse aux besoins de la population sur le territoire, notamment sur l'organisation des parcours de santé.</a:t>
            </a:r>
          </a:p>
          <a:p>
            <a:pPr marL="377816" indent="-285743">
              <a:buFontTx/>
              <a:buChar char="-"/>
            </a:pPr>
            <a:r>
              <a:rPr lang="fr-FR" sz="1200" dirty="0"/>
              <a:t>Les présidents des CTS et le président de la CRSA de la région peuvent se saisir mutuellement de toute question relevant de la compétence des conseils territoriaux de santé.</a:t>
            </a:r>
          </a:p>
          <a:p>
            <a:endParaRPr lang="fr-FR" dirty="0"/>
          </a:p>
        </p:txBody>
      </p:sp>
      <p:sp>
        <p:nvSpPr>
          <p:cNvPr id="4" name="Espace réservé du numéro de diapositive 3"/>
          <p:cNvSpPr>
            <a:spLocks noGrp="1"/>
          </p:cNvSpPr>
          <p:nvPr>
            <p:ph type="sldNum" sz="quarter" idx="10"/>
          </p:nvPr>
        </p:nvSpPr>
        <p:spPr/>
        <p:txBody>
          <a:bodyPr/>
          <a:lstStyle/>
          <a:p>
            <a:fld id="{5B093796-C87F-4FD7-951C-0CE1E10DC8BE}" type="slidenum">
              <a:rPr lang="fr-FR" smtClean="0"/>
              <a:t>7</a:t>
            </a:fld>
            <a:endParaRPr lang="fr-FR"/>
          </a:p>
        </p:txBody>
      </p:sp>
    </p:spTree>
    <p:extLst>
      <p:ext uri="{BB962C8B-B14F-4D97-AF65-F5344CB8AC3E}">
        <p14:creationId xmlns:p14="http://schemas.microsoft.com/office/powerpoint/2010/main" val="4089839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774825"/>
            <a:ext cx="7772400" cy="1225550"/>
          </a:xfrm>
        </p:spPr>
        <p:txBody>
          <a:bodyPr/>
          <a:lstStyle/>
          <a:p>
            <a:r>
              <a:rPr lang="fr-FR"/>
              <a:t>Modifiez le style du titre</a:t>
            </a:r>
          </a:p>
        </p:txBody>
      </p:sp>
      <p:sp>
        <p:nvSpPr>
          <p:cNvPr id="3" name="Sous-titr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r>
              <a:rPr lang="fr-FR"/>
              <a:t>20/06/2019</a:t>
            </a:r>
          </a:p>
        </p:txBody>
      </p:sp>
      <p:sp>
        <p:nvSpPr>
          <p:cNvPr id="5" name="Espace réservé du pied de page 4"/>
          <p:cNvSpPr>
            <a:spLocks noGrp="1"/>
          </p:cNvSpPr>
          <p:nvPr>
            <p:ph type="ftr" sz="quarter" idx="11"/>
          </p:nvPr>
        </p:nvSpPr>
        <p:spPr/>
        <p:txBody>
          <a:bodyPr/>
          <a:lstStyle/>
          <a:p>
            <a:r>
              <a:rPr lang="fr-FR"/>
              <a:t>ARS Ile de France - Département SNP</a:t>
            </a:r>
          </a:p>
        </p:txBody>
      </p:sp>
      <p:sp>
        <p:nvSpPr>
          <p:cNvPr id="6" name="Espace réservé du numéro de diapositive 5"/>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4266324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20/06/2019</a:t>
            </a:r>
          </a:p>
        </p:txBody>
      </p:sp>
      <p:sp>
        <p:nvSpPr>
          <p:cNvPr id="5" name="Espace réservé du pied de page 4"/>
          <p:cNvSpPr>
            <a:spLocks noGrp="1"/>
          </p:cNvSpPr>
          <p:nvPr>
            <p:ph type="ftr" sz="quarter" idx="11"/>
          </p:nvPr>
        </p:nvSpPr>
        <p:spPr/>
        <p:txBody>
          <a:bodyPr/>
          <a:lstStyle/>
          <a:p>
            <a:r>
              <a:rPr lang="fr-FR"/>
              <a:t>ARS Ile de France - Département SNP</a:t>
            </a:r>
          </a:p>
        </p:txBody>
      </p:sp>
      <p:sp>
        <p:nvSpPr>
          <p:cNvPr id="6" name="Espace réservé du numéro de diapositive 5"/>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715499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28600"/>
            <a:ext cx="2057400" cy="487680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28600"/>
            <a:ext cx="6019800" cy="487680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20/06/2019</a:t>
            </a:r>
          </a:p>
        </p:txBody>
      </p:sp>
      <p:sp>
        <p:nvSpPr>
          <p:cNvPr id="5" name="Espace réservé du pied de page 4"/>
          <p:cNvSpPr>
            <a:spLocks noGrp="1"/>
          </p:cNvSpPr>
          <p:nvPr>
            <p:ph type="ftr" sz="quarter" idx="11"/>
          </p:nvPr>
        </p:nvSpPr>
        <p:spPr/>
        <p:txBody>
          <a:bodyPr/>
          <a:lstStyle/>
          <a:p>
            <a:r>
              <a:rPr lang="fr-FR"/>
              <a:t>ARS Ile de France - Département SNP</a:t>
            </a:r>
          </a:p>
        </p:txBody>
      </p:sp>
      <p:sp>
        <p:nvSpPr>
          <p:cNvPr id="6" name="Espace réservé du numéro de diapositive 5"/>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33807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0" y="5330702"/>
            <a:ext cx="1170000" cy="38429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18/10/2022</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1" y="1387421"/>
            <a:ext cx="8424614" cy="269946"/>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0" y="1897393"/>
            <a:ext cx="8424334"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049401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1737375"/>
            <a:ext cx="2520000" cy="3200356"/>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737376"/>
            <a:ext cx="2520000" cy="3178624"/>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737376"/>
            <a:ext cx="2520000" cy="3178624"/>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18/10/2022</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1" y="758668"/>
            <a:ext cx="8424863" cy="599990"/>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2236698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pPr/>
              <a:t>18/10/2022</a:t>
            </a:fld>
            <a:endParaRPr lang="fr-FR" cap="all" dirty="0"/>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1" y="758668"/>
            <a:ext cx="8424863" cy="599990"/>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29" y="1897393"/>
            <a:ext cx="2556471"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4"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164445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18/10/2022</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758668"/>
            <a:ext cx="8424863"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0" y="1897393"/>
            <a:ext cx="5616624" cy="3200356"/>
          </a:xfrm>
        </p:spPr>
        <p:txBody>
          <a:bodyPr/>
          <a:lstStyle/>
          <a:p>
            <a:r>
              <a:rPr lang="fr-FR"/>
              <a:t>Cliquez sur l'icône pour ajouter une image</a:t>
            </a:r>
          </a:p>
        </p:txBody>
      </p:sp>
    </p:spTree>
    <p:extLst>
      <p:ext uri="{BB962C8B-B14F-4D97-AF65-F5344CB8AC3E}">
        <p14:creationId xmlns:p14="http://schemas.microsoft.com/office/powerpoint/2010/main" val="2065018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18/10/2022</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758668"/>
            <a:ext cx="8424863"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8" y="1897394"/>
            <a:ext cx="5761038" cy="3199694"/>
          </a:xfrm>
        </p:spPr>
        <p:txBody>
          <a:bodyPr/>
          <a:lstStyle/>
          <a:p>
            <a:r>
              <a:rPr lang="fr-FR"/>
              <a:t>Cliquez sur l'icône pour ajouter un graphique</a:t>
            </a:r>
          </a:p>
        </p:txBody>
      </p:sp>
    </p:spTree>
    <p:extLst>
      <p:ext uri="{BB962C8B-B14F-4D97-AF65-F5344CB8AC3E}">
        <p14:creationId xmlns:p14="http://schemas.microsoft.com/office/powerpoint/2010/main" val="2793380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252000" y="280000"/>
            <a:ext cx="1440000" cy="1600000"/>
          </a:xfrm>
          <a:prstGeom prst="rect">
            <a:avLst/>
          </a:prstGeom>
        </p:spPr>
      </p:pic>
      <p:sp>
        <p:nvSpPr>
          <p:cNvPr id="11" name="Espace réservé du texte 10"/>
          <p:cNvSpPr>
            <a:spLocks noGrp="1"/>
          </p:cNvSpPr>
          <p:nvPr>
            <p:ph type="body" sz="quarter" idx="13" hasCustomPrompt="1"/>
          </p:nvPr>
        </p:nvSpPr>
        <p:spPr bwMode="gray">
          <a:xfrm>
            <a:off x="323850" y="2377447"/>
            <a:ext cx="8424000" cy="2548027"/>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53160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pPr/>
              <a:t>18/10/2022</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4067945" y="217207"/>
            <a:ext cx="4680769"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pic>
        <p:nvPicPr>
          <p:cNvPr id="15" name="Image 14">
            <a:extLst>
              <a:ext uri="{FF2B5EF4-FFF2-40B4-BE49-F238E27FC236}">
                <a16:creationId xmlns:a16="http://schemas.microsoft.com/office/drawing/2014/main" id="{0B5534E2-19C3-C848-AD92-C2BA62CED4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2057385" y="386092"/>
            <a:ext cx="2010556" cy="1283012"/>
          </a:xfrm>
          <a:prstGeom prst="rect">
            <a:avLst/>
          </a:prstGeom>
        </p:spPr>
      </p:pic>
    </p:spTree>
    <p:extLst>
      <p:ext uri="{BB962C8B-B14F-4D97-AF65-F5344CB8AC3E}">
        <p14:creationId xmlns:p14="http://schemas.microsoft.com/office/powerpoint/2010/main" val="3599817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820000"/>
            <a:ext cx="9144000" cy="4937731"/>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5330702"/>
            <a:ext cx="1170000" cy="38429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pPr/>
              <a:t>18/10/2022</a:t>
            </a:fld>
            <a:endParaRPr lang="fr-FR" cap="all" dirty="0"/>
          </a:p>
        </p:txBody>
      </p:sp>
      <p:sp>
        <p:nvSpPr>
          <p:cNvPr id="2" name="Titre 1"/>
          <p:cNvSpPr>
            <a:spLocks noGrp="1"/>
          </p:cNvSpPr>
          <p:nvPr>
            <p:ph type="title" hasCustomPrompt="1"/>
          </p:nvPr>
        </p:nvSpPr>
        <p:spPr bwMode="gray">
          <a:xfrm>
            <a:off x="359999" y="820000"/>
            <a:ext cx="8424000" cy="44960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pPr/>
              <a:t>‹N°›</a:t>
            </a:fld>
            <a:endParaRPr lang="fr-FR" dirty="0"/>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3613905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18/10/2022</a:t>
            </a:fld>
            <a:endParaRPr lang="fr-FR" dirty="0"/>
          </a:p>
        </p:txBody>
      </p:sp>
      <p:sp>
        <p:nvSpPr>
          <p:cNvPr id="5" name="Espace réservé du pied de page 4"/>
          <p:cNvSpPr>
            <a:spLocks noGrp="1"/>
          </p:cNvSpPr>
          <p:nvPr>
            <p:ph type="ftr" sz="quarter" idx="11"/>
          </p:nvPr>
        </p:nvSpPr>
        <p:spPr bwMode="gray">
          <a:xfrm>
            <a:off x="720000" y="4857722"/>
            <a:ext cx="3240000" cy="497719"/>
          </a:xfrm>
        </p:spPr>
        <p:txBody>
          <a:bodyPr anchor="ctr" anchorCtr="0"/>
          <a:lstStyle>
            <a:lvl1pPr algn="l">
              <a:defRPr sz="1150"/>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6228185" y="597611"/>
            <a:ext cx="2195813" cy="1401232"/>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
        <p:nvSpPr>
          <p:cNvPr id="12" name="ZoneTexte 11"/>
          <p:cNvSpPr txBox="1"/>
          <p:nvPr userDrawn="1"/>
        </p:nvSpPr>
        <p:spPr>
          <a:xfrm>
            <a:off x="3851920" y="2937509"/>
            <a:ext cx="4680520" cy="1400383"/>
          </a:xfrm>
          <a:prstGeom prst="rect">
            <a:avLst/>
          </a:prstGeom>
          <a:noFill/>
        </p:spPr>
        <p:txBody>
          <a:bodyPr wrap="square" rtlCol="0">
            <a:spAutoFit/>
          </a:bodyPr>
          <a:lstStyle/>
          <a:p>
            <a:pPr algn="r"/>
            <a:r>
              <a:rPr lang="fr-FR" sz="2500" b="1" dirty="0"/>
              <a:t>TITRE DU DOCUMENT</a:t>
            </a:r>
          </a:p>
          <a:p>
            <a:pPr algn="r"/>
            <a:r>
              <a:rPr lang="fr-FR" sz="2500" b="1" dirty="0"/>
              <a:t>Suite titre</a:t>
            </a:r>
          </a:p>
          <a:p>
            <a:pPr algn="r"/>
            <a:r>
              <a:rPr lang="fr-FR" sz="1500" dirty="0"/>
              <a:t>sous-titre</a:t>
            </a:r>
          </a:p>
          <a:p>
            <a:pPr algn="r"/>
            <a:endParaRPr lang="fr-FR" sz="2000" b="1" dirty="0"/>
          </a:p>
        </p:txBody>
      </p:sp>
    </p:spTree>
    <p:extLst>
      <p:ext uri="{BB962C8B-B14F-4D97-AF65-F5344CB8AC3E}">
        <p14:creationId xmlns:p14="http://schemas.microsoft.com/office/powerpoint/2010/main" val="1599217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20/06/2019</a:t>
            </a:r>
          </a:p>
        </p:txBody>
      </p:sp>
      <p:sp>
        <p:nvSpPr>
          <p:cNvPr id="5" name="Espace réservé du pied de page 4"/>
          <p:cNvSpPr>
            <a:spLocks noGrp="1"/>
          </p:cNvSpPr>
          <p:nvPr>
            <p:ph type="ftr" sz="quarter" idx="11"/>
          </p:nvPr>
        </p:nvSpPr>
        <p:spPr/>
        <p:txBody>
          <a:bodyPr/>
          <a:lstStyle/>
          <a:p>
            <a:r>
              <a:rPr lang="fr-FR"/>
              <a:t>ARS Ile de France - Département SNP</a:t>
            </a:r>
          </a:p>
        </p:txBody>
      </p:sp>
      <p:sp>
        <p:nvSpPr>
          <p:cNvPr id="6" name="Espace réservé du numéro de diapositive 5"/>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1679176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4èm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18/10/2022</a:t>
            </a:fld>
            <a:endParaRPr lang="fr-FR" dirty="0"/>
          </a:p>
        </p:txBody>
      </p:sp>
      <p:sp>
        <p:nvSpPr>
          <p:cNvPr id="5" name="Espace réservé du pied de page 4"/>
          <p:cNvSpPr>
            <a:spLocks noGrp="1"/>
          </p:cNvSpPr>
          <p:nvPr>
            <p:ph type="ftr" sz="quarter" idx="11"/>
          </p:nvPr>
        </p:nvSpPr>
        <p:spPr bwMode="gray">
          <a:xfrm>
            <a:off x="720000" y="4857722"/>
            <a:ext cx="3240000" cy="497719"/>
          </a:xfrm>
        </p:spPr>
        <p:txBody>
          <a:bodyPr anchor="ctr" anchorCtr="0"/>
          <a:lstStyle>
            <a:lvl1pPr algn="l">
              <a:defRPr sz="1150"/>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6228185" y="597611"/>
            <a:ext cx="2195813" cy="1401232"/>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Tree>
    <p:extLst>
      <p:ext uri="{BB962C8B-B14F-4D97-AF65-F5344CB8AC3E}">
        <p14:creationId xmlns:p14="http://schemas.microsoft.com/office/powerpoint/2010/main" val="20906119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526599AD-4354-4CA0-B8B7-75C035975D72}" type="datetimeFigureOut">
              <a:rPr lang="fr-FR" smtClean="0"/>
              <a:t>18/10/2022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BEC7DE6-B144-4161-A5AB-B0E2E9F2B77E}" type="slidenum">
              <a:rPr lang="fr-FR" smtClean="0"/>
              <a:t>‹N°›</a:t>
            </a:fld>
            <a:endParaRPr lang="fr-FR"/>
          </a:p>
        </p:txBody>
      </p:sp>
    </p:spTree>
    <p:extLst>
      <p:ext uri="{BB962C8B-B14F-4D97-AF65-F5344CB8AC3E}">
        <p14:creationId xmlns:p14="http://schemas.microsoft.com/office/powerpoint/2010/main" val="2151994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E7070852-C177-447A-9566-3BDDD7EB96D1}" type="slidenum">
              <a:rPr lang="fr-FR" smtClean="0"/>
              <a:t>‹N°›</a:t>
            </a:fld>
            <a:endParaRPr lang="fr-FR"/>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2" y="5330703"/>
            <a:ext cx="1170000"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3" y="1387423"/>
            <a:ext cx="8424613" cy="269946"/>
          </a:xfrm>
        </p:spPr>
        <p:txBody>
          <a:bodyPr/>
          <a:lstStyle>
            <a:lvl1pPr marL="9525" indent="85724">
              <a:spcBef>
                <a:spcPts val="400"/>
              </a:spcBef>
              <a:spcAft>
                <a:spcPts val="800"/>
              </a:spcAft>
              <a:buFont typeface="+mj-lt"/>
              <a:buNone/>
              <a:tabLst/>
              <a:defRPr sz="1500" b="1">
                <a:solidFill>
                  <a:schemeClr val="tx1">
                    <a:lumMod val="50000"/>
                    <a:lumOff val="50000"/>
                  </a:schemeClr>
                </a:solidFill>
              </a:defRPr>
            </a:lvl1pPr>
            <a:lvl2pPr marL="323996" indent="-143999">
              <a:spcBef>
                <a:spcPts val="601"/>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2" y="1897394"/>
            <a:ext cx="8424334"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8824483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8" name="Espace réservé du texte 7"/>
          <p:cNvSpPr>
            <a:spLocks noGrp="1"/>
          </p:cNvSpPr>
          <p:nvPr>
            <p:ph type="body" sz="quarter" idx="13" hasCustomPrompt="1"/>
          </p:nvPr>
        </p:nvSpPr>
        <p:spPr bwMode="gray">
          <a:xfrm>
            <a:off x="323529" y="1737376"/>
            <a:ext cx="2520000" cy="3200356"/>
          </a:xfrm>
        </p:spPr>
        <p:txBody>
          <a:bodyPr/>
          <a:lstStyle>
            <a:lvl1pPr marL="143999" indent="-143999">
              <a:spcBef>
                <a:spcPts val="400"/>
              </a:spcBef>
              <a:spcAft>
                <a:spcPts val="800"/>
              </a:spcAft>
              <a:buFont typeface="+mj-lt"/>
              <a:buAutoNum type="arabicPeriod"/>
              <a:defRPr b="1"/>
            </a:lvl1pPr>
            <a:lvl2pPr marL="323996" indent="-143999">
              <a:spcBef>
                <a:spcPts val="601"/>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737376"/>
            <a:ext cx="2520000" cy="3178624"/>
          </a:xfrm>
        </p:spPr>
        <p:txBody>
          <a:bodyPr/>
          <a:lstStyle>
            <a:lvl1pPr marL="143999" indent="-143999">
              <a:spcBef>
                <a:spcPts val="400"/>
              </a:spcBef>
              <a:spcAft>
                <a:spcPts val="800"/>
              </a:spcAft>
              <a:buFont typeface="+mj-lt"/>
              <a:buAutoNum type="arabicPeriod"/>
              <a:defRPr b="1"/>
            </a:lvl1pPr>
            <a:lvl2pPr marL="323996" indent="-143999">
              <a:spcBef>
                <a:spcPts val="601"/>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8" y="1737376"/>
            <a:ext cx="2520000" cy="3178624"/>
          </a:xfrm>
        </p:spPr>
        <p:txBody>
          <a:bodyPr/>
          <a:lstStyle>
            <a:lvl1pPr marL="143999" indent="-143999">
              <a:spcBef>
                <a:spcPts val="400"/>
              </a:spcBef>
              <a:spcAft>
                <a:spcPts val="800"/>
              </a:spcAft>
              <a:buFont typeface="+mj-lt"/>
              <a:buAutoNum type="arabicPeriod"/>
              <a:defRPr b="1"/>
            </a:lvl1pPr>
            <a:lvl2pPr marL="323996" indent="-143999">
              <a:spcBef>
                <a:spcPts val="601"/>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3"/>
            <a:ext cx="1210436"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3" y="758668"/>
            <a:ext cx="8424862" cy="599990"/>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Tree>
    <p:extLst>
      <p:ext uri="{BB962C8B-B14F-4D97-AF65-F5344CB8AC3E}">
        <p14:creationId xmlns:p14="http://schemas.microsoft.com/office/powerpoint/2010/main" val="2813407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3"/>
            <a:ext cx="1210436"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3" y="1387423"/>
            <a:ext cx="8424613" cy="269946"/>
          </a:xfrm>
        </p:spPr>
        <p:txBody>
          <a:bodyPr/>
          <a:lstStyle>
            <a:lvl1pPr marL="0" indent="95249">
              <a:spcBef>
                <a:spcPts val="400"/>
              </a:spcBef>
              <a:spcAft>
                <a:spcPts val="800"/>
              </a:spcAft>
              <a:buFont typeface="+mj-lt"/>
              <a:buNone/>
              <a:tabLst/>
              <a:defRPr sz="1500" b="1">
                <a:solidFill>
                  <a:schemeClr val="tx1">
                    <a:lumMod val="50000"/>
                    <a:lumOff val="50000"/>
                  </a:schemeClr>
                </a:solidFill>
              </a:defRPr>
            </a:lvl1pPr>
            <a:lvl2pPr marL="323996" indent="-143999">
              <a:spcBef>
                <a:spcPts val="601"/>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3" y="758668"/>
            <a:ext cx="8424862" cy="599990"/>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31" y="1897394"/>
            <a:ext cx="2556471"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897394"/>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5" y="1897394"/>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5294888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12" name="Espace réservé du texte 11"/>
          <p:cNvSpPr>
            <a:spLocks noGrp="1"/>
          </p:cNvSpPr>
          <p:nvPr>
            <p:ph type="body" sz="quarter" idx="14" hasCustomPrompt="1"/>
          </p:nvPr>
        </p:nvSpPr>
        <p:spPr bwMode="gray">
          <a:xfrm>
            <a:off x="323529" y="1897394"/>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3"/>
            <a:ext cx="1210436"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3" y="1387423"/>
            <a:ext cx="8424613" cy="269946"/>
          </a:xfrm>
        </p:spPr>
        <p:txBody>
          <a:bodyPr/>
          <a:lstStyle>
            <a:lvl1pPr marL="0" indent="95249">
              <a:spcBef>
                <a:spcPts val="400"/>
              </a:spcBef>
              <a:spcAft>
                <a:spcPts val="800"/>
              </a:spcAft>
              <a:buFont typeface="+mj-lt"/>
              <a:buNone/>
              <a:tabLst/>
              <a:defRPr sz="1500" b="1">
                <a:solidFill>
                  <a:schemeClr val="tx1">
                    <a:lumMod val="50000"/>
                    <a:lumOff val="50000"/>
                  </a:schemeClr>
                </a:solidFill>
              </a:defRPr>
            </a:lvl1pPr>
            <a:lvl2pPr marL="323996" indent="-143999">
              <a:spcBef>
                <a:spcPts val="601"/>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3" y="758668"/>
            <a:ext cx="8424862"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1" y="1897394"/>
            <a:ext cx="5616624" cy="3200356"/>
          </a:xfrm>
        </p:spPr>
        <p:txBody>
          <a:bodyPr/>
          <a:lstStyle/>
          <a:p>
            <a:r>
              <a:rPr lang="fr-FR"/>
              <a:t>Cliquez sur l'icône pour ajouter une image</a:t>
            </a:r>
          </a:p>
        </p:txBody>
      </p:sp>
    </p:spTree>
    <p:extLst>
      <p:ext uri="{BB962C8B-B14F-4D97-AF65-F5344CB8AC3E}">
        <p14:creationId xmlns:p14="http://schemas.microsoft.com/office/powerpoint/2010/main" val="39099070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12" name="Espace réservé du texte 11"/>
          <p:cNvSpPr>
            <a:spLocks noGrp="1"/>
          </p:cNvSpPr>
          <p:nvPr>
            <p:ph type="body" sz="quarter" idx="14" hasCustomPrompt="1"/>
          </p:nvPr>
        </p:nvSpPr>
        <p:spPr bwMode="gray">
          <a:xfrm>
            <a:off x="6228185" y="1897394"/>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3"/>
            <a:ext cx="1210436"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3" y="1387423"/>
            <a:ext cx="8424613" cy="269946"/>
          </a:xfrm>
        </p:spPr>
        <p:txBody>
          <a:bodyPr/>
          <a:lstStyle>
            <a:lvl1pPr marL="0" indent="95249">
              <a:spcBef>
                <a:spcPts val="400"/>
              </a:spcBef>
              <a:spcAft>
                <a:spcPts val="800"/>
              </a:spcAft>
              <a:buFont typeface="+mj-lt"/>
              <a:buNone/>
              <a:tabLst/>
              <a:defRPr sz="1500" b="1">
                <a:solidFill>
                  <a:schemeClr val="tx1">
                    <a:lumMod val="50000"/>
                    <a:lumOff val="50000"/>
                  </a:schemeClr>
                </a:solidFill>
              </a:defRPr>
            </a:lvl1pPr>
            <a:lvl2pPr marL="323996" indent="-143999">
              <a:spcBef>
                <a:spcPts val="601"/>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3" y="758668"/>
            <a:ext cx="8424862"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7" y="1897396"/>
            <a:ext cx="5761038" cy="3199694"/>
          </a:xfrm>
        </p:spPr>
        <p:txBody>
          <a:bodyPr/>
          <a:lstStyle/>
          <a:p>
            <a:r>
              <a:rPr lang="fr-FR"/>
              <a:t>Cliquez sur l'icône pour ajouter un graphique</a:t>
            </a:r>
          </a:p>
        </p:txBody>
      </p:sp>
    </p:spTree>
    <p:extLst>
      <p:ext uri="{BB962C8B-B14F-4D97-AF65-F5344CB8AC3E}">
        <p14:creationId xmlns:p14="http://schemas.microsoft.com/office/powerpoint/2010/main" val="42557594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gray">
          <a:xfrm>
            <a:off x="252000" y="280000"/>
            <a:ext cx="1440000" cy="1600000"/>
          </a:xfrm>
          <a:prstGeom prst="rect">
            <a:avLst/>
          </a:prstGeom>
        </p:spPr>
      </p:pic>
      <p:sp>
        <p:nvSpPr>
          <p:cNvPr id="11" name="Espace réservé du texte 10"/>
          <p:cNvSpPr>
            <a:spLocks noGrp="1"/>
          </p:cNvSpPr>
          <p:nvPr>
            <p:ph type="body" sz="quarter" idx="13" hasCustomPrompt="1"/>
          </p:nvPr>
        </p:nvSpPr>
        <p:spPr bwMode="gray">
          <a:xfrm>
            <a:off x="323851" y="2377447"/>
            <a:ext cx="8424000" cy="2548027"/>
          </a:xfrm>
        </p:spPr>
        <p:txBody>
          <a:bodyPr/>
          <a:lstStyle>
            <a:lvl1pPr>
              <a:lnSpc>
                <a:spcPct val="90000"/>
              </a:lnSpc>
              <a:spcAft>
                <a:spcPts val="0"/>
              </a:spcAft>
              <a:defRPr sz="3250" b="1" cap="all" baseline="0"/>
            </a:lvl1pPr>
            <a:lvl2pPr marL="92074" indent="0">
              <a:spcBef>
                <a:spcPts val="500"/>
              </a:spcBef>
              <a:spcAft>
                <a:spcPts val="0"/>
              </a:spcAft>
              <a:buNone/>
              <a:tabLst/>
              <a:defRPr sz="1851"/>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3" y="5316000"/>
            <a:ext cx="8424613"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1" y="5330703"/>
            <a:ext cx="1210436" cy="384299"/>
          </a:xfrm>
          <a:prstGeom prst="rect">
            <a:avLst/>
          </a:prstGeom>
        </p:spPr>
        <p:txBody>
          <a:bodyPr vert="horz" lIns="0" tIns="0" rIns="0" bIns="0" rtlCol="0" anchor="ctr" anchorCtr="0">
            <a:noAutofit/>
          </a:bodyPr>
          <a:lstStyle>
            <a:lvl1pPr algn="l">
              <a:defRPr sz="750" b="1">
                <a:solidFill>
                  <a:schemeClr val="tx1"/>
                </a:solidFill>
              </a:defRPr>
            </a:lvl1pPr>
          </a:lstStyle>
          <a:p>
            <a:fld id="{9DEDCA92-51BB-41CC-BE5A-874FE49D6265}" type="datetimeFigureOut">
              <a:rPr lang="fr-FR" smtClean="0"/>
              <a:t>18/10/2022</a:t>
            </a:fld>
            <a:endParaRPr lang="fr-FR"/>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E7070852-C177-447A-9566-3BDDD7EB96D1}" type="slidenum">
              <a:rPr lang="fr-FR" smtClean="0"/>
              <a:t>‹N°›</a:t>
            </a:fld>
            <a:endParaRPr lang="fr-FR"/>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4067947" y="217207"/>
            <a:ext cx="4680770"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pic>
        <p:nvPicPr>
          <p:cNvPr id="15" name="Image 14">
            <a:extLst>
              <a:ext uri="{FF2B5EF4-FFF2-40B4-BE49-F238E27FC236}">
                <a16:creationId xmlns:a16="http://schemas.microsoft.com/office/drawing/2014/main" id="{0B5534E2-19C3-C848-AD92-C2BA62CED4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gray">
          <a:xfrm>
            <a:off x="2057385" y="386092"/>
            <a:ext cx="2010556" cy="1283013"/>
          </a:xfrm>
          <a:prstGeom prst="rect">
            <a:avLst/>
          </a:prstGeom>
        </p:spPr>
      </p:pic>
    </p:spTree>
    <p:extLst>
      <p:ext uri="{BB962C8B-B14F-4D97-AF65-F5344CB8AC3E}">
        <p14:creationId xmlns:p14="http://schemas.microsoft.com/office/powerpoint/2010/main" val="3283844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p:nvPr>
        </p:nvSpPr>
        <p:spPr bwMode="gray">
          <a:xfrm>
            <a:off x="0" y="777270"/>
            <a:ext cx="9144000" cy="4937731"/>
          </a:xfrm>
          <a:solidFill>
            <a:schemeClr val="tx2"/>
          </a:solidFill>
        </p:spPr>
        <p:txBody>
          <a:bodyPr tIns="1080000" anchor="ctr" anchorCtr="0"/>
          <a:lstStyle>
            <a:lvl1pPr algn="ctr">
              <a:defRPr cap="all" baseline="0">
                <a:solidFill>
                  <a:schemeClr val="bg1"/>
                </a:solidFill>
              </a:defRPr>
            </a:lvl1pPr>
          </a:lstStyle>
          <a:p>
            <a:r>
              <a:rPr lang="fr-FR"/>
              <a:t>Cliquez sur l'icône pour ajouter une image</a:t>
            </a:r>
            <a:endParaRPr lang="fr-FR" dirty="0"/>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5330703"/>
            <a:ext cx="1170000" cy="384299"/>
          </a:xfrm>
          <a:prstGeom prst="rect">
            <a:avLst/>
          </a:prstGeom>
        </p:spPr>
        <p:txBody>
          <a:bodyPr vert="horz" lIns="0" tIns="0" rIns="0" bIns="0" rtlCol="0" anchor="ctr" anchorCtr="0">
            <a:noAutofit/>
          </a:bodyPr>
          <a:lstStyle>
            <a:lvl1pPr algn="l">
              <a:defRPr sz="750" b="1">
                <a:solidFill>
                  <a:schemeClr val="bg1"/>
                </a:solidFill>
              </a:defRPr>
            </a:lvl1pPr>
          </a:lstStyle>
          <a:p>
            <a:fld id="{9DEDCA92-51BB-41CC-BE5A-874FE49D6265}" type="datetimeFigureOut">
              <a:rPr lang="fr-FR" smtClean="0"/>
              <a:t>18/10/2022</a:t>
            </a:fld>
            <a:endParaRPr lang="fr-F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750" b="1">
                <a:solidFill>
                  <a:schemeClr val="bg1"/>
                </a:solidFill>
              </a:defRPr>
            </a:lvl1pPr>
          </a:lstStyle>
          <a:p>
            <a:fld id="{E7070852-C177-447A-9566-3BDDD7EB96D1}" type="slidenum">
              <a:rPr lang="fr-FR" smtClean="0"/>
              <a:t>‹N°›</a:t>
            </a:fld>
            <a:endParaRPr lang="fr-FR"/>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Tree>
    <p:extLst>
      <p:ext uri="{BB962C8B-B14F-4D97-AF65-F5344CB8AC3E}">
        <p14:creationId xmlns:p14="http://schemas.microsoft.com/office/powerpoint/2010/main" val="12302852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78">
                <a:solidFill>
                  <a:schemeClr val="tx1">
                    <a:alpha val="0"/>
                  </a:schemeClr>
                </a:solidFill>
              </a:defRPr>
            </a:lvl1pPr>
          </a:lstStyle>
          <a:p>
            <a:fld id="{9DEDCA92-51BB-41CC-BE5A-874FE49D6265}" type="datetimeFigureOut">
              <a:rPr lang="fr-FR" smtClean="0"/>
              <a:t>18/10/2022</a:t>
            </a:fld>
            <a:endParaRPr lang="fr-FR"/>
          </a:p>
        </p:txBody>
      </p:sp>
      <p:sp>
        <p:nvSpPr>
          <p:cNvPr id="5" name="Espace réservé du pied de page 4"/>
          <p:cNvSpPr>
            <a:spLocks noGrp="1"/>
          </p:cNvSpPr>
          <p:nvPr>
            <p:ph type="ftr" sz="quarter" idx="11"/>
          </p:nvPr>
        </p:nvSpPr>
        <p:spPr bwMode="gray">
          <a:xfrm>
            <a:off x="720000" y="4857723"/>
            <a:ext cx="3240000" cy="497719"/>
          </a:xfrm>
        </p:spPr>
        <p:txBody>
          <a:bodyPr anchor="ctr" anchorCtr="0"/>
          <a:lstStyle>
            <a:lvl1pPr algn="l">
              <a:defRPr sz="1150"/>
            </a:lvl1pPr>
          </a:lstStyle>
          <a:p>
            <a:endParaRPr lang="fr-F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78">
                <a:solidFill>
                  <a:schemeClr val="tx1">
                    <a:alpha val="0"/>
                  </a:schemeClr>
                </a:solidFill>
              </a:defRPr>
            </a:lvl1pPr>
          </a:lstStyle>
          <a:p>
            <a:fld id="{E7070852-C177-447A-9566-3BDDD7EB96D1}" type="slidenum">
              <a:rPr lang="fr-FR" smtClean="0"/>
              <a:t>‹N°›</a:t>
            </a:fld>
            <a:endParaRPr lang="fr-FR"/>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78">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6228187" y="597612"/>
            <a:ext cx="2195813" cy="1401233"/>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
        <p:nvSpPr>
          <p:cNvPr id="8" name="ZoneTexte 7"/>
          <p:cNvSpPr txBox="1"/>
          <p:nvPr/>
        </p:nvSpPr>
        <p:spPr>
          <a:xfrm>
            <a:off x="3851922" y="2937510"/>
            <a:ext cx="4680521" cy="1400383"/>
          </a:xfrm>
          <a:prstGeom prst="rect">
            <a:avLst/>
          </a:prstGeom>
          <a:noFill/>
        </p:spPr>
        <p:txBody>
          <a:bodyPr wrap="square" rtlCol="0">
            <a:spAutoFit/>
          </a:bodyPr>
          <a:lstStyle/>
          <a:p>
            <a:pPr algn="r"/>
            <a:r>
              <a:rPr lang="fr-FR" sz="2500" b="1" dirty="0"/>
              <a:t>TITRE DU DOCUMENT</a:t>
            </a:r>
          </a:p>
          <a:p>
            <a:pPr algn="r"/>
            <a:r>
              <a:rPr lang="fr-FR" sz="2500" b="1" dirty="0"/>
              <a:t>Suite titre</a:t>
            </a:r>
          </a:p>
          <a:p>
            <a:pPr algn="r"/>
            <a:r>
              <a:rPr lang="fr-FR" sz="1500" dirty="0"/>
              <a:t>Sous-titre</a:t>
            </a:r>
          </a:p>
          <a:p>
            <a:pPr algn="r"/>
            <a:endParaRPr lang="fr-FR" sz="2000" b="1" dirty="0"/>
          </a:p>
        </p:txBody>
      </p:sp>
    </p:spTree>
    <p:extLst>
      <p:ext uri="{BB962C8B-B14F-4D97-AF65-F5344CB8AC3E}">
        <p14:creationId xmlns:p14="http://schemas.microsoft.com/office/powerpoint/2010/main" val="502011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671888"/>
            <a:ext cx="7772400" cy="1135062"/>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422525"/>
            <a:ext cx="77724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r>
              <a:rPr lang="fr-FR"/>
              <a:t>20/06/2019</a:t>
            </a:r>
          </a:p>
        </p:txBody>
      </p:sp>
      <p:sp>
        <p:nvSpPr>
          <p:cNvPr id="5" name="Espace réservé du pied de page 4"/>
          <p:cNvSpPr>
            <a:spLocks noGrp="1"/>
          </p:cNvSpPr>
          <p:nvPr>
            <p:ph type="ftr" sz="quarter" idx="11"/>
          </p:nvPr>
        </p:nvSpPr>
        <p:spPr/>
        <p:txBody>
          <a:bodyPr/>
          <a:lstStyle/>
          <a:p>
            <a:r>
              <a:rPr lang="fr-FR"/>
              <a:t>ARS Ile de France - Département SNP</a:t>
            </a:r>
          </a:p>
        </p:txBody>
      </p:sp>
      <p:sp>
        <p:nvSpPr>
          <p:cNvPr id="6" name="Espace réservé du numéro de diapositive 5"/>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33875880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4ème d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78">
                <a:solidFill>
                  <a:schemeClr val="tx1">
                    <a:alpha val="0"/>
                  </a:schemeClr>
                </a:solidFill>
              </a:defRPr>
            </a:lvl1pPr>
          </a:lstStyle>
          <a:p>
            <a:fld id="{9DEDCA92-51BB-41CC-BE5A-874FE49D6265}" type="datetimeFigureOut">
              <a:rPr lang="fr-FR" smtClean="0"/>
              <a:t>18/10/2022</a:t>
            </a:fld>
            <a:endParaRPr lang="fr-FR"/>
          </a:p>
        </p:txBody>
      </p:sp>
      <p:sp>
        <p:nvSpPr>
          <p:cNvPr id="5" name="Espace réservé du pied de page 4"/>
          <p:cNvSpPr>
            <a:spLocks noGrp="1"/>
          </p:cNvSpPr>
          <p:nvPr>
            <p:ph type="ftr" sz="quarter" idx="11"/>
          </p:nvPr>
        </p:nvSpPr>
        <p:spPr bwMode="gray">
          <a:xfrm>
            <a:off x="720000" y="4857723"/>
            <a:ext cx="3240000" cy="497719"/>
          </a:xfrm>
        </p:spPr>
        <p:txBody>
          <a:bodyPr anchor="ctr" anchorCtr="0"/>
          <a:lstStyle>
            <a:lvl1pPr algn="l">
              <a:defRPr sz="1150"/>
            </a:lvl1pPr>
          </a:lstStyle>
          <a:p>
            <a:endParaRPr lang="fr-F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78">
                <a:solidFill>
                  <a:schemeClr val="tx1">
                    <a:alpha val="0"/>
                  </a:schemeClr>
                </a:solidFill>
              </a:defRPr>
            </a:lvl1pPr>
          </a:lstStyle>
          <a:p>
            <a:fld id="{E7070852-C177-447A-9566-3BDDD7EB96D1}" type="slidenum">
              <a:rPr lang="fr-FR" smtClean="0"/>
              <a:t>‹N°›</a:t>
            </a:fld>
            <a:endParaRPr lang="fr-FR"/>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78">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6228187" y="597612"/>
            <a:ext cx="2195813" cy="1401233"/>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Tree>
    <p:extLst>
      <p:ext uri="{BB962C8B-B14F-4D97-AF65-F5344CB8AC3E}">
        <p14:creationId xmlns:p14="http://schemas.microsoft.com/office/powerpoint/2010/main" val="22996659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cSld name="Diapositive de titre">
    <p:spTree>
      <p:nvGrpSpPr>
        <p:cNvPr id="1" name=""/>
        <p:cNvGrpSpPr/>
        <p:nvPr/>
      </p:nvGrpSpPr>
      <p:grpSpPr>
        <a:xfrm>
          <a:off x="0" y="0"/>
          <a:ext cx="0" cy="0"/>
          <a:chOff x="0" y="0"/>
          <a:chExt cx="0" cy="0"/>
        </a:xfrm>
      </p:grpSpPr>
      <p:sp>
        <p:nvSpPr>
          <p:cNvPr id="7" name="Rectangle 6"/>
          <p:cNvSpPr/>
          <p:nvPr/>
        </p:nvSpPr>
        <p:spPr>
          <a:xfrm>
            <a:off x="1" y="635000"/>
            <a:ext cx="6856214" cy="4445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635000"/>
            <a:ext cx="2193989" cy="4445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082040"/>
            <a:ext cx="5486400" cy="2712720"/>
          </a:xfrm>
        </p:spPr>
        <p:txBody>
          <a:bodyPr anchor="b">
            <a:normAutofit/>
          </a:bodyPr>
          <a:lstStyle>
            <a:lvl1pPr algn="l">
              <a:defRPr sz="4425" spc="-75"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825011" y="3891872"/>
            <a:ext cx="5486400" cy="762000"/>
          </a:xfrm>
        </p:spPr>
        <p:txBody>
          <a:bodyPr anchor="t">
            <a:normAutofit/>
          </a:bodyPr>
          <a:lstStyle>
            <a:lvl1pPr marL="0" indent="0" algn="l">
              <a:buNone/>
              <a:defRPr sz="1650" cap="none" spc="0" baseline="0">
                <a:solidFill>
                  <a:schemeClr val="accent1">
                    <a:lumMod val="20000"/>
                    <a:lumOff val="80000"/>
                  </a:schemeClr>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41301762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2100474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34441405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Disposition de contenu et encart">
    <p:spTree>
      <p:nvGrpSpPr>
        <p:cNvPr id="1" name=""/>
        <p:cNvGrpSpPr/>
        <p:nvPr/>
      </p:nvGrpSpPr>
      <p:grpSpPr>
        <a:xfrm>
          <a:off x="0" y="0"/>
          <a:ext cx="0" cy="0"/>
          <a:chOff x="0" y="0"/>
          <a:chExt cx="0" cy="0"/>
        </a:xfrm>
      </p:grpSpPr>
      <p:sp>
        <p:nvSpPr>
          <p:cNvPr id="10" name="Espace réservé du contenu 6"/>
          <p:cNvSpPr>
            <a:spLocks noGrp="1"/>
          </p:cNvSpPr>
          <p:nvPr>
            <p:ph sz="quarter" idx="13" hasCustomPrompt="1"/>
          </p:nvPr>
        </p:nvSpPr>
        <p:spPr bwMode="gray">
          <a:xfrm>
            <a:off x="647701" y="1477347"/>
            <a:ext cx="8208963" cy="3540393"/>
          </a:xfrm>
        </p:spPr>
        <p:txBody>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p:txBody>
      </p:sp>
      <p:sp>
        <p:nvSpPr>
          <p:cNvPr id="2" name="Titre 1"/>
          <p:cNvSpPr>
            <a:spLocks noGrp="1"/>
          </p:cNvSpPr>
          <p:nvPr>
            <p:ph type="title" hasCustomPrompt="1"/>
          </p:nvPr>
        </p:nvSpPr>
        <p:spPr bwMode="gray"/>
        <p:txBody>
          <a:bodyPr/>
          <a:lstStyle/>
          <a:p>
            <a:r>
              <a:rPr lang="fr-FR" noProof="0" dirty="0"/>
              <a:t>Titre de la partie</a:t>
            </a:r>
            <a:endParaRPr lang="fr-FR" dirty="0"/>
          </a:p>
        </p:txBody>
      </p:sp>
      <p:sp>
        <p:nvSpPr>
          <p:cNvPr id="11" name="Espace réservé du texte 10"/>
          <p:cNvSpPr>
            <a:spLocks noGrp="1"/>
          </p:cNvSpPr>
          <p:nvPr>
            <p:ph type="body" sz="quarter" idx="15" hasCustomPrompt="1"/>
          </p:nvPr>
        </p:nvSpPr>
        <p:spPr bwMode="gray">
          <a:xfrm>
            <a:off x="935039" y="4492490"/>
            <a:ext cx="7921625" cy="502015"/>
          </a:xfrm>
          <a:solidFill>
            <a:srgbClr val="232E6A"/>
          </a:solidFill>
        </p:spPr>
        <p:txBody>
          <a:bodyPr wrap="square" lIns="252000" tIns="180000" rIns="72000" bIns="180000" anchor="b" anchorCtr="0">
            <a:spAutoFit/>
          </a:bodyPr>
          <a:lstStyle>
            <a:lvl1pPr marL="0">
              <a:lnSpc>
                <a:spcPct val="100000"/>
              </a:lnSpc>
              <a:spcBef>
                <a:spcPts val="0"/>
              </a:spcBef>
              <a:spcAft>
                <a:spcPts val="0"/>
              </a:spcAft>
              <a:buFontTx/>
              <a:buNone/>
              <a:defRPr sz="900" i="1">
                <a:solidFill>
                  <a:schemeClr val="bg1"/>
                </a:solidFill>
              </a:defRPr>
            </a:lvl1pPr>
          </a:lstStyle>
          <a:p>
            <a:pPr lvl="0"/>
            <a:r>
              <a:rPr lang="fr-FR" dirty="0"/>
              <a:t>Texte optionnel</a:t>
            </a:r>
          </a:p>
        </p:txBody>
      </p:sp>
      <p:sp>
        <p:nvSpPr>
          <p:cNvPr id="13" name="Espace réservé de la date 12"/>
          <p:cNvSpPr>
            <a:spLocks noGrp="1"/>
          </p:cNvSpPr>
          <p:nvPr>
            <p:ph type="dt" sz="half" idx="16"/>
          </p:nvPr>
        </p:nvSpPr>
        <p:spPr bwMode="gray"/>
        <p:txBody>
          <a:bodyPr/>
          <a:lstStyle/>
          <a:p>
            <a:fld id="{7879CEAB-20A0-4863-8A4D-FAA7CD303CB1}" type="datetimeFigureOut">
              <a:rPr lang="fr-FR" smtClean="0"/>
              <a:t>18/10/2022</a:t>
            </a:fld>
            <a:endParaRPr lang="fr-FR"/>
          </a:p>
        </p:txBody>
      </p:sp>
      <p:sp>
        <p:nvSpPr>
          <p:cNvPr id="14" name="Espace réservé du pied de page 13"/>
          <p:cNvSpPr>
            <a:spLocks noGrp="1"/>
          </p:cNvSpPr>
          <p:nvPr>
            <p:ph type="ftr" sz="quarter" idx="17"/>
          </p:nvPr>
        </p:nvSpPr>
        <p:spPr bwMode="gray"/>
        <p:txBody>
          <a:bodyPr/>
          <a:lstStyle/>
          <a:p>
            <a:endParaRPr lang="fr-FR"/>
          </a:p>
        </p:txBody>
      </p:sp>
      <p:sp>
        <p:nvSpPr>
          <p:cNvPr id="15" name="Espace réservé du numéro de diapositive 14"/>
          <p:cNvSpPr>
            <a:spLocks noGrp="1"/>
          </p:cNvSpPr>
          <p:nvPr>
            <p:ph type="sldNum" sz="quarter" idx="18"/>
          </p:nvPr>
        </p:nvSpPr>
        <p:spPr bwMode="gray"/>
        <p:txBody>
          <a:bodyPr/>
          <a:lstStyle/>
          <a:p>
            <a:fld id="{83B278F0-CE36-4C5F-9D08-08A05F664120}" type="slidenum">
              <a:rPr lang="fr-FR" smtClean="0"/>
              <a:t>‹N°›</a:t>
            </a:fld>
            <a:endParaRPr lang="fr-FR"/>
          </a:p>
        </p:txBody>
      </p:sp>
      <p:cxnSp>
        <p:nvCxnSpPr>
          <p:cNvPr id="16" name="Connecteur droit 15"/>
          <p:cNvCxnSpPr/>
          <p:nvPr/>
        </p:nvCxnSpPr>
        <p:spPr bwMode="gray">
          <a:xfrm>
            <a:off x="0" y="5107782"/>
            <a:ext cx="91419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Espace réservé du texte 3"/>
          <p:cNvSpPr>
            <a:spLocks noGrp="1"/>
          </p:cNvSpPr>
          <p:nvPr>
            <p:ph type="body" sz="quarter" idx="19" hasCustomPrompt="1"/>
          </p:nvPr>
        </p:nvSpPr>
        <p:spPr>
          <a:xfrm>
            <a:off x="647701" y="817562"/>
            <a:ext cx="8208963" cy="599778"/>
          </a:xfrm>
        </p:spPr>
        <p:txBody>
          <a:bodyPr anchor="ctr"/>
          <a:lstStyle>
            <a:lvl1pPr marL="202500" indent="0">
              <a:lnSpc>
                <a:spcPct val="90000"/>
              </a:lnSpc>
              <a:spcBef>
                <a:spcPts val="0"/>
              </a:spcBef>
              <a:spcAft>
                <a:spcPts val="0"/>
              </a:spcAft>
              <a:buFontTx/>
              <a:buNone/>
              <a:defRPr sz="2100"/>
            </a:lvl1pPr>
          </a:lstStyle>
          <a:p>
            <a:pPr lvl="0"/>
            <a:r>
              <a:rPr lang="fr-FR" dirty="0"/>
              <a:t>Titre</a:t>
            </a:r>
          </a:p>
        </p:txBody>
      </p:sp>
    </p:spTree>
    <p:extLst>
      <p:ext uri="{BB962C8B-B14F-4D97-AF65-F5344CB8AC3E}">
        <p14:creationId xmlns:p14="http://schemas.microsoft.com/office/powerpoint/2010/main" val="32783456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E7070852-C177-447A-9566-3BDDD7EB96D1}" type="slidenum">
              <a:rPr lang="fr-FR" smtClean="0"/>
              <a:t>‹N°›</a:t>
            </a:fld>
            <a:endParaRPr lang="fr-FR"/>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2" y="5330704"/>
            <a:ext cx="1170000"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4" y="1387424"/>
            <a:ext cx="8424613" cy="269946"/>
          </a:xfrm>
        </p:spPr>
        <p:txBody>
          <a:bodyPr/>
          <a:lstStyle>
            <a:lvl1pPr marL="8573" indent="77152">
              <a:spcBef>
                <a:spcPts val="360"/>
              </a:spcBef>
              <a:spcAft>
                <a:spcPts val="720"/>
              </a:spcAft>
              <a:buFont typeface="+mj-lt"/>
              <a:buNone/>
              <a:tabLst/>
              <a:defRPr sz="1350" b="1">
                <a:solidFill>
                  <a:schemeClr val="tx1">
                    <a:lumMod val="50000"/>
                    <a:lumOff val="50000"/>
                  </a:schemeClr>
                </a:solidFill>
              </a:defRPr>
            </a:lvl1pPr>
            <a:lvl2pPr marL="291596" indent="-129599">
              <a:spcBef>
                <a:spcPts val="541"/>
              </a:spcBef>
              <a:spcAft>
                <a:spcPts val="72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3" y="1897395"/>
            <a:ext cx="8424334"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259244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8" name="Espace réservé du texte 7"/>
          <p:cNvSpPr>
            <a:spLocks noGrp="1"/>
          </p:cNvSpPr>
          <p:nvPr>
            <p:ph type="body" sz="quarter" idx="13" hasCustomPrompt="1"/>
          </p:nvPr>
        </p:nvSpPr>
        <p:spPr bwMode="gray">
          <a:xfrm>
            <a:off x="323529" y="1737376"/>
            <a:ext cx="2520000" cy="3200356"/>
          </a:xfrm>
        </p:spPr>
        <p:txBody>
          <a:bodyPr/>
          <a:lstStyle>
            <a:lvl1pPr marL="129599" indent="-129599">
              <a:spcBef>
                <a:spcPts val="360"/>
              </a:spcBef>
              <a:spcAft>
                <a:spcPts val="720"/>
              </a:spcAft>
              <a:buFont typeface="+mj-lt"/>
              <a:buAutoNum type="arabicPeriod"/>
              <a:defRPr b="1"/>
            </a:lvl1pPr>
            <a:lvl2pPr marL="291596" indent="-129599">
              <a:spcBef>
                <a:spcPts val="541"/>
              </a:spcBef>
              <a:spcAft>
                <a:spcPts val="72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737376"/>
            <a:ext cx="2520000" cy="3178624"/>
          </a:xfrm>
        </p:spPr>
        <p:txBody>
          <a:bodyPr/>
          <a:lstStyle>
            <a:lvl1pPr marL="129599" indent="-129599">
              <a:spcBef>
                <a:spcPts val="360"/>
              </a:spcBef>
              <a:spcAft>
                <a:spcPts val="720"/>
              </a:spcAft>
              <a:buFont typeface="+mj-lt"/>
              <a:buAutoNum type="arabicPeriod"/>
              <a:defRPr b="1"/>
            </a:lvl1pPr>
            <a:lvl2pPr marL="291596" indent="-129599">
              <a:spcBef>
                <a:spcPts val="541"/>
              </a:spcBef>
              <a:spcAft>
                <a:spcPts val="72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8" y="1737376"/>
            <a:ext cx="2520000" cy="3178624"/>
          </a:xfrm>
        </p:spPr>
        <p:txBody>
          <a:bodyPr/>
          <a:lstStyle>
            <a:lvl1pPr marL="129599" indent="-129599">
              <a:spcBef>
                <a:spcPts val="360"/>
              </a:spcBef>
              <a:spcAft>
                <a:spcPts val="720"/>
              </a:spcAft>
              <a:buFont typeface="+mj-lt"/>
              <a:buAutoNum type="arabicPeriod"/>
              <a:defRPr b="1"/>
            </a:lvl1pPr>
            <a:lvl2pPr marL="291596" indent="-129599">
              <a:spcBef>
                <a:spcPts val="541"/>
              </a:spcBef>
              <a:spcAft>
                <a:spcPts val="72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4"/>
            <a:ext cx="1210436"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3" y="758668"/>
            <a:ext cx="8424862" cy="599990"/>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Tree>
    <p:extLst>
      <p:ext uri="{BB962C8B-B14F-4D97-AF65-F5344CB8AC3E}">
        <p14:creationId xmlns:p14="http://schemas.microsoft.com/office/powerpoint/2010/main" val="3531335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4"/>
            <a:ext cx="1210436"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4" y="1387424"/>
            <a:ext cx="8424613" cy="269946"/>
          </a:xfrm>
        </p:spPr>
        <p:txBody>
          <a:bodyPr/>
          <a:lstStyle>
            <a:lvl1pPr marL="0" indent="85724">
              <a:spcBef>
                <a:spcPts val="360"/>
              </a:spcBef>
              <a:spcAft>
                <a:spcPts val="720"/>
              </a:spcAft>
              <a:buFont typeface="+mj-lt"/>
              <a:buNone/>
              <a:tabLst/>
              <a:defRPr sz="1350" b="1">
                <a:solidFill>
                  <a:schemeClr val="tx1">
                    <a:lumMod val="50000"/>
                    <a:lumOff val="50000"/>
                  </a:schemeClr>
                </a:solidFill>
              </a:defRPr>
            </a:lvl1pPr>
            <a:lvl2pPr marL="291596" indent="-129599">
              <a:spcBef>
                <a:spcPts val="541"/>
              </a:spcBef>
              <a:spcAft>
                <a:spcPts val="72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3" y="758668"/>
            <a:ext cx="8424862" cy="599990"/>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31" y="1897395"/>
            <a:ext cx="2556471"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897395"/>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5" y="1897395"/>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1624427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12" name="Espace réservé du texte 11"/>
          <p:cNvSpPr>
            <a:spLocks noGrp="1"/>
          </p:cNvSpPr>
          <p:nvPr>
            <p:ph type="body" sz="quarter" idx="14" hasCustomPrompt="1"/>
          </p:nvPr>
        </p:nvSpPr>
        <p:spPr bwMode="gray">
          <a:xfrm>
            <a:off x="323529" y="1897395"/>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4"/>
            <a:ext cx="1210436"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4" y="1387424"/>
            <a:ext cx="8424613" cy="269946"/>
          </a:xfrm>
        </p:spPr>
        <p:txBody>
          <a:bodyPr/>
          <a:lstStyle>
            <a:lvl1pPr marL="0" indent="85724">
              <a:spcBef>
                <a:spcPts val="360"/>
              </a:spcBef>
              <a:spcAft>
                <a:spcPts val="720"/>
              </a:spcAft>
              <a:buFont typeface="+mj-lt"/>
              <a:buNone/>
              <a:tabLst/>
              <a:defRPr sz="1350" b="1">
                <a:solidFill>
                  <a:schemeClr val="tx1">
                    <a:lumMod val="50000"/>
                    <a:lumOff val="50000"/>
                  </a:schemeClr>
                </a:solidFill>
              </a:defRPr>
            </a:lvl1pPr>
            <a:lvl2pPr marL="291596" indent="-129599">
              <a:spcBef>
                <a:spcPts val="541"/>
              </a:spcBef>
              <a:spcAft>
                <a:spcPts val="72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3" y="758668"/>
            <a:ext cx="8424862"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1" y="1897395"/>
            <a:ext cx="5616624" cy="3200356"/>
          </a:xfrm>
        </p:spPr>
        <p:txBody>
          <a:bodyPr/>
          <a:lstStyle/>
          <a:p>
            <a:r>
              <a:rPr lang="fr-FR"/>
              <a:t>Cliquez sur l'icône pour ajouter une image</a:t>
            </a:r>
          </a:p>
        </p:txBody>
      </p:sp>
    </p:spTree>
    <p:extLst>
      <p:ext uri="{BB962C8B-B14F-4D97-AF65-F5344CB8AC3E}">
        <p14:creationId xmlns:p14="http://schemas.microsoft.com/office/powerpoint/2010/main" val="2830527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E7070852-C177-447A-9566-3BDDD7EB96D1}" type="slidenum">
              <a:rPr lang="fr-FR" smtClean="0"/>
              <a:t>‹N°›</a:t>
            </a:fld>
            <a:endParaRPr lang="fr-FR"/>
          </a:p>
        </p:txBody>
      </p:sp>
      <p:sp>
        <p:nvSpPr>
          <p:cNvPr id="12" name="Espace réservé du texte 11"/>
          <p:cNvSpPr>
            <a:spLocks noGrp="1"/>
          </p:cNvSpPr>
          <p:nvPr>
            <p:ph type="body" sz="quarter" idx="14" hasCustomPrompt="1"/>
          </p:nvPr>
        </p:nvSpPr>
        <p:spPr bwMode="gray">
          <a:xfrm>
            <a:off x="6228185" y="1897395"/>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4"/>
            <a:ext cx="1210436"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4" y="1387424"/>
            <a:ext cx="8424613" cy="269946"/>
          </a:xfrm>
        </p:spPr>
        <p:txBody>
          <a:bodyPr/>
          <a:lstStyle>
            <a:lvl1pPr marL="0" indent="85724">
              <a:spcBef>
                <a:spcPts val="360"/>
              </a:spcBef>
              <a:spcAft>
                <a:spcPts val="720"/>
              </a:spcAft>
              <a:buFont typeface="+mj-lt"/>
              <a:buNone/>
              <a:tabLst/>
              <a:defRPr sz="1350" b="1">
                <a:solidFill>
                  <a:schemeClr val="tx1">
                    <a:lumMod val="50000"/>
                    <a:lumOff val="50000"/>
                  </a:schemeClr>
                </a:solidFill>
              </a:defRPr>
            </a:lvl1pPr>
            <a:lvl2pPr marL="291596" indent="-129599">
              <a:spcBef>
                <a:spcPts val="541"/>
              </a:spcBef>
              <a:spcAft>
                <a:spcPts val="72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3" y="758668"/>
            <a:ext cx="8424862"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7" y="1897396"/>
            <a:ext cx="5761038" cy="3199694"/>
          </a:xfrm>
        </p:spPr>
        <p:txBody>
          <a:bodyPr/>
          <a:lstStyle/>
          <a:p>
            <a:r>
              <a:rPr lang="fr-FR"/>
              <a:t>Cliquez sur l'icône pour ajouter un graphique</a:t>
            </a:r>
          </a:p>
        </p:txBody>
      </p:sp>
    </p:spTree>
    <p:extLst>
      <p:ext uri="{BB962C8B-B14F-4D97-AF65-F5344CB8AC3E}">
        <p14:creationId xmlns:p14="http://schemas.microsoft.com/office/powerpoint/2010/main" val="1473335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20/06/2019</a:t>
            </a:r>
          </a:p>
        </p:txBody>
      </p:sp>
      <p:sp>
        <p:nvSpPr>
          <p:cNvPr id="6" name="Espace réservé du pied de page 5"/>
          <p:cNvSpPr>
            <a:spLocks noGrp="1"/>
          </p:cNvSpPr>
          <p:nvPr>
            <p:ph type="ftr" sz="quarter" idx="11"/>
          </p:nvPr>
        </p:nvSpPr>
        <p:spPr/>
        <p:txBody>
          <a:bodyPr/>
          <a:lstStyle/>
          <a:p>
            <a:r>
              <a:rPr lang="fr-FR"/>
              <a:t>ARS Ile de France - Département SNP</a:t>
            </a:r>
          </a:p>
        </p:txBody>
      </p:sp>
      <p:sp>
        <p:nvSpPr>
          <p:cNvPr id="7" name="Espace réservé du numéro de diapositive 6"/>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23896007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gray">
          <a:xfrm>
            <a:off x="252000" y="280000"/>
            <a:ext cx="1440000" cy="1600000"/>
          </a:xfrm>
          <a:prstGeom prst="rect">
            <a:avLst/>
          </a:prstGeom>
        </p:spPr>
      </p:pic>
      <p:sp>
        <p:nvSpPr>
          <p:cNvPr id="11" name="Espace réservé du texte 10"/>
          <p:cNvSpPr>
            <a:spLocks noGrp="1"/>
          </p:cNvSpPr>
          <p:nvPr>
            <p:ph type="body" sz="quarter" idx="13" hasCustomPrompt="1"/>
          </p:nvPr>
        </p:nvSpPr>
        <p:spPr bwMode="gray">
          <a:xfrm>
            <a:off x="323851" y="2377447"/>
            <a:ext cx="8424000" cy="2548027"/>
          </a:xfrm>
        </p:spPr>
        <p:txBody>
          <a:bodyPr/>
          <a:lstStyle>
            <a:lvl1pPr>
              <a:lnSpc>
                <a:spcPct val="90000"/>
              </a:lnSpc>
              <a:spcAft>
                <a:spcPts val="0"/>
              </a:spcAft>
              <a:defRPr sz="2925" b="1" cap="all" baseline="0"/>
            </a:lvl1pPr>
            <a:lvl2pPr marL="82867" indent="0">
              <a:spcBef>
                <a:spcPts val="450"/>
              </a:spcBef>
              <a:spcAft>
                <a:spcPts val="0"/>
              </a:spcAft>
              <a:buNone/>
              <a:tabLst/>
              <a:defRPr sz="1666"/>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4" y="5316000"/>
            <a:ext cx="8424613"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1" y="5330704"/>
            <a:ext cx="1210436" cy="384299"/>
          </a:xfrm>
          <a:prstGeom prst="rect">
            <a:avLst/>
          </a:prstGeom>
        </p:spPr>
        <p:txBody>
          <a:bodyPr vert="horz" lIns="0" tIns="0" rIns="0" bIns="0" rtlCol="0" anchor="ctr" anchorCtr="0">
            <a:noAutofit/>
          </a:bodyPr>
          <a:lstStyle>
            <a:lvl1pPr algn="l">
              <a:defRPr sz="675" b="1">
                <a:solidFill>
                  <a:schemeClr val="tx1"/>
                </a:solidFill>
              </a:defRPr>
            </a:lvl1pPr>
          </a:lstStyle>
          <a:p>
            <a:fld id="{9DEDCA92-51BB-41CC-BE5A-874FE49D6265}" type="datetimeFigureOut">
              <a:rPr lang="fr-FR" smtClean="0"/>
              <a:t>18/10/2022</a:t>
            </a:fld>
            <a:endParaRPr lang="fr-FR"/>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675" b="1">
                <a:solidFill>
                  <a:schemeClr val="tx1"/>
                </a:solidFill>
              </a:defRPr>
            </a:lvl1pPr>
          </a:lstStyle>
          <a:p>
            <a:fld id="{E7070852-C177-447A-9566-3BDDD7EB96D1}" type="slidenum">
              <a:rPr lang="fr-FR" smtClean="0"/>
              <a:t>‹N°›</a:t>
            </a:fld>
            <a:endParaRPr lang="fr-FR"/>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4067947" y="217207"/>
            <a:ext cx="4680770"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pic>
        <p:nvPicPr>
          <p:cNvPr id="15" name="Image 14">
            <a:extLst>
              <a:ext uri="{FF2B5EF4-FFF2-40B4-BE49-F238E27FC236}">
                <a16:creationId xmlns:a16="http://schemas.microsoft.com/office/drawing/2014/main" id="{0B5534E2-19C3-C848-AD92-C2BA62CED4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gray">
          <a:xfrm>
            <a:off x="2057385" y="386093"/>
            <a:ext cx="2010556" cy="1283013"/>
          </a:xfrm>
          <a:prstGeom prst="rect">
            <a:avLst/>
          </a:prstGeom>
        </p:spPr>
      </p:pic>
    </p:spTree>
    <p:extLst>
      <p:ext uri="{BB962C8B-B14F-4D97-AF65-F5344CB8AC3E}">
        <p14:creationId xmlns:p14="http://schemas.microsoft.com/office/powerpoint/2010/main" val="8073707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p:nvPr>
        </p:nvSpPr>
        <p:spPr bwMode="gray">
          <a:xfrm>
            <a:off x="0" y="777271"/>
            <a:ext cx="9144000" cy="4937731"/>
          </a:xfrm>
          <a:solidFill>
            <a:schemeClr val="tx2"/>
          </a:solidFill>
        </p:spPr>
        <p:txBody>
          <a:bodyPr tIns="1080000" anchor="ctr" anchorCtr="0"/>
          <a:lstStyle>
            <a:lvl1pPr algn="ctr">
              <a:defRPr cap="all" baseline="0">
                <a:solidFill>
                  <a:schemeClr val="bg1"/>
                </a:solidFill>
              </a:defRPr>
            </a:lvl1pPr>
          </a:lstStyle>
          <a:p>
            <a:r>
              <a:rPr lang="fr-FR"/>
              <a:t>Cliquez sur l'icône pour ajouter une image</a:t>
            </a:r>
            <a:endParaRPr lang="fr-FR" dirty="0"/>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5330704"/>
            <a:ext cx="1170000" cy="384299"/>
          </a:xfrm>
          <a:prstGeom prst="rect">
            <a:avLst/>
          </a:prstGeom>
        </p:spPr>
        <p:txBody>
          <a:bodyPr vert="horz" lIns="0" tIns="0" rIns="0" bIns="0" rtlCol="0" anchor="ctr" anchorCtr="0">
            <a:noAutofit/>
          </a:bodyPr>
          <a:lstStyle>
            <a:lvl1pPr algn="l">
              <a:defRPr sz="675" b="1">
                <a:solidFill>
                  <a:schemeClr val="bg1"/>
                </a:solidFill>
              </a:defRPr>
            </a:lvl1pPr>
          </a:lstStyle>
          <a:p>
            <a:fld id="{9DEDCA92-51BB-41CC-BE5A-874FE49D6265}" type="datetimeFigureOut">
              <a:rPr lang="fr-FR" smtClean="0"/>
              <a:t>18/10/2022</a:t>
            </a:fld>
            <a:endParaRPr lang="fr-F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675" b="1">
                <a:solidFill>
                  <a:schemeClr val="bg1"/>
                </a:solidFill>
              </a:defRPr>
            </a:lvl1pPr>
          </a:lstStyle>
          <a:p>
            <a:fld id="{E7070852-C177-447A-9566-3BDDD7EB96D1}" type="slidenum">
              <a:rPr lang="fr-FR" smtClean="0"/>
              <a:t>‹N°›</a:t>
            </a:fld>
            <a:endParaRPr lang="fr-FR"/>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Tree>
    <p:extLst>
      <p:ext uri="{BB962C8B-B14F-4D97-AF65-F5344CB8AC3E}">
        <p14:creationId xmlns:p14="http://schemas.microsoft.com/office/powerpoint/2010/main" val="35249497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61">
                <a:solidFill>
                  <a:schemeClr val="tx1">
                    <a:alpha val="0"/>
                  </a:schemeClr>
                </a:solidFill>
              </a:defRPr>
            </a:lvl1pPr>
          </a:lstStyle>
          <a:p>
            <a:fld id="{9DEDCA92-51BB-41CC-BE5A-874FE49D6265}" type="datetimeFigureOut">
              <a:rPr lang="fr-FR" smtClean="0"/>
              <a:t>18/10/2022</a:t>
            </a:fld>
            <a:endParaRPr lang="fr-FR"/>
          </a:p>
        </p:txBody>
      </p:sp>
      <p:sp>
        <p:nvSpPr>
          <p:cNvPr id="5" name="Espace réservé du pied de page 4"/>
          <p:cNvSpPr>
            <a:spLocks noGrp="1"/>
          </p:cNvSpPr>
          <p:nvPr>
            <p:ph type="ftr" sz="quarter" idx="11"/>
          </p:nvPr>
        </p:nvSpPr>
        <p:spPr bwMode="gray">
          <a:xfrm>
            <a:off x="720000" y="4857724"/>
            <a:ext cx="3240000" cy="497719"/>
          </a:xfrm>
        </p:spPr>
        <p:txBody>
          <a:bodyPr anchor="ctr" anchorCtr="0"/>
          <a:lstStyle>
            <a:lvl1pPr algn="l">
              <a:defRPr sz="1035"/>
            </a:lvl1pPr>
          </a:lstStyle>
          <a:p>
            <a:endParaRPr lang="fr-F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61">
                <a:solidFill>
                  <a:schemeClr val="tx1">
                    <a:alpha val="0"/>
                  </a:schemeClr>
                </a:solidFill>
              </a:defRPr>
            </a:lvl1pPr>
          </a:lstStyle>
          <a:p>
            <a:fld id="{E7070852-C177-447A-9566-3BDDD7EB96D1}" type="slidenum">
              <a:rPr lang="fr-FR" smtClean="0"/>
              <a:t>‹N°›</a:t>
            </a:fld>
            <a:endParaRPr lang="fr-FR"/>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61">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6228188" y="597613"/>
            <a:ext cx="2195813" cy="1401233"/>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
        <p:nvSpPr>
          <p:cNvPr id="8" name="ZoneTexte 7"/>
          <p:cNvSpPr txBox="1"/>
          <p:nvPr/>
        </p:nvSpPr>
        <p:spPr>
          <a:xfrm>
            <a:off x="3851923" y="2937510"/>
            <a:ext cx="4680521" cy="1269578"/>
          </a:xfrm>
          <a:prstGeom prst="rect">
            <a:avLst/>
          </a:prstGeom>
          <a:noFill/>
        </p:spPr>
        <p:txBody>
          <a:bodyPr wrap="square" rtlCol="0">
            <a:spAutoFit/>
          </a:bodyPr>
          <a:lstStyle/>
          <a:p>
            <a:pPr algn="r"/>
            <a:r>
              <a:rPr lang="fr-FR" sz="2250" b="1" dirty="0"/>
              <a:t>TITRE DU DOCUMENT</a:t>
            </a:r>
          </a:p>
          <a:p>
            <a:pPr algn="r"/>
            <a:r>
              <a:rPr lang="fr-FR" sz="2250" b="1" dirty="0"/>
              <a:t>Suite titre</a:t>
            </a:r>
          </a:p>
          <a:p>
            <a:pPr algn="r"/>
            <a:r>
              <a:rPr lang="fr-FR" sz="1350" dirty="0"/>
              <a:t>Sous-titre</a:t>
            </a:r>
          </a:p>
          <a:p>
            <a:pPr algn="r"/>
            <a:endParaRPr lang="fr-FR" sz="1800" b="1" dirty="0"/>
          </a:p>
        </p:txBody>
      </p:sp>
    </p:spTree>
    <p:extLst>
      <p:ext uri="{BB962C8B-B14F-4D97-AF65-F5344CB8AC3E}">
        <p14:creationId xmlns:p14="http://schemas.microsoft.com/office/powerpoint/2010/main" val="3447846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4ème d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61">
                <a:solidFill>
                  <a:schemeClr val="tx1">
                    <a:alpha val="0"/>
                  </a:schemeClr>
                </a:solidFill>
              </a:defRPr>
            </a:lvl1pPr>
          </a:lstStyle>
          <a:p>
            <a:fld id="{9DEDCA92-51BB-41CC-BE5A-874FE49D6265}" type="datetimeFigureOut">
              <a:rPr lang="fr-FR" smtClean="0"/>
              <a:t>18/10/2022</a:t>
            </a:fld>
            <a:endParaRPr lang="fr-FR"/>
          </a:p>
        </p:txBody>
      </p:sp>
      <p:sp>
        <p:nvSpPr>
          <p:cNvPr id="5" name="Espace réservé du pied de page 4"/>
          <p:cNvSpPr>
            <a:spLocks noGrp="1"/>
          </p:cNvSpPr>
          <p:nvPr>
            <p:ph type="ftr" sz="quarter" idx="11"/>
          </p:nvPr>
        </p:nvSpPr>
        <p:spPr bwMode="gray">
          <a:xfrm>
            <a:off x="720000" y="4857724"/>
            <a:ext cx="3240000" cy="497719"/>
          </a:xfrm>
        </p:spPr>
        <p:txBody>
          <a:bodyPr anchor="ctr" anchorCtr="0"/>
          <a:lstStyle>
            <a:lvl1pPr algn="l">
              <a:defRPr sz="1035"/>
            </a:lvl1pPr>
          </a:lstStyle>
          <a:p>
            <a:endParaRPr lang="fr-F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61">
                <a:solidFill>
                  <a:schemeClr val="tx1">
                    <a:alpha val="0"/>
                  </a:schemeClr>
                </a:solidFill>
              </a:defRPr>
            </a:lvl1pPr>
          </a:lstStyle>
          <a:p>
            <a:fld id="{E7070852-C177-447A-9566-3BDDD7EB96D1}" type="slidenum">
              <a:rPr lang="fr-FR" smtClean="0"/>
              <a:t>‹N°›</a:t>
            </a:fld>
            <a:endParaRPr lang="fr-FR"/>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61">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6228188" y="597613"/>
            <a:ext cx="2195813" cy="1401233"/>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Tree>
    <p:extLst>
      <p:ext uri="{BB962C8B-B14F-4D97-AF65-F5344CB8AC3E}">
        <p14:creationId xmlns:p14="http://schemas.microsoft.com/office/powerpoint/2010/main" val="42342785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cSld name="Diapositive de titre">
    <p:spTree>
      <p:nvGrpSpPr>
        <p:cNvPr id="1" name=""/>
        <p:cNvGrpSpPr/>
        <p:nvPr/>
      </p:nvGrpSpPr>
      <p:grpSpPr>
        <a:xfrm>
          <a:off x="0" y="0"/>
          <a:ext cx="0" cy="0"/>
          <a:chOff x="0" y="0"/>
          <a:chExt cx="0" cy="0"/>
        </a:xfrm>
      </p:grpSpPr>
      <p:sp>
        <p:nvSpPr>
          <p:cNvPr id="7" name="Rectangle 6"/>
          <p:cNvSpPr/>
          <p:nvPr/>
        </p:nvSpPr>
        <p:spPr>
          <a:xfrm>
            <a:off x="1" y="635001"/>
            <a:ext cx="6856214" cy="4445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8" y="635001"/>
            <a:ext cx="2193989" cy="4445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082040"/>
            <a:ext cx="5486400" cy="2712720"/>
          </a:xfrm>
        </p:spPr>
        <p:txBody>
          <a:bodyPr anchor="b">
            <a:normAutofit/>
          </a:bodyPr>
          <a:lstStyle>
            <a:lvl1pPr algn="l">
              <a:defRPr sz="3983" spc="-68"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825011" y="3891872"/>
            <a:ext cx="5486400" cy="762000"/>
          </a:xfrm>
        </p:spPr>
        <p:txBody>
          <a:bodyPr anchor="t">
            <a:normAutofit/>
          </a:bodyPr>
          <a:lstStyle>
            <a:lvl1pPr marL="0" indent="0" algn="l">
              <a:buNone/>
              <a:defRPr sz="1485" cap="none" spc="0" baseline="0">
                <a:solidFill>
                  <a:schemeClr val="accent1">
                    <a:lumMod val="20000"/>
                    <a:lumOff val="80000"/>
                  </a:schemeClr>
                </a:solidFill>
              </a:defRPr>
            </a:lvl1pPr>
            <a:lvl2pPr marL="308610" indent="0" algn="ctr">
              <a:buNone/>
              <a:defRPr sz="1485"/>
            </a:lvl2pPr>
            <a:lvl3pPr marL="617220" indent="0" algn="ctr">
              <a:buNone/>
              <a:defRPr sz="1485"/>
            </a:lvl3pPr>
            <a:lvl4pPr marL="925830" indent="0" algn="ctr">
              <a:buNone/>
              <a:defRPr sz="1350"/>
            </a:lvl4pPr>
            <a:lvl5pPr marL="1234440" indent="0" algn="ctr">
              <a:buNone/>
              <a:defRPr sz="1350"/>
            </a:lvl5pPr>
            <a:lvl6pPr marL="1543050" indent="0" algn="ctr">
              <a:buNone/>
              <a:defRPr sz="1350"/>
            </a:lvl6pPr>
            <a:lvl7pPr marL="1851660" indent="0" algn="ctr">
              <a:buNone/>
              <a:defRPr sz="1350"/>
            </a:lvl7pPr>
            <a:lvl8pPr marL="2160270" indent="0" algn="ctr">
              <a:buNone/>
              <a:defRPr sz="1350"/>
            </a:lvl8pPr>
            <a:lvl9pPr marL="2468880" indent="0" algn="ctr">
              <a:buNone/>
              <a:defRPr sz="135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1706341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36530257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blank">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10/18/2022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extLst>
      <p:ext uri="{BB962C8B-B14F-4D97-AF65-F5344CB8AC3E}">
        <p14:creationId xmlns:p14="http://schemas.microsoft.com/office/powerpoint/2010/main" val="15684485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Disposition de contenu et encart">
    <p:spTree>
      <p:nvGrpSpPr>
        <p:cNvPr id="1" name=""/>
        <p:cNvGrpSpPr/>
        <p:nvPr/>
      </p:nvGrpSpPr>
      <p:grpSpPr>
        <a:xfrm>
          <a:off x="0" y="0"/>
          <a:ext cx="0" cy="0"/>
          <a:chOff x="0" y="0"/>
          <a:chExt cx="0" cy="0"/>
        </a:xfrm>
      </p:grpSpPr>
      <p:sp>
        <p:nvSpPr>
          <p:cNvPr id="10" name="Espace réservé du contenu 6"/>
          <p:cNvSpPr>
            <a:spLocks noGrp="1"/>
          </p:cNvSpPr>
          <p:nvPr>
            <p:ph sz="quarter" idx="13" hasCustomPrompt="1"/>
          </p:nvPr>
        </p:nvSpPr>
        <p:spPr bwMode="gray">
          <a:xfrm>
            <a:off x="647702" y="1477348"/>
            <a:ext cx="8208963" cy="3540393"/>
          </a:xfrm>
        </p:spPr>
        <p:txBody>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p:txBody>
      </p:sp>
      <p:sp>
        <p:nvSpPr>
          <p:cNvPr id="2" name="Titre 1"/>
          <p:cNvSpPr>
            <a:spLocks noGrp="1"/>
          </p:cNvSpPr>
          <p:nvPr>
            <p:ph type="title" hasCustomPrompt="1"/>
          </p:nvPr>
        </p:nvSpPr>
        <p:spPr bwMode="gray"/>
        <p:txBody>
          <a:bodyPr/>
          <a:lstStyle/>
          <a:p>
            <a:r>
              <a:rPr lang="fr-FR" noProof="0" dirty="0"/>
              <a:t>Titre de la partie</a:t>
            </a:r>
            <a:endParaRPr lang="fr-FR" dirty="0"/>
          </a:p>
        </p:txBody>
      </p:sp>
      <p:sp>
        <p:nvSpPr>
          <p:cNvPr id="11" name="Espace réservé du texte 10"/>
          <p:cNvSpPr>
            <a:spLocks noGrp="1"/>
          </p:cNvSpPr>
          <p:nvPr>
            <p:ph type="body" sz="quarter" idx="15" hasCustomPrompt="1"/>
          </p:nvPr>
        </p:nvSpPr>
        <p:spPr bwMode="gray">
          <a:xfrm>
            <a:off x="935040" y="4506341"/>
            <a:ext cx="7921625" cy="488165"/>
          </a:xfrm>
          <a:solidFill>
            <a:srgbClr val="232E6A"/>
          </a:solidFill>
        </p:spPr>
        <p:txBody>
          <a:bodyPr wrap="square" lIns="252000" tIns="180000" rIns="72000" bIns="180000" anchor="b" anchorCtr="0">
            <a:spAutoFit/>
          </a:bodyPr>
          <a:lstStyle>
            <a:lvl1pPr marL="0">
              <a:lnSpc>
                <a:spcPct val="100000"/>
              </a:lnSpc>
              <a:spcBef>
                <a:spcPts val="0"/>
              </a:spcBef>
              <a:spcAft>
                <a:spcPts val="0"/>
              </a:spcAft>
              <a:buFontTx/>
              <a:buNone/>
              <a:defRPr sz="810" i="1">
                <a:solidFill>
                  <a:schemeClr val="bg1"/>
                </a:solidFill>
              </a:defRPr>
            </a:lvl1pPr>
          </a:lstStyle>
          <a:p>
            <a:pPr lvl="0"/>
            <a:r>
              <a:rPr lang="fr-FR" dirty="0"/>
              <a:t>Texte optionnel</a:t>
            </a:r>
          </a:p>
        </p:txBody>
      </p:sp>
      <p:sp>
        <p:nvSpPr>
          <p:cNvPr id="13" name="Espace réservé de la date 12"/>
          <p:cNvSpPr>
            <a:spLocks noGrp="1"/>
          </p:cNvSpPr>
          <p:nvPr>
            <p:ph type="dt" sz="half" idx="16"/>
          </p:nvPr>
        </p:nvSpPr>
        <p:spPr bwMode="gray"/>
        <p:txBody>
          <a:bodyPr/>
          <a:lstStyle/>
          <a:p>
            <a:fld id="{7879CEAB-20A0-4863-8A4D-FAA7CD303CB1}" type="datetimeFigureOut">
              <a:rPr lang="fr-FR" smtClean="0"/>
              <a:t>18/10/2022</a:t>
            </a:fld>
            <a:endParaRPr lang="fr-FR"/>
          </a:p>
        </p:txBody>
      </p:sp>
      <p:sp>
        <p:nvSpPr>
          <p:cNvPr id="14" name="Espace réservé du pied de page 13"/>
          <p:cNvSpPr>
            <a:spLocks noGrp="1"/>
          </p:cNvSpPr>
          <p:nvPr>
            <p:ph type="ftr" sz="quarter" idx="17"/>
          </p:nvPr>
        </p:nvSpPr>
        <p:spPr bwMode="gray"/>
        <p:txBody>
          <a:bodyPr/>
          <a:lstStyle/>
          <a:p>
            <a:endParaRPr lang="fr-FR"/>
          </a:p>
        </p:txBody>
      </p:sp>
      <p:sp>
        <p:nvSpPr>
          <p:cNvPr id="15" name="Espace réservé du numéro de diapositive 14"/>
          <p:cNvSpPr>
            <a:spLocks noGrp="1"/>
          </p:cNvSpPr>
          <p:nvPr>
            <p:ph type="sldNum" sz="quarter" idx="18"/>
          </p:nvPr>
        </p:nvSpPr>
        <p:spPr bwMode="gray"/>
        <p:txBody>
          <a:bodyPr/>
          <a:lstStyle/>
          <a:p>
            <a:fld id="{83B278F0-CE36-4C5F-9D08-08A05F664120}" type="slidenum">
              <a:rPr lang="fr-FR" smtClean="0"/>
              <a:t>‹N°›</a:t>
            </a:fld>
            <a:endParaRPr lang="fr-FR"/>
          </a:p>
        </p:txBody>
      </p:sp>
      <p:cxnSp>
        <p:nvCxnSpPr>
          <p:cNvPr id="16" name="Connecteur droit 15"/>
          <p:cNvCxnSpPr/>
          <p:nvPr/>
        </p:nvCxnSpPr>
        <p:spPr bwMode="gray">
          <a:xfrm>
            <a:off x="0" y="5107782"/>
            <a:ext cx="91419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Espace réservé du texte 3"/>
          <p:cNvSpPr>
            <a:spLocks noGrp="1"/>
          </p:cNvSpPr>
          <p:nvPr>
            <p:ph type="body" sz="quarter" idx="19" hasCustomPrompt="1"/>
          </p:nvPr>
        </p:nvSpPr>
        <p:spPr>
          <a:xfrm>
            <a:off x="647702" y="817562"/>
            <a:ext cx="8208963" cy="599778"/>
          </a:xfrm>
        </p:spPr>
        <p:txBody>
          <a:bodyPr anchor="ctr"/>
          <a:lstStyle>
            <a:lvl1pPr marL="182250" indent="0">
              <a:lnSpc>
                <a:spcPct val="90000"/>
              </a:lnSpc>
              <a:spcBef>
                <a:spcPts val="0"/>
              </a:spcBef>
              <a:spcAft>
                <a:spcPts val="0"/>
              </a:spcAft>
              <a:buFontTx/>
              <a:buNone/>
              <a:defRPr sz="1890"/>
            </a:lvl1pPr>
          </a:lstStyle>
          <a:p>
            <a:pPr lvl="0"/>
            <a:r>
              <a:rPr lang="fr-FR" dirty="0"/>
              <a:t>Titre</a:t>
            </a:r>
          </a:p>
        </p:txBody>
      </p:sp>
    </p:spTree>
    <p:extLst>
      <p:ext uri="{BB962C8B-B14F-4D97-AF65-F5344CB8AC3E}">
        <p14:creationId xmlns:p14="http://schemas.microsoft.com/office/powerpoint/2010/main" val="38965066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0" y="5330702"/>
            <a:ext cx="1170000" cy="38429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18/10/2022</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1" y="1387421"/>
            <a:ext cx="8424614" cy="269946"/>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0" y="1897393"/>
            <a:ext cx="8424334"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40441958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1737375"/>
            <a:ext cx="2520000" cy="3200356"/>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737376"/>
            <a:ext cx="2520000" cy="3178624"/>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737376"/>
            <a:ext cx="2520000" cy="3178624"/>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18/10/2022</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1" y="758668"/>
            <a:ext cx="8424863" cy="599990"/>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3005701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1812925"/>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1812925"/>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20/06/2019</a:t>
            </a:r>
          </a:p>
        </p:txBody>
      </p:sp>
      <p:sp>
        <p:nvSpPr>
          <p:cNvPr id="8" name="Espace réservé du pied de page 7"/>
          <p:cNvSpPr>
            <a:spLocks noGrp="1"/>
          </p:cNvSpPr>
          <p:nvPr>
            <p:ph type="ftr" sz="quarter" idx="11"/>
          </p:nvPr>
        </p:nvSpPr>
        <p:spPr/>
        <p:txBody>
          <a:bodyPr/>
          <a:lstStyle/>
          <a:p>
            <a:r>
              <a:rPr lang="fr-FR"/>
              <a:t>ARS Ile de France - Département SNP</a:t>
            </a:r>
          </a:p>
        </p:txBody>
      </p:sp>
      <p:sp>
        <p:nvSpPr>
          <p:cNvPr id="9" name="Espace réservé du numéro de diapositive 8"/>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42523329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pPr/>
              <a:t>18/10/2022</a:t>
            </a:fld>
            <a:endParaRPr lang="fr-FR" cap="all" dirty="0"/>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1" y="758668"/>
            <a:ext cx="8424863" cy="599990"/>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29" y="1897393"/>
            <a:ext cx="2556471"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4"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9688126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18/10/2022</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758668"/>
            <a:ext cx="8424863"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0" y="1897393"/>
            <a:ext cx="5616624" cy="3200356"/>
          </a:xfrm>
        </p:spPr>
        <p:txBody>
          <a:bodyPr/>
          <a:lstStyle/>
          <a:p>
            <a:r>
              <a:rPr lang="fr-FR"/>
              <a:t>Cliquez sur l'icône pour ajouter une image</a:t>
            </a:r>
          </a:p>
        </p:txBody>
      </p:sp>
    </p:spTree>
    <p:extLst>
      <p:ext uri="{BB962C8B-B14F-4D97-AF65-F5344CB8AC3E}">
        <p14:creationId xmlns:p14="http://schemas.microsoft.com/office/powerpoint/2010/main" val="21548716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1897393"/>
            <a:ext cx="2520000" cy="3200356"/>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18/10/2022</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387421"/>
            <a:ext cx="8424614" cy="269946"/>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1" y="758668"/>
            <a:ext cx="8424863" cy="599990"/>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8" y="1897394"/>
            <a:ext cx="5761038" cy="3199694"/>
          </a:xfrm>
        </p:spPr>
        <p:txBody>
          <a:bodyPr/>
          <a:lstStyle/>
          <a:p>
            <a:r>
              <a:rPr lang="fr-FR"/>
              <a:t>Cliquez sur l'icône pour ajouter un graphique</a:t>
            </a:r>
          </a:p>
        </p:txBody>
      </p:sp>
    </p:spTree>
    <p:extLst>
      <p:ext uri="{BB962C8B-B14F-4D97-AF65-F5344CB8AC3E}">
        <p14:creationId xmlns:p14="http://schemas.microsoft.com/office/powerpoint/2010/main" val="298432232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252000" y="280000"/>
            <a:ext cx="1440000" cy="1600000"/>
          </a:xfrm>
          <a:prstGeom prst="rect">
            <a:avLst/>
          </a:prstGeom>
        </p:spPr>
      </p:pic>
      <p:sp>
        <p:nvSpPr>
          <p:cNvPr id="11" name="Espace réservé du texte 10"/>
          <p:cNvSpPr>
            <a:spLocks noGrp="1"/>
          </p:cNvSpPr>
          <p:nvPr>
            <p:ph type="body" sz="quarter" idx="13" hasCustomPrompt="1"/>
          </p:nvPr>
        </p:nvSpPr>
        <p:spPr bwMode="gray">
          <a:xfrm>
            <a:off x="323850" y="2377447"/>
            <a:ext cx="8424000" cy="2548027"/>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53160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1" y="5330702"/>
            <a:ext cx="1210435" cy="38429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pPr/>
              <a:t>18/10/2022</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4067945" y="217207"/>
            <a:ext cx="4680769"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pic>
        <p:nvPicPr>
          <p:cNvPr id="15" name="Image 14">
            <a:extLst>
              <a:ext uri="{FF2B5EF4-FFF2-40B4-BE49-F238E27FC236}">
                <a16:creationId xmlns:a16="http://schemas.microsoft.com/office/drawing/2014/main" id="{0B5534E2-19C3-C848-AD92-C2BA62CED4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2057385" y="386092"/>
            <a:ext cx="2010556" cy="1283012"/>
          </a:xfrm>
          <a:prstGeom prst="rect">
            <a:avLst/>
          </a:prstGeom>
        </p:spPr>
      </p:pic>
    </p:spTree>
    <p:extLst>
      <p:ext uri="{BB962C8B-B14F-4D97-AF65-F5344CB8AC3E}">
        <p14:creationId xmlns:p14="http://schemas.microsoft.com/office/powerpoint/2010/main" val="37306424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820000"/>
            <a:ext cx="9144000" cy="4937731"/>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5330702"/>
            <a:ext cx="1170000" cy="38429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pPr/>
              <a:t>18/10/2022</a:t>
            </a:fld>
            <a:endParaRPr lang="fr-FR" cap="all" dirty="0"/>
          </a:p>
        </p:txBody>
      </p:sp>
      <p:sp>
        <p:nvSpPr>
          <p:cNvPr id="2" name="Titre 1"/>
          <p:cNvSpPr>
            <a:spLocks noGrp="1"/>
          </p:cNvSpPr>
          <p:nvPr>
            <p:ph type="title" hasCustomPrompt="1"/>
          </p:nvPr>
        </p:nvSpPr>
        <p:spPr bwMode="gray">
          <a:xfrm>
            <a:off x="359999" y="820000"/>
            <a:ext cx="8424000" cy="44960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pPr/>
              <a:t>‹N°›</a:t>
            </a:fld>
            <a:endParaRPr lang="fr-FR" dirty="0"/>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15788259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18/10/2022</a:t>
            </a:fld>
            <a:endParaRPr lang="fr-FR" dirty="0"/>
          </a:p>
        </p:txBody>
      </p:sp>
      <p:sp>
        <p:nvSpPr>
          <p:cNvPr id="5" name="Espace réservé du pied de page 4"/>
          <p:cNvSpPr>
            <a:spLocks noGrp="1"/>
          </p:cNvSpPr>
          <p:nvPr>
            <p:ph type="ftr" sz="quarter" idx="11"/>
          </p:nvPr>
        </p:nvSpPr>
        <p:spPr bwMode="gray">
          <a:xfrm>
            <a:off x="720000" y="4857722"/>
            <a:ext cx="3240000" cy="497719"/>
          </a:xfrm>
        </p:spPr>
        <p:txBody>
          <a:bodyPr anchor="ctr" anchorCtr="0"/>
          <a:lstStyle>
            <a:lvl1pPr algn="l">
              <a:defRPr sz="1150"/>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6228185" y="597611"/>
            <a:ext cx="2195813" cy="1401232"/>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
        <p:nvSpPr>
          <p:cNvPr id="8" name="ZoneTexte 7"/>
          <p:cNvSpPr txBox="1"/>
          <p:nvPr userDrawn="1"/>
        </p:nvSpPr>
        <p:spPr>
          <a:xfrm>
            <a:off x="3851920" y="2937509"/>
            <a:ext cx="4680520" cy="1400383"/>
          </a:xfrm>
          <a:prstGeom prst="rect">
            <a:avLst/>
          </a:prstGeom>
          <a:noFill/>
        </p:spPr>
        <p:txBody>
          <a:bodyPr wrap="square" rtlCol="0">
            <a:spAutoFit/>
          </a:bodyPr>
          <a:lstStyle/>
          <a:p>
            <a:pPr algn="r"/>
            <a:r>
              <a:rPr lang="fr-FR" sz="2500" b="1" dirty="0"/>
              <a:t>TITRE DU DOCUMENT</a:t>
            </a:r>
          </a:p>
          <a:p>
            <a:pPr algn="r"/>
            <a:r>
              <a:rPr lang="fr-FR" sz="2500" b="1" dirty="0"/>
              <a:t>Suite titre</a:t>
            </a:r>
          </a:p>
          <a:p>
            <a:pPr algn="r"/>
            <a:r>
              <a:rPr lang="fr-FR" sz="1500" dirty="0"/>
              <a:t>Sous-titre</a:t>
            </a:r>
          </a:p>
          <a:p>
            <a:pPr algn="r"/>
            <a:endParaRPr lang="fr-FR" sz="2000" b="1" dirty="0"/>
          </a:p>
        </p:txBody>
      </p:sp>
    </p:spTree>
    <p:extLst>
      <p:ext uri="{BB962C8B-B14F-4D97-AF65-F5344CB8AC3E}">
        <p14:creationId xmlns:p14="http://schemas.microsoft.com/office/powerpoint/2010/main" val="32559166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4ème de 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551500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18/10/2022</a:t>
            </a:fld>
            <a:endParaRPr lang="fr-FR" dirty="0"/>
          </a:p>
        </p:txBody>
      </p:sp>
      <p:sp>
        <p:nvSpPr>
          <p:cNvPr id="5" name="Espace réservé du pied de page 4"/>
          <p:cNvSpPr>
            <a:spLocks noGrp="1"/>
          </p:cNvSpPr>
          <p:nvPr>
            <p:ph type="ftr" sz="quarter" idx="11"/>
          </p:nvPr>
        </p:nvSpPr>
        <p:spPr bwMode="gray">
          <a:xfrm>
            <a:off x="720000" y="4857722"/>
            <a:ext cx="3240000" cy="497719"/>
          </a:xfrm>
        </p:spPr>
        <p:txBody>
          <a:bodyPr anchor="ctr" anchorCtr="0"/>
          <a:lstStyle>
            <a:lvl1pPr algn="l">
              <a:defRPr sz="1150"/>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5515000"/>
            <a:ext cx="180000" cy="20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0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6228185" y="597611"/>
            <a:ext cx="2195813" cy="1401232"/>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540000" y="400000"/>
            <a:ext cx="2700000" cy="3000000"/>
          </a:xfrm>
          <a:prstGeom prst="rect">
            <a:avLst/>
          </a:prstGeom>
        </p:spPr>
      </p:pic>
    </p:spTree>
    <p:extLst>
      <p:ext uri="{BB962C8B-B14F-4D97-AF65-F5344CB8AC3E}">
        <p14:creationId xmlns:p14="http://schemas.microsoft.com/office/powerpoint/2010/main" val="1521345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20/06/2019</a:t>
            </a:r>
          </a:p>
        </p:txBody>
      </p:sp>
      <p:sp>
        <p:nvSpPr>
          <p:cNvPr id="4" name="Espace réservé du pied de page 3"/>
          <p:cNvSpPr>
            <a:spLocks noGrp="1"/>
          </p:cNvSpPr>
          <p:nvPr>
            <p:ph type="ftr" sz="quarter" idx="11"/>
          </p:nvPr>
        </p:nvSpPr>
        <p:spPr/>
        <p:txBody>
          <a:bodyPr/>
          <a:lstStyle/>
          <a:p>
            <a:r>
              <a:rPr lang="fr-FR"/>
              <a:t>ARS Ile de France - Département SNP</a:t>
            </a:r>
          </a:p>
        </p:txBody>
      </p:sp>
      <p:sp>
        <p:nvSpPr>
          <p:cNvPr id="5" name="Espace réservé du numéro de diapositive 4"/>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2771480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20/06/2019</a:t>
            </a:r>
          </a:p>
        </p:txBody>
      </p:sp>
      <p:sp>
        <p:nvSpPr>
          <p:cNvPr id="3" name="Espace réservé du pied de page 2"/>
          <p:cNvSpPr>
            <a:spLocks noGrp="1"/>
          </p:cNvSpPr>
          <p:nvPr>
            <p:ph type="ftr" sz="quarter" idx="11"/>
          </p:nvPr>
        </p:nvSpPr>
        <p:spPr/>
        <p:txBody>
          <a:bodyPr/>
          <a:lstStyle/>
          <a:p>
            <a:r>
              <a:rPr lang="fr-FR"/>
              <a:t>ARS Ile de France - Département SNP</a:t>
            </a:r>
          </a:p>
        </p:txBody>
      </p:sp>
      <p:sp>
        <p:nvSpPr>
          <p:cNvPr id="4" name="Espace réservé du numéro de diapositive 3"/>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548009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7013"/>
            <a:ext cx="3008313" cy="968375"/>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20/06/2019</a:t>
            </a:r>
          </a:p>
        </p:txBody>
      </p:sp>
      <p:sp>
        <p:nvSpPr>
          <p:cNvPr id="6" name="Espace réservé du pied de page 5"/>
          <p:cNvSpPr>
            <a:spLocks noGrp="1"/>
          </p:cNvSpPr>
          <p:nvPr>
            <p:ph type="ftr" sz="quarter" idx="11"/>
          </p:nvPr>
        </p:nvSpPr>
        <p:spPr/>
        <p:txBody>
          <a:bodyPr/>
          <a:lstStyle/>
          <a:p>
            <a:r>
              <a:rPr lang="fr-FR"/>
              <a:t>ARS Ile de France - Département SNP</a:t>
            </a:r>
          </a:p>
        </p:txBody>
      </p:sp>
      <p:sp>
        <p:nvSpPr>
          <p:cNvPr id="7" name="Espace réservé du numéro de diapositive 6"/>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219437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000500"/>
            <a:ext cx="5486400" cy="473075"/>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4473575"/>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20/06/2019</a:t>
            </a:r>
          </a:p>
        </p:txBody>
      </p:sp>
      <p:sp>
        <p:nvSpPr>
          <p:cNvPr id="6" name="Espace réservé du pied de page 5"/>
          <p:cNvSpPr>
            <a:spLocks noGrp="1"/>
          </p:cNvSpPr>
          <p:nvPr>
            <p:ph type="ftr" sz="quarter" idx="11"/>
          </p:nvPr>
        </p:nvSpPr>
        <p:spPr/>
        <p:txBody>
          <a:bodyPr/>
          <a:lstStyle/>
          <a:p>
            <a:r>
              <a:rPr lang="fr-FR"/>
              <a:t>ARS Ile de France - Département SNP</a:t>
            </a:r>
          </a:p>
        </p:txBody>
      </p:sp>
      <p:sp>
        <p:nvSpPr>
          <p:cNvPr id="7" name="Espace réservé du numéro de diapositive 6"/>
          <p:cNvSpPr>
            <a:spLocks noGrp="1"/>
          </p:cNvSpPr>
          <p:nvPr>
            <p:ph type="sldNum" sz="quarter" idx="12"/>
          </p:nvPr>
        </p:nvSpPr>
        <p:spPr/>
        <p:txBody>
          <a:bodyPr/>
          <a:lstStyle/>
          <a:p>
            <a:fld id="{D58CF0A9-8B5F-4285-BE10-B0387563AD7E}" type="slidenum">
              <a:rPr lang="fr-FR" smtClean="0"/>
              <a:t>‹N°›</a:t>
            </a:fld>
            <a:endParaRPr lang="fr-FR"/>
          </a:p>
        </p:txBody>
      </p:sp>
    </p:spTree>
    <p:extLst>
      <p:ext uri="{BB962C8B-B14F-4D97-AF65-F5344CB8AC3E}">
        <p14:creationId xmlns:p14="http://schemas.microsoft.com/office/powerpoint/2010/main" val="3479795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6" Type="http://schemas.openxmlformats.org/officeDocument/2006/relationships/image" Target="../media/image2.pn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1.pn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6" Type="http://schemas.openxmlformats.org/officeDocument/2006/relationships/image" Target="../media/image2.png"/><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1.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image" Target="../media/image2.pn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image" Target="../media/image1.png"/><Relationship Id="rId5" Type="http://schemas.openxmlformats.org/officeDocument/2006/relationships/slideLayout" Target="../slideLayouts/slideLayout52.xml"/><Relationship Id="rId10" Type="http://schemas.openxmlformats.org/officeDocument/2006/relationships/theme" Target="../theme/theme5.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28600"/>
            <a:ext cx="8229600" cy="9525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333500"/>
            <a:ext cx="8229600" cy="37719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5297488"/>
            <a:ext cx="2133600" cy="303212"/>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20/06/2019</a:t>
            </a:r>
          </a:p>
        </p:txBody>
      </p:sp>
      <p:sp>
        <p:nvSpPr>
          <p:cNvPr id="5" name="Espace réservé du pied de page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ARS Ile de France - Département SNP</a:t>
            </a:r>
          </a:p>
        </p:txBody>
      </p:sp>
      <p:sp>
        <p:nvSpPr>
          <p:cNvPr id="6" name="Espace réservé du numéro de diapositive 5"/>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D58CF0A9-8B5F-4285-BE10-B0387563AD7E}" type="slidenum">
              <a:rPr lang="fr-FR" smtClean="0"/>
              <a:t>‹N°›</a:t>
            </a:fld>
            <a:endParaRPr lang="fr-FR"/>
          </a:p>
        </p:txBody>
      </p:sp>
    </p:spTree>
    <p:extLst>
      <p:ext uri="{BB962C8B-B14F-4D97-AF65-F5344CB8AC3E}">
        <p14:creationId xmlns:p14="http://schemas.microsoft.com/office/powerpoint/2010/main" val="15633268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1" y="1897394"/>
            <a:ext cx="8424863" cy="3280361"/>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6" name="Espace réservé du numéro de diapositive 5"/>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323850" y="53160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1" y="758668"/>
            <a:ext cx="8424863" cy="599990"/>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3" y="5315001"/>
            <a:ext cx="2057400" cy="305152"/>
          </a:xfrm>
          <a:prstGeom prst="rect">
            <a:avLst/>
          </a:prstGeom>
        </p:spPr>
        <p:txBody>
          <a:bodyPr vert="horz" lIns="91440" tIns="45720" rIns="91440" bIns="45720" rtlCol="0" anchor="ctr"/>
          <a:lstStyle>
            <a:lvl1pPr algn="l">
              <a:defRPr sz="750" b="1">
                <a:solidFill>
                  <a:schemeClr val="tx1"/>
                </a:solidFill>
              </a:defRPr>
            </a:lvl1pPr>
          </a:lstStyle>
          <a:p>
            <a:fld id="{B858D49A-5A7A-574D-A0ED-52B5C1EFA876}" type="datetime1">
              <a:rPr lang="fr-FR" cap="all" smtClean="0"/>
              <a:pPr/>
              <a:t>18/10/2022</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53160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gray">
          <a:xfrm>
            <a:off x="1172877" y="206369"/>
            <a:ext cx="606854" cy="387257"/>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gray">
          <a:xfrm>
            <a:off x="288000" y="120000"/>
            <a:ext cx="540000" cy="600000"/>
          </a:xfrm>
          <a:prstGeom prst="rect">
            <a:avLst/>
          </a:prstGeom>
        </p:spPr>
      </p:pic>
    </p:spTree>
    <p:extLst>
      <p:ext uri="{BB962C8B-B14F-4D97-AF65-F5344CB8AC3E}">
        <p14:creationId xmlns:p14="http://schemas.microsoft.com/office/powerpoint/2010/main" val="69562152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745" r:id="rId10"/>
  </p:sldLayoutIdLst>
  <p:hf hdr="0"/>
  <p:txStyles>
    <p:title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3" y="1897395"/>
            <a:ext cx="8424862" cy="3280361"/>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2868784"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endParaRPr lang="fr-FR"/>
          </a:p>
        </p:txBody>
      </p:sp>
      <p:sp>
        <p:nvSpPr>
          <p:cNvPr id="6" name="Espace réservé du numéro de diapositive 5"/>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7E5E96BD-6992-4E4A-97E3-1A8157B9059D}" type="slidenum">
              <a:rPr lang="fr-FR" smtClean="0"/>
              <a:t>‹N°›</a:t>
            </a:fld>
            <a:endParaRPr lang="fr-FR"/>
          </a:p>
        </p:txBody>
      </p:sp>
      <p:cxnSp>
        <p:nvCxnSpPr>
          <p:cNvPr id="10" name="Connecteur droit 9"/>
          <p:cNvCxnSpPr>
            <a:cxnSpLocks/>
          </p:cNvCxnSpPr>
          <p:nvPr/>
        </p:nvCxnSpPr>
        <p:spPr bwMode="gray">
          <a:xfrm>
            <a:off x="323853" y="5316000"/>
            <a:ext cx="8424613"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3" y="758668"/>
            <a:ext cx="8424862" cy="599990"/>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4" y="5315002"/>
            <a:ext cx="2057401" cy="305153"/>
          </a:xfrm>
          <a:prstGeom prst="rect">
            <a:avLst/>
          </a:prstGeom>
        </p:spPr>
        <p:txBody>
          <a:bodyPr vert="horz" lIns="91440" tIns="45720" rIns="91440" bIns="45720" rtlCol="0" anchor="ctr"/>
          <a:lstStyle>
            <a:lvl1pPr algn="l">
              <a:defRPr sz="750" b="1">
                <a:solidFill>
                  <a:schemeClr val="tx1"/>
                </a:solidFill>
              </a:defRPr>
            </a:lvl1pPr>
          </a:lstStyle>
          <a:p>
            <a:fld id="{A3A7EAB7-750A-40E7-B7A2-FDDDC833F83F}" type="datetimeFigureOut">
              <a:rPr lang="fr-FR" smtClean="0"/>
              <a:t>18/10/2022</a:t>
            </a:fld>
            <a:endParaRPr lang="fr-FR"/>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53160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bwMode="gray">
          <a:xfrm>
            <a:off x="1172880" y="206371"/>
            <a:ext cx="606853" cy="387257"/>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gray">
          <a:xfrm>
            <a:off x="288000" y="120000"/>
            <a:ext cx="540000" cy="600000"/>
          </a:xfrm>
          <a:prstGeom prst="rect">
            <a:avLst/>
          </a:prstGeom>
        </p:spPr>
      </p:pic>
    </p:spTree>
    <p:extLst>
      <p:ext uri="{BB962C8B-B14F-4D97-AF65-F5344CB8AC3E}">
        <p14:creationId xmlns:p14="http://schemas.microsoft.com/office/powerpoint/2010/main" val="134057557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xStyles>
    <p:titleStyle>
      <a:lvl1pPr marL="14288" indent="0" algn="l" defTabSz="914388"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4" indent="0" algn="l" defTabSz="914388" rtl="0" eaLnBrk="1" latinLnBrk="0" hangingPunct="1">
        <a:lnSpc>
          <a:spcPct val="100000"/>
        </a:lnSpc>
        <a:spcBef>
          <a:spcPts val="0"/>
        </a:spcBef>
        <a:spcAft>
          <a:spcPts val="500"/>
        </a:spcAft>
        <a:buFont typeface="Arial" pitchFamily="34" charset="0"/>
        <a:buNone/>
        <a:tabLst/>
        <a:defRPr sz="1401" b="0" kern="1200">
          <a:solidFill>
            <a:schemeClr val="tx1"/>
          </a:solidFill>
          <a:latin typeface="+mn-lt"/>
          <a:ea typeface="+mn-ea"/>
          <a:cs typeface="+mn-cs"/>
        </a:defRPr>
      </a:lvl1pPr>
      <a:lvl2pPr marL="351446" indent="-171449" algn="l" defTabSz="914388" rtl="0" eaLnBrk="1" latinLnBrk="0" hangingPunct="1">
        <a:lnSpc>
          <a:spcPct val="100000"/>
        </a:lnSpc>
        <a:spcBef>
          <a:spcPts val="601"/>
        </a:spcBef>
        <a:spcAft>
          <a:spcPts val="601"/>
        </a:spcAft>
        <a:buSzPct val="100000"/>
        <a:buFont typeface="Arial" panose="020B0604020202020204" pitchFamily="34" charset="0"/>
        <a:buChar char="•"/>
        <a:defRPr sz="1200" kern="1200">
          <a:solidFill>
            <a:schemeClr val="tx1"/>
          </a:solidFill>
          <a:latin typeface="+mn-lt"/>
          <a:ea typeface="+mn-ea"/>
          <a:cs typeface="+mn-cs"/>
        </a:defRPr>
      </a:lvl2pPr>
      <a:lvl3pPr marL="531444" indent="-171449" algn="l" defTabSz="914388" rtl="0" eaLnBrk="1" latinLnBrk="0" hangingPunct="1">
        <a:lnSpc>
          <a:spcPct val="100000"/>
        </a:lnSpc>
        <a:spcBef>
          <a:spcPts val="100"/>
        </a:spcBef>
        <a:spcAft>
          <a:spcPts val="100"/>
        </a:spcAft>
        <a:buSzPct val="100000"/>
        <a:buFont typeface="Wingdings" pitchFamily="2" charset="2"/>
        <a:buChar char="§"/>
        <a:defRPr sz="1001" kern="1200">
          <a:solidFill>
            <a:schemeClr val="tx1"/>
          </a:solidFill>
          <a:latin typeface="+mn-lt"/>
          <a:ea typeface="+mn-ea"/>
          <a:cs typeface="+mn-cs"/>
        </a:defRPr>
      </a:lvl3pPr>
      <a:lvl4pPr marL="711443" indent="-171449" algn="l" defTabSz="914388"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39" indent="-171449" algn="l" defTabSz="914388"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569" indent="-228599" algn="l" defTabSz="9143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64" indent="-228599" algn="l" defTabSz="9143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360" indent="0" algn="l" defTabSz="914388" rtl="0" eaLnBrk="1" latinLnBrk="0" hangingPunct="1">
        <a:spcBef>
          <a:spcPct val="20000"/>
        </a:spcBef>
        <a:buFont typeface="Arial" pitchFamily="34" charset="0"/>
        <a:buNone/>
        <a:defRPr sz="2000" kern="1200">
          <a:solidFill>
            <a:schemeClr val="tx1"/>
          </a:solidFill>
          <a:latin typeface="+mn-lt"/>
          <a:ea typeface="+mn-ea"/>
          <a:cs typeface="+mn-cs"/>
        </a:defRPr>
      </a:lvl8pPr>
      <a:lvl9pPr marL="3886152" indent="-228599" algn="l" defTabSz="9143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88" rtl="0" eaLnBrk="1" latinLnBrk="0" hangingPunct="1">
        <a:defRPr sz="1801" kern="1200">
          <a:solidFill>
            <a:schemeClr val="tx1"/>
          </a:solidFill>
          <a:latin typeface="+mn-lt"/>
          <a:ea typeface="+mn-ea"/>
          <a:cs typeface="+mn-cs"/>
        </a:defRPr>
      </a:lvl1pPr>
      <a:lvl2pPr marL="457195" algn="l" defTabSz="914388" rtl="0" eaLnBrk="1" latinLnBrk="0" hangingPunct="1">
        <a:defRPr sz="1801" kern="1200">
          <a:solidFill>
            <a:schemeClr val="tx1"/>
          </a:solidFill>
          <a:latin typeface="+mn-lt"/>
          <a:ea typeface="+mn-ea"/>
          <a:cs typeface="+mn-cs"/>
        </a:defRPr>
      </a:lvl2pPr>
      <a:lvl3pPr marL="914388" algn="l" defTabSz="914388" rtl="0" eaLnBrk="1" latinLnBrk="0" hangingPunct="1">
        <a:defRPr sz="1801" kern="1200">
          <a:solidFill>
            <a:schemeClr val="tx1"/>
          </a:solidFill>
          <a:latin typeface="+mn-lt"/>
          <a:ea typeface="+mn-ea"/>
          <a:cs typeface="+mn-cs"/>
        </a:defRPr>
      </a:lvl3pPr>
      <a:lvl4pPr marL="1371583" algn="l" defTabSz="914388" rtl="0" eaLnBrk="1" latinLnBrk="0" hangingPunct="1">
        <a:defRPr sz="1801" kern="1200">
          <a:solidFill>
            <a:schemeClr val="tx1"/>
          </a:solidFill>
          <a:latin typeface="+mn-lt"/>
          <a:ea typeface="+mn-ea"/>
          <a:cs typeface="+mn-cs"/>
        </a:defRPr>
      </a:lvl4pPr>
      <a:lvl5pPr marL="1828778" algn="l" defTabSz="914388" rtl="0" eaLnBrk="1" latinLnBrk="0" hangingPunct="1">
        <a:defRPr sz="1801" kern="1200">
          <a:solidFill>
            <a:schemeClr val="tx1"/>
          </a:solidFill>
          <a:latin typeface="+mn-lt"/>
          <a:ea typeface="+mn-ea"/>
          <a:cs typeface="+mn-cs"/>
        </a:defRPr>
      </a:lvl5pPr>
      <a:lvl6pPr marL="2285972" algn="l" defTabSz="914388" rtl="0" eaLnBrk="1" latinLnBrk="0" hangingPunct="1">
        <a:defRPr sz="1801" kern="1200">
          <a:solidFill>
            <a:schemeClr val="tx1"/>
          </a:solidFill>
          <a:latin typeface="+mn-lt"/>
          <a:ea typeface="+mn-ea"/>
          <a:cs typeface="+mn-cs"/>
        </a:defRPr>
      </a:lvl6pPr>
      <a:lvl7pPr marL="2743166" algn="l" defTabSz="914388" rtl="0" eaLnBrk="1" latinLnBrk="0" hangingPunct="1">
        <a:defRPr sz="1801" kern="1200">
          <a:solidFill>
            <a:schemeClr val="tx1"/>
          </a:solidFill>
          <a:latin typeface="+mn-lt"/>
          <a:ea typeface="+mn-ea"/>
          <a:cs typeface="+mn-cs"/>
        </a:defRPr>
      </a:lvl7pPr>
      <a:lvl8pPr marL="3200360" algn="l" defTabSz="914388" rtl="0" eaLnBrk="1" latinLnBrk="0" hangingPunct="1">
        <a:defRPr sz="1801" kern="1200">
          <a:solidFill>
            <a:schemeClr val="tx1"/>
          </a:solidFill>
          <a:latin typeface="+mn-lt"/>
          <a:ea typeface="+mn-ea"/>
          <a:cs typeface="+mn-cs"/>
        </a:defRPr>
      </a:lvl8pPr>
      <a:lvl9pPr marL="3657554" algn="l" defTabSz="914388"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3" y="1897396"/>
            <a:ext cx="8424862" cy="3280361"/>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2868785" y="217207"/>
            <a:ext cx="5879931" cy="400000"/>
          </a:xfrm>
          <a:prstGeom prst="rect">
            <a:avLst/>
          </a:prstGeom>
        </p:spPr>
        <p:txBody>
          <a:bodyPr vert="horz" lIns="0" tIns="0" rIns="0" bIns="0" rtlCol="0" anchor="ctr" anchorCtr="0">
            <a:noAutofit/>
          </a:bodyPr>
          <a:lstStyle>
            <a:lvl1pPr algn="r">
              <a:defRPr sz="675" b="1">
                <a:solidFill>
                  <a:schemeClr val="tx1"/>
                </a:solidFill>
              </a:defRPr>
            </a:lvl1pPr>
          </a:lstStyle>
          <a:p>
            <a:endParaRPr lang="fr-FR"/>
          </a:p>
        </p:txBody>
      </p:sp>
      <p:sp>
        <p:nvSpPr>
          <p:cNvPr id="6" name="Espace réservé du numéro de diapositive 5"/>
          <p:cNvSpPr>
            <a:spLocks noGrp="1"/>
          </p:cNvSpPr>
          <p:nvPr>
            <p:ph type="sldNum" sz="quarter" idx="4"/>
          </p:nvPr>
        </p:nvSpPr>
        <p:spPr bwMode="gray">
          <a:xfrm>
            <a:off x="7398714" y="5315000"/>
            <a:ext cx="1350000" cy="400000"/>
          </a:xfrm>
          <a:prstGeom prst="rect">
            <a:avLst/>
          </a:prstGeom>
        </p:spPr>
        <p:txBody>
          <a:bodyPr vert="horz" lIns="0" tIns="0" rIns="0" bIns="0" rtlCol="0" anchor="ctr" anchorCtr="0">
            <a:noAutofit/>
          </a:bodyPr>
          <a:lstStyle>
            <a:lvl1pPr algn="r">
              <a:defRPr sz="675" b="1">
                <a:solidFill>
                  <a:schemeClr val="tx1"/>
                </a:solidFill>
              </a:defRPr>
            </a:lvl1pPr>
          </a:lstStyle>
          <a:p>
            <a:fld id="{7E5E96BD-6992-4E4A-97E3-1A8157B9059D}" type="slidenum">
              <a:rPr lang="fr-FR" smtClean="0"/>
              <a:t>‹N°›</a:t>
            </a:fld>
            <a:endParaRPr lang="fr-FR"/>
          </a:p>
        </p:txBody>
      </p:sp>
      <p:cxnSp>
        <p:nvCxnSpPr>
          <p:cNvPr id="10" name="Connecteur droit 9"/>
          <p:cNvCxnSpPr>
            <a:cxnSpLocks/>
          </p:cNvCxnSpPr>
          <p:nvPr/>
        </p:nvCxnSpPr>
        <p:spPr bwMode="gray">
          <a:xfrm>
            <a:off x="323854" y="5316000"/>
            <a:ext cx="8424613"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3" y="758668"/>
            <a:ext cx="8424862" cy="599990"/>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5" y="5315003"/>
            <a:ext cx="2057401" cy="305153"/>
          </a:xfrm>
          <a:prstGeom prst="rect">
            <a:avLst/>
          </a:prstGeom>
        </p:spPr>
        <p:txBody>
          <a:bodyPr vert="horz" lIns="91440" tIns="45720" rIns="91440" bIns="45720" rtlCol="0" anchor="ctr"/>
          <a:lstStyle>
            <a:lvl1pPr algn="l">
              <a:defRPr sz="675" b="1">
                <a:solidFill>
                  <a:schemeClr val="tx1"/>
                </a:solidFill>
              </a:defRPr>
            </a:lvl1pPr>
          </a:lstStyle>
          <a:p>
            <a:fld id="{A3A7EAB7-750A-40E7-B7A2-FDDDC833F83F}" type="datetimeFigureOut">
              <a:rPr lang="fr-FR" smtClean="0"/>
              <a:t>18/10/2022</a:t>
            </a:fld>
            <a:endParaRPr lang="fr-FR"/>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53160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bwMode="gray">
          <a:xfrm>
            <a:off x="1172881" y="206372"/>
            <a:ext cx="606853" cy="387257"/>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gray">
          <a:xfrm>
            <a:off x="288000" y="120000"/>
            <a:ext cx="540000" cy="600000"/>
          </a:xfrm>
          <a:prstGeom prst="rect">
            <a:avLst/>
          </a:prstGeom>
        </p:spPr>
      </p:pic>
    </p:spTree>
    <p:extLst>
      <p:ext uri="{BB962C8B-B14F-4D97-AF65-F5344CB8AC3E}">
        <p14:creationId xmlns:p14="http://schemas.microsoft.com/office/powerpoint/2010/main" val="229833760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marL="12860" indent="0" algn="l" defTabSz="822950" rtl="0" eaLnBrk="1" latinLnBrk="0" hangingPunct="1">
        <a:lnSpc>
          <a:spcPct val="90000"/>
        </a:lnSpc>
        <a:spcBef>
          <a:spcPct val="0"/>
        </a:spcBef>
        <a:buNone/>
        <a:tabLst/>
        <a:defRPr sz="2250" b="1" kern="1200">
          <a:solidFill>
            <a:schemeClr val="tx1"/>
          </a:solidFill>
          <a:latin typeface="+mj-lt"/>
          <a:ea typeface="+mj-ea"/>
          <a:cs typeface="+mj-cs"/>
        </a:defRPr>
      </a:lvl1pPr>
    </p:titleStyle>
    <p:bodyStyle>
      <a:lvl1pPr marL="82867" indent="0" algn="l" defTabSz="822950" rtl="0" eaLnBrk="1" latinLnBrk="0" hangingPunct="1">
        <a:lnSpc>
          <a:spcPct val="100000"/>
        </a:lnSpc>
        <a:spcBef>
          <a:spcPts val="0"/>
        </a:spcBef>
        <a:spcAft>
          <a:spcPts val="450"/>
        </a:spcAft>
        <a:buFont typeface="Arial" pitchFamily="34" charset="0"/>
        <a:buNone/>
        <a:tabLst/>
        <a:defRPr sz="1261" b="0" kern="1200">
          <a:solidFill>
            <a:schemeClr val="tx1"/>
          </a:solidFill>
          <a:latin typeface="+mn-lt"/>
          <a:ea typeface="+mn-ea"/>
          <a:cs typeface="+mn-cs"/>
        </a:defRPr>
      </a:lvl1pPr>
      <a:lvl2pPr marL="316301" indent="-154304" algn="l" defTabSz="822950" rtl="0" eaLnBrk="1" latinLnBrk="0" hangingPunct="1">
        <a:lnSpc>
          <a:spcPct val="100000"/>
        </a:lnSpc>
        <a:spcBef>
          <a:spcPts val="541"/>
        </a:spcBef>
        <a:spcAft>
          <a:spcPts val="541"/>
        </a:spcAft>
        <a:buSzPct val="100000"/>
        <a:buFont typeface="Arial" panose="020B0604020202020204" pitchFamily="34" charset="0"/>
        <a:buChar char="•"/>
        <a:defRPr sz="1080" kern="1200">
          <a:solidFill>
            <a:schemeClr val="tx1"/>
          </a:solidFill>
          <a:latin typeface="+mn-lt"/>
          <a:ea typeface="+mn-ea"/>
          <a:cs typeface="+mn-cs"/>
        </a:defRPr>
      </a:lvl2pPr>
      <a:lvl3pPr marL="478300" indent="-154304" algn="l" defTabSz="822950" rtl="0" eaLnBrk="1" latinLnBrk="0" hangingPunct="1">
        <a:lnSpc>
          <a:spcPct val="100000"/>
        </a:lnSpc>
        <a:spcBef>
          <a:spcPts val="90"/>
        </a:spcBef>
        <a:spcAft>
          <a:spcPts val="90"/>
        </a:spcAft>
        <a:buSzPct val="100000"/>
        <a:buFont typeface="Wingdings" pitchFamily="2" charset="2"/>
        <a:buChar char="§"/>
        <a:defRPr sz="901" kern="1200">
          <a:solidFill>
            <a:schemeClr val="tx1"/>
          </a:solidFill>
          <a:latin typeface="+mn-lt"/>
          <a:ea typeface="+mn-ea"/>
          <a:cs typeface="+mn-cs"/>
        </a:defRPr>
      </a:lvl3pPr>
      <a:lvl4pPr marL="640299" indent="-154304" algn="l" defTabSz="822950" rtl="0" eaLnBrk="1" latinLnBrk="0" hangingPunct="1">
        <a:lnSpc>
          <a:spcPct val="100000"/>
        </a:lnSpc>
        <a:spcBef>
          <a:spcPts val="90"/>
        </a:spcBef>
        <a:spcAft>
          <a:spcPts val="90"/>
        </a:spcAft>
        <a:buSzPct val="100000"/>
        <a:buFont typeface="Arial" panose="020B0604020202020204" pitchFamily="34" charset="0"/>
        <a:buChar char="•"/>
        <a:defRPr sz="720" kern="1200">
          <a:solidFill>
            <a:schemeClr val="tx1"/>
          </a:solidFill>
          <a:latin typeface="+mn-lt"/>
          <a:ea typeface="+mn-ea"/>
          <a:cs typeface="+mn-cs"/>
        </a:defRPr>
      </a:lvl4pPr>
      <a:lvl5pPr marL="834695" indent="-154304" algn="l" defTabSz="822950" rtl="0" eaLnBrk="1" latinLnBrk="0" hangingPunct="1">
        <a:lnSpc>
          <a:spcPct val="100000"/>
        </a:lnSpc>
        <a:spcBef>
          <a:spcPts val="90"/>
        </a:spcBef>
        <a:spcAft>
          <a:spcPts val="90"/>
        </a:spcAft>
        <a:buSzPct val="100000"/>
        <a:buFont typeface="Wingdings" pitchFamily="2" charset="2"/>
        <a:buChar char="§"/>
        <a:defRPr sz="630" kern="1200">
          <a:solidFill>
            <a:schemeClr val="tx1"/>
          </a:solidFill>
          <a:latin typeface="+mn-lt"/>
          <a:ea typeface="+mn-ea"/>
          <a:cs typeface="+mn-cs"/>
        </a:defRPr>
      </a:lvl5pPr>
      <a:lvl6pPr marL="2263112" indent="-205739" algn="l" defTabSz="8229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588" indent="-205739" algn="l" defTabSz="8229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2880324" indent="0" algn="l" defTabSz="822950" rtl="0" eaLnBrk="1" latinLnBrk="0" hangingPunct="1">
        <a:spcBef>
          <a:spcPct val="20000"/>
        </a:spcBef>
        <a:buFont typeface="Arial" pitchFamily="34" charset="0"/>
        <a:buNone/>
        <a:defRPr sz="1800" kern="1200">
          <a:solidFill>
            <a:schemeClr val="tx1"/>
          </a:solidFill>
          <a:latin typeface="+mn-lt"/>
          <a:ea typeface="+mn-ea"/>
          <a:cs typeface="+mn-cs"/>
        </a:defRPr>
      </a:lvl8pPr>
      <a:lvl9pPr marL="3497537" indent="-205739" algn="l" defTabSz="8229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fr-FR"/>
      </a:defPPr>
      <a:lvl1pPr marL="0" algn="l" defTabSz="822950" rtl="0" eaLnBrk="1" latinLnBrk="0" hangingPunct="1">
        <a:defRPr sz="1621" kern="1200">
          <a:solidFill>
            <a:schemeClr val="tx1"/>
          </a:solidFill>
          <a:latin typeface="+mn-lt"/>
          <a:ea typeface="+mn-ea"/>
          <a:cs typeface="+mn-cs"/>
        </a:defRPr>
      </a:lvl1pPr>
      <a:lvl2pPr marL="411476" algn="l" defTabSz="822950" rtl="0" eaLnBrk="1" latinLnBrk="0" hangingPunct="1">
        <a:defRPr sz="1621" kern="1200">
          <a:solidFill>
            <a:schemeClr val="tx1"/>
          </a:solidFill>
          <a:latin typeface="+mn-lt"/>
          <a:ea typeface="+mn-ea"/>
          <a:cs typeface="+mn-cs"/>
        </a:defRPr>
      </a:lvl2pPr>
      <a:lvl3pPr marL="822950" algn="l" defTabSz="822950" rtl="0" eaLnBrk="1" latinLnBrk="0" hangingPunct="1">
        <a:defRPr sz="1621" kern="1200">
          <a:solidFill>
            <a:schemeClr val="tx1"/>
          </a:solidFill>
          <a:latin typeface="+mn-lt"/>
          <a:ea typeface="+mn-ea"/>
          <a:cs typeface="+mn-cs"/>
        </a:defRPr>
      </a:lvl3pPr>
      <a:lvl4pPr marL="1234425" algn="l" defTabSz="822950" rtl="0" eaLnBrk="1" latinLnBrk="0" hangingPunct="1">
        <a:defRPr sz="1621" kern="1200">
          <a:solidFill>
            <a:schemeClr val="tx1"/>
          </a:solidFill>
          <a:latin typeface="+mn-lt"/>
          <a:ea typeface="+mn-ea"/>
          <a:cs typeface="+mn-cs"/>
        </a:defRPr>
      </a:lvl4pPr>
      <a:lvl5pPr marL="1645901" algn="l" defTabSz="822950" rtl="0" eaLnBrk="1" latinLnBrk="0" hangingPunct="1">
        <a:defRPr sz="1621" kern="1200">
          <a:solidFill>
            <a:schemeClr val="tx1"/>
          </a:solidFill>
          <a:latin typeface="+mn-lt"/>
          <a:ea typeface="+mn-ea"/>
          <a:cs typeface="+mn-cs"/>
        </a:defRPr>
      </a:lvl5pPr>
      <a:lvl6pPr marL="2057375" algn="l" defTabSz="822950" rtl="0" eaLnBrk="1" latinLnBrk="0" hangingPunct="1">
        <a:defRPr sz="1621" kern="1200">
          <a:solidFill>
            <a:schemeClr val="tx1"/>
          </a:solidFill>
          <a:latin typeface="+mn-lt"/>
          <a:ea typeface="+mn-ea"/>
          <a:cs typeface="+mn-cs"/>
        </a:defRPr>
      </a:lvl6pPr>
      <a:lvl7pPr marL="2468849" algn="l" defTabSz="822950" rtl="0" eaLnBrk="1" latinLnBrk="0" hangingPunct="1">
        <a:defRPr sz="1621" kern="1200">
          <a:solidFill>
            <a:schemeClr val="tx1"/>
          </a:solidFill>
          <a:latin typeface="+mn-lt"/>
          <a:ea typeface="+mn-ea"/>
          <a:cs typeface="+mn-cs"/>
        </a:defRPr>
      </a:lvl7pPr>
      <a:lvl8pPr marL="2880324" algn="l" defTabSz="822950" rtl="0" eaLnBrk="1" latinLnBrk="0" hangingPunct="1">
        <a:defRPr sz="1621" kern="1200">
          <a:solidFill>
            <a:schemeClr val="tx1"/>
          </a:solidFill>
          <a:latin typeface="+mn-lt"/>
          <a:ea typeface="+mn-ea"/>
          <a:cs typeface="+mn-cs"/>
        </a:defRPr>
      </a:lvl8pPr>
      <a:lvl9pPr marL="3291799" algn="l" defTabSz="822950" rtl="0" eaLnBrk="1" latinLnBrk="0" hangingPunct="1">
        <a:defRPr sz="1621"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1" y="1897394"/>
            <a:ext cx="8424863" cy="3280361"/>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2868783" y="217207"/>
            <a:ext cx="5879931" cy="40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6" name="Espace réservé du numéro de diapositive 5"/>
          <p:cNvSpPr>
            <a:spLocks noGrp="1"/>
          </p:cNvSpPr>
          <p:nvPr>
            <p:ph type="sldNum" sz="quarter" idx="4"/>
          </p:nvPr>
        </p:nvSpPr>
        <p:spPr bwMode="gray">
          <a:xfrm>
            <a:off x="7398713" y="5315000"/>
            <a:ext cx="1350000" cy="40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323850" y="53160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1" y="758668"/>
            <a:ext cx="8424863" cy="599990"/>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3" y="5315001"/>
            <a:ext cx="2057400" cy="305152"/>
          </a:xfrm>
          <a:prstGeom prst="rect">
            <a:avLst/>
          </a:prstGeom>
        </p:spPr>
        <p:txBody>
          <a:bodyPr vert="horz" lIns="91440" tIns="45720" rIns="91440" bIns="45720" rtlCol="0" anchor="ctr"/>
          <a:lstStyle>
            <a:lvl1pPr algn="l">
              <a:defRPr sz="750" b="1">
                <a:solidFill>
                  <a:schemeClr val="tx1"/>
                </a:solidFill>
              </a:defRPr>
            </a:lvl1pPr>
          </a:lstStyle>
          <a:p>
            <a:fld id="{B858D49A-5A7A-574D-A0ED-52B5C1EFA876}" type="datetime1">
              <a:rPr lang="fr-FR" cap="all" smtClean="0"/>
              <a:pPr/>
              <a:t>18/10/2022</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53160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gray">
          <a:xfrm>
            <a:off x="1172877" y="206369"/>
            <a:ext cx="606854" cy="387257"/>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gray">
          <a:xfrm>
            <a:off x="288000" y="120000"/>
            <a:ext cx="540000" cy="600000"/>
          </a:xfrm>
          <a:prstGeom prst="rect">
            <a:avLst/>
          </a:prstGeom>
        </p:spPr>
      </p:pic>
    </p:spTree>
    <p:extLst>
      <p:ext uri="{BB962C8B-B14F-4D97-AF65-F5344CB8AC3E}">
        <p14:creationId xmlns:p14="http://schemas.microsoft.com/office/powerpoint/2010/main" val="100812337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Lst>
  <p:hf hdr="0"/>
  <p:txStyles>
    <p:title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9.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microsoft.com/office/2007/relationships/hdphoto" Target="../media/hdphoto5.wdp"/><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microsoft.com/office/2007/relationships/hdphoto" Target="../media/hdphoto6.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8562AEF9-961A-4543-8CFE-734612F42E8A}" type="datetime1">
              <a:rPr lang="fr-FR" smtClean="0"/>
              <a:t>18/10/2022</a:t>
            </a:fld>
            <a:endParaRPr lang="fr-FR" dirty="0"/>
          </a:p>
        </p:txBody>
      </p:sp>
      <p:pic>
        <p:nvPicPr>
          <p:cNvPr id="6" name="Image 5"/>
          <p:cNvPicPr>
            <a:picLocks noChangeAspect="1"/>
          </p:cNvPicPr>
          <p:nvPr/>
        </p:nvPicPr>
        <p:blipFill>
          <a:blip r:embed="rId2"/>
          <a:stretch>
            <a:fillRect/>
          </a:stretch>
        </p:blipFill>
        <p:spPr>
          <a:xfrm>
            <a:off x="6668312" y="49799"/>
            <a:ext cx="2443640" cy="1110565"/>
          </a:xfrm>
          <a:prstGeom prst="rect">
            <a:avLst/>
          </a:prstGeom>
        </p:spPr>
      </p:pic>
      <p:sp>
        <p:nvSpPr>
          <p:cNvPr id="10" name="ZoneTexte 9"/>
          <p:cNvSpPr txBox="1"/>
          <p:nvPr/>
        </p:nvSpPr>
        <p:spPr>
          <a:xfrm>
            <a:off x="611559" y="2065412"/>
            <a:ext cx="8424937" cy="2708434"/>
          </a:xfrm>
          <a:prstGeom prst="rect">
            <a:avLst/>
          </a:prstGeom>
          <a:noFill/>
        </p:spPr>
        <p:txBody>
          <a:bodyPr wrap="square" rtlCol="0">
            <a:spAutoFit/>
          </a:bodyPr>
          <a:lstStyle/>
          <a:p>
            <a:endParaRPr lang="fr-FR" b="1" dirty="0" smtClean="0"/>
          </a:p>
          <a:p>
            <a:endParaRPr lang="fr-FR" b="1" dirty="0"/>
          </a:p>
          <a:p>
            <a:r>
              <a:rPr lang="fr-FR" b="1" dirty="0" smtClean="0"/>
              <a:t>Conseil </a:t>
            </a:r>
            <a:r>
              <a:rPr lang="fr-FR" b="1" dirty="0"/>
              <a:t>national de la refondation (CNR) en santé </a:t>
            </a:r>
            <a:r>
              <a:rPr lang="fr-FR" sz="2000" dirty="0"/>
              <a:t/>
            </a:r>
            <a:br>
              <a:rPr lang="fr-FR" sz="2000" dirty="0"/>
            </a:br>
            <a:r>
              <a:rPr lang="fr-FR" dirty="0"/>
              <a:t/>
            </a:r>
            <a:br>
              <a:rPr lang="fr-FR" dirty="0"/>
            </a:br>
            <a:r>
              <a:rPr lang="fr-FR" sz="1600" dirty="0"/>
              <a:t>Lancé le 3 octobre 2022 </a:t>
            </a:r>
            <a:br>
              <a:rPr lang="fr-FR" sz="1600" dirty="0"/>
            </a:br>
            <a:r>
              <a:rPr lang="fr-FR" sz="1600" dirty="0"/>
              <a:t>Par, François BRAUN, Ministre de la Santé et de la Prévention</a:t>
            </a:r>
            <a:br>
              <a:rPr lang="fr-FR" sz="1600" dirty="0"/>
            </a:br>
            <a:r>
              <a:rPr lang="fr-FR" sz="1600" dirty="0"/>
              <a:t/>
            </a:r>
            <a:br>
              <a:rPr lang="fr-FR" sz="1600" dirty="0"/>
            </a:br>
            <a:r>
              <a:rPr lang="fr-FR" sz="1600" dirty="0"/>
              <a:t>Lancé en </a:t>
            </a:r>
            <a:r>
              <a:rPr lang="fr-FR" sz="1600" dirty="0" err="1"/>
              <a:t>Idf</a:t>
            </a:r>
            <a:r>
              <a:rPr lang="fr-FR" sz="1600" dirty="0"/>
              <a:t> le 12 octobre 2022 </a:t>
            </a:r>
            <a:br>
              <a:rPr lang="fr-FR" sz="1600" dirty="0"/>
            </a:br>
            <a:r>
              <a:rPr lang="fr-FR" sz="1600" dirty="0"/>
              <a:t>Par, Amélie VERDIER, Directrice Générale de l’ARS </a:t>
            </a:r>
            <a:r>
              <a:rPr lang="fr-FR" sz="1600" dirty="0" err="1" smtClean="0"/>
              <a:t>IdF</a:t>
            </a:r>
            <a:r>
              <a:rPr lang="fr-FR" sz="1600" dirty="0" smtClean="0"/>
              <a:t>, </a:t>
            </a:r>
            <a:r>
              <a:rPr lang="fr-FR" sz="1600" dirty="0"/>
              <a:t>auprès des 8 Présidents de CTS</a:t>
            </a:r>
            <a:r>
              <a:rPr lang="fr-FR" dirty="0"/>
              <a:t/>
            </a:r>
            <a:br>
              <a:rPr lang="fr-FR" dirty="0"/>
            </a:br>
            <a:endParaRPr lang="fr-FR" dirty="0"/>
          </a:p>
        </p:txBody>
      </p:sp>
    </p:spTree>
    <p:extLst>
      <p:ext uri="{BB962C8B-B14F-4D97-AF65-F5344CB8AC3E}">
        <p14:creationId xmlns:p14="http://schemas.microsoft.com/office/powerpoint/2010/main" val="3164675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261937" y="656420"/>
            <a:ext cx="8424863" cy="599990"/>
          </a:xfrm>
        </p:spPr>
        <p:txBody>
          <a:bodyPr>
            <a:normAutofit fontScale="90000"/>
          </a:bodyPr>
          <a:lstStyle/>
          <a:p>
            <a:r>
              <a:rPr lang="fr-FR" sz="2800" dirty="0">
                <a:solidFill>
                  <a:srgbClr val="002060"/>
                </a:solidFill>
                <a:ea typeface="+mn-ea"/>
                <a:cs typeface="+mn-cs"/>
              </a:rPr>
              <a:t>Le CNR en santé – principes et objectifs</a:t>
            </a:r>
            <a:br>
              <a:rPr lang="fr-FR" sz="2800" dirty="0">
                <a:solidFill>
                  <a:srgbClr val="002060"/>
                </a:solidFill>
                <a:ea typeface="+mn-ea"/>
                <a:cs typeface="+mn-cs"/>
              </a:rPr>
            </a:br>
            <a:endParaRPr lang="fr-FR" dirty="0">
              <a:solidFill>
                <a:srgbClr val="002060"/>
              </a:solidFill>
            </a:endParaRPr>
          </a:p>
        </p:txBody>
      </p:sp>
      <p:sp>
        <p:nvSpPr>
          <p:cNvPr id="3" name="Pentagone 2"/>
          <p:cNvSpPr/>
          <p:nvPr/>
        </p:nvSpPr>
        <p:spPr>
          <a:xfrm>
            <a:off x="899593" y="1294597"/>
            <a:ext cx="1368152" cy="881010"/>
          </a:xfrm>
          <a:prstGeom prst="homePlat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t>Objectifs</a:t>
            </a:r>
          </a:p>
        </p:txBody>
      </p:sp>
      <p:sp>
        <p:nvSpPr>
          <p:cNvPr id="11" name="Pentagone 10"/>
          <p:cNvSpPr/>
          <p:nvPr/>
        </p:nvSpPr>
        <p:spPr>
          <a:xfrm>
            <a:off x="899593" y="2219793"/>
            <a:ext cx="1368152" cy="881010"/>
          </a:xfrm>
          <a:prstGeom prst="homePlat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t>Thèmes</a:t>
            </a:r>
          </a:p>
        </p:txBody>
      </p:sp>
      <p:sp>
        <p:nvSpPr>
          <p:cNvPr id="12" name="Pentagone 11"/>
          <p:cNvSpPr/>
          <p:nvPr/>
        </p:nvSpPr>
        <p:spPr>
          <a:xfrm>
            <a:off x="899593" y="3144989"/>
            <a:ext cx="1368152" cy="881010"/>
          </a:xfrm>
          <a:prstGeom prst="homePlat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t>Maillage et organisation</a:t>
            </a:r>
          </a:p>
        </p:txBody>
      </p:sp>
      <p:sp>
        <p:nvSpPr>
          <p:cNvPr id="13" name="Pentagone 12"/>
          <p:cNvSpPr/>
          <p:nvPr/>
        </p:nvSpPr>
        <p:spPr>
          <a:xfrm>
            <a:off x="899593" y="4070185"/>
            <a:ext cx="1368152" cy="881010"/>
          </a:xfrm>
          <a:prstGeom prst="homePlat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t>Calendrier</a:t>
            </a:r>
          </a:p>
        </p:txBody>
      </p:sp>
      <p:sp>
        <p:nvSpPr>
          <p:cNvPr id="4" name="ZoneTexte 3"/>
          <p:cNvSpPr txBox="1"/>
          <p:nvPr/>
        </p:nvSpPr>
        <p:spPr>
          <a:xfrm>
            <a:off x="2195488" y="1230270"/>
            <a:ext cx="6624984" cy="830997"/>
          </a:xfrm>
          <a:prstGeom prst="rect">
            <a:avLst/>
          </a:prstGeom>
          <a:noFill/>
        </p:spPr>
        <p:txBody>
          <a:bodyPr wrap="square" rtlCol="0">
            <a:spAutoFit/>
          </a:bodyPr>
          <a:lstStyle/>
          <a:p>
            <a:pPr marL="257175" lvl="1" indent="-171450">
              <a:buFont typeface="Arial" panose="020B0604020202020204" pitchFamily="34" charset="0"/>
              <a:buChar char="•"/>
            </a:pPr>
            <a:r>
              <a:rPr lang="fr-FR" sz="1200" dirty="0"/>
              <a:t>Mobiliser l’ensemble des acteurs et notamment le trio élus-usagers-personnels, se focaliser sur nos acteurs et être dans une logique de réponse collective ; </a:t>
            </a:r>
          </a:p>
          <a:p>
            <a:pPr marL="257175" lvl="1" indent="-171450">
              <a:buFont typeface="Arial" panose="020B0604020202020204" pitchFamily="34" charset="0"/>
              <a:buChar char="•"/>
            </a:pPr>
            <a:r>
              <a:rPr lang="fr-FR" sz="1200" dirty="0"/>
              <a:t>Trouver des solutions pertinentes au niveau des territoires et potentiellement (les deux n’ont pas besoin de se cumuler) généralisables au niveau national ; </a:t>
            </a:r>
          </a:p>
        </p:txBody>
      </p:sp>
      <p:sp>
        <p:nvSpPr>
          <p:cNvPr id="14" name="ZoneTexte 13"/>
          <p:cNvSpPr txBox="1"/>
          <p:nvPr/>
        </p:nvSpPr>
        <p:spPr>
          <a:xfrm>
            <a:off x="2195488" y="2244799"/>
            <a:ext cx="2607105" cy="830997"/>
          </a:xfrm>
          <a:prstGeom prst="rect">
            <a:avLst/>
          </a:prstGeom>
          <a:noFill/>
        </p:spPr>
        <p:txBody>
          <a:bodyPr wrap="square" rtlCol="0">
            <a:spAutoFit/>
          </a:bodyPr>
          <a:lstStyle/>
          <a:p>
            <a:pPr marL="257175" lvl="1" indent="-171450">
              <a:buFont typeface="Arial" panose="020B0604020202020204" pitchFamily="34" charset="0"/>
              <a:buChar char="•"/>
            </a:pPr>
            <a:r>
              <a:rPr lang="fr-FR" sz="1200" dirty="0"/>
              <a:t>Médecin traitant ; </a:t>
            </a:r>
          </a:p>
          <a:p>
            <a:pPr marL="257175" lvl="1" indent="-171450">
              <a:buFont typeface="Arial" panose="020B0604020202020204" pitchFamily="34" charset="0"/>
              <a:buChar char="•"/>
            </a:pPr>
            <a:r>
              <a:rPr lang="fr-FR" sz="1200" dirty="0"/>
              <a:t>Attractivité des métiers ; </a:t>
            </a:r>
          </a:p>
          <a:p>
            <a:pPr marL="257175" lvl="1" indent="-171450">
              <a:buFont typeface="Arial" panose="020B0604020202020204" pitchFamily="34" charset="0"/>
              <a:buChar char="•"/>
            </a:pPr>
            <a:r>
              <a:rPr lang="fr-FR" sz="1200" dirty="0"/>
              <a:t>Permanence des soins ;</a:t>
            </a:r>
          </a:p>
          <a:p>
            <a:pPr marL="257175" lvl="1" indent="-171450">
              <a:buFont typeface="Arial" panose="020B0604020202020204" pitchFamily="34" charset="0"/>
              <a:buChar char="•"/>
            </a:pPr>
            <a:r>
              <a:rPr lang="fr-FR" sz="1200" dirty="0"/>
              <a:t>Prévention ; </a:t>
            </a:r>
          </a:p>
        </p:txBody>
      </p:sp>
      <p:sp>
        <p:nvSpPr>
          <p:cNvPr id="15" name="ZoneTexte 14"/>
          <p:cNvSpPr txBox="1"/>
          <p:nvPr/>
        </p:nvSpPr>
        <p:spPr>
          <a:xfrm>
            <a:off x="4644008" y="2430032"/>
            <a:ext cx="2523270" cy="461665"/>
          </a:xfrm>
          <a:prstGeom prst="rect">
            <a:avLst/>
          </a:prstGeom>
          <a:noFill/>
        </p:spPr>
        <p:txBody>
          <a:bodyPr wrap="square" rtlCol="0">
            <a:spAutoFit/>
          </a:bodyPr>
          <a:lstStyle/>
          <a:p>
            <a:pPr marL="85725" lvl="1"/>
            <a:r>
              <a:rPr lang="fr-FR" sz="1200" dirty="0"/>
              <a:t>+ 1 ou 2 thèmes remontés du terrain</a:t>
            </a:r>
          </a:p>
        </p:txBody>
      </p:sp>
      <p:sp>
        <p:nvSpPr>
          <p:cNvPr id="16" name="ZoneTexte 15"/>
          <p:cNvSpPr txBox="1"/>
          <p:nvPr/>
        </p:nvSpPr>
        <p:spPr>
          <a:xfrm>
            <a:off x="2195488" y="3065159"/>
            <a:ext cx="6624984" cy="1015663"/>
          </a:xfrm>
          <a:prstGeom prst="rect">
            <a:avLst/>
          </a:prstGeom>
          <a:noFill/>
        </p:spPr>
        <p:txBody>
          <a:bodyPr wrap="square" rtlCol="0">
            <a:spAutoFit/>
          </a:bodyPr>
          <a:lstStyle/>
          <a:p>
            <a:pPr marL="257175" lvl="1" indent="-171450">
              <a:buFont typeface="Arial" panose="020B0604020202020204" pitchFamily="34" charset="0"/>
              <a:buChar char="•"/>
            </a:pPr>
            <a:r>
              <a:rPr lang="fr-FR" sz="1200" dirty="0"/>
              <a:t>Echelle départementale à privilégier mais peut s’adapter en fonction des territoires : choisir la maille la plus pertinente pour faire remonter des idées et des projets (ex : le bassin de vie) ; les CTS sont le bon échelon à mobiliser pour toucher le triptyque élus-usagers-PS  </a:t>
            </a:r>
          </a:p>
          <a:p>
            <a:pPr marL="257175" lvl="1" indent="-171450">
              <a:buFont typeface="Arial" panose="020B0604020202020204" pitchFamily="34" charset="0"/>
              <a:buChar char="•"/>
            </a:pPr>
            <a:r>
              <a:rPr lang="fr-FR" sz="1200" dirty="0"/>
              <a:t>Les préfectures mais surtout les sous-préfectures peuvent être intégrés en fonction des organisations territoriales retenues ; </a:t>
            </a:r>
          </a:p>
        </p:txBody>
      </p:sp>
      <p:sp>
        <p:nvSpPr>
          <p:cNvPr id="17" name="ZoneTexte 16"/>
          <p:cNvSpPr txBox="1"/>
          <p:nvPr/>
        </p:nvSpPr>
        <p:spPr>
          <a:xfrm>
            <a:off x="2195736" y="4100510"/>
            <a:ext cx="6624984" cy="830997"/>
          </a:xfrm>
          <a:prstGeom prst="rect">
            <a:avLst/>
          </a:prstGeom>
          <a:noFill/>
        </p:spPr>
        <p:txBody>
          <a:bodyPr wrap="square" rtlCol="0">
            <a:spAutoFit/>
          </a:bodyPr>
          <a:lstStyle/>
          <a:p>
            <a:pPr marL="257175" lvl="1" indent="-171450">
              <a:buFont typeface="Arial" panose="020B0604020202020204" pitchFamily="34" charset="0"/>
              <a:buChar char="•"/>
            </a:pPr>
            <a:r>
              <a:rPr lang="fr-FR" sz="1200" dirty="0"/>
              <a:t>Lancement par le ministre ce lundi (3 octobre) au Mans ; </a:t>
            </a:r>
          </a:p>
          <a:p>
            <a:pPr marL="257175" lvl="1" indent="-171450">
              <a:buFont typeface="Arial" panose="020B0604020202020204" pitchFamily="34" charset="0"/>
              <a:buChar char="•"/>
            </a:pPr>
            <a:r>
              <a:rPr lang="fr-FR" sz="1200" dirty="0"/>
              <a:t>Rendu attendu pour mi-décembre ; </a:t>
            </a:r>
          </a:p>
          <a:p>
            <a:pPr marL="257175" lvl="1" indent="-171450">
              <a:buFont typeface="Arial" panose="020B0604020202020204" pitchFamily="34" charset="0"/>
              <a:buChar char="•"/>
            </a:pPr>
            <a:r>
              <a:rPr lang="fr-FR" sz="1200" dirty="0"/>
              <a:t>Nécessité d’organiser au moins 2 réunions par groupe de travail pour avoir un retour qualitatif</a:t>
            </a:r>
          </a:p>
        </p:txBody>
      </p:sp>
      <p:pic>
        <p:nvPicPr>
          <p:cNvPr id="5" name="Image 4"/>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backgroundRemoval t="5525" b="93370" l="9867" r="93600">
                        <a14:foregroundMark x1="14667" y1="43646" x2="14667" y2="43646"/>
                        <a14:foregroundMark x1="28533" y1="46961" x2="28533" y2="46961"/>
                        <a14:foregroundMark x1="43200" y1="54696" x2="43200" y2="54696"/>
                        <a14:foregroundMark x1="52800" y1="47790" x2="52800" y2="47790"/>
                        <a14:foregroundMark x1="70667" y1="20442" x2="70667" y2="20442"/>
                        <a14:foregroundMark x1="75200" y1="23481" x2="75200" y2="23481"/>
                        <a14:foregroundMark x1="85867" y1="22376" x2="85867" y2="22376"/>
                      </a14:backgroundRemoval>
                    </a14:imgEffect>
                  </a14:imgLayer>
                </a14:imgProps>
              </a:ext>
            </a:extLst>
          </a:blip>
          <a:stretch>
            <a:fillRect/>
          </a:stretch>
        </p:blipFill>
        <p:spPr>
          <a:xfrm>
            <a:off x="214547" y="1492488"/>
            <a:ext cx="517841" cy="499889"/>
          </a:xfrm>
          <a:prstGeom prst="rect">
            <a:avLst/>
          </a:prstGeom>
        </p:spPr>
      </p:pic>
      <p:pic>
        <p:nvPicPr>
          <p:cNvPr id="6" name="Image 5"/>
          <p:cNvPicPr>
            <a:picLocks noChangeAspect="1"/>
          </p:cNvPicPr>
          <p:nvPr/>
        </p:nvPicPr>
        <p:blipFill>
          <a:blip r:embed="rId5">
            <a:duotone>
              <a:schemeClr val="accent2">
                <a:shade val="45000"/>
                <a:satMod val="135000"/>
              </a:schemeClr>
              <a:prstClr val="white"/>
            </a:duotone>
            <a:extLst>
              <a:ext uri="{BEBA8EAE-BF5A-486C-A8C5-ECC9F3942E4B}">
                <a14:imgProps xmlns:a14="http://schemas.microsoft.com/office/drawing/2010/main">
                  <a14:imgLayer r:embed="rId6">
                    <a14:imgEffect>
                      <a14:backgroundRemoval t="2882" b="96830" l="1127" r="95493">
                        <a14:foregroundMark x1="26197" y1="40058" x2="26197" y2="40058"/>
                        <a14:foregroundMark x1="33239" y1="38329" x2="33239" y2="38329"/>
                        <a14:foregroundMark x1="25915" y1="55620" x2="25915" y2="55620"/>
                        <a14:foregroundMark x1="33521" y1="61095" x2="33521" y2="61095"/>
                        <a14:foregroundMark x1="47887" y1="56772" x2="47887" y2="56772"/>
                        <a14:foregroundMark x1="48451" y1="64553" x2="48451" y2="64553"/>
                        <a14:foregroundMark x1="50423" y1="41499" x2="50423" y2="41499"/>
                        <a14:foregroundMark x1="50141" y1="33141" x2="50141" y2="33141"/>
                        <a14:foregroundMark x1="79437" y1="25648" x2="79437" y2="25648"/>
                      </a14:backgroundRemoval>
                    </a14:imgEffect>
                  </a14:imgLayer>
                </a14:imgProps>
              </a:ext>
            </a:extLst>
          </a:blip>
          <a:stretch>
            <a:fillRect/>
          </a:stretch>
        </p:blipFill>
        <p:spPr>
          <a:xfrm>
            <a:off x="199620" y="2365458"/>
            <a:ext cx="594684" cy="581283"/>
          </a:xfrm>
          <a:prstGeom prst="rect">
            <a:avLst/>
          </a:prstGeom>
        </p:spPr>
      </p:pic>
      <p:pic>
        <p:nvPicPr>
          <p:cNvPr id="18" name="Image 17"/>
          <p:cNvPicPr>
            <a:picLocks noChangeAspect="1"/>
          </p:cNvPicPr>
          <p:nvPr/>
        </p:nvPicPr>
        <p:blipFill>
          <a:blip r:embed="rId7">
            <a:duotone>
              <a:schemeClr val="accent2">
                <a:shade val="45000"/>
                <a:satMod val="135000"/>
              </a:schemeClr>
              <a:prstClr val="white"/>
            </a:duotone>
            <a:extLst>
              <a:ext uri="{BEBA8EAE-BF5A-486C-A8C5-ECC9F3942E4B}">
                <a14:imgProps xmlns:a14="http://schemas.microsoft.com/office/drawing/2010/main">
                  <a14:imgLayer r:embed="rId8">
                    <a14:imgEffect>
                      <a14:backgroundRemoval t="3540" b="96755" l="0" r="97391">
                        <a14:foregroundMark x1="24058" y1="38053" x2="24058" y2="38053"/>
                        <a14:foregroundMark x1="40290" y1="31563" x2="40290" y2="31563"/>
                        <a14:foregroundMark x1="46957" y1="13569" x2="46957" y2="13569"/>
                        <a14:foregroundMark x1="16812" y1="61947" x2="16812" y2="61947"/>
                        <a14:foregroundMark x1="11884" y1="75221" x2="11884" y2="75221"/>
                        <a14:foregroundMark x1="48116" y1="62242" x2="48116" y2="62242"/>
                        <a14:foregroundMark x1="69275" y1="79941" x2="69275" y2="79941"/>
                        <a14:foregroundMark x1="75942" y1="61062" x2="75942" y2="61062"/>
                        <a14:foregroundMark x1="80580" y1="44838" x2="80580" y2="44838"/>
                      </a14:backgroundRemoval>
                    </a14:imgEffect>
                  </a14:imgLayer>
                </a14:imgProps>
              </a:ext>
            </a:extLst>
          </a:blip>
          <a:stretch>
            <a:fillRect/>
          </a:stretch>
        </p:blipFill>
        <p:spPr>
          <a:xfrm>
            <a:off x="139513" y="3289548"/>
            <a:ext cx="633739" cy="622718"/>
          </a:xfrm>
          <a:prstGeom prst="rect">
            <a:avLst/>
          </a:prstGeom>
        </p:spPr>
      </p:pic>
      <p:pic>
        <p:nvPicPr>
          <p:cNvPr id="19" name="Image 18"/>
          <p:cNvPicPr>
            <a:picLocks noChangeAspect="1"/>
          </p:cNvPicPr>
          <p:nvPr/>
        </p:nvPicPr>
        <p:blipFill>
          <a:blip r:embed="rId9">
            <a:duotone>
              <a:schemeClr val="accent2">
                <a:shade val="45000"/>
                <a:satMod val="135000"/>
              </a:schemeClr>
              <a:prstClr val="white"/>
            </a:duotone>
            <a:extLst>
              <a:ext uri="{BEBA8EAE-BF5A-486C-A8C5-ECC9F3942E4B}">
                <a14:imgProps xmlns:a14="http://schemas.microsoft.com/office/drawing/2010/main">
                  <a14:imgLayer r:embed="rId10">
                    <a14:imgEffect>
                      <a14:backgroundRemoval t="10000" b="90000" l="10000" r="90000">
                        <a14:foregroundMark x1="26433" y1="50151" x2="26433" y2="50151"/>
                        <a14:foregroundMark x1="28025" y1="67674" x2="28025" y2="67674"/>
                        <a14:foregroundMark x1="46178" y1="55589" x2="46178" y2="55589"/>
                        <a14:foregroundMark x1="45223" y1="67674" x2="45223" y2="67674"/>
                        <a14:foregroundMark x1="64331" y1="50151" x2="64331" y2="50151"/>
                        <a14:foregroundMark x1="57325" y1="65559" x2="57325" y2="65559"/>
                        <a14:foregroundMark x1="73567" y1="62236" x2="73567" y2="62236"/>
                      </a14:backgroundRemoval>
                    </a14:imgEffect>
                  </a14:imgLayer>
                </a14:imgProps>
              </a:ext>
            </a:extLst>
          </a:blip>
          <a:stretch>
            <a:fillRect/>
          </a:stretch>
        </p:blipFill>
        <p:spPr>
          <a:xfrm>
            <a:off x="85795" y="4134684"/>
            <a:ext cx="775345" cy="817322"/>
          </a:xfrm>
          <a:prstGeom prst="rect">
            <a:avLst/>
          </a:prstGeom>
        </p:spPr>
      </p:pic>
      <p:cxnSp>
        <p:nvCxnSpPr>
          <p:cNvPr id="21" name="Connecteur droit 20"/>
          <p:cNvCxnSpPr/>
          <p:nvPr/>
        </p:nvCxnSpPr>
        <p:spPr>
          <a:xfrm>
            <a:off x="899593" y="2199154"/>
            <a:ext cx="7992887"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899593" y="3121351"/>
            <a:ext cx="7992887"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899593" y="4043548"/>
            <a:ext cx="7992887"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9662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7985" y="314861"/>
            <a:ext cx="8023469" cy="562518"/>
          </a:xfrm>
        </p:spPr>
        <p:txBody>
          <a:bodyPr>
            <a:normAutofit fontScale="90000"/>
          </a:bodyPr>
          <a:lstStyle/>
          <a:p>
            <a:r>
              <a:rPr lang="fr-FR" sz="2160" dirty="0">
                <a:solidFill>
                  <a:schemeClr val="accent1">
                    <a:lumMod val="75000"/>
                  </a:schemeClr>
                </a:solidFill>
                <a:latin typeface="Century Gothic" panose="020B0502020202020204" pitchFamily="34" charset="0"/>
              </a:rPr>
              <a:t>Richesse et diversité des réponses aux besoins dans les Yvelines</a:t>
            </a:r>
          </a:p>
        </p:txBody>
      </p:sp>
      <p:sp>
        <p:nvSpPr>
          <p:cNvPr id="7" name="ZoneTexte 6"/>
          <p:cNvSpPr txBox="1"/>
          <p:nvPr/>
        </p:nvSpPr>
        <p:spPr>
          <a:xfrm>
            <a:off x="788676" y="3264432"/>
            <a:ext cx="1898024" cy="757130"/>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endParaRPr lang="fr-FR" sz="630" dirty="0"/>
          </a:p>
          <a:p>
            <a:endParaRPr lang="fr-FR" sz="630" dirty="0"/>
          </a:p>
          <a:p>
            <a:endParaRPr lang="fr-FR" sz="630" dirty="0"/>
          </a:p>
          <a:p>
            <a:r>
              <a:rPr lang="fr-FR" sz="810" dirty="0"/>
              <a:t>après 9 mois de fonctionnement</a:t>
            </a:r>
          </a:p>
          <a:p>
            <a:pPr marL="154305" indent="-154305">
              <a:buFont typeface="Wingdings" panose="05000000000000000000" pitchFamily="2" charset="2"/>
              <a:buChar char="ü"/>
            </a:pPr>
            <a:r>
              <a:rPr lang="fr-FR" sz="810" b="1" dirty="0"/>
              <a:t>1 242 </a:t>
            </a:r>
            <a:r>
              <a:rPr lang="fr-FR" sz="810" dirty="0"/>
              <a:t>consultations</a:t>
            </a:r>
          </a:p>
          <a:p>
            <a:pPr marL="154305" indent="-154305">
              <a:buFont typeface="Wingdings" panose="05000000000000000000" pitchFamily="2" charset="2"/>
              <a:buChar char="ü"/>
            </a:pPr>
            <a:r>
              <a:rPr lang="fr-FR" sz="810" b="1" dirty="0"/>
              <a:t>90%</a:t>
            </a:r>
            <a:r>
              <a:rPr lang="fr-FR" sz="810" dirty="0"/>
              <a:t> des </a:t>
            </a:r>
            <a:r>
              <a:rPr lang="fr-FR" sz="810" dirty="0" err="1"/>
              <a:t>RdV</a:t>
            </a:r>
            <a:r>
              <a:rPr lang="fr-FR" sz="810" dirty="0"/>
              <a:t> obtenus en – 12h</a:t>
            </a:r>
          </a:p>
        </p:txBody>
      </p:sp>
      <p:pic>
        <p:nvPicPr>
          <p:cNvPr id="8" name="Image 7"/>
          <p:cNvPicPr/>
          <p:nvPr/>
        </p:nvPicPr>
        <p:blipFill>
          <a:blip r:embed="rId3"/>
          <a:stretch>
            <a:fillRect/>
          </a:stretch>
        </p:blipFill>
        <p:spPr>
          <a:xfrm>
            <a:off x="750079" y="3095495"/>
            <a:ext cx="712880" cy="456902"/>
          </a:xfrm>
          <a:prstGeom prst="rect">
            <a:avLst/>
          </a:prstGeom>
        </p:spPr>
      </p:pic>
      <p:sp>
        <p:nvSpPr>
          <p:cNvPr id="9" name="ZoneTexte 8"/>
          <p:cNvSpPr txBox="1"/>
          <p:nvPr/>
        </p:nvSpPr>
        <p:spPr>
          <a:xfrm>
            <a:off x="356731" y="1672926"/>
            <a:ext cx="2476611" cy="466281"/>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810" b="1" dirty="0"/>
              <a:t>6 CPTS</a:t>
            </a:r>
          </a:p>
          <a:p>
            <a:pPr algn="ctr"/>
            <a:r>
              <a:rPr lang="fr-FR" sz="810" b="1" dirty="0"/>
              <a:t>Communautés Professionnelles Territoriales de Santé</a:t>
            </a:r>
          </a:p>
        </p:txBody>
      </p:sp>
      <p:sp>
        <p:nvSpPr>
          <p:cNvPr id="10" name="ZoneTexte 9"/>
          <p:cNvSpPr txBox="1"/>
          <p:nvPr/>
        </p:nvSpPr>
        <p:spPr>
          <a:xfrm>
            <a:off x="762776" y="1193045"/>
            <a:ext cx="1708940" cy="466281"/>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810" b="1" dirty="0"/>
              <a:t>2 DAC </a:t>
            </a:r>
          </a:p>
          <a:p>
            <a:r>
              <a:rPr lang="fr-FR" sz="810" dirty="0"/>
              <a:t>Dispositifs d’appui à la coordination</a:t>
            </a:r>
          </a:p>
        </p:txBody>
      </p:sp>
      <p:sp>
        <p:nvSpPr>
          <p:cNvPr id="12" name="ZoneTexte 11"/>
          <p:cNvSpPr txBox="1"/>
          <p:nvPr/>
        </p:nvSpPr>
        <p:spPr>
          <a:xfrm>
            <a:off x="1384703" y="2190895"/>
            <a:ext cx="1231908" cy="466281"/>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810" b="1" dirty="0"/>
              <a:t>8</a:t>
            </a:r>
            <a:r>
              <a:rPr lang="fr-FR" sz="810" dirty="0"/>
              <a:t> CLS </a:t>
            </a:r>
          </a:p>
          <a:p>
            <a:pPr algn="ctr"/>
            <a:r>
              <a:rPr lang="fr-FR" sz="810" dirty="0"/>
              <a:t>Contrat Local de Santé</a:t>
            </a:r>
          </a:p>
        </p:txBody>
      </p:sp>
      <p:sp>
        <p:nvSpPr>
          <p:cNvPr id="13" name="ZoneTexte 12"/>
          <p:cNvSpPr txBox="1"/>
          <p:nvPr/>
        </p:nvSpPr>
        <p:spPr>
          <a:xfrm>
            <a:off x="449670" y="2619470"/>
            <a:ext cx="1630125" cy="341632"/>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sz="810" b="1" dirty="0"/>
              <a:t>9</a:t>
            </a:r>
            <a:r>
              <a:rPr lang="fr-FR" sz="810" dirty="0"/>
              <a:t> CLSM </a:t>
            </a:r>
          </a:p>
          <a:p>
            <a:pPr algn="ctr"/>
            <a:r>
              <a:rPr lang="fr-FR" sz="810" dirty="0"/>
              <a:t>Contrat Local de Santé Mentale</a:t>
            </a:r>
          </a:p>
        </p:txBody>
      </p:sp>
      <p:sp>
        <p:nvSpPr>
          <p:cNvPr id="14" name="ZoneTexte 13"/>
          <p:cNvSpPr txBox="1"/>
          <p:nvPr/>
        </p:nvSpPr>
        <p:spPr>
          <a:xfrm>
            <a:off x="3157564" y="789436"/>
            <a:ext cx="1809062" cy="1652247"/>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Sanitaire – 2 GHT</a:t>
            </a:r>
          </a:p>
          <a:p>
            <a:pPr marL="160020" indent="-160020">
              <a:buFont typeface="Wingdings" panose="05000000000000000000" pitchFamily="2" charset="2"/>
              <a:buChar char="ü"/>
            </a:pPr>
            <a:r>
              <a:rPr lang="fr-FR" sz="810" b="1" dirty="0"/>
              <a:t>51</a:t>
            </a:r>
            <a:r>
              <a:rPr lang="fr-FR" sz="810" dirty="0"/>
              <a:t> établissements de santé dont</a:t>
            </a:r>
          </a:p>
          <a:p>
            <a:pPr marL="320040" lvl="1" indent="-154305">
              <a:buFont typeface="Arial" panose="020B0604020202020204" pitchFamily="34" charset="0"/>
              <a:buChar char="•"/>
              <a:tabLst>
                <a:tab pos="487205" algn="l"/>
              </a:tabLst>
            </a:pPr>
            <a:r>
              <a:rPr lang="fr-FR" sz="810" dirty="0"/>
              <a:t>14 Ets publics</a:t>
            </a:r>
          </a:p>
          <a:p>
            <a:pPr marL="320040" lvl="1" indent="-154305">
              <a:buFont typeface="Arial" panose="020B0604020202020204" pitchFamily="34" charset="0"/>
              <a:buChar char="•"/>
              <a:tabLst>
                <a:tab pos="487205" algn="l"/>
              </a:tabLst>
            </a:pPr>
            <a:r>
              <a:rPr lang="fr-FR" sz="810" dirty="0"/>
              <a:t>8 ESPIC</a:t>
            </a:r>
          </a:p>
          <a:p>
            <a:pPr marL="320040" lvl="1" indent="-154305">
              <a:buFont typeface="Arial" panose="020B0604020202020204" pitchFamily="34" charset="0"/>
              <a:buChar char="•"/>
              <a:tabLst>
                <a:tab pos="487205" algn="l"/>
              </a:tabLst>
            </a:pPr>
            <a:r>
              <a:rPr lang="fr-FR" sz="810" dirty="0"/>
              <a:t>29 Ets privés commerciaux</a:t>
            </a:r>
          </a:p>
          <a:p>
            <a:pPr marL="177165" lvl="1" indent="-177165">
              <a:buFont typeface="Wingdings" panose="05000000000000000000" pitchFamily="2" charset="2"/>
              <a:buChar char="ü"/>
            </a:pPr>
            <a:r>
              <a:rPr lang="fr-FR" sz="810" b="1" dirty="0"/>
              <a:t>11 </a:t>
            </a:r>
            <a:r>
              <a:rPr lang="fr-FR" sz="810" dirty="0"/>
              <a:t>services </a:t>
            </a:r>
            <a:r>
              <a:rPr lang="fr-FR" sz="810" b="1" dirty="0"/>
              <a:t>d’urgence</a:t>
            </a:r>
          </a:p>
          <a:p>
            <a:pPr marL="177165" lvl="1" indent="-177165">
              <a:buFont typeface="Wingdings" panose="05000000000000000000" pitchFamily="2" charset="2"/>
              <a:buChar char="ü"/>
            </a:pPr>
            <a:r>
              <a:rPr lang="fr-FR" sz="810" b="1" dirty="0"/>
              <a:t>8 </a:t>
            </a:r>
            <a:r>
              <a:rPr lang="fr-FR" sz="810" dirty="0"/>
              <a:t>services de réanimation adultes</a:t>
            </a:r>
          </a:p>
          <a:p>
            <a:pPr marL="177165" lvl="1" indent="-177165">
              <a:buFont typeface="Wingdings" panose="05000000000000000000" pitchFamily="2" charset="2"/>
              <a:buChar char="ü"/>
            </a:pPr>
            <a:r>
              <a:rPr lang="fr-FR" sz="810" b="1" dirty="0"/>
              <a:t>3 </a:t>
            </a:r>
            <a:r>
              <a:rPr lang="fr-FR" sz="810" dirty="0"/>
              <a:t>HAD</a:t>
            </a:r>
          </a:p>
          <a:p>
            <a:pPr marL="177165" lvl="1" indent="-177165">
              <a:buFont typeface="Wingdings" panose="05000000000000000000" pitchFamily="2" charset="2"/>
              <a:buChar char="ü"/>
            </a:pPr>
            <a:r>
              <a:rPr lang="fr-FR" sz="810" b="1" dirty="0"/>
              <a:t>12</a:t>
            </a:r>
            <a:r>
              <a:rPr lang="fr-FR" sz="810" dirty="0"/>
              <a:t> USLD</a:t>
            </a:r>
          </a:p>
          <a:p>
            <a:pPr marL="177165" lvl="1" indent="-177165">
              <a:buFont typeface="Wingdings" panose="05000000000000000000" pitchFamily="2" charset="2"/>
              <a:buChar char="ü"/>
            </a:pPr>
            <a:r>
              <a:rPr lang="fr-FR" sz="810" b="1" dirty="0" smtClean="0"/>
              <a:t>2</a:t>
            </a:r>
            <a:r>
              <a:rPr lang="fr-FR" sz="810" dirty="0" smtClean="0"/>
              <a:t> </a:t>
            </a:r>
            <a:r>
              <a:rPr lang="fr-FR" sz="810" dirty="0"/>
              <a:t>CUMP</a:t>
            </a:r>
          </a:p>
        </p:txBody>
      </p:sp>
      <p:sp>
        <p:nvSpPr>
          <p:cNvPr id="15" name="ZoneTexte 14"/>
          <p:cNvSpPr txBox="1"/>
          <p:nvPr/>
        </p:nvSpPr>
        <p:spPr>
          <a:xfrm>
            <a:off x="3564382" y="3598926"/>
            <a:ext cx="2224643" cy="904350"/>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médico-sociale pour personnes âgées</a:t>
            </a:r>
          </a:p>
          <a:p>
            <a:pPr marL="177165" indent="-177165">
              <a:buFont typeface="Wingdings" panose="05000000000000000000" pitchFamily="2" charset="2"/>
              <a:buChar char="ü"/>
            </a:pPr>
            <a:r>
              <a:rPr lang="fr-FR" sz="810" b="1" dirty="0"/>
              <a:t>90</a:t>
            </a:r>
            <a:r>
              <a:rPr lang="fr-FR" sz="810" dirty="0"/>
              <a:t> EHPAD</a:t>
            </a:r>
          </a:p>
          <a:p>
            <a:pPr marL="177165" indent="-177165">
              <a:buFont typeface="Wingdings" panose="05000000000000000000" pitchFamily="2" charset="2"/>
              <a:buChar char="ü"/>
            </a:pPr>
            <a:r>
              <a:rPr lang="fr-FR" sz="810" b="1" dirty="0"/>
              <a:t>24</a:t>
            </a:r>
            <a:r>
              <a:rPr lang="fr-FR" sz="810" dirty="0"/>
              <a:t> PASA</a:t>
            </a:r>
          </a:p>
          <a:p>
            <a:pPr marL="177165" indent="-177165">
              <a:buFont typeface="Wingdings" panose="05000000000000000000" pitchFamily="2" charset="2"/>
              <a:buChar char="ü"/>
            </a:pPr>
            <a:r>
              <a:rPr lang="fr-FR" sz="810" b="1" dirty="0"/>
              <a:t>12</a:t>
            </a:r>
            <a:r>
              <a:rPr lang="fr-FR" sz="810" dirty="0"/>
              <a:t> Accueils de jour</a:t>
            </a:r>
          </a:p>
          <a:p>
            <a:pPr marL="177165" indent="-177165">
              <a:buFont typeface="Wingdings" panose="05000000000000000000" pitchFamily="2" charset="2"/>
              <a:buChar char="ü"/>
            </a:pPr>
            <a:r>
              <a:rPr lang="fr-FR" sz="810" b="1" dirty="0"/>
              <a:t>26 </a:t>
            </a:r>
            <a:r>
              <a:rPr lang="fr-FR" sz="810" dirty="0"/>
              <a:t>SSIAD-ESA</a:t>
            </a:r>
          </a:p>
        </p:txBody>
      </p:sp>
      <p:sp>
        <p:nvSpPr>
          <p:cNvPr id="16" name="ZoneTexte 15"/>
          <p:cNvSpPr txBox="1"/>
          <p:nvPr/>
        </p:nvSpPr>
        <p:spPr>
          <a:xfrm>
            <a:off x="236886" y="875452"/>
            <a:ext cx="2806149" cy="341632"/>
          </a:xfrm>
          <a:prstGeom prst="rect">
            <a:avLst/>
          </a:prstGeom>
          <a:gradFill flip="none" rotWithShape="1">
            <a:gsLst>
              <a:gs pos="76990">
                <a:srgbClr val="95BEE4"/>
              </a:gs>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810" b="1" dirty="0"/>
              <a:t>23</a:t>
            </a:r>
            <a:r>
              <a:rPr lang="fr-FR" sz="810" dirty="0"/>
              <a:t> Centres PMI et  </a:t>
            </a:r>
            <a:r>
              <a:rPr lang="fr-FR" sz="810" b="1" dirty="0"/>
              <a:t>1</a:t>
            </a:r>
            <a:r>
              <a:rPr lang="fr-FR" sz="810" dirty="0"/>
              <a:t> bus itinérant présent dans </a:t>
            </a:r>
            <a:r>
              <a:rPr lang="fr-FR" sz="810" b="1" dirty="0"/>
              <a:t>12</a:t>
            </a:r>
            <a:r>
              <a:rPr lang="fr-FR" sz="810" dirty="0"/>
              <a:t> communes</a:t>
            </a:r>
          </a:p>
        </p:txBody>
      </p:sp>
      <p:sp>
        <p:nvSpPr>
          <p:cNvPr id="17" name="ZoneTexte 16"/>
          <p:cNvSpPr txBox="1"/>
          <p:nvPr/>
        </p:nvSpPr>
        <p:spPr>
          <a:xfrm>
            <a:off x="5921546" y="773604"/>
            <a:ext cx="1684988" cy="590931"/>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marL="154305" indent="-154305">
              <a:buFont typeface="Wingdings" panose="05000000000000000000" pitchFamily="2" charset="2"/>
              <a:buChar char="ü"/>
            </a:pPr>
            <a:r>
              <a:rPr lang="fr-FR" sz="810" b="1" dirty="0"/>
              <a:t>945</a:t>
            </a:r>
            <a:r>
              <a:rPr lang="fr-FR" sz="810" dirty="0"/>
              <a:t> médecins généralistes </a:t>
            </a:r>
          </a:p>
          <a:p>
            <a:pPr marL="154305" indent="-154305">
              <a:buFont typeface="Wingdings" panose="05000000000000000000" pitchFamily="2" charset="2"/>
              <a:buChar char="ü"/>
            </a:pPr>
            <a:r>
              <a:rPr lang="fr-FR" sz="810" b="1" dirty="0"/>
              <a:t>818</a:t>
            </a:r>
            <a:r>
              <a:rPr lang="fr-FR" sz="810" dirty="0"/>
              <a:t> Infirmiers </a:t>
            </a:r>
          </a:p>
          <a:p>
            <a:pPr marL="154305" indent="-154305">
              <a:buFont typeface="Wingdings" panose="05000000000000000000" pitchFamily="2" charset="2"/>
              <a:buChar char="ü"/>
            </a:pPr>
            <a:r>
              <a:rPr lang="fr-FR" sz="810" b="1" dirty="0"/>
              <a:t>1 114 </a:t>
            </a:r>
            <a:r>
              <a:rPr lang="fr-FR" sz="810" dirty="0"/>
              <a:t>Kinés</a:t>
            </a:r>
          </a:p>
          <a:p>
            <a:pPr marL="154305" indent="-154305">
              <a:buFont typeface="Wingdings" panose="05000000000000000000" pitchFamily="2" charset="2"/>
              <a:buChar char="ü"/>
            </a:pPr>
            <a:r>
              <a:rPr lang="fr-FR" sz="810" dirty="0"/>
              <a:t>Pharmacies : </a:t>
            </a:r>
            <a:r>
              <a:rPr lang="fr-FR" sz="810" b="1" dirty="0"/>
              <a:t>99/100 000 h</a:t>
            </a:r>
          </a:p>
        </p:txBody>
      </p:sp>
      <p:sp>
        <p:nvSpPr>
          <p:cNvPr id="19" name="ZoneTexte 18"/>
          <p:cNvSpPr txBox="1"/>
          <p:nvPr/>
        </p:nvSpPr>
        <p:spPr>
          <a:xfrm>
            <a:off x="6586627" y="4291963"/>
            <a:ext cx="2313710" cy="904350"/>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médico-sociale addictologie</a:t>
            </a:r>
          </a:p>
          <a:p>
            <a:pPr marL="154305" indent="-154305">
              <a:buFont typeface="Wingdings" panose="05000000000000000000" pitchFamily="2" charset="2"/>
              <a:buChar char="ü"/>
            </a:pPr>
            <a:r>
              <a:rPr lang="fr-FR" sz="810" b="1" dirty="0"/>
              <a:t>6 </a:t>
            </a:r>
            <a:r>
              <a:rPr lang="fr-FR" sz="810" dirty="0"/>
              <a:t>CSAPA dont</a:t>
            </a:r>
          </a:p>
          <a:p>
            <a:pPr marL="320040" indent="-154305">
              <a:buFont typeface="Arial" panose="020B0604020202020204" pitchFamily="34" charset="0"/>
              <a:buChar char="•"/>
              <a:tabLst>
                <a:tab pos="320040" algn="l"/>
              </a:tabLst>
            </a:pPr>
            <a:r>
              <a:rPr lang="fr-FR" sz="810" dirty="0"/>
              <a:t>1 à la maison d’arrêt de Bois </a:t>
            </a:r>
            <a:r>
              <a:rPr lang="fr-FR" sz="810" dirty="0" err="1"/>
              <a:t>d’Arcy</a:t>
            </a:r>
            <a:endParaRPr lang="fr-FR" sz="810" dirty="0"/>
          </a:p>
          <a:p>
            <a:pPr marL="320040" indent="-154305">
              <a:buFont typeface="Arial" panose="020B0604020202020204" pitchFamily="34" charset="0"/>
              <a:buChar char="•"/>
              <a:tabLst>
                <a:tab pos="320040" algn="l"/>
              </a:tabLst>
            </a:pPr>
            <a:r>
              <a:rPr lang="fr-FR" sz="810" dirty="0"/>
              <a:t>1 avec hébergement</a:t>
            </a:r>
          </a:p>
          <a:p>
            <a:pPr marL="154305" indent="-154305">
              <a:buFont typeface="Wingdings" panose="05000000000000000000" pitchFamily="2" charset="2"/>
              <a:buChar char="ü"/>
            </a:pPr>
            <a:r>
              <a:rPr lang="fr-FR" sz="810" b="1" dirty="0"/>
              <a:t>1</a:t>
            </a:r>
            <a:r>
              <a:rPr lang="fr-FR" sz="810" dirty="0"/>
              <a:t> CAARUD</a:t>
            </a:r>
          </a:p>
          <a:p>
            <a:pPr marL="154305" indent="-154305">
              <a:buFont typeface="Wingdings" panose="05000000000000000000" pitchFamily="2" charset="2"/>
              <a:buChar char="ü"/>
            </a:pPr>
            <a:r>
              <a:rPr lang="fr-FR" sz="810" b="1" dirty="0"/>
              <a:t>2</a:t>
            </a:r>
            <a:r>
              <a:rPr lang="fr-FR" sz="810" dirty="0"/>
              <a:t> ACT (logements individuels et collectifs)</a:t>
            </a:r>
          </a:p>
        </p:txBody>
      </p:sp>
      <p:sp>
        <p:nvSpPr>
          <p:cNvPr id="20" name="ZoneTexte 19"/>
          <p:cNvSpPr txBox="1"/>
          <p:nvPr/>
        </p:nvSpPr>
        <p:spPr>
          <a:xfrm>
            <a:off x="6140124" y="2707043"/>
            <a:ext cx="2668324" cy="1776897"/>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50000" r="50000" b="5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médico-sociale pour adultes présentant 1 handicap</a:t>
            </a:r>
          </a:p>
          <a:p>
            <a:pPr marL="154305" indent="-154305">
              <a:buFont typeface="Wingdings" panose="05000000000000000000" pitchFamily="2" charset="2"/>
              <a:buChar char="ü"/>
            </a:pPr>
            <a:r>
              <a:rPr lang="fr-FR" sz="810" b="1" dirty="0"/>
              <a:t>23</a:t>
            </a:r>
            <a:r>
              <a:rPr lang="fr-FR" sz="810" dirty="0"/>
              <a:t> ESAT (2 021 places)</a:t>
            </a:r>
          </a:p>
          <a:p>
            <a:pPr marL="154305" indent="-154305">
              <a:buFont typeface="Wingdings" panose="05000000000000000000" pitchFamily="2" charset="2"/>
              <a:buChar char="ü"/>
            </a:pPr>
            <a:r>
              <a:rPr lang="fr-FR" sz="810" b="1" dirty="0"/>
              <a:t>1</a:t>
            </a:r>
            <a:r>
              <a:rPr lang="fr-FR" sz="810" dirty="0"/>
              <a:t> CAVT (20 places)</a:t>
            </a:r>
          </a:p>
          <a:p>
            <a:pPr marL="154305" indent="-154305">
              <a:buFont typeface="Wingdings" panose="05000000000000000000" pitchFamily="2" charset="2"/>
              <a:buChar char="ü"/>
            </a:pPr>
            <a:r>
              <a:rPr lang="fr-FR" sz="810" b="1" dirty="0"/>
              <a:t>15</a:t>
            </a:r>
            <a:r>
              <a:rPr lang="fr-FR" sz="810" dirty="0"/>
              <a:t> Foyers d’hébergement (708 places)</a:t>
            </a:r>
          </a:p>
          <a:p>
            <a:pPr marL="154305" indent="-154305">
              <a:buFont typeface="Wingdings" panose="05000000000000000000" pitchFamily="2" charset="2"/>
              <a:buChar char="ü"/>
            </a:pPr>
            <a:r>
              <a:rPr lang="fr-FR" sz="810" b="1" dirty="0"/>
              <a:t>15</a:t>
            </a:r>
            <a:r>
              <a:rPr lang="fr-FR" sz="810" dirty="0"/>
              <a:t> foyers de vie (631 places)</a:t>
            </a:r>
          </a:p>
          <a:p>
            <a:pPr marL="154305" indent="-154305">
              <a:buFont typeface="Wingdings" panose="05000000000000000000" pitchFamily="2" charset="2"/>
              <a:buChar char="ü"/>
            </a:pPr>
            <a:r>
              <a:rPr lang="fr-FR" sz="810" b="1" dirty="0"/>
              <a:t>10</a:t>
            </a:r>
            <a:r>
              <a:rPr lang="fr-FR" sz="810" dirty="0"/>
              <a:t> SAVS (586 places)</a:t>
            </a:r>
          </a:p>
          <a:p>
            <a:pPr marL="154305" indent="-154305">
              <a:buFont typeface="Wingdings" panose="05000000000000000000" pitchFamily="2" charset="2"/>
              <a:buChar char="ü"/>
            </a:pPr>
            <a:r>
              <a:rPr lang="fr-FR" sz="810" b="1" dirty="0"/>
              <a:t>23</a:t>
            </a:r>
            <a:r>
              <a:rPr lang="fr-FR" sz="810" dirty="0"/>
              <a:t> Foyers d’Accueil Médicalisé (FAM) (1 092 places)</a:t>
            </a:r>
          </a:p>
          <a:p>
            <a:pPr marL="154305" indent="-154305">
              <a:buFont typeface="Wingdings" panose="05000000000000000000" pitchFamily="2" charset="2"/>
              <a:buChar char="ü"/>
            </a:pPr>
            <a:r>
              <a:rPr lang="fr-FR" sz="810" b="1" dirty="0"/>
              <a:t>6</a:t>
            </a:r>
            <a:r>
              <a:rPr lang="fr-FR" sz="810" dirty="0"/>
              <a:t> SAMSAH (157 places)</a:t>
            </a:r>
          </a:p>
          <a:p>
            <a:pPr marL="154305" indent="-154305">
              <a:buFont typeface="Wingdings" panose="05000000000000000000" pitchFamily="2" charset="2"/>
              <a:buChar char="ü"/>
            </a:pPr>
            <a:r>
              <a:rPr lang="fr-FR" sz="810" b="1" dirty="0"/>
              <a:t>12</a:t>
            </a:r>
            <a:r>
              <a:rPr lang="fr-FR" sz="810" dirty="0"/>
              <a:t> maisons d’Accueil Médicalisé (MAS) (462 places)</a:t>
            </a:r>
          </a:p>
          <a:p>
            <a:pPr marL="154305" indent="-154305">
              <a:buFont typeface="Wingdings" panose="05000000000000000000" pitchFamily="2" charset="2"/>
              <a:buChar char="ü"/>
            </a:pPr>
            <a:r>
              <a:rPr lang="fr-FR" sz="810" b="1" dirty="0"/>
              <a:t>8</a:t>
            </a:r>
            <a:r>
              <a:rPr lang="fr-FR" sz="810" dirty="0"/>
              <a:t> Centres d’Accueil de jour (CAJ) (155 places)</a:t>
            </a:r>
          </a:p>
        </p:txBody>
      </p:sp>
      <p:sp>
        <p:nvSpPr>
          <p:cNvPr id="21" name="ZoneTexte 20"/>
          <p:cNvSpPr txBox="1"/>
          <p:nvPr/>
        </p:nvSpPr>
        <p:spPr>
          <a:xfrm>
            <a:off x="6307222" y="1454234"/>
            <a:ext cx="2623829" cy="1278299"/>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médico-sociale pour enfants présentant 1 handicap</a:t>
            </a:r>
          </a:p>
          <a:p>
            <a:pPr marL="154305" indent="-154305">
              <a:buFont typeface="Wingdings" panose="05000000000000000000" pitchFamily="2" charset="2"/>
              <a:buChar char="ü"/>
            </a:pPr>
            <a:r>
              <a:rPr lang="fr-FR" sz="810" b="1" dirty="0"/>
              <a:t>29</a:t>
            </a:r>
            <a:r>
              <a:rPr lang="fr-FR" sz="810" dirty="0"/>
              <a:t> SESSAD (1 061 places)</a:t>
            </a:r>
          </a:p>
          <a:p>
            <a:pPr marL="154305" indent="-154305">
              <a:buFont typeface="Wingdings" panose="05000000000000000000" pitchFamily="2" charset="2"/>
              <a:buChar char="ü"/>
            </a:pPr>
            <a:r>
              <a:rPr lang="fr-FR" sz="810" b="1" dirty="0"/>
              <a:t>33</a:t>
            </a:r>
            <a:r>
              <a:rPr lang="fr-FR" sz="810" dirty="0"/>
              <a:t> IME/IEM (1 741 places)</a:t>
            </a:r>
          </a:p>
          <a:p>
            <a:pPr marL="154305" indent="-154305">
              <a:buFont typeface="Wingdings" panose="05000000000000000000" pitchFamily="2" charset="2"/>
              <a:buChar char="ü"/>
            </a:pPr>
            <a:r>
              <a:rPr lang="fr-FR" sz="810" b="1" dirty="0"/>
              <a:t>3</a:t>
            </a:r>
            <a:r>
              <a:rPr lang="fr-FR" sz="810" dirty="0"/>
              <a:t> ITEP (122 places)</a:t>
            </a:r>
          </a:p>
          <a:p>
            <a:pPr marL="154305" indent="-154305">
              <a:buFont typeface="Wingdings" panose="05000000000000000000" pitchFamily="2" charset="2"/>
              <a:buChar char="ü"/>
            </a:pPr>
            <a:r>
              <a:rPr lang="fr-FR" sz="810" b="1" dirty="0"/>
              <a:t>3</a:t>
            </a:r>
            <a:r>
              <a:rPr lang="fr-FR" sz="810" dirty="0"/>
              <a:t> CAFS</a:t>
            </a:r>
          </a:p>
          <a:p>
            <a:pPr marL="154305" indent="-154305">
              <a:buFont typeface="Wingdings" panose="05000000000000000000" pitchFamily="2" charset="2"/>
              <a:buChar char="ü"/>
            </a:pPr>
            <a:r>
              <a:rPr lang="fr-FR" sz="810" b="1" dirty="0"/>
              <a:t>3</a:t>
            </a:r>
            <a:r>
              <a:rPr lang="fr-FR" sz="810" dirty="0"/>
              <a:t> CAMSP</a:t>
            </a:r>
          </a:p>
          <a:p>
            <a:pPr marL="154305" indent="-154305">
              <a:buFont typeface="Wingdings" panose="05000000000000000000" pitchFamily="2" charset="2"/>
              <a:buChar char="ü"/>
            </a:pPr>
            <a:r>
              <a:rPr lang="fr-FR" sz="810" b="1" dirty="0"/>
              <a:t>7</a:t>
            </a:r>
            <a:r>
              <a:rPr lang="fr-FR" sz="810" dirty="0"/>
              <a:t> UEMA (49 places)</a:t>
            </a:r>
          </a:p>
          <a:p>
            <a:pPr marL="154305" indent="-154305">
              <a:buFont typeface="Wingdings" panose="05000000000000000000" pitchFamily="2" charset="2"/>
              <a:buChar char="ü"/>
            </a:pPr>
            <a:r>
              <a:rPr lang="fr-FR" sz="810" b="1" dirty="0"/>
              <a:t>1</a:t>
            </a:r>
            <a:r>
              <a:rPr lang="fr-FR" sz="810" dirty="0"/>
              <a:t> UEEA (10 places)</a:t>
            </a:r>
          </a:p>
        </p:txBody>
      </p:sp>
      <p:sp>
        <p:nvSpPr>
          <p:cNvPr id="22" name="ZoneTexte 21"/>
          <p:cNvSpPr txBox="1"/>
          <p:nvPr/>
        </p:nvSpPr>
        <p:spPr>
          <a:xfrm>
            <a:off x="3987145" y="4482930"/>
            <a:ext cx="2274110" cy="738151"/>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1">
            <a:schemeClr val="accent1"/>
          </a:lnRef>
          <a:fillRef idx="2">
            <a:schemeClr val="accent1"/>
          </a:fillRef>
          <a:effectRef idx="1">
            <a:schemeClr val="accent1"/>
          </a:effectRef>
          <a:fontRef idx="minor">
            <a:schemeClr val="dk1"/>
          </a:fontRef>
        </p:style>
        <p:txBody>
          <a:bodyPr wrap="square" rtlCol="0">
            <a:spAutoFit/>
          </a:bodyPr>
          <a:lstStyle/>
          <a:p>
            <a:pPr>
              <a:spcAft>
                <a:spcPts val="540"/>
              </a:spcAft>
            </a:pPr>
            <a:r>
              <a:rPr lang="fr-FR" sz="810" b="1" dirty="0"/>
              <a:t>Offre médico-sociale précarité</a:t>
            </a:r>
          </a:p>
          <a:p>
            <a:pPr marL="154305" indent="-154305">
              <a:buFont typeface="Wingdings" panose="05000000000000000000" pitchFamily="2" charset="2"/>
              <a:buChar char="ü"/>
            </a:pPr>
            <a:r>
              <a:rPr lang="fr-FR" sz="810" b="1" dirty="0"/>
              <a:t>7</a:t>
            </a:r>
            <a:r>
              <a:rPr lang="fr-FR" sz="810" dirty="0"/>
              <a:t> PASS dont </a:t>
            </a:r>
            <a:r>
              <a:rPr lang="fr-FR" sz="810" b="1" dirty="0"/>
              <a:t>1 </a:t>
            </a:r>
            <a:r>
              <a:rPr lang="fr-FR" sz="810" dirty="0"/>
              <a:t>PASS mobile</a:t>
            </a:r>
          </a:p>
          <a:p>
            <a:r>
              <a:rPr lang="fr-FR" sz="720" dirty="0"/>
              <a:t>Prochainement</a:t>
            </a:r>
          </a:p>
          <a:p>
            <a:pPr marL="154305" indent="-154305">
              <a:buFont typeface="Wingdings" panose="05000000000000000000" pitchFamily="2" charset="2"/>
              <a:buChar char="ü"/>
            </a:pPr>
            <a:r>
              <a:rPr lang="fr-FR" sz="720" b="1" dirty="0"/>
              <a:t>1</a:t>
            </a:r>
            <a:r>
              <a:rPr lang="fr-FR" sz="720" dirty="0"/>
              <a:t> LHSS - (Lit Halte Soins Santé) – 25 places</a:t>
            </a:r>
          </a:p>
          <a:p>
            <a:pPr marL="154305" indent="-154305">
              <a:buFont typeface="Wingdings" panose="05000000000000000000" pitchFamily="2" charset="2"/>
              <a:buChar char="ü"/>
            </a:pPr>
            <a:r>
              <a:rPr lang="fr-FR" sz="720" dirty="0"/>
              <a:t>1 LAM (Lits d’Accueil Médicalisés) – 25 places</a:t>
            </a:r>
          </a:p>
        </p:txBody>
      </p:sp>
      <p:sp>
        <p:nvSpPr>
          <p:cNvPr id="23" name="AutoShape 8" descr="LES ADDICTIONS en ENTREPRISES. Anild 2012"/>
          <p:cNvSpPr>
            <a:spLocks noChangeAspect="1" noChangeArrowheads="1"/>
          </p:cNvSpPr>
          <p:nvPr/>
        </p:nvSpPr>
        <p:spPr bwMode="auto">
          <a:xfrm>
            <a:off x="597218" y="155734"/>
            <a:ext cx="2806880" cy="280688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2296" tIns="41148" rIns="82296" bIns="41148" numCol="1" anchor="t" anchorCtr="0" compatLnSpc="1">
            <a:prstTxWarp prst="textNoShape">
              <a:avLst/>
            </a:prstTxWarp>
          </a:bodyPr>
          <a:lstStyle/>
          <a:p>
            <a:endParaRPr lang="fr-FR" sz="1620"/>
          </a:p>
        </p:txBody>
      </p:sp>
      <p:pic>
        <p:nvPicPr>
          <p:cNvPr id="28" name="Image 27" descr="Fichier:Pictograms-nps-hospital-2.sv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4562" y="697482"/>
            <a:ext cx="360045" cy="360045"/>
          </a:xfrm>
          <a:prstGeom prst="rect">
            <a:avLst/>
          </a:prstGeom>
          <a:noFill/>
          <a:ln>
            <a:noFill/>
          </a:ln>
        </p:spPr>
      </p:pic>
      <p:pic>
        <p:nvPicPr>
          <p:cNvPr id="1038" name="Picture 14" descr="une équipe de médecins d'ips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8586" y="1071690"/>
            <a:ext cx="1082494" cy="10824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suel personnes agées personnes handicapées"/>
          <p:cNvPicPr>
            <a:picLocks noChangeAspect="1" noChangeArrowheads="1"/>
          </p:cNvPicPr>
          <p:nvPr/>
        </p:nvPicPr>
        <p:blipFill rotWithShape="1">
          <a:blip r:embed="rId6">
            <a:extLst>
              <a:ext uri="{BEBA8EAE-BF5A-486C-A8C5-ECC9F3942E4B}">
                <a14:imgProps xmlns:a14="http://schemas.microsoft.com/office/drawing/2010/main">
                  <a14:imgLayer r:embed="rId7">
                    <a14:imgEffect>
                      <a14:backgroundRemoval t="13216" b="90308" l="10914" r="25664"/>
                    </a14:imgEffect>
                  </a14:imgLayer>
                </a14:imgProps>
              </a:ext>
              <a:ext uri="{28A0092B-C50C-407E-A947-70E740481C1C}">
                <a14:useLocalDpi xmlns:a14="http://schemas.microsoft.com/office/drawing/2010/main" val="0"/>
              </a:ext>
            </a:extLst>
          </a:blip>
          <a:srcRect l="9661" t="13586" r="72498" b="9816"/>
          <a:stretch/>
        </p:blipFill>
        <p:spPr bwMode="auto">
          <a:xfrm>
            <a:off x="5531744" y="3361621"/>
            <a:ext cx="389802" cy="112068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s://miti.cnrs.fr/wp-content/uploads/2021/06/inclusion-5249903_1920-300x104.png"/>
          <p:cNvPicPr>
            <a:picLocks noChangeAspect="1" noChangeArrowheads="1"/>
          </p:cNvPicPr>
          <p:nvPr/>
        </p:nvPicPr>
        <p:blipFill>
          <a:blip r:embed="rId8">
            <a:duotone>
              <a:prstClr val="black"/>
              <a:schemeClr val="accent1">
                <a:lumMod val="75000"/>
                <a:tint val="45000"/>
                <a:satMod val="400000"/>
              </a:schemeClr>
            </a:duotone>
            <a:extLst>
              <a:ext uri="{BEBA8EAE-BF5A-486C-A8C5-ECC9F3942E4B}">
                <a14:imgProps xmlns:a14="http://schemas.microsoft.com/office/drawing/2010/main">
                  <a14:imgLayer r:embed="rId9">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a:off x="2819221" y="2350169"/>
            <a:ext cx="3003947" cy="1041369"/>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365615" y="4284761"/>
            <a:ext cx="2744145" cy="1153649"/>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spcAft>
                <a:spcPts val="450"/>
              </a:spcAft>
            </a:pPr>
            <a:r>
              <a:rPr lang="fr-FR" sz="810" b="1" dirty="0">
                <a:solidFill>
                  <a:schemeClr val="dk1"/>
                </a:solidFill>
              </a:rPr>
              <a:t>Les équipes mobiles</a:t>
            </a:r>
          </a:p>
          <a:p>
            <a:pPr marL="128588" indent="-128588">
              <a:buFont typeface="Wingdings" panose="05000000000000000000" pitchFamily="2" charset="2"/>
              <a:buChar char="ü"/>
            </a:pPr>
            <a:r>
              <a:rPr lang="fr-FR" sz="810" dirty="0">
                <a:solidFill>
                  <a:schemeClr val="dk1"/>
                </a:solidFill>
              </a:rPr>
              <a:t>2 Equipes mobiles sujet âgé (EMSA psy)</a:t>
            </a:r>
          </a:p>
          <a:p>
            <a:pPr marL="128588" indent="-128588">
              <a:buFont typeface="Wingdings" panose="05000000000000000000" pitchFamily="2" charset="2"/>
              <a:buChar char="ü"/>
            </a:pPr>
            <a:r>
              <a:rPr lang="fr-FR" sz="810" dirty="0">
                <a:solidFill>
                  <a:schemeClr val="dk1"/>
                </a:solidFill>
              </a:rPr>
              <a:t>2 équipes mobiles psy précarité (EMPP)</a:t>
            </a:r>
          </a:p>
          <a:p>
            <a:pPr marL="128588" indent="-128588">
              <a:buFont typeface="Wingdings" panose="05000000000000000000" pitchFamily="2" charset="2"/>
              <a:buChar char="ü"/>
            </a:pPr>
            <a:r>
              <a:rPr lang="fr-FR" sz="810" dirty="0">
                <a:solidFill>
                  <a:schemeClr val="dk1"/>
                </a:solidFill>
              </a:rPr>
              <a:t>1 équipe mobile psy-urgence et crises (enfants et adultes)</a:t>
            </a:r>
          </a:p>
          <a:p>
            <a:pPr marL="128588" indent="-128588">
              <a:buFont typeface="Wingdings" panose="05000000000000000000" pitchFamily="2" charset="2"/>
              <a:buChar char="ü"/>
            </a:pPr>
            <a:r>
              <a:rPr lang="fr-FR" sz="810" dirty="0">
                <a:solidFill>
                  <a:schemeClr val="dk1"/>
                </a:solidFill>
              </a:rPr>
              <a:t>1 équipe mobile interdépartementale ouest (78-95 et 91) : Situations complexes en Autisme et TED adultes et enfants</a:t>
            </a:r>
          </a:p>
        </p:txBody>
      </p:sp>
      <p:sp>
        <p:nvSpPr>
          <p:cNvPr id="4" name="ZoneTexte 3"/>
          <p:cNvSpPr txBox="1"/>
          <p:nvPr/>
        </p:nvSpPr>
        <p:spPr>
          <a:xfrm>
            <a:off x="1115616" y="5438001"/>
            <a:ext cx="7445838" cy="276999"/>
          </a:xfrm>
          <a:prstGeom prst="rect">
            <a:avLst/>
          </a:prstGeom>
          <a:noFill/>
        </p:spPr>
        <p:txBody>
          <a:bodyPr wrap="square" rtlCol="0">
            <a:spAutoFit/>
          </a:bodyPr>
          <a:lstStyle/>
          <a:p>
            <a:r>
              <a:rPr lang="fr-FR" sz="1200" b="1" dirty="0" smtClean="0">
                <a:solidFill>
                  <a:srgbClr val="C00000"/>
                </a:solidFill>
              </a:rPr>
              <a:t>Les usagers			Les élus		Les partenaires institutionnels</a:t>
            </a:r>
            <a:endParaRPr lang="fr-FR" sz="1200" b="1" dirty="0">
              <a:solidFill>
                <a:srgbClr val="C00000"/>
              </a:solidFill>
            </a:endParaRPr>
          </a:p>
        </p:txBody>
      </p:sp>
    </p:spTree>
    <p:extLst>
      <p:ext uri="{BB962C8B-B14F-4D97-AF65-F5344CB8AC3E}">
        <p14:creationId xmlns:p14="http://schemas.microsoft.com/office/powerpoint/2010/main" val="1446115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261937" y="656420"/>
            <a:ext cx="8424863" cy="599990"/>
          </a:xfrm>
        </p:spPr>
        <p:txBody>
          <a:bodyPr>
            <a:normAutofit fontScale="90000"/>
          </a:bodyPr>
          <a:lstStyle/>
          <a:p>
            <a:r>
              <a:rPr lang="fr-FR" sz="2800" dirty="0">
                <a:solidFill>
                  <a:srgbClr val="002060"/>
                </a:solidFill>
                <a:ea typeface="+mn-ea"/>
                <a:cs typeface="+mn-cs"/>
              </a:rPr>
              <a:t>Calendrier et points de discussion/décision</a:t>
            </a:r>
            <a:br>
              <a:rPr lang="fr-FR" sz="2800" dirty="0">
                <a:solidFill>
                  <a:srgbClr val="002060"/>
                </a:solidFill>
                <a:ea typeface="+mn-ea"/>
                <a:cs typeface="+mn-cs"/>
              </a:rPr>
            </a:br>
            <a:endParaRPr lang="fr-FR" dirty="0">
              <a:solidFill>
                <a:srgbClr val="002060"/>
              </a:solidFill>
            </a:endParaRPr>
          </a:p>
        </p:txBody>
      </p:sp>
      <p:sp>
        <p:nvSpPr>
          <p:cNvPr id="8" name="Flèche droite 7"/>
          <p:cNvSpPr/>
          <p:nvPr/>
        </p:nvSpPr>
        <p:spPr>
          <a:xfrm>
            <a:off x="467544" y="1633364"/>
            <a:ext cx="8136904" cy="37695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19"/>
          <p:cNvCxnSpPr/>
          <p:nvPr/>
        </p:nvCxnSpPr>
        <p:spPr>
          <a:xfrm>
            <a:off x="683568"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370917"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2058266"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745615"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a:off x="3432964"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4120313"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4807662"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5495011"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6182360"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6869709"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7557058" y="1571901"/>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8244408" y="1571901"/>
            <a:ext cx="0" cy="504056"/>
          </a:xfrm>
          <a:prstGeom prst="line">
            <a:avLst/>
          </a:prstGeom>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443036" y="1302311"/>
            <a:ext cx="504056" cy="246221"/>
          </a:xfrm>
          <a:prstGeom prst="rect">
            <a:avLst/>
          </a:prstGeom>
          <a:noFill/>
        </p:spPr>
        <p:txBody>
          <a:bodyPr wrap="square" rtlCol="0">
            <a:spAutoFit/>
          </a:bodyPr>
          <a:lstStyle/>
          <a:p>
            <a:r>
              <a:rPr lang="fr-FR" sz="1000" dirty="0"/>
              <a:t>10/10</a:t>
            </a:r>
          </a:p>
        </p:txBody>
      </p:sp>
      <p:sp>
        <p:nvSpPr>
          <p:cNvPr id="36" name="ZoneTexte 35"/>
          <p:cNvSpPr txBox="1"/>
          <p:nvPr/>
        </p:nvSpPr>
        <p:spPr>
          <a:xfrm>
            <a:off x="1128084" y="1302311"/>
            <a:ext cx="504056" cy="246221"/>
          </a:xfrm>
          <a:prstGeom prst="rect">
            <a:avLst/>
          </a:prstGeom>
          <a:noFill/>
        </p:spPr>
        <p:txBody>
          <a:bodyPr wrap="square" rtlCol="0">
            <a:spAutoFit/>
          </a:bodyPr>
          <a:lstStyle/>
          <a:p>
            <a:r>
              <a:rPr lang="fr-FR" sz="1000" dirty="0"/>
              <a:t>17/10</a:t>
            </a:r>
          </a:p>
        </p:txBody>
      </p:sp>
      <p:sp>
        <p:nvSpPr>
          <p:cNvPr id="37" name="ZoneTexte 36"/>
          <p:cNvSpPr txBox="1"/>
          <p:nvPr/>
        </p:nvSpPr>
        <p:spPr>
          <a:xfrm>
            <a:off x="1813132" y="1302311"/>
            <a:ext cx="504056" cy="246221"/>
          </a:xfrm>
          <a:prstGeom prst="rect">
            <a:avLst/>
          </a:prstGeom>
          <a:noFill/>
        </p:spPr>
        <p:txBody>
          <a:bodyPr wrap="square" rtlCol="0">
            <a:spAutoFit/>
          </a:bodyPr>
          <a:lstStyle/>
          <a:p>
            <a:r>
              <a:rPr lang="fr-FR" sz="1000" dirty="0"/>
              <a:t>24/10</a:t>
            </a:r>
          </a:p>
        </p:txBody>
      </p:sp>
      <p:sp>
        <p:nvSpPr>
          <p:cNvPr id="38" name="ZoneTexte 37"/>
          <p:cNvSpPr txBox="1"/>
          <p:nvPr/>
        </p:nvSpPr>
        <p:spPr>
          <a:xfrm>
            <a:off x="2498180" y="1302311"/>
            <a:ext cx="504056" cy="246221"/>
          </a:xfrm>
          <a:prstGeom prst="rect">
            <a:avLst/>
          </a:prstGeom>
          <a:noFill/>
        </p:spPr>
        <p:txBody>
          <a:bodyPr wrap="square" rtlCol="0">
            <a:spAutoFit/>
          </a:bodyPr>
          <a:lstStyle/>
          <a:p>
            <a:r>
              <a:rPr lang="fr-FR" sz="1000" dirty="0"/>
              <a:t>31/10</a:t>
            </a:r>
          </a:p>
        </p:txBody>
      </p:sp>
      <p:sp>
        <p:nvSpPr>
          <p:cNvPr id="39" name="ZoneTexte 38"/>
          <p:cNvSpPr txBox="1"/>
          <p:nvPr/>
        </p:nvSpPr>
        <p:spPr>
          <a:xfrm>
            <a:off x="3183228" y="1302311"/>
            <a:ext cx="504056" cy="246221"/>
          </a:xfrm>
          <a:prstGeom prst="rect">
            <a:avLst/>
          </a:prstGeom>
          <a:noFill/>
        </p:spPr>
        <p:txBody>
          <a:bodyPr wrap="square" rtlCol="0">
            <a:spAutoFit/>
          </a:bodyPr>
          <a:lstStyle/>
          <a:p>
            <a:r>
              <a:rPr lang="fr-FR" sz="1000" dirty="0"/>
              <a:t>7/11</a:t>
            </a:r>
          </a:p>
        </p:txBody>
      </p:sp>
      <p:sp>
        <p:nvSpPr>
          <p:cNvPr id="40" name="ZoneTexte 39"/>
          <p:cNvSpPr txBox="1"/>
          <p:nvPr/>
        </p:nvSpPr>
        <p:spPr>
          <a:xfrm>
            <a:off x="3868276" y="1302311"/>
            <a:ext cx="504056" cy="246221"/>
          </a:xfrm>
          <a:prstGeom prst="rect">
            <a:avLst/>
          </a:prstGeom>
          <a:noFill/>
        </p:spPr>
        <p:txBody>
          <a:bodyPr wrap="square" rtlCol="0">
            <a:spAutoFit/>
          </a:bodyPr>
          <a:lstStyle/>
          <a:p>
            <a:r>
              <a:rPr lang="fr-FR" sz="1000" dirty="0"/>
              <a:t>14/11</a:t>
            </a:r>
          </a:p>
        </p:txBody>
      </p:sp>
      <p:sp>
        <p:nvSpPr>
          <p:cNvPr id="41" name="ZoneTexte 40"/>
          <p:cNvSpPr txBox="1"/>
          <p:nvPr/>
        </p:nvSpPr>
        <p:spPr>
          <a:xfrm>
            <a:off x="4553324" y="1302311"/>
            <a:ext cx="504056" cy="246221"/>
          </a:xfrm>
          <a:prstGeom prst="rect">
            <a:avLst/>
          </a:prstGeom>
          <a:noFill/>
        </p:spPr>
        <p:txBody>
          <a:bodyPr wrap="square" rtlCol="0">
            <a:spAutoFit/>
          </a:bodyPr>
          <a:lstStyle/>
          <a:p>
            <a:r>
              <a:rPr lang="fr-FR" sz="1000" dirty="0"/>
              <a:t>21/11</a:t>
            </a:r>
          </a:p>
        </p:txBody>
      </p:sp>
      <p:sp>
        <p:nvSpPr>
          <p:cNvPr id="42" name="ZoneTexte 41"/>
          <p:cNvSpPr txBox="1"/>
          <p:nvPr/>
        </p:nvSpPr>
        <p:spPr>
          <a:xfrm>
            <a:off x="5238372" y="1302311"/>
            <a:ext cx="504056" cy="246221"/>
          </a:xfrm>
          <a:prstGeom prst="rect">
            <a:avLst/>
          </a:prstGeom>
          <a:noFill/>
        </p:spPr>
        <p:txBody>
          <a:bodyPr wrap="square" rtlCol="0">
            <a:spAutoFit/>
          </a:bodyPr>
          <a:lstStyle/>
          <a:p>
            <a:r>
              <a:rPr lang="fr-FR" sz="1000" dirty="0"/>
              <a:t>28/11</a:t>
            </a:r>
          </a:p>
        </p:txBody>
      </p:sp>
      <p:sp>
        <p:nvSpPr>
          <p:cNvPr id="43" name="ZoneTexte 42"/>
          <p:cNvSpPr txBox="1"/>
          <p:nvPr/>
        </p:nvSpPr>
        <p:spPr>
          <a:xfrm>
            <a:off x="5923420" y="1302311"/>
            <a:ext cx="504056" cy="246221"/>
          </a:xfrm>
          <a:prstGeom prst="rect">
            <a:avLst/>
          </a:prstGeom>
          <a:noFill/>
        </p:spPr>
        <p:txBody>
          <a:bodyPr wrap="square" rtlCol="0">
            <a:spAutoFit/>
          </a:bodyPr>
          <a:lstStyle/>
          <a:p>
            <a:r>
              <a:rPr lang="fr-FR" sz="1000" dirty="0"/>
              <a:t>5/12</a:t>
            </a:r>
          </a:p>
        </p:txBody>
      </p:sp>
      <p:sp>
        <p:nvSpPr>
          <p:cNvPr id="44" name="ZoneTexte 43"/>
          <p:cNvSpPr txBox="1"/>
          <p:nvPr/>
        </p:nvSpPr>
        <p:spPr>
          <a:xfrm>
            <a:off x="6608468" y="1302311"/>
            <a:ext cx="504056" cy="246221"/>
          </a:xfrm>
          <a:prstGeom prst="rect">
            <a:avLst/>
          </a:prstGeom>
          <a:noFill/>
        </p:spPr>
        <p:txBody>
          <a:bodyPr wrap="square" rtlCol="0">
            <a:spAutoFit/>
          </a:bodyPr>
          <a:lstStyle/>
          <a:p>
            <a:r>
              <a:rPr lang="fr-FR" sz="1000" dirty="0"/>
              <a:t>12/12</a:t>
            </a:r>
          </a:p>
        </p:txBody>
      </p:sp>
      <p:sp>
        <p:nvSpPr>
          <p:cNvPr id="45" name="ZoneTexte 44"/>
          <p:cNvSpPr txBox="1"/>
          <p:nvPr/>
        </p:nvSpPr>
        <p:spPr>
          <a:xfrm>
            <a:off x="7293516" y="1302311"/>
            <a:ext cx="504056" cy="246221"/>
          </a:xfrm>
          <a:prstGeom prst="rect">
            <a:avLst/>
          </a:prstGeom>
          <a:noFill/>
        </p:spPr>
        <p:txBody>
          <a:bodyPr wrap="square" rtlCol="0">
            <a:spAutoFit/>
          </a:bodyPr>
          <a:lstStyle/>
          <a:p>
            <a:r>
              <a:rPr lang="fr-FR" sz="1000" dirty="0"/>
              <a:t>19/12</a:t>
            </a:r>
          </a:p>
        </p:txBody>
      </p:sp>
      <p:sp>
        <p:nvSpPr>
          <p:cNvPr id="46" name="ZoneTexte 45"/>
          <p:cNvSpPr txBox="1"/>
          <p:nvPr/>
        </p:nvSpPr>
        <p:spPr>
          <a:xfrm>
            <a:off x="7978566" y="1302311"/>
            <a:ext cx="504056" cy="246221"/>
          </a:xfrm>
          <a:prstGeom prst="rect">
            <a:avLst/>
          </a:prstGeom>
          <a:noFill/>
        </p:spPr>
        <p:txBody>
          <a:bodyPr wrap="square" rtlCol="0">
            <a:spAutoFit/>
          </a:bodyPr>
          <a:lstStyle/>
          <a:p>
            <a:r>
              <a:rPr lang="fr-FR" sz="1000" dirty="0"/>
              <a:t>26/12</a:t>
            </a:r>
          </a:p>
        </p:txBody>
      </p:sp>
      <p:sp>
        <p:nvSpPr>
          <p:cNvPr id="47" name="Rectangle 46"/>
          <p:cNvSpPr/>
          <p:nvPr/>
        </p:nvSpPr>
        <p:spPr>
          <a:xfrm>
            <a:off x="2065801" y="1567725"/>
            <a:ext cx="1374698" cy="321845"/>
          </a:xfrm>
          <a:prstGeom prst="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a:solidFill>
                  <a:schemeClr val="tx2"/>
                </a:solidFill>
              </a:rPr>
              <a:t>Vacances de Toussaint</a:t>
            </a:r>
          </a:p>
        </p:txBody>
      </p:sp>
      <p:sp>
        <p:nvSpPr>
          <p:cNvPr id="48" name="Rectangle 47"/>
          <p:cNvSpPr/>
          <p:nvPr/>
        </p:nvSpPr>
        <p:spPr>
          <a:xfrm>
            <a:off x="1356137" y="1894393"/>
            <a:ext cx="687349" cy="391866"/>
          </a:xfrm>
          <a:prstGeom prst="rect">
            <a:avLst/>
          </a:prstGeom>
          <a:solidFill>
            <a:schemeClr val="accent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000" dirty="0">
                <a:solidFill>
                  <a:schemeClr val="tx2"/>
                </a:solidFill>
              </a:rPr>
              <a:t>Lancement</a:t>
            </a:r>
          </a:p>
        </p:txBody>
      </p:sp>
      <p:sp>
        <p:nvSpPr>
          <p:cNvPr id="49" name="Rectangle 48"/>
          <p:cNvSpPr/>
          <p:nvPr/>
        </p:nvSpPr>
        <p:spPr>
          <a:xfrm>
            <a:off x="2065801" y="1894393"/>
            <a:ext cx="3429210" cy="391866"/>
          </a:xfrm>
          <a:prstGeom prst="rect">
            <a:avLst/>
          </a:prstGeom>
          <a:solidFill>
            <a:schemeClr val="accent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000" dirty="0">
                <a:solidFill>
                  <a:schemeClr val="tx2"/>
                </a:solidFill>
              </a:rPr>
              <a:t>Réunions GT</a:t>
            </a:r>
          </a:p>
        </p:txBody>
      </p:sp>
      <p:cxnSp>
        <p:nvCxnSpPr>
          <p:cNvPr id="51" name="Connecteur droit 50"/>
          <p:cNvCxnSpPr/>
          <p:nvPr/>
        </p:nvCxnSpPr>
        <p:spPr>
          <a:xfrm>
            <a:off x="1019224" y="1639733"/>
            <a:ext cx="0" cy="857727"/>
          </a:xfrm>
          <a:prstGeom prst="line">
            <a:avLst/>
          </a:prstGeom>
        </p:spPr>
        <p:style>
          <a:lnRef idx="1">
            <a:schemeClr val="accent1"/>
          </a:lnRef>
          <a:fillRef idx="0">
            <a:schemeClr val="accent1"/>
          </a:fillRef>
          <a:effectRef idx="0">
            <a:schemeClr val="accent1"/>
          </a:effectRef>
          <a:fontRef idx="minor">
            <a:schemeClr val="tx1"/>
          </a:fontRef>
        </p:style>
      </p:cxnSp>
      <p:sp>
        <p:nvSpPr>
          <p:cNvPr id="52" name="ZoneTexte 51"/>
          <p:cNvSpPr txBox="1"/>
          <p:nvPr/>
        </p:nvSpPr>
        <p:spPr>
          <a:xfrm>
            <a:off x="777887" y="1407138"/>
            <a:ext cx="504056" cy="246221"/>
          </a:xfrm>
          <a:prstGeom prst="rect">
            <a:avLst/>
          </a:prstGeom>
          <a:noFill/>
        </p:spPr>
        <p:txBody>
          <a:bodyPr wrap="square" rtlCol="0">
            <a:spAutoFit/>
          </a:bodyPr>
          <a:lstStyle/>
          <a:p>
            <a:r>
              <a:rPr lang="fr-FR" sz="1000" dirty="0"/>
              <a:t>12/10</a:t>
            </a:r>
          </a:p>
        </p:txBody>
      </p:sp>
      <p:sp>
        <p:nvSpPr>
          <p:cNvPr id="53" name="ZoneTexte 52"/>
          <p:cNvSpPr txBox="1"/>
          <p:nvPr/>
        </p:nvSpPr>
        <p:spPr>
          <a:xfrm>
            <a:off x="439876" y="2517826"/>
            <a:ext cx="1164596" cy="400110"/>
          </a:xfrm>
          <a:prstGeom prst="rect">
            <a:avLst/>
          </a:prstGeom>
          <a:noFill/>
        </p:spPr>
        <p:txBody>
          <a:bodyPr wrap="square" rtlCol="0">
            <a:spAutoFit/>
          </a:bodyPr>
          <a:lstStyle/>
          <a:p>
            <a:pPr algn="ctr"/>
            <a:r>
              <a:rPr lang="fr-FR" sz="1000" b="1" dirty="0"/>
              <a:t>Réunion lancement CTS</a:t>
            </a:r>
          </a:p>
        </p:txBody>
      </p:sp>
      <p:sp>
        <p:nvSpPr>
          <p:cNvPr id="54" name="Rectangle 53"/>
          <p:cNvSpPr/>
          <p:nvPr/>
        </p:nvSpPr>
        <p:spPr>
          <a:xfrm>
            <a:off x="5487476" y="1894667"/>
            <a:ext cx="1382233" cy="391866"/>
          </a:xfrm>
          <a:prstGeom prst="rect">
            <a:avLst/>
          </a:prstGeom>
          <a:solidFill>
            <a:schemeClr val="accent5">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000" dirty="0">
                <a:solidFill>
                  <a:schemeClr val="tx2"/>
                </a:solidFill>
              </a:rPr>
              <a:t>Agrégation / synthèse</a:t>
            </a:r>
          </a:p>
        </p:txBody>
      </p:sp>
      <p:cxnSp>
        <p:nvCxnSpPr>
          <p:cNvPr id="55" name="Connecteur droit 54"/>
          <p:cNvCxnSpPr/>
          <p:nvPr/>
        </p:nvCxnSpPr>
        <p:spPr>
          <a:xfrm>
            <a:off x="7219857" y="1633364"/>
            <a:ext cx="0" cy="857727"/>
          </a:xfrm>
          <a:prstGeom prst="line">
            <a:avLst/>
          </a:prstGeom>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6804248" y="2491091"/>
            <a:ext cx="852600" cy="400110"/>
          </a:xfrm>
          <a:prstGeom prst="rect">
            <a:avLst/>
          </a:prstGeom>
          <a:noFill/>
        </p:spPr>
        <p:txBody>
          <a:bodyPr wrap="square" rtlCol="0">
            <a:spAutoFit/>
          </a:bodyPr>
          <a:lstStyle/>
          <a:p>
            <a:pPr algn="ctr"/>
            <a:r>
              <a:rPr lang="fr-FR" sz="1000" b="1" dirty="0"/>
              <a:t>Restitution régionale</a:t>
            </a:r>
          </a:p>
        </p:txBody>
      </p:sp>
      <p:sp>
        <p:nvSpPr>
          <p:cNvPr id="57" name="Pentagone 56"/>
          <p:cNvSpPr/>
          <p:nvPr/>
        </p:nvSpPr>
        <p:spPr>
          <a:xfrm>
            <a:off x="416235" y="3035790"/>
            <a:ext cx="1370096" cy="53515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Portage /  animation</a:t>
            </a:r>
          </a:p>
        </p:txBody>
      </p:sp>
      <p:sp>
        <p:nvSpPr>
          <p:cNvPr id="58" name="ZoneTexte 57"/>
          <p:cNvSpPr txBox="1"/>
          <p:nvPr/>
        </p:nvSpPr>
        <p:spPr>
          <a:xfrm>
            <a:off x="1907704" y="3156130"/>
            <a:ext cx="6431276" cy="246221"/>
          </a:xfrm>
          <a:prstGeom prst="rect">
            <a:avLst/>
          </a:prstGeom>
          <a:noFill/>
        </p:spPr>
        <p:txBody>
          <a:bodyPr wrap="square" rtlCol="0">
            <a:spAutoFit/>
          </a:bodyPr>
          <a:lstStyle/>
          <a:p>
            <a:pPr marL="285750" indent="-285750">
              <a:buFont typeface="Arial" panose="020B0604020202020204" pitchFamily="34" charset="0"/>
              <a:buChar char="•"/>
            </a:pPr>
            <a:r>
              <a:rPr lang="fr-FR" sz="1000" dirty="0"/>
              <a:t>Portage/animation : CTS</a:t>
            </a:r>
            <a:endParaRPr lang="fr-FR" sz="1000" dirty="0">
              <a:sym typeface="Wingdings" panose="05000000000000000000" pitchFamily="2" charset="2"/>
            </a:endParaRPr>
          </a:p>
        </p:txBody>
      </p:sp>
      <p:sp>
        <p:nvSpPr>
          <p:cNvPr id="59" name="Pentagone 58"/>
          <p:cNvSpPr/>
          <p:nvPr/>
        </p:nvSpPr>
        <p:spPr>
          <a:xfrm>
            <a:off x="416440" y="3590456"/>
            <a:ext cx="1370096" cy="53515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Thématique</a:t>
            </a:r>
          </a:p>
        </p:txBody>
      </p:sp>
      <p:sp>
        <p:nvSpPr>
          <p:cNvPr id="60" name="Pentagone 59"/>
          <p:cNvSpPr/>
          <p:nvPr/>
        </p:nvSpPr>
        <p:spPr>
          <a:xfrm>
            <a:off x="416645" y="4167702"/>
            <a:ext cx="1370096" cy="53515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Modalité de concertation</a:t>
            </a:r>
          </a:p>
        </p:txBody>
      </p:sp>
      <p:sp>
        <p:nvSpPr>
          <p:cNvPr id="61" name="ZoneTexte 60"/>
          <p:cNvSpPr txBox="1"/>
          <p:nvPr/>
        </p:nvSpPr>
        <p:spPr>
          <a:xfrm>
            <a:off x="1815247" y="3743162"/>
            <a:ext cx="6431276" cy="246221"/>
          </a:xfrm>
          <a:prstGeom prst="rect">
            <a:avLst/>
          </a:prstGeom>
          <a:noFill/>
        </p:spPr>
        <p:txBody>
          <a:bodyPr wrap="square" rtlCol="0">
            <a:spAutoFit/>
          </a:bodyPr>
          <a:lstStyle/>
          <a:p>
            <a:pPr marL="285750" indent="-285750">
              <a:buFont typeface="Arial" panose="020B0604020202020204" pitchFamily="34" charset="0"/>
              <a:buChar char="•"/>
            </a:pPr>
            <a:r>
              <a:rPr lang="fr-FR" sz="1000" dirty="0">
                <a:sym typeface="Wingdings" panose="05000000000000000000" pitchFamily="2" charset="2"/>
              </a:rPr>
              <a:t>Quels thèmes par territoire ? Thème supplémentaires pour certains territoires ? </a:t>
            </a:r>
          </a:p>
        </p:txBody>
      </p:sp>
      <p:sp>
        <p:nvSpPr>
          <p:cNvPr id="62" name="ZoneTexte 61"/>
          <p:cNvSpPr txBox="1"/>
          <p:nvPr/>
        </p:nvSpPr>
        <p:spPr>
          <a:xfrm>
            <a:off x="1815247" y="4243464"/>
            <a:ext cx="6431276" cy="400110"/>
          </a:xfrm>
          <a:prstGeom prst="rect">
            <a:avLst/>
          </a:prstGeom>
          <a:noFill/>
        </p:spPr>
        <p:txBody>
          <a:bodyPr wrap="square" rtlCol="0">
            <a:spAutoFit/>
          </a:bodyPr>
          <a:lstStyle/>
          <a:p>
            <a:pPr marL="285750" indent="-285750">
              <a:buFont typeface="Arial" panose="020B0604020202020204" pitchFamily="34" charset="0"/>
              <a:buChar char="•"/>
            </a:pPr>
            <a:r>
              <a:rPr lang="fr-FR" sz="1000" dirty="0">
                <a:sym typeface="Wingdings" panose="05000000000000000000" pitchFamily="2" charset="2"/>
              </a:rPr>
              <a:t>Modalité de concertation : réunions plénières ? Groupes de travail ? Fréquence </a:t>
            </a:r>
            <a:r>
              <a:rPr lang="fr-FR" sz="1000" dirty="0" smtClean="0">
                <a:sym typeface="Wingdings" panose="05000000000000000000" pitchFamily="2" charset="2"/>
              </a:rPr>
              <a:t>? Auditions</a:t>
            </a:r>
            <a:endParaRPr lang="fr-FR" sz="1000" dirty="0">
              <a:sym typeface="Wingdings" panose="05000000000000000000" pitchFamily="2" charset="2"/>
            </a:endParaRPr>
          </a:p>
          <a:p>
            <a:pPr marL="285750" indent="-285750">
              <a:buFont typeface="Arial" panose="020B0604020202020204" pitchFamily="34" charset="0"/>
              <a:buChar char="•"/>
            </a:pPr>
            <a:r>
              <a:rPr lang="fr-FR" sz="1000" dirty="0">
                <a:sym typeface="Wingdings" panose="05000000000000000000" pitchFamily="2" charset="2"/>
              </a:rPr>
              <a:t>Proposition de questionnaire en ligne </a:t>
            </a:r>
            <a:endParaRPr lang="fr-FR" sz="1000" dirty="0"/>
          </a:p>
        </p:txBody>
      </p:sp>
      <p:sp>
        <p:nvSpPr>
          <p:cNvPr id="63" name="Pentagone 62"/>
          <p:cNvSpPr/>
          <p:nvPr/>
        </p:nvSpPr>
        <p:spPr>
          <a:xfrm>
            <a:off x="432228" y="4740176"/>
            <a:ext cx="1370096" cy="53515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Restitution</a:t>
            </a:r>
          </a:p>
        </p:txBody>
      </p:sp>
      <p:sp>
        <p:nvSpPr>
          <p:cNvPr id="64" name="ZoneTexte 63"/>
          <p:cNvSpPr txBox="1"/>
          <p:nvPr/>
        </p:nvSpPr>
        <p:spPr>
          <a:xfrm>
            <a:off x="1815247" y="4815938"/>
            <a:ext cx="6431276" cy="400110"/>
          </a:xfrm>
          <a:prstGeom prst="rect">
            <a:avLst/>
          </a:prstGeom>
          <a:noFill/>
        </p:spPr>
        <p:txBody>
          <a:bodyPr wrap="square" rtlCol="0">
            <a:spAutoFit/>
          </a:bodyPr>
          <a:lstStyle/>
          <a:p>
            <a:pPr marL="285750" indent="-285750">
              <a:buFont typeface="Arial" panose="020B0604020202020204" pitchFamily="34" charset="0"/>
              <a:buChar char="•"/>
            </a:pPr>
            <a:r>
              <a:rPr lang="fr-FR" sz="1000" dirty="0">
                <a:sym typeface="Wingdings" panose="05000000000000000000" pitchFamily="2" charset="2"/>
              </a:rPr>
              <a:t>Appui prestataire sur remontées </a:t>
            </a:r>
            <a:endParaRPr lang="fr-FR" sz="1000" dirty="0" smtClean="0">
              <a:sym typeface="Wingdings" panose="05000000000000000000" pitchFamily="2" charset="2"/>
            </a:endParaRPr>
          </a:p>
          <a:p>
            <a:pPr marL="285750" indent="-285750">
              <a:buFont typeface="Arial" panose="020B0604020202020204" pitchFamily="34" charset="0"/>
              <a:buChar char="•"/>
            </a:pPr>
            <a:r>
              <a:rPr lang="fr-FR" sz="1000" dirty="0" smtClean="0">
                <a:sym typeface="Wingdings" panose="05000000000000000000" pitchFamily="2" charset="2"/>
              </a:rPr>
              <a:t>Proposition </a:t>
            </a:r>
            <a:r>
              <a:rPr lang="fr-FR" sz="1000" dirty="0">
                <a:sym typeface="Wingdings" panose="05000000000000000000" pitchFamily="2" charset="2"/>
              </a:rPr>
              <a:t>format resserré pour restitution régionale</a:t>
            </a:r>
            <a:endParaRPr lang="fr-FR" sz="1000" dirty="0"/>
          </a:p>
        </p:txBody>
      </p:sp>
    </p:spTree>
    <p:extLst>
      <p:ext uri="{BB962C8B-B14F-4D97-AF65-F5344CB8AC3E}">
        <p14:creationId xmlns:p14="http://schemas.microsoft.com/office/powerpoint/2010/main" val="918571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261937" y="656420"/>
            <a:ext cx="8424863" cy="599990"/>
          </a:xfrm>
        </p:spPr>
        <p:txBody>
          <a:bodyPr>
            <a:normAutofit fontScale="90000"/>
          </a:bodyPr>
          <a:lstStyle/>
          <a:p>
            <a:r>
              <a:rPr lang="fr-FR" sz="2800" dirty="0">
                <a:solidFill>
                  <a:srgbClr val="002060"/>
                </a:solidFill>
                <a:ea typeface="+mn-ea"/>
                <a:cs typeface="+mn-cs"/>
              </a:rPr>
              <a:t>Cadrage des thématiques</a:t>
            </a:r>
            <a:br>
              <a:rPr lang="fr-FR" sz="2800" dirty="0">
                <a:solidFill>
                  <a:srgbClr val="002060"/>
                </a:solidFill>
                <a:ea typeface="+mn-ea"/>
                <a:cs typeface="+mn-cs"/>
              </a:rPr>
            </a:br>
            <a:endParaRPr lang="fr-FR" dirty="0">
              <a:solidFill>
                <a:srgbClr val="002060"/>
              </a:solidFill>
            </a:endParaRPr>
          </a:p>
        </p:txBody>
      </p:sp>
      <p:sp>
        <p:nvSpPr>
          <p:cNvPr id="3" name="Pentagone 2"/>
          <p:cNvSpPr/>
          <p:nvPr/>
        </p:nvSpPr>
        <p:spPr>
          <a:xfrm rot="5400000">
            <a:off x="3331980" y="406886"/>
            <a:ext cx="427363" cy="201622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100" b="1" dirty="0"/>
              <a:t>Médecin traitant</a:t>
            </a:r>
          </a:p>
        </p:txBody>
      </p:sp>
      <p:sp>
        <p:nvSpPr>
          <p:cNvPr id="50" name="Pentagone 49"/>
          <p:cNvSpPr/>
          <p:nvPr/>
        </p:nvSpPr>
        <p:spPr>
          <a:xfrm rot="5400000">
            <a:off x="5473994" y="406886"/>
            <a:ext cx="427363" cy="201622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100" b="1" dirty="0"/>
              <a:t>Permanence des soins</a:t>
            </a:r>
          </a:p>
        </p:txBody>
      </p:sp>
      <p:sp>
        <p:nvSpPr>
          <p:cNvPr id="65" name="Pentagone 64"/>
          <p:cNvSpPr/>
          <p:nvPr/>
        </p:nvSpPr>
        <p:spPr>
          <a:xfrm rot="5400000">
            <a:off x="7616008" y="406886"/>
            <a:ext cx="427363" cy="201622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100" b="1" dirty="0"/>
              <a:t>Attractivité des métiers</a:t>
            </a:r>
          </a:p>
        </p:txBody>
      </p:sp>
      <p:sp>
        <p:nvSpPr>
          <p:cNvPr id="66" name="Pentagone 65"/>
          <p:cNvSpPr/>
          <p:nvPr/>
        </p:nvSpPr>
        <p:spPr>
          <a:xfrm rot="5400000">
            <a:off x="1189966" y="406886"/>
            <a:ext cx="427363" cy="201622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100" b="1" dirty="0"/>
              <a:t>Prévention</a:t>
            </a:r>
          </a:p>
        </p:txBody>
      </p:sp>
      <p:sp>
        <p:nvSpPr>
          <p:cNvPr id="4" name="ZoneTexte 3"/>
          <p:cNvSpPr txBox="1"/>
          <p:nvPr/>
        </p:nvSpPr>
        <p:spPr>
          <a:xfrm>
            <a:off x="387727" y="1716991"/>
            <a:ext cx="2016224" cy="3077766"/>
          </a:xfrm>
          <a:prstGeom prst="rect">
            <a:avLst/>
          </a:prstGeom>
          <a:noFill/>
        </p:spPr>
        <p:txBody>
          <a:bodyPr wrap="square" rtlCol="0">
            <a:spAutoFit/>
          </a:bodyPr>
          <a:lstStyle/>
          <a:p>
            <a:endParaRPr lang="fr-FR" sz="1000" i="1" dirty="0"/>
          </a:p>
          <a:p>
            <a:pPr marL="90488" indent="-90488" algn="just">
              <a:buFont typeface="Calibri" panose="020F0502020204030204" pitchFamily="34" charset="0"/>
              <a:buChar char="-"/>
              <a:defRPr/>
            </a:pPr>
            <a:r>
              <a:rPr lang="fr-FR" sz="800" b="1" dirty="0">
                <a:ea typeface="Calibri" panose="020F0502020204030204" pitchFamily="34" charset="0"/>
                <a:cs typeface="Times New Roman" panose="02020603050405020304" pitchFamily="18" charset="0"/>
              </a:rPr>
              <a:t>Comment réussir le virage préventif et quelle coalition d’acteurs impliquer dans les territoires ?</a:t>
            </a:r>
          </a:p>
          <a:p>
            <a:pPr marL="90488" lvl="0" indent="-90488" algn="just">
              <a:buFont typeface="Calibri" panose="020F0502020204030204" pitchFamily="34" charset="0"/>
              <a:buChar char="-"/>
              <a:defRPr/>
            </a:pPr>
            <a:r>
              <a:rPr lang="fr-FR" sz="800" dirty="0">
                <a:ea typeface="Calibri" panose="020F0502020204030204" pitchFamily="34" charset="0"/>
                <a:cs typeface="Times New Roman" panose="02020603050405020304" pitchFamily="18" charset="0"/>
              </a:rPr>
              <a:t>Comment mettre en place une véritable politique de prévention et promotion de la santé notamment en santé mentale et périnatalité</a:t>
            </a:r>
          </a:p>
          <a:p>
            <a:pPr marL="90488" lvl="0" indent="-90488" algn="just">
              <a:buFont typeface="Calibri" panose="020F0502020204030204" pitchFamily="34" charset="0"/>
              <a:buChar char="-"/>
              <a:defRPr/>
            </a:pPr>
            <a:r>
              <a:rPr lang="fr-FR" sz="800" dirty="0">
                <a:ea typeface="Calibri" panose="020F0502020204030204" pitchFamily="34" charset="0"/>
                <a:cs typeface="Times New Roman" panose="02020603050405020304" pitchFamily="18" charset="0"/>
              </a:rPr>
              <a:t>Que faudrait-il mettre en place  pour :</a:t>
            </a:r>
          </a:p>
          <a:p>
            <a:pPr marL="171450" indent="-171450" algn="just">
              <a:buFont typeface="Arial" panose="020B0604020202020204" pitchFamily="34" charset="0"/>
              <a:buChar char="•"/>
              <a:defRPr/>
            </a:pPr>
            <a:r>
              <a:rPr lang="fr-FR" sz="800" dirty="0">
                <a:ea typeface="Calibri" panose="020F0502020204030204" pitchFamily="34" charset="0"/>
                <a:cs typeface="Times New Roman" panose="02020603050405020304" pitchFamily="18" charset="0"/>
              </a:rPr>
              <a:t>améliorer la santé de l’enfant, la santé de la femme, la santé des jeunes ?</a:t>
            </a:r>
          </a:p>
          <a:p>
            <a:pPr marL="171450" indent="-171450" algn="just">
              <a:buFont typeface="Arial" panose="020B0604020202020204" pitchFamily="34" charset="0"/>
              <a:buChar char="•"/>
              <a:defRPr/>
            </a:pPr>
            <a:r>
              <a:rPr lang="fr-FR" sz="800" dirty="0">
                <a:ea typeface="Calibri" panose="020F0502020204030204" pitchFamily="34" charset="0"/>
                <a:cs typeface="Times New Roman" panose="02020603050405020304" pitchFamily="18" charset="0"/>
              </a:rPr>
              <a:t>Prévenir les conduites addictives et réduire les risques ?</a:t>
            </a:r>
          </a:p>
          <a:p>
            <a:pPr marL="171450" indent="-171450" algn="just">
              <a:buFont typeface="Arial" panose="020B0604020202020204" pitchFamily="34" charset="0"/>
              <a:buChar char="•"/>
              <a:defRPr/>
            </a:pPr>
            <a:r>
              <a:rPr lang="fr-FR" sz="800" dirty="0">
                <a:ea typeface="Calibri" panose="020F0502020204030204" pitchFamily="34" charset="0"/>
                <a:cs typeface="Times New Roman" panose="02020603050405020304" pitchFamily="18" charset="0"/>
              </a:rPr>
              <a:t>Développer une politique de la santé sexuelle </a:t>
            </a:r>
          </a:p>
          <a:p>
            <a:pPr marL="90488" indent="-90488" algn="just">
              <a:buFont typeface="Calibri" panose="020F0502020204030204" pitchFamily="34" charset="0"/>
              <a:buChar char="-"/>
              <a:defRPr/>
            </a:pPr>
            <a:r>
              <a:rPr lang="fr-FR" sz="800" dirty="0">
                <a:ea typeface="Calibri" panose="020F0502020204030204" pitchFamily="34" charset="0"/>
                <a:cs typeface="Times New Roman" panose="02020603050405020304" pitchFamily="18" charset="0"/>
              </a:rPr>
              <a:t>Quelle place pour la santé communautaire ?</a:t>
            </a:r>
          </a:p>
          <a:p>
            <a:pPr marL="90488" indent="-90488" algn="just">
              <a:buFont typeface="Calibri" panose="020F0502020204030204" pitchFamily="34" charset="0"/>
              <a:buChar char="-"/>
              <a:defRPr/>
            </a:pPr>
            <a:r>
              <a:rPr lang="fr-FR" sz="800" dirty="0">
                <a:ea typeface="Calibri" panose="020F0502020204030204" pitchFamily="34" charset="0"/>
                <a:cs typeface="Times New Roman" panose="02020603050405020304" pitchFamily="18" charset="0"/>
              </a:rPr>
              <a:t>Quelles leviers pour augmenter l’offre en matière de dépistages et de vaccination ?</a:t>
            </a:r>
          </a:p>
          <a:p>
            <a:pPr marL="90488" lvl="0" indent="-90488" algn="just">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Quelles mesures pour la santé des grands précaires ?</a:t>
            </a:r>
          </a:p>
        </p:txBody>
      </p:sp>
      <p:sp>
        <p:nvSpPr>
          <p:cNvPr id="67" name="ZoneTexte 66"/>
          <p:cNvSpPr txBox="1"/>
          <p:nvPr/>
        </p:nvSpPr>
        <p:spPr>
          <a:xfrm>
            <a:off x="2507015" y="1716991"/>
            <a:ext cx="2088000" cy="3539430"/>
          </a:xfrm>
          <a:prstGeom prst="rect">
            <a:avLst/>
          </a:prstGeom>
          <a:noFill/>
        </p:spPr>
        <p:txBody>
          <a:bodyPr wrap="square" rtlCol="0">
            <a:spAutoFit/>
          </a:bodyPr>
          <a:lstStyle/>
          <a:p>
            <a:pPr algn="just"/>
            <a:r>
              <a:rPr lang="fr-FR" sz="800" b="1" dirty="0">
                <a:ea typeface="Calibri" panose="020F0502020204030204" pitchFamily="34" charset="0"/>
                <a:cs typeface="Times New Roman" panose="02020603050405020304" pitchFamily="18" charset="0"/>
              </a:rPr>
              <a:t>Comment accompagner les MT (quels sont leurs besoins) pour que  leurs patients accèdent à des parcours de santé lisibles, cohérents et sans rupture ? Comment réussir le virage domiciliaire ? Place du MT et quels sont ses besoins ?</a:t>
            </a:r>
          </a:p>
          <a:p>
            <a:pPr marL="85725" indent="-85725" algn="just">
              <a:buFont typeface="Arial" panose="020B0604020202020204" pitchFamily="34" charset="0"/>
              <a:buChar char="•"/>
            </a:pPr>
            <a:r>
              <a:rPr lang="fr-FR" sz="800" dirty="0">
                <a:ea typeface="Calibri" panose="020F0502020204030204" pitchFamily="34" charset="0"/>
                <a:cs typeface="Times New Roman" panose="02020603050405020304" pitchFamily="18" charset="0"/>
              </a:rPr>
              <a:t>Où se situent les points de rupture majeurs des parcours et le défaut de coordination?</a:t>
            </a:r>
          </a:p>
          <a:p>
            <a:pPr marL="85725" indent="-85725" algn="just">
              <a:buFont typeface="Arial" panose="020B0604020202020204" pitchFamily="34" charset="0"/>
              <a:buChar char="•"/>
            </a:pPr>
            <a:r>
              <a:rPr lang="fr-FR" sz="800" dirty="0">
                <a:ea typeface="Calibri" panose="020F0502020204030204" pitchFamily="34" charset="0"/>
                <a:cs typeface="Times New Roman" panose="02020603050405020304" pitchFamily="18" charset="0"/>
              </a:rPr>
              <a:t>Les nouvelles formes d’organisation en structures d’exercice coordonnée (MSP, CDS, …) et les organisations pour la coordination territoriale (DAC, CPTS) sont-elles des réponses adaptées aux problématiques du MT ? À renforcer ? A améliorer et comment ?</a:t>
            </a:r>
          </a:p>
          <a:p>
            <a:pPr marL="85725" indent="-85725" algn="just">
              <a:buFont typeface="Arial" panose="020B0604020202020204" pitchFamily="34" charset="0"/>
              <a:buChar char="•"/>
            </a:pPr>
            <a:r>
              <a:rPr lang="fr-FR" sz="800" dirty="0">
                <a:ea typeface="Calibri" panose="020F0502020204030204" pitchFamily="34" charset="0"/>
                <a:cs typeface="Times New Roman" panose="02020603050405020304" pitchFamily="18" charset="0"/>
              </a:rPr>
              <a:t>Quelle place pour les IPA et les protocoles de coopération pour libérer du temps médical ?</a:t>
            </a:r>
          </a:p>
          <a:p>
            <a:pPr marL="85725" indent="-85725" algn="just">
              <a:spcAft>
                <a:spcPts val="0"/>
              </a:spcAft>
              <a:buFont typeface="Arial" panose="020B0604020202020204" pitchFamily="34" charset="0"/>
              <a:buChar char="•"/>
            </a:pPr>
            <a:r>
              <a:rPr lang="fr-FR" sz="800" dirty="0">
                <a:ea typeface="Calibri" panose="020F0502020204030204" pitchFamily="34" charset="0"/>
                <a:cs typeface="Times New Roman" panose="02020603050405020304" pitchFamily="18" charset="0"/>
              </a:rPr>
              <a:t>Quels besoins pour le MT dans le cadre du décloisonnement Ville-hôpital?</a:t>
            </a:r>
          </a:p>
          <a:p>
            <a:pPr marL="85725" indent="-85725" algn="just">
              <a:spcAft>
                <a:spcPts val="0"/>
              </a:spcAft>
              <a:buFont typeface="Arial" panose="020B0604020202020204" pitchFamily="34" charset="0"/>
              <a:buChar char="•"/>
            </a:pPr>
            <a:r>
              <a:rPr lang="fr-FR" sz="800" dirty="0">
                <a:ea typeface="Calibri" panose="020F0502020204030204" pitchFamily="34" charset="0"/>
                <a:cs typeface="Times New Roman" panose="02020603050405020304" pitchFamily="18" charset="0"/>
              </a:rPr>
              <a:t>Quel rôle pour les outils numériques pour faciliter le travail des MT et fluidifier le parcours du patient ? </a:t>
            </a:r>
          </a:p>
          <a:p>
            <a:pPr marL="85725" indent="-85725" algn="just">
              <a:spcAft>
                <a:spcPts val="0"/>
              </a:spcAft>
              <a:buFont typeface="Arial" panose="020B0604020202020204" pitchFamily="34" charset="0"/>
              <a:buChar char="•"/>
            </a:pPr>
            <a:r>
              <a:rPr lang="fr-FR" sz="800" dirty="0">
                <a:ea typeface="Calibri" panose="020F0502020204030204" pitchFamily="34" charset="0"/>
                <a:cs typeface="Times New Roman" panose="02020603050405020304" pitchFamily="18" charset="0"/>
              </a:rPr>
              <a:t>Quelle place pour la télésanté ? Faut-il pousser la </a:t>
            </a:r>
            <a:r>
              <a:rPr lang="fr-FR" sz="800" dirty="0" smtClean="0">
                <a:ea typeface="Calibri" panose="020F0502020204030204" pitchFamily="34" charset="0"/>
                <a:cs typeface="Times New Roman" panose="02020603050405020304" pitchFamily="18" charset="0"/>
              </a:rPr>
              <a:t>télé expertise </a:t>
            </a:r>
            <a:r>
              <a:rPr lang="fr-FR" sz="800" dirty="0">
                <a:ea typeface="Calibri" panose="020F0502020204030204" pitchFamily="34" charset="0"/>
                <a:cs typeface="Times New Roman" panose="02020603050405020304" pitchFamily="18" charset="0"/>
              </a:rPr>
              <a:t>MT/spécialistes ?</a:t>
            </a:r>
          </a:p>
        </p:txBody>
      </p:sp>
      <p:sp>
        <p:nvSpPr>
          <p:cNvPr id="68" name="ZoneTexte 67"/>
          <p:cNvSpPr txBox="1"/>
          <p:nvPr/>
        </p:nvSpPr>
        <p:spPr>
          <a:xfrm>
            <a:off x="4697754" y="1849388"/>
            <a:ext cx="2016224" cy="2400657"/>
          </a:xfrm>
          <a:prstGeom prst="rect">
            <a:avLst/>
          </a:prstGeom>
          <a:noFill/>
        </p:spPr>
        <p:txBody>
          <a:bodyPr wrap="square" rtlCol="0">
            <a:spAutoFit/>
          </a:bodyPr>
          <a:lstStyle/>
          <a:p>
            <a:pPr marL="90488" indent="-90488" algn="jus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Quels leviers pour améliorer la permanence et la continuité des soins dans les territoires ? </a:t>
            </a:r>
          </a:p>
          <a:p>
            <a:pPr marL="90488" indent="-90488" algn="jus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Quelle organisation entre la ville et l’hôpital ? Entre les territoires ?</a:t>
            </a:r>
          </a:p>
          <a:p>
            <a:pPr marL="90488" indent="-90488" algn="jus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Quels acteurs impliquer ?</a:t>
            </a:r>
          </a:p>
          <a:p>
            <a:pPr marL="90488" indent="-90488" algn="jus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Quels modes d’organisation innovants pour permettre un meilleur accès aux soins non programmés ?</a:t>
            </a:r>
          </a:p>
          <a:p>
            <a:pPr marL="90488" lvl="0" indent="-90488" algn="just">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Quels leviers pour la reprise des gardes ?</a:t>
            </a:r>
          </a:p>
          <a:p>
            <a:pPr marL="90488" lvl="0" indent="-90488" algn="just">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Quelle organisation pour la régulation des urgences pour assurer un meilleur accès aux soins non programmés ?</a:t>
            </a:r>
          </a:p>
          <a:p>
            <a:pPr marL="90488" lvl="0" indent="-90488" algn="just">
              <a:spcAft>
                <a:spcPts val="0"/>
              </a:spcAft>
              <a:buFont typeface="Calibri" panose="020F0502020204030204" pitchFamily="34" charset="0"/>
              <a:buChar char="-"/>
            </a:pPr>
            <a:endParaRPr lang="fr-FR" sz="1000" dirty="0">
              <a:solidFill>
                <a:schemeClr val="tx2">
                  <a:lumMod val="60000"/>
                  <a:lumOff val="40000"/>
                </a:schemeClr>
              </a:solidFill>
              <a:ea typeface="Calibri" panose="020F0502020204030204" pitchFamily="34" charset="0"/>
              <a:cs typeface="Times New Roman" panose="02020603050405020304" pitchFamily="18" charset="0"/>
            </a:endParaRPr>
          </a:p>
          <a:p>
            <a:pPr marL="90488" lvl="0" indent="-90488" algn="just">
              <a:spcAft>
                <a:spcPts val="0"/>
              </a:spcAft>
              <a:buFont typeface="Calibri" panose="020F0502020204030204" pitchFamily="34" charset="0"/>
              <a:buChar char="-"/>
            </a:pPr>
            <a:endParaRPr lang="fr-FR" sz="1000" dirty="0">
              <a:solidFill>
                <a:schemeClr val="tx2">
                  <a:lumMod val="60000"/>
                  <a:lumOff val="40000"/>
                </a:schemeClr>
              </a:solidFill>
              <a:ea typeface="Calibri" panose="020F0502020204030204" pitchFamily="34" charset="0"/>
              <a:cs typeface="Times New Roman" panose="02020603050405020304" pitchFamily="18" charset="0"/>
            </a:endParaRPr>
          </a:p>
          <a:p>
            <a:pPr lvl="0" algn="just">
              <a:spcAft>
                <a:spcPts val="0"/>
              </a:spcAft>
            </a:pPr>
            <a:endParaRPr lang="fr-FR" sz="1000" dirty="0">
              <a:solidFill>
                <a:srgbClr val="FF0000"/>
              </a:solidFill>
              <a:ea typeface="Calibri" panose="020F0502020204030204" pitchFamily="34" charset="0"/>
              <a:cs typeface="Times New Roman" panose="02020603050405020304" pitchFamily="18" charset="0"/>
            </a:endParaRPr>
          </a:p>
        </p:txBody>
      </p:sp>
      <p:sp>
        <p:nvSpPr>
          <p:cNvPr id="69" name="ZoneTexte 68"/>
          <p:cNvSpPr txBox="1"/>
          <p:nvPr/>
        </p:nvSpPr>
        <p:spPr>
          <a:xfrm>
            <a:off x="6821578" y="1862701"/>
            <a:ext cx="2016224" cy="2800767"/>
          </a:xfrm>
          <a:prstGeom prst="rect">
            <a:avLst/>
          </a:prstGeom>
          <a:noFill/>
        </p:spPr>
        <p:txBody>
          <a:bodyPr wrap="square" rtlCol="0">
            <a:spAutoFit/>
          </a:bodyPr>
          <a:lstStyle/>
          <a:p>
            <a:pPr marL="90488" indent="-90488">
              <a:buFont typeface="Calibri" panose="020F0502020204030204" pitchFamily="34" charset="0"/>
              <a:buChar char="-"/>
            </a:pPr>
            <a:r>
              <a:rPr lang="fr-FR" sz="800" b="1" dirty="0">
                <a:ea typeface="Calibri" panose="020F0502020204030204" pitchFamily="34" charset="0"/>
                <a:cs typeface="Times New Roman" panose="02020603050405020304" pitchFamily="18" charset="0"/>
              </a:rPr>
              <a:t>Quels leviers pour favoriser l’attractivité au niveau d’un territoire et quelle coalition d’acteurs impliquer ?</a:t>
            </a:r>
          </a:p>
          <a:p>
            <a:pPr marL="90488" lvl="0" indent="-90488">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Y </a:t>
            </a:r>
            <a:r>
              <a:rPr lang="fr-FR" sz="800" dirty="0" err="1">
                <a:ea typeface="Calibri" panose="020F0502020204030204" pitchFamily="34" charset="0"/>
                <a:cs typeface="Times New Roman" panose="02020603050405020304" pitchFamily="18" charset="0"/>
              </a:rPr>
              <a:t>a-t-il</a:t>
            </a:r>
            <a:r>
              <a:rPr lang="fr-FR" sz="800" dirty="0">
                <a:ea typeface="Calibri" panose="020F0502020204030204" pitchFamily="34" charset="0"/>
                <a:cs typeface="Times New Roman" panose="02020603050405020304" pitchFamily="18" charset="0"/>
              </a:rPr>
              <a:t> des leviers localement pour améliorer la QVT des professionnels?</a:t>
            </a:r>
          </a:p>
          <a:p>
            <a:pPr marL="90488" lvl="0" indent="-90488">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Doit-on repenser le parcours de formation et comment ? </a:t>
            </a:r>
          </a:p>
          <a:p>
            <a:pPr marL="90488" lvl="0" indent="-90488">
              <a:spcAft>
                <a:spcPts val="0"/>
              </a:spcAft>
              <a:buFont typeface="Calibri" panose="020F0502020204030204" pitchFamily="34" charset="0"/>
              <a:buChar char="-"/>
            </a:pPr>
            <a:r>
              <a:rPr lang="fr-FR" sz="800" dirty="0">
                <a:ea typeface="Calibri" panose="020F0502020204030204" pitchFamily="34" charset="0"/>
                <a:cs typeface="Times New Roman" panose="02020603050405020304" pitchFamily="18" charset="0"/>
              </a:rPr>
              <a:t>Comment valoriser les professionnels, leur offrir un parcours diversifié ?</a:t>
            </a:r>
          </a:p>
          <a:p>
            <a:pPr marL="90488" indent="-90488">
              <a:buFont typeface="Calibri" panose="020F0502020204030204" pitchFamily="34" charset="0"/>
              <a:buChar char="-"/>
            </a:pPr>
            <a:r>
              <a:rPr lang="fr-FR" sz="800" dirty="0">
                <a:ea typeface="Calibri" panose="020F0502020204030204" pitchFamily="34" charset="0"/>
                <a:cs typeface="Times New Roman" panose="02020603050405020304" pitchFamily="18" charset="0"/>
              </a:rPr>
              <a:t>Faut-il élargir les compétences de certains professionnels pour libérer du temps médical ? </a:t>
            </a:r>
          </a:p>
          <a:p>
            <a:pPr marL="90488" indent="-90488">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Quels leviers pour promouvoir le travail collectif dans les territoires et les collaborations?</a:t>
            </a:r>
          </a:p>
          <a:p>
            <a:pPr marL="90488" indent="-90488">
              <a:buFont typeface="Calibri" panose="020F0502020204030204" pitchFamily="34" charset="0"/>
              <a:buChar char="-"/>
            </a:pPr>
            <a:r>
              <a:rPr lang="fr-FR" sz="800" dirty="0">
                <a:ea typeface="Calibri" panose="020F0502020204030204" pitchFamily="34" charset="0"/>
                <a:cs typeface="Times New Roman" panose="02020603050405020304" pitchFamily="18" charset="0"/>
              </a:rPr>
              <a:t>Quelles mesures imaginer pour lutter efficacement contre les déserts médicaux en Ile de France ?</a:t>
            </a:r>
          </a:p>
          <a:p>
            <a:pPr marL="90488" indent="-90488">
              <a:buFont typeface="Calibri" panose="020F0502020204030204" pitchFamily="34" charset="0"/>
              <a:buChar char="-"/>
            </a:pPr>
            <a:r>
              <a:rPr lang="fr-FR" sz="800" dirty="0">
                <a:ea typeface="Calibri" panose="020F0502020204030204" pitchFamily="34" charset="0"/>
                <a:cs typeface="Times New Roman" panose="02020603050405020304" pitchFamily="18" charset="0"/>
              </a:rPr>
              <a:t>Comment améliorer la répartition des professionnels dans les territoires et entre les territoires ?</a:t>
            </a:r>
          </a:p>
        </p:txBody>
      </p:sp>
    </p:spTree>
    <p:extLst>
      <p:ext uri="{BB962C8B-B14F-4D97-AF65-F5344CB8AC3E}">
        <p14:creationId xmlns:p14="http://schemas.microsoft.com/office/powerpoint/2010/main" val="3079527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a:xfrm>
            <a:off x="323570" y="1130808"/>
            <a:ext cx="8424614" cy="269946"/>
          </a:xfrm>
        </p:spPr>
        <p:txBody>
          <a:bodyPr/>
          <a:lstStyle/>
          <a:p>
            <a:pPr algn="ctr"/>
            <a:r>
              <a:rPr lang="fr-FR" dirty="0">
                <a:solidFill>
                  <a:srgbClr val="FF0000"/>
                </a:solidFill>
              </a:rPr>
              <a:t>Fil rouge : Vers un parcours coordonné, anticipé et pertinent des patients</a:t>
            </a:r>
          </a:p>
        </p:txBody>
      </p:sp>
      <p:sp>
        <p:nvSpPr>
          <p:cNvPr id="3" name="Titre 2"/>
          <p:cNvSpPr>
            <a:spLocks noGrp="1"/>
          </p:cNvSpPr>
          <p:nvPr>
            <p:ph type="title"/>
          </p:nvPr>
        </p:nvSpPr>
        <p:spPr>
          <a:xfrm>
            <a:off x="323850" y="553244"/>
            <a:ext cx="8424863" cy="599990"/>
          </a:xfrm>
        </p:spPr>
        <p:txBody>
          <a:bodyPr/>
          <a:lstStyle/>
          <a:p>
            <a:r>
              <a:rPr lang="fr-FR" dirty="0"/>
              <a:t>Proposition de travail dans les Yvelines</a:t>
            </a:r>
          </a:p>
        </p:txBody>
      </p:sp>
      <p:sp>
        <p:nvSpPr>
          <p:cNvPr id="4" name="Espace réservé du texte 3"/>
          <p:cNvSpPr>
            <a:spLocks noGrp="1"/>
          </p:cNvSpPr>
          <p:nvPr>
            <p:ph type="body" sz="quarter" idx="14"/>
          </p:nvPr>
        </p:nvSpPr>
        <p:spPr>
          <a:xfrm>
            <a:off x="323570" y="1448749"/>
            <a:ext cx="8424614" cy="3857023"/>
          </a:xfrm>
        </p:spPr>
        <p:txBody>
          <a:bodyPr/>
          <a:lstStyle/>
          <a:p>
            <a:pPr>
              <a:spcAft>
                <a:spcPts val="0"/>
              </a:spcAft>
            </a:pPr>
            <a:r>
              <a:rPr lang="fr-FR" dirty="0"/>
              <a:t>Sur la base d’un fil rouge conducteur qui s’appuierait sur les dispositifs ou initiatives déjà mis en œuvre ou toujours recherchés sur le département (ex mesure Braun de l’été).</a:t>
            </a:r>
          </a:p>
          <a:p>
            <a:pPr algn="ctr">
              <a:spcAft>
                <a:spcPts val="0"/>
              </a:spcAft>
            </a:pPr>
            <a:r>
              <a:rPr lang="fr-FR" b="1" dirty="0"/>
              <a:t> </a:t>
            </a:r>
            <a:r>
              <a:rPr lang="fr-FR" b="1" dirty="0">
                <a:solidFill>
                  <a:schemeClr val="tx2">
                    <a:lumMod val="60000"/>
                    <a:lumOff val="40000"/>
                  </a:schemeClr>
                </a:solidFill>
              </a:rPr>
              <a:t>« vers un parcours coordonné, anticipé et pertinent des patients » </a:t>
            </a:r>
          </a:p>
          <a:p>
            <a:pPr>
              <a:spcAft>
                <a:spcPts val="0"/>
              </a:spcAft>
            </a:pPr>
            <a:r>
              <a:rPr lang="fr-FR" dirty="0"/>
              <a:t>Depuis plusieurs années tous les travaux menés dans le département le sont avec les objectifs partagés et consensuels : </a:t>
            </a:r>
          </a:p>
          <a:p>
            <a:pPr marL="377825" lvl="0" indent="-285750">
              <a:spcAft>
                <a:spcPts val="0"/>
              </a:spcAft>
              <a:buFontTx/>
              <a:buChar char="-"/>
            </a:pPr>
            <a:r>
              <a:rPr lang="fr-FR" dirty="0"/>
              <a:t>éviter les ruptures de parcours de patients complexes, </a:t>
            </a:r>
          </a:p>
          <a:p>
            <a:pPr marL="377825" lvl="0" indent="-285750">
              <a:spcAft>
                <a:spcPts val="0"/>
              </a:spcAft>
              <a:buFontTx/>
              <a:buChar char="-"/>
            </a:pPr>
            <a:r>
              <a:rPr lang="fr-FR" dirty="0"/>
              <a:t>favoriser le maintien à domicile, </a:t>
            </a:r>
          </a:p>
          <a:p>
            <a:pPr marL="377825" lvl="0" indent="-285750">
              <a:spcAft>
                <a:spcPts val="0"/>
              </a:spcAft>
              <a:buFontTx/>
              <a:buChar char="-"/>
            </a:pPr>
            <a:r>
              <a:rPr lang="fr-FR" dirty="0"/>
              <a:t>réorienter les patients ne nécessitant pas d’hospitalisation vers une prise en charge en ville et/ou médico-sociale et stabiliser le recours aux urgences. </a:t>
            </a:r>
          </a:p>
          <a:p>
            <a:pPr lvl="0">
              <a:spcAft>
                <a:spcPts val="0"/>
              </a:spcAft>
            </a:pPr>
            <a:endParaRPr lang="fr-FR" sz="500" b="1" i="1" dirty="0">
              <a:effectLst>
                <a:outerShdw blurRad="38100" dist="38100" dir="2700000" algn="tl">
                  <a:srgbClr val="000000">
                    <a:alpha val="43137"/>
                  </a:srgbClr>
                </a:outerShdw>
              </a:effectLst>
            </a:endParaRPr>
          </a:p>
          <a:p>
            <a:pPr lvl="0">
              <a:spcAft>
                <a:spcPts val="0"/>
              </a:spcAft>
            </a:pPr>
            <a:r>
              <a:rPr lang="fr-FR" b="1" i="1" dirty="0">
                <a:effectLst>
                  <a:outerShdw blurRad="38100" dist="38100" dir="2700000" algn="tl">
                    <a:srgbClr val="000000">
                      <a:alpha val="43137"/>
                    </a:srgbClr>
                  </a:outerShdw>
                </a:effectLst>
              </a:rPr>
              <a:t>Proposition : </a:t>
            </a:r>
            <a:r>
              <a:rPr lang="fr-FR" dirty="0"/>
              <a:t>Réunir le bureau pour travailler sur le sujet / en invitant quelques acteurs externes force de proposition et ensuite présentation en CTS extraordinaire début novembre</a:t>
            </a:r>
            <a:r>
              <a:rPr lang="fr-FR" i="1" dirty="0"/>
              <a:t>.</a:t>
            </a:r>
          </a:p>
          <a:p>
            <a:pPr lvl="0">
              <a:spcAft>
                <a:spcPts val="0"/>
              </a:spcAft>
            </a:pPr>
            <a:r>
              <a:rPr lang="fr-FR" b="1" i="1" dirty="0">
                <a:effectLst>
                  <a:outerShdw blurRad="38100" dist="38100" dir="2700000" algn="tl">
                    <a:srgbClr val="000000">
                      <a:alpha val="43137"/>
                    </a:srgbClr>
                  </a:outerShdw>
                </a:effectLst>
              </a:rPr>
              <a:t>Outils : </a:t>
            </a:r>
            <a:r>
              <a:rPr lang="fr-FR" dirty="0">
                <a:highlight>
                  <a:srgbClr val="FFFF00"/>
                </a:highlight>
              </a:rPr>
              <a:t>trames supports ou Vadémécums et accompagnement d’un cabinet de conseil si besoin dans les groupes </a:t>
            </a:r>
            <a:r>
              <a:rPr lang="fr-FR" dirty="0" smtClean="0">
                <a:highlight>
                  <a:srgbClr val="FFFF00"/>
                </a:highlight>
              </a:rPr>
              <a:t>?</a:t>
            </a:r>
          </a:p>
          <a:p>
            <a:pPr lvl="0">
              <a:spcAft>
                <a:spcPts val="0"/>
              </a:spcAft>
            </a:pPr>
            <a:r>
              <a:rPr lang="fr-FR" dirty="0" smtClean="0">
                <a:highlight>
                  <a:srgbClr val="FFFF00"/>
                </a:highlight>
              </a:rPr>
              <a:t> </a:t>
            </a:r>
            <a:r>
              <a:rPr lang="fr-FR" b="1" i="1" dirty="0" smtClean="0">
                <a:effectLst>
                  <a:outerShdw blurRad="38100" dist="38100" dir="2700000" algn="tl">
                    <a:srgbClr val="000000">
                      <a:alpha val="43137"/>
                    </a:srgbClr>
                  </a:outerShdw>
                </a:effectLst>
              </a:rPr>
              <a:t>Calendrier </a:t>
            </a:r>
            <a:r>
              <a:rPr lang="fr-FR" b="1" i="1" dirty="0">
                <a:effectLst>
                  <a:outerShdw blurRad="38100" dist="38100" dir="2700000" algn="tl">
                    <a:srgbClr val="000000">
                      <a:alpha val="43137"/>
                    </a:srgbClr>
                  </a:outerShdw>
                </a:effectLst>
              </a:rPr>
              <a:t>: </a:t>
            </a:r>
            <a:r>
              <a:rPr lang="fr-FR" sz="1300" dirty="0" smtClean="0"/>
              <a:t>Lancement </a:t>
            </a:r>
            <a:r>
              <a:rPr lang="fr-FR" sz="1300" dirty="0"/>
              <a:t>dynamique régionale mercredi 12/10 avec les présidents de CTS</a:t>
            </a:r>
          </a:p>
          <a:p>
            <a:pPr marL="1257300" lvl="0">
              <a:spcAft>
                <a:spcPts val="0"/>
              </a:spcAft>
            </a:pPr>
            <a:r>
              <a:rPr lang="fr-FR" sz="1300" dirty="0"/>
              <a:t>Première réunion de dynamique et lancement territoriale avant les vacances -&gt; CTS du 18/10</a:t>
            </a:r>
          </a:p>
          <a:p>
            <a:pPr marL="1257300" lvl="0">
              <a:spcAft>
                <a:spcPts val="0"/>
              </a:spcAft>
            </a:pPr>
            <a:r>
              <a:rPr lang="fr-FR" sz="1300" dirty="0"/>
              <a:t>Consultations/groupes de travail jusque fin novembre -&gt; bureau + commissions spécialisées</a:t>
            </a:r>
          </a:p>
          <a:p>
            <a:pPr marL="1257300" lvl="0">
              <a:spcAft>
                <a:spcPts val="0"/>
              </a:spcAft>
            </a:pPr>
            <a:r>
              <a:rPr lang="fr-FR" sz="1300" dirty="0"/>
              <a:t>Restitution 15 premiers jours de décembre</a:t>
            </a:r>
          </a:p>
          <a:p>
            <a:pPr marL="1257300" lvl="0">
              <a:spcAft>
                <a:spcPts val="0"/>
              </a:spcAft>
            </a:pPr>
            <a:r>
              <a:rPr lang="fr-FR" sz="1300" dirty="0"/>
              <a:t>Remontée au national avant les vacances de noël</a:t>
            </a:r>
          </a:p>
          <a:p>
            <a:pPr lvl="0"/>
            <a:endParaRPr lang="fr-FR" dirty="0"/>
          </a:p>
        </p:txBody>
      </p:sp>
    </p:spTree>
    <p:extLst>
      <p:ext uri="{BB962C8B-B14F-4D97-AF65-F5344CB8AC3E}">
        <p14:creationId xmlns:p14="http://schemas.microsoft.com/office/powerpoint/2010/main" val="2499931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5049198" y="337220"/>
            <a:ext cx="3942148" cy="486105"/>
          </a:xfrm>
        </p:spPr>
        <p:txBody>
          <a:bodyPr>
            <a:normAutofit fontScale="90000"/>
          </a:bodyPr>
          <a:lstStyle/>
          <a:p>
            <a:r>
              <a:rPr lang="fr-FR" dirty="0">
                <a:solidFill>
                  <a:srgbClr val="000099"/>
                </a:solidFill>
              </a:rPr>
              <a:t>Le CNR en santé une brique pour le futur PRS3</a:t>
            </a:r>
          </a:p>
        </p:txBody>
      </p:sp>
      <p:pic>
        <p:nvPicPr>
          <p:cNvPr id="9" name="Image 8"/>
          <p:cNvPicPr>
            <a:picLocks noChangeAspect="1"/>
          </p:cNvPicPr>
          <p:nvPr/>
        </p:nvPicPr>
        <p:blipFill>
          <a:blip r:embed="rId3"/>
          <a:stretch>
            <a:fillRect/>
          </a:stretch>
        </p:blipFill>
        <p:spPr>
          <a:xfrm>
            <a:off x="3259817" y="18974"/>
            <a:ext cx="1436170" cy="1122596"/>
          </a:xfrm>
          <a:prstGeom prst="rect">
            <a:avLst/>
          </a:prstGeom>
        </p:spPr>
      </p:pic>
      <p:sp>
        <p:nvSpPr>
          <p:cNvPr id="10" name="Rectangle 9"/>
          <p:cNvSpPr/>
          <p:nvPr/>
        </p:nvSpPr>
        <p:spPr>
          <a:xfrm>
            <a:off x="5202324" y="2155286"/>
            <a:ext cx="3635896" cy="2839239"/>
          </a:xfrm>
          <a:prstGeom prst="rect">
            <a:avLst/>
          </a:prstGeom>
        </p:spPr>
        <p:txBody>
          <a:bodyPr wrap="square">
            <a:spAutoFit/>
          </a:bodyPr>
          <a:lstStyle/>
          <a:p>
            <a:pPr algn="just"/>
            <a:r>
              <a:rPr lang="fr-FR" sz="1050" dirty="0"/>
              <a:t>Une publication au plus tard le 1er novembre 2023 en cohérence avec la réforme des autorisations en cours.</a:t>
            </a:r>
          </a:p>
          <a:p>
            <a:pPr algn="just"/>
            <a:endParaRPr lang="fr-FR" sz="1050" dirty="0"/>
          </a:p>
          <a:p>
            <a:r>
              <a:rPr lang="fr-FR" sz="1050" dirty="0"/>
              <a:t>En renforçant la </a:t>
            </a:r>
            <a:r>
              <a:rPr lang="fr-FR" sz="1050" dirty="0" err="1"/>
              <a:t>co</a:t>
            </a:r>
            <a:r>
              <a:rPr lang="fr-FR" sz="1050" dirty="0"/>
              <a:t>-construction avec une large représentation d’acteurs de l’écosystème de l’agence, en capitalisant les enseignements de la crise (notamment dans notre manière de travailler en interne et avec les partenaires), il devient un véritable outil de pilotage ….</a:t>
            </a:r>
          </a:p>
          <a:p>
            <a:pPr algn="just"/>
            <a:endParaRPr lang="fr-FR" sz="1050" dirty="0"/>
          </a:p>
          <a:p>
            <a:pPr algn="just"/>
            <a:r>
              <a:rPr lang="fr-FR" sz="1050" dirty="0"/>
              <a:t>Le PRS = un document qui doit être stratégique, partagé et opérationnel =&gt; la « référence santé » de la région.</a:t>
            </a:r>
          </a:p>
          <a:p>
            <a:pPr algn="just"/>
            <a:endParaRPr lang="fr-FR" sz="1050" dirty="0"/>
          </a:p>
          <a:p>
            <a:pPr algn="just"/>
            <a:r>
              <a:rPr lang="fr-FR" sz="1050" dirty="0"/>
              <a:t>Un document stratégique lisible et de partage d’une politique qui soit une véritable feuille de route opérationnelle à 5 ans pour l’Agence, élaborée </a:t>
            </a:r>
            <a:r>
              <a:rPr lang="fr-FR" sz="1050" dirty="0" smtClean="0"/>
              <a:t>et </a:t>
            </a:r>
            <a:r>
              <a:rPr lang="fr-FR" sz="1050" dirty="0" err="1" smtClean="0"/>
              <a:t>co</a:t>
            </a:r>
            <a:r>
              <a:rPr lang="fr-FR" sz="1050" dirty="0" smtClean="0"/>
              <a:t>-construit </a:t>
            </a:r>
            <a:r>
              <a:rPr lang="fr-FR" sz="1050" dirty="0"/>
              <a:t>avec les partenaires pour une meilleure appropriation.</a:t>
            </a:r>
          </a:p>
        </p:txBody>
      </p:sp>
      <p:sp>
        <p:nvSpPr>
          <p:cNvPr id="11" name="Rectangle 10"/>
          <p:cNvSpPr/>
          <p:nvPr/>
        </p:nvSpPr>
        <p:spPr>
          <a:xfrm>
            <a:off x="6102138" y="1707488"/>
            <a:ext cx="2124299" cy="338554"/>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fr-FR" sz="1600" b="1" dirty="0">
                <a:solidFill>
                  <a:srgbClr val="000099"/>
                </a:solidFill>
                <a:latin typeface="+mj-lt"/>
                <a:ea typeface="+mj-ea"/>
                <a:cs typeface="+mj-cs"/>
              </a:rPr>
              <a:t>Enjeux et ambitions</a:t>
            </a:r>
          </a:p>
        </p:txBody>
      </p:sp>
      <p:sp>
        <p:nvSpPr>
          <p:cNvPr id="12" name="Flèche vers le bas 11"/>
          <p:cNvSpPr/>
          <p:nvPr/>
        </p:nvSpPr>
        <p:spPr>
          <a:xfrm>
            <a:off x="6881935" y="1213581"/>
            <a:ext cx="288032" cy="3546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107504" y="1141570"/>
            <a:ext cx="4824536" cy="4154984"/>
          </a:xfrm>
          <a:prstGeom prst="rect">
            <a:avLst/>
          </a:prstGeom>
        </p:spPr>
        <p:txBody>
          <a:bodyPr wrap="square">
            <a:spAutoFit/>
          </a:bodyPr>
          <a:lstStyle/>
          <a:p>
            <a:pPr algn="just"/>
            <a:r>
              <a:rPr lang="fr-FR" sz="1100" b="1" dirty="0">
                <a:solidFill>
                  <a:srgbClr val="000099"/>
                </a:solidFill>
                <a:latin typeface="+mj-lt"/>
                <a:ea typeface="+mj-ea"/>
                <a:cs typeface="+mj-cs"/>
              </a:rPr>
              <a:t>Les priorités qui se dégagent d’ores et déjà (liste non exhaustive ce stade) </a:t>
            </a:r>
          </a:p>
          <a:p>
            <a:pPr marL="92075" indent="-92075" algn="just">
              <a:buFont typeface="Arial" panose="020B0604020202020204" pitchFamily="34" charset="0"/>
              <a:buChar char="•"/>
            </a:pPr>
            <a:r>
              <a:rPr lang="fr-FR" sz="1100" dirty="0"/>
              <a:t>Réaffirmer la priorité de la réduction des inégalités de santé </a:t>
            </a:r>
          </a:p>
          <a:p>
            <a:pPr marL="92075" indent="-92075" algn="just">
              <a:buFont typeface="Arial" panose="020B0604020202020204" pitchFamily="34" charset="0"/>
              <a:buChar char="•"/>
            </a:pPr>
            <a:r>
              <a:rPr lang="fr-FR" sz="1100" dirty="0"/>
              <a:t>Continuer à investir sur les parcours de santé et élargir leurs thématiques. Renforcer les dispositifs d’aller vers </a:t>
            </a:r>
          </a:p>
          <a:p>
            <a:pPr marL="92075" indent="-92075" algn="just">
              <a:buFont typeface="Arial" panose="020B0604020202020204" pitchFamily="34" charset="0"/>
              <a:buChar char="•"/>
            </a:pPr>
            <a:r>
              <a:rPr lang="fr-FR" sz="1100" dirty="0"/>
              <a:t>Adapter l’offre aux besoins et renforcer l’accès aux soins et le décloisonnement ville / hôpital, avec notamment les enjeux liés aux soins non programmés et au renforcement du 1er recours et de la proximité </a:t>
            </a:r>
          </a:p>
          <a:p>
            <a:pPr marL="92075" indent="-92075" algn="just">
              <a:buFont typeface="Arial" panose="020B0604020202020204" pitchFamily="34" charset="0"/>
              <a:buChar char="•"/>
            </a:pPr>
            <a:r>
              <a:rPr lang="fr-FR" sz="1100" dirty="0"/>
              <a:t>Augmenter les dispositifs et outils de coordination, numériques et l’innovation</a:t>
            </a:r>
          </a:p>
          <a:p>
            <a:pPr marL="92075" indent="-92075" algn="just">
              <a:buFont typeface="Arial" panose="020B0604020202020204" pitchFamily="34" charset="0"/>
              <a:buChar char="•"/>
            </a:pPr>
            <a:r>
              <a:rPr lang="fr-FR" sz="1100" dirty="0"/>
              <a:t>Anticiper et renforcer la capacité du système de santé à faire face aux situations exceptionnelles et gérer les risques sanitaires à venir (se préparer aux risques émergents et renforcer notre capacité de résilience en capitalisant sur le </a:t>
            </a:r>
            <a:r>
              <a:rPr lang="fr-FR" sz="1100" dirty="0" err="1"/>
              <a:t>retex</a:t>
            </a:r>
            <a:r>
              <a:rPr lang="fr-FR" sz="1100" dirty="0"/>
              <a:t> de la crise, renforcer les missions de contrôle et d’amélioration de la sécurité sanitaire ; intégrer une dimension </a:t>
            </a:r>
            <a:r>
              <a:rPr lang="fr-FR" sz="1100" dirty="0" err="1"/>
              <a:t>cybersécurité</a:t>
            </a:r>
            <a:r>
              <a:rPr lang="fr-FR" sz="1100" dirty="0"/>
              <a:t> ; promouvoir une politique de développement durable avec l’enjeu de « verdir » la santé)</a:t>
            </a:r>
          </a:p>
          <a:p>
            <a:pPr marL="92075" indent="-92075" algn="just">
              <a:buFont typeface="Arial" panose="020B0604020202020204" pitchFamily="34" charset="0"/>
              <a:buChar char="•"/>
            </a:pPr>
            <a:r>
              <a:rPr lang="fr-FR" sz="1100" dirty="0"/>
              <a:t>Faire de la thématique des RH en santé un axe stratégique en soi </a:t>
            </a:r>
          </a:p>
          <a:p>
            <a:pPr marL="92075" indent="-92075" algn="just">
              <a:buFont typeface="Arial" panose="020B0604020202020204" pitchFamily="34" charset="0"/>
              <a:buChar char="•"/>
            </a:pPr>
            <a:r>
              <a:rPr lang="fr-FR" sz="1100" dirty="0"/>
              <a:t>Renforcer la prévention dans toutes ses dimensions </a:t>
            </a:r>
          </a:p>
          <a:p>
            <a:pPr marL="92075" indent="-92075" algn="just">
              <a:buFont typeface="Arial" panose="020B0604020202020204" pitchFamily="34" charset="0"/>
              <a:buChar char="•"/>
            </a:pPr>
            <a:r>
              <a:rPr lang="fr-FR" sz="1100" dirty="0"/>
              <a:t>Augmenter le pouvoir d’agir des populations : être acteur de son parcours et contribuer à l’élaboration de la politique de santé</a:t>
            </a:r>
          </a:p>
          <a:p>
            <a:pPr marL="92075" indent="-92075" algn="just">
              <a:buFont typeface="Arial" panose="020B0604020202020204" pitchFamily="34" charset="0"/>
              <a:buChar char="•"/>
            </a:pPr>
            <a:r>
              <a:rPr lang="fr-FR" sz="1100" dirty="0"/>
              <a:t>Faire converger les politiques publiques : fédérer les acteurs autour d’objectifs partagés ; replacer la santé environnementale dans le PRS (en lien avec le PRSE)</a:t>
            </a:r>
          </a:p>
        </p:txBody>
      </p:sp>
      <p:sp>
        <p:nvSpPr>
          <p:cNvPr id="14" name="Flèche droite 13"/>
          <p:cNvSpPr/>
          <p:nvPr/>
        </p:nvSpPr>
        <p:spPr>
          <a:xfrm rot="10800000">
            <a:off x="5202324" y="1876765"/>
            <a:ext cx="414300" cy="2785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35674537"/>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ARS_HAUTS DE FRANCE 16-9">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5" id="{CCAA3B1F-37AD-D142-9B00-F2952BC71F32}" vid="{8780E14E-37A2-0148-9F40-6587BA01BE65}"/>
    </a:ext>
  </a:extLst>
</a:theme>
</file>

<file path=ppt/theme/theme3.xml><?xml version="1.0" encoding="utf-8"?>
<a:theme xmlns:a="http://schemas.openxmlformats.org/drawingml/2006/main" name="Masque ppt A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sque ppt ARS" id="{12B818FB-F19A-47F2-AF1F-AEB2F39A799E}" vid="{FF5FDD00-EBCB-4996-8090-E1487FCD1061}"/>
    </a:ext>
  </a:extLst>
</a:theme>
</file>

<file path=ppt/theme/theme4.xml><?xml version="1.0" encoding="utf-8"?>
<a:theme xmlns:a="http://schemas.openxmlformats.org/drawingml/2006/main" name="1_Masque ppt A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asque ppt ARS" id="{12B818FB-F19A-47F2-AF1F-AEB2F39A799E}" vid="{FF5FDD00-EBCB-4996-8090-E1487FCD1061}"/>
    </a:ext>
  </a:extLst>
</a:theme>
</file>

<file path=ppt/theme/theme5.xml><?xml version="1.0" encoding="utf-8"?>
<a:theme xmlns:a="http://schemas.openxmlformats.org/drawingml/2006/main" name="1_TEMPLATE_ARS_HAUTS DE FRANCE 16-9">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5" id="{CCAA3B1F-37AD-D142-9B00-F2952BC71F32}" vid="{8780E14E-37A2-0148-9F40-6587BA01BE65}"/>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6091</TotalTime>
  <Words>1862</Words>
  <Application>Microsoft Office PowerPoint</Application>
  <PresentationFormat>Affichage à l'écran (16:10)</PresentationFormat>
  <Paragraphs>202</Paragraphs>
  <Slides>7</Slides>
  <Notes>4</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7</vt:i4>
      </vt:variant>
    </vt:vector>
  </HeadingPairs>
  <TitlesOfParts>
    <vt:vector size="17" baseType="lpstr">
      <vt:lpstr>Arial</vt:lpstr>
      <vt:lpstr>Calibri</vt:lpstr>
      <vt:lpstr>Century Gothic</vt:lpstr>
      <vt:lpstr>Times New Roman</vt:lpstr>
      <vt:lpstr>Wingdings</vt:lpstr>
      <vt:lpstr>Conception personnalisée</vt:lpstr>
      <vt:lpstr>TEMPLATE_ARS_HAUTS DE FRANCE 16-9</vt:lpstr>
      <vt:lpstr>Masque ppt ARS</vt:lpstr>
      <vt:lpstr>1_Masque ppt ARS</vt:lpstr>
      <vt:lpstr>1_TEMPLATE_ARS_HAUTS DE FRANCE 16-9</vt:lpstr>
      <vt:lpstr>Présentation PowerPoint</vt:lpstr>
      <vt:lpstr>Le CNR en santé – principes et objectifs </vt:lpstr>
      <vt:lpstr>Richesse et diversité des réponses aux besoins dans les Yvelines</vt:lpstr>
      <vt:lpstr>Calendrier et points de discussion/décision </vt:lpstr>
      <vt:lpstr>Cadrage des thématiques </vt:lpstr>
      <vt:lpstr>Proposition de travail dans les Yvelines</vt:lpstr>
      <vt:lpstr>Le CNR en santé une brique pour le futur PRS3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MAZUE, Jane-Lore</dc:creator>
  <cp:lastModifiedBy>MAGNY, Karine</cp:lastModifiedBy>
  <cp:revision>364</cp:revision>
  <dcterms:created xsi:type="dcterms:W3CDTF">2019-03-28T10:00:38Z</dcterms:created>
  <dcterms:modified xsi:type="dcterms:W3CDTF">2022-10-18T12:37:00Z</dcterms:modified>
</cp:coreProperties>
</file>