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75" r:id="rId3"/>
    <p:sldId id="287" r:id="rId4"/>
    <p:sldId id="288" r:id="rId5"/>
    <p:sldId id="281" r:id="rId6"/>
    <p:sldId id="296" r:id="rId7"/>
    <p:sldId id="289" r:id="rId8"/>
    <p:sldId id="283" r:id="rId9"/>
    <p:sldId id="276" r:id="rId10"/>
    <p:sldId id="264" r:id="rId11"/>
    <p:sldId id="265" r:id="rId12"/>
    <p:sldId id="266" r:id="rId13"/>
    <p:sldId id="268" r:id="rId14"/>
    <p:sldId id="267" r:id="rId15"/>
    <p:sldId id="270" r:id="rId16"/>
    <p:sldId id="293" r:id="rId17"/>
    <p:sldId id="272" r:id="rId18"/>
    <p:sldId id="257" r:id="rId19"/>
    <p:sldId id="256" r:id="rId20"/>
    <p:sldId id="294" r:id="rId21"/>
    <p:sldId id="261" r:id="rId22"/>
    <p:sldId id="262" r:id="rId23"/>
    <p:sldId id="263" r:id="rId24"/>
    <p:sldId id="295" r:id="rId25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3796" autoAdjust="0"/>
  </p:normalViewPr>
  <p:slideViewPr>
    <p:cSldViewPr snapToGrid="0">
      <p:cViewPr varScale="1">
        <p:scale>
          <a:sx n="104" d="100"/>
          <a:sy n="104" d="100"/>
        </p:scale>
        <p:origin x="7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FF20D-FDC1-45F4-B8CA-1331C184B708}" type="datetimeFigureOut">
              <a:rPr lang="fr-FR" smtClean="0"/>
              <a:t>14/10/2022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00058-7A5F-4747-9CDE-CBC4F581A0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085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r>
              <a:rPr lang="fr-FR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« La répartition des sièges du Bureau doit respecter la représentativité des différents collèges du CTS, Il est composé du président, assisté d'un vice-président et d'au plus dix autres membres, élus, dont au moins un représentant issu de chacun des collèges 1°, 2°, 3°, 4° et 5° prévus à l’article R1434-33. Le président de la commission spécialisée en santé mentale et le président de la formation spécifique organisant l’expression des usagers sont membres de droit. »</a:t>
            </a:r>
          </a:p>
          <a:p>
            <a:pPr algn="just">
              <a:spcAft>
                <a:spcPts val="0"/>
              </a:spcAft>
            </a:pPr>
            <a:endParaRPr lang="fr-F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00058-7A5F-4747-9CDE-CBC4F581A0B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13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230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799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303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" descr="LOGO_ARS_IDF_territoire graphique_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1"/>
            <a:ext cx="12192000" cy="157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42218" y="2874963"/>
            <a:ext cx="8149167" cy="1143000"/>
          </a:xfrm>
        </p:spPr>
        <p:txBody>
          <a:bodyPr/>
          <a:lstStyle>
            <a:lvl1pPr marL="0" indent="917575">
              <a:buFontTx/>
              <a:buBlip>
                <a:blip r:embed="rId3"/>
              </a:buBlip>
              <a:tabLst>
                <a:tab pos="806450" algn="l"/>
                <a:tab pos="952500" algn="l"/>
                <a:tab pos="1141413" algn="l"/>
                <a:tab pos="5243513" algn="l"/>
              </a:tabLst>
              <a:defRPr>
                <a:solidFill>
                  <a:srgbClr val="002395"/>
                </a:solidFill>
              </a:defRPr>
            </a:lvl1pPr>
          </a:lstStyle>
          <a:p>
            <a:pPr lvl="0"/>
            <a:r>
              <a:rPr lang="fr-FR" altLang="fr-FR" noProof="0" smtClean="0"/>
              <a:t>Cliquez pour ajouter un titre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27400" y="4165600"/>
            <a:ext cx="8026400" cy="1752600"/>
          </a:xfrm>
        </p:spPr>
        <p:txBody>
          <a:bodyPr/>
          <a:lstStyle>
            <a:lvl1pPr marL="0" indent="927100">
              <a:defRPr>
                <a:solidFill>
                  <a:srgbClr val="7AB800"/>
                </a:solidFill>
              </a:defRPr>
            </a:lvl1pPr>
          </a:lstStyle>
          <a:p>
            <a:pPr lvl="0"/>
            <a:r>
              <a:rPr lang="fr-FR" altLang="fr-FR" noProof="0" smtClean="0"/>
              <a:t>Cliquez pour ajouter un sous-titre</a:t>
            </a:r>
          </a:p>
        </p:txBody>
      </p:sp>
    </p:spTree>
    <p:extLst>
      <p:ext uri="{BB962C8B-B14F-4D97-AF65-F5344CB8AC3E}">
        <p14:creationId xmlns:p14="http://schemas.microsoft.com/office/powerpoint/2010/main" val="52778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9327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1818744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625600" y="1547813"/>
            <a:ext cx="4724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553200" y="1547813"/>
            <a:ext cx="4724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2360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1341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88528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86812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73281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56939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14058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63431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559800" y="220663"/>
            <a:ext cx="2717800" cy="544195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6400" y="220663"/>
            <a:ext cx="7950200" cy="544195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4641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2664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4470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3166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452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61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7635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064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14/09/2022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EDF3A-1875-4AE4-9CB8-6EDF0A032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6392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0663"/>
            <a:ext cx="10871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 Cliquez pour modifier le style du titre</a:t>
            </a:r>
            <a:br>
              <a:rPr lang="fr-FR" altLang="fr-FR" smtClean="0"/>
            </a:br>
            <a:r>
              <a:rPr lang="fr-FR" altLang="fr-FR" smtClean="0"/>
              <a:t>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25600" y="1547813"/>
            <a:ext cx="9652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masque, xxxxxxxxxxxxxxxxxxx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 Troisième niveau</a:t>
            </a:r>
          </a:p>
        </p:txBody>
      </p:sp>
      <p:pic>
        <p:nvPicPr>
          <p:cNvPr id="1028" name="Picture 14" descr="ARS-TERRITOIRE GRAPHIQUE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1219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10"/>
          <p:cNvSpPr>
            <a:spLocks noChangeArrowheads="1"/>
          </p:cNvSpPr>
          <p:nvPr userDrawn="1"/>
        </p:nvSpPr>
        <p:spPr bwMode="auto">
          <a:xfrm>
            <a:off x="11705167" y="6477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rgbClr val="002395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rgbClr val="002395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rgbClr val="002395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rgbClr val="002395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rgbClr val="002395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rgbClr val="002395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rgbClr val="002395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rgbClr val="002395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rgbClr val="002395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defRPr/>
            </a:pPr>
            <a:fld id="{B6CB3C57-C137-4569-B7A2-F1E96A526677}" type="slidenum">
              <a:rPr lang="fr-FR" altLang="fr-FR" sz="1000" smtClean="0"/>
              <a:pPr algn="r" eaLnBrk="1" hangingPunct="1">
                <a:spcBef>
                  <a:spcPct val="0"/>
                </a:spcBef>
                <a:defRPr/>
              </a:pPr>
              <a:t>‹N°›</a:t>
            </a:fld>
            <a:endParaRPr lang="fr-FR" altLang="fr-FR" sz="1000" smtClean="0"/>
          </a:p>
        </p:txBody>
      </p:sp>
    </p:spTree>
    <p:extLst>
      <p:ext uri="{BB962C8B-B14F-4D97-AF65-F5344CB8AC3E}">
        <p14:creationId xmlns:p14="http://schemas.microsoft.com/office/powerpoint/2010/main" val="2503440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815975" indent="-815975" algn="l" defTabSz="512763" rtl="0" eaLnBrk="0" fontAlgn="base" hangingPunct="0">
        <a:spcBef>
          <a:spcPct val="0"/>
        </a:spcBef>
        <a:spcAft>
          <a:spcPct val="0"/>
        </a:spcAft>
        <a:buSzPct val="30000"/>
        <a:buBlip>
          <a:blip r:embed="rId14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+mj-lt"/>
          <a:ea typeface="+mj-ea"/>
          <a:cs typeface="+mj-cs"/>
        </a:defRPr>
      </a:lvl1pPr>
      <a:lvl2pPr marL="815975" indent="-815975" algn="l" defTabSz="512763" rtl="0" eaLnBrk="0" fontAlgn="base" hangingPunct="0">
        <a:spcBef>
          <a:spcPct val="0"/>
        </a:spcBef>
        <a:spcAft>
          <a:spcPct val="0"/>
        </a:spcAft>
        <a:buSzPct val="30000"/>
        <a:buBlip>
          <a:blip r:embed="rId14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2pPr>
      <a:lvl3pPr marL="815975" indent="-815975" algn="l" defTabSz="512763" rtl="0" eaLnBrk="0" fontAlgn="base" hangingPunct="0">
        <a:spcBef>
          <a:spcPct val="0"/>
        </a:spcBef>
        <a:spcAft>
          <a:spcPct val="0"/>
        </a:spcAft>
        <a:buSzPct val="30000"/>
        <a:buBlip>
          <a:blip r:embed="rId14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3pPr>
      <a:lvl4pPr marL="815975" indent="-815975" algn="l" defTabSz="512763" rtl="0" eaLnBrk="0" fontAlgn="base" hangingPunct="0">
        <a:spcBef>
          <a:spcPct val="0"/>
        </a:spcBef>
        <a:spcAft>
          <a:spcPct val="0"/>
        </a:spcAft>
        <a:buSzPct val="30000"/>
        <a:buBlip>
          <a:blip r:embed="rId14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4pPr>
      <a:lvl5pPr marL="815975" indent="-815975" algn="l" defTabSz="512763" rtl="0" eaLnBrk="0" fontAlgn="base" hangingPunct="0">
        <a:spcBef>
          <a:spcPct val="0"/>
        </a:spcBef>
        <a:spcAft>
          <a:spcPct val="0"/>
        </a:spcAft>
        <a:buSzPct val="30000"/>
        <a:buBlip>
          <a:blip r:embed="rId14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5pPr>
      <a:lvl6pPr marL="1273175" indent="-815975" algn="l" defTabSz="512763" rtl="0" fontAlgn="base">
        <a:spcBef>
          <a:spcPct val="0"/>
        </a:spcBef>
        <a:spcAft>
          <a:spcPct val="0"/>
        </a:spcAft>
        <a:buSzPct val="30000"/>
        <a:buBlip>
          <a:blip r:embed="rId14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6pPr>
      <a:lvl7pPr marL="1730375" indent="-815975" algn="l" defTabSz="512763" rtl="0" fontAlgn="base">
        <a:spcBef>
          <a:spcPct val="0"/>
        </a:spcBef>
        <a:spcAft>
          <a:spcPct val="0"/>
        </a:spcAft>
        <a:buSzPct val="30000"/>
        <a:buBlip>
          <a:blip r:embed="rId14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7pPr>
      <a:lvl8pPr marL="2187575" indent="-815975" algn="l" defTabSz="512763" rtl="0" fontAlgn="base">
        <a:spcBef>
          <a:spcPct val="0"/>
        </a:spcBef>
        <a:spcAft>
          <a:spcPct val="0"/>
        </a:spcAft>
        <a:buSzPct val="30000"/>
        <a:buBlip>
          <a:blip r:embed="rId14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8pPr>
      <a:lvl9pPr marL="2644775" indent="-815975" algn="l" defTabSz="512763" rtl="0" fontAlgn="base">
        <a:spcBef>
          <a:spcPct val="0"/>
        </a:spcBef>
        <a:spcAft>
          <a:spcPct val="0"/>
        </a:spcAft>
        <a:buSzPct val="30000"/>
        <a:buBlip>
          <a:blip r:embed="rId14"/>
        </a:buBlip>
        <a:tabLst>
          <a:tab pos="806450" algn="l"/>
          <a:tab pos="1141413" algn="l"/>
          <a:tab pos="5243513" algn="l"/>
        </a:tabLst>
        <a:defRPr sz="2900" b="1">
          <a:solidFill>
            <a:srgbClr val="7AB800"/>
          </a:solidFill>
          <a:latin typeface="Arial" charset="0"/>
        </a:defRPr>
      </a:lvl9pPr>
    </p:titleStyle>
    <p:bodyStyle>
      <a:lvl1pPr marL="858838" indent="-858838" algn="l" rtl="0" eaLnBrk="0" fontAlgn="base" hangingPunct="0">
        <a:spcBef>
          <a:spcPct val="20000"/>
        </a:spcBef>
        <a:spcAft>
          <a:spcPct val="0"/>
        </a:spcAft>
        <a:buSzPct val="55000"/>
        <a:buBlip>
          <a:blip r:embed="rId15"/>
        </a:buBlip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1484313" indent="-153988" algn="l" rtl="0" eaLnBrk="0" fontAlgn="base" hangingPunct="0">
        <a:spcBef>
          <a:spcPct val="20000"/>
        </a:spcBef>
        <a:spcAft>
          <a:spcPct val="0"/>
        </a:spcAft>
        <a:buSzPct val="150000"/>
        <a:buChar char="-"/>
        <a:defRPr sz="1500">
          <a:solidFill>
            <a:schemeClr val="tx1"/>
          </a:solidFill>
          <a:latin typeface="+mn-lt"/>
        </a:defRPr>
      </a:lvl2pPr>
      <a:lvl3pPr marL="1905000" algn="l" rtl="0" eaLnBrk="0" fontAlgn="base" hangingPunct="0">
        <a:spcBef>
          <a:spcPct val="20000"/>
        </a:spcBef>
        <a:spcAft>
          <a:spcPct val="0"/>
        </a:spcAft>
        <a:buChar char="-"/>
        <a:defRPr sz="1200">
          <a:solidFill>
            <a:schemeClr val="tx1"/>
          </a:solidFill>
          <a:latin typeface="+mn-lt"/>
        </a:defRPr>
      </a:lvl3pPr>
      <a:lvl4pPr marL="27019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charset="0"/>
        </a:defRPr>
      </a:lvl4pPr>
      <a:lvl5pPr marL="31210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charset="0"/>
        </a:defRPr>
      </a:lvl5pPr>
      <a:lvl6pPr marL="35782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charset="0"/>
        </a:defRPr>
      </a:lvl6pPr>
      <a:lvl7pPr marL="40354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charset="0"/>
        </a:defRPr>
      </a:lvl7pPr>
      <a:lvl8pPr marL="44926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charset="0"/>
        </a:defRPr>
      </a:lvl8pPr>
      <a:lvl9pPr marL="49498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92809" y="1950726"/>
            <a:ext cx="915289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AB8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ＭＳ Ｐゴシック" charset="0"/>
              </a:rPr>
              <a:t>Elections du Conseil Territorial</a:t>
            </a:r>
            <a:r>
              <a:rPr kumimoji="0" lang="fr-FR" sz="3600" b="1" i="0" u="none" strike="noStrike" kern="1200" cap="none" spc="0" normalizeH="0" noProof="0" dirty="0" smtClean="0">
                <a:ln>
                  <a:noFill/>
                </a:ln>
                <a:solidFill>
                  <a:srgbClr val="7AB8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ＭＳ Ｐゴシック" charset="0"/>
              </a:rPr>
              <a:t> de </a:t>
            </a: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AB8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ＭＳ Ｐゴシック" charset="0"/>
              </a:rPr>
              <a:t>Santé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AB8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ＭＳ Ｐゴシック" charset="0"/>
              </a:rPr>
              <a:t>des Yvelines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 smtClean="0">
                <a:solidFill>
                  <a:srgbClr val="7AB800"/>
                </a:solidFill>
                <a:latin typeface="Arial"/>
                <a:ea typeface="MS PGothic" panose="020B0600070205080204" pitchFamily="34" charset="-128"/>
                <a:cs typeface="ＭＳ Ｐゴシック" charset="0"/>
              </a:rPr>
              <a:t>18 octobre 2022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rgbClr val="7AB800"/>
              </a:solidFill>
              <a:effectLst/>
              <a:uLnTx/>
              <a:uFillTx/>
              <a:latin typeface="Arial"/>
              <a:ea typeface="MS PGothic" panose="020B0600070205080204" pitchFamily="34" charset="-128"/>
              <a:cs typeface="ＭＳ Ｐゴシック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5" y="230188"/>
            <a:ext cx="1761897" cy="48772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6009" y="3918614"/>
            <a:ext cx="7071360" cy="218770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3558" y="35522"/>
            <a:ext cx="2443640" cy="1110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07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10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5" y="230188"/>
            <a:ext cx="1761897" cy="48772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776813" y="474049"/>
            <a:ext cx="6096000" cy="10926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FR" sz="11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Commission Spécialisée Santé Mentale (22 membres)</a:t>
            </a:r>
          </a:p>
          <a:p>
            <a:pPr algn="ctr"/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Collège n°1 : 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Professionnels et offreurs de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santé (1/2)</a:t>
            </a:r>
          </a:p>
          <a:p>
            <a:pPr algn="ctr"/>
            <a:r>
              <a:rPr lang="fr-FR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		     Maximum 12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fr-FR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(base indicative)</a:t>
            </a:r>
            <a:r>
              <a:rPr lang="fr-FR" dirty="0" smtClean="0"/>
              <a:t>						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916502" y="1663383"/>
            <a:ext cx="33717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Intitulés des groupes</a:t>
            </a:r>
          </a:p>
          <a:p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smtClean="0">
                <a:solidFill>
                  <a:srgbClr val="FF0000"/>
                </a:solidFill>
              </a:rPr>
              <a:t>      Maximum 5 (</a:t>
            </a:r>
            <a:r>
              <a:rPr lang="fr-FR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base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</a:rPr>
              <a:t>indicative)</a:t>
            </a:r>
            <a:endParaRPr lang="fr-FR" sz="1400" b="1" dirty="0" smtClean="0">
              <a:solidFill>
                <a:srgbClr val="FF0000"/>
              </a:solidFill>
            </a:endParaRPr>
          </a:p>
          <a:p>
            <a:pPr marL="342900" indent="-342900">
              <a:buAutoNum type="alphaLcParenR"/>
            </a:pPr>
            <a:r>
              <a:rPr lang="fr-FR" dirty="0" smtClean="0"/>
              <a:t>Etablissements de santé</a:t>
            </a:r>
          </a:p>
          <a:p>
            <a:r>
              <a:rPr lang="fr-FR" dirty="0" smtClean="0"/>
              <a:t>b) Services et établissements sociaux et médico-sociaux</a:t>
            </a:r>
          </a:p>
          <a:p>
            <a:r>
              <a:rPr lang="fr-FR" dirty="0" smtClean="0"/>
              <a:t>g) Etablissements assurant des activités de soins à domicile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916502" y="4159134"/>
            <a:ext cx="34726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/>
              <a:t>I</a:t>
            </a:r>
            <a:r>
              <a:rPr lang="fr-FR" b="1" u="sng" dirty="0" smtClean="0"/>
              <a:t>ntitulés du groupe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        Maximum 2 </a:t>
            </a:r>
            <a:r>
              <a:rPr lang="fr-FR" sz="1400" b="1" dirty="0" smtClean="0">
                <a:solidFill>
                  <a:srgbClr val="FF0000"/>
                </a:solidFill>
              </a:rPr>
              <a:t>(</a:t>
            </a:r>
            <a:r>
              <a:rPr lang="fr-FR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base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</a:rPr>
              <a:t>indicative)</a:t>
            </a:r>
            <a:endParaRPr lang="fr-FR" sz="1400" b="1" dirty="0" smtClean="0">
              <a:solidFill>
                <a:srgbClr val="FF0000"/>
              </a:solidFill>
            </a:endParaRPr>
          </a:p>
          <a:p>
            <a:r>
              <a:rPr lang="fr-FR" dirty="0" smtClean="0"/>
              <a:t>c) Représentant des organismes  œuvrant dans les domaines de la promotion de la santé et de la prévention ou en faveur de l’environnement et de la lutte contre la précarité</a:t>
            </a:r>
            <a:endParaRPr lang="fr-FR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669485"/>
              </p:ext>
            </p:extLst>
          </p:nvPr>
        </p:nvGraphicFramePr>
        <p:xfrm>
          <a:off x="5308978" y="1351130"/>
          <a:ext cx="6482687" cy="29479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6197">
                  <a:extLst>
                    <a:ext uri="{9D8B030D-6E8A-4147-A177-3AD203B41FA5}">
                      <a16:colId xmlns:a16="http://schemas.microsoft.com/office/drawing/2014/main" val="3350022918"/>
                    </a:ext>
                  </a:extLst>
                </a:gridCol>
                <a:gridCol w="922861">
                  <a:extLst>
                    <a:ext uri="{9D8B030D-6E8A-4147-A177-3AD203B41FA5}">
                      <a16:colId xmlns:a16="http://schemas.microsoft.com/office/drawing/2014/main" val="578540581"/>
                    </a:ext>
                  </a:extLst>
                </a:gridCol>
                <a:gridCol w="1684722">
                  <a:extLst>
                    <a:ext uri="{9D8B030D-6E8A-4147-A177-3AD203B41FA5}">
                      <a16:colId xmlns:a16="http://schemas.microsoft.com/office/drawing/2014/main" val="3165328605"/>
                    </a:ext>
                  </a:extLst>
                </a:gridCol>
                <a:gridCol w="1818907">
                  <a:extLst>
                    <a:ext uri="{9D8B030D-6E8A-4147-A177-3AD203B41FA5}">
                      <a16:colId xmlns:a16="http://schemas.microsoft.com/office/drawing/2014/main" val="3314570276"/>
                    </a:ext>
                  </a:extLst>
                </a:gridCol>
              </a:tblGrid>
              <a:tr h="32119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Fédération / </a:t>
                      </a:r>
                      <a:r>
                        <a:rPr lang="fr-FR" sz="1200" b="1" u="none" strike="noStrike" dirty="0" smtClean="0">
                          <a:effectLst/>
                        </a:rPr>
                        <a:t>Organisme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Collège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effectLst/>
                        </a:rPr>
                        <a:t>Nom</a:t>
                      </a:r>
                      <a:r>
                        <a:rPr lang="fr-FR" sz="1200" b="1" u="none" strike="noStrike" baseline="0" dirty="0" smtClean="0">
                          <a:effectLst/>
                        </a:rPr>
                        <a:t> - </a:t>
                      </a:r>
                      <a:r>
                        <a:rPr lang="fr-FR" sz="1200" b="1" u="none" strike="noStrike" dirty="0" smtClean="0">
                          <a:effectLst/>
                        </a:rPr>
                        <a:t>Titulaire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effectLst/>
                        </a:rPr>
                        <a:t>Nom</a:t>
                      </a:r>
                      <a:r>
                        <a:rPr lang="fr-FR" sz="1200" b="1" u="none" strike="noStrike" baseline="0" dirty="0" smtClean="0">
                          <a:effectLst/>
                        </a:rPr>
                        <a:t> -</a:t>
                      </a:r>
                      <a:r>
                        <a:rPr lang="fr-FR" sz="1200" b="1" u="none" strike="noStrike" dirty="0" smtClean="0">
                          <a:effectLst/>
                        </a:rPr>
                        <a:t>Suppléant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637371"/>
                  </a:ext>
                </a:extLst>
              </a:tr>
              <a:tr h="33363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FHF Ile de France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BELLON Pascal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PETTER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200" u="none" strike="noStrike" dirty="0" smtClean="0">
                          <a:effectLst/>
                        </a:rPr>
                        <a:t>Diane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extLst>
                  <a:ext uri="{0D108BD9-81ED-4DB2-BD59-A6C34878D82A}">
                    <a16:rowId xmlns:a16="http://schemas.microsoft.com/office/drawing/2014/main" val="1294291895"/>
                  </a:ext>
                </a:extLst>
              </a:tr>
              <a:tr h="31278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FNEHAD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1g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GUYOT Céline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LEMAITRE </a:t>
                      </a:r>
                      <a:r>
                        <a:rPr lang="fr-FR" sz="1200" u="none" strike="noStrike" dirty="0">
                          <a:effectLst/>
                        </a:rPr>
                        <a:t>Anne-Lise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extLst>
                  <a:ext uri="{0D108BD9-81ED-4DB2-BD59-A6C34878D82A}">
                    <a16:rowId xmlns:a16="http://schemas.microsoft.com/office/drawing/2014/main" val="785070310"/>
                  </a:ext>
                </a:extLst>
              </a:tr>
              <a:tr h="38300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DOMUSVI DOMICILE </a:t>
                      </a:r>
                      <a:br>
                        <a:rPr lang="fr-FR" sz="1200" u="none" strike="noStrike">
                          <a:effectLst/>
                        </a:rPr>
                      </a:br>
                      <a:r>
                        <a:rPr lang="fr-FR" sz="1200" u="none" strike="noStrike">
                          <a:effectLst/>
                        </a:rPr>
                        <a:t>SYNERPA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1b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HENRIET Cécile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MIGET Dominique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extLst>
                  <a:ext uri="{0D108BD9-81ED-4DB2-BD59-A6C34878D82A}">
                    <a16:rowId xmlns:a16="http://schemas.microsoft.com/office/drawing/2014/main" val="3411984142"/>
                  </a:ext>
                </a:extLst>
              </a:tr>
              <a:tr h="31278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NEXEM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1b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LABBE Edwige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LAMETH </a:t>
                      </a:r>
                      <a:r>
                        <a:rPr lang="fr-FR" sz="1200" u="none" strike="noStrike" dirty="0">
                          <a:effectLst/>
                        </a:rPr>
                        <a:t>Jimmy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extLst>
                  <a:ext uri="{0D108BD9-81ED-4DB2-BD59-A6C34878D82A}">
                    <a16:rowId xmlns:a16="http://schemas.microsoft.com/office/drawing/2014/main" val="1640642467"/>
                  </a:ext>
                </a:extLst>
              </a:tr>
              <a:tr h="38300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FEHAP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LAURET Thomas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ETIENNE Isabelle</a:t>
                      </a:r>
                      <a:br>
                        <a:rPr lang="fr-FR" sz="1200" u="none" strike="noStrike" dirty="0">
                          <a:effectLst/>
                        </a:rPr>
                      </a:b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extLst>
                  <a:ext uri="{0D108BD9-81ED-4DB2-BD59-A6C34878D82A}">
                    <a16:rowId xmlns:a16="http://schemas.microsoft.com/office/drawing/2014/main" val="3939734181"/>
                  </a:ext>
                </a:extLst>
              </a:tr>
              <a:tr h="19528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FHP Ile de France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LOUCHE </a:t>
                      </a:r>
                      <a:r>
                        <a:rPr lang="fr-FR" sz="1200" u="none" strike="noStrike" dirty="0" err="1">
                          <a:effectLst/>
                        </a:rPr>
                        <a:t>Eric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MASSON </a:t>
                      </a:r>
                      <a:r>
                        <a:rPr lang="fr-FR" sz="1200" u="none" strike="noStrike" dirty="0" smtClean="0">
                          <a:effectLst/>
                        </a:rPr>
                        <a:t>Edwige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extLst>
                  <a:ext uri="{0D108BD9-81ED-4DB2-BD59-A6C34878D82A}">
                    <a16:rowId xmlns:a16="http://schemas.microsoft.com/office/drawing/2014/main" val="3908349387"/>
                  </a:ext>
                </a:extLst>
              </a:tr>
              <a:tr h="38300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FHF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1b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MARTIN MOUSSIER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 </a:t>
                      </a:r>
                      <a:r>
                        <a:rPr lang="fr-FR" sz="1200" u="none" strike="noStrike" dirty="0">
                          <a:effectLst/>
                        </a:rPr>
                        <a:t>SABATIE Géraldine </a:t>
                      </a:r>
                      <a:br>
                        <a:rPr lang="fr-FR" sz="1200" u="none" strike="noStrike" dirty="0">
                          <a:effectLst/>
                        </a:rPr>
                      </a:br>
                      <a:r>
                        <a:rPr lang="fr-FR" sz="1200" u="none" strike="noStrike" dirty="0">
                          <a:effectLst/>
                        </a:rPr>
                        <a:t>(collège 2a)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extLst>
                  <a:ext uri="{0D108BD9-81ED-4DB2-BD59-A6C34878D82A}">
                    <a16:rowId xmlns:a16="http://schemas.microsoft.com/office/drawing/2014/main" val="1702451761"/>
                  </a:ext>
                </a:extLst>
              </a:tr>
              <a:tr h="32321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CH de Plaisir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OMNES Cécile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SERAZIN </a:t>
                      </a:r>
                      <a:r>
                        <a:rPr lang="fr-FR" sz="1200" u="none" strike="noStrike" dirty="0">
                          <a:effectLst/>
                        </a:rPr>
                        <a:t>Valérie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/>
                </a:tc>
                <a:extLst>
                  <a:ext uri="{0D108BD9-81ED-4DB2-BD59-A6C34878D82A}">
                    <a16:rowId xmlns:a16="http://schemas.microsoft.com/office/drawing/2014/main" val="732726559"/>
                  </a:ext>
                </a:extLst>
              </a:tr>
            </a:tbl>
          </a:graphicData>
        </a:graphic>
      </p:graphicFrame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453859"/>
              </p:ext>
            </p:extLst>
          </p:nvPr>
        </p:nvGraphicFramePr>
        <p:xfrm>
          <a:off x="5308979" y="4678331"/>
          <a:ext cx="6482687" cy="17337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01755">
                  <a:extLst>
                    <a:ext uri="{9D8B030D-6E8A-4147-A177-3AD203B41FA5}">
                      <a16:colId xmlns:a16="http://schemas.microsoft.com/office/drawing/2014/main" val="1612269159"/>
                    </a:ext>
                  </a:extLst>
                </a:gridCol>
                <a:gridCol w="709684">
                  <a:extLst>
                    <a:ext uri="{9D8B030D-6E8A-4147-A177-3AD203B41FA5}">
                      <a16:colId xmlns:a16="http://schemas.microsoft.com/office/drawing/2014/main" val="2287889421"/>
                    </a:ext>
                  </a:extLst>
                </a:gridCol>
                <a:gridCol w="1883391">
                  <a:extLst>
                    <a:ext uri="{9D8B030D-6E8A-4147-A177-3AD203B41FA5}">
                      <a16:colId xmlns:a16="http://schemas.microsoft.com/office/drawing/2014/main" val="582563221"/>
                    </a:ext>
                  </a:extLst>
                </a:gridCol>
                <a:gridCol w="1787857">
                  <a:extLst>
                    <a:ext uri="{9D8B030D-6E8A-4147-A177-3AD203B41FA5}">
                      <a16:colId xmlns:a16="http://schemas.microsoft.com/office/drawing/2014/main" val="182331869"/>
                    </a:ext>
                  </a:extLst>
                </a:gridCol>
              </a:tblGrid>
              <a:tr h="36586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Fédération / </a:t>
                      </a:r>
                      <a:r>
                        <a:rPr lang="fr-FR" sz="1200" b="1" u="none" strike="noStrike" dirty="0" smtClean="0">
                          <a:effectLst/>
                        </a:rPr>
                        <a:t>Organisme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Collège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u="none" strike="noStrike" dirty="0" smtClean="0">
                          <a:effectLst/>
                        </a:rPr>
                        <a:t>Nom</a:t>
                      </a:r>
                      <a:r>
                        <a:rPr lang="fr-FR" sz="1200" b="1" u="none" strike="noStrike" baseline="0" dirty="0" smtClean="0">
                          <a:effectLst/>
                        </a:rPr>
                        <a:t> - </a:t>
                      </a:r>
                      <a:r>
                        <a:rPr lang="fr-FR" sz="1200" b="1" u="none" strike="noStrike" dirty="0" smtClean="0">
                          <a:effectLst/>
                        </a:rPr>
                        <a:t>Titulaire</a:t>
                      </a:r>
                      <a:endParaRPr lang="fr-FR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effectLst/>
                        </a:rPr>
                        <a:t>Nom</a:t>
                      </a:r>
                      <a:r>
                        <a:rPr lang="fr-FR" sz="1200" b="1" u="none" strike="noStrike" baseline="0" dirty="0" smtClean="0">
                          <a:effectLst/>
                        </a:rPr>
                        <a:t> -</a:t>
                      </a:r>
                      <a:r>
                        <a:rPr lang="fr-FR" sz="1200" b="1" u="none" strike="noStrike" dirty="0" smtClean="0">
                          <a:effectLst/>
                        </a:rPr>
                        <a:t>Suppléant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70" marR="7370" marT="737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154225"/>
                  </a:ext>
                </a:extLst>
              </a:tr>
              <a:tr h="40049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Association Médecins bénévoles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 </a:t>
                      </a:r>
                      <a:r>
                        <a:rPr lang="fr-FR" sz="1200" u="none" strike="noStrike" dirty="0">
                          <a:effectLst/>
                        </a:rPr>
                        <a:t>1c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COUDERT Benoit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Poste à pourvoir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302801"/>
                  </a:ext>
                </a:extLst>
              </a:tr>
              <a:tr h="502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l’association la Sauvegarde de l'Enfant, de l'Adolescent et de l'Adulte en Yvelines (SEAY)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1c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JEBEREAN Monica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BAILLEUL </a:t>
                      </a:r>
                      <a:r>
                        <a:rPr lang="fr-FR" sz="1200" u="none" strike="noStrike" dirty="0">
                          <a:effectLst/>
                        </a:rPr>
                        <a:t>CLAYESEN Séverine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43622821"/>
                  </a:ext>
                </a:extLst>
              </a:tr>
              <a:tr h="40919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Association Tisseurs de Liens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 </a:t>
                      </a:r>
                      <a:r>
                        <a:rPr lang="fr-FR" sz="1200" u="none" strike="noStrike" dirty="0">
                          <a:effectLst/>
                        </a:rPr>
                        <a:t>1c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LAARIBI BENNIRANE </a:t>
                      </a:r>
                      <a:r>
                        <a:rPr lang="fr-FR" sz="1200" u="none" strike="noStrike" dirty="0" err="1">
                          <a:effectLst/>
                        </a:rPr>
                        <a:t>Amelle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Poste à pourvoir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3117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904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11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5" y="230188"/>
            <a:ext cx="1761897" cy="48772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682220" y="642739"/>
            <a:ext cx="646178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Commission Spécialisée </a:t>
            </a:r>
            <a:r>
              <a:rPr lang="fr-FR" sz="11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Santé </a:t>
            </a:r>
            <a:r>
              <a:rPr lang="fr-FR" sz="11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Mentale </a:t>
            </a:r>
            <a:r>
              <a:rPr lang="fr-FR" sz="11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(22 membres)</a:t>
            </a:r>
            <a:endParaRPr lang="fr-FR" sz="11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algn="ctr"/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Collège n°1 : 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Professionnels et offreurs de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santé (2/2)</a:t>
            </a:r>
          </a:p>
          <a:p>
            <a:pPr algn="ctr"/>
            <a:r>
              <a:rPr lang="fr-FR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		     Maximum 12 (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</a:rPr>
              <a:t>base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</a:rPr>
              <a:t>indicative)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</a:rPr>
              <a:t>	</a:t>
            </a:r>
            <a:r>
              <a:rPr lang="fr-FR" dirty="0" smtClean="0"/>
              <a:t>						</a:t>
            </a:r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632724" y="2431782"/>
            <a:ext cx="357982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/>
              <a:t>I</a:t>
            </a:r>
            <a:r>
              <a:rPr lang="fr-FR" b="1" u="sng" dirty="0" smtClean="0"/>
              <a:t>ntitulés des groupes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       Maximum 5 </a:t>
            </a:r>
            <a:r>
              <a:rPr lang="fr-FR" sz="1400" b="1" dirty="0" smtClean="0">
                <a:solidFill>
                  <a:srgbClr val="FF0000"/>
                </a:solidFill>
              </a:rPr>
              <a:t>(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</a:rPr>
              <a:t>base indicative)</a:t>
            </a:r>
            <a:endParaRPr lang="fr-FR" sz="1400" b="1" dirty="0" smtClean="0">
              <a:solidFill>
                <a:srgbClr val="FF0000"/>
              </a:solidFill>
            </a:endParaRPr>
          </a:p>
          <a:p>
            <a:endParaRPr lang="fr-FR" b="1" dirty="0" smtClean="0">
              <a:solidFill>
                <a:srgbClr val="FF0000"/>
              </a:solidFill>
            </a:endParaRPr>
          </a:p>
          <a:p>
            <a:r>
              <a:rPr lang="fr-FR" dirty="0" smtClean="0"/>
              <a:t>d) URPS</a:t>
            </a:r>
          </a:p>
          <a:p>
            <a:r>
              <a:rPr lang="fr-FR" dirty="0" smtClean="0"/>
              <a:t>e) Représentant des internes</a:t>
            </a:r>
          </a:p>
          <a:p>
            <a:r>
              <a:rPr lang="fr-FR" dirty="0" smtClean="0"/>
              <a:t>f) Représentant des différents modes d’exercice coordonné</a:t>
            </a:r>
          </a:p>
          <a:p>
            <a:r>
              <a:rPr lang="fr-FR" sz="1200" b="1" i="1" dirty="0" smtClean="0"/>
              <a:t>(Centres de santé, Maisons de santé, communautés psy de territoires :  Postes non pourvus)</a:t>
            </a:r>
          </a:p>
          <a:p>
            <a:r>
              <a:rPr lang="fr-FR" dirty="0" smtClean="0"/>
              <a:t>h) Ordre des médecins</a:t>
            </a:r>
            <a:endParaRPr lang="fr-FR" dirty="0"/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410908"/>
              </p:ext>
            </p:extLst>
          </p:nvPr>
        </p:nvGraphicFramePr>
        <p:xfrm>
          <a:off x="4217158" y="1735345"/>
          <a:ext cx="7560862" cy="43242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01755">
                  <a:extLst>
                    <a:ext uri="{9D8B030D-6E8A-4147-A177-3AD203B41FA5}">
                      <a16:colId xmlns:a16="http://schemas.microsoft.com/office/drawing/2014/main" val="4229968228"/>
                    </a:ext>
                  </a:extLst>
                </a:gridCol>
                <a:gridCol w="518615">
                  <a:extLst>
                    <a:ext uri="{9D8B030D-6E8A-4147-A177-3AD203B41FA5}">
                      <a16:colId xmlns:a16="http://schemas.microsoft.com/office/drawing/2014/main" val="3124184722"/>
                    </a:ext>
                  </a:extLst>
                </a:gridCol>
                <a:gridCol w="2647666">
                  <a:extLst>
                    <a:ext uri="{9D8B030D-6E8A-4147-A177-3AD203B41FA5}">
                      <a16:colId xmlns:a16="http://schemas.microsoft.com/office/drawing/2014/main" val="1635558218"/>
                    </a:ext>
                  </a:extLst>
                </a:gridCol>
                <a:gridCol w="2292826">
                  <a:extLst>
                    <a:ext uri="{9D8B030D-6E8A-4147-A177-3AD203B41FA5}">
                      <a16:colId xmlns:a16="http://schemas.microsoft.com/office/drawing/2014/main" val="1428939507"/>
                    </a:ext>
                  </a:extLst>
                </a:gridCol>
              </a:tblGrid>
              <a:tr h="40572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Fédération / Organisme 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Collège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effectLst/>
                        </a:rPr>
                        <a:t>Nom</a:t>
                      </a:r>
                      <a:r>
                        <a:rPr lang="fr-FR" sz="1200" b="1" u="none" strike="noStrike" baseline="0" dirty="0" smtClean="0">
                          <a:effectLst/>
                        </a:rPr>
                        <a:t> - </a:t>
                      </a:r>
                      <a:r>
                        <a:rPr lang="fr-FR" sz="1200" b="1" u="none" strike="noStrike" dirty="0" smtClean="0">
                          <a:effectLst/>
                        </a:rPr>
                        <a:t>Titulaire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effectLst/>
                        </a:rPr>
                        <a:t>Nom - </a:t>
                      </a:r>
                      <a:r>
                        <a:rPr lang="fr-FR" sz="1200" b="1" u="none" strike="noStrike" dirty="0">
                          <a:effectLst/>
                        </a:rPr>
                        <a:t>Suppléant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7957887"/>
                  </a:ext>
                </a:extLst>
              </a:tr>
              <a:tr h="2277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URPS - médecins </a:t>
                      </a:r>
                      <a:r>
                        <a:rPr lang="fr-FR" sz="1200" u="none" strike="noStrike" dirty="0" smtClean="0">
                          <a:effectLst/>
                        </a:rPr>
                        <a:t>d'</a:t>
                      </a:r>
                      <a:r>
                        <a:rPr lang="fr-FR" sz="1200" u="none" strike="noStrike" dirty="0" err="1" smtClean="0">
                          <a:effectLst/>
                        </a:rPr>
                        <a:t>IdF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BONNAUD François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CADI </a:t>
                      </a:r>
                      <a:r>
                        <a:rPr lang="fr-FR" sz="1200" u="none" strike="noStrike" dirty="0">
                          <a:effectLst/>
                        </a:rPr>
                        <a:t>Philippe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extLst>
                  <a:ext uri="{0D108BD9-81ED-4DB2-BD59-A6C34878D82A}">
                    <a16:rowId xmlns:a16="http://schemas.microsoft.com/office/drawing/2014/main" val="3506836693"/>
                  </a:ext>
                </a:extLst>
              </a:tr>
              <a:tr h="3368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CPTS Val de seine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1f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CERTAIN Marie-Hélène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BARTHEZ </a:t>
                      </a:r>
                      <a:r>
                        <a:rPr lang="fr-FR" sz="1200" u="none" strike="noStrike" dirty="0">
                          <a:effectLst/>
                        </a:rPr>
                        <a:t>Philippe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extLst>
                  <a:ext uri="{0D108BD9-81ED-4DB2-BD59-A6C34878D82A}">
                    <a16:rowId xmlns:a16="http://schemas.microsoft.com/office/drawing/2014/main" val="1656606861"/>
                  </a:ext>
                </a:extLst>
              </a:tr>
              <a:tr h="3368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DAC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1f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DE ALMEIDA Lionel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DE </a:t>
                      </a:r>
                      <a:r>
                        <a:rPr lang="fr-FR" sz="1200" u="none" strike="noStrike" dirty="0">
                          <a:effectLst/>
                        </a:rPr>
                        <a:t>MALHERBE Adèle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extLst>
                  <a:ext uri="{0D108BD9-81ED-4DB2-BD59-A6C34878D82A}">
                    <a16:rowId xmlns:a16="http://schemas.microsoft.com/office/drawing/2014/main" val="3691864934"/>
                  </a:ext>
                </a:extLst>
              </a:tr>
              <a:tr h="3368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CROM IDF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1h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de BASTARD Laurent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PRUDHOMME </a:t>
                      </a:r>
                      <a:r>
                        <a:rPr lang="fr-FR" sz="1200" u="none" strike="noStrike" dirty="0">
                          <a:effectLst/>
                        </a:rPr>
                        <a:t>Frédéric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extLst>
                  <a:ext uri="{0D108BD9-81ED-4DB2-BD59-A6C34878D82A}">
                    <a16:rowId xmlns:a16="http://schemas.microsoft.com/office/drawing/2014/main" val="1272210374"/>
                  </a:ext>
                </a:extLst>
              </a:tr>
              <a:tr h="3368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URPS - chirurgien dentiste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DELBOS Mathieu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RICHARD </a:t>
                      </a:r>
                      <a:r>
                        <a:rPr lang="fr-FR" sz="1200" u="none" strike="noStrike" dirty="0">
                          <a:effectLst/>
                        </a:rPr>
                        <a:t>Philippe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extLst>
                  <a:ext uri="{0D108BD9-81ED-4DB2-BD59-A6C34878D82A}">
                    <a16:rowId xmlns:a16="http://schemas.microsoft.com/office/drawing/2014/main" val="3120019559"/>
                  </a:ext>
                </a:extLst>
              </a:tr>
              <a:tr h="3368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URPS - IDE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FOSSE Benoit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GAUTHIER </a:t>
                      </a:r>
                      <a:r>
                        <a:rPr lang="fr-FR" sz="1200" u="none" strike="noStrike" dirty="0">
                          <a:effectLst/>
                        </a:rPr>
                        <a:t>Charlotte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extLst>
                  <a:ext uri="{0D108BD9-81ED-4DB2-BD59-A6C34878D82A}">
                    <a16:rowId xmlns:a16="http://schemas.microsoft.com/office/drawing/2014/main" val="2494927483"/>
                  </a:ext>
                </a:extLst>
              </a:tr>
              <a:tr h="3368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URPS - médecins d'Idf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HOUSSAY DE COURTEIX Charlotte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Poste à pourvoir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extLst>
                  <a:ext uri="{0D108BD9-81ED-4DB2-BD59-A6C34878D82A}">
                    <a16:rowId xmlns:a16="http://schemas.microsoft.com/office/drawing/2014/main" val="156549415"/>
                  </a:ext>
                </a:extLst>
              </a:tr>
              <a:tr h="3368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URPS - Masseur kinésithérapeute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MARTIN Pauline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VERIN </a:t>
                      </a:r>
                      <a:r>
                        <a:rPr lang="fr-FR" sz="1200" u="none" strike="noStrike" dirty="0" err="1">
                          <a:effectLst/>
                        </a:rPr>
                        <a:t>Laïna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extLst>
                  <a:ext uri="{0D108BD9-81ED-4DB2-BD59-A6C34878D82A}">
                    <a16:rowId xmlns:a16="http://schemas.microsoft.com/office/drawing/2014/main" val="569634470"/>
                  </a:ext>
                </a:extLst>
              </a:tr>
              <a:tr h="39152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URPS - médecins d'Idf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MONTAY Daphnée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LEFEBURE-HELLEGOUARCH </a:t>
                      </a:r>
                      <a:r>
                        <a:rPr lang="fr-FR" sz="1200" u="none" strike="noStrike" dirty="0">
                          <a:effectLst/>
                        </a:rPr>
                        <a:t>Patricia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extLst>
                  <a:ext uri="{0D108BD9-81ED-4DB2-BD59-A6C34878D82A}">
                    <a16:rowId xmlns:a16="http://schemas.microsoft.com/office/drawing/2014/main" val="3778139504"/>
                  </a:ext>
                </a:extLst>
              </a:tr>
              <a:tr h="195343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 </a:t>
                      </a:r>
                      <a:r>
                        <a:rPr lang="fr-FR" sz="1200" u="none" strike="noStrike" dirty="0" smtClean="0">
                          <a:effectLst/>
                        </a:rPr>
                        <a:t>Centres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de santé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1f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poste à pourvoir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poste à pourvoir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1446368"/>
                  </a:ext>
                </a:extLst>
              </a:tr>
              <a:tr h="195343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 </a:t>
                      </a:r>
                      <a:r>
                        <a:rPr lang="fr-FR" sz="1200" u="none" strike="noStrike" dirty="0" smtClean="0">
                          <a:effectLst/>
                        </a:rPr>
                        <a:t>Maisons de santé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1f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poste à pourvoir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poste à pourvoir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259546"/>
                  </a:ext>
                </a:extLst>
              </a:tr>
              <a:tr h="21354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 </a:t>
                      </a:r>
                      <a:r>
                        <a:rPr lang="fr-FR" sz="1200" u="none" strike="noStrike" dirty="0" smtClean="0">
                          <a:effectLst/>
                        </a:rPr>
                        <a:t>Communautés psy du territoire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1f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poste à pourvoir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poste à pourvoir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318746"/>
                  </a:ext>
                </a:extLst>
              </a:tr>
              <a:tr h="3368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SRP IMG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SFEIR Charles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Monsieur AZOULAY David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/>
                </a:tc>
                <a:extLst>
                  <a:ext uri="{0D108BD9-81ED-4DB2-BD59-A6C34878D82A}">
                    <a16:rowId xmlns:a16="http://schemas.microsoft.com/office/drawing/2014/main" val="22488656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778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12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5" y="230188"/>
            <a:ext cx="1761897" cy="48772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142674" y="586542"/>
            <a:ext cx="5660132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Commission Spécialisée </a:t>
            </a:r>
            <a:r>
              <a:rPr lang="fr-FR" sz="11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Santé </a:t>
            </a:r>
            <a:r>
              <a:rPr lang="fr-FR" sz="11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Mentale (</a:t>
            </a:r>
            <a:r>
              <a:rPr lang="fr-FR" sz="11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22 </a:t>
            </a:r>
            <a:r>
              <a:rPr lang="fr-FR" sz="11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membres)</a:t>
            </a:r>
          </a:p>
          <a:p>
            <a:pPr algn="ctr"/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Collège n°2 : 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Usagers du système de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santé</a:t>
            </a:r>
          </a:p>
          <a:p>
            <a:pPr algn="ctr"/>
            <a:r>
              <a:rPr lang="fr-FR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		Maximum 4 (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</a:rPr>
              <a:t>base indicative) </a:t>
            </a:r>
            <a:r>
              <a:rPr lang="fr-FR" dirty="0" smtClean="0">
                <a:solidFill>
                  <a:srgbClr val="FF0000"/>
                </a:solidFill>
              </a:rPr>
              <a:t>	</a:t>
            </a:r>
            <a:r>
              <a:rPr lang="fr-FR" dirty="0" smtClean="0"/>
              <a:t>						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412006" y="2128847"/>
            <a:ext cx="375009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/>
              <a:t>I</a:t>
            </a:r>
            <a:r>
              <a:rPr lang="fr-FR" b="1" u="sng" dirty="0" smtClean="0"/>
              <a:t>ntitulés du groupe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      Maximum 2 </a:t>
            </a:r>
            <a:r>
              <a:rPr lang="fr-FR" sz="1400" b="1" dirty="0" smtClean="0">
                <a:solidFill>
                  <a:srgbClr val="FF0000"/>
                </a:solidFill>
              </a:rPr>
              <a:t>(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</a:rPr>
              <a:t>base indicative)</a:t>
            </a:r>
            <a:endParaRPr lang="fr-FR" sz="1400" b="1" dirty="0" smtClean="0">
              <a:solidFill>
                <a:srgbClr val="FF0000"/>
              </a:solidFill>
            </a:endParaRPr>
          </a:p>
          <a:p>
            <a:r>
              <a:rPr lang="fr-FR" dirty="0" smtClean="0"/>
              <a:t>a) Associations agréées représentant les usagers dans les instances hospitalières ou de santé publique</a:t>
            </a:r>
          </a:p>
          <a:p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412006" y="4224912"/>
            <a:ext cx="375009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Intitulés du groupe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     Maximum 2 </a:t>
            </a:r>
            <a:r>
              <a:rPr lang="fr-FR" sz="1400" b="1" dirty="0" smtClean="0">
                <a:solidFill>
                  <a:srgbClr val="FF0000"/>
                </a:solidFill>
              </a:rPr>
              <a:t>(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</a:rPr>
              <a:t>base indicative)</a:t>
            </a:r>
            <a:endParaRPr lang="fr-FR" sz="1400" b="1" u="sng" dirty="0" smtClean="0"/>
          </a:p>
          <a:p>
            <a:r>
              <a:rPr lang="fr-FR" dirty="0" smtClean="0"/>
              <a:t>b) Associations de personnes handicapées, retraités et personnes âgées</a:t>
            </a:r>
          </a:p>
          <a:p>
            <a:endParaRPr lang="fr-FR" dirty="0"/>
          </a:p>
        </p:txBody>
      </p:sp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526505"/>
              </p:ext>
            </p:extLst>
          </p:nvPr>
        </p:nvGraphicFramePr>
        <p:xfrm>
          <a:off x="4490111" y="1666614"/>
          <a:ext cx="7315201" cy="21974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2839">
                  <a:extLst>
                    <a:ext uri="{9D8B030D-6E8A-4147-A177-3AD203B41FA5}">
                      <a16:colId xmlns:a16="http://schemas.microsoft.com/office/drawing/2014/main" val="2114434631"/>
                    </a:ext>
                  </a:extLst>
                </a:gridCol>
                <a:gridCol w="646841">
                  <a:extLst>
                    <a:ext uri="{9D8B030D-6E8A-4147-A177-3AD203B41FA5}">
                      <a16:colId xmlns:a16="http://schemas.microsoft.com/office/drawing/2014/main" val="1275971192"/>
                    </a:ext>
                  </a:extLst>
                </a:gridCol>
                <a:gridCol w="2606721">
                  <a:extLst>
                    <a:ext uri="{9D8B030D-6E8A-4147-A177-3AD203B41FA5}">
                      <a16:colId xmlns:a16="http://schemas.microsoft.com/office/drawing/2014/main" val="404850732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4179810390"/>
                    </a:ext>
                  </a:extLst>
                </a:gridCol>
              </a:tblGrid>
              <a:tr h="47518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</a:rPr>
                        <a:t>Fédération / Organisme 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effectLst/>
                        </a:rPr>
                        <a:t>Collège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Nom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- </a:t>
                      </a:r>
                      <a:r>
                        <a:rPr lang="fr-FR" sz="1200" u="none" strike="noStrike" dirty="0" smtClean="0">
                          <a:effectLst/>
                        </a:rPr>
                        <a:t>Titulaire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</a:rPr>
                        <a:t>Nom </a:t>
                      </a:r>
                      <a:r>
                        <a:rPr lang="fr-FR" sz="1200" u="none" strike="noStrike" dirty="0" smtClean="0">
                          <a:effectLst/>
                        </a:rPr>
                        <a:t>- Suppléant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2880712"/>
                  </a:ext>
                </a:extLst>
              </a:tr>
              <a:tr h="20956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UDAF 78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2a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BUISSET </a:t>
                      </a:r>
                      <a:r>
                        <a:rPr lang="fr-FR" sz="1200" u="none" strike="noStrike" dirty="0" smtClean="0">
                          <a:effectLst/>
                        </a:rPr>
                        <a:t>Michel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- </a:t>
                      </a:r>
                      <a:r>
                        <a:rPr lang="fr-FR" sz="1200" u="none" strike="noStrike" dirty="0" smtClean="0">
                          <a:effectLst/>
                        </a:rPr>
                        <a:t>vice-président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err="1" smtClean="0">
                          <a:effectLst/>
                        </a:rPr>
                        <a:t>Robles</a:t>
                      </a:r>
                      <a:r>
                        <a:rPr lang="fr-FR" sz="1200" u="none" strike="noStrike" dirty="0" smtClean="0">
                          <a:effectLst/>
                        </a:rPr>
                        <a:t> </a:t>
                      </a:r>
                      <a:r>
                        <a:rPr lang="fr-FR" sz="1200" u="none" strike="noStrike" dirty="0">
                          <a:effectLst/>
                        </a:rPr>
                        <a:t>Karine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extLst>
                  <a:ext uri="{0D108BD9-81ED-4DB2-BD59-A6C34878D82A}">
                    <a16:rowId xmlns:a16="http://schemas.microsoft.com/office/drawing/2014/main" val="4084061324"/>
                  </a:ext>
                </a:extLst>
              </a:tr>
              <a:tr h="30011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APAJH Yvelines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2a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DELANGHE Véronique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COUSEIN </a:t>
                      </a:r>
                      <a:r>
                        <a:rPr lang="fr-FR" sz="1200" u="none" strike="noStrike" dirty="0">
                          <a:effectLst/>
                        </a:rPr>
                        <a:t>HIEBEL Danielle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extLst>
                  <a:ext uri="{0D108BD9-81ED-4DB2-BD59-A6C34878D82A}">
                    <a16:rowId xmlns:a16="http://schemas.microsoft.com/office/drawing/2014/main" val="279597312"/>
                  </a:ext>
                </a:extLst>
              </a:tr>
              <a:tr h="25009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France ALZHEIMER Yvelines 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2a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FOURNIER Sylvie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LUCAS </a:t>
                      </a:r>
                      <a:r>
                        <a:rPr lang="fr-FR" sz="1200" u="none" strike="noStrike" dirty="0">
                          <a:effectLst/>
                        </a:rPr>
                        <a:t>Marie-Anne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extLst>
                  <a:ext uri="{0D108BD9-81ED-4DB2-BD59-A6C34878D82A}">
                    <a16:rowId xmlns:a16="http://schemas.microsoft.com/office/drawing/2014/main" val="3271786196"/>
                  </a:ext>
                </a:extLst>
              </a:tr>
              <a:tr h="25009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UFC que choisir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2a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QUIQUE Philippe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CASSAN </a:t>
                      </a:r>
                      <a:r>
                        <a:rPr lang="fr-FR" sz="1200" u="none" strike="noStrike" dirty="0">
                          <a:effectLst/>
                        </a:rPr>
                        <a:t>Jean-Claude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extLst>
                  <a:ext uri="{0D108BD9-81ED-4DB2-BD59-A6C34878D82A}">
                    <a16:rowId xmlns:a16="http://schemas.microsoft.com/office/drawing/2014/main" val="3144603002"/>
                  </a:ext>
                </a:extLst>
              </a:tr>
              <a:tr h="33762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UNAFAM 78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2a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TOUROUDE Roselyne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FRADET </a:t>
                      </a:r>
                      <a:r>
                        <a:rPr lang="fr-FR" sz="1200" u="none" strike="noStrike" dirty="0">
                          <a:effectLst/>
                        </a:rPr>
                        <a:t>Patrice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extLst>
                  <a:ext uri="{0D108BD9-81ED-4DB2-BD59-A6C34878D82A}">
                    <a16:rowId xmlns:a16="http://schemas.microsoft.com/office/drawing/2014/main" val="1235398574"/>
                  </a:ext>
                </a:extLst>
              </a:tr>
              <a:tr h="36224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AFTC IDF / Paris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2a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VAN TESLAAR Sébastian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SABATIE </a:t>
                      </a:r>
                      <a:r>
                        <a:rPr lang="fr-FR" sz="1200" u="none" strike="noStrike" dirty="0">
                          <a:effectLst/>
                        </a:rPr>
                        <a:t>Géraldine</a:t>
                      </a:r>
                      <a:br>
                        <a:rPr lang="fr-FR" sz="1200" u="none" strike="noStrike" dirty="0">
                          <a:effectLst/>
                        </a:rPr>
                      </a:br>
                      <a:r>
                        <a:rPr lang="fr-FR" sz="1200" u="none" strike="noStrike" dirty="0">
                          <a:effectLst/>
                        </a:rPr>
                        <a:t>(collège 1b)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extLst>
                  <a:ext uri="{0D108BD9-81ED-4DB2-BD59-A6C34878D82A}">
                    <a16:rowId xmlns:a16="http://schemas.microsoft.com/office/drawing/2014/main" val="3700109064"/>
                  </a:ext>
                </a:extLst>
              </a:tr>
            </a:tbl>
          </a:graphicData>
        </a:graphic>
      </p:graphicFrame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704487"/>
              </p:ext>
            </p:extLst>
          </p:nvPr>
        </p:nvGraphicFramePr>
        <p:xfrm>
          <a:off x="4490110" y="4224912"/>
          <a:ext cx="7315202" cy="19438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9180">
                  <a:extLst>
                    <a:ext uri="{9D8B030D-6E8A-4147-A177-3AD203B41FA5}">
                      <a16:colId xmlns:a16="http://schemas.microsoft.com/office/drawing/2014/main" val="1863132294"/>
                    </a:ext>
                  </a:extLst>
                </a:gridCol>
                <a:gridCol w="586853">
                  <a:extLst>
                    <a:ext uri="{9D8B030D-6E8A-4147-A177-3AD203B41FA5}">
                      <a16:colId xmlns:a16="http://schemas.microsoft.com/office/drawing/2014/main" val="187707105"/>
                    </a:ext>
                  </a:extLst>
                </a:gridCol>
                <a:gridCol w="2634018">
                  <a:extLst>
                    <a:ext uri="{9D8B030D-6E8A-4147-A177-3AD203B41FA5}">
                      <a16:colId xmlns:a16="http://schemas.microsoft.com/office/drawing/2014/main" val="1245529100"/>
                    </a:ext>
                  </a:extLst>
                </a:gridCol>
                <a:gridCol w="1815151">
                  <a:extLst>
                    <a:ext uri="{9D8B030D-6E8A-4147-A177-3AD203B41FA5}">
                      <a16:colId xmlns:a16="http://schemas.microsoft.com/office/drawing/2014/main" val="3556785269"/>
                    </a:ext>
                  </a:extLst>
                </a:gridCol>
              </a:tblGrid>
              <a:tr h="52658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u="none" strike="noStrike" dirty="0">
                          <a:effectLst/>
                        </a:rPr>
                        <a:t>Fédération / Organisme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u="none" strike="noStrike">
                          <a:effectLst/>
                        </a:rPr>
                        <a:t>Collège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u="none" strike="noStrike" dirty="0" smtClean="0">
                          <a:effectLst/>
                        </a:rPr>
                        <a:t>Nom</a:t>
                      </a:r>
                      <a:r>
                        <a:rPr lang="fr-FR" sz="1100" b="1" u="none" strike="noStrike" baseline="0" dirty="0" smtClean="0">
                          <a:effectLst/>
                        </a:rPr>
                        <a:t> - </a:t>
                      </a:r>
                      <a:r>
                        <a:rPr lang="fr-FR" sz="1100" b="1" u="none" strike="noStrike" dirty="0" smtClean="0">
                          <a:effectLst/>
                        </a:rPr>
                        <a:t>Titulaire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u="none" strike="noStrike" dirty="0" smtClean="0">
                          <a:effectLst/>
                        </a:rPr>
                        <a:t>Nom - </a:t>
                      </a:r>
                      <a:r>
                        <a:rPr lang="fr-FR" sz="1100" b="1" u="none" strike="noStrike" dirty="0">
                          <a:effectLst/>
                        </a:rPr>
                        <a:t>Suppléant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2691615"/>
                  </a:ext>
                </a:extLst>
              </a:tr>
              <a:tr h="35432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membre du bureau CDCA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 smtClean="0">
                          <a:effectLst/>
                        </a:rPr>
                        <a:t>2b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BAUBEAU Dominique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Madame BEHEREC Christiane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12956243"/>
                  </a:ext>
                </a:extLst>
              </a:tr>
              <a:tr h="35432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Membre du bureau CDCA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 smtClean="0">
                          <a:effectLst/>
                        </a:rPr>
                        <a:t>2b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Calon Olivier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Camus Françoise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79647952"/>
                  </a:ext>
                </a:extLst>
              </a:tr>
              <a:tr h="35432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ADAPEI 78  Vice président CDCA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 smtClean="0">
                          <a:effectLst/>
                        </a:rPr>
                        <a:t>2b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CHAZARAIN Daniel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Poste à pourvoir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818855"/>
                  </a:ext>
                </a:extLst>
              </a:tr>
              <a:tr h="35432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Vice présidente CDCA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 smtClean="0">
                          <a:effectLst/>
                        </a:rPr>
                        <a:t>2b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DECHAMP Martine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 err="1">
                          <a:effectLst/>
                        </a:rPr>
                        <a:t>Yveline</a:t>
                      </a:r>
                      <a:r>
                        <a:rPr lang="fr-FR" sz="1100" u="none" strike="noStrike" dirty="0">
                          <a:effectLst/>
                        </a:rPr>
                        <a:t> </a:t>
                      </a:r>
                      <a:r>
                        <a:rPr lang="fr-FR" sz="1100" u="none" strike="noStrike" dirty="0" err="1">
                          <a:effectLst/>
                        </a:rPr>
                        <a:t>Darneau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34155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302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13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5" y="230188"/>
            <a:ext cx="1761897" cy="48772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563939" y="898899"/>
            <a:ext cx="8866528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Commission Spécialisée </a:t>
            </a:r>
            <a:r>
              <a:rPr lang="fr-FR" sz="11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Santé </a:t>
            </a:r>
            <a:r>
              <a:rPr lang="fr-FR" sz="11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Mentale (</a:t>
            </a:r>
            <a:r>
              <a:rPr lang="fr-FR" sz="11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22 </a:t>
            </a:r>
            <a:r>
              <a:rPr lang="fr-FR" sz="11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membres)</a:t>
            </a:r>
          </a:p>
          <a:p>
            <a:pPr algn="ctr"/>
            <a:r>
              <a:rPr lang="fr-FR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Collège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n°3 : 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Collectivités territoriales  du territoire de démocratie sanitaire</a:t>
            </a:r>
            <a:r>
              <a:rPr lang="fr-FR" dirty="0" smtClean="0"/>
              <a:t>				</a:t>
            </a:r>
            <a:r>
              <a:rPr lang="fr-FR" b="1" dirty="0" smtClean="0">
                <a:solidFill>
                  <a:srgbClr val="FF0000"/>
                </a:solidFill>
              </a:rPr>
              <a:t>Maximum 3 (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</a:rPr>
              <a:t>base indicative) </a:t>
            </a:r>
            <a:r>
              <a:rPr lang="fr-FR" b="1" dirty="0" smtClean="0">
                <a:solidFill>
                  <a:srgbClr val="FF0000"/>
                </a:solidFill>
              </a:rPr>
              <a:t>		</a:t>
            </a:r>
            <a:r>
              <a:rPr lang="fr-FR" dirty="0" smtClean="0"/>
              <a:t>	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910195" y="2521467"/>
            <a:ext cx="330865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Intitulés des groupes</a:t>
            </a:r>
          </a:p>
          <a:p>
            <a:endParaRPr lang="fr-FR" b="1" u="sng" dirty="0" smtClean="0"/>
          </a:p>
          <a:p>
            <a:r>
              <a:rPr lang="fr-FR" dirty="0" smtClean="0"/>
              <a:t>a) Conseiller régional</a:t>
            </a:r>
          </a:p>
          <a:p>
            <a:r>
              <a:rPr lang="fr-FR" dirty="0" smtClean="0"/>
              <a:t>b) Conseil départemental</a:t>
            </a:r>
          </a:p>
          <a:p>
            <a:r>
              <a:rPr lang="fr-FR" dirty="0" smtClean="0"/>
              <a:t>c) PMI</a:t>
            </a:r>
          </a:p>
          <a:p>
            <a:r>
              <a:rPr lang="fr-FR" dirty="0" smtClean="0"/>
              <a:t>d) Communautés de communes</a:t>
            </a:r>
          </a:p>
          <a:p>
            <a:r>
              <a:rPr lang="fr-FR" dirty="0" smtClean="0"/>
              <a:t>e) Communes</a:t>
            </a:r>
            <a:endParaRPr lang="fr-FR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295815"/>
              </p:ext>
            </p:extLst>
          </p:nvPr>
        </p:nvGraphicFramePr>
        <p:xfrm>
          <a:off x="4326341" y="2118926"/>
          <a:ext cx="7328848" cy="32989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36934">
                  <a:extLst>
                    <a:ext uri="{9D8B030D-6E8A-4147-A177-3AD203B41FA5}">
                      <a16:colId xmlns:a16="http://schemas.microsoft.com/office/drawing/2014/main" val="390156624"/>
                    </a:ext>
                  </a:extLst>
                </a:gridCol>
                <a:gridCol w="753434">
                  <a:extLst>
                    <a:ext uri="{9D8B030D-6E8A-4147-A177-3AD203B41FA5}">
                      <a16:colId xmlns:a16="http://schemas.microsoft.com/office/drawing/2014/main" val="2833671052"/>
                    </a:ext>
                  </a:extLst>
                </a:gridCol>
                <a:gridCol w="2302557">
                  <a:extLst>
                    <a:ext uri="{9D8B030D-6E8A-4147-A177-3AD203B41FA5}">
                      <a16:colId xmlns:a16="http://schemas.microsoft.com/office/drawing/2014/main" val="2107136824"/>
                    </a:ext>
                  </a:extLst>
                </a:gridCol>
                <a:gridCol w="1935923">
                  <a:extLst>
                    <a:ext uri="{9D8B030D-6E8A-4147-A177-3AD203B41FA5}">
                      <a16:colId xmlns:a16="http://schemas.microsoft.com/office/drawing/2014/main" val="1331018538"/>
                    </a:ext>
                  </a:extLst>
                </a:gridCol>
              </a:tblGrid>
              <a:tr h="61937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Fédération / Organisme 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>
                          <a:effectLst/>
                        </a:rPr>
                        <a:t>Collège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effectLst/>
                        </a:rPr>
                        <a:t>Nom</a:t>
                      </a:r>
                      <a:r>
                        <a:rPr lang="fr-FR" sz="1200" b="1" u="none" strike="noStrike" baseline="0" dirty="0" smtClean="0">
                          <a:effectLst/>
                        </a:rPr>
                        <a:t> - </a:t>
                      </a:r>
                      <a:r>
                        <a:rPr lang="fr-FR" sz="1200" b="1" u="none" strike="noStrike" dirty="0" smtClean="0">
                          <a:effectLst/>
                        </a:rPr>
                        <a:t>Titulaire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Nom </a:t>
                      </a:r>
                      <a:r>
                        <a:rPr lang="fr-FR" sz="1200" b="1" u="none" strike="noStrike" dirty="0" smtClean="0">
                          <a:effectLst/>
                        </a:rPr>
                        <a:t>- Suppléant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5966339"/>
                  </a:ext>
                </a:extLst>
              </a:tr>
              <a:tr h="39661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Représentants des communes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BEBIN Corinne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CHATELUS </a:t>
                      </a:r>
                      <a:r>
                        <a:rPr lang="fr-FR" sz="1200" u="none" strike="noStrike" dirty="0">
                          <a:effectLst/>
                        </a:rPr>
                        <a:t>François-Gilles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extLst>
                  <a:ext uri="{0D108BD9-81ED-4DB2-BD59-A6C34878D82A}">
                    <a16:rowId xmlns:a16="http://schemas.microsoft.com/office/drawing/2014/main" val="2259665182"/>
                  </a:ext>
                </a:extLst>
              </a:tr>
              <a:tr h="38792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Représentants des communes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DOMPEYRE Philippe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CAILLOL </a:t>
                      </a:r>
                      <a:r>
                        <a:rPr lang="fr-FR" sz="1200" u="none" strike="noStrike" dirty="0">
                          <a:effectLst/>
                        </a:rPr>
                        <a:t>Valérie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extLst>
                  <a:ext uri="{0D108BD9-81ED-4DB2-BD59-A6C34878D82A}">
                    <a16:rowId xmlns:a16="http://schemas.microsoft.com/office/drawing/2014/main" val="4001474128"/>
                  </a:ext>
                </a:extLst>
              </a:tr>
              <a:tr h="40205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Conseil Régional Idf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3a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FOUCHE Huguette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PIGANEAU Sylvie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extLst>
                  <a:ext uri="{0D108BD9-81ED-4DB2-BD59-A6C34878D82A}">
                    <a16:rowId xmlns:a16="http://schemas.microsoft.com/office/drawing/2014/main" val="2000779924"/>
                  </a:ext>
                </a:extLst>
              </a:tr>
              <a:tr h="46724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Représentant des service de PMI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3c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Lenfant Isabelle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Jimenez Carlos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extLst>
                  <a:ext uri="{0D108BD9-81ED-4DB2-BD59-A6C34878D82A}">
                    <a16:rowId xmlns:a16="http://schemas.microsoft.com/office/drawing/2014/main" val="3000104"/>
                  </a:ext>
                </a:extLst>
              </a:tr>
              <a:tr h="32055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Réprésentant des communes EPCI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3d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MATILLON Véronique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WOTIN </a:t>
                      </a:r>
                      <a:r>
                        <a:rPr lang="fr-FR" sz="1200" u="none" strike="noStrike" dirty="0">
                          <a:effectLst/>
                        </a:rPr>
                        <a:t>Maël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extLst>
                  <a:ext uri="{0D108BD9-81ED-4DB2-BD59-A6C34878D82A}">
                    <a16:rowId xmlns:a16="http://schemas.microsoft.com/office/drawing/2014/main" val="1233037849"/>
                  </a:ext>
                </a:extLst>
              </a:tr>
              <a:tr h="41291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Réprésentant des communes EPCI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3d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PERICARD Arnaud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Pierre </a:t>
                      </a:r>
                      <a:r>
                        <a:rPr lang="fr-FR" sz="1200" u="none" strike="noStrike" dirty="0">
                          <a:effectLst/>
                        </a:rPr>
                        <a:t>MORANGE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extLst>
                  <a:ext uri="{0D108BD9-81ED-4DB2-BD59-A6C34878D82A}">
                    <a16:rowId xmlns:a16="http://schemas.microsoft.com/office/drawing/2014/main" val="2230420205"/>
                  </a:ext>
                </a:extLst>
              </a:tr>
              <a:tr h="29230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Conseil départemental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3b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RICHARD Laurent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Poste à pourvoir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09921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369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14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5" y="230188"/>
            <a:ext cx="1761897" cy="48772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188235" y="963922"/>
            <a:ext cx="6911602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Commission Spécialisée </a:t>
            </a:r>
            <a:r>
              <a:rPr lang="fr-FR" sz="11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Santé </a:t>
            </a:r>
            <a:r>
              <a:rPr lang="fr-FR" sz="11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Mentale (</a:t>
            </a:r>
            <a:r>
              <a:rPr lang="fr-FR" sz="11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22 </a:t>
            </a:r>
            <a:r>
              <a:rPr lang="fr-FR" sz="11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membres)</a:t>
            </a:r>
          </a:p>
          <a:p>
            <a:pPr algn="ctr"/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   Collège n°4 : Etat et organismes de sécurité sociale</a:t>
            </a:r>
            <a:r>
              <a:rPr lang="fr-FR" dirty="0" smtClean="0"/>
              <a:t>				</a:t>
            </a:r>
            <a:r>
              <a:rPr lang="fr-FR" b="1" dirty="0" smtClean="0">
                <a:solidFill>
                  <a:srgbClr val="FF0000"/>
                </a:solidFill>
              </a:rPr>
              <a:t>Maximum 2 (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</a:rPr>
              <a:t>base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</a:rPr>
              <a:t>indicative) </a:t>
            </a:r>
            <a:r>
              <a:rPr lang="fr-FR" b="1" dirty="0" smtClean="0">
                <a:solidFill>
                  <a:srgbClr val="FF0000"/>
                </a:solidFill>
              </a:rPr>
              <a:t>		</a:t>
            </a:r>
            <a:r>
              <a:rPr lang="fr-FR" dirty="0" smtClean="0"/>
              <a:t>	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749912" y="2983641"/>
            <a:ext cx="34710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Intitulés des groupes</a:t>
            </a:r>
          </a:p>
          <a:p>
            <a:endParaRPr lang="fr-FR" b="1" u="sng" dirty="0" smtClean="0"/>
          </a:p>
          <a:p>
            <a:r>
              <a:rPr lang="fr-FR" dirty="0" smtClean="0"/>
              <a:t>a) Représentant de l’Etat</a:t>
            </a:r>
          </a:p>
          <a:p>
            <a:r>
              <a:rPr lang="fr-FR" dirty="0" smtClean="0"/>
              <a:t>b) Représentant des organismes de sécurité sociale</a:t>
            </a:r>
            <a:endParaRPr lang="fr-FR" dirty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340666"/>
              </p:ext>
            </p:extLst>
          </p:nvPr>
        </p:nvGraphicFramePr>
        <p:xfrm>
          <a:off x="5213445" y="3138986"/>
          <a:ext cx="6387151" cy="15483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6788">
                  <a:extLst>
                    <a:ext uri="{9D8B030D-6E8A-4147-A177-3AD203B41FA5}">
                      <a16:colId xmlns:a16="http://schemas.microsoft.com/office/drawing/2014/main" val="2047206654"/>
                    </a:ext>
                  </a:extLst>
                </a:gridCol>
                <a:gridCol w="639447">
                  <a:extLst>
                    <a:ext uri="{9D8B030D-6E8A-4147-A177-3AD203B41FA5}">
                      <a16:colId xmlns:a16="http://schemas.microsoft.com/office/drawing/2014/main" val="2295613539"/>
                    </a:ext>
                  </a:extLst>
                </a:gridCol>
                <a:gridCol w="2554128">
                  <a:extLst>
                    <a:ext uri="{9D8B030D-6E8A-4147-A177-3AD203B41FA5}">
                      <a16:colId xmlns:a16="http://schemas.microsoft.com/office/drawing/2014/main" val="3296767951"/>
                    </a:ext>
                  </a:extLst>
                </a:gridCol>
                <a:gridCol w="1596788">
                  <a:extLst>
                    <a:ext uri="{9D8B030D-6E8A-4147-A177-3AD203B41FA5}">
                      <a16:colId xmlns:a16="http://schemas.microsoft.com/office/drawing/2014/main" val="1332500545"/>
                    </a:ext>
                  </a:extLst>
                </a:gridCol>
              </a:tblGrid>
              <a:tr h="26306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Fédération / Organisme 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>
                          <a:effectLst/>
                        </a:rPr>
                        <a:t>Collège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effectLst/>
                        </a:rPr>
                        <a:t>Nom</a:t>
                      </a:r>
                      <a:r>
                        <a:rPr lang="fr-FR" sz="1200" b="1" u="none" strike="noStrike" baseline="0" dirty="0" smtClean="0">
                          <a:effectLst/>
                        </a:rPr>
                        <a:t> - </a:t>
                      </a:r>
                      <a:r>
                        <a:rPr lang="fr-FR" sz="1200" b="1" u="none" strike="noStrike" dirty="0" smtClean="0">
                          <a:effectLst/>
                        </a:rPr>
                        <a:t>Titulaire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Nom </a:t>
                      </a:r>
                      <a:r>
                        <a:rPr lang="fr-FR" sz="1200" b="1" u="none" strike="noStrike" dirty="0" smtClean="0">
                          <a:effectLst/>
                        </a:rPr>
                        <a:t>- Suppléant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1996083"/>
                  </a:ext>
                </a:extLst>
              </a:tr>
              <a:tr h="39202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CAF 78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4b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BENHEMMA Sandra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Poste à pourvoir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6904242"/>
                  </a:ext>
                </a:extLst>
              </a:tr>
              <a:tr h="42450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Préfecture 78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4a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COURTADE Pascal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KHALED </a:t>
                      </a:r>
                      <a:r>
                        <a:rPr lang="fr-FR" sz="1200" u="none" strike="noStrike" dirty="0">
                          <a:effectLst/>
                        </a:rPr>
                        <a:t>Angélique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21470181"/>
                  </a:ext>
                </a:extLst>
              </a:tr>
              <a:tr h="46878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CPAM 78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4b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PERIGAUD Raymonde (CFTC)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 smtClean="0">
                          <a:effectLst/>
                        </a:rPr>
                        <a:t>ALOMAR Cécile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00490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341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15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5" y="230188"/>
            <a:ext cx="1761897" cy="48772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347415" y="450376"/>
            <a:ext cx="6752422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Commission Spécialisée </a:t>
            </a:r>
            <a:r>
              <a:rPr lang="fr-FR" sz="11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Santé </a:t>
            </a:r>
            <a:r>
              <a:rPr lang="fr-FR" sz="11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Mentale (</a:t>
            </a:r>
            <a:r>
              <a:rPr lang="fr-FR" sz="11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22 membres)</a:t>
            </a:r>
          </a:p>
          <a:p>
            <a:pPr algn="ctr"/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Collège n°5 : Personnes qualifiées</a:t>
            </a:r>
          </a:p>
          <a:p>
            <a:pPr algn="ctr"/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Collège n°6 : Parlementaires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			Maximum 2		</a:t>
            </a:r>
            <a:r>
              <a:rPr lang="fr-FR" dirty="0" smtClean="0"/>
              <a:t>	</a:t>
            </a:r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751441"/>
              </p:ext>
            </p:extLst>
          </p:nvPr>
        </p:nvGraphicFramePr>
        <p:xfrm>
          <a:off x="519796" y="3043453"/>
          <a:ext cx="4379751" cy="8205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64396">
                  <a:extLst>
                    <a:ext uri="{9D8B030D-6E8A-4147-A177-3AD203B41FA5}">
                      <a16:colId xmlns:a16="http://schemas.microsoft.com/office/drawing/2014/main" val="2363008096"/>
                    </a:ext>
                  </a:extLst>
                </a:gridCol>
                <a:gridCol w="580746">
                  <a:extLst>
                    <a:ext uri="{9D8B030D-6E8A-4147-A177-3AD203B41FA5}">
                      <a16:colId xmlns:a16="http://schemas.microsoft.com/office/drawing/2014/main" val="429521951"/>
                    </a:ext>
                  </a:extLst>
                </a:gridCol>
                <a:gridCol w="2234609">
                  <a:extLst>
                    <a:ext uri="{9D8B030D-6E8A-4147-A177-3AD203B41FA5}">
                      <a16:colId xmlns:a16="http://schemas.microsoft.com/office/drawing/2014/main" val="3289719996"/>
                    </a:ext>
                  </a:extLst>
                </a:gridCol>
              </a:tblGrid>
              <a:tr h="31788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Fédération / </a:t>
                      </a:r>
                      <a:r>
                        <a:rPr lang="fr-FR" sz="1200" b="1" u="none" strike="noStrike" dirty="0" smtClean="0">
                          <a:effectLst/>
                        </a:rPr>
                        <a:t>Organisme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Collège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effectLst/>
                        </a:rPr>
                        <a:t>Nom</a:t>
                      </a:r>
                      <a:r>
                        <a:rPr lang="fr-FR" sz="1200" b="1" u="none" strike="noStrike" baseline="0" dirty="0" smtClean="0">
                          <a:effectLst/>
                        </a:rPr>
                        <a:t> 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5835976"/>
                  </a:ext>
                </a:extLst>
              </a:tr>
              <a:tr h="19073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Personne Qualifiée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5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AQUINO </a:t>
                      </a:r>
                      <a:r>
                        <a:rPr lang="fr-FR" sz="1200" u="none" strike="noStrike" dirty="0" smtClean="0">
                          <a:effectLst/>
                        </a:rPr>
                        <a:t>Jean-Pierre,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200" u="none" strike="noStrike" dirty="0" smtClean="0">
                          <a:effectLst/>
                        </a:rPr>
                        <a:t>Président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78003032"/>
                  </a:ext>
                </a:extLst>
              </a:tr>
              <a:tr h="31024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Personne Qualifiée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5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BENOIT </a:t>
                      </a:r>
                      <a:r>
                        <a:rPr lang="fr-FR" sz="1200" u="none" strike="noStrike" dirty="0" err="1">
                          <a:effectLst/>
                        </a:rPr>
                        <a:t>Jaya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79636640"/>
                  </a:ext>
                </a:extLst>
              </a:tr>
            </a:tbl>
          </a:graphicData>
        </a:graphic>
      </p:graphicFrame>
      <p:graphicFrame>
        <p:nvGraphicFramePr>
          <p:cNvPr id="9" name="Tableau 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207026263"/>
              </p:ext>
            </p:extLst>
          </p:nvPr>
        </p:nvGraphicFramePr>
        <p:xfrm>
          <a:off x="5390864" y="2447447"/>
          <a:ext cx="5962936" cy="37895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38987">
                  <a:extLst>
                    <a:ext uri="{9D8B030D-6E8A-4147-A177-3AD203B41FA5}">
                      <a16:colId xmlns:a16="http://schemas.microsoft.com/office/drawing/2014/main" val="2802724280"/>
                    </a:ext>
                  </a:extLst>
                </a:gridCol>
                <a:gridCol w="750627">
                  <a:extLst>
                    <a:ext uri="{9D8B030D-6E8A-4147-A177-3AD203B41FA5}">
                      <a16:colId xmlns:a16="http://schemas.microsoft.com/office/drawing/2014/main" val="1572758682"/>
                    </a:ext>
                  </a:extLst>
                </a:gridCol>
                <a:gridCol w="2073322">
                  <a:extLst>
                    <a:ext uri="{9D8B030D-6E8A-4147-A177-3AD203B41FA5}">
                      <a16:colId xmlns:a16="http://schemas.microsoft.com/office/drawing/2014/main" val="307032742"/>
                    </a:ext>
                  </a:extLst>
                </a:gridCol>
              </a:tblGrid>
              <a:tr h="31881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Fédération / </a:t>
                      </a:r>
                      <a:r>
                        <a:rPr lang="fr-FR" sz="1200" b="1" u="none" strike="noStrike" dirty="0" smtClean="0">
                          <a:effectLst/>
                        </a:rPr>
                        <a:t>Organisme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Collège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effectLst/>
                        </a:rPr>
                        <a:t>Nom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6098"/>
                  </a:ext>
                </a:extLst>
              </a:tr>
              <a:tr h="14173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Député (2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BARROT </a:t>
                      </a:r>
                      <a:r>
                        <a:rPr lang="fr-FR" sz="1200" u="none" strike="noStrike" dirty="0" smtClean="0">
                          <a:effectLst/>
                        </a:rPr>
                        <a:t>Jean-Noël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2042299098"/>
                  </a:ext>
                </a:extLst>
              </a:tr>
              <a:tr h="2088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Députée (10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BERGE </a:t>
                      </a:r>
                      <a:r>
                        <a:rPr lang="fr-FR" sz="1200" u="none" strike="noStrike" dirty="0" smtClean="0">
                          <a:effectLst/>
                        </a:rPr>
                        <a:t>Aurore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2239541525"/>
                  </a:ext>
                </a:extLst>
              </a:tr>
              <a:tr h="16492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Sénateur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BOURRAT </a:t>
                      </a:r>
                      <a:r>
                        <a:rPr lang="fr-FR" sz="1200" u="none" strike="noStrike" dirty="0" err="1">
                          <a:effectLst/>
                        </a:rPr>
                        <a:t>Toine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2271663387"/>
                  </a:ext>
                </a:extLst>
              </a:tr>
              <a:tr h="1443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  (5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BRAUN-PIVET </a:t>
                      </a:r>
                      <a:r>
                        <a:rPr lang="fr-FR" sz="1200" u="none" strike="noStrike" dirty="0" smtClean="0">
                          <a:effectLst/>
                        </a:rPr>
                        <a:t>Yaël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321588066"/>
                  </a:ext>
                </a:extLst>
              </a:tr>
              <a:tr h="175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Sénatrice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DE CIDRAC Marta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870721194"/>
                  </a:ext>
                </a:extLst>
              </a:tr>
              <a:tr h="15180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Députée  (7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HAI </a:t>
                      </a:r>
                      <a:r>
                        <a:rPr lang="fr-FR" sz="1200" u="none" strike="noStrike" dirty="0" smtClean="0">
                          <a:effectLst/>
                        </a:rPr>
                        <a:t>Nadia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65604"/>
                  </a:ext>
                </a:extLst>
              </a:tr>
              <a:tr h="16774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Sénateur</a:t>
                      </a: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LARCHER Gérard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3541821802"/>
                  </a:ext>
                </a:extLst>
              </a:tr>
              <a:tr h="14173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Sénateur</a:t>
                      </a: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LAUGIER Michel 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4065617356"/>
                  </a:ext>
                </a:extLst>
              </a:tr>
              <a:tr h="1984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Députée  (4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LEBEC Marie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2217745906"/>
                  </a:ext>
                </a:extLst>
              </a:tr>
              <a:tr h="144313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Sénateur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LEVRIER Martin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538781624"/>
                  </a:ext>
                </a:extLst>
              </a:tr>
              <a:tr h="17523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  (8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LUCAS </a:t>
                      </a:r>
                      <a:r>
                        <a:rPr lang="fr-FR" sz="1200" u="none" strike="noStrike" dirty="0" smtClean="0">
                          <a:effectLst/>
                        </a:rPr>
                        <a:t>Benjamin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309103345"/>
                  </a:ext>
                </a:extLst>
              </a:tr>
              <a:tr h="2061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  (11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MARTINET William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3993962308"/>
                  </a:ext>
                </a:extLst>
              </a:tr>
              <a:tr h="19585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  (9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MILLIENNE Bruno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299682957"/>
                  </a:ext>
                </a:extLst>
              </a:tr>
              <a:tr h="1417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  (12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OLIVE Karl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787886492"/>
                  </a:ext>
                </a:extLst>
              </a:tr>
              <a:tr h="15180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Députée  (3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PIRON Béatrice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147182730"/>
                  </a:ext>
                </a:extLst>
              </a:tr>
              <a:tr h="22186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Députée  (6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POUZYREFF Natalia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753721986"/>
                  </a:ext>
                </a:extLst>
              </a:tr>
              <a:tr h="144313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Sénatrice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PRIMAS Sophie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2572763611"/>
                  </a:ext>
                </a:extLst>
              </a:tr>
              <a:tr h="15180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  (1ere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RODWELL Charles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3987731321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82390" y="2630185"/>
            <a:ext cx="31085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Collège n°5 : Personnes qualifiées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89943" y="2020347"/>
            <a:ext cx="26052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Collège n°6 : Parlementaires</a:t>
            </a:r>
          </a:p>
        </p:txBody>
      </p:sp>
    </p:spTree>
    <p:extLst>
      <p:ext uri="{BB962C8B-B14F-4D97-AF65-F5344CB8AC3E}">
        <p14:creationId xmlns:p14="http://schemas.microsoft.com/office/powerpoint/2010/main" val="418027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165741" y="2277630"/>
            <a:ext cx="10212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7AB800"/>
                </a:solidFill>
                <a:ea typeface="MS PGothic" panose="020B0600070205080204" pitchFamily="34" charset="-128"/>
                <a:cs typeface="ＭＳ Ｐゴシック" charset="0"/>
              </a:rPr>
              <a:t>LA FORMATION </a:t>
            </a:r>
            <a:r>
              <a:rPr lang="fr-FR" sz="3600" b="1" dirty="0" smtClean="0">
                <a:solidFill>
                  <a:srgbClr val="7AB800"/>
                </a:solidFill>
                <a:ea typeface="MS PGothic" panose="020B0600070205080204" pitchFamily="34" charset="-128"/>
                <a:cs typeface="ＭＳ Ｐゴシック" charset="0"/>
              </a:rPr>
              <a:t>SPECIFIQUE DES </a:t>
            </a:r>
            <a:r>
              <a:rPr lang="fr-FR" sz="3600" b="1" dirty="0">
                <a:solidFill>
                  <a:srgbClr val="7AB800"/>
                </a:solidFill>
                <a:ea typeface="MS PGothic" panose="020B0600070205080204" pitchFamily="34" charset="-128"/>
                <a:cs typeface="ＭＳ Ｐゴシック" charset="0"/>
              </a:rPr>
              <a:t>USAGERS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5" y="230188"/>
            <a:ext cx="1761897" cy="48772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6992" y="3317394"/>
            <a:ext cx="2415147" cy="1757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83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78426" y="1508339"/>
            <a:ext cx="10987547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400" dirty="0" smtClean="0"/>
              <a:t>La formation spécifique organisant l’expression des usagers élit:</a:t>
            </a:r>
          </a:p>
          <a:p>
            <a:pPr algn="just"/>
            <a:r>
              <a:rPr lang="fr-FR" sz="2400" dirty="0"/>
              <a:t>	</a:t>
            </a:r>
            <a:r>
              <a:rPr lang="fr-FR" sz="2400" dirty="0" smtClean="0"/>
              <a:t> → </a:t>
            </a:r>
            <a:r>
              <a:rPr lang="fr-FR" sz="2400" u="sng" dirty="0" smtClean="0"/>
              <a:t>un président et un vice-président</a:t>
            </a:r>
            <a:r>
              <a:rPr lang="fr-FR" sz="2400" dirty="0" smtClean="0"/>
              <a:t>			</a:t>
            </a:r>
          </a:p>
          <a:p>
            <a:pPr algn="just"/>
            <a:r>
              <a:rPr lang="fr-FR" sz="2400" dirty="0" smtClean="0"/>
              <a:t>			</a:t>
            </a:r>
          </a:p>
          <a:p>
            <a:pPr algn="just"/>
            <a:r>
              <a:rPr lang="fr-FR" sz="2400" dirty="0" smtClean="0"/>
              <a:t>La formation spécifique organisant l’expression des usagers comprend</a:t>
            </a:r>
          </a:p>
          <a:p>
            <a:pPr algn="just"/>
            <a:r>
              <a:rPr lang="fr-FR" sz="2400" dirty="0"/>
              <a:t>	</a:t>
            </a:r>
            <a:r>
              <a:rPr lang="fr-FR" sz="2400" dirty="0" smtClean="0"/>
              <a:t>→ </a:t>
            </a:r>
            <a:r>
              <a:rPr lang="fr-FR" sz="2400" b="1" dirty="0" smtClean="0">
                <a:solidFill>
                  <a:srgbClr val="FF0000"/>
                </a:solidFill>
              </a:rPr>
              <a:t>au plus 13 membres</a:t>
            </a:r>
            <a:r>
              <a:rPr lang="fr-FR" sz="2400" dirty="0" smtClean="0"/>
              <a:t>, élus au sein de l’assemblée plénière dont </a:t>
            </a:r>
            <a:r>
              <a:rPr lang="fr-FR" sz="16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(base indicative, </a:t>
            </a:r>
            <a:r>
              <a:rPr lang="fr-FR" sz="1600" b="1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	non impérative</a:t>
            </a:r>
            <a:r>
              <a:rPr lang="fr-FR" sz="16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)</a:t>
            </a:r>
          </a:p>
          <a:p>
            <a:pPr algn="just"/>
            <a:r>
              <a:rPr lang="fr-FR" sz="1600" dirty="0" smtClean="0"/>
              <a:t>	</a:t>
            </a:r>
            <a:r>
              <a:rPr lang="fr-FR" sz="2400" dirty="0" smtClean="0"/>
              <a:t>	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fr-FR" sz="2400" u="sng" dirty="0" smtClean="0"/>
              <a:t>Au plus 6 membres </a:t>
            </a:r>
            <a:r>
              <a:rPr lang="fr-FR" sz="2400" dirty="0" smtClean="0"/>
              <a:t>issus des professionnels et offreurs de santé, des collectivités territoriales de démocratie sanitaire et de l’Etat et organismes de sécurité sociale </a:t>
            </a:r>
            <a:r>
              <a:rPr lang="fr-FR" sz="2400" u="sng" dirty="0" smtClean="0"/>
              <a:t>(collège 1, 3 et 4)</a:t>
            </a:r>
          </a:p>
          <a:p>
            <a:pPr algn="just"/>
            <a:r>
              <a:rPr lang="fr-FR" sz="2400" dirty="0" smtClean="0"/>
              <a:t>			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fr-FR" sz="2400" u="sng" dirty="0" smtClean="0"/>
              <a:t>Au plus 6 membres </a:t>
            </a:r>
            <a:r>
              <a:rPr lang="fr-FR" sz="2400" dirty="0" smtClean="0"/>
              <a:t>issus des usagers du système de santé </a:t>
            </a:r>
            <a:r>
              <a:rPr lang="fr-FR" sz="2400" u="sng" dirty="0" smtClean="0"/>
              <a:t>(collège 2)</a:t>
            </a:r>
            <a:r>
              <a:rPr lang="fr-FR" sz="2400" dirty="0" smtClean="0"/>
              <a:t>	</a:t>
            </a:r>
          </a:p>
          <a:p>
            <a:pPr algn="just"/>
            <a:endParaRPr lang="fr-FR" sz="2400" dirty="0" smtClean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fr-FR" sz="2400" u="sng" dirty="0" smtClean="0"/>
              <a:t>Au plus 1 membre </a:t>
            </a:r>
            <a:r>
              <a:rPr lang="fr-FR" sz="2400" dirty="0"/>
              <a:t>issu du collège des PQUAL et des parlementaires </a:t>
            </a:r>
          </a:p>
          <a:p>
            <a:pPr algn="just"/>
            <a:r>
              <a:rPr lang="fr-FR" dirty="0" smtClean="0"/>
              <a:t>	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774209" y="619388"/>
            <a:ext cx="9194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La formation des usagers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805" y="206184"/>
            <a:ext cx="1763363" cy="488853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760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96520" y="626001"/>
            <a:ext cx="7120873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chemeClr val="accent1">
                    <a:lumMod val="75000"/>
                  </a:schemeClr>
                </a:solidFill>
              </a:rPr>
              <a:t>La formation des </a:t>
            </a:r>
            <a:r>
              <a:rPr lang="fr-FR" sz="1100" b="1" dirty="0" smtClean="0">
                <a:solidFill>
                  <a:schemeClr val="accent1">
                    <a:lumMod val="75000"/>
                  </a:schemeClr>
                </a:solidFill>
              </a:rPr>
              <a:t>usagers (12 membres)</a:t>
            </a:r>
            <a:endParaRPr lang="fr-FR" sz="11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Collège n°1 : 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Professionnels et offreurs de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santé (1/2)</a:t>
            </a:r>
          </a:p>
          <a:p>
            <a:pPr algn="ctr"/>
            <a:r>
              <a:rPr lang="fr-FR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Maximum 3</a:t>
            </a:r>
            <a:r>
              <a:rPr lang="fr-FR" dirty="0" smtClean="0">
                <a:solidFill>
                  <a:srgbClr val="FF0000"/>
                </a:solidFill>
              </a:rPr>
              <a:t> (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</a:rPr>
              <a:t>base indicative)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6266" y="1571751"/>
            <a:ext cx="50954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b="1" u="sng" dirty="0" smtClean="0"/>
              <a:t>intitulés des groupes</a:t>
            </a:r>
          </a:p>
          <a:p>
            <a:pPr algn="just"/>
            <a:endParaRPr lang="fr-FR" b="1" u="sng" dirty="0" smtClean="0"/>
          </a:p>
          <a:p>
            <a:pPr marL="342900" indent="-342900" algn="just">
              <a:buAutoNum type="alphaLcParenR"/>
            </a:pPr>
            <a:r>
              <a:rPr lang="fr-FR" dirty="0" smtClean="0"/>
              <a:t>Etablissements de santé</a:t>
            </a:r>
          </a:p>
          <a:p>
            <a:pPr marL="342900" indent="-342900" algn="just">
              <a:buFontTx/>
              <a:buAutoNum type="alphaLcParenR"/>
            </a:pPr>
            <a:r>
              <a:rPr lang="fr-FR" dirty="0" smtClean="0"/>
              <a:t>Services </a:t>
            </a:r>
            <a:r>
              <a:rPr lang="fr-FR" dirty="0"/>
              <a:t>et établissements sociaux et médico-sociaux</a:t>
            </a:r>
          </a:p>
          <a:p>
            <a:pPr marL="342900" indent="-342900" algn="just">
              <a:buFontTx/>
              <a:buAutoNum type="alphaLcParenR"/>
            </a:pPr>
            <a:r>
              <a:rPr lang="fr-FR" dirty="0" smtClean="0"/>
              <a:t>Représentant </a:t>
            </a:r>
            <a:r>
              <a:rPr lang="fr-FR" dirty="0"/>
              <a:t>des organismes  œuvrant dans les domaines de la promotion de la santé et de la prévention ou en faveur de l’environnement et de la lutte contre la précarité</a:t>
            </a:r>
          </a:p>
          <a:p>
            <a:pPr marL="342900" indent="-342900" algn="just">
              <a:buFontTx/>
              <a:buAutoNum type="alphaLcParenR"/>
            </a:pPr>
            <a:r>
              <a:rPr lang="fr-FR" dirty="0" smtClean="0"/>
              <a:t>URPS</a:t>
            </a:r>
            <a:endParaRPr lang="fr-FR" dirty="0"/>
          </a:p>
          <a:p>
            <a:pPr marL="342900" indent="-342900" algn="just">
              <a:buFontTx/>
              <a:buAutoNum type="alphaLcParenR"/>
            </a:pPr>
            <a:r>
              <a:rPr lang="fr-FR" dirty="0" smtClean="0"/>
              <a:t>Représentant </a:t>
            </a:r>
            <a:r>
              <a:rPr lang="fr-FR" dirty="0"/>
              <a:t>des internes</a:t>
            </a:r>
          </a:p>
          <a:p>
            <a:pPr marL="342900" indent="-342900" algn="just">
              <a:buFontTx/>
              <a:buAutoNum type="alphaLcParenR"/>
            </a:pPr>
            <a:r>
              <a:rPr lang="fr-FR" dirty="0"/>
              <a:t>Représentant des différents modes d’exercice </a:t>
            </a:r>
            <a:r>
              <a:rPr lang="fr-FR" dirty="0" smtClean="0"/>
              <a:t>coordonné</a:t>
            </a:r>
          </a:p>
          <a:p>
            <a:pPr marL="273050" indent="-273050" algn="just"/>
            <a:r>
              <a:rPr lang="fr-FR" dirty="0"/>
              <a:t>g) Etablissements assurant des activités de soins à domicile</a:t>
            </a:r>
          </a:p>
          <a:p>
            <a:pPr algn="just"/>
            <a:r>
              <a:rPr lang="fr-FR" dirty="0" smtClean="0"/>
              <a:t>h) Ordre des médecins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516" y="277978"/>
            <a:ext cx="1761897" cy="487722"/>
          </a:xfrm>
          <a:prstGeom prst="rect">
            <a:avLst/>
          </a:prstGeom>
        </p:spPr>
      </p:pic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18</a:t>
            </a:fld>
            <a:endParaRPr lang="fr-FR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062320"/>
              </p:ext>
            </p:extLst>
          </p:nvPr>
        </p:nvGraphicFramePr>
        <p:xfrm>
          <a:off x="5501678" y="1441610"/>
          <a:ext cx="6547755" cy="49454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81844">
                  <a:extLst>
                    <a:ext uri="{9D8B030D-6E8A-4147-A177-3AD203B41FA5}">
                      <a16:colId xmlns:a16="http://schemas.microsoft.com/office/drawing/2014/main" val="2952978728"/>
                    </a:ext>
                  </a:extLst>
                </a:gridCol>
                <a:gridCol w="692033">
                  <a:extLst>
                    <a:ext uri="{9D8B030D-6E8A-4147-A177-3AD203B41FA5}">
                      <a16:colId xmlns:a16="http://schemas.microsoft.com/office/drawing/2014/main" val="3779718863"/>
                    </a:ext>
                  </a:extLst>
                </a:gridCol>
                <a:gridCol w="1636939">
                  <a:extLst>
                    <a:ext uri="{9D8B030D-6E8A-4147-A177-3AD203B41FA5}">
                      <a16:colId xmlns:a16="http://schemas.microsoft.com/office/drawing/2014/main" val="1555977693"/>
                    </a:ext>
                  </a:extLst>
                </a:gridCol>
                <a:gridCol w="1636939">
                  <a:extLst>
                    <a:ext uri="{9D8B030D-6E8A-4147-A177-3AD203B41FA5}">
                      <a16:colId xmlns:a16="http://schemas.microsoft.com/office/drawing/2014/main" val="337200260"/>
                    </a:ext>
                  </a:extLst>
                </a:gridCol>
              </a:tblGrid>
              <a:tr h="56488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Fédération / </a:t>
                      </a:r>
                      <a:r>
                        <a:rPr lang="fr-FR" sz="1200" b="1" u="none" strike="noStrike" dirty="0" smtClean="0">
                          <a:effectLst/>
                        </a:rPr>
                        <a:t>Organisme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>
                          <a:effectLst/>
                        </a:rPr>
                        <a:t>Collège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effectLst/>
                        </a:rPr>
                        <a:t>Nom -</a:t>
                      </a:r>
                      <a:r>
                        <a:rPr lang="fr-FR" sz="1200" b="1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200" b="1" u="none" strike="noStrike" dirty="0" smtClean="0">
                          <a:effectLst/>
                        </a:rPr>
                        <a:t>Titulaire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effectLst/>
                        </a:rPr>
                        <a:t>Nom - </a:t>
                      </a:r>
                      <a:r>
                        <a:rPr lang="fr-FR" sz="1200" b="1" u="none" strike="noStrike" dirty="0">
                          <a:effectLst/>
                        </a:rPr>
                        <a:t>Suppléant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5133116"/>
                  </a:ext>
                </a:extLst>
              </a:tr>
              <a:tr h="33479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FHF Ile de France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BELLON Pascal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PETTER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200" u="none" strike="noStrike" dirty="0" smtClean="0">
                          <a:effectLst/>
                        </a:rPr>
                        <a:t>Diane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extLst>
                  <a:ext uri="{0D108BD9-81ED-4DB2-BD59-A6C34878D82A}">
                    <a16:rowId xmlns:a16="http://schemas.microsoft.com/office/drawing/2014/main" val="3633275057"/>
                  </a:ext>
                </a:extLst>
              </a:tr>
              <a:tr h="31091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URPS - médecins d'Idf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BONNAUD François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CADI Philippe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extLst>
                  <a:ext uri="{0D108BD9-81ED-4DB2-BD59-A6C34878D82A}">
                    <a16:rowId xmlns:a16="http://schemas.microsoft.com/office/drawing/2014/main" val="1858504682"/>
                  </a:ext>
                </a:extLst>
              </a:tr>
              <a:tr h="3796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CPTS Val de seine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1f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CERTAIN Marie-Hélène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BARTHEZ </a:t>
                      </a:r>
                      <a:r>
                        <a:rPr lang="fr-FR" sz="1200" u="none" strike="noStrike" dirty="0">
                          <a:effectLst/>
                        </a:rPr>
                        <a:t>Philippe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extLst>
                  <a:ext uri="{0D108BD9-81ED-4DB2-BD59-A6C34878D82A}">
                    <a16:rowId xmlns:a16="http://schemas.microsoft.com/office/drawing/2014/main" val="4172548092"/>
                  </a:ext>
                </a:extLst>
              </a:tr>
              <a:tr h="37703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Association Médecins bénévoles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1c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COUDERT Benoit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Poste à pourvoir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extLst>
                  <a:ext uri="{0D108BD9-81ED-4DB2-BD59-A6C34878D82A}">
                    <a16:rowId xmlns:a16="http://schemas.microsoft.com/office/drawing/2014/main" val="2983607124"/>
                  </a:ext>
                </a:extLst>
              </a:tr>
              <a:tr h="32246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DAC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1f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DE ALMEIDA Lionel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DE </a:t>
                      </a:r>
                      <a:r>
                        <a:rPr lang="fr-FR" sz="1200" u="none" strike="noStrike" dirty="0">
                          <a:effectLst/>
                        </a:rPr>
                        <a:t>MALHERBE Adèle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extLst>
                  <a:ext uri="{0D108BD9-81ED-4DB2-BD59-A6C34878D82A}">
                    <a16:rowId xmlns:a16="http://schemas.microsoft.com/office/drawing/2014/main" val="3646835120"/>
                  </a:ext>
                </a:extLst>
              </a:tr>
              <a:tr h="33922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CROM IDF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1h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de BASTARD Laurent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PRUDHOMME Frédéric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extLst>
                  <a:ext uri="{0D108BD9-81ED-4DB2-BD59-A6C34878D82A}">
                    <a16:rowId xmlns:a16="http://schemas.microsoft.com/office/drawing/2014/main" val="4243510972"/>
                  </a:ext>
                </a:extLst>
              </a:tr>
              <a:tr h="33921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URPS - chirurgien dentiste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DELBOS Mathieu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RICHARD</a:t>
                      </a:r>
                      <a:r>
                        <a:rPr lang="fr-FR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Philippe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extLst>
                  <a:ext uri="{0D108BD9-81ED-4DB2-BD59-A6C34878D82A}">
                    <a16:rowId xmlns:a16="http://schemas.microsoft.com/office/drawing/2014/main" val="446731769"/>
                  </a:ext>
                </a:extLst>
              </a:tr>
              <a:tr h="30803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URPS - IDE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FOSSE Benoit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GAUTHIER Charlotte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extLst>
                  <a:ext uri="{0D108BD9-81ED-4DB2-BD59-A6C34878D82A}">
                    <a16:rowId xmlns:a16="http://schemas.microsoft.com/office/drawing/2014/main" val="989283763"/>
                  </a:ext>
                </a:extLst>
              </a:tr>
              <a:tr h="38146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FNEHAD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1g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GUYOT Céline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LEMAITRE </a:t>
                      </a:r>
                      <a:r>
                        <a:rPr lang="fr-FR" sz="1200" u="none" strike="noStrike" dirty="0">
                          <a:effectLst/>
                        </a:rPr>
                        <a:t>Anne-Lise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extLst>
                  <a:ext uri="{0D108BD9-81ED-4DB2-BD59-A6C34878D82A}">
                    <a16:rowId xmlns:a16="http://schemas.microsoft.com/office/drawing/2014/main" val="1718008373"/>
                  </a:ext>
                </a:extLst>
              </a:tr>
              <a:tr h="36421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DOMUSVI DOMICILE </a:t>
                      </a:r>
                      <a:br>
                        <a:rPr lang="fr-FR" sz="1200" u="none" strike="noStrike" dirty="0">
                          <a:effectLst/>
                        </a:rPr>
                      </a:br>
                      <a:r>
                        <a:rPr lang="fr-FR" sz="1200" u="none" strike="noStrike" dirty="0">
                          <a:effectLst/>
                        </a:rPr>
                        <a:t>SYNERPA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1b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HENRIET Cécile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MIGET Dominique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extLst>
                  <a:ext uri="{0D108BD9-81ED-4DB2-BD59-A6C34878D82A}">
                    <a16:rowId xmlns:a16="http://schemas.microsoft.com/office/drawing/2014/main" val="4091167141"/>
                  </a:ext>
                </a:extLst>
              </a:tr>
              <a:tr h="33539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URPS - médecins d'Idf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HOUSSAY DE COURTEIX Charlotte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Poste à pourvoir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990985"/>
                  </a:ext>
                </a:extLst>
              </a:tr>
              <a:tr h="50193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La </a:t>
                      </a:r>
                      <a:r>
                        <a:rPr lang="fr-FR" sz="1200" u="none" strike="noStrike" dirty="0">
                          <a:effectLst/>
                        </a:rPr>
                        <a:t>Sauvegarde de l'Enfant, de l'Adolescent et de l'Adulte en Yvelines (SEAY)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1c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JEBEREAN Monica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BAILLEUL </a:t>
                      </a:r>
                      <a:r>
                        <a:rPr lang="fr-FR" sz="1200" u="none" strike="noStrike" dirty="0">
                          <a:effectLst/>
                        </a:rPr>
                        <a:t>CLAYESEN Séverine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extLst>
                  <a:ext uri="{0D108BD9-81ED-4DB2-BD59-A6C34878D82A}">
                    <a16:rowId xmlns:a16="http://schemas.microsoft.com/office/drawing/2014/main" val="22679369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502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96520" y="626001"/>
            <a:ext cx="7120873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chemeClr val="accent1">
                    <a:lumMod val="75000"/>
                  </a:schemeClr>
                </a:solidFill>
              </a:rPr>
              <a:t>La formation des </a:t>
            </a:r>
            <a:r>
              <a:rPr lang="fr-FR" sz="1100" b="1" dirty="0" smtClean="0">
                <a:solidFill>
                  <a:schemeClr val="accent1">
                    <a:lumMod val="75000"/>
                  </a:schemeClr>
                </a:solidFill>
              </a:rPr>
              <a:t>usagers (13 membres)</a:t>
            </a:r>
            <a:endParaRPr lang="fr-FR" sz="11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Collège n°1 : 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Professionnels et offreurs de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santé (2/2)</a:t>
            </a:r>
          </a:p>
          <a:p>
            <a:pPr algn="ctr"/>
            <a:r>
              <a:rPr lang="fr-FR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Maximum 3 (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</a:rPr>
              <a:t>base indicative)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6266" y="1571751"/>
            <a:ext cx="50954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b="1" u="sng" dirty="0" smtClean="0"/>
              <a:t>intitulés des groupes</a:t>
            </a:r>
          </a:p>
          <a:p>
            <a:pPr algn="just"/>
            <a:endParaRPr lang="fr-FR" b="1" u="sng" dirty="0" smtClean="0"/>
          </a:p>
          <a:p>
            <a:pPr marL="342900" indent="-342900" algn="just">
              <a:buAutoNum type="alphaLcParenR"/>
            </a:pPr>
            <a:r>
              <a:rPr lang="fr-FR" dirty="0" smtClean="0"/>
              <a:t>Etablissements de santé</a:t>
            </a:r>
          </a:p>
          <a:p>
            <a:pPr marL="342900" indent="-342900" algn="just">
              <a:buFontTx/>
              <a:buAutoNum type="alphaLcParenR"/>
            </a:pPr>
            <a:r>
              <a:rPr lang="fr-FR" dirty="0" smtClean="0"/>
              <a:t>Services </a:t>
            </a:r>
            <a:r>
              <a:rPr lang="fr-FR" dirty="0"/>
              <a:t>et établissements sociaux et médico-sociaux</a:t>
            </a:r>
          </a:p>
          <a:p>
            <a:pPr marL="342900" indent="-342900" algn="just">
              <a:buFontTx/>
              <a:buAutoNum type="alphaLcParenR"/>
            </a:pPr>
            <a:r>
              <a:rPr lang="fr-FR" dirty="0" smtClean="0"/>
              <a:t>Représentant </a:t>
            </a:r>
            <a:r>
              <a:rPr lang="fr-FR" dirty="0"/>
              <a:t>des organismes  œuvrant dans les domaines de la promotion de la santé et de la prévention ou en faveur de l’environnement et de la lutte contre la précarité</a:t>
            </a:r>
          </a:p>
          <a:p>
            <a:pPr marL="342900" indent="-342900" algn="just">
              <a:buFontTx/>
              <a:buAutoNum type="alphaLcParenR"/>
            </a:pPr>
            <a:r>
              <a:rPr lang="fr-FR" dirty="0" smtClean="0"/>
              <a:t>URPS</a:t>
            </a:r>
            <a:endParaRPr lang="fr-FR" dirty="0"/>
          </a:p>
          <a:p>
            <a:pPr marL="342900" indent="-342900" algn="just">
              <a:buFontTx/>
              <a:buAutoNum type="alphaLcParenR"/>
            </a:pPr>
            <a:r>
              <a:rPr lang="fr-FR" dirty="0" smtClean="0"/>
              <a:t>Représentant </a:t>
            </a:r>
            <a:r>
              <a:rPr lang="fr-FR" dirty="0"/>
              <a:t>des internes</a:t>
            </a:r>
          </a:p>
          <a:p>
            <a:pPr marL="342900" indent="-342900" algn="just">
              <a:buFontTx/>
              <a:buAutoNum type="alphaLcParenR"/>
            </a:pPr>
            <a:r>
              <a:rPr lang="fr-FR" dirty="0"/>
              <a:t>Représentant des différents modes d’exercice </a:t>
            </a:r>
            <a:r>
              <a:rPr lang="fr-FR" dirty="0" smtClean="0"/>
              <a:t>coordonné</a:t>
            </a:r>
          </a:p>
          <a:p>
            <a:pPr marL="273050" indent="-273050" algn="just"/>
            <a:r>
              <a:rPr lang="fr-FR" dirty="0"/>
              <a:t>g) Etablissements assurant des activités de soins à domicile</a:t>
            </a:r>
          </a:p>
          <a:p>
            <a:pPr algn="just"/>
            <a:r>
              <a:rPr lang="fr-FR" dirty="0" smtClean="0"/>
              <a:t>h) Ordre des médecins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516" y="277978"/>
            <a:ext cx="1761897" cy="487722"/>
          </a:xfrm>
          <a:prstGeom prst="rect">
            <a:avLst/>
          </a:prstGeom>
        </p:spPr>
      </p:pic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19</a:t>
            </a:fld>
            <a:endParaRPr lang="fr-FR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190962"/>
              </p:ext>
            </p:extLst>
          </p:nvPr>
        </p:nvGraphicFramePr>
        <p:xfrm>
          <a:off x="5692876" y="1795675"/>
          <a:ext cx="6297560" cy="43003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83190">
                  <a:extLst>
                    <a:ext uri="{9D8B030D-6E8A-4147-A177-3AD203B41FA5}">
                      <a16:colId xmlns:a16="http://schemas.microsoft.com/office/drawing/2014/main" val="2952978728"/>
                    </a:ext>
                  </a:extLst>
                </a:gridCol>
                <a:gridCol w="665590">
                  <a:extLst>
                    <a:ext uri="{9D8B030D-6E8A-4147-A177-3AD203B41FA5}">
                      <a16:colId xmlns:a16="http://schemas.microsoft.com/office/drawing/2014/main" val="3779718863"/>
                    </a:ext>
                  </a:extLst>
                </a:gridCol>
                <a:gridCol w="1574390">
                  <a:extLst>
                    <a:ext uri="{9D8B030D-6E8A-4147-A177-3AD203B41FA5}">
                      <a16:colId xmlns:a16="http://schemas.microsoft.com/office/drawing/2014/main" val="1555977693"/>
                    </a:ext>
                  </a:extLst>
                </a:gridCol>
                <a:gridCol w="1574390">
                  <a:extLst>
                    <a:ext uri="{9D8B030D-6E8A-4147-A177-3AD203B41FA5}">
                      <a16:colId xmlns:a16="http://schemas.microsoft.com/office/drawing/2014/main" val="337200260"/>
                    </a:ext>
                  </a:extLst>
                </a:gridCol>
              </a:tblGrid>
              <a:tr h="57039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Fédération / </a:t>
                      </a:r>
                      <a:r>
                        <a:rPr lang="fr-FR" sz="1200" b="1" u="none" strike="noStrike" dirty="0" smtClean="0">
                          <a:effectLst/>
                        </a:rPr>
                        <a:t>Organisme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>
                          <a:effectLst/>
                        </a:rPr>
                        <a:t>Collège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effectLst/>
                        </a:rPr>
                        <a:t>Nom -</a:t>
                      </a:r>
                      <a:r>
                        <a:rPr lang="fr-FR" sz="1200" b="1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200" b="1" u="none" strike="noStrike" dirty="0" smtClean="0">
                          <a:effectLst/>
                        </a:rPr>
                        <a:t>Titulaire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effectLst/>
                        </a:rPr>
                        <a:t>Nom - </a:t>
                      </a:r>
                      <a:r>
                        <a:rPr lang="fr-FR" sz="1200" b="1" u="none" strike="noStrike" dirty="0">
                          <a:effectLst/>
                        </a:rPr>
                        <a:t>Suppléant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5133116"/>
                  </a:ext>
                </a:extLst>
              </a:tr>
              <a:tr h="4077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Association Tisseurs de Liens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1c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LAARIBI BENNIRANE Amelle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Poste à pourvoir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6725682"/>
                  </a:ext>
                </a:extLst>
              </a:tr>
              <a:tr h="3199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NEXEM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1b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LABBE Edwige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LAMETH </a:t>
                      </a:r>
                      <a:r>
                        <a:rPr lang="fr-FR" sz="1200" u="none" strike="noStrike" dirty="0">
                          <a:effectLst/>
                        </a:rPr>
                        <a:t>Jimmy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extLst>
                  <a:ext uri="{0D108BD9-81ED-4DB2-BD59-A6C34878D82A}">
                    <a16:rowId xmlns:a16="http://schemas.microsoft.com/office/drawing/2014/main" val="812126179"/>
                  </a:ext>
                </a:extLst>
              </a:tr>
              <a:tr h="28022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FEHAP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LAURET Thomas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ETIENNE </a:t>
                      </a:r>
                      <a:r>
                        <a:rPr lang="fr-FR" sz="1200" u="none" strike="noStrike" dirty="0" smtClean="0">
                          <a:effectLst/>
                        </a:rPr>
                        <a:t>Isabelle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extLst>
                  <a:ext uri="{0D108BD9-81ED-4DB2-BD59-A6C34878D82A}">
                    <a16:rowId xmlns:a16="http://schemas.microsoft.com/office/drawing/2014/main" val="4105539916"/>
                  </a:ext>
                </a:extLst>
              </a:tr>
              <a:tr h="32446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FHP Ile de France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LOUCHE Eric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MASSON Edwige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extLst>
                  <a:ext uri="{0D108BD9-81ED-4DB2-BD59-A6C34878D82A}">
                    <a16:rowId xmlns:a16="http://schemas.microsoft.com/office/drawing/2014/main" val="1716636345"/>
                  </a:ext>
                </a:extLst>
              </a:tr>
              <a:tr h="29496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FHF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1b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MARTIN MOUSSIER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SABATIE </a:t>
                      </a:r>
                      <a:r>
                        <a:rPr lang="fr-FR" sz="1200" u="none" strike="noStrike" dirty="0">
                          <a:effectLst/>
                        </a:rPr>
                        <a:t>Géraldine </a:t>
                      </a:r>
                      <a:br>
                        <a:rPr lang="fr-FR" sz="1200" u="none" strike="noStrike" dirty="0">
                          <a:effectLst/>
                        </a:rPr>
                      </a:br>
                      <a:r>
                        <a:rPr lang="fr-FR" sz="1200" u="none" strike="noStrike" dirty="0">
                          <a:effectLst/>
                        </a:rPr>
                        <a:t>(collège 2a)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extLst>
                  <a:ext uri="{0D108BD9-81ED-4DB2-BD59-A6C34878D82A}">
                    <a16:rowId xmlns:a16="http://schemas.microsoft.com/office/drawing/2014/main" val="3319727823"/>
                  </a:ext>
                </a:extLst>
              </a:tr>
              <a:tr h="350403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URPS - Masseur kinésithérapeute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MARTIN Pauline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VERIN </a:t>
                      </a:r>
                      <a:r>
                        <a:rPr lang="fr-FR" sz="1200" u="none" strike="noStrike" dirty="0" err="1">
                          <a:effectLst/>
                        </a:rPr>
                        <a:t>Laïna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extLst>
                  <a:ext uri="{0D108BD9-81ED-4DB2-BD59-A6C34878D82A}">
                    <a16:rowId xmlns:a16="http://schemas.microsoft.com/office/drawing/2014/main" val="3459460597"/>
                  </a:ext>
                </a:extLst>
              </a:tr>
              <a:tr h="4077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URPS - médecins d'Idf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MONTAY Daphnée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LEFEBURE-HELLEGOUARCH </a:t>
                      </a:r>
                      <a:r>
                        <a:rPr lang="fr-FR" sz="1200" u="none" strike="noStrike" dirty="0">
                          <a:effectLst/>
                        </a:rPr>
                        <a:t>Patricia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extLst>
                  <a:ext uri="{0D108BD9-81ED-4DB2-BD59-A6C34878D82A}">
                    <a16:rowId xmlns:a16="http://schemas.microsoft.com/office/drawing/2014/main" val="326554579"/>
                  </a:ext>
                </a:extLst>
              </a:tr>
              <a:tr h="30903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CH de Plaisir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OMNES Cécile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SERAZIN </a:t>
                      </a:r>
                      <a:r>
                        <a:rPr lang="fr-FR" sz="1200" u="none" strike="noStrike" dirty="0">
                          <a:effectLst/>
                        </a:rPr>
                        <a:t>Valérie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extLst>
                  <a:ext uri="{0D108BD9-81ED-4DB2-BD59-A6C34878D82A}">
                    <a16:rowId xmlns:a16="http://schemas.microsoft.com/office/drawing/2014/main" val="1169849095"/>
                  </a:ext>
                </a:extLst>
              </a:tr>
              <a:tr h="25622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 </a:t>
                      </a:r>
                      <a:r>
                        <a:rPr lang="fr-FR" sz="1200" u="none" strike="noStrike" dirty="0" smtClean="0">
                          <a:effectLst/>
                        </a:rPr>
                        <a:t>Centres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de santé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1f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poste à pourvoir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poste à pourvoir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9374627"/>
                  </a:ext>
                </a:extLst>
              </a:tr>
              <a:tr h="20752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 </a:t>
                      </a:r>
                      <a:r>
                        <a:rPr lang="fr-FR" sz="1200" u="none" strike="noStrike" dirty="0" smtClean="0">
                          <a:effectLst/>
                        </a:rPr>
                        <a:t>Maisons de santé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1f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poste à pourvoir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poste à pourvoir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6618318"/>
                  </a:ext>
                </a:extLst>
              </a:tr>
              <a:tr h="31307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 </a:t>
                      </a:r>
                      <a:r>
                        <a:rPr lang="fr-FR" sz="1200" u="none" strike="noStrike" dirty="0" smtClean="0">
                          <a:effectLst/>
                        </a:rPr>
                        <a:t>Communautés psy du territoire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1f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poste à pourvoir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poste à pourvoir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91" marR="4591" marT="4591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805172"/>
                  </a:ext>
                </a:extLst>
              </a:tr>
              <a:tr h="17172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SRP IMG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1e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SFEIR Charles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AZOULAY </a:t>
                      </a:r>
                      <a:r>
                        <a:rPr lang="fr-FR" sz="1200" u="none" strike="noStrike" dirty="0">
                          <a:effectLst/>
                        </a:rPr>
                        <a:t>David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35" marR="2535" marT="2535" marB="0" anchor="ctr"/>
                </a:tc>
                <a:extLst>
                  <a:ext uri="{0D108BD9-81ED-4DB2-BD59-A6C34878D82A}">
                    <a16:rowId xmlns:a16="http://schemas.microsoft.com/office/drawing/2014/main" val="21299330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81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5" y="230188"/>
            <a:ext cx="1761897" cy="48772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985146" y="395785"/>
            <a:ext cx="3418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70C0"/>
                </a:solidFill>
              </a:rPr>
              <a:t>Ordre du jour</a:t>
            </a:r>
          </a:p>
        </p:txBody>
      </p:sp>
      <p:sp>
        <p:nvSpPr>
          <p:cNvPr id="7" name="Rectangle 6"/>
          <p:cNvSpPr/>
          <p:nvPr/>
        </p:nvSpPr>
        <p:spPr>
          <a:xfrm>
            <a:off x="1419367" y="1201004"/>
            <a:ext cx="10385851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24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introduction</a:t>
            </a:r>
          </a:p>
          <a:p>
            <a:pPr lvl="0">
              <a:spcAft>
                <a:spcPts val="0"/>
              </a:spcAft>
            </a:pPr>
            <a:endParaRPr lang="fr-FR" sz="1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fr-FR" sz="24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Point sur l’évolution du règlement </a:t>
            </a:r>
            <a:r>
              <a:rPr lang="fr-FR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intérieur </a:t>
            </a:r>
            <a:endParaRPr lang="fr-FR" sz="2400" dirty="0" smtClean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fr-FR" sz="1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fr-FR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Elections des </a:t>
            </a:r>
            <a:r>
              <a:rPr lang="fr-FR" sz="24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membres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sz="24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du bureau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sz="24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de </a:t>
            </a:r>
            <a:r>
              <a:rPr lang="fr-FR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la commission spécialisée en santé mentale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sz="24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de </a:t>
            </a:r>
            <a:r>
              <a:rPr lang="fr-FR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la formation spécifique organisant l’expression des </a:t>
            </a:r>
            <a:r>
              <a:rPr lang="fr-FR" sz="24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usagers</a:t>
            </a:r>
          </a:p>
          <a:p>
            <a:endParaRPr lang="fr-FR" sz="2400" dirty="0" smtClean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24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Point d’actualité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CNR en </a:t>
            </a:r>
            <a:r>
              <a:rPr lang="fr-FR" sz="24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Santé et PRS3</a:t>
            </a:r>
            <a:endParaRPr lang="fr-FR" sz="2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149054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9873" y="4400291"/>
            <a:ext cx="424407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b="1" u="sng" dirty="0" smtClean="0"/>
              <a:t>Intitulés du groupe</a:t>
            </a:r>
          </a:p>
          <a:p>
            <a:pPr algn="just"/>
            <a:r>
              <a:rPr lang="fr-FR" b="1" dirty="0">
                <a:solidFill>
                  <a:srgbClr val="FF0000"/>
                </a:solidFill>
              </a:rPr>
              <a:t>Maximum 3 </a:t>
            </a:r>
            <a:r>
              <a:rPr lang="fr-FR" sz="1400" b="1" dirty="0">
                <a:solidFill>
                  <a:srgbClr val="FF0000"/>
                </a:solidFill>
              </a:rPr>
              <a:t>(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</a:rPr>
              <a:t>base indicative)</a:t>
            </a:r>
            <a:endParaRPr lang="fr-FR" sz="1400" dirty="0"/>
          </a:p>
          <a:p>
            <a:pPr algn="just"/>
            <a:endParaRPr lang="fr-FR" b="1" u="sng" dirty="0"/>
          </a:p>
          <a:p>
            <a:r>
              <a:rPr lang="fr-FR" dirty="0" smtClean="0"/>
              <a:t>b) Associations de personnes handicapées, retraités et personnes âgées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814670" y="484001"/>
            <a:ext cx="5221539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1100" b="1" dirty="0">
                <a:solidFill>
                  <a:srgbClr val="5B9BD5">
                    <a:lumMod val="75000"/>
                  </a:srgbClr>
                </a:solidFill>
              </a:rPr>
              <a:t>La formation des usagers (</a:t>
            </a:r>
            <a:r>
              <a:rPr lang="fr-FR" sz="1100" b="1" dirty="0" smtClean="0">
                <a:solidFill>
                  <a:srgbClr val="5B9BD5">
                    <a:lumMod val="75000"/>
                  </a:srgbClr>
                </a:solidFill>
              </a:rPr>
              <a:t>13 </a:t>
            </a:r>
            <a:r>
              <a:rPr lang="fr-FR" sz="1100" b="1" dirty="0">
                <a:solidFill>
                  <a:srgbClr val="5B9BD5">
                    <a:lumMod val="75000"/>
                  </a:srgbClr>
                </a:solidFill>
              </a:rPr>
              <a:t>membres)</a:t>
            </a:r>
          </a:p>
          <a:p>
            <a:pPr algn="ctr"/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Collège n°2 : 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Usagers du système de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santé</a:t>
            </a:r>
          </a:p>
          <a:p>
            <a:pPr algn="ctr"/>
            <a:r>
              <a:rPr lang="fr-FR" b="1" dirty="0" smtClean="0">
                <a:solidFill>
                  <a:srgbClr val="FF0000"/>
                </a:solidFill>
              </a:rPr>
              <a:t>                      Maximum 6 (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</a:rPr>
              <a:t>base indicative) </a:t>
            </a:r>
            <a:r>
              <a:rPr lang="fr-FR" dirty="0" smtClean="0"/>
              <a:t>		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3048000" y="282883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 smtClean="0"/>
          </a:p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429873" y="1600414"/>
            <a:ext cx="424407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b="1" u="sng" dirty="0" smtClean="0"/>
              <a:t>Intitulés du groupe</a:t>
            </a:r>
          </a:p>
          <a:p>
            <a:pPr algn="just"/>
            <a:r>
              <a:rPr lang="fr-FR" b="1" dirty="0">
                <a:solidFill>
                  <a:srgbClr val="FF0000"/>
                </a:solidFill>
              </a:rPr>
              <a:t>Maximum 3 </a:t>
            </a:r>
            <a:r>
              <a:rPr lang="fr-FR" sz="1400" b="1" dirty="0">
                <a:solidFill>
                  <a:srgbClr val="FF0000"/>
                </a:solidFill>
              </a:rPr>
              <a:t>(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</a:rPr>
              <a:t>base indicative)</a:t>
            </a:r>
            <a:endParaRPr lang="fr-FR" sz="1400" dirty="0"/>
          </a:p>
          <a:p>
            <a:pPr algn="just"/>
            <a:endParaRPr lang="fr-FR" b="1" u="sng" dirty="0"/>
          </a:p>
          <a:p>
            <a:pPr marL="342900" indent="-342900">
              <a:buAutoNum type="alphaLcParenR"/>
            </a:pPr>
            <a:r>
              <a:rPr lang="fr-FR" dirty="0" smtClean="0"/>
              <a:t>Associations agréées représentant les usagers dans les instances hospitalières ou de santé publique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822" y="240140"/>
            <a:ext cx="1761897" cy="487722"/>
          </a:xfrm>
          <a:prstGeom prst="rect">
            <a:avLst/>
          </a:prstGeom>
        </p:spPr>
      </p:pic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20</a:t>
            </a:fld>
            <a:endParaRPr lang="fr-FR"/>
          </a:p>
        </p:txBody>
      </p: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168497"/>
              </p:ext>
            </p:extLst>
          </p:nvPr>
        </p:nvGraphicFramePr>
        <p:xfrm>
          <a:off x="4807974" y="1666614"/>
          <a:ext cx="6997338" cy="21974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35817">
                  <a:extLst>
                    <a:ext uri="{9D8B030D-6E8A-4147-A177-3AD203B41FA5}">
                      <a16:colId xmlns:a16="http://schemas.microsoft.com/office/drawing/2014/main" val="2114434631"/>
                    </a:ext>
                  </a:extLst>
                </a:gridCol>
                <a:gridCol w="618734">
                  <a:extLst>
                    <a:ext uri="{9D8B030D-6E8A-4147-A177-3AD203B41FA5}">
                      <a16:colId xmlns:a16="http://schemas.microsoft.com/office/drawing/2014/main" val="1275971192"/>
                    </a:ext>
                  </a:extLst>
                </a:gridCol>
                <a:gridCol w="2493453">
                  <a:extLst>
                    <a:ext uri="{9D8B030D-6E8A-4147-A177-3AD203B41FA5}">
                      <a16:colId xmlns:a16="http://schemas.microsoft.com/office/drawing/2014/main" val="4048507323"/>
                    </a:ext>
                  </a:extLst>
                </a:gridCol>
                <a:gridCol w="1749334">
                  <a:extLst>
                    <a:ext uri="{9D8B030D-6E8A-4147-A177-3AD203B41FA5}">
                      <a16:colId xmlns:a16="http://schemas.microsoft.com/office/drawing/2014/main" val="4179810390"/>
                    </a:ext>
                  </a:extLst>
                </a:gridCol>
              </a:tblGrid>
              <a:tr h="47518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</a:rPr>
                        <a:t>Fédération / Organisme 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effectLst/>
                        </a:rPr>
                        <a:t>Collège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Nom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- </a:t>
                      </a:r>
                      <a:r>
                        <a:rPr lang="fr-FR" sz="1200" u="none" strike="noStrike" dirty="0" smtClean="0">
                          <a:effectLst/>
                        </a:rPr>
                        <a:t>Titulaire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</a:rPr>
                        <a:t>Nom </a:t>
                      </a:r>
                      <a:r>
                        <a:rPr lang="fr-FR" sz="1200" u="none" strike="noStrike" dirty="0" smtClean="0">
                          <a:effectLst/>
                        </a:rPr>
                        <a:t>- Suppléant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2880712"/>
                  </a:ext>
                </a:extLst>
              </a:tr>
              <a:tr h="20956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UDAF 78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2a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BUISSET </a:t>
                      </a:r>
                      <a:r>
                        <a:rPr lang="fr-FR" sz="1200" u="none" strike="noStrike" dirty="0" smtClean="0">
                          <a:effectLst/>
                        </a:rPr>
                        <a:t>Michel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- </a:t>
                      </a:r>
                      <a:r>
                        <a:rPr lang="fr-FR" sz="1200" u="none" strike="noStrike" dirty="0" smtClean="0">
                          <a:effectLst/>
                        </a:rPr>
                        <a:t>vice-président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err="1" smtClean="0">
                          <a:effectLst/>
                        </a:rPr>
                        <a:t>Robles</a:t>
                      </a:r>
                      <a:r>
                        <a:rPr lang="fr-FR" sz="1200" u="none" strike="noStrike" dirty="0" smtClean="0">
                          <a:effectLst/>
                        </a:rPr>
                        <a:t> </a:t>
                      </a:r>
                      <a:r>
                        <a:rPr lang="fr-FR" sz="1200" u="none" strike="noStrike" dirty="0">
                          <a:effectLst/>
                        </a:rPr>
                        <a:t>Karine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extLst>
                  <a:ext uri="{0D108BD9-81ED-4DB2-BD59-A6C34878D82A}">
                    <a16:rowId xmlns:a16="http://schemas.microsoft.com/office/drawing/2014/main" val="4084061324"/>
                  </a:ext>
                </a:extLst>
              </a:tr>
              <a:tr h="30011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APAJH Yvelines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2a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DELANGHE Véronique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COUSEIN </a:t>
                      </a:r>
                      <a:r>
                        <a:rPr lang="fr-FR" sz="1200" u="none" strike="noStrike" dirty="0">
                          <a:effectLst/>
                        </a:rPr>
                        <a:t>HIEBEL Danielle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extLst>
                  <a:ext uri="{0D108BD9-81ED-4DB2-BD59-A6C34878D82A}">
                    <a16:rowId xmlns:a16="http://schemas.microsoft.com/office/drawing/2014/main" val="279597312"/>
                  </a:ext>
                </a:extLst>
              </a:tr>
              <a:tr h="25009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France ALZHEIMER Yvelines 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2a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FOURNIER Sylvie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LUCAS </a:t>
                      </a:r>
                      <a:r>
                        <a:rPr lang="fr-FR" sz="1200" u="none" strike="noStrike" dirty="0">
                          <a:effectLst/>
                        </a:rPr>
                        <a:t>Marie-Anne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extLst>
                  <a:ext uri="{0D108BD9-81ED-4DB2-BD59-A6C34878D82A}">
                    <a16:rowId xmlns:a16="http://schemas.microsoft.com/office/drawing/2014/main" val="3271786196"/>
                  </a:ext>
                </a:extLst>
              </a:tr>
              <a:tr h="25009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UFC que choisir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2a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QUIQUE Philippe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CASSAN </a:t>
                      </a:r>
                      <a:r>
                        <a:rPr lang="fr-FR" sz="1200" u="none" strike="noStrike" dirty="0">
                          <a:effectLst/>
                        </a:rPr>
                        <a:t>Jean-Claude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extLst>
                  <a:ext uri="{0D108BD9-81ED-4DB2-BD59-A6C34878D82A}">
                    <a16:rowId xmlns:a16="http://schemas.microsoft.com/office/drawing/2014/main" val="3144603002"/>
                  </a:ext>
                </a:extLst>
              </a:tr>
              <a:tr h="33762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UNAFAM 78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2a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TOUROUDE Roselyne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FRADET </a:t>
                      </a:r>
                      <a:r>
                        <a:rPr lang="fr-FR" sz="1200" u="none" strike="noStrike" dirty="0">
                          <a:effectLst/>
                        </a:rPr>
                        <a:t>Patrice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extLst>
                  <a:ext uri="{0D108BD9-81ED-4DB2-BD59-A6C34878D82A}">
                    <a16:rowId xmlns:a16="http://schemas.microsoft.com/office/drawing/2014/main" val="1235398574"/>
                  </a:ext>
                </a:extLst>
              </a:tr>
              <a:tr h="36224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AFTC IDF / Paris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2a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VAN TESLAAR Sébastian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SABATIE </a:t>
                      </a:r>
                      <a:r>
                        <a:rPr lang="fr-FR" sz="1200" u="none" strike="noStrike" dirty="0">
                          <a:effectLst/>
                        </a:rPr>
                        <a:t>Géraldine</a:t>
                      </a:r>
                      <a:br>
                        <a:rPr lang="fr-FR" sz="1200" u="none" strike="noStrike" dirty="0">
                          <a:effectLst/>
                        </a:rPr>
                      </a:br>
                      <a:r>
                        <a:rPr lang="fr-FR" sz="1200" u="none" strike="noStrike" dirty="0">
                          <a:effectLst/>
                        </a:rPr>
                        <a:t>(collège 1b)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24" marR="9024" marT="9024" marB="0" anchor="ctr"/>
                </a:tc>
                <a:extLst>
                  <a:ext uri="{0D108BD9-81ED-4DB2-BD59-A6C34878D82A}">
                    <a16:rowId xmlns:a16="http://schemas.microsoft.com/office/drawing/2014/main" val="3700109064"/>
                  </a:ext>
                </a:extLst>
              </a:tr>
            </a:tbl>
          </a:graphicData>
        </a:graphic>
      </p:graphicFrame>
      <p:graphicFrame>
        <p:nvGraphicFramePr>
          <p:cNvPr id="16" name="Tableau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887525"/>
              </p:ext>
            </p:extLst>
          </p:nvPr>
        </p:nvGraphicFramePr>
        <p:xfrm>
          <a:off x="4807974" y="4224912"/>
          <a:ext cx="6997338" cy="19438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80144">
                  <a:extLst>
                    <a:ext uri="{9D8B030D-6E8A-4147-A177-3AD203B41FA5}">
                      <a16:colId xmlns:a16="http://schemas.microsoft.com/office/drawing/2014/main" val="1863132294"/>
                    </a:ext>
                  </a:extLst>
                </a:gridCol>
                <a:gridCol w="561353">
                  <a:extLst>
                    <a:ext uri="{9D8B030D-6E8A-4147-A177-3AD203B41FA5}">
                      <a16:colId xmlns:a16="http://schemas.microsoft.com/office/drawing/2014/main" val="187707105"/>
                    </a:ext>
                  </a:extLst>
                </a:gridCol>
                <a:gridCol w="2519563">
                  <a:extLst>
                    <a:ext uri="{9D8B030D-6E8A-4147-A177-3AD203B41FA5}">
                      <a16:colId xmlns:a16="http://schemas.microsoft.com/office/drawing/2014/main" val="1245529100"/>
                    </a:ext>
                  </a:extLst>
                </a:gridCol>
                <a:gridCol w="1736278">
                  <a:extLst>
                    <a:ext uri="{9D8B030D-6E8A-4147-A177-3AD203B41FA5}">
                      <a16:colId xmlns:a16="http://schemas.microsoft.com/office/drawing/2014/main" val="3556785269"/>
                    </a:ext>
                  </a:extLst>
                </a:gridCol>
              </a:tblGrid>
              <a:tr h="52658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u="none" strike="noStrike" dirty="0">
                          <a:effectLst/>
                        </a:rPr>
                        <a:t>Fédération / Organisme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u="none" strike="noStrike">
                          <a:effectLst/>
                        </a:rPr>
                        <a:t>Collège</a:t>
                      </a:r>
                      <a:endParaRPr lang="fr-F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u="none" strike="noStrike" dirty="0" smtClean="0">
                          <a:effectLst/>
                        </a:rPr>
                        <a:t>Nom</a:t>
                      </a:r>
                      <a:r>
                        <a:rPr lang="fr-FR" sz="1100" b="1" u="none" strike="noStrike" baseline="0" dirty="0" smtClean="0">
                          <a:effectLst/>
                        </a:rPr>
                        <a:t> - </a:t>
                      </a:r>
                      <a:r>
                        <a:rPr lang="fr-FR" sz="1100" b="1" u="none" strike="noStrike" dirty="0" smtClean="0">
                          <a:effectLst/>
                        </a:rPr>
                        <a:t>Titulaire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u="none" strike="noStrike" dirty="0" smtClean="0">
                          <a:effectLst/>
                        </a:rPr>
                        <a:t>Nom - </a:t>
                      </a:r>
                      <a:r>
                        <a:rPr lang="fr-FR" sz="1100" b="1" u="none" strike="noStrike" dirty="0">
                          <a:effectLst/>
                        </a:rPr>
                        <a:t>Suppléant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2691615"/>
                  </a:ext>
                </a:extLst>
              </a:tr>
              <a:tr h="35432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membre du bureau CDCA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 smtClean="0">
                          <a:effectLst/>
                        </a:rPr>
                        <a:t>2b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BAUBEAU Dominique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Madame BEHEREC Christiane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12956243"/>
                  </a:ext>
                </a:extLst>
              </a:tr>
              <a:tr h="35432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Membre du bureau CDCA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 smtClean="0">
                          <a:effectLst/>
                        </a:rPr>
                        <a:t>2b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Calon Olivier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Camus Françoise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79647952"/>
                  </a:ext>
                </a:extLst>
              </a:tr>
              <a:tr h="35432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ADAPEI 78  Vice président CDCA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 smtClean="0">
                          <a:effectLst/>
                        </a:rPr>
                        <a:t>2b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CHAZARAIN Daniel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</a:rPr>
                        <a:t>Poste à pourvoir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818855"/>
                  </a:ext>
                </a:extLst>
              </a:tr>
              <a:tr h="35432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Vice présidente CDCA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 smtClean="0">
                          <a:effectLst/>
                        </a:rPr>
                        <a:t>2b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>
                          <a:effectLst/>
                        </a:rPr>
                        <a:t>DECHAMP Martine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 err="1">
                          <a:effectLst/>
                        </a:rPr>
                        <a:t>Yveline</a:t>
                      </a:r>
                      <a:r>
                        <a:rPr lang="fr-FR" sz="1100" u="none" strike="noStrike" dirty="0">
                          <a:effectLst/>
                        </a:rPr>
                        <a:t> </a:t>
                      </a:r>
                      <a:r>
                        <a:rPr lang="fr-FR" sz="1100" u="none" strike="noStrike" dirty="0" err="1">
                          <a:effectLst/>
                        </a:rPr>
                        <a:t>Darneau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34155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702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29710" y="1017054"/>
            <a:ext cx="9875825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1100" b="1" dirty="0">
                <a:solidFill>
                  <a:srgbClr val="5B9BD5">
                    <a:lumMod val="75000"/>
                  </a:srgbClr>
                </a:solidFill>
              </a:rPr>
              <a:t>La formation des usagers (</a:t>
            </a:r>
            <a:r>
              <a:rPr lang="fr-FR" sz="1100" b="1" dirty="0" smtClean="0">
                <a:solidFill>
                  <a:srgbClr val="5B9BD5">
                    <a:lumMod val="75000"/>
                  </a:srgbClr>
                </a:solidFill>
              </a:rPr>
              <a:t>13 </a:t>
            </a:r>
            <a:r>
              <a:rPr lang="fr-FR" sz="1100" b="1" dirty="0">
                <a:solidFill>
                  <a:srgbClr val="5B9BD5">
                    <a:lumMod val="75000"/>
                  </a:srgbClr>
                </a:solidFill>
              </a:rPr>
              <a:t>membres)</a:t>
            </a:r>
          </a:p>
          <a:p>
            <a:pPr algn="ctr"/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Collège n°3 : 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Collectivités territoriales  du territoire de démocratie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sanitaire</a:t>
            </a:r>
          </a:p>
          <a:p>
            <a:pPr algn="ctr"/>
            <a:r>
              <a:rPr lang="fr-FR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Maximum 3 </a:t>
            </a:r>
            <a:r>
              <a:rPr lang="fr-FR" b="1" dirty="0">
                <a:solidFill>
                  <a:srgbClr val="FF0000"/>
                </a:solidFill>
              </a:rPr>
              <a:t>Maximum 3 (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</a:rPr>
              <a:t>base indicative</a:t>
            </a:r>
            <a:r>
              <a:rPr lang="fr-FR" dirty="0" smtClean="0">
                <a:solidFill>
                  <a:srgbClr val="FF0000"/>
                </a:solidFill>
                <a:latin typeface="Arial" panose="020B0604020202020204" pitchFamily="34" charset="0"/>
              </a:rPr>
              <a:t>)</a:t>
            </a:r>
            <a:endParaRPr lang="fr-FR" b="1" dirty="0" smtClean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/>
            <a:r>
              <a:rPr lang="fr-FR" sz="1200" dirty="0" smtClean="0">
                <a:solidFill>
                  <a:srgbClr val="FF0000"/>
                </a:solidFill>
              </a:rPr>
              <a:t>Au plus 2 (sauf si absence candidature du collège 4, dans ce cas au plus 3)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	</a:t>
            </a:r>
            <a:r>
              <a:rPr lang="fr-FR" dirty="0" smtClean="0"/>
              <a:t>					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664255" y="3295970"/>
            <a:ext cx="33591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Intitulés des groupes</a:t>
            </a:r>
          </a:p>
          <a:p>
            <a:r>
              <a:rPr lang="fr-FR" b="1" dirty="0">
                <a:solidFill>
                  <a:srgbClr val="FF0000"/>
                </a:solidFill>
              </a:rPr>
              <a:t>Maximum 3 </a:t>
            </a:r>
            <a:r>
              <a:rPr lang="fr-FR" sz="1400" b="1" dirty="0">
                <a:solidFill>
                  <a:srgbClr val="FF0000"/>
                </a:solidFill>
              </a:rPr>
              <a:t>(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</a:rPr>
              <a:t>base indicative)</a:t>
            </a:r>
            <a:endParaRPr lang="fr-FR" sz="1400" dirty="0"/>
          </a:p>
          <a:p>
            <a:endParaRPr lang="fr-FR" b="1" u="sng" dirty="0"/>
          </a:p>
          <a:p>
            <a:r>
              <a:rPr lang="fr-FR" dirty="0" smtClean="0"/>
              <a:t>a) Conseiller régional</a:t>
            </a:r>
          </a:p>
          <a:p>
            <a:r>
              <a:rPr lang="fr-FR" dirty="0" smtClean="0"/>
              <a:t>b) Conseil départemental</a:t>
            </a:r>
          </a:p>
          <a:p>
            <a:r>
              <a:rPr lang="fr-FR" dirty="0" smtClean="0"/>
              <a:t>c) PMI</a:t>
            </a:r>
          </a:p>
          <a:p>
            <a:r>
              <a:rPr lang="fr-FR" dirty="0" smtClean="0"/>
              <a:t>d) Communautés de communes</a:t>
            </a:r>
          </a:p>
          <a:p>
            <a:r>
              <a:rPr lang="fr-FR" dirty="0" smtClean="0"/>
              <a:t>e) Communes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147" y="277978"/>
            <a:ext cx="1761897" cy="487722"/>
          </a:xfrm>
          <a:prstGeom prst="rect">
            <a:avLst/>
          </a:prstGeom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21</a:t>
            </a:fld>
            <a:endParaRPr lang="fr-FR"/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342066"/>
              </p:ext>
            </p:extLst>
          </p:nvPr>
        </p:nvGraphicFramePr>
        <p:xfrm>
          <a:off x="4326341" y="2566219"/>
          <a:ext cx="7328848" cy="37230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36934">
                  <a:extLst>
                    <a:ext uri="{9D8B030D-6E8A-4147-A177-3AD203B41FA5}">
                      <a16:colId xmlns:a16="http://schemas.microsoft.com/office/drawing/2014/main" val="390156624"/>
                    </a:ext>
                  </a:extLst>
                </a:gridCol>
                <a:gridCol w="753434">
                  <a:extLst>
                    <a:ext uri="{9D8B030D-6E8A-4147-A177-3AD203B41FA5}">
                      <a16:colId xmlns:a16="http://schemas.microsoft.com/office/drawing/2014/main" val="2833671052"/>
                    </a:ext>
                  </a:extLst>
                </a:gridCol>
                <a:gridCol w="2302557">
                  <a:extLst>
                    <a:ext uri="{9D8B030D-6E8A-4147-A177-3AD203B41FA5}">
                      <a16:colId xmlns:a16="http://schemas.microsoft.com/office/drawing/2014/main" val="2107136824"/>
                    </a:ext>
                  </a:extLst>
                </a:gridCol>
                <a:gridCol w="1935923">
                  <a:extLst>
                    <a:ext uri="{9D8B030D-6E8A-4147-A177-3AD203B41FA5}">
                      <a16:colId xmlns:a16="http://schemas.microsoft.com/office/drawing/2014/main" val="1331018538"/>
                    </a:ext>
                  </a:extLst>
                </a:gridCol>
              </a:tblGrid>
              <a:tr h="48669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Fédération / Organisme 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>
                          <a:effectLst/>
                        </a:rPr>
                        <a:t>Collège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effectLst/>
                        </a:rPr>
                        <a:t>Nom</a:t>
                      </a:r>
                      <a:r>
                        <a:rPr lang="fr-FR" sz="1200" b="1" u="none" strike="noStrike" baseline="0" dirty="0" smtClean="0">
                          <a:effectLst/>
                        </a:rPr>
                        <a:t> - </a:t>
                      </a:r>
                      <a:r>
                        <a:rPr lang="fr-FR" sz="1200" b="1" u="none" strike="noStrike" dirty="0" smtClean="0">
                          <a:effectLst/>
                        </a:rPr>
                        <a:t>Titulaire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Nom </a:t>
                      </a:r>
                      <a:r>
                        <a:rPr lang="fr-FR" sz="1200" b="1" u="none" strike="noStrike" dirty="0" smtClean="0">
                          <a:effectLst/>
                        </a:rPr>
                        <a:t>- Suppléant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5966339"/>
                  </a:ext>
                </a:extLst>
              </a:tr>
              <a:tr h="47902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Représentants des communes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BEBIN Corinne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CHATELUS </a:t>
                      </a:r>
                      <a:r>
                        <a:rPr lang="fr-FR" sz="1200" u="none" strike="noStrike" dirty="0">
                          <a:effectLst/>
                        </a:rPr>
                        <a:t>François-Gilles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extLst>
                  <a:ext uri="{0D108BD9-81ED-4DB2-BD59-A6C34878D82A}">
                    <a16:rowId xmlns:a16="http://schemas.microsoft.com/office/drawing/2014/main" val="2259665182"/>
                  </a:ext>
                </a:extLst>
              </a:tr>
              <a:tr h="46852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Représentants des communes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DOMPEYRE Philippe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CAILLOL </a:t>
                      </a:r>
                      <a:r>
                        <a:rPr lang="fr-FR" sz="1200" u="none" strike="noStrike" dirty="0">
                          <a:effectLst/>
                        </a:rPr>
                        <a:t>Valérie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extLst>
                  <a:ext uri="{0D108BD9-81ED-4DB2-BD59-A6C34878D82A}">
                    <a16:rowId xmlns:a16="http://schemas.microsoft.com/office/drawing/2014/main" val="4001474128"/>
                  </a:ext>
                </a:extLst>
              </a:tr>
              <a:tr h="48558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Conseil Régional Idf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3a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FOUCHE Huguette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PIGANEAU Sylvie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extLst>
                  <a:ext uri="{0D108BD9-81ED-4DB2-BD59-A6C34878D82A}">
                    <a16:rowId xmlns:a16="http://schemas.microsoft.com/office/drawing/2014/main" val="2000779924"/>
                  </a:ext>
                </a:extLst>
              </a:tr>
              <a:tr h="56432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Représentant des service de PMI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3c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Lenfant Isabelle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Jimenez Carlos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extLst>
                  <a:ext uri="{0D108BD9-81ED-4DB2-BD59-A6C34878D82A}">
                    <a16:rowId xmlns:a16="http://schemas.microsoft.com/office/drawing/2014/main" val="3000104"/>
                  </a:ext>
                </a:extLst>
              </a:tr>
              <a:tr h="387153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Réprésentant des communes EPCI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3d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MATILLON Véronique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WOTIN </a:t>
                      </a:r>
                      <a:r>
                        <a:rPr lang="fr-FR" sz="1200" u="none" strike="noStrike" dirty="0">
                          <a:effectLst/>
                        </a:rPr>
                        <a:t>Maël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extLst>
                  <a:ext uri="{0D108BD9-81ED-4DB2-BD59-A6C34878D82A}">
                    <a16:rowId xmlns:a16="http://schemas.microsoft.com/office/drawing/2014/main" val="1233037849"/>
                  </a:ext>
                </a:extLst>
              </a:tr>
              <a:tr h="49870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Réprésentant des communes EPCI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3d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PERICARD Arnaud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Pierre </a:t>
                      </a:r>
                      <a:r>
                        <a:rPr lang="fr-FR" sz="1200" u="none" strike="noStrike" dirty="0">
                          <a:effectLst/>
                        </a:rPr>
                        <a:t>MORANGE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extLst>
                  <a:ext uri="{0D108BD9-81ED-4DB2-BD59-A6C34878D82A}">
                    <a16:rowId xmlns:a16="http://schemas.microsoft.com/office/drawing/2014/main" val="2230420205"/>
                  </a:ext>
                </a:extLst>
              </a:tr>
              <a:tr h="35303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Conseil départemental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3b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RICHARD Laurent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Poste à pourvoir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6" marR="7166" marT="7166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09921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910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84556" y="1022257"/>
            <a:ext cx="9569244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1100" b="1" dirty="0">
                <a:solidFill>
                  <a:srgbClr val="5B9BD5">
                    <a:lumMod val="75000"/>
                  </a:srgbClr>
                </a:solidFill>
              </a:rPr>
              <a:t>La formation des usagers (</a:t>
            </a:r>
            <a:r>
              <a:rPr lang="fr-FR" sz="1100" b="1" dirty="0" smtClean="0">
                <a:solidFill>
                  <a:srgbClr val="5B9BD5">
                    <a:lumMod val="75000"/>
                  </a:srgbClr>
                </a:solidFill>
              </a:rPr>
              <a:t>13 </a:t>
            </a:r>
            <a:r>
              <a:rPr lang="fr-FR" sz="1100" b="1" dirty="0">
                <a:solidFill>
                  <a:srgbClr val="5B9BD5">
                    <a:lumMod val="75000"/>
                  </a:srgbClr>
                </a:solidFill>
              </a:rPr>
              <a:t>membres)</a:t>
            </a:r>
          </a:p>
          <a:p>
            <a:pPr algn="ctr"/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Collège n°4 : 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Etat et organismes de sécurité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sociale</a:t>
            </a:r>
          </a:p>
          <a:p>
            <a:pPr algn="ctr"/>
            <a:r>
              <a:rPr lang="fr-FR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Maximum 1 </a:t>
            </a:r>
            <a:r>
              <a:rPr lang="fr-FR" b="1" dirty="0" smtClean="0">
                <a:solidFill>
                  <a:srgbClr val="FF0000"/>
                </a:solidFill>
              </a:rPr>
              <a:t>(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</a:rPr>
              <a:t>base indicative)</a:t>
            </a:r>
            <a:endParaRPr lang="fr-FR" dirty="0"/>
          </a:p>
          <a:p>
            <a:pPr algn="ctr"/>
            <a:r>
              <a:rPr lang="fr-FR" dirty="0" smtClean="0">
                <a:solidFill>
                  <a:srgbClr val="FF0000"/>
                </a:solidFill>
              </a:rPr>
              <a:t>	</a:t>
            </a:r>
            <a:r>
              <a:rPr lang="fr-FR" dirty="0" smtClean="0"/>
              <a:t>				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840829" y="3118447"/>
            <a:ext cx="38762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Intitulés des groupes</a:t>
            </a:r>
          </a:p>
          <a:p>
            <a:r>
              <a:rPr lang="fr-FR" b="1" dirty="0">
                <a:solidFill>
                  <a:srgbClr val="FF0000"/>
                </a:solidFill>
              </a:rPr>
              <a:t>Maximum </a:t>
            </a:r>
            <a:r>
              <a:rPr lang="fr-FR" b="1" dirty="0" smtClean="0">
                <a:solidFill>
                  <a:srgbClr val="FF0000"/>
                </a:solidFill>
              </a:rPr>
              <a:t>1 </a:t>
            </a:r>
            <a:r>
              <a:rPr lang="fr-FR" sz="1400" b="1" dirty="0" smtClean="0">
                <a:solidFill>
                  <a:srgbClr val="FF0000"/>
                </a:solidFill>
              </a:rPr>
              <a:t>(</a:t>
            </a:r>
            <a:r>
              <a:rPr lang="fr-FR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base </a:t>
            </a:r>
            <a:r>
              <a:rPr lang="fr-FR" sz="1400" dirty="0">
                <a:solidFill>
                  <a:srgbClr val="FF0000"/>
                </a:solidFill>
                <a:latin typeface="Arial" panose="020B0604020202020204" pitchFamily="34" charset="0"/>
              </a:rPr>
              <a:t>indicative)</a:t>
            </a:r>
            <a:endParaRPr lang="fr-FR" sz="1400" dirty="0"/>
          </a:p>
          <a:p>
            <a:endParaRPr lang="fr-FR" b="1" u="sng" dirty="0" smtClean="0"/>
          </a:p>
          <a:p>
            <a:r>
              <a:rPr lang="fr-FR" dirty="0" smtClean="0"/>
              <a:t>a) Représentant de l’Etat</a:t>
            </a:r>
          </a:p>
          <a:p>
            <a:r>
              <a:rPr lang="fr-FR" dirty="0" smtClean="0"/>
              <a:t>b) Représentant des organismes de sécurité sociale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28" y="341039"/>
            <a:ext cx="1761897" cy="487722"/>
          </a:xfrm>
          <a:prstGeom prst="rect">
            <a:avLst/>
          </a:prstGeom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22</a:t>
            </a:fld>
            <a:endParaRPr lang="fr-FR"/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820361"/>
              </p:ext>
            </p:extLst>
          </p:nvPr>
        </p:nvGraphicFramePr>
        <p:xfrm>
          <a:off x="5213445" y="3138986"/>
          <a:ext cx="6387151" cy="15483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6788">
                  <a:extLst>
                    <a:ext uri="{9D8B030D-6E8A-4147-A177-3AD203B41FA5}">
                      <a16:colId xmlns:a16="http://schemas.microsoft.com/office/drawing/2014/main" val="2047206654"/>
                    </a:ext>
                  </a:extLst>
                </a:gridCol>
                <a:gridCol w="639447">
                  <a:extLst>
                    <a:ext uri="{9D8B030D-6E8A-4147-A177-3AD203B41FA5}">
                      <a16:colId xmlns:a16="http://schemas.microsoft.com/office/drawing/2014/main" val="2295613539"/>
                    </a:ext>
                  </a:extLst>
                </a:gridCol>
                <a:gridCol w="2554128">
                  <a:extLst>
                    <a:ext uri="{9D8B030D-6E8A-4147-A177-3AD203B41FA5}">
                      <a16:colId xmlns:a16="http://schemas.microsoft.com/office/drawing/2014/main" val="3296767951"/>
                    </a:ext>
                  </a:extLst>
                </a:gridCol>
                <a:gridCol w="1596788">
                  <a:extLst>
                    <a:ext uri="{9D8B030D-6E8A-4147-A177-3AD203B41FA5}">
                      <a16:colId xmlns:a16="http://schemas.microsoft.com/office/drawing/2014/main" val="1332500545"/>
                    </a:ext>
                  </a:extLst>
                </a:gridCol>
              </a:tblGrid>
              <a:tr h="26306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Fédération / Organisme 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>
                          <a:effectLst/>
                        </a:rPr>
                        <a:t>Collège</a:t>
                      </a:r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effectLst/>
                        </a:rPr>
                        <a:t>Nom</a:t>
                      </a:r>
                      <a:r>
                        <a:rPr lang="fr-FR" sz="1200" b="1" u="none" strike="noStrike" baseline="0" dirty="0" smtClean="0">
                          <a:effectLst/>
                        </a:rPr>
                        <a:t> - </a:t>
                      </a:r>
                      <a:r>
                        <a:rPr lang="fr-FR" sz="1200" b="1" u="none" strike="noStrike" dirty="0" smtClean="0">
                          <a:effectLst/>
                        </a:rPr>
                        <a:t>Titulaire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Nom </a:t>
                      </a:r>
                      <a:r>
                        <a:rPr lang="fr-FR" sz="1200" b="1" u="none" strike="noStrike" dirty="0" smtClean="0">
                          <a:effectLst/>
                        </a:rPr>
                        <a:t>- Suppléant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1996083"/>
                  </a:ext>
                </a:extLst>
              </a:tr>
              <a:tr h="39202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CAF 78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4b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BENHEMMA Sandra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Poste à pourvoir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6904242"/>
                  </a:ext>
                </a:extLst>
              </a:tr>
              <a:tr h="42450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Préfecture 78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4a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COURTADE Pascal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KHALED </a:t>
                      </a:r>
                      <a:r>
                        <a:rPr lang="fr-FR" sz="1200" u="none" strike="noStrike" dirty="0">
                          <a:effectLst/>
                        </a:rPr>
                        <a:t>Angélique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21470181"/>
                  </a:ext>
                </a:extLst>
              </a:tr>
              <a:tr h="46878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CPAM 78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4b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PERIGAUD Raymonde (CFTC)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 smtClean="0">
                          <a:effectLst/>
                        </a:rPr>
                        <a:t>ALOMAR Cécile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00490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053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23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5" y="230188"/>
            <a:ext cx="1761897" cy="48772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347414" y="450376"/>
            <a:ext cx="7312779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Commission Spécialisée </a:t>
            </a:r>
            <a:r>
              <a:rPr lang="fr-FR" sz="11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Santé </a:t>
            </a:r>
            <a:r>
              <a:rPr lang="fr-FR" sz="11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Mentale (</a:t>
            </a:r>
            <a:r>
              <a:rPr lang="fr-FR" sz="11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22 membres)</a:t>
            </a:r>
          </a:p>
          <a:p>
            <a:pPr algn="ctr"/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Collège n°5 : Personnes qualifiées</a:t>
            </a:r>
          </a:p>
          <a:p>
            <a:pPr algn="ctr"/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Collège n°6 : Parlementaires</a:t>
            </a:r>
          </a:p>
          <a:p>
            <a:pPr algn="ctr"/>
            <a:r>
              <a:rPr lang="fr-FR" b="1" dirty="0" smtClean="0">
                <a:solidFill>
                  <a:srgbClr val="FF0000"/>
                </a:solidFill>
              </a:rPr>
              <a:t>			Maximum 1		</a:t>
            </a:r>
            <a:r>
              <a:rPr lang="fr-FR" dirty="0" smtClean="0"/>
              <a:t>	</a:t>
            </a:r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751441"/>
              </p:ext>
            </p:extLst>
          </p:nvPr>
        </p:nvGraphicFramePr>
        <p:xfrm>
          <a:off x="519796" y="3043453"/>
          <a:ext cx="4379751" cy="8205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64396">
                  <a:extLst>
                    <a:ext uri="{9D8B030D-6E8A-4147-A177-3AD203B41FA5}">
                      <a16:colId xmlns:a16="http://schemas.microsoft.com/office/drawing/2014/main" val="2363008096"/>
                    </a:ext>
                  </a:extLst>
                </a:gridCol>
                <a:gridCol w="580746">
                  <a:extLst>
                    <a:ext uri="{9D8B030D-6E8A-4147-A177-3AD203B41FA5}">
                      <a16:colId xmlns:a16="http://schemas.microsoft.com/office/drawing/2014/main" val="429521951"/>
                    </a:ext>
                  </a:extLst>
                </a:gridCol>
                <a:gridCol w="2234609">
                  <a:extLst>
                    <a:ext uri="{9D8B030D-6E8A-4147-A177-3AD203B41FA5}">
                      <a16:colId xmlns:a16="http://schemas.microsoft.com/office/drawing/2014/main" val="3289719996"/>
                    </a:ext>
                  </a:extLst>
                </a:gridCol>
              </a:tblGrid>
              <a:tr h="31788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Fédération / </a:t>
                      </a:r>
                      <a:r>
                        <a:rPr lang="fr-FR" sz="1200" b="1" u="none" strike="noStrike" dirty="0" smtClean="0">
                          <a:effectLst/>
                        </a:rPr>
                        <a:t>Organisme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Collège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effectLst/>
                        </a:rPr>
                        <a:t>Nom</a:t>
                      </a:r>
                      <a:r>
                        <a:rPr lang="fr-FR" sz="1200" b="1" u="none" strike="noStrike" baseline="0" dirty="0" smtClean="0">
                          <a:effectLst/>
                        </a:rPr>
                        <a:t> 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5835976"/>
                  </a:ext>
                </a:extLst>
              </a:tr>
              <a:tr h="19073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Personne Qualifiée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5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AQUINO </a:t>
                      </a:r>
                      <a:r>
                        <a:rPr lang="fr-FR" sz="1200" u="none" strike="noStrike" dirty="0" smtClean="0">
                          <a:effectLst/>
                        </a:rPr>
                        <a:t>Jean-Pierre,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200" u="none" strike="noStrike" dirty="0" smtClean="0">
                          <a:effectLst/>
                        </a:rPr>
                        <a:t>Président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78003032"/>
                  </a:ext>
                </a:extLst>
              </a:tr>
              <a:tr h="31024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Personne Qualifiée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5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BENOIT </a:t>
                      </a:r>
                      <a:r>
                        <a:rPr lang="fr-FR" sz="1200" u="none" strike="noStrike" dirty="0" err="1">
                          <a:effectLst/>
                        </a:rPr>
                        <a:t>Jaya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79636640"/>
                  </a:ext>
                </a:extLst>
              </a:tr>
            </a:tbl>
          </a:graphicData>
        </a:graphic>
      </p:graphicFrame>
      <p:graphicFrame>
        <p:nvGraphicFramePr>
          <p:cNvPr id="9" name="Tableau 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207026263"/>
              </p:ext>
            </p:extLst>
          </p:nvPr>
        </p:nvGraphicFramePr>
        <p:xfrm>
          <a:off x="5390864" y="2447447"/>
          <a:ext cx="5962936" cy="37895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38987">
                  <a:extLst>
                    <a:ext uri="{9D8B030D-6E8A-4147-A177-3AD203B41FA5}">
                      <a16:colId xmlns:a16="http://schemas.microsoft.com/office/drawing/2014/main" val="2802724280"/>
                    </a:ext>
                  </a:extLst>
                </a:gridCol>
                <a:gridCol w="750627">
                  <a:extLst>
                    <a:ext uri="{9D8B030D-6E8A-4147-A177-3AD203B41FA5}">
                      <a16:colId xmlns:a16="http://schemas.microsoft.com/office/drawing/2014/main" val="1572758682"/>
                    </a:ext>
                  </a:extLst>
                </a:gridCol>
                <a:gridCol w="2073322">
                  <a:extLst>
                    <a:ext uri="{9D8B030D-6E8A-4147-A177-3AD203B41FA5}">
                      <a16:colId xmlns:a16="http://schemas.microsoft.com/office/drawing/2014/main" val="307032742"/>
                    </a:ext>
                  </a:extLst>
                </a:gridCol>
              </a:tblGrid>
              <a:tr h="31881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Fédération / </a:t>
                      </a:r>
                      <a:r>
                        <a:rPr lang="fr-FR" sz="1200" b="1" u="none" strike="noStrike" dirty="0" smtClean="0">
                          <a:effectLst/>
                        </a:rPr>
                        <a:t>Organisme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Collège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 smtClean="0">
                          <a:effectLst/>
                        </a:rPr>
                        <a:t>Nom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6098"/>
                  </a:ext>
                </a:extLst>
              </a:tr>
              <a:tr h="14173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Député (2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BARROT </a:t>
                      </a:r>
                      <a:r>
                        <a:rPr lang="fr-FR" sz="1200" u="none" strike="noStrike" dirty="0" smtClean="0">
                          <a:effectLst/>
                        </a:rPr>
                        <a:t>Jean-Noël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2042299098"/>
                  </a:ext>
                </a:extLst>
              </a:tr>
              <a:tr h="2088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Députée (10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BERGE </a:t>
                      </a:r>
                      <a:r>
                        <a:rPr lang="fr-FR" sz="1200" u="none" strike="noStrike" dirty="0" smtClean="0">
                          <a:effectLst/>
                        </a:rPr>
                        <a:t>Aurore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2239541525"/>
                  </a:ext>
                </a:extLst>
              </a:tr>
              <a:tr h="16492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Sénateur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BOURRAT </a:t>
                      </a:r>
                      <a:r>
                        <a:rPr lang="fr-FR" sz="1200" u="none" strike="noStrike" dirty="0" err="1">
                          <a:effectLst/>
                        </a:rPr>
                        <a:t>Toine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2271663387"/>
                  </a:ext>
                </a:extLst>
              </a:tr>
              <a:tr h="1443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  (5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BRAUN-PIVET </a:t>
                      </a:r>
                      <a:r>
                        <a:rPr lang="fr-FR" sz="1200" u="none" strike="noStrike" dirty="0" smtClean="0">
                          <a:effectLst/>
                        </a:rPr>
                        <a:t>Yaël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321588066"/>
                  </a:ext>
                </a:extLst>
              </a:tr>
              <a:tr h="17523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Sénatrice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DE CIDRAC Marta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870721194"/>
                  </a:ext>
                </a:extLst>
              </a:tr>
              <a:tr h="15180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Députée  (7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HAI </a:t>
                      </a:r>
                      <a:r>
                        <a:rPr lang="fr-FR" sz="1200" u="none" strike="noStrike" dirty="0" smtClean="0">
                          <a:effectLst/>
                        </a:rPr>
                        <a:t>Nadia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65604"/>
                  </a:ext>
                </a:extLst>
              </a:tr>
              <a:tr h="16774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Sénateur</a:t>
                      </a: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LARCHER Gérard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3541821802"/>
                  </a:ext>
                </a:extLst>
              </a:tr>
              <a:tr h="14173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Sénateur</a:t>
                      </a: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LAUGIER Michel 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4065617356"/>
                  </a:ext>
                </a:extLst>
              </a:tr>
              <a:tr h="1984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Députée  (4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LEBEC Marie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2217745906"/>
                  </a:ext>
                </a:extLst>
              </a:tr>
              <a:tr h="144313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Sénateur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effectLst/>
                        </a:rPr>
                        <a:t>LEVRIER Martin</a:t>
                      </a:r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538781624"/>
                  </a:ext>
                </a:extLst>
              </a:tr>
              <a:tr h="17523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  (8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LUCAS </a:t>
                      </a:r>
                      <a:r>
                        <a:rPr lang="fr-FR" sz="1200" u="none" strike="noStrike" dirty="0" smtClean="0">
                          <a:effectLst/>
                        </a:rPr>
                        <a:t>Benjamin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309103345"/>
                  </a:ext>
                </a:extLst>
              </a:tr>
              <a:tr h="2061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  (11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MARTINET William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3993962308"/>
                  </a:ext>
                </a:extLst>
              </a:tr>
              <a:tr h="19585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  (9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MILLIENNE Bruno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299682957"/>
                  </a:ext>
                </a:extLst>
              </a:tr>
              <a:tr h="1417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  (12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OLIVE Karl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787886492"/>
                  </a:ext>
                </a:extLst>
              </a:tr>
              <a:tr h="15180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Députée  (3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PIRON Béatrice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147182730"/>
                  </a:ext>
                </a:extLst>
              </a:tr>
              <a:tr h="22186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Députée  (6</a:t>
                      </a:r>
                      <a:r>
                        <a:rPr lang="fr-FR" sz="1200" u="none" strike="noStrike" baseline="30000" dirty="0" smtClean="0">
                          <a:effectLst/>
                        </a:rPr>
                        <a:t>ème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POUZYREFF Natalia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753721986"/>
                  </a:ext>
                </a:extLst>
              </a:tr>
              <a:tr h="144313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 smtClean="0">
                          <a:effectLst/>
                        </a:rPr>
                        <a:t>Sénatrice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PRIMAS Sophie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2572763611"/>
                  </a:ext>
                </a:extLst>
              </a:tr>
              <a:tr h="15180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u="none" strike="noStrike" dirty="0" smtClean="0">
                          <a:effectLst/>
                        </a:rPr>
                        <a:t>Député  (1ere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circonscription)</a:t>
                      </a:r>
                      <a:endParaRPr lang="fr-FR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effectLst/>
                        </a:rPr>
                        <a:t>6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RODWELL Charles 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1" marR="4781" marT="4781" marB="0" anchor="ctr"/>
                </a:tc>
                <a:extLst>
                  <a:ext uri="{0D108BD9-81ED-4DB2-BD59-A6C34878D82A}">
                    <a16:rowId xmlns:a16="http://schemas.microsoft.com/office/drawing/2014/main" val="3987731321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82390" y="2630185"/>
            <a:ext cx="31085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Collège n°5 : Personnes qualifiées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89943" y="2020347"/>
            <a:ext cx="26052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Collège n°6 : Parlementaires</a:t>
            </a:r>
          </a:p>
        </p:txBody>
      </p:sp>
    </p:spTree>
    <p:extLst>
      <p:ext uri="{BB962C8B-B14F-4D97-AF65-F5344CB8AC3E}">
        <p14:creationId xmlns:p14="http://schemas.microsoft.com/office/powerpoint/2010/main" val="163252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746913" y="230188"/>
            <a:ext cx="96736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70C0"/>
                </a:solidFill>
              </a:rPr>
              <a:t>Règlement </a:t>
            </a:r>
            <a:r>
              <a:rPr lang="fr-FR" sz="2400" b="1" dirty="0" smtClean="0">
                <a:solidFill>
                  <a:srgbClr val="0070C0"/>
                </a:solidFill>
              </a:rPr>
              <a:t>intérieur – réforme du cadre réglementaire</a:t>
            </a:r>
          </a:p>
          <a:p>
            <a:pPr algn="ctr"/>
            <a:r>
              <a:rPr lang="fr-FR" sz="2400" b="1" dirty="0" smtClean="0">
                <a:solidFill>
                  <a:srgbClr val="0070C0"/>
                </a:solidFill>
              </a:rPr>
              <a:t>Parution décret et arrêté en cours</a:t>
            </a:r>
            <a:endParaRPr lang="fr-FR" sz="2400" b="1" dirty="0">
              <a:solidFill>
                <a:srgbClr val="0070C0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5" y="230188"/>
            <a:ext cx="1761897" cy="4877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0535" y="1061184"/>
            <a:ext cx="1177584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/>
              <a:t>La loi du 24 juillet 2019 relative à « l’Organisation et à la Transformation du Système de Santé » (OTSS) a modifié la composition des CTS.  L’article L1434-10 du code de la santé publique élargit la composition du CTS aux députés et sénateurs élus dans le ressort du territoire concerné.</a:t>
            </a:r>
          </a:p>
          <a:p>
            <a:pPr algn="just"/>
            <a:endParaRPr lang="fr-FR" dirty="0"/>
          </a:p>
          <a:p>
            <a:pPr algn="just"/>
            <a:r>
              <a:rPr lang="fr-FR" dirty="0"/>
              <a:t>Tous les parlementaires du département sont membres de droit du CTS et la loi est applicable de plein droit, sans qu’un décret d’application soit nécessaire</a:t>
            </a:r>
          </a:p>
          <a:p>
            <a:pPr algn="just"/>
            <a:endParaRPr lang="fr-FR" dirty="0" smtClean="0"/>
          </a:p>
          <a:p>
            <a:pPr algn="just"/>
            <a:endParaRPr lang="fr-FR" dirty="0"/>
          </a:p>
          <a:p>
            <a:pPr algn="just"/>
            <a:endParaRPr lang="fr-FR" dirty="0" smtClean="0"/>
          </a:p>
          <a:p>
            <a:pPr algn="just"/>
            <a:endParaRPr lang="fr-FR" dirty="0"/>
          </a:p>
          <a:p>
            <a:pPr algn="just"/>
            <a:endParaRPr lang="fr-FR" dirty="0" smtClean="0"/>
          </a:p>
          <a:p>
            <a:pPr algn="just"/>
            <a:endParaRPr lang="fr-FR" dirty="0"/>
          </a:p>
          <a:p>
            <a:pPr algn="just"/>
            <a:endParaRPr lang="fr-FR" dirty="0" smtClean="0"/>
          </a:p>
          <a:p>
            <a:pPr algn="just"/>
            <a:endParaRPr lang="fr-FR" dirty="0"/>
          </a:p>
          <a:p>
            <a:pPr algn="just"/>
            <a:endParaRPr lang="fr-FR" dirty="0" smtClean="0"/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ctr"/>
            <a:r>
              <a:rPr lang="fr-FR" b="1" i="1" dirty="0" smtClean="0">
                <a:solidFill>
                  <a:srgbClr val="0070C0"/>
                </a:solidFill>
              </a:rPr>
              <a:t>La version intégrant les évolutions vous </a:t>
            </a:r>
            <a:r>
              <a:rPr lang="fr-FR" b="1" i="1" dirty="0">
                <a:solidFill>
                  <a:srgbClr val="0070C0"/>
                </a:solidFill>
              </a:rPr>
              <a:t>a </a:t>
            </a:r>
            <a:r>
              <a:rPr lang="fr-FR" b="1" i="1" dirty="0" smtClean="0">
                <a:solidFill>
                  <a:srgbClr val="0070C0"/>
                </a:solidFill>
              </a:rPr>
              <a:t>été transmise le 3 octobre.</a:t>
            </a:r>
          </a:p>
          <a:p>
            <a:pPr algn="just"/>
            <a:endParaRPr lang="fr-FR" dirty="0"/>
          </a:p>
          <a:p>
            <a:pPr algn="just"/>
            <a:endParaRPr lang="fr-FR" dirty="0"/>
          </a:p>
        </p:txBody>
      </p:sp>
      <p:pic>
        <p:nvPicPr>
          <p:cNvPr id="11" name="Image 1" descr="image00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98" r="302"/>
          <a:stretch/>
        </p:blipFill>
        <p:spPr bwMode="auto">
          <a:xfrm>
            <a:off x="1576802" y="2838734"/>
            <a:ext cx="8686768" cy="268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8368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/>
          <p:cNvGrpSpPr/>
          <p:nvPr/>
        </p:nvGrpSpPr>
        <p:grpSpPr>
          <a:xfrm>
            <a:off x="3257801" y="2217925"/>
            <a:ext cx="5071076" cy="3451569"/>
            <a:chOff x="6303007" y="1686539"/>
            <a:chExt cx="5071076" cy="3451569"/>
          </a:xfrm>
        </p:grpSpPr>
        <p:grpSp>
          <p:nvGrpSpPr>
            <p:cNvPr id="10" name="Groupe 9"/>
            <p:cNvGrpSpPr/>
            <p:nvPr/>
          </p:nvGrpSpPr>
          <p:grpSpPr>
            <a:xfrm>
              <a:off x="6303007" y="1686539"/>
              <a:ext cx="5071076" cy="3451569"/>
              <a:chOff x="6303007" y="1686539"/>
              <a:chExt cx="5071076" cy="3451569"/>
            </a:xfrm>
          </p:grpSpPr>
          <p:pic>
            <p:nvPicPr>
              <p:cNvPr id="5" name="Image 4"/>
              <p:cNvPicPr>
                <a:picLocks noChangeAspect="1"/>
              </p:cNvPicPr>
              <p:nvPr/>
            </p:nvPicPr>
            <p:blipFill rotWithShape="1">
              <a:blip r:embed="rId2"/>
              <a:srcRect l="3585" t="625" r="3892" b="3914"/>
              <a:stretch/>
            </p:blipFill>
            <p:spPr>
              <a:xfrm>
                <a:off x="6303007" y="1686539"/>
                <a:ext cx="5071076" cy="3451569"/>
              </a:xfrm>
              <a:prstGeom prst="rect">
                <a:avLst/>
              </a:prstGeom>
            </p:spPr>
          </p:pic>
          <p:sp>
            <p:nvSpPr>
              <p:cNvPr id="7" name="Rectangle 6"/>
              <p:cNvSpPr/>
              <p:nvPr/>
            </p:nvSpPr>
            <p:spPr bwMode="auto">
              <a:xfrm>
                <a:off x="10015639" y="2835298"/>
                <a:ext cx="289450" cy="18419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000" b="0" i="0" u="none" strike="noStrike" cap="none" normalizeH="0" baseline="0" smtClean="0">
                  <a:ln>
                    <a:noFill/>
                  </a:ln>
                  <a:solidFill>
                    <a:srgbClr val="002395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8" name="ZoneTexte 7"/>
            <p:cNvSpPr txBox="1"/>
            <p:nvPr/>
          </p:nvSpPr>
          <p:spPr>
            <a:xfrm>
              <a:off x="9900515" y="2775739"/>
              <a:ext cx="5723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latin typeface="+mj-lt"/>
                  <a:cs typeface="Times New Roman" panose="02020603050405020304" pitchFamily="18" charset="0"/>
                </a:rPr>
                <a:t>Etat</a:t>
              </a:r>
              <a:endParaRPr lang="fr-FR" sz="1200" b="1" dirty="0">
                <a:latin typeface="+mj-lt"/>
                <a:cs typeface="Times New Roman" panose="02020603050405020304" pitchFamily="18" charset="0"/>
              </a:endParaRPr>
            </a:p>
          </p:txBody>
        </p:sp>
      </p:grp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535" y="230188"/>
            <a:ext cx="1761897" cy="487722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506899" y="351646"/>
            <a:ext cx="3775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70C0"/>
                </a:solidFill>
              </a:rPr>
              <a:t>Pour mémoire l’assemblée </a:t>
            </a:r>
            <a:r>
              <a:rPr lang="fr-FR" sz="2400" b="1" dirty="0">
                <a:solidFill>
                  <a:srgbClr val="0070C0"/>
                </a:solidFill>
              </a:rPr>
              <a:t>plénière</a:t>
            </a:r>
          </a:p>
        </p:txBody>
      </p:sp>
      <p:sp>
        <p:nvSpPr>
          <p:cNvPr id="6" name="Rectangle 5"/>
          <p:cNvSpPr/>
          <p:nvPr/>
        </p:nvSpPr>
        <p:spPr>
          <a:xfrm>
            <a:off x="578146" y="1477758"/>
            <a:ext cx="10832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 smtClean="0"/>
              <a:t>Le Conseil territorial de santé est composé de </a:t>
            </a:r>
            <a:r>
              <a:rPr lang="fr-FR" b="1" dirty="0" smtClean="0">
                <a:solidFill>
                  <a:srgbClr val="FF0000"/>
                </a:solidFill>
              </a:rPr>
              <a:t>50 membres au plus </a:t>
            </a:r>
            <a:r>
              <a:rPr lang="fr-FR" dirty="0" smtClean="0"/>
              <a:t>répartis au sein de </a:t>
            </a:r>
            <a:r>
              <a:rPr lang="fr-FR" b="1" dirty="0" smtClean="0">
                <a:solidFill>
                  <a:srgbClr val="00B050"/>
                </a:solidFill>
              </a:rPr>
              <a:t>6 collèges</a:t>
            </a:r>
            <a:r>
              <a:rPr lang="fr-FR" dirty="0" smtClean="0"/>
              <a:t>: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782646" y="5698733"/>
            <a:ext cx="1981200" cy="43279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dirty="0" smtClean="0"/>
              <a:t>Parlementaires</a:t>
            </a:r>
            <a:endParaRPr lang="fr-FR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2238989" y="5097805"/>
            <a:ext cx="1466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50"/>
                </a:solidFill>
              </a:rPr>
              <a:t>Collège n°1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982432" y="3208250"/>
            <a:ext cx="1466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50"/>
                </a:solidFill>
              </a:rPr>
              <a:t>Collège </a:t>
            </a:r>
            <a:r>
              <a:rPr lang="fr-FR" b="1" dirty="0" smtClean="0">
                <a:solidFill>
                  <a:srgbClr val="00B050"/>
                </a:solidFill>
              </a:rPr>
              <a:t>n°5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901167" y="2033259"/>
            <a:ext cx="1466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50"/>
                </a:solidFill>
              </a:rPr>
              <a:t>Collège </a:t>
            </a:r>
            <a:r>
              <a:rPr lang="fr-FR" b="1" dirty="0" smtClean="0">
                <a:solidFill>
                  <a:srgbClr val="00B050"/>
                </a:solidFill>
              </a:rPr>
              <a:t>n°2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7595452" y="4615781"/>
            <a:ext cx="1466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50"/>
                </a:solidFill>
              </a:rPr>
              <a:t>Collège </a:t>
            </a:r>
            <a:r>
              <a:rPr lang="fr-FR" b="1" dirty="0" smtClean="0">
                <a:solidFill>
                  <a:srgbClr val="00B050"/>
                </a:solidFill>
              </a:rPr>
              <a:t>n°3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7863542" y="3012659"/>
            <a:ext cx="1466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50"/>
                </a:solidFill>
              </a:rPr>
              <a:t>Collège </a:t>
            </a:r>
            <a:r>
              <a:rPr lang="fr-FR" b="1" dirty="0" smtClean="0">
                <a:solidFill>
                  <a:srgbClr val="00B050"/>
                </a:solidFill>
              </a:rPr>
              <a:t>n°4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6766378" y="5753402"/>
            <a:ext cx="1466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50"/>
                </a:solidFill>
              </a:rPr>
              <a:t>Collège </a:t>
            </a:r>
            <a:r>
              <a:rPr lang="fr-FR" b="1" dirty="0" smtClean="0">
                <a:solidFill>
                  <a:srgbClr val="00B050"/>
                </a:solidFill>
              </a:rPr>
              <a:t>n°6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007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9951" y="241300"/>
            <a:ext cx="10515600" cy="6731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defTabSz="512763" eaLnBrk="0" fontAlgn="base" hangingPunct="0">
              <a:spcAft>
                <a:spcPct val="0"/>
              </a:spcAft>
              <a:buSzPct val="30000"/>
              <a:tabLst>
                <a:tab pos="806450" algn="l"/>
                <a:tab pos="1141413" algn="l"/>
                <a:tab pos="5243513" algn="l"/>
              </a:tabLst>
            </a:pPr>
            <a:r>
              <a:rPr lang="fr-FR" sz="4000" b="1" cap="all" dirty="0">
                <a:solidFill>
                  <a:srgbClr val="7AB800"/>
                </a:solidFill>
              </a:rPr>
              <a:t>Tableau récapitulatif</a:t>
            </a: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0450072"/>
              </p:ext>
            </p:extLst>
          </p:nvPr>
        </p:nvGraphicFramePr>
        <p:xfrm>
          <a:off x="588934" y="914400"/>
          <a:ext cx="11057634" cy="5323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708">
                  <a:extLst>
                    <a:ext uri="{9D8B030D-6E8A-4147-A177-3AD203B41FA5}">
                      <a16:colId xmlns:a16="http://schemas.microsoft.com/office/drawing/2014/main" val="2920712911"/>
                    </a:ext>
                  </a:extLst>
                </a:gridCol>
                <a:gridCol w="2989194">
                  <a:extLst>
                    <a:ext uri="{9D8B030D-6E8A-4147-A177-3AD203B41FA5}">
                      <a16:colId xmlns:a16="http://schemas.microsoft.com/office/drawing/2014/main" val="3970354607"/>
                    </a:ext>
                  </a:extLst>
                </a:gridCol>
                <a:gridCol w="3642732">
                  <a:extLst>
                    <a:ext uri="{9D8B030D-6E8A-4147-A177-3AD203B41FA5}">
                      <a16:colId xmlns:a16="http://schemas.microsoft.com/office/drawing/2014/main" val="2004684139"/>
                    </a:ext>
                  </a:extLst>
                </a:gridCol>
              </a:tblGrid>
              <a:tr h="4005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kern="1200" dirty="0" smtClean="0">
                          <a:solidFill>
                            <a:srgbClr val="7AB800"/>
                          </a:solidFill>
                          <a:latin typeface="+mn-lt"/>
                          <a:ea typeface="MS PGothic" panose="020B0600070205080204" pitchFamily="34" charset="-128"/>
                          <a:cs typeface="ＭＳ Ｐゴシック" charset="0"/>
                        </a:rPr>
                        <a:t>Le bureau du CTS</a:t>
                      </a:r>
                    </a:p>
                    <a:p>
                      <a:pPr marL="0" algn="l" defTabSz="914400" rtl="0" eaLnBrk="1" latinLnBrk="0" hangingPunct="1"/>
                      <a:endParaRPr lang="fr-FR" sz="1200" b="1" kern="1200" dirty="0">
                        <a:solidFill>
                          <a:srgbClr val="7AB800"/>
                        </a:solidFill>
                        <a:latin typeface="+mn-lt"/>
                        <a:ea typeface="MS PGothic" panose="020B0600070205080204" pitchFamily="34" charset="-128"/>
                        <a:cs typeface="ＭＳ Ｐゴシック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b="1" kern="1200" dirty="0" smtClean="0">
                          <a:solidFill>
                            <a:srgbClr val="7AB800"/>
                          </a:solidFill>
                          <a:latin typeface="+mn-lt"/>
                          <a:ea typeface="MS PGothic" panose="020B0600070205080204" pitchFamily="34" charset="-128"/>
                          <a:cs typeface="ＭＳ Ｐゴシック" charset="0"/>
                        </a:rPr>
                        <a:t>La Commission Spécialisée Santé Mentale</a:t>
                      </a:r>
                      <a:endParaRPr lang="fr-FR" sz="1200" b="1" kern="1200" dirty="0">
                        <a:solidFill>
                          <a:srgbClr val="7AB800"/>
                        </a:solidFill>
                        <a:latin typeface="+mn-lt"/>
                        <a:ea typeface="MS PGothic" panose="020B0600070205080204" pitchFamily="34" charset="-128"/>
                        <a:cs typeface="ＭＳ Ｐゴシック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solidFill>
                            <a:srgbClr val="7AB800"/>
                          </a:solidFill>
                          <a:ea typeface="MS PGothic" panose="020B0600070205080204" pitchFamily="34" charset="-128"/>
                          <a:cs typeface="ＭＳ Ｐゴシック" charset="0"/>
                        </a:rPr>
                        <a:t>LA FORMATION SPECIFIQUE DES USAGERS </a:t>
                      </a:r>
                    </a:p>
                    <a:p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956082"/>
                  </a:ext>
                </a:extLst>
              </a:tr>
              <a:tr h="8277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 bureau comprend donc au </a:t>
                      </a:r>
                      <a:r>
                        <a:rPr lang="fr-FR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maximum 10 membres</a:t>
                      </a:r>
                      <a:r>
                        <a:rPr lang="fr-FR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fr-FR" sz="1400" u="sng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plus des 4 sièges </a:t>
                      </a:r>
                      <a:r>
                        <a:rPr lang="fr-FR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énoncés ci-dessus, </a:t>
                      </a:r>
                      <a:r>
                        <a:rPr lang="fr-FR" sz="14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soit 14 au total</a:t>
                      </a:r>
                      <a:r>
                        <a:rPr lang="fr-FR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rgbClr val="FF0000"/>
                          </a:solidFill>
                        </a:rPr>
                        <a:t>Au plus 22 membres</a:t>
                      </a:r>
                      <a:r>
                        <a:rPr lang="fr-FR" sz="1400" dirty="0" smtClean="0"/>
                        <a:t>, élus au sein de l’assemblée plénière dont </a:t>
                      </a:r>
                      <a:r>
                        <a:rPr lang="fr-FR" sz="105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</a:rPr>
                        <a:t>(base indicative, non impérative)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solidFill>
                            <a:srgbClr val="FF0000"/>
                          </a:solidFill>
                        </a:rPr>
                        <a:t>Au plus 13 membres</a:t>
                      </a:r>
                      <a:r>
                        <a:rPr lang="fr-FR" sz="1400" dirty="0" smtClean="0"/>
                        <a:t>, élus au sein de l’assemblée plénière dont </a:t>
                      </a:r>
                      <a:r>
                        <a:rPr lang="fr-FR" sz="105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</a:rPr>
                        <a:t>(base indicative, non impérative)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7509080"/>
                  </a:ext>
                </a:extLst>
              </a:tr>
              <a:tr h="3921195">
                <a:tc>
                  <a:txBody>
                    <a:bodyPr/>
                    <a:lstStyle/>
                    <a:p>
                      <a:pPr lvl="0" algn="just"/>
                      <a:r>
                        <a:rPr lang="fr-FR" sz="1200" b="1" dirty="0" smtClean="0">
                          <a:solidFill>
                            <a:srgbClr val="00B050"/>
                          </a:solidFill>
                          <a:latin typeface="+mn-lt"/>
                          <a:cs typeface="Arial" panose="020B0604020202020204" pitchFamily="34" charset="0"/>
                        </a:rPr>
                        <a:t>Composition du bureau (d’office)</a:t>
                      </a:r>
                    </a:p>
                    <a:p>
                      <a:pPr lvl="0" algn="just"/>
                      <a:r>
                        <a:rPr lang="fr-FR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sièges réservés pour le </a:t>
                      </a:r>
                      <a:r>
                        <a:rPr lang="fr-FR" sz="1200" b="1" dirty="0" smtClean="0">
                          <a:solidFill>
                            <a:srgbClr val="0070C0"/>
                          </a:solidFill>
                          <a:latin typeface="+mn-lt"/>
                          <a:cs typeface="Arial" panose="020B0604020202020204" pitchFamily="34" charset="0"/>
                        </a:rPr>
                        <a:t>président et le vice-président </a:t>
                      </a:r>
                      <a:r>
                        <a:rPr lang="fr-FR" sz="1200" dirty="0" smtClean="0">
                          <a:latin typeface="+mn-lt"/>
                          <a:cs typeface="Arial" panose="020B0604020202020204" pitchFamily="34" charset="0"/>
                        </a:rPr>
                        <a:t>du CTS.</a:t>
                      </a:r>
                    </a:p>
                    <a:p>
                      <a:pPr lvl="0" algn="just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+mn-lt"/>
                          <a:cs typeface="Arial" panose="020B0604020202020204" pitchFamily="34" charset="0"/>
                        </a:rPr>
                        <a:t>1 siège réservé pour le </a:t>
                      </a:r>
                      <a:r>
                        <a:rPr lang="fr-FR" sz="1200" dirty="0" smtClean="0">
                          <a:solidFill>
                            <a:srgbClr val="0070C0"/>
                          </a:solidFill>
                          <a:latin typeface="+mn-lt"/>
                          <a:cs typeface="Arial" panose="020B0604020202020204" pitchFamily="34" charset="0"/>
                        </a:rPr>
                        <a:t>président de la commission spécialisée en santé mentale</a:t>
                      </a:r>
                      <a:r>
                        <a:rPr lang="fr-FR" sz="1200" dirty="0" smtClean="0">
                          <a:latin typeface="+mn-lt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lvl="0" algn="just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+mn-lt"/>
                          <a:cs typeface="Arial" panose="020B0604020202020204" pitchFamily="34" charset="0"/>
                        </a:rPr>
                        <a:t>1 siège réservé pour le </a:t>
                      </a:r>
                      <a:r>
                        <a:rPr lang="fr-FR" sz="1200" dirty="0" smtClean="0">
                          <a:solidFill>
                            <a:srgbClr val="0070C0"/>
                          </a:solidFill>
                          <a:latin typeface="+mn-lt"/>
                          <a:cs typeface="Arial" panose="020B0604020202020204" pitchFamily="34" charset="0"/>
                        </a:rPr>
                        <a:t>président de la formation spécifique organisant l’expression des usagers</a:t>
                      </a:r>
                      <a:r>
                        <a:rPr lang="fr-FR" sz="1200" dirty="0" smtClean="0">
                          <a:latin typeface="+mn-lt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just"/>
                      <a:r>
                        <a:rPr lang="fr-FR" sz="1200" dirty="0" smtClean="0">
                          <a:latin typeface="+mn-lt"/>
                          <a:cs typeface="Arial" panose="020B0604020202020204" pitchFamily="34" charset="0"/>
                        </a:rPr>
                        <a:t>La répartition des sièges du bureau doit respecter la représentativité des différents collèges du CTS </a:t>
                      </a:r>
                    </a:p>
                    <a:p>
                      <a:pPr marL="263525" lvl="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fr-FR" sz="1200" dirty="0" smtClean="0">
                          <a:latin typeface="+mn-lt"/>
                          <a:cs typeface="Arial" panose="020B0604020202020204" pitchFamily="34" charset="0"/>
                        </a:rPr>
                        <a:t>4 sièges pour le collège des professionnels et offreurs des services de santé,</a:t>
                      </a:r>
                    </a:p>
                    <a:p>
                      <a:pPr marL="263525" lvl="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fr-FR" sz="1200" dirty="0" smtClean="0">
                          <a:latin typeface="+mn-lt"/>
                          <a:cs typeface="Arial" panose="020B0604020202020204" pitchFamily="34" charset="0"/>
                        </a:rPr>
                        <a:t>3 sièges pour le collège des usagers et associations d’usagers,</a:t>
                      </a:r>
                    </a:p>
                    <a:p>
                      <a:pPr marL="263525" lvl="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fr-FR" sz="1200" dirty="0" smtClean="0">
                          <a:latin typeface="+mn-lt"/>
                          <a:cs typeface="Arial" panose="020B0604020202020204" pitchFamily="34" charset="0"/>
                        </a:rPr>
                        <a:t>2 sièges pour les représentants des collectivités territoriales,</a:t>
                      </a:r>
                    </a:p>
                    <a:p>
                      <a:pPr marL="263525" lvl="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fr-FR" sz="1200" dirty="0" smtClean="0">
                          <a:latin typeface="+mn-lt"/>
                          <a:cs typeface="Arial" panose="020B0604020202020204" pitchFamily="34" charset="0"/>
                        </a:rPr>
                        <a:t>1 sièges pour les membres représentant les services de l’Etat ou les organismes de sécurité sociale et les personnes qualifiées.</a:t>
                      </a:r>
                    </a:p>
                    <a:p>
                      <a:pPr marL="92075" lvl="0" algn="just"/>
                      <a:endParaRPr lang="fr-FR" sz="1200" dirty="0" smtClean="0"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263525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fr-FR" sz="1200" dirty="0" smtClean="0">
                          <a:solidFill>
                            <a:srgbClr val="FF0000"/>
                          </a:solidFill>
                          <a:latin typeface="+mn-lt"/>
                          <a:cs typeface="Arial" panose="020B0604020202020204" pitchFamily="34" charset="0"/>
                        </a:rPr>
                        <a:t>Possibilité de garder un siège pour un parlementaire, si l’ensemble des sièges n’est pas pourvu</a:t>
                      </a:r>
                      <a:endParaRPr lang="fr-F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fr-FR" sz="1200" b="0" u="none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Au plus 12 </a:t>
                      </a:r>
                      <a:r>
                        <a:rPr lang="fr-FR" sz="1200" b="0" u="none" dirty="0" smtClean="0">
                          <a:solidFill>
                            <a:srgbClr val="FF0000"/>
                          </a:solidFill>
                        </a:rPr>
                        <a:t>membres </a:t>
                      </a:r>
                      <a:r>
                        <a:rPr lang="fr-FR" sz="1200" b="0" dirty="0" smtClean="0"/>
                        <a:t>issus des professionnels et offreurs de santé </a:t>
                      </a:r>
                      <a:r>
                        <a:rPr lang="fr-FR" sz="1200" b="0" u="sng" dirty="0" smtClean="0"/>
                        <a:t>(collège 1)</a:t>
                      </a:r>
                      <a:r>
                        <a:rPr lang="fr-FR" sz="1200" b="0" dirty="0" smtClean="0"/>
                        <a:t>	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fr-FR" sz="1200" b="0" u="none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Au plus 4 membres </a:t>
                      </a:r>
                      <a:r>
                        <a:rPr lang="fr-FR" sz="1200" b="0" dirty="0" smtClean="0"/>
                        <a:t>issus des usagers du système de santé (</a:t>
                      </a:r>
                      <a:r>
                        <a:rPr lang="fr-FR" sz="1200" b="0" u="sng" dirty="0" smtClean="0"/>
                        <a:t>collège 2)</a:t>
                      </a:r>
                      <a:r>
                        <a:rPr lang="fr-FR" sz="1200" b="0" dirty="0" smtClean="0"/>
                        <a:t> 	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fr-FR" sz="1200" b="0" u="none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Au plus 3 membres </a:t>
                      </a:r>
                      <a:r>
                        <a:rPr lang="fr-FR" sz="1200" b="0" dirty="0" smtClean="0"/>
                        <a:t>issus des collectivités territoriales </a:t>
                      </a:r>
                      <a:r>
                        <a:rPr lang="fr-FR" sz="1200" b="0" u="sng" dirty="0" smtClean="0"/>
                        <a:t>(collège 3)</a:t>
                      </a:r>
                      <a:r>
                        <a:rPr lang="fr-FR" sz="1200" b="0" dirty="0" smtClean="0"/>
                        <a:t>	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fr-FR" sz="1200" b="0" u="none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Au plus 2 membres </a:t>
                      </a:r>
                      <a:r>
                        <a:rPr lang="fr-FR" sz="1200" b="0" dirty="0" smtClean="0"/>
                        <a:t>issus de l’Etat et organismes de sécurité sociale </a:t>
                      </a:r>
                      <a:r>
                        <a:rPr lang="fr-FR" sz="1200" b="0" u="sng" dirty="0" smtClean="0"/>
                        <a:t>(collège 4)</a:t>
                      </a:r>
                      <a:r>
                        <a:rPr lang="fr-FR" sz="1200" b="0" dirty="0" smtClean="0"/>
                        <a:t>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fr-FR" sz="1200" b="0" u="none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Au plus 1 membre </a:t>
                      </a:r>
                      <a:r>
                        <a:rPr lang="fr-FR" sz="1200" b="0" dirty="0" smtClean="0"/>
                        <a:t>issu du collège des PQUAL et des parlementaires (collège 5 et 6)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fr-FR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fr-FR" sz="1200" b="0" u="none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Au plus 6 membres </a:t>
                      </a:r>
                      <a:r>
                        <a:rPr lang="fr-FR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issus des professionnels et offreurs de santé, des collectivités territoriales de démocratie sanitaire et de l’Etat et organismes de sécurité sociale </a:t>
                      </a:r>
                      <a:r>
                        <a:rPr lang="fr-FR" sz="1200" b="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(collège 1, 3 et 4)</a:t>
                      </a:r>
                    </a:p>
                    <a:p>
                      <a:pPr marL="0" indent="0" algn="l" defTabSz="914400" rtl="0" eaLnBrk="1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fr-FR" sz="1200" b="0" u="none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Au plus 6 membres </a:t>
                      </a:r>
                      <a:r>
                        <a:rPr lang="fr-FR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issus des usagers du système de santé (collège 2)	</a:t>
                      </a:r>
                    </a:p>
                    <a:p>
                      <a:pPr marL="0" indent="0" algn="l" defTabSz="914400" rtl="0" eaLnBrk="1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fr-FR" sz="1200" b="0" u="none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Au plus 1 membre </a:t>
                      </a:r>
                      <a:r>
                        <a:rPr lang="fr-FR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issu du collège des PQUAL et des parlementaires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59430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3407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2067298"/>
            <a:ext cx="10363200" cy="1362075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élections DES MEMBRES DU BUREAU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5" y="230188"/>
            <a:ext cx="1761897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106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535" y="230188"/>
            <a:ext cx="1761897" cy="487722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006255" y="386007"/>
            <a:ext cx="3736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70C0"/>
                </a:solidFill>
              </a:rPr>
              <a:t>Le bureau du CTS</a:t>
            </a:r>
            <a:endParaRPr lang="fr-FR" sz="2400" b="1" dirty="0">
              <a:solidFill>
                <a:srgbClr val="0070C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0535" y="2142366"/>
            <a:ext cx="11750767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fr-FR" sz="1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Composition du bureau (d’office)</a:t>
            </a:r>
          </a:p>
          <a:p>
            <a:pPr lvl="0" algn="just"/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 sièges réservés pour le </a:t>
            </a:r>
            <a:r>
              <a:rPr lang="fr-FR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président et le vice-président 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du CTS.</a:t>
            </a:r>
          </a:p>
          <a:p>
            <a:pPr lvl="0" algn="just">
              <a:spcAft>
                <a:spcPts val="0"/>
              </a:spcAft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 siège réservé pour le </a:t>
            </a:r>
            <a:r>
              <a:rPr lang="fr-FR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président de la commission spécialisée en santé mentale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algn="just">
              <a:spcAft>
                <a:spcPts val="0"/>
              </a:spcAft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 siège réservé pour le </a:t>
            </a:r>
            <a:r>
              <a:rPr lang="fr-FR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président de la formation spécifique organisant l’expression des usagers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algn="just">
              <a:spcAft>
                <a:spcPts val="0"/>
              </a:spcAft>
            </a:pPr>
            <a:endParaRPr lang="fr-F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Le bureau comprend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donc au </a:t>
            </a:r>
            <a:r>
              <a:rPr lang="fr-FR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10 membres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en plus des 4 sièges 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énoncés ci-dessus, </a:t>
            </a:r>
            <a:r>
              <a:rPr lang="fr-FR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soit 14 au total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0"/>
              </a:spcAft>
            </a:pPr>
            <a:endParaRPr lang="fr-F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La répartition des sièges du bureau doit respecter la représentativité des différents collèges du CTS </a:t>
            </a:r>
          </a:p>
          <a:p>
            <a:pPr marL="263525" lvl="0" indent="-171450" algn="just">
              <a:buFont typeface="Arial" panose="020B0604020202020204" pitchFamily="34" charset="0"/>
              <a:buChar char="•"/>
            </a:pP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 sièges pour le collège des professionnels et offreurs des services de santé,</a:t>
            </a:r>
          </a:p>
          <a:p>
            <a:pPr marL="263525" lvl="0" indent="-171450" algn="just">
              <a:buFont typeface="Arial" panose="020B0604020202020204" pitchFamily="34" charset="0"/>
              <a:buChar char="•"/>
            </a:pP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 sièges pour le collège des usagers et associations d’usagers,</a:t>
            </a:r>
          </a:p>
          <a:p>
            <a:pPr marL="263525" lvl="0" indent="-171450" algn="just">
              <a:buFont typeface="Arial" panose="020B0604020202020204" pitchFamily="34" charset="0"/>
              <a:buChar char="•"/>
            </a:pP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 sièges pour les représentants des collectivités territoriales,</a:t>
            </a:r>
          </a:p>
          <a:p>
            <a:pPr marL="263525" lvl="0" indent="-171450" algn="just">
              <a:buFont typeface="Arial" panose="020B0604020202020204" pitchFamily="34" charset="0"/>
              <a:buChar char="•"/>
            </a:pP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 sièges pour les membres représentant les services de l’Etat ou les organismes de sécurité sociale et les personnes qualifiées.</a:t>
            </a:r>
          </a:p>
          <a:p>
            <a:pPr marL="92075" lvl="0" algn="just"/>
            <a:endParaRPr lang="fr-FR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3525" indent="-171450" algn="just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Possibilité de garder un siège pour un parlementaire, si l’ensemble des sièges n’est pas pourvu</a:t>
            </a:r>
          </a:p>
          <a:p>
            <a:pPr marL="263525" lvl="0" indent="-171450" algn="just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0535" y="1065148"/>
            <a:ext cx="117982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/>
              <a:t>La présidence du bureau est assurée par le président du CTS et le vice-président du CTS.</a:t>
            </a:r>
          </a:p>
          <a:p>
            <a:r>
              <a:rPr lang="fr-FR" sz="1600" dirty="0" smtClean="0"/>
              <a:t>Le bureau prépare les travaux de la formation plénière et peut être amené à organiser la représentation de membres du CTS à d’autres instances. Il élabore les projets d’avis et de propositions, qui seront soumis à l’assemblée plénière.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44204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596925" y="1677451"/>
            <a:ext cx="71181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AB8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ＭＳ Ｐゴシック" charset="0"/>
              </a:rPr>
              <a:t>LA COMMISSION</a:t>
            </a:r>
            <a:r>
              <a:rPr kumimoji="0" lang="fr-FR" sz="3600" b="1" i="0" u="none" strike="noStrike" kern="1200" cap="none" spc="0" normalizeH="0" noProof="0" dirty="0" smtClean="0">
                <a:ln>
                  <a:noFill/>
                </a:ln>
                <a:solidFill>
                  <a:srgbClr val="7AB8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ＭＳ Ｐゴシック" charset="0"/>
              </a:rPr>
              <a:t> SPECIALISEE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baseline="0" dirty="0" smtClean="0">
                <a:solidFill>
                  <a:srgbClr val="7AB800"/>
                </a:solidFill>
                <a:latin typeface="Arial"/>
                <a:ea typeface="MS PGothic" panose="020B0600070205080204" pitchFamily="34" charset="-128"/>
                <a:cs typeface="ＭＳ Ｐゴシック" charset="0"/>
              </a:rPr>
              <a:t>SANTE</a:t>
            </a:r>
            <a:r>
              <a:rPr lang="fr-FR" sz="3600" b="1" dirty="0" smtClean="0">
                <a:solidFill>
                  <a:srgbClr val="7AB800"/>
                </a:solidFill>
                <a:latin typeface="Arial"/>
                <a:ea typeface="MS PGothic" panose="020B0600070205080204" pitchFamily="34" charset="-128"/>
                <a:cs typeface="ＭＳ Ｐゴシック" charset="0"/>
              </a:rPr>
              <a:t> MENTALE</a:t>
            </a:r>
            <a:endParaRPr kumimoji="0" lang="fr-FR" sz="3600" b="1" i="0" u="none" strike="noStrike" kern="1200" cap="none" spc="0" normalizeH="0" baseline="0" noProof="0" dirty="0">
              <a:ln>
                <a:noFill/>
              </a:ln>
              <a:solidFill>
                <a:srgbClr val="7AB800"/>
              </a:solidFill>
              <a:effectLst/>
              <a:uLnTx/>
              <a:uFillTx/>
              <a:latin typeface="Arial"/>
              <a:ea typeface="MS PGothic" panose="020B0600070205080204" pitchFamily="34" charset="-128"/>
              <a:cs typeface="ＭＳ Ｐゴシック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5" y="230188"/>
            <a:ext cx="1761897" cy="48772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8322" y="2877780"/>
            <a:ext cx="4611412" cy="2732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01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EDF3A-1875-4AE4-9CB8-6EDF0A032733}" type="slidenum">
              <a:rPr lang="fr-FR" smtClean="0"/>
              <a:t>9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5" y="230188"/>
            <a:ext cx="1761897" cy="48772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800351" y="717347"/>
            <a:ext cx="5708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70C0"/>
                </a:solidFill>
              </a:rPr>
              <a:t>La Commission Spécialisée Santé Mentale						</a:t>
            </a:r>
          </a:p>
        </p:txBody>
      </p:sp>
      <p:sp>
        <p:nvSpPr>
          <p:cNvPr id="9" name="Rectangle 8"/>
          <p:cNvSpPr/>
          <p:nvPr/>
        </p:nvSpPr>
        <p:spPr>
          <a:xfrm>
            <a:off x="436728" y="1645265"/>
            <a:ext cx="11534574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/>
              <a:t>La commission spécialisée en santé mentale </a:t>
            </a:r>
            <a:r>
              <a:rPr lang="fr-FR" sz="2400" dirty="0" smtClean="0"/>
              <a:t>élit</a:t>
            </a:r>
          </a:p>
          <a:p>
            <a:r>
              <a:rPr lang="fr-FR" sz="2400" dirty="0"/>
              <a:t>	</a:t>
            </a:r>
            <a:r>
              <a:rPr lang="fr-FR" sz="2400" dirty="0" smtClean="0"/>
              <a:t>→ </a:t>
            </a:r>
            <a:r>
              <a:rPr lang="fr-FR" sz="2400" u="sng" dirty="0" smtClean="0"/>
              <a:t>un président et un vice-président</a:t>
            </a:r>
            <a:endParaRPr lang="fr-FR" sz="2400" u="sng" dirty="0"/>
          </a:p>
          <a:p>
            <a:r>
              <a:rPr lang="fr-FR" sz="2400" dirty="0"/>
              <a:t>				</a:t>
            </a:r>
          </a:p>
          <a:p>
            <a:r>
              <a:rPr lang="fr-FR" sz="2400" dirty="0"/>
              <a:t>La commission spécialisée en santé mentale comprend </a:t>
            </a:r>
            <a:endParaRPr lang="fr-FR" sz="2400" dirty="0" smtClean="0"/>
          </a:p>
          <a:p>
            <a:r>
              <a:rPr lang="fr-FR" sz="2400" dirty="0" smtClean="0"/>
              <a:t>	→ </a:t>
            </a:r>
            <a:r>
              <a:rPr lang="fr-FR" sz="2400" b="1" dirty="0" smtClean="0">
                <a:solidFill>
                  <a:srgbClr val="FF0000"/>
                </a:solidFill>
              </a:rPr>
              <a:t>au plus 22 membres</a:t>
            </a:r>
            <a:r>
              <a:rPr lang="fr-FR" sz="2400" dirty="0" smtClean="0"/>
              <a:t>, </a:t>
            </a:r>
            <a:r>
              <a:rPr lang="fr-FR" sz="2400" dirty="0"/>
              <a:t>élus au sein de l’assemblée </a:t>
            </a:r>
            <a:r>
              <a:rPr lang="fr-FR" sz="2400" dirty="0" smtClean="0"/>
              <a:t>dont</a:t>
            </a:r>
            <a:r>
              <a:rPr lang="fr-FR" sz="2400" dirty="0"/>
              <a:t> </a:t>
            </a:r>
            <a:r>
              <a:rPr lang="fr-FR" sz="16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(base indicative, </a:t>
            </a:r>
            <a:r>
              <a:rPr lang="fr-FR" sz="1600" b="1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non impérative)</a:t>
            </a:r>
          </a:p>
          <a:p>
            <a:endParaRPr lang="fr-FR" sz="1600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Au </a:t>
            </a:r>
            <a:r>
              <a:rPr lang="fr-FR" sz="2400" dirty="0"/>
              <a:t>plus </a:t>
            </a:r>
            <a:r>
              <a:rPr lang="fr-FR" sz="2400" u="sng" dirty="0"/>
              <a:t>12 membres </a:t>
            </a:r>
            <a:r>
              <a:rPr lang="fr-FR" sz="2400" dirty="0"/>
              <a:t>issus des professionnels et offreurs de santé </a:t>
            </a:r>
            <a:r>
              <a:rPr lang="fr-FR" sz="2400" u="sng" dirty="0"/>
              <a:t>(collège 1)</a:t>
            </a:r>
            <a:r>
              <a:rPr lang="fr-FR" sz="2400" dirty="0"/>
              <a:t>	</a:t>
            </a:r>
            <a:endParaRPr lang="fr-FR" sz="24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Au </a:t>
            </a:r>
            <a:r>
              <a:rPr lang="fr-FR" sz="2400" dirty="0"/>
              <a:t>plus </a:t>
            </a:r>
            <a:r>
              <a:rPr lang="fr-FR" sz="2400" u="sng" dirty="0"/>
              <a:t>4 membres </a:t>
            </a:r>
            <a:r>
              <a:rPr lang="fr-FR" sz="2400" dirty="0"/>
              <a:t>issus des usagers du système de santé (</a:t>
            </a:r>
            <a:r>
              <a:rPr lang="fr-FR" sz="2400" u="sng" dirty="0"/>
              <a:t>collège 2)</a:t>
            </a:r>
            <a:r>
              <a:rPr lang="fr-FR" sz="2400" dirty="0"/>
              <a:t> 		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Au </a:t>
            </a:r>
            <a:r>
              <a:rPr lang="fr-FR" sz="2400" dirty="0"/>
              <a:t>plus </a:t>
            </a:r>
            <a:r>
              <a:rPr lang="fr-FR" sz="2400" u="sng" dirty="0"/>
              <a:t>3 membres </a:t>
            </a:r>
            <a:r>
              <a:rPr lang="fr-FR" sz="2400" dirty="0"/>
              <a:t>issus des collectivités territoriales </a:t>
            </a:r>
            <a:r>
              <a:rPr lang="fr-FR" sz="2400" u="sng" dirty="0"/>
              <a:t>(collège 3</a:t>
            </a:r>
            <a:r>
              <a:rPr lang="fr-FR" sz="2400" u="sng" dirty="0" smtClean="0"/>
              <a:t>)</a:t>
            </a:r>
            <a:r>
              <a:rPr lang="fr-FR" sz="2400" dirty="0"/>
              <a:t>		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Au </a:t>
            </a:r>
            <a:r>
              <a:rPr lang="fr-FR" sz="2400" dirty="0"/>
              <a:t>plus </a:t>
            </a:r>
            <a:r>
              <a:rPr lang="fr-FR" sz="2400" u="sng" dirty="0"/>
              <a:t>2 membres </a:t>
            </a:r>
            <a:r>
              <a:rPr lang="fr-FR" sz="2400" dirty="0"/>
              <a:t>issus de l’Etat et organismes de sécurité sociale </a:t>
            </a:r>
            <a:r>
              <a:rPr lang="fr-FR" sz="2400" u="sng" dirty="0"/>
              <a:t>(collège 4)</a:t>
            </a:r>
            <a:r>
              <a:rPr lang="fr-FR" sz="2400" dirty="0"/>
              <a:t> </a:t>
            </a:r>
            <a:endParaRPr lang="fr-FR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Au plus </a:t>
            </a:r>
            <a:r>
              <a:rPr lang="fr-FR" sz="2400" u="sng" dirty="0" smtClean="0"/>
              <a:t>1 membre </a:t>
            </a:r>
            <a:r>
              <a:rPr lang="fr-FR" sz="2400" dirty="0"/>
              <a:t>issu du collège des PQUAL et des parlementaires </a:t>
            </a:r>
            <a:r>
              <a:rPr lang="fr-FR" sz="2400" dirty="0" smtClean="0"/>
              <a:t>(collège 5 et 6)</a:t>
            </a:r>
            <a:endParaRPr lang="fr-FR" sz="2400" dirty="0"/>
          </a:p>
          <a:p>
            <a:r>
              <a:rPr lang="fr-FR" dirty="0" smtClean="0"/>
              <a:t>			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469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000" b="0" i="0" u="none" strike="noStrike" cap="none" normalizeH="0" baseline="0" smtClean="0">
            <a:ln>
              <a:noFill/>
            </a:ln>
            <a:solidFill>
              <a:srgbClr val="002395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000" b="0" i="0" u="none" strike="noStrike" cap="none" normalizeH="0" baseline="0" smtClean="0">
            <a:ln>
              <a:noFill/>
            </a:ln>
            <a:solidFill>
              <a:srgbClr val="002395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1910</TotalTime>
  <Words>3197</Words>
  <Application>Microsoft Office PowerPoint</Application>
  <PresentationFormat>Grand écran</PresentationFormat>
  <Paragraphs>791</Paragraphs>
  <Slides>23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23</vt:i4>
      </vt:variant>
    </vt:vector>
  </HeadingPairs>
  <TitlesOfParts>
    <vt:vector size="32" baseType="lpstr">
      <vt:lpstr>MS PGothic</vt:lpstr>
      <vt:lpstr>MS PGothic</vt:lpstr>
      <vt:lpstr>Arial</vt:lpstr>
      <vt:lpstr>Calibri</vt:lpstr>
      <vt:lpstr>Calibri Light</vt:lpstr>
      <vt:lpstr>Times New Roman</vt:lpstr>
      <vt:lpstr>Wingdings</vt:lpstr>
      <vt:lpstr>Thème Office</vt:lpstr>
      <vt:lpstr>1_Modèle par défaut</vt:lpstr>
      <vt:lpstr>Présentation PowerPoint</vt:lpstr>
      <vt:lpstr>Présentation PowerPoint</vt:lpstr>
      <vt:lpstr>Présentation PowerPoint</vt:lpstr>
      <vt:lpstr>Présentation PowerPoint</vt:lpstr>
      <vt:lpstr>Tableau récapitulatif</vt:lpstr>
      <vt:lpstr>élections DES MEMBRES DU BUREAU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ARS IDF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DUGAY, Véronique</dc:creator>
  <cp:lastModifiedBy>MAGNY, Karine</cp:lastModifiedBy>
  <cp:revision>116</cp:revision>
  <cp:lastPrinted>2022-09-02T16:13:45Z</cp:lastPrinted>
  <dcterms:created xsi:type="dcterms:W3CDTF">2022-09-02T07:09:03Z</dcterms:created>
  <dcterms:modified xsi:type="dcterms:W3CDTF">2022-10-14T14:40:51Z</dcterms:modified>
</cp:coreProperties>
</file>