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8" r:id="rId1"/>
  </p:sldMasterIdLst>
  <p:notesMasterIdLst>
    <p:notesMasterId r:id="rId14"/>
  </p:notesMasterIdLst>
  <p:handoutMasterIdLst>
    <p:handoutMasterId r:id="rId15"/>
  </p:handoutMasterIdLst>
  <p:sldIdLst>
    <p:sldId id="256" r:id="rId2"/>
    <p:sldId id="261" r:id="rId3"/>
    <p:sldId id="264" r:id="rId4"/>
    <p:sldId id="265" r:id="rId5"/>
    <p:sldId id="258" r:id="rId6"/>
    <p:sldId id="266" r:id="rId7"/>
    <p:sldId id="289" r:id="rId8"/>
    <p:sldId id="291" r:id="rId9"/>
    <p:sldId id="288" r:id="rId10"/>
    <p:sldId id="279" r:id="rId11"/>
    <p:sldId id="292" r:id="rId12"/>
    <p:sldId id="290" r:id="rId13"/>
  </p:sldIdLst>
  <p:sldSz cx="9144000" cy="6858000" type="screen4x3"/>
  <p:notesSz cx="6797675" cy="9926638"/>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CC33"/>
    <a:srgbClr val="54CC5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20"/>
    <p:restoredTop sz="79883" autoAdjust="0"/>
  </p:normalViewPr>
  <p:slideViewPr>
    <p:cSldViewPr>
      <p:cViewPr>
        <p:scale>
          <a:sx n="79" d="100"/>
          <a:sy n="79" d="100"/>
        </p:scale>
        <p:origin x="-1302" y="-37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60" d="100"/>
          <a:sy n="60" d="100"/>
        </p:scale>
        <p:origin x="-2702" y="-72"/>
      </p:cViewPr>
      <p:guideLst>
        <p:guide orient="horz" pos="3126"/>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1"/>
            <a:ext cx="2946400" cy="496412"/>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49688" y="1"/>
            <a:ext cx="2946400" cy="496412"/>
          </a:xfrm>
          <a:prstGeom prst="rect">
            <a:avLst/>
          </a:prstGeom>
        </p:spPr>
        <p:txBody>
          <a:bodyPr vert="horz" lIns="91440" tIns="45720" rIns="91440" bIns="45720" rtlCol="0"/>
          <a:lstStyle>
            <a:lvl1pPr algn="r">
              <a:defRPr sz="1200"/>
            </a:lvl1pPr>
          </a:lstStyle>
          <a:p>
            <a:fld id="{5FE2090E-00B3-4E10-ADBE-3D6F40292296}" type="datetimeFigureOut">
              <a:rPr lang="fr-FR" smtClean="0"/>
              <a:t>13/11/2017</a:t>
            </a:fld>
            <a:endParaRPr lang="fr-FR"/>
          </a:p>
        </p:txBody>
      </p:sp>
      <p:sp>
        <p:nvSpPr>
          <p:cNvPr id="4" name="Espace réservé du pied de page 3"/>
          <p:cNvSpPr>
            <a:spLocks noGrp="1"/>
          </p:cNvSpPr>
          <p:nvPr>
            <p:ph type="ftr" sz="quarter" idx="2"/>
          </p:nvPr>
        </p:nvSpPr>
        <p:spPr>
          <a:xfrm>
            <a:off x="0" y="9428630"/>
            <a:ext cx="2946400" cy="496411"/>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49688" y="9428630"/>
            <a:ext cx="2946400" cy="496411"/>
          </a:xfrm>
          <a:prstGeom prst="rect">
            <a:avLst/>
          </a:prstGeom>
        </p:spPr>
        <p:txBody>
          <a:bodyPr vert="horz" lIns="91440" tIns="45720" rIns="91440" bIns="45720" rtlCol="0" anchor="b"/>
          <a:lstStyle>
            <a:lvl1pPr algn="r">
              <a:defRPr sz="1200"/>
            </a:lvl1pPr>
          </a:lstStyle>
          <a:p>
            <a:fld id="{353581EA-A396-49F8-99AF-CFEB08D80C00}" type="slidenum">
              <a:rPr lang="fr-FR" smtClean="0"/>
              <a:t>‹N°›</a:t>
            </a:fld>
            <a:endParaRPr lang="fr-FR"/>
          </a:p>
        </p:txBody>
      </p:sp>
    </p:spTree>
    <p:extLst>
      <p:ext uri="{BB962C8B-B14F-4D97-AF65-F5344CB8AC3E}">
        <p14:creationId xmlns:p14="http://schemas.microsoft.com/office/powerpoint/2010/main" val="95042753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1" y="0"/>
            <a:ext cx="2945659" cy="496332"/>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50444" y="0"/>
            <a:ext cx="2945659" cy="496332"/>
          </a:xfrm>
          <a:prstGeom prst="rect">
            <a:avLst/>
          </a:prstGeom>
        </p:spPr>
        <p:txBody>
          <a:bodyPr vert="horz" lIns="91440" tIns="45720" rIns="91440" bIns="45720" rtlCol="0"/>
          <a:lstStyle>
            <a:lvl1pPr algn="r">
              <a:defRPr sz="1200"/>
            </a:lvl1pPr>
          </a:lstStyle>
          <a:p>
            <a:fld id="{7B07CC34-97D7-4491-AA3E-F6924496E0B7}" type="datetimeFigureOut">
              <a:rPr lang="fr-FR" smtClean="0"/>
              <a:t>13/11/2017</a:t>
            </a:fld>
            <a:endParaRPr lang="fr-FR"/>
          </a:p>
        </p:txBody>
      </p:sp>
      <p:sp>
        <p:nvSpPr>
          <p:cNvPr id="4" name="Espace réservé de l'image des diapositives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1" y="9428583"/>
            <a:ext cx="2945659" cy="496332"/>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50444" y="9428583"/>
            <a:ext cx="2945659" cy="496332"/>
          </a:xfrm>
          <a:prstGeom prst="rect">
            <a:avLst/>
          </a:prstGeom>
        </p:spPr>
        <p:txBody>
          <a:bodyPr vert="horz" lIns="91440" tIns="45720" rIns="91440" bIns="45720" rtlCol="0" anchor="b"/>
          <a:lstStyle>
            <a:lvl1pPr algn="r">
              <a:defRPr sz="1200"/>
            </a:lvl1pPr>
          </a:lstStyle>
          <a:p>
            <a:fld id="{A0C249D0-819B-406F-8D69-864DFA941544}" type="slidenum">
              <a:rPr lang="fr-FR" smtClean="0"/>
              <a:t>‹N°›</a:t>
            </a:fld>
            <a:endParaRPr lang="fr-FR"/>
          </a:p>
        </p:txBody>
      </p:sp>
    </p:spTree>
    <p:extLst>
      <p:ext uri="{BB962C8B-B14F-4D97-AF65-F5344CB8AC3E}">
        <p14:creationId xmlns:p14="http://schemas.microsoft.com/office/powerpoint/2010/main" val="15846613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A0C249D0-819B-406F-8D69-864DFA941544}" type="slidenum">
              <a:rPr lang="fr-FR" smtClean="0"/>
              <a:t>1</a:t>
            </a:fld>
            <a:endParaRPr lang="fr-FR"/>
          </a:p>
        </p:txBody>
      </p:sp>
    </p:spTree>
    <p:extLst>
      <p:ext uri="{BB962C8B-B14F-4D97-AF65-F5344CB8AC3E}">
        <p14:creationId xmlns:p14="http://schemas.microsoft.com/office/powerpoint/2010/main" val="13391821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A0C249D0-819B-406F-8D69-864DFA941544}" type="slidenum">
              <a:rPr lang="fr-FR" smtClean="0"/>
              <a:t>2</a:t>
            </a:fld>
            <a:endParaRPr lang="fr-FR"/>
          </a:p>
        </p:txBody>
      </p:sp>
    </p:spTree>
    <p:extLst>
      <p:ext uri="{BB962C8B-B14F-4D97-AF65-F5344CB8AC3E}">
        <p14:creationId xmlns:p14="http://schemas.microsoft.com/office/powerpoint/2010/main" val="10347303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A0C249D0-819B-406F-8D69-864DFA941544}" type="slidenum">
              <a:rPr lang="fr-FR" smtClean="0"/>
              <a:t>3</a:t>
            </a:fld>
            <a:endParaRPr lang="fr-FR"/>
          </a:p>
        </p:txBody>
      </p:sp>
    </p:spTree>
    <p:extLst>
      <p:ext uri="{BB962C8B-B14F-4D97-AF65-F5344CB8AC3E}">
        <p14:creationId xmlns:p14="http://schemas.microsoft.com/office/powerpoint/2010/main" val="24681009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A0C249D0-819B-406F-8D69-864DFA941544}" type="slidenum">
              <a:rPr lang="fr-FR" smtClean="0"/>
              <a:t>4</a:t>
            </a:fld>
            <a:endParaRPr lang="fr-FR"/>
          </a:p>
        </p:txBody>
      </p:sp>
    </p:spTree>
    <p:extLst>
      <p:ext uri="{BB962C8B-B14F-4D97-AF65-F5344CB8AC3E}">
        <p14:creationId xmlns:p14="http://schemas.microsoft.com/office/powerpoint/2010/main" val="14763080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A0C249D0-819B-406F-8D69-864DFA941544}" type="slidenum">
              <a:rPr lang="fr-FR" smtClean="0"/>
              <a:t>5</a:t>
            </a:fld>
            <a:endParaRPr lang="fr-FR"/>
          </a:p>
        </p:txBody>
      </p:sp>
    </p:spTree>
    <p:extLst>
      <p:ext uri="{BB962C8B-B14F-4D97-AF65-F5344CB8AC3E}">
        <p14:creationId xmlns:p14="http://schemas.microsoft.com/office/powerpoint/2010/main" val="39042457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A0C249D0-819B-406F-8D69-864DFA941544}" type="slidenum">
              <a:rPr lang="fr-FR" smtClean="0"/>
              <a:t>6</a:t>
            </a:fld>
            <a:endParaRPr lang="fr-FR"/>
          </a:p>
        </p:txBody>
      </p:sp>
    </p:spTree>
    <p:extLst>
      <p:ext uri="{BB962C8B-B14F-4D97-AF65-F5344CB8AC3E}">
        <p14:creationId xmlns:p14="http://schemas.microsoft.com/office/powerpoint/2010/main" val="26823000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A0C249D0-819B-406F-8D69-864DFA941544}" type="slidenum">
              <a:rPr lang="fr-FR" smtClean="0"/>
              <a:t>7</a:t>
            </a:fld>
            <a:endParaRPr lang="fr-FR"/>
          </a:p>
        </p:txBody>
      </p:sp>
    </p:spTree>
    <p:extLst>
      <p:ext uri="{BB962C8B-B14F-4D97-AF65-F5344CB8AC3E}">
        <p14:creationId xmlns:p14="http://schemas.microsoft.com/office/powerpoint/2010/main" val="25813834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Implication large des acteurs œuvrant</a:t>
            </a:r>
            <a:r>
              <a:rPr lang="fr-FR" baseline="0" dirty="0" smtClean="0"/>
              <a:t> dans le domaine de la santé mentale et la psychiatrie</a:t>
            </a:r>
          </a:p>
          <a:p>
            <a:r>
              <a:rPr lang="fr-FR" baseline="0" dirty="0" smtClean="0"/>
              <a:t>Gros travail de pilotage et de suivi</a:t>
            </a:r>
          </a:p>
          <a:p>
            <a:r>
              <a:rPr lang="fr-FR" baseline="0" dirty="0" smtClean="0"/>
              <a:t>Champ très vaste sur le fond  avec 6 priorités pour le PTSM et 10 thématiques à travailler dans la réalisation du diagnostic</a:t>
            </a:r>
            <a:endParaRPr lang="fr-FR" dirty="0"/>
          </a:p>
        </p:txBody>
      </p:sp>
      <p:sp>
        <p:nvSpPr>
          <p:cNvPr id="4" name="Espace réservé du numéro de diapositive 3"/>
          <p:cNvSpPr>
            <a:spLocks noGrp="1"/>
          </p:cNvSpPr>
          <p:nvPr>
            <p:ph type="sldNum" sz="quarter" idx="10"/>
          </p:nvPr>
        </p:nvSpPr>
        <p:spPr/>
        <p:txBody>
          <a:bodyPr/>
          <a:lstStyle/>
          <a:p>
            <a:fld id="{A0C249D0-819B-406F-8D69-864DFA941544}" type="slidenum">
              <a:rPr lang="fr-FR" smtClean="0"/>
              <a:t>9</a:t>
            </a:fld>
            <a:endParaRPr lang="fr-FR"/>
          </a:p>
        </p:txBody>
      </p:sp>
    </p:spTree>
    <p:extLst>
      <p:ext uri="{BB962C8B-B14F-4D97-AF65-F5344CB8AC3E}">
        <p14:creationId xmlns:p14="http://schemas.microsoft.com/office/powerpoint/2010/main" val="25319994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A0C249D0-819B-406F-8D69-864DFA941544}" type="slidenum">
              <a:rPr lang="fr-FR" smtClean="0"/>
              <a:t>10</a:t>
            </a:fld>
            <a:endParaRPr lang="fr-FR"/>
          </a:p>
        </p:txBody>
      </p:sp>
    </p:spTree>
    <p:extLst>
      <p:ext uri="{BB962C8B-B14F-4D97-AF65-F5344CB8AC3E}">
        <p14:creationId xmlns:p14="http://schemas.microsoft.com/office/powerpoint/2010/main" val="388206924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dirty="0" smtClean="0"/>
              <a:t>Modifiez le style du titre</a:t>
            </a:r>
            <a:endParaRPr lang="fr-FR" dirty="0"/>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FR"/>
          </a:p>
        </p:txBody>
      </p:sp>
      <p:sp>
        <p:nvSpPr>
          <p:cNvPr id="4" name="Espace réservé de la date 3"/>
          <p:cNvSpPr>
            <a:spLocks noGrp="1"/>
          </p:cNvSpPr>
          <p:nvPr>
            <p:ph type="dt" sz="half" idx="10"/>
          </p:nvPr>
        </p:nvSpPr>
        <p:spPr/>
        <p:txBody>
          <a:bodyPr/>
          <a:lstStyle/>
          <a:p>
            <a:fld id="{102A6BD2-75AD-4D4D-A167-28CF474FADE9}" type="datetimeFigureOut">
              <a:rPr lang="fr-FR" smtClean="0"/>
              <a:t>13/11/2017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8B35031-ED7D-4E13-AA38-879A47ABC72B}" type="slidenum">
              <a:rPr lang="fr-FR" smtClean="0"/>
              <a:t>‹N°›</a:t>
            </a:fld>
            <a:endParaRPr lang="fr-FR"/>
          </a:p>
        </p:txBody>
      </p:sp>
      <p:pic>
        <p:nvPicPr>
          <p:cNvPr id="7" name="Image 6" descr="cid:image003.png@01D2CD85.BE20F0E0"/>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23528" y="114300"/>
            <a:ext cx="3459163" cy="1158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10293131"/>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Modifiez le style du titre</a:t>
            </a:r>
            <a:endParaRPr lang="fr-FR" dirty="0"/>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102A6BD2-75AD-4D4D-A167-28CF474FADE9}" type="datetimeFigureOut">
              <a:rPr lang="fr-FR" smtClean="0"/>
              <a:t>13/11/2017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75134C2-2682-446C-803A-33F0FED71C7F}" type="slidenum">
              <a:rPr lang="fr-FR" smtClean="0"/>
              <a:t>‹N°›</a:t>
            </a:fld>
            <a:endParaRPr lang="fr-FR"/>
          </a:p>
        </p:txBody>
      </p:sp>
    </p:spTree>
    <p:extLst>
      <p:ext uri="{BB962C8B-B14F-4D97-AF65-F5344CB8AC3E}">
        <p14:creationId xmlns:p14="http://schemas.microsoft.com/office/powerpoint/2010/main" val="3642559853"/>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AE095DFD-E8E5-43BC-9FAE-2D9F9BF17C2C}" type="datetimeFigureOut">
              <a:rPr lang="fr-FR" smtClean="0"/>
              <a:t>13/11/2017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8B35031-ED7D-4E13-AA38-879A47ABC72B}" type="slidenum">
              <a:rPr lang="fr-FR" smtClean="0"/>
              <a:t>‹N°›</a:t>
            </a:fld>
            <a:endParaRPr lang="fr-FR"/>
          </a:p>
        </p:txBody>
      </p:sp>
    </p:spTree>
    <p:extLst>
      <p:ext uri="{BB962C8B-B14F-4D97-AF65-F5344CB8AC3E}">
        <p14:creationId xmlns:p14="http://schemas.microsoft.com/office/powerpoint/2010/main" val="122488900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Modifiez le style du titre</a:t>
            </a:r>
            <a:endParaRPr lang="fr-FR" dirty="0"/>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102A6BD2-75AD-4D4D-A167-28CF474FADE9}" type="datetimeFigureOut">
              <a:rPr lang="fr-FR" smtClean="0"/>
              <a:t>13/11/2017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8B35031-ED7D-4E13-AA38-879A47ABC72B}" type="slidenum">
              <a:rPr lang="fr-FR" smtClean="0"/>
              <a:t>‹N°›</a:t>
            </a:fld>
            <a:endParaRPr lang="fr-FR"/>
          </a:p>
        </p:txBody>
      </p:sp>
      <p:pic>
        <p:nvPicPr>
          <p:cNvPr id="7" name="Image 6" descr="cid:image003.png@01D2CD85.BE20F0E0"/>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6946874" y="6237312"/>
            <a:ext cx="1513558" cy="507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4948671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dirty="0" smtClean="0"/>
              <a:t>Modifiez le style du titre</a:t>
            </a:r>
            <a:endParaRPr lang="fr-FR" dirty="0"/>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fld id="{102A6BD2-75AD-4D4D-A167-28CF474FADE9}" type="datetimeFigureOut">
              <a:rPr lang="fr-FR" smtClean="0"/>
              <a:t>13/11/2017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8B35031-ED7D-4E13-AA38-879A47ABC72B}" type="slidenum">
              <a:rPr lang="fr-FR" smtClean="0"/>
              <a:t>‹N°›</a:t>
            </a:fld>
            <a:endParaRPr lang="fr-FR"/>
          </a:p>
        </p:txBody>
      </p:sp>
    </p:spTree>
    <p:extLst>
      <p:ext uri="{BB962C8B-B14F-4D97-AF65-F5344CB8AC3E}">
        <p14:creationId xmlns:p14="http://schemas.microsoft.com/office/powerpoint/2010/main" val="4196263837"/>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Modifiez le style du titre</a:t>
            </a:r>
            <a:endParaRPr lang="fr-FR" dirty="0"/>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102A6BD2-75AD-4D4D-A167-28CF474FADE9}" type="datetimeFigureOut">
              <a:rPr lang="fr-FR" smtClean="0"/>
              <a:t>13/11/2017</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A8B35031-ED7D-4E13-AA38-879A47ABC72B}" type="slidenum">
              <a:rPr lang="fr-FR" smtClean="0"/>
              <a:t>‹N°›</a:t>
            </a:fld>
            <a:endParaRPr lang="fr-FR"/>
          </a:p>
        </p:txBody>
      </p:sp>
    </p:spTree>
    <p:extLst>
      <p:ext uri="{BB962C8B-B14F-4D97-AF65-F5344CB8AC3E}">
        <p14:creationId xmlns:p14="http://schemas.microsoft.com/office/powerpoint/2010/main" val="3032551625"/>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dirty="0" smtClean="0"/>
              <a:t>Modifiez le style du titre</a:t>
            </a:r>
            <a:endParaRPr lang="fr-FR" dirty="0"/>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102A6BD2-75AD-4D4D-A167-28CF474FADE9}" type="datetimeFigureOut">
              <a:rPr lang="fr-FR" smtClean="0"/>
              <a:t>13/11/2017</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A8B35031-ED7D-4E13-AA38-879A47ABC72B}" type="slidenum">
              <a:rPr lang="fr-FR" smtClean="0"/>
              <a:t>‹N°›</a:t>
            </a:fld>
            <a:endParaRPr lang="fr-FR"/>
          </a:p>
        </p:txBody>
      </p:sp>
    </p:spTree>
    <p:extLst>
      <p:ext uri="{BB962C8B-B14F-4D97-AF65-F5344CB8AC3E}">
        <p14:creationId xmlns:p14="http://schemas.microsoft.com/office/powerpoint/2010/main" val="3267770463"/>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Modifiez le style du titre</a:t>
            </a:r>
            <a:endParaRPr lang="fr-FR" dirty="0"/>
          </a:p>
        </p:txBody>
      </p:sp>
      <p:sp>
        <p:nvSpPr>
          <p:cNvPr id="3" name="Espace réservé de la date 2"/>
          <p:cNvSpPr>
            <a:spLocks noGrp="1"/>
          </p:cNvSpPr>
          <p:nvPr>
            <p:ph type="dt" sz="half" idx="10"/>
          </p:nvPr>
        </p:nvSpPr>
        <p:spPr/>
        <p:txBody>
          <a:bodyPr/>
          <a:lstStyle/>
          <a:p>
            <a:fld id="{102A6BD2-75AD-4D4D-A167-28CF474FADE9}" type="datetimeFigureOut">
              <a:rPr lang="fr-FR" smtClean="0"/>
              <a:t>13/11/2017</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A8B35031-ED7D-4E13-AA38-879A47ABC72B}" type="slidenum">
              <a:rPr lang="fr-FR" smtClean="0"/>
              <a:t>‹N°›</a:t>
            </a:fld>
            <a:endParaRPr lang="fr-FR"/>
          </a:p>
        </p:txBody>
      </p:sp>
    </p:spTree>
    <p:extLst>
      <p:ext uri="{BB962C8B-B14F-4D97-AF65-F5344CB8AC3E}">
        <p14:creationId xmlns:p14="http://schemas.microsoft.com/office/powerpoint/2010/main" val="571061700"/>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102A6BD2-75AD-4D4D-A167-28CF474FADE9}" type="datetimeFigureOut">
              <a:rPr lang="fr-FR" smtClean="0"/>
              <a:t>13/11/2017</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A8B35031-ED7D-4E13-AA38-879A47ABC72B}" type="slidenum">
              <a:rPr lang="fr-FR" smtClean="0"/>
              <a:t>‹N°›</a:t>
            </a:fld>
            <a:endParaRPr lang="fr-FR"/>
          </a:p>
        </p:txBody>
      </p:sp>
    </p:spTree>
    <p:extLst>
      <p:ext uri="{BB962C8B-B14F-4D97-AF65-F5344CB8AC3E}">
        <p14:creationId xmlns:p14="http://schemas.microsoft.com/office/powerpoint/2010/main" val="256685498"/>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Modifiez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102A6BD2-75AD-4D4D-A167-28CF474FADE9}" type="datetimeFigureOut">
              <a:rPr lang="fr-FR" smtClean="0"/>
              <a:t>13/11/2017</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A8B35031-ED7D-4E13-AA38-879A47ABC72B}" type="slidenum">
              <a:rPr lang="fr-FR" smtClean="0"/>
              <a:t>‹N°›</a:t>
            </a:fld>
            <a:endParaRPr lang="fr-FR"/>
          </a:p>
        </p:txBody>
      </p:sp>
    </p:spTree>
    <p:extLst>
      <p:ext uri="{BB962C8B-B14F-4D97-AF65-F5344CB8AC3E}">
        <p14:creationId xmlns:p14="http://schemas.microsoft.com/office/powerpoint/2010/main" val="2710643951"/>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Modifiez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AE095DFD-E8E5-43BC-9FAE-2D9F9BF17C2C}" type="datetimeFigureOut">
              <a:rPr lang="fr-FR" smtClean="0"/>
              <a:t>13/11/2017</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A8B35031-ED7D-4E13-AA38-879A47ABC72B}" type="slidenum">
              <a:rPr lang="fr-FR" smtClean="0"/>
              <a:t>‹N°›</a:t>
            </a:fld>
            <a:endParaRPr lang="fr-FR"/>
          </a:p>
        </p:txBody>
      </p:sp>
    </p:spTree>
    <p:extLst>
      <p:ext uri="{BB962C8B-B14F-4D97-AF65-F5344CB8AC3E}">
        <p14:creationId xmlns:p14="http://schemas.microsoft.com/office/powerpoint/2010/main" val="19271376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02A6BD2-75AD-4D4D-A167-28CF474FADE9}" type="datetimeFigureOut">
              <a:rPr lang="fr-FR" smtClean="0"/>
              <a:t>13/11/2017</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8B35031-ED7D-4E13-AA38-879A47ABC72B}" type="slidenum">
              <a:rPr lang="fr-FR" smtClean="0"/>
              <a:t>‹N°›</a:t>
            </a:fld>
            <a:endParaRPr lang="fr-FR"/>
          </a:p>
        </p:txBody>
      </p:sp>
    </p:spTree>
    <p:extLst>
      <p:ext uri="{BB962C8B-B14F-4D97-AF65-F5344CB8AC3E}">
        <p14:creationId xmlns:p14="http://schemas.microsoft.com/office/powerpoint/2010/main" val="3915567406"/>
      </p:ext>
    </p:extLst>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457200" y="1196752"/>
            <a:ext cx="8001000" cy="4392488"/>
          </a:xfrm>
        </p:spPr>
        <p:txBody>
          <a:bodyPr>
            <a:noAutofit/>
          </a:bodyPr>
          <a:lstStyle/>
          <a:p>
            <a:r>
              <a:rPr lang="fr-FR" dirty="0" smtClean="0">
                <a:latin typeface="+mn-lt"/>
              </a:rPr>
              <a:t/>
            </a:r>
            <a:br>
              <a:rPr lang="fr-FR" dirty="0" smtClean="0">
                <a:latin typeface="+mn-lt"/>
              </a:rPr>
            </a:br>
            <a:r>
              <a:rPr lang="fr-FR" sz="3600" b="1" dirty="0" smtClean="0">
                <a:latin typeface="+mn-lt"/>
              </a:rPr>
              <a:t>La Santé Mentale :</a:t>
            </a:r>
            <a:br>
              <a:rPr lang="fr-FR" sz="3600" b="1" dirty="0" smtClean="0">
                <a:latin typeface="+mn-lt"/>
              </a:rPr>
            </a:br>
            <a:r>
              <a:rPr lang="fr-FR" sz="3600" b="1" dirty="0" smtClean="0">
                <a:latin typeface="+mn-lt"/>
              </a:rPr>
              <a:t/>
            </a:r>
            <a:br>
              <a:rPr lang="fr-FR" sz="3600" b="1" dirty="0" smtClean="0">
                <a:latin typeface="+mn-lt"/>
              </a:rPr>
            </a:br>
            <a:r>
              <a:rPr lang="fr-FR" sz="3600" b="1" i="1" dirty="0" smtClean="0">
                <a:latin typeface="+mn-lt"/>
              </a:rPr>
              <a:t>Mise en place de la Commission Spécialisée en santé mentale et perspective de constitution d’une Communauté Psychiatrique de Territoire</a:t>
            </a:r>
            <a:r>
              <a:rPr lang="fr-FR" i="1" dirty="0" smtClean="0">
                <a:latin typeface="+mn-lt"/>
              </a:rPr>
              <a:t/>
            </a:r>
            <a:br>
              <a:rPr lang="fr-FR" i="1" dirty="0" smtClean="0">
                <a:latin typeface="+mn-lt"/>
              </a:rPr>
            </a:br>
            <a:endParaRPr lang="fr-FR" i="1" dirty="0">
              <a:latin typeface="+mn-lt"/>
            </a:endParaRPr>
          </a:p>
        </p:txBody>
      </p:sp>
      <p:sp>
        <p:nvSpPr>
          <p:cNvPr id="3" name="Sous-titre 2"/>
          <p:cNvSpPr>
            <a:spLocks noGrp="1"/>
          </p:cNvSpPr>
          <p:nvPr>
            <p:ph type="subTitle" idx="1"/>
          </p:nvPr>
        </p:nvSpPr>
        <p:spPr>
          <a:xfrm>
            <a:off x="467544" y="5661248"/>
            <a:ext cx="8001000" cy="288032"/>
          </a:xfrm>
        </p:spPr>
        <p:txBody>
          <a:bodyPr>
            <a:noAutofit/>
          </a:bodyPr>
          <a:lstStyle/>
          <a:p>
            <a:r>
              <a:rPr lang="fr-FR" sz="1800" b="1" dirty="0" smtClean="0"/>
              <a:t>9 novembre 2017</a:t>
            </a:r>
            <a:endParaRPr lang="fr-FR" sz="1800" b="1" dirty="0"/>
          </a:p>
        </p:txBody>
      </p:sp>
      <p:sp>
        <p:nvSpPr>
          <p:cNvPr id="5" name="Espace réservé du numéro de diapositive 4"/>
          <p:cNvSpPr>
            <a:spLocks noGrp="1"/>
          </p:cNvSpPr>
          <p:nvPr>
            <p:ph type="sldNum" sz="quarter" idx="12"/>
          </p:nvPr>
        </p:nvSpPr>
        <p:spPr/>
        <p:txBody>
          <a:bodyPr/>
          <a:lstStyle/>
          <a:p>
            <a:fld id="{A8B35031-ED7D-4E13-AA38-879A47ABC72B}" type="slidenum">
              <a:rPr lang="fr-FR" smtClean="0"/>
              <a:t>1</a:t>
            </a:fld>
            <a:endParaRPr lang="fr-FR"/>
          </a:p>
        </p:txBody>
      </p:sp>
    </p:spTree>
    <p:extLst>
      <p:ext uri="{BB962C8B-B14F-4D97-AF65-F5344CB8AC3E}">
        <p14:creationId xmlns:p14="http://schemas.microsoft.com/office/powerpoint/2010/main" val="213318530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251520" y="1268760"/>
            <a:ext cx="8712968" cy="5184576"/>
          </a:xfrm>
        </p:spPr>
        <p:txBody>
          <a:bodyPr>
            <a:noAutofit/>
          </a:bodyPr>
          <a:lstStyle/>
          <a:p>
            <a:pPr marL="342900" lvl="1" indent="-274320" algn="just" defTabSz="914400">
              <a:spcBef>
                <a:spcPts val="600"/>
              </a:spcBef>
              <a:spcAft>
                <a:spcPts val="600"/>
              </a:spcAft>
              <a:buClr>
                <a:srgbClr val="92D050"/>
              </a:buClr>
              <a:buSzPct val="76000"/>
              <a:buFont typeface="Wingdings 2" pitchFamily="18" charset="2"/>
              <a:buChar char=""/>
              <a:tabLst>
                <a:tab pos="300355" algn="l"/>
                <a:tab pos="300990" algn="l"/>
              </a:tabLst>
              <a:defRPr/>
            </a:pPr>
            <a:r>
              <a:rPr lang="fr-FR" sz="2400" dirty="0" smtClean="0">
                <a:solidFill>
                  <a:srgbClr val="000000"/>
                </a:solidFill>
              </a:rPr>
              <a:t>Le </a:t>
            </a:r>
            <a:r>
              <a:rPr lang="fr-FR" sz="2400" dirty="0">
                <a:solidFill>
                  <a:srgbClr val="000000"/>
                </a:solidFill>
              </a:rPr>
              <a:t>volet psychiatrie-santé mentale du </a:t>
            </a:r>
            <a:r>
              <a:rPr lang="fr-FR" sz="2400" dirty="0" smtClean="0">
                <a:solidFill>
                  <a:srgbClr val="000000"/>
                </a:solidFill>
              </a:rPr>
              <a:t>Projet Médical Partagé inter-GHT de l’Essonne constitue </a:t>
            </a:r>
            <a:r>
              <a:rPr lang="fr-FR" sz="2400" dirty="0">
                <a:solidFill>
                  <a:srgbClr val="000000"/>
                </a:solidFill>
              </a:rPr>
              <a:t>une base </a:t>
            </a:r>
            <a:r>
              <a:rPr lang="fr-FR" sz="2400" dirty="0" smtClean="0">
                <a:solidFill>
                  <a:srgbClr val="000000"/>
                </a:solidFill>
              </a:rPr>
              <a:t>utile pour </a:t>
            </a:r>
            <a:r>
              <a:rPr lang="fr-FR" sz="2400" dirty="0">
                <a:solidFill>
                  <a:srgbClr val="000000"/>
                </a:solidFill>
              </a:rPr>
              <a:t>la construction d’un PTSM</a:t>
            </a:r>
            <a:endParaRPr lang="fr-FR" sz="2400" dirty="0"/>
          </a:p>
          <a:p>
            <a:pPr marL="342900" lvl="1" indent="-274320" algn="just">
              <a:spcBef>
                <a:spcPts val="600"/>
              </a:spcBef>
              <a:spcAft>
                <a:spcPts val="600"/>
              </a:spcAft>
              <a:buClr>
                <a:srgbClr val="92D050"/>
              </a:buClr>
              <a:buSzPct val="76000"/>
              <a:buFont typeface="Wingdings 2" pitchFamily="18" charset="2"/>
              <a:buChar char=""/>
              <a:tabLst>
                <a:tab pos="300355" algn="l"/>
                <a:tab pos="300990" algn="l"/>
              </a:tabLst>
              <a:defRPr/>
            </a:pPr>
            <a:r>
              <a:rPr lang="fr-FR" sz="2400" dirty="0">
                <a:solidFill>
                  <a:srgbClr val="000000"/>
                </a:solidFill>
              </a:rPr>
              <a:t>La coordination </a:t>
            </a:r>
            <a:r>
              <a:rPr lang="fr-FR" sz="2400" dirty="0" smtClean="0">
                <a:solidFill>
                  <a:srgbClr val="000000"/>
                </a:solidFill>
              </a:rPr>
              <a:t>du PTSM / des parcours de la </a:t>
            </a:r>
            <a:r>
              <a:rPr lang="fr-FR" sz="2400" dirty="0">
                <a:solidFill>
                  <a:srgbClr val="000000"/>
                </a:solidFill>
              </a:rPr>
              <a:t>filière </a:t>
            </a:r>
            <a:r>
              <a:rPr lang="fr-FR" sz="2400" dirty="0" smtClean="0">
                <a:solidFill>
                  <a:srgbClr val="000000"/>
                </a:solidFill>
              </a:rPr>
              <a:t>santé </a:t>
            </a:r>
            <a:r>
              <a:rPr lang="fr-FR" sz="2400" dirty="0">
                <a:solidFill>
                  <a:srgbClr val="000000"/>
                </a:solidFill>
              </a:rPr>
              <a:t>mentale peut se poursuivre </a:t>
            </a:r>
            <a:r>
              <a:rPr lang="fr-FR" sz="2400" dirty="0" smtClean="0">
                <a:solidFill>
                  <a:srgbClr val="000000"/>
                </a:solidFill>
              </a:rPr>
              <a:t>dans </a:t>
            </a:r>
            <a:r>
              <a:rPr lang="fr-FR" sz="2400" dirty="0">
                <a:solidFill>
                  <a:srgbClr val="000000"/>
                </a:solidFill>
              </a:rPr>
              <a:t>la continuité du dispositif innovant de l’inter-GHT de l’Essonne, élargi aux représentants des patients et des familles, professionnels et établissements de santé, établissements et les services sociaux et </a:t>
            </a:r>
            <a:r>
              <a:rPr lang="fr-FR" sz="2400" dirty="0" smtClean="0">
                <a:solidFill>
                  <a:srgbClr val="000000"/>
                </a:solidFill>
              </a:rPr>
              <a:t>médico-sociaux, </a:t>
            </a:r>
            <a:r>
              <a:rPr lang="fr-FR" sz="2400" dirty="0">
                <a:solidFill>
                  <a:srgbClr val="000000"/>
                </a:solidFill>
              </a:rPr>
              <a:t>sous la forme d’une CPT préfiguratrice </a:t>
            </a:r>
            <a:r>
              <a:rPr lang="fr-FR" sz="2400" dirty="0" smtClean="0">
                <a:solidFill>
                  <a:srgbClr val="000000"/>
                </a:solidFill>
              </a:rPr>
              <a:t>de </a:t>
            </a:r>
            <a:r>
              <a:rPr lang="fr-FR" sz="2400" dirty="0">
                <a:solidFill>
                  <a:srgbClr val="000000"/>
                </a:solidFill>
              </a:rPr>
              <a:t>l’Essonne</a:t>
            </a:r>
            <a:r>
              <a:rPr lang="fr-FR" sz="2400" dirty="0" smtClean="0">
                <a:solidFill>
                  <a:srgbClr val="000000"/>
                </a:solidFill>
              </a:rPr>
              <a:t> </a:t>
            </a:r>
            <a:endParaRPr lang="fr-FR" sz="2400" dirty="0">
              <a:solidFill>
                <a:srgbClr val="000000"/>
              </a:solidFill>
            </a:endParaRPr>
          </a:p>
          <a:p>
            <a:pPr marL="354330" lvl="1" indent="-285750" algn="just" defTabSz="914400">
              <a:spcBef>
                <a:spcPts val="0"/>
              </a:spcBef>
              <a:spcAft>
                <a:spcPts val="600"/>
              </a:spcAft>
              <a:buClr>
                <a:srgbClr val="92D050"/>
              </a:buClr>
              <a:buSzPct val="76000"/>
              <a:buFont typeface="Symbol" panose="05050102010706020507" pitchFamily="18" charset="2"/>
              <a:buChar char="®"/>
              <a:tabLst>
                <a:tab pos="300355" algn="l"/>
                <a:tab pos="300990" algn="l"/>
              </a:tabLst>
              <a:defRPr/>
            </a:pPr>
            <a:endParaRPr lang="fr-FR" sz="1050" dirty="0" smtClean="0">
              <a:solidFill>
                <a:srgbClr val="000000"/>
              </a:solidFill>
            </a:endParaRPr>
          </a:p>
        </p:txBody>
      </p:sp>
      <p:sp>
        <p:nvSpPr>
          <p:cNvPr id="7" name="Titre 1"/>
          <p:cNvSpPr txBox="1">
            <a:spLocks/>
          </p:cNvSpPr>
          <p:nvPr/>
        </p:nvSpPr>
        <p:spPr>
          <a:xfrm>
            <a:off x="0" y="53752"/>
            <a:ext cx="9144000" cy="1143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FR" sz="3600" b="1" dirty="0" smtClean="0"/>
              <a:t>Zoom sur le Projet territorial de santé mentale </a:t>
            </a:r>
            <a:endParaRPr lang="fr-FR" sz="3600" b="1" dirty="0"/>
          </a:p>
        </p:txBody>
      </p:sp>
    </p:spTree>
    <p:extLst>
      <p:ext uri="{BB962C8B-B14F-4D97-AF65-F5344CB8AC3E}">
        <p14:creationId xmlns:p14="http://schemas.microsoft.com/office/powerpoint/2010/main" val="154485359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pPr marL="0" indent="0" algn="ctr">
              <a:buNone/>
            </a:pPr>
            <a:r>
              <a:rPr lang="fr-FR" dirty="0" smtClean="0"/>
              <a:t>Merci de votre attention </a:t>
            </a:r>
            <a:endParaRPr lang="fr-FR" dirty="0"/>
          </a:p>
        </p:txBody>
      </p:sp>
    </p:spTree>
    <p:extLst>
      <p:ext uri="{BB962C8B-B14F-4D97-AF65-F5344CB8AC3E}">
        <p14:creationId xmlns:p14="http://schemas.microsoft.com/office/powerpoint/2010/main" val="14416998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79512" y="44624"/>
            <a:ext cx="8496944" cy="1143000"/>
          </a:xfrm>
        </p:spPr>
        <p:txBody>
          <a:bodyPr>
            <a:noAutofit/>
          </a:bodyPr>
          <a:lstStyle/>
          <a:p>
            <a:r>
              <a:rPr lang="fr-FR" sz="3600" b="1" dirty="0"/>
              <a:t>Installation de la Commission Spécialisée en Santé </a:t>
            </a:r>
            <a:r>
              <a:rPr lang="fr-FR" sz="3600" b="1" dirty="0" smtClean="0"/>
              <a:t>Mentale : précisions du RI du CTS</a:t>
            </a:r>
            <a:endParaRPr lang="fr-FR" sz="3600" dirty="0"/>
          </a:p>
        </p:txBody>
      </p:sp>
      <p:graphicFrame>
        <p:nvGraphicFramePr>
          <p:cNvPr id="4" name="Espace réservé du contenu 3"/>
          <p:cNvGraphicFramePr>
            <a:graphicFrameLocks noGrp="1"/>
          </p:cNvGraphicFramePr>
          <p:nvPr>
            <p:ph idx="1"/>
            <p:extLst>
              <p:ext uri="{D42A27DB-BD31-4B8C-83A1-F6EECF244321}">
                <p14:modId xmlns:p14="http://schemas.microsoft.com/office/powerpoint/2010/main" val="1563508420"/>
              </p:ext>
            </p:extLst>
          </p:nvPr>
        </p:nvGraphicFramePr>
        <p:xfrm>
          <a:off x="179512" y="1268758"/>
          <a:ext cx="8712968" cy="5472609"/>
        </p:xfrm>
        <a:graphic>
          <a:graphicData uri="http://schemas.openxmlformats.org/drawingml/2006/table">
            <a:tbl>
              <a:tblPr firstRow="1" firstCol="1" bandRow="1">
                <a:tableStyleId>{5C22544A-7EE6-4342-B048-85BDC9FD1C3A}</a:tableStyleId>
              </a:tblPr>
              <a:tblGrid>
                <a:gridCol w="5990327"/>
                <a:gridCol w="2722641"/>
              </a:tblGrid>
              <a:tr h="308157">
                <a:tc>
                  <a:txBody>
                    <a:bodyPr/>
                    <a:lstStyle/>
                    <a:p>
                      <a:pPr algn="ctr">
                        <a:spcAft>
                          <a:spcPts val="0"/>
                        </a:spcAft>
                      </a:pPr>
                      <a:r>
                        <a:rPr lang="fr-FR" sz="1200" dirty="0">
                          <a:effectLst/>
                        </a:rPr>
                        <a:t>Total </a:t>
                      </a:r>
                      <a:endParaRPr lang="fr-FR" sz="1600" dirty="0">
                        <a:effectLst/>
                        <a:latin typeface="Times New Roman"/>
                        <a:ea typeface="Times New Roman"/>
                      </a:endParaRPr>
                    </a:p>
                  </a:txBody>
                  <a:tcPr marL="44450" marR="44450" marT="0" marB="0" anchor="ctr"/>
                </a:tc>
                <a:tc>
                  <a:txBody>
                    <a:bodyPr/>
                    <a:lstStyle/>
                    <a:p>
                      <a:pPr algn="ctr">
                        <a:spcAft>
                          <a:spcPts val="0"/>
                        </a:spcAft>
                      </a:pPr>
                      <a:r>
                        <a:rPr lang="fr-FR" sz="1600">
                          <a:effectLst/>
                        </a:rPr>
                        <a:t>Au plus 21 membres</a:t>
                      </a:r>
                      <a:endParaRPr lang="fr-FR" sz="1600">
                        <a:effectLst/>
                        <a:latin typeface="Times New Roman"/>
                        <a:ea typeface="Times New Roman"/>
                      </a:endParaRPr>
                    </a:p>
                  </a:txBody>
                  <a:tcPr marL="44450" marR="44450" marT="0" marB="0" anchor="ctr"/>
                </a:tc>
              </a:tr>
              <a:tr h="252809">
                <a:tc>
                  <a:txBody>
                    <a:bodyPr/>
                    <a:lstStyle/>
                    <a:p>
                      <a:pPr>
                        <a:spcAft>
                          <a:spcPts val="0"/>
                        </a:spcAft>
                      </a:pPr>
                      <a:r>
                        <a:rPr lang="fr-FR" sz="1600" dirty="0">
                          <a:effectLst/>
                        </a:rPr>
                        <a:t>1° Professionnels et offreurs de santé</a:t>
                      </a:r>
                      <a:endParaRPr lang="fr-FR" sz="1600" dirty="0">
                        <a:effectLst/>
                        <a:latin typeface="Times New Roman"/>
                        <a:ea typeface="Times New Roman"/>
                      </a:endParaRPr>
                    </a:p>
                  </a:txBody>
                  <a:tcPr marL="44450" marR="44450" marT="0" marB="0" anchor="ctr"/>
                </a:tc>
                <a:tc>
                  <a:txBody>
                    <a:bodyPr/>
                    <a:lstStyle/>
                    <a:p>
                      <a:pPr algn="ctr">
                        <a:spcAft>
                          <a:spcPts val="0"/>
                        </a:spcAft>
                      </a:pPr>
                      <a:r>
                        <a:rPr lang="fr-FR" sz="1200" dirty="0">
                          <a:effectLst/>
                        </a:rPr>
                        <a:t>Au plus 12</a:t>
                      </a:r>
                      <a:endParaRPr lang="fr-FR" sz="1600" dirty="0">
                        <a:effectLst/>
                        <a:latin typeface="Times New Roman"/>
                        <a:ea typeface="Times New Roman"/>
                      </a:endParaRPr>
                    </a:p>
                  </a:txBody>
                  <a:tcPr marL="44450" marR="44450" marT="0" marB="0" anchor="ctr"/>
                </a:tc>
              </a:tr>
              <a:tr h="379270">
                <a:tc>
                  <a:txBody>
                    <a:bodyPr/>
                    <a:lstStyle/>
                    <a:p>
                      <a:pPr>
                        <a:spcAft>
                          <a:spcPts val="0"/>
                        </a:spcAft>
                      </a:pPr>
                      <a:r>
                        <a:rPr lang="fr-FR" sz="1200" dirty="0">
                          <a:effectLst/>
                        </a:rPr>
                        <a:t>a) et g) Etablissements de santé et b) Services et établissements sociaux et médico-sociaux</a:t>
                      </a:r>
                      <a:endParaRPr lang="fr-FR" sz="1600" dirty="0">
                        <a:effectLst/>
                        <a:latin typeface="Times New Roman"/>
                        <a:ea typeface="Times New Roman"/>
                      </a:endParaRPr>
                    </a:p>
                  </a:txBody>
                  <a:tcPr marL="44450" marR="44450" marT="0" marB="0" anchor="ctr"/>
                </a:tc>
                <a:tc>
                  <a:txBody>
                    <a:bodyPr/>
                    <a:lstStyle/>
                    <a:p>
                      <a:pPr algn="ctr">
                        <a:spcAft>
                          <a:spcPts val="0"/>
                        </a:spcAft>
                      </a:pPr>
                      <a:r>
                        <a:rPr lang="fr-FR" sz="1400" dirty="0">
                          <a:effectLst/>
                        </a:rPr>
                        <a:t>Maximum 5</a:t>
                      </a:r>
                      <a:endParaRPr lang="fr-FR" sz="1600" dirty="0">
                        <a:effectLst/>
                        <a:latin typeface="Times New Roman"/>
                        <a:ea typeface="Times New Roman"/>
                      </a:endParaRPr>
                    </a:p>
                  </a:txBody>
                  <a:tcPr marL="44450" marR="44450" marT="0" marB="0" anchor="ctr"/>
                </a:tc>
              </a:tr>
              <a:tr h="568905">
                <a:tc>
                  <a:txBody>
                    <a:bodyPr/>
                    <a:lstStyle/>
                    <a:p>
                      <a:pPr>
                        <a:spcAft>
                          <a:spcPts val="0"/>
                        </a:spcAft>
                      </a:pPr>
                      <a:r>
                        <a:rPr lang="fr-FR" sz="1200" dirty="0">
                          <a:effectLst/>
                        </a:rPr>
                        <a:t>c) Représentant des organismes  œuvrant dans les domaines de la promotion de la santé et de la prévention ou en faveur de l’environnement et de la lutte contre la précarité</a:t>
                      </a:r>
                      <a:endParaRPr lang="fr-FR" sz="1600" dirty="0">
                        <a:effectLst/>
                        <a:latin typeface="Times New Roman"/>
                        <a:ea typeface="Times New Roman"/>
                      </a:endParaRPr>
                    </a:p>
                  </a:txBody>
                  <a:tcPr marL="44450" marR="44450" marT="0" marB="0" anchor="ctr"/>
                </a:tc>
                <a:tc>
                  <a:txBody>
                    <a:bodyPr/>
                    <a:lstStyle/>
                    <a:p>
                      <a:pPr algn="ctr">
                        <a:spcAft>
                          <a:spcPts val="0"/>
                        </a:spcAft>
                      </a:pPr>
                      <a:r>
                        <a:rPr lang="fr-FR" sz="1400" dirty="0">
                          <a:effectLst/>
                        </a:rPr>
                        <a:t>Maximum 2</a:t>
                      </a:r>
                      <a:endParaRPr lang="fr-FR" sz="1600" dirty="0">
                        <a:effectLst/>
                        <a:latin typeface="Times New Roman"/>
                        <a:ea typeface="Times New Roman"/>
                      </a:endParaRPr>
                    </a:p>
                  </a:txBody>
                  <a:tcPr marL="44450" marR="44450" marT="0" marB="0" anchor="ctr"/>
                </a:tc>
              </a:tr>
              <a:tr h="198526">
                <a:tc>
                  <a:txBody>
                    <a:bodyPr/>
                    <a:lstStyle/>
                    <a:p>
                      <a:pPr>
                        <a:spcAft>
                          <a:spcPts val="0"/>
                        </a:spcAft>
                      </a:pPr>
                      <a:r>
                        <a:rPr lang="fr-FR" sz="1200">
                          <a:effectLst/>
                        </a:rPr>
                        <a:t>d) URPS</a:t>
                      </a:r>
                      <a:endParaRPr lang="fr-FR" sz="1600">
                        <a:effectLst/>
                        <a:latin typeface="Times New Roman"/>
                        <a:ea typeface="Times New Roman"/>
                      </a:endParaRPr>
                    </a:p>
                  </a:txBody>
                  <a:tcPr marL="44450" marR="44450" marT="0" marB="0" anchor="ctr"/>
                </a:tc>
                <a:tc rowSpan="4">
                  <a:txBody>
                    <a:bodyPr/>
                    <a:lstStyle/>
                    <a:p>
                      <a:pPr algn="ctr">
                        <a:spcAft>
                          <a:spcPts val="0"/>
                        </a:spcAft>
                      </a:pPr>
                      <a:r>
                        <a:rPr lang="fr-FR" sz="1400" dirty="0">
                          <a:effectLst/>
                        </a:rPr>
                        <a:t>Maximum </a:t>
                      </a:r>
                      <a:r>
                        <a:rPr lang="fr-FR" sz="1400" dirty="0" smtClean="0">
                          <a:effectLst/>
                        </a:rPr>
                        <a:t>5</a:t>
                      </a:r>
                      <a:endParaRPr lang="fr-FR" sz="1600" dirty="0">
                        <a:effectLst/>
                        <a:latin typeface="Times New Roman"/>
                        <a:ea typeface="Times New Roman"/>
                      </a:endParaRPr>
                    </a:p>
                  </a:txBody>
                  <a:tcPr marL="44450" marR="44450" marT="0" marB="0" anchor="ctr"/>
                </a:tc>
              </a:tr>
              <a:tr h="198526">
                <a:tc>
                  <a:txBody>
                    <a:bodyPr/>
                    <a:lstStyle/>
                    <a:p>
                      <a:pPr>
                        <a:spcAft>
                          <a:spcPts val="0"/>
                        </a:spcAft>
                      </a:pPr>
                      <a:r>
                        <a:rPr lang="fr-FR" sz="1200" dirty="0">
                          <a:effectLst/>
                        </a:rPr>
                        <a:t>e) Représentant des internes</a:t>
                      </a:r>
                      <a:endParaRPr lang="fr-FR" sz="1600" dirty="0">
                        <a:effectLst/>
                        <a:latin typeface="Times New Roman"/>
                        <a:ea typeface="Times New Roman"/>
                      </a:endParaRPr>
                    </a:p>
                  </a:txBody>
                  <a:tcPr marL="44450" marR="44450" marT="0" marB="0" anchor="ctr"/>
                </a:tc>
                <a:tc vMerge="1">
                  <a:txBody>
                    <a:bodyPr/>
                    <a:lstStyle/>
                    <a:p>
                      <a:endParaRPr lang="fr-FR"/>
                    </a:p>
                  </a:txBody>
                  <a:tcPr/>
                </a:tc>
              </a:tr>
              <a:tr h="198526">
                <a:tc>
                  <a:txBody>
                    <a:bodyPr/>
                    <a:lstStyle/>
                    <a:p>
                      <a:pPr>
                        <a:spcAft>
                          <a:spcPts val="0"/>
                        </a:spcAft>
                      </a:pPr>
                      <a:r>
                        <a:rPr lang="fr-FR" sz="1200" dirty="0">
                          <a:effectLst/>
                        </a:rPr>
                        <a:t>f) Représentant des différents modes d’exercice coordonné</a:t>
                      </a:r>
                      <a:endParaRPr lang="fr-FR" sz="1600" dirty="0">
                        <a:effectLst/>
                        <a:latin typeface="Times New Roman"/>
                        <a:ea typeface="Times New Roman"/>
                      </a:endParaRPr>
                    </a:p>
                  </a:txBody>
                  <a:tcPr marL="44450" marR="44450" marT="0" marB="0" anchor="ctr"/>
                </a:tc>
                <a:tc vMerge="1">
                  <a:txBody>
                    <a:bodyPr/>
                    <a:lstStyle/>
                    <a:p>
                      <a:endParaRPr lang="fr-FR"/>
                    </a:p>
                  </a:txBody>
                  <a:tcPr/>
                </a:tc>
              </a:tr>
              <a:tr h="198526">
                <a:tc>
                  <a:txBody>
                    <a:bodyPr/>
                    <a:lstStyle/>
                    <a:p>
                      <a:pPr>
                        <a:spcAft>
                          <a:spcPts val="0"/>
                        </a:spcAft>
                      </a:pPr>
                      <a:r>
                        <a:rPr lang="fr-FR" sz="1200" dirty="0">
                          <a:effectLst/>
                        </a:rPr>
                        <a:t>h) Ordre des médecins</a:t>
                      </a:r>
                      <a:endParaRPr lang="fr-FR" sz="1600" dirty="0">
                        <a:effectLst/>
                        <a:latin typeface="Times New Roman"/>
                        <a:ea typeface="Times New Roman"/>
                      </a:endParaRPr>
                    </a:p>
                  </a:txBody>
                  <a:tcPr marL="44450" marR="44450" marT="0" marB="0" anchor="ctr"/>
                </a:tc>
                <a:tc vMerge="1">
                  <a:txBody>
                    <a:bodyPr/>
                    <a:lstStyle/>
                    <a:p>
                      <a:endParaRPr lang="fr-FR"/>
                    </a:p>
                  </a:txBody>
                  <a:tcPr/>
                </a:tc>
              </a:tr>
              <a:tr h="456308">
                <a:tc>
                  <a:txBody>
                    <a:bodyPr/>
                    <a:lstStyle/>
                    <a:p>
                      <a:pPr>
                        <a:spcAft>
                          <a:spcPts val="0"/>
                        </a:spcAft>
                      </a:pPr>
                      <a:r>
                        <a:rPr lang="fr-FR" sz="1600">
                          <a:effectLst/>
                        </a:rPr>
                        <a:t>2° Usagers du système de santé</a:t>
                      </a:r>
                      <a:endParaRPr lang="fr-FR" sz="1600">
                        <a:effectLst/>
                        <a:latin typeface="Times New Roman"/>
                        <a:ea typeface="Times New Roman"/>
                      </a:endParaRPr>
                    </a:p>
                  </a:txBody>
                  <a:tcPr marL="44450" marR="44450" marT="0" marB="0" anchor="ctr"/>
                </a:tc>
                <a:tc>
                  <a:txBody>
                    <a:bodyPr/>
                    <a:lstStyle/>
                    <a:p>
                      <a:pPr algn="ctr">
                        <a:spcAft>
                          <a:spcPts val="0"/>
                        </a:spcAft>
                      </a:pPr>
                      <a:r>
                        <a:rPr lang="fr-FR" sz="1200" dirty="0">
                          <a:effectLst/>
                        </a:rPr>
                        <a:t>Au plus 4 </a:t>
                      </a:r>
                      <a:endParaRPr lang="fr-FR" sz="1600" dirty="0">
                        <a:effectLst/>
                        <a:latin typeface="Times New Roman"/>
                        <a:ea typeface="Times New Roman"/>
                      </a:endParaRPr>
                    </a:p>
                  </a:txBody>
                  <a:tcPr marL="44450" marR="44450" marT="0" marB="0" anchor="ctr"/>
                </a:tc>
              </a:tr>
              <a:tr h="379270">
                <a:tc>
                  <a:txBody>
                    <a:bodyPr/>
                    <a:lstStyle/>
                    <a:p>
                      <a:pPr>
                        <a:spcAft>
                          <a:spcPts val="0"/>
                        </a:spcAft>
                      </a:pPr>
                      <a:r>
                        <a:rPr lang="fr-FR" sz="1200">
                          <a:effectLst/>
                        </a:rPr>
                        <a:t>a) Associations agréées représentant les usagers dans les instances hospitalières ou de santé publique</a:t>
                      </a:r>
                      <a:endParaRPr lang="fr-FR" sz="1600">
                        <a:effectLst/>
                        <a:latin typeface="Times New Roman"/>
                        <a:ea typeface="Times New Roman"/>
                      </a:endParaRPr>
                    </a:p>
                  </a:txBody>
                  <a:tcPr marL="44450" marR="44450" marT="0" marB="0" anchor="ctr"/>
                </a:tc>
                <a:tc>
                  <a:txBody>
                    <a:bodyPr/>
                    <a:lstStyle/>
                    <a:p>
                      <a:pPr algn="ctr">
                        <a:spcAft>
                          <a:spcPts val="0"/>
                        </a:spcAft>
                      </a:pPr>
                      <a:r>
                        <a:rPr lang="fr-FR" sz="1400" dirty="0">
                          <a:effectLst/>
                        </a:rPr>
                        <a:t>Maximum </a:t>
                      </a:r>
                      <a:r>
                        <a:rPr lang="fr-FR" sz="1400" dirty="0" smtClean="0">
                          <a:effectLst/>
                        </a:rPr>
                        <a:t>2</a:t>
                      </a:r>
                      <a:endParaRPr lang="fr-FR" sz="1600" dirty="0">
                        <a:effectLst/>
                        <a:latin typeface="Times New Roman"/>
                        <a:ea typeface="Times New Roman"/>
                      </a:endParaRPr>
                    </a:p>
                  </a:txBody>
                  <a:tcPr marL="44450" marR="44450" marT="0" marB="0" anchor="ctr"/>
                </a:tc>
              </a:tr>
              <a:tr h="221208">
                <a:tc>
                  <a:txBody>
                    <a:bodyPr/>
                    <a:lstStyle/>
                    <a:p>
                      <a:pPr>
                        <a:spcAft>
                          <a:spcPts val="0"/>
                        </a:spcAft>
                      </a:pPr>
                      <a:r>
                        <a:rPr lang="fr-FR" sz="1200">
                          <a:effectLst/>
                        </a:rPr>
                        <a:t>b) Associations de personnes handicapées, retraités et personnes âgées</a:t>
                      </a:r>
                      <a:endParaRPr lang="fr-FR" sz="1600">
                        <a:effectLst/>
                        <a:latin typeface="Times New Roman"/>
                        <a:ea typeface="Times New Roman"/>
                      </a:endParaRPr>
                    </a:p>
                  </a:txBody>
                  <a:tcPr marL="44450" marR="44450" marT="0" marB="0" anchor="ctr"/>
                </a:tc>
                <a:tc>
                  <a:txBody>
                    <a:bodyPr/>
                    <a:lstStyle/>
                    <a:p>
                      <a:pPr algn="ctr">
                        <a:spcAft>
                          <a:spcPts val="0"/>
                        </a:spcAft>
                      </a:pPr>
                      <a:r>
                        <a:rPr lang="fr-FR" sz="1400" dirty="0">
                          <a:effectLst/>
                        </a:rPr>
                        <a:t>Maximum </a:t>
                      </a:r>
                      <a:r>
                        <a:rPr lang="fr-FR" sz="1400" dirty="0" smtClean="0">
                          <a:effectLst/>
                        </a:rPr>
                        <a:t>2</a:t>
                      </a:r>
                      <a:endParaRPr lang="fr-FR" sz="1600" dirty="0">
                        <a:effectLst/>
                        <a:latin typeface="Times New Roman"/>
                        <a:ea typeface="Times New Roman"/>
                      </a:endParaRPr>
                    </a:p>
                  </a:txBody>
                  <a:tcPr marL="44450" marR="44450" marT="0" marB="0" anchor="ctr"/>
                </a:tc>
              </a:tr>
              <a:tr h="489846">
                <a:tc>
                  <a:txBody>
                    <a:bodyPr/>
                    <a:lstStyle/>
                    <a:p>
                      <a:pPr>
                        <a:spcAft>
                          <a:spcPts val="0"/>
                        </a:spcAft>
                      </a:pPr>
                      <a:r>
                        <a:rPr lang="fr-FR" sz="1600">
                          <a:effectLst/>
                        </a:rPr>
                        <a:t>3° Collectivités territoriales  du territoire de démocratie sanitaire</a:t>
                      </a:r>
                      <a:endParaRPr lang="fr-FR" sz="1600">
                        <a:effectLst/>
                        <a:latin typeface="Times New Roman"/>
                        <a:ea typeface="Times New Roman"/>
                      </a:endParaRPr>
                    </a:p>
                  </a:txBody>
                  <a:tcPr marL="44450" marR="44450" marT="0" marB="0" anchor="ctr"/>
                </a:tc>
                <a:tc>
                  <a:txBody>
                    <a:bodyPr/>
                    <a:lstStyle/>
                    <a:p>
                      <a:pPr algn="ctr">
                        <a:spcAft>
                          <a:spcPts val="0"/>
                        </a:spcAft>
                      </a:pPr>
                      <a:r>
                        <a:rPr lang="fr-FR" sz="1200" dirty="0">
                          <a:effectLst/>
                        </a:rPr>
                        <a:t>Au plus 3</a:t>
                      </a:r>
                      <a:endParaRPr lang="fr-FR" sz="1600" dirty="0">
                        <a:effectLst/>
                        <a:latin typeface="Times New Roman"/>
                        <a:ea typeface="Times New Roman"/>
                      </a:endParaRPr>
                    </a:p>
                  </a:txBody>
                  <a:tcPr marL="44450" marR="44450" marT="0" marB="0" anchor="ctr"/>
                </a:tc>
              </a:tr>
              <a:tr h="189636">
                <a:tc>
                  <a:txBody>
                    <a:bodyPr/>
                    <a:lstStyle/>
                    <a:p>
                      <a:pPr>
                        <a:spcAft>
                          <a:spcPts val="0"/>
                        </a:spcAft>
                      </a:pPr>
                      <a:r>
                        <a:rPr lang="fr-FR" sz="1200">
                          <a:effectLst/>
                        </a:rPr>
                        <a:t>a) Conseiller régional</a:t>
                      </a:r>
                      <a:endParaRPr lang="fr-FR" sz="1600">
                        <a:effectLst/>
                        <a:latin typeface="Times New Roman"/>
                        <a:ea typeface="Times New Roman"/>
                      </a:endParaRPr>
                    </a:p>
                  </a:txBody>
                  <a:tcPr marL="44450" marR="44450" marT="0" marB="0" anchor="ctr"/>
                </a:tc>
                <a:tc rowSpan="5">
                  <a:txBody>
                    <a:bodyPr/>
                    <a:lstStyle/>
                    <a:p>
                      <a:pPr algn="ctr">
                        <a:spcAft>
                          <a:spcPts val="0"/>
                        </a:spcAft>
                      </a:pPr>
                      <a:r>
                        <a:rPr lang="fr-FR" sz="1400" dirty="0">
                          <a:effectLst/>
                        </a:rPr>
                        <a:t>Maximum </a:t>
                      </a:r>
                      <a:r>
                        <a:rPr lang="fr-FR" sz="1400" dirty="0" smtClean="0">
                          <a:effectLst/>
                        </a:rPr>
                        <a:t>3</a:t>
                      </a:r>
                      <a:endParaRPr lang="fr-FR" sz="1600" dirty="0">
                        <a:effectLst/>
                        <a:latin typeface="Times New Roman"/>
                        <a:ea typeface="Times New Roman"/>
                      </a:endParaRPr>
                    </a:p>
                  </a:txBody>
                  <a:tcPr marL="44450" marR="44450" marT="0" marB="0" anchor="ctr"/>
                </a:tc>
              </a:tr>
              <a:tr h="214327">
                <a:tc>
                  <a:txBody>
                    <a:bodyPr/>
                    <a:lstStyle/>
                    <a:p>
                      <a:pPr>
                        <a:spcAft>
                          <a:spcPts val="0"/>
                        </a:spcAft>
                      </a:pPr>
                      <a:r>
                        <a:rPr lang="fr-FR" sz="1200" dirty="0">
                          <a:effectLst/>
                        </a:rPr>
                        <a:t>b) Conseil départemental</a:t>
                      </a:r>
                      <a:endParaRPr lang="fr-FR" sz="1600" dirty="0">
                        <a:effectLst/>
                        <a:latin typeface="Times New Roman"/>
                        <a:ea typeface="Times New Roman"/>
                      </a:endParaRPr>
                    </a:p>
                  </a:txBody>
                  <a:tcPr marL="44450" marR="44450" marT="0" marB="0" anchor="ctr"/>
                </a:tc>
                <a:tc vMerge="1">
                  <a:txBody>
                    <a:bodyPr/>
                    <a:lstStyle/>
                    <a:p>
                      <a:endParaRPr lang="fr-FR"/>
                    </a:p>
                  </a:txBody>
                  <a:tcPr/>
                </a:tc>
              </a:tr>
              <a:tr h="189636">
                <a:tc>
                  <a:txBody>
                    <a:bodyPr/>
                    <a:lstStyle/>
                    <a:p>
                      <a:pPr>
                        <a:spcAft>
                          <a:spcPts val="0"/>
                        </a:spcAft>
                      </a:pPr>
                      <a:r>
                        <a:rPr lang="fr-FR" sz="1200" dirty="0">
                          <a:effectLst/>
                        </a:rPr>
                        <a:t>c)PMI</a:t>
                      </a:r>
                      <a:endParaRPr lang="fr-FR" sz="1600" dirty="0">
                        <a:effectLst/>
                        <a:latin typeface="Times New Roman"/>
                        <a:ea typeface="Times New Roman"/>
                      </a:endParaRPr>
                    </a:p>
                  </a:txBody>
                  <a:tcPr marL="44450" marR="44450" marT="0" marB="0" anchor="ctr"/>
                </a:tc>
                <a:tc vMerge="1">
                  <a:txBody>
                    <a:bodyPr/>
                    <a:lstStyle/>
                    <a:p>
                      <a:endParaRPr lang="fr-FR"/>
                    </a:p>
                  </a:txBody>
                  <a:tcPr/>
                </a:tc>
              </a:tr>
              <a:tr h="189636">
                <a:tc>
                  <a:txBody>
                    <a:bodyPr/>
                    <a:lstStyle/>
                    <a:p>
                      <a:pPr>
                        <a:spcAft>
                          <a:spcPts val="0"/>
                        </a:spcAft>
                      </a:pPr>
                      <a:r>
                        <a:rPr lang="fr-FR" sz="1200" dirty="0">
                          <a:effectLst/>
                        </a:rPr>
                        <a:t>d) Communautés de communes</a:t>
                      </a:r>
                      <a:endParaRPr lang="fr-FR" sz="1600" dirty="0">
                        <a:effectLst/>
                        <a:latin typeface="Times New Roman"/>
                        <a:ea typeface="Times New Roman"/>
                      </a:endParaRPr>
                    </a:p>
                  </a:txBody>
                  <a:tcPr marL="44450" marR="44450" marT="0" marB="0" anchor="ctr"/>
                </a:tc>
                <a:tc vMerge="1">
                  <a:txBody>
                    <a:bodyPr/>
                    <a:lstStyle/>
                    <a:p>
                      <a:endParaRPr lang="fr-FR"/>
                    </a:p>
                  </a:txBody>
                  <a:tcPr/>
                </a:tc>
              </a:tr>
              <a:tr h="189636">
                <a:tc>
                  <a:txBody>
                    <a:bodyPr/>
                    <a:lstStyle/>
                    <a:p>
                      <a:pPr>
                        <a:spcAft>
                          <a:spcPts val="0"/>
                        </a:spcAft>
                      </a:pPr>
                      <a:r>
                        <a:rPr lang="fr-FR" sz="1200" dirty="0">
                          <a:effectLst/>
                        </a:rPr>
                        <a:t>e)Communes</a:t>
                      </a:r>
                      <a:endParaRPr lang="fr-FR" sz="1600" dirty="0">
                        <a:effectLst/>
                        <a:latin typeface="Times New Roman"/>
                        <a:ea typeface="Times New Roman"/>
                      </a:endParaRPr>
                    </a:p>
                  </a:txBody>
                  <a:tcPr marL="44450" marR="44450" marT="0" marB="0" anchor="ctr"/>
                </a:tc>
                <a:tc vMerge="1">
                  <a:txBody>
                    <a:bodyPr/>
                    <a:lstStyle/>
                    <a:p>
                      <a:endParaRPr lang="fr-FR"/>
                    </a:p>
                  </a:txBody>
                  <a:tcPr/>
                </a:tc>
              </a:tr>
              <a:tr h="252809">
                <a:tc>
                  <a:txBody>
                    <a:bodyPr/>
                    <a:lstStyle/>
                    <a:p>
                      <a:pPr>
                        <a:spcAft>
                          <a:spcPts val="0"/>
                        </a:spcAft>
                      </a:pPr>
                      <a:r>
                        <a:rPr lang="fr-FR" sz="1600">
                          <a:effectLst/>
                        </a:rPr>
                        <a:t>4° Etat et organismes de sécurité sociale</a:t>
                      </a:r>
                      <a:endParaRPr lang="fr-FR" sz="1600">
                        <a:effectLst/>
                        <a:latin typeface="Times New Roman"/>
                        <a:ea typeface="Times New Roman"/>
                      </a:endParaRPr>
                    </a:p>
                  </a:txBody>
                  <a:tcPr marL="44450" marR="44450" marT="0" marB="0" anchor="ctr"/>
                </a:tc>
                <a:tc>
                  <a:txBody>
                    <a:bodyPr/>
                    <a:lstStyle/>
                    <a:p>
                      <a:pPr algn="ctr">
                        <a:spcAft>
                          <a:spcPts val="0"/>
                        </a:spcAft>
                      </a:pPr>
                      <a:r>
                        <a:rPr lang="fr-FR" sz="1200" dirty="0">
                          <a:effectLst/>
                        </a:rPr>
                        <a:t>Au plus 2</a:t>
                      </a:r>
                      <a:endParaRPr lang="fr-FR" sz="1600" dirty="0">
                        <a:effectLst/>
                        <a:latin typeface="Times New Roman"/>
                        <a:ea typeface="Times New Roman"/>
                      </a:endParaRPr>
                    </a:p>
                  </a:txBody>
                  <a:tcPr marL="44450" marR="44450" marT="0" marB="0" anchor="ctr"/>
                </a:tc>
              </a:tr>
              <a:tr h="198526">
                <a:tc>
                  <a:txBody>
                    <a:bodyPr/>
                    <a:lstStyle/>
                    <a:p>
                      <a:pPr>
                        <a:spcAft>
                          <a:spcPts val="0"/>
                        </a:spcAft>
                      </a:pPr>
                      <a:r>
                        <a:rPr lang="fr-FR" sz="1200">
                          <a:effectLst/>
                        </a:rPr>
                        <a:t>a) Représentant de l’Etat</a:t>
                      </a:r>
                      <a:endParaRPr lang="fr-FR" sz="1600">
                        <a:effectLst/>
                        <a:latin typeface="Times New Roman"/>
                        <a:ea typeface="Times New Roman"/>
                      </a:endParaRPr>
                    </a:p>
                  </a:txBody>
                  <a:tcPr marL="44450" marR="44450" marT="0" marB="0" anchor="ctr"/>
                </a:tc>
                <a:tc rowSpan="2">
                  <a:txBody>
                    <a:bodyPr/>
                    <a:lstStyle/>
                    <a:p>
                      <a:pPr algn="ctr">
                        <a:spcAft>
                          <a:spcPts val="0"/>
                        </a:spcAft>
                      </a:pPr>
                      <a:r>
                        <a:rPr lang="fr-FR" sz="1200" dirty="0">
                          <a:effectLst/>
                        </a:rPr>
                        <a:t>Maximum 2</a:t>
                      </a:r>
                      <a:endParaRPr lang="fr-FR" sz="1600" dirty="0">
                        <a:effectLst/>
                        <a:latin typeface="Times New Roman"/>
                        <a:ea typeface="Times New Roman"/>
                      </a:endParaRPr>
                    </a:p>
                  </a:txBody>
                  <a:tcPr marL="44450" marR="44450" marT="0" marB="0" anchor="ctr"/>
                </a:tc>
              </a:tr>
              <a:tr h="198526">
                <a:tc>
                  <a:txBody>
                    <a:bodyPr/>
                    <a:lstStyle/>
                    <a:p>
                      <a:pPr>
                        <a:spcAft>
                          <a:spcPts val="0"/>
                        </a:spcAft>
                      </a:pPr>
                      <a:r>
                        <a:rPr lang="fr-FR" sz="1200" dirty="0">
                          <a:effectLst/>
                        </a:rPr>
                        <a:t>b) Représentant des organismes de sécurité sociale</a:t>
                      </a:r>
                      <a:endParaRPr lang="fr-FR" sz="1600" dirty="0">
                        <a:effectLst/>
                        <a:latin typeface="Times New Roman"/>
                        <a:ea typeface="Times New Roman"/>
                      </a:endParaRPr>
                    </a:p>
                  </a:txBody>
                  <a:tcPr marL="44450" marR="44450" marT="0" marB="0" anchor="ctr"/>
                </a:tc>
                <a:tc vMerge="1">
                  <a:txBody>
                    <a:bodyPr/>
                    <a:lstStyle/>
                    <a:p>
                      <a:endParaRPr lang="fr-FR"/>
                    </a:p>
                  </a:txBody>
                  <a:tcPr/>
                </a:tc>
              </a:tr>
            </a:tbl>
          </a:graphicData>
        </a:graphic>
      </p:graphicFrame>
      <p:sp>
        <p:nvSpPr>
          <p:cNvPr id="5" name="Rectangle 1"/>
          <p:cNvSpPr>
            <a:spLocks noChangeArrowheads="1"/>
          </p:cNvSpPr>
          <p:nvPr/>
        </p:nvSpPr>
        <p:spPr bwMode="auto">
          <a:xfrm>
            <a:off x="2409825" y="2036763"/>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altLang="fr-FR"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18613405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467544" y="2132856"/>
            <a:ext cx="8001000" cy="2736304"/>
          </a:xfrm>
        </p:spPr>
        <p:txBody>
          <a:bodyPr>
            <a:noAutofit/>
          </a:bodyPr>
          <a:lstStyle/>
          <a:p>
            <a:r>
              <a:rPr lang="fr-FR" sz="3800" b="1" dirty="0" smtClean="0">
                <a:latin typeface="+mn-lt"/>
              </a:rPr>
              <a:t>Mise en place de la Commission en Santé Mentale du Conseil Territorial de Santé (CTS) de l’Essonne</a:t>
            </a:r>
            <a:endParaRPr lang="fr-FR" sz="3800" b="1" dirty="0">
              <a:latin typeface="+mn-lt"/>
            </a:endParaRPr>
          </a:p>
        </p:txBody>
      </p:sp>
    </p:spTree>
    <p:extLst>
      <p:ext uri="{BB962C8B-B14F-4D97-AF65-F5344CB8AC3E}">
        <p14:creationId xmlns:p14="http://schemas.microsoft.com/office/powerpoint/2010/main" val="147895424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3"/>
          <p:cNvSpPr>
            <a:spLocks noGrp="1"/>
          </p:cNvSpPr>
          <p:nvPr>
            <p:ph sz="half" idx="2"/>
          </p:nvPr>
        </p:nvSpPr>
        <p:spPr>
          <a:xfrm>
            <a:off x="4860032" y="2445544"/>
            <a:ext cx="4027983" cy="4079800"/>
          </a:xfrm>
          <a:ln w="57150">
            <a:solidFill>
              <a:srgbClr val="92D050"/>
            </a:solidFill>
          </a:ln>
        </p:spPr>
        <p:txBody>
          <a:bodyPr>
            <a:normAutofit/>
          </a:bodyPr>
          <a:lstStyle/>
          <a:p>
            <a:pPr marL="0" indent="0" algn="ctr">
              <a:lnSpc>
                <a:spcPct val="110000"/>
              </a:lnSpc>
              <a:spcBef>
                <a:spcPts val="600"/>
              </a:spcBef>
              <a:buFontTx/>
              <a:buNone/>
              <a:defRPr/>
            </a:pPr>
            <a:r>
              <a:rPr lang="fr-FR" sz="1600" b="1" kern="1200" dirty="0" smtClean="0">
                <a:solidFill>
                  <a:srgbClr val="000000"/>
                </a:solidFill>
                <a:ea typeface="ＭＳ Ｐゴシック" pitchFamily="34" charset="-128"/>
                <a:sym typeface="Wingdings 3"/>
              </a:rPr>
              <a:t> Commission </a:t>
            </a:r>
            <a:r>
              <a:rPr lang="fr-FR" sz="1600" b="1" kern="1200" dirty="0">
                <a:solidFill>
                  <a:srgbClr val="000000"/>
                </a:solidFill>
                <a:ea typeface="ＭＳ Ｐゴシック" pitchFamily="34" charset="-128"/>
                <a:sym typeface="Wingdings 3"/>
              </a:rPr>
              <a:t>spécialisée en santé mentale </a:t>
            </a:r>
            <a:endParaRPr lang="fr-FR" sz="1600" kern="1200" dirty="0">
              <a:solidFill>
                <a:srgbClr val="000000"/>
              </a:solidFill>
              <a:ea typeface="ＭＳ Ｐゴシック" pitchFamily="34" charset="-128"/>
              <a:sym typeface="Wingdings 3"/>
            </a:endParaRPr>
          </a:p>
          <a:p>
            <a:pPr marL="0" indent="0" algn="just">
              <a:lnSpc>
                <a:spcPct val="110000"/>
              </a:lnSpc>
              <a:spcBef>
                <a:spcPts val="600"/>
              </a:spcBef>
              <a:buFontTx/>
              <a:buNone/>
              <a:defRPr/>
            </a:pPr>
            <a:r>
              <a:rPr lang="fr-FR" sz="1400" kern="1200" dirty="0">
                <a:solidFill>
                  <a:srgbClr val="000000"/>
                </a:solidFill>
                <a:ea typeface="ＭＳ Ｐゴシック" pitchFamily="34" charset="-128"/>
                <a:sym typeface="Wingdings 2"/>
              </a:rPr>
              <a:t> </a:t>
            </a:r>
            <a:r>
              <a:rPr lang="fr-FR" sz="1600" kern="1200" dirty="0">
                <a:solidFill>
                  <a:srgbClr val="000000"/>
                </a:solidFill>
                <a:ea typeface="ＭＳ Ｐゴシック" pitchFamily="34" charset="-128"/>
                <a:sym typeface="Wingdings 2"/>
              </a:rPr>
              <a:t>Au plus </a:t>
            </a:r>
            <a:r>
              <a:rPr lang="fr-FR" sz="1600" b="1" kern="1200" dirty="0">
                <a:solidFill>
                  <a:srgbClr val="000000"/>
                </a:solidFill>
                <a:ea typeface="ＭＳ Ｐゴシック" pitchFamily="34" charset="-128"/>
                <a:sym typeface="Wingdings 3"/>
              </a:rPr>
              <a:t>21 membres élus </a:t>
            </a:r>
            <a:r>
              <a:rPr lang="fr-FR" sz="1600" kern="1200" dirty="0">
                <a:solidFill>
                  <a:srgbClr val="000000"/>
                </a:solidFill>
                <a:ea typeface="ＭＳ Ｐゴシック" pitchFamily="34" charset="-128"/>
                <a:sym typeface="Wingdings 3"/>
              </a:rPr>
              <a:t>dont </a:t>
            </a:r>
            <a:r>
              <a:rPr lang="fr-FR" sz="1600" kern="1200" dirty="0" smtClean="0">
                <a:solidFill>
                  <a:srgbClr val="000000"/>
                </a:solidFill>
                <a:ea typeface="ＭＳ Ｐゴシック" pitchFamily="34" charset="-128"/>
                <a:sym typeface="Wingdings 3"/>
              </a:rPr>
              <a:t>:</a:t>
            </a:r>
            <a:endParaRPr lang="fr-FR" sz="1600" kern="1200" dirty="0">
              <a:solidFill>
                <a:srgbClr val="000000"/>
              </a:solidFill>
              <a:ea typeface="ＭＳ Ｐゴシック" pitchFamily="34" charset="-128"/>
              <a:sym typeface="Wingdings 3"/>
            </a:endParaRPr>
          </a:p>
          <a:p>
            <a:pPr marL="465750" lvl="1" indent="-285750" algn="just">
              <a:lnSpc>
                <a:spcPct val="110000"/>
              </a:lnSpc>
              <a:spcBef>
                <a:spcPts val="600"/>
              </a:spcBef>
              <a:buFont typeface="Courier New" panose="02070309020205020404" pitchFamily="49" charset="0"/>
              <a:buChar char="o"/>
              <a:defRPr/>
            </a:pPr>
            <a:r>
              <a:rPr lang="fr-FR" sz="1600" kern="1200" dirty="0" smtClean="0">
                <a:solidFill>
                  <a:srgbClr val="000000"/>
                </a:solidFill>
                <a:ea typeface="ＭＳ Ｐゴシック" pitchFamily="34" charset="-128"/>
                <a:sym typeface="Wingdings 3"/>
              </a:rPr>
              <a:t>12 </a:t>
            </a:r>
            <a:r>
              <a:rPr lang="fr-FR" sz="1600" kern="1200" dirty="0">
                <a:solidFill>
                  <a:srgbClr val="000000"/>
                </a:solidFill>
                <a:ea typeface="ＭＳ Ｐゴシック" pitchFamily="34" charset="-128"/>
                <a:sym typeface="Wingdings 3"/>
              </a:rPr>
              <a:t>issus du collège 1 des professionnels et </a:t>
            </a:r>
            <a:r>
              <a:rPr lang="fr-FR" sz="1600" kern="1200" dirty="0" smtClean="0">
                <a:solidFill>
                  <a:srgbClr val="000000"/>
                </a:solidFill>
                <a:ea typeface="ＭＳ Ｐゴシック" pitchFamily="34" charset="-128"/>
                <a:sym typeface="Wingdings 3"/>
              </a:rPr>
              <a:t>offreurs </a:t>
            </a:r>
            <a:r>
              <a:rPr lang="fr-FR" sz="1600" kern="1200" dirty="0">
                <a:solidFill>
                  <a:srgbClr val="000000"/>
                </a:solidFill>
                <a:ea typeface="ＭＳ Ｐゴシック" pitchFamily="34" charset="-128"/>
                <a:sym typeface="Wingdings 3"/>
              </a:rPr>
              <a:t>des services de santé</a:t>
            </a:r>
            <a:r>
              <a:rPr lang="fr-FR" sz="1600" kern="1200" dirty="0" smtClean="0">
                <a:solidFill>
                  <a:srgbClr val="000000"/>
                </a:solidFill>
                <a:ea typeface="ＭＳ Ｐゴシック" pitchFamily="34" charset="-128"/>
                <a:sym typeface="Wingdings 3"/>
              </a:rPr>
              <a:t>,</a:t>
            </a:r>
            <a:endParaRPr lang="fr-FR" sz="1600" kern="1200" dirty="0">
              <a:solidFill>
                <a:srgbClr val="000000"/>
              </a:solidFill>
              <a:ea typeface="ＭＳ Ｐゴシック" pitchFamily="34" charset="-128"/>
              <a:sym typeface="Wingdings 3"/>
            </a:endParaRPr>
          </a:p>
          <a:p>
            <a:pPr marL="465750" lvl="1" indent="-285750" algn="just">
              <a:lnSpc>
                <a:spcPct val="110000"/>
              </a:lnSpc>
              <a:spcBef>
                <a:spcPts val="600"/>
              </a:spcBef>
              <a:buFont typeface="Courier New" panose="02070309020205020404" pitchFamily="49" charset="0"/>
              <a:buChar char="o"/>
              <a:defRPr/>
            </a:pPr>
            <a:r>
              <a:rPr lang="fr-FR" sz="1600" kern="1200" dirty="0" smtClean="0">
                <a:solidFill>
                  <a:srgbClr val="000000"/>
                </a:solidFill>
                <a:ea typeface="ＭＳ Ｐゴシック" pitchFamily="34" charset="-128"/>
                <a:sym typeface="Wingdings 3"/>
              </a:rPr>
              <a:t>4 </a:t>
            </a:r>
            <a:r>
              <a:rPr lang="fr-FR" sz="1600" kern="1200" dirty="0">
                <a:solidFill>
                  <a:srgbClr val="000000"/>
                </a:solidFill>
                <a:ea typeface="ＭＳ Ｐゴシック" pitchFamily="34" charset="-128"/>
                <a:sym typeface="Wingdings 3"/>
              </a:rPr>
              <a:t>issus du collège 2 des usagers et associations d’usagers</a:t>
            </a:r>
            <a:r>
              <a:rPr lang="fr-FR" sz="1600" kern="1200" dirty="0" smtClean="0">
                <a:solidFill>
                  <a:srgbClr val="000000"/>
                </a:solidFill>
                <a:ea typeface="ＭＳ Ｐゴシック" pitchFamily="34" charset="-128"/>
                <a:sym typeface="Wingdings 3"/>
              </a:rPr>
              <a:t>,</a:t>
            </a:r>
            <a:endParaRPr lang="fr-FR" sz="1600" kern="1200" dirty="0">
              <a:solidFill>
                <a:srgbClr val="000000"/>
              </a:solidFill>
              <a:ea typeface="ＭＳ Ｐゴシック" pitchFamily="34" charset="-128"/>
              <a:sym typeface="Wingdings 3"/>
            </a:endParaRPr>
          </a:p>
          <a:p>
            <a:pPr marL="465750" lvl="1" indent="-285750" algn="just">
              <a:lnSpc>
                <a:spcPct val="110000"/>
              </a:lnSpc>
              <a:spcBef>
                <a:spcPts val="600"/>
              </a:spcBef>
              <a:buFont typeface="Courier New" panose="02070309020205020404" pitchFamily="49" charset="0"/>
              <a:buChar char="o"/>
              <a:defRPr/>
            </a:pPr>
            <a:r>
              <a:rPr lang="fr-FR" sz="1600" kern="1200" dirty="0" smtClean="0">
                <a:solidFill>
                  <a:srgbClr val="000000"/>
                </a:solidFill>
                <a:ea typeface="ＭＳ Ｐゴシック" pitchFamily="34" charset="-128"/>
                <a:sym typeface="Wingdings 3"/>
              </a:rPr>
              <a:t>3 </a:t>
            </a:r>
            <a:r>
              <a:rPr lang="fr-FR" sz="1600" kern="1200" dirty="0">
                <a:solidFill>
                  <a:srgbClr val="000000"/>
                </a:solidFill>
                <a:ea typeface="ＭＳ Ｐゴシック" pitchFamily="34" charset="-128"/>
                <a:sym typeface="Wingdings 3"/>
              </a:rPr>
              <a:t>issus du collège 3 des collectivités territoriales ou de leurs groupements</a:t>
            </a:r>
            <a:r>
              <a:rPr lang="fr-FR" sz="1600" kern="1200" dirty="0" smtClean="0">
                <a:solidFill>
                  <a:srgbClr val="000000"/>
                </a:solidFill>
                <a:ea typeface="ＭＳ Ｐゴシック" pitchFamily="34" charset="-128"/>
                <a:sym typeface="Wingdings 3"/>
              </a:rPr>
              <a:t>,</a:t>
            </a:r>
            <a:endParaRPr lang="fr-FR" sz="1600" kern="1200" dirty="0">
              <a:solidFill>
                <a:srgbClr val="000000"/>
              </a:solidFill>
              <a:ea typeface="ＭＳ Ｐゴシック" pitchFamily="34" charset="-128"/>
              <a:sym typeface="Wingdings 3"/>
            </a:endParaRPr>
          </a:p>
          <a:p>
            <a:pPr marL="465750" lvl="1" indent="-285750" algn="just">
              <a:lnSpc>
                <a:spcPct val="110000"/>
              </a:lnSpc>
              <a:spcBef>
                <a:spcPts val="600"/>
              </a:spcBef>
              <a:buFont typeface="Courier New" panose="02070309020205020404" pitchFamily="49" charset="0"/>
              <a:buChar char="o"/>
              <a:defRPr/>
            </a:pPr>
            <a:r>
              <a:rPr lang="fr-FR" sz="1600" kern="1200" dirty="0" smtClean="0">
                <a:solidFill>
                  <a:srgbClr val="000000"/>
                </a:solidFill>
                <a:ea typeface="ＭＳ Ｐゴシック" pitchFamily="34" charset="-128"/>
                <a:sym typeface="Wingdings 3"/>
              </a:rPr>
              <a:t>2 </a:t>
            </a:r>
            <a:r>
              <a:rPr lang="fr-FR" sz="1600" kern="1200" dirty="0">
                <a:solidFill>
                  <a:srgbClr val="000000"/>
                </a:solidFill>
                <a:ea typeface="ＭＳ Ｐゴシック" pitchFamily="34" charset="-128"/>
                <a:sym typeface="Wingdings 3"/>
              </a:rPr>
              <a:t>issus du collège 4 des représentants de l’état et des organismes de sécurité </a:t>
            </a:r>
            <a:r>
              <a:rPr lang="fr-FR" sz="1600" kern="1200" dirty="0" smtClean="0">
                <a:solidFill>
                  <a:srgbClr val="000000"/>
                </a:solidFill>
                <a:ea typeface="ＭＳ Ｐゴシック" pitchFamily="34" charset="-128"/>
                <a:sym typeface="Wingdings 3"/>
              </a:rPr>
              <a:t>sociale</a:t>
            </a:r>
            <a:endParaRPr lang="fr-FR" sz="1600" kern="1200" dirty="0">
              <a:solidFill>
                <a:srgbClr val="000000"/>
              </a:solidFill>
              <a:ea typeface="ＭＳ Ｐゴシック" pitchFamily="34" charset="-128"/>
              <a:sym typeface="Wingdings 3"/>
            </a:endParaRPr>
          </a:p>
          <a:p>
            <a:pPr algn="just">
              <a:defRPr/>
            </a:pPr>
            <a:endParaRPr lang="fr-FR" dirty="0">
              <a:ea typeface="ＭＳ Ｐゴシック" charset="0"/>
            </a:endParaRPr>
          </a:p>
        </p:txBody>
      </p:sp>
      <p:sp>
        <p:nvSpPr>
          <p:cNvPr id="6" name="Espace réservé du contenu 5"/>
          <p:cNvSpPr>
            <a:spLocks noGrp="1"/>
          </p:cNvSpPr>
          <p:nvPr>
            <p:ph sz="quarter" idx="4"/>
          </p:nvPr>
        </p:nvSpPr>
        <p:spPr>
          <a:xfrm>
            <a:off x="494221" y="2435240"/>
            <a:ext cx="4041775" cy="4090104"/>
          </a:xfrm>
          <a:solidFill>
            <a:schemeClr val="bg1">
              <a:lumMod val="75000"/>
            </a:schemeClr>
          </a:solidFill>
          <a:ln>
            <a:solidFill>
              <a:schemeClr val="tx1"/>
            </a:solidFill>
          </a:ln>
        </p:spPr>
        <p:txBody>
          <a:bodyPr>
            <a:normAutofit fontScale="47500" lnSpcReduction="20000"/>
          </a:bodyPr>
          <a:lstStyle/>
          <a:p>
            <a:pPr marL="0" indent="0" algn="ctr">
              <a:lnSpc>
                <a:spcPct val="130000"/>
              </a:lnSpc>
              <a:spcBef>
                <a:spcPts val="600"/>
              </a:spcBef>
              <a:buNone/>
              <a:defRPr/>
            </a:pPr>
            <a:r>
              <a:rPr lang="fr-FR" sz="3400" b="1" dirty="0">
                <a:solidFill>
                  <a:srgbClr val="000000"/>
                </a:solidFill>
                <a:ea typeface="ＭＳ Ｐゴシック" pitchFamily="34" charset="-128"/>
                <a:sym typeface="Wingdings 3"/>
              </a:rPr>
              <a:t>Conseil Territorial de Santé</a:t>
            </a:r>
          </a:p>
          <a:p>
            <a:pPr marL="0" indent="0">
              <a:lnSpc>
                <a:spcPct val="130000"/>
              </a:lnSpc>
              <a:spcBef>
                <a:spcPts val="600"/>
              </a:spcBef>
              <a:buNone/>
              <a:defRPr/>
            </a:pPr>
            <a:r>
              <a:rPr lang="fr-FR" sz="3400" dirty="0">
                <a:solidFill>
                  <a:srgbClr val="000000"/>
                </a:solidFill>
                <a:ea typeface="ＭＳ Ｐゴシック" pitchFamily="34" charset="-128"/>
              </a:rPr>
              <a:t>Au plus </a:t>
            </a:r>
            <a:r>
              <a:rPr lang="fr-FR" sz="3400" b="1" dirty="0">
                <a:solidFill>
                  <a:srgbClr val="000000"/>
                </a:solidFill>
                <a:ea typeface="ＭＳ Ｐゴシック" pitchFamily="34" charset="-128"/>
              </a:rPr>
              <a:t>50 membres </a:t>
            </a:r>
            <a:r>
              <a:rPr lang="fr-FR" sz="3400" dirty="0">
                <a:solidFill>
                  <a:srgbClr val="000000"/>
                </a:solidFill>
                <a:ea typeface="ＭＳ Ｐゴシック" pitchFamily="34" charset="-128"/>
              </a:rPr>
              <a:t>(+ 50 </a:t>
            </a:r>
            <a:r>
              <a:rPr lang="fr-FR" sz="3400" dirty="0" smtClean="0">
                <a:solidFill>
                  <a:srgbClr val="000000"/>
                </a:solidFill>
                <a:ea typeface="ＭＳ Ｐゴシック" pitchFamily="34" charset="-128"/>
              </a:rPr>
              <a:t>suppl.), </a:t>
            </a:r>
            <a:r>
              <a:rPr lang="fr-FR" sz="3400" dirty="0">
                <a:solidFill>
                  <a:srgbClr val="000000"/>
                </a:solidFill>
                <a:ea typeface="ＭＳ Ｐゴシック" pitchFamily="34" charset="-128"/>
              </a:rPr>
              <a:t>4 collèges  :</a:t>
            </a:r>
            <a:endParaRPr lang="fr-FR" sz="3400" dirty="0">
              <a:solidFill>
                <a:srgbClr val="000000"/>
              </a:solidFill>
              <a:ea typeface="ＭＳ Ｐゴシック" pitchFamily="34" charset="-128"/>
              <a:sym typeface="Wingdings 2"/>
            </a:endParaRPr>
          </a:p>
          <a:p>
            <a:pPr marL="465750" lvl="1" algn="just">
              <a:lnSpc>
                <a:spcPct val="130000"/>
              </a:lnSpc>
              <a:spcBef>
                <a:spcPts val="600"/>
              </a:spcBef>
              <a:buSzPct val="76000"/>
              <a:buFont typeface="Courier New" panose="02070309020205020404" pitchFamily="49" charset="0"/>
              <a:buChar char="o"/>
              <a:defRPr/>
            </a:pPr>
            <a:r>
              <a:rPr lang="fr-FR" sz="3400" dirty="0">
                <a:solidFill>
                  <a:srgbClr val="000000"/>
                </a:solidFill>
                <a:ea typeface="ＭＳ Ｐゴシック" pitchFamily="34" charset="-128"/>
              </a:rPr>
              <a:t>28  </a:t>
            </a:r>
            <a:r>
              <a:rPr lang="fr-FR" sz="3400" dirty="0" smtClean="0">
                <a:solidFill>
                  <a:srgbClr val="000000"/>
                </a:solidFill>
                <a:ea typeface="ＭＳ Ｐゴシック" pitchFamily="34" charset="-128"/>
              </a:rPr>
              <a:t>issus </a:t>
            </a:r>
            <a:r>
              <a:rPr lang="fr-FR" sz="3400" dirty="0">
                <a:solidFill>
                  <a:srgbClr val="000000"/>
                </a:solidFill>
                <a:ea typeface="ＭＳ Ｐゴシック" pitchFamily="34" charset="-128"/>
              </a:rPr>
              <a:t>du collège 1 des professionnels et offreurs des services de </a:t>
            </a:r>
            <a:r>
              <a:rPr lang="fr-FR" sz="3400" dirty="0" smtClean="0">
                <a:solidFill>
                  <a:srgbClr val="000000"/>
                </a:solidFill>
                <a:ea typeface="ＭＳ Ｐゴシック" pitchFamily="34" charset="-128"/>
              </a:rPr>
              <a:t>santé,</a:t>
            </a:r>
            <a:endParaRPr lang="fr-FR" sz="3400" dirty="0">
              <a:solidFill>
                <a:srgbClr val="000000"/>
              </a:solidFill>
              <a:ea typeface="ＭＳ Ｐゴシック" pitchFamily="34" charset="-128"/>
            </a:endParaRPr>
          </a:p>
          <a:p>
            <a:pPr marL="465750" lvl="1" algn="just">
              <a:lnSpc>
                <a:spcPct val="130000"/>
              </a:lnSpc>
              <a:spcBef>
                <a:spcPts val="600"/>
              </a:spcBef>
              <a:buSzPct val="76000"/>
              <a:buFont typeface="Courier New" panose="02070309020205020404" pitchFamily="49" charset="0"/>
              <a:buChar char="o"/>
              <a:defRPr/>
            </a:pPr>
            <a:r>
              <a:rPr lang="fr-FR" sz="3400" dirty="0">
                <a:solidFill>
                  <a:srgbClr val="000000"/>
                </a:solidFill>
                <a:ea typeface="ＭＳ Ｐゴシック" pitchFamily="34" charset="-128"/>
              </a:rPr>
              <a:t>10 </a:t>
            </a:r>
            <a:r>
              <a:rPr lang="fr-FR" sz="3400" dirty="0" smtClean="0">
                <a:solidFill>
                  <a:srgbClr val="000000"/>
                </a:solidFill>
                <a:ea typeface="ＭＳ Ｐゴシック" pitchFamily="34" charset="-128"/>
              </a:rPr>
              <a:t>issus </a:t>
            </a:r>
            <a:r>
              <a:rPr lang="fr-FR" sz="3400" dirty="0">
                <a:solidFill>
                  <a:srgbClr val="000000"/>
                </a:solidFill>
                <a:ea typeface="ＭＳ Ｐゴシック" pitchFamily="34" charset="-128"/>
              </a:rPr>
              <a:t>du collège 2 des usagers et associations </a:t>
            </a:r>
            <a:r>
              <a:rPr lang="fr-FR" sz="3400" dirty="0" smtClean="0">
                <a:solidFill>
                  <a:srgbClr val="000000"/>
                </a:solidFill>
                <a:ea typeface="ＭＳ Ｐゴシック" pitchFamily="34" charset="-128"/>
              </a:rPr>
              <a:t>d’usagers,</a:t>
            </a:r>
            <a:endParaRPr lang="fr-FR" sz="3400" dirty="0">
              <a:solidFill>
                <a:srgbClr val="000000"/>
              </a:solidFill>
              <a:ea typeface="ＭＳ Ｐゴシック" pitchFamily="34" charset="-128"/>
            </a:endParaRPr>
          </a:p>
          <a:p>
            <a:pPr marL="465750" lvl="1" algn="just">
              <a:lnSpc>
                <a:spcPct val="130000"/>
              </a:lnSpc>
              <a:spcBef>
                <a:spcPts val="600"/>
              </a:spcBef>
              <a:buSzPct val="76000"/>
              <a:buFont typeface="Courier New" panose="02070309020205020404" pitchFamily="49" charset="0"/>
              <a:buChar char="o"/>
              <a:defRPr/>
            </a:pPr>
            <a:r>
              <a:rPr lang="fr-FR" sz="3400" dirty="0">
                <a:solidFill>
                  <a:srgbClr val="000000"/>
                </a:solidFill>
                <a:ea typeface="ＭＳ Ｐゴシック" pitchFamily="34" charset="-128"/>
              </a:rPr>
              <a:t>7 </a:t>
            </a:r>
            <a:r>
              <a:rPr lang="fr-FR" sz="3400" dirty="0" smtClean="0">
                <a:solidFill>
                  <a:srgbClr val="000000"/>
                </a:solidFill>
                <a:ea typeface="ＭＳ Ｐゴシック" pitchFamily="34" charset="-128"/>
              </a:rPr>
              <a:t>issus </a:t>
            </a:r>
            <a:r>
              <a:rPr lang="fr-FR" sz="3400" dirty="0">
                <a:solidFill>
                  <a:srgbClr val="000000"/>
                </a:solidFill>
                <a:ea typeface="ＭＳ Ｐゴシック" pitchFamily="34" charset="-128"/>
              </a:rPr>
              <a:t>du collège 3 des collectivités territoriales ou de leurs </a:t>
            </a:r>
            <a:r>
              <a:rPr lang="fr-FR" sz="3400" dirty="0" smtClean="0">
                <a:solidFill>
                  <a:srgbClr val="000000"/>
                </a:solidFill>
                <a:ea typeface="ＭＳ Ｐゴシック" pitchFamily="34" charset="-128"/>
              </a:rPr>
              <a:t>groupements,</a:t>
            </a:r>
            <a:endParaRPr lang="fr-FR" sz="3400" dirty="0">
              <a:solidFill>
                <a:srgbClr val="000000"/>
              </a:solidFill>
              <a:ea typeface="ＭＳ Ｐゴシック" pitchFamily="34" charset="-128"/>
            </a:endParaRPr>
          </a:p>
          <a:p>
            <a:pPr marL="465750" lvl="1" algn="just">
              <a:lnSpc>
                <a:spcPct val="130000"/>
              </a:lnSpc>
              <a:spcBef>
                <a:spcPts val="600"/>
              </a:spcBef>
              <a:buSzPct val="76000"/>
              <a:buFont typeface="Courier New" panose="02070309020205020404" pitchFamily="49" charset="0"/>
              <a:buChar char="o"/>
              <a:defRPr/>
            </a:pPr>
            <a:r>
              <a:rPr lang="fr-FR" sz="3400" dirty="0">
                <a:solidFill>
                  <a:srgbClr val="000000"/>
                </a:solidFill>
                <a:ea typeface="ＭＳ Ｐゴシック" pitchFamily="34" charset="-128"/>
              </a:rPr>
              <a:t>3 </a:t>
            </a:r>
            <a:r>
              <a:rPr lang="fr-FR" sz="3400" dirty="0" smtClean="0">
                <a:solidFill>
                  <a:srgbClr val="000000"/>
                </a:solidFill>
                <a:ea typeface="ＭＳ Ｐゴシック" pitchFamily="34" charset="-128"/>
              </a:rPr>
              <a:t>issus </a:t>
            </a:r>
            <a:r>
              <a:rPr lang="fr-FR" sz="3400" dirty="0">
                <a:solidFill>
                  <a:srgbClr val="000000"/>
                </a:solidFill>
                <a:ea typeface="ＭＳ Ｐゴシック" pitchFamily="34" charset="-128"/>
              </a:rPr>
              <a:t>du collège 4 des représentants de l’Etat et des organismes de sécurité </a:t>
            </a:r>
            <a:r>
              <a:rPr lang="fr-FR" sz="3400" dirty="0" smtClean="0">
                <a:solidFill>
                  <a:srgbClr val="000000"/>
                </a:solidFill>
                <a:ea typeface="ＭＳ Ｐゴシック" pitchFamily="34" charset="-128"/>
              </a:rPr>
              <a:t>sociale, </a:t>
            </a:r>
            <a:endParaRPr lang="fr-FR" sz="3400" dirty="0">
              <a:solidFill>
                <a:srgbClr val="000000"/>
              </a:solidFill>
              <a:ea typeface="ＭＳ Ｐゴシック" pitchFamily="34" charset="-128"/>
            </a:endParaRPr>
          </a:p>
          <a:p>
            <a:pPr marL="465750" lvl="1" algn="just">
              <a:lnSpc>
                <a:spcPct val="130000"/>
              </a:lnSpc>
              <a:spcBef>
                <a:spcPts val="600"/>
              </a:spcBef>
              <a:buSzPct val="76000"/>
              <a:buFont typeface="Courier New" panose="02070309020205020404" pitchFamily="49" charset="0"/>
              <a:buChar char="o"/>
              <a:defRPr/>
            </a:pPr>
            <a:r>
              <a:rPr lang="fr-FR" sz="3400" dirty="0">
                <a:solidFill>
                  <a:srgbClr val="000000"/>
                </a:solidFill>
                <a:ea typeface="ＭＳ Ｐゴシック" pitchFamily="34" charset="-128"/>
              </a:rPr>
              <a:t>2 personnalités qualifiées</a:t>
            </a:r>
          </a:p>
          <a:p>
            <a:pPr>
              <a:defRPr/>
            </a:pPr>
            <a:endParaRPr lang="fr-FR" sz="2000" dirty="0">
              <a:solidFill>
                <a:schemeClr val="tx1">
                  <a:lumMod val="75000"/>
                  <a:lumOff val="25000"/>
                </a:schemeClr>
              </a:solidFill>
              <a:ea typeface="ＭＳ Ｐゴシック" charset="0"/>
            </a:endParaRPr>
          </a:p>
        </p:txBody>
      </p:sp>
      <p:cxnSp>
        <p:nvCxnSpPr>
          <p:cNvPr id="14341" name="Connecteur droit avec flèche 9"/>
          <p:cNvCxnSpPr>
            <a:cxnSpLocks noChangeShapeType="1"/>
          </p:cNvCxnSpPr>
          <p:nvPr/>
        </p:nvCxnSpPr>
        <p:spPr bwMode="auto">
          <a:xfrm flipH="1">
            <a:off x="2916238" y="1093788"/>
            <a:ext cx="215900" cy="103187"/>
          </a:xfrm>
          <a:prstGeom prst="straightConnector1">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lgn="ctr">
                <a:solidFill>
                  <a:srgbClr val="000000"/>
                </a:solidFill>
                <a:round/>
                <a:headEnd/>
                <a:tailEnd type="arrow" w="med" len="med"/>
              </a14:hiddenLine>
            </a:ext>
          </a:extLst>
        </p:spPr>
      </p:cxnSp>
      <p:cxnSp>
        <p:nvCxnSpPr>
          <p:cNvPr id="14342" name="Connecteur droit avec flèche 11"/>
          <p:cNvCxnSpPr>
            <a:cxnSpLocks noChangeShapeType="1"/>
          </p:cNvCxnSpPr>
          <p:nvPr/>
        </p:nvCxnSpPr>
        <p:spPr bwMode="auto">
          <a:xfrm>
            <a:off x="2771775" y="2060575"/>
            <a:ext cx="627063" cy="769938"/>
          </a:xfrm>
          <a:prstGeom prst="straightConnector1">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lgn="ctr">
                <a:solidFill>
                  <a:srgbClr val="000000"/>
                </a:solidFill>
                <a:round/>
                <a:headEnd/>
                <a:tailEnd type="arrow" w="med" len="med"/>
              </a14:hiddenLine>
            </a:ext>
          </a:extLst>
        </p:spPr>
      </p:cxnSp>
      <p:cxnSp>
        <p:nvCxnSpPr>
          <p:cNvPr id="14343" name="Connecteur droit avec flèche 15"/>
          <p:cNvCxnSpPr>
            <a:cxnSpLocks noChangeShapeType="1"/>
          </p:cNvCxnSpPr>
          <p:nvPr/>
        </p:nvCxnSpPr>
        <p:spPr bwMode="auto">
          <a:xfrm>
            <a:off x="1816100" y="2133600"/>
            <a:ext cx="914400" cy="914400"/>
          </a:xfrm>
          <a:prstGeom prst="straightConnector1">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lgn="ctr">
                <a:solidFill>
                  <a:srgbClr val="000000"/>
                </a:solidFill>
                <a:round/>
                <a:headEnd/>
                <a:tailEnd type="arrow" w="med" len="med"/>
              </a14:hiddenLine>
            </a:ext>
          </a:extLst>
        </p:spPr>
      </p:cxnSp>
      <p:cxnSp>
        <p:nvCxnSpPr>
          <p:cNvPr id="14346" name="Connecteur en angle 25"/>
          <p:cNvCxnSpPr>
            <a:cxnSpLocks noChangeShapeType="1"/>
          </p:cNvCxnSpPr>
          <p:nvPr/>
        </p:nvCxnSpPr>
        <p:spPr bwMode="auto">
          <a:xfrm>
            <a:off x="467544" y="3457538"/>
            <a:ext cx="914400" cy="914400"/>
          </a:xfrm>
          <a:prstGeom prst="bentConnector3">
            <a:avLst>
              <a:gd name="adj1" fmla="val 50000"/>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lgn="ctr">
                <a:solidFill>
                  <a:srgbClr val="000000"/>
                </a:solidFill>
                <a:round/>
                <a:headEnd type="arrow" w="med" len="med"/>
                <a:tailEnd type="arrow" w="med" len="med"/>
              </a14:hiddenLine>
            </a:ext>
          </a:extLst>
        </p:spPr>
      </p:cxnSp>
      <p:sp>
        <p:nvSpPr>
          <p:cNvPr id="11" name="Espace réservé du contenu 2"/>
          <p:cNvSpPr txBox="1">
            <a:spLocks/>
          </p:cNvSpPr>
          <p:nvPr/>
        </p:nvSpPr>
        <p:spPr>
          <a:xfrm>
            <a:off x="35496" y="836439"/>
            <a:ext cx="9217024" cy="1512441"/>
          </a:xfrm>
          <a:prstGeom prst="rect">
            <a:avLst/>
          </a:prstGeom>
        </p:spPr>
        <p:txBody>
          <a:bodyPr vert="horz" lIns="91440" tIns="45720" rIns="91440" bIns="45720" rtlCol="0" anchor="b">
            <a:noAutofit/>
          </a:bodyPr>
          <a:lstStyle>
            <a:lvl1pPr marL="0" indent="0" algn="l" defTabSz="914400" rtl="0" eaLnBrk="1" latinLnBrk="0" hangingPunct="1">
              <a:spcBef>
                <a:spcPct val="20000"/>
              </a:spcBef>
              <a:buFont typeface="Arial" panose="020B0604020202020204" pitchFamily="34" charset="0"/>
              <a:buNone/>
              <a:defRPr sz="2400" b="1" kern="1200">
                <a:solidFill>
                  <a:schemeClr val="tx1"/>
                </a:solidFill>
                <a:latin typeface="+mn-lt"/>
                <a:ea typeface="+mn-ea"/>
                <a:cs typeface="+mn-cs"/>
              </a:defRPr>
            </a:lvl1pPr>
            <a:lvl2pPr marL="457200" indent="0" algn="l" defTabSz="914400" rtl="0" eaLnBrk="1" latinLnBrk="0" hangingPunct="1">
              <a:spcBef>
                <a:spcPct val="200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spcBef>
                <a:spcPct val="200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spcBef>
                <a:spcPct val="200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spcBef>
                <a:spcPct val="200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spcBef>
                <a:spcPct val="200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spcBef>
                <a:spcPct val="200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spcBef>
                <a:spcPct val="200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spcBef>
                <a:spcPct val="20000"/>
              </a:spcBef>
              <a:buFont typeface="Arial" panose="020B0604020202020204" pitchFamily="34" charset="0"/>
              <a:buNone/>
              <a:defRPr sz="1600" b="1" kern="1200">
                <a:solidFill>
                  <a:schemeClr val="tx1"/>
                </a:solidFill>
                <a:latin typeface="+mn-lt"/>
                <a:ea typeface="+mn-ea"/>
                <a:cs typeface="+mn-cs"/>
              </a:defRPr>
            </a:lvl9pPr>
          </a:lstStyle>
          <a:p>
            <a:pPr indent="-274320">
              <a:lnSpc>
                <a:spcPct val="120000"/>
              </a:lnSpc>
              <a:buClr>
                <a:srgbClr val="92D050"/>
              </a:buClr>
              <a:buSzPct val="76000"/>
              <a:buFont typeface="Wingdings 2" pitchFamily="18" charset="2"/>
              <a:buChar char=""/>
            </a:pPr>
            <a:r>
              <a:rPr lang="fr-FR" sz="2000" b="0" dirty="0" smtClean="0"/>
              <a:t>Un CTS comprend 2 formations, dont une </a:t>
            </a:r>
            <a:r>
              <a:rPr lang="fr-FR" sz="2000" dirty="0" smtClean="0"/>
              <a:t>Commission spécialisée en santé mentale</a:t>
            </a:r>
          </a:p>
          <a:p>
            <a:pPr indent="-274320">
              <a:lnSpc>
                <a:spcPct val="120000"/>
              </a:lnSpc>
              <a:buClr>
                <a:srgbClr val="92D050"/>
              </a:buClr>
              <a:buSzPct val="76000"/>
              <a:buFont typeface="Wingdings 2" pitchFamily="18" charset="2"/>
              <a:buChar char=""/>
            </a:pPr>
            <a:r>
              <a:rPr lang="fr-FR" sz="2000" b="0" dirty="0" smtClean="0"/>
              <a:t>Parmi ses </a:t>
            </a:r>
            <a:r>
              <a:rPr lang="fr-FR" sz="2000" dirty="0" smtClean="0"/>
              <a:t>missions, </a:t>
            </a:r>
            <a:r>
              <a:rPr lang="fr-FR" sz="2000" b="0" dirty="0"/>
              <a:t>le </a:t>
            </a:r>
            <a:r>
              <a:rPr lang="fr-FR" sz="2000" dirty="0" smtClean="0"/>
              <a:t>CTS :</a:t>
            </a:r>
          </a:p>
          <a:p>
            <a:pPr marL="468630" lvl="1" indent="-285750">
              <a:lnSpc>
                <a:spcPct val="120000"/>
              </a:lnSpc>
              <a:buClr>
                <a:srgbClr val="92D050"/>
              </a:buClr>
              <a:buSzPct val="76000"/>
              <a:buFont typeface="Arial" panose="020B0604020202020204" pitchFamily="34" charset="0"/>
              <a:buChar char="•"/>
            </a:pPr>
            <a:r>
              <a:rPr lang="fr-FR" altLang="fr-FR" sz="1800" b="0" dirty="0"/>
              <a:t>Participe à la réalisation du </a:t>
            </a:r>
            <a:r>
              <a:rPr lang="fr-FR" altLang="fr-FR" sz="1800" dirty="0"/>
              <a:t>diagnostic territorial partagé </a:t>
            </a:r>
          </a:p>
          <a:p>
            <a:pPr marL="468630" lvl="1" indent="-285750">
              <a:lnSpc>
                <a:spcPct val="120000"/>
              </a:lnSpc>
              <a:buClr>
                <a:srgbClr val="92D050"/>
              </a:buClr>
              <a:buSzPct val="76000"/>
              <a:buFont typeface="Arial" panose="020B0604020202020204" pitchFamily="34" charset="0"/>
              <a:buChar char="•"/>
            </a:pPr>
            <a:r>
              <a:rPr lang="fr-FR" sz="1800" b="0" dirty="0" smtClean="0"/>
              <a:t>Donne un avis sur le </a:t>
            </a:r>
            <a:r>
              <a:rPr lang="fr-FR" sz="1800" dirty="0" smtClean="0"/>
              <a:t>Projet territorial de santé mentale </a:t>
            </a:r>
            <a:r>
              <a:rPr lang="fr-FR" sz="1800" b="0" dirty="0" smtClean="0"/>
              <a:t>(PTSM)</a:t>
            </a:r>
            <a:endParaRPr lang="fr-FR" sz="1800" b="0" dirty="0"/>
          </a:p>
        </p:txBody>
      </p:sp>
      <p:sp>
        <p:nvSpPr>
          <p:cNvPr id="13" name="Titre 1"/>
          <p:cNvSpPr txBox="1">
            <a:spLocks/>
          </p:cNvSpPr>
          <p:nvPr/>
        </p:nvSpPr>
        <p:spPr>
          <a:xfrm>
            <a:off x="609600" y="44624"/>
            <a:ext cx="8229600" cy="719807"/>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FR" sz="3600" b="1" dirty="0" smtClean="0"/>
              <a:t>CTS et santé </a:t>
            </a:r>
            <a:r>
              <a:rPr lang="fr-FR" sz="3700" b="1" dirty="0" smtClean="0"/>
              <a:t>mentale</a:t>
            </a:r>
            <a:endParaRPr lang="fr-FR" sz="3700" b="1" dirty="0"/>
          </a:p>
        </p:txBody>
      </p:sp>
    </p:spTree>
    <p:extLst>
      <p:ext uri="{BB962C8B-B14F-4D97-AF65-F5344CB8AC3E}">
        <p14:creationId xmlns:p14="http://schemas.microsoft.com/office/powerpoint/2010/main" val="15242499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r>
              <a:rPr lang="fr-FR" sz="3600" b="1" dirty="0"/>
              <a:t>Les formations du CTS</a:t>
            </a:r>
            <a:br>
              <a:rPr lang="fr-FR" sz="3600" b="1" dirty="0"/>
            </a:br>
            <a:endParaRPr lang="fr-FR" sz="3600" b="1" dirty="0"/>
          </a:p>
        </p:txBody>
      </p:sp>
      <p:sp>
        <p:nvSpPr>
          <p:cNvPr id="3" name="Espace réservé du contenu 2"/>
          <p:cNvSpPr>
            <a:spLocks noGrp="1"/>
          </p:cNvSpPr>
          <p:nvPr>
            <p:ph idx="1"/>
          </p:nvPr>
        </p:nvSpPr>
        <p:spPr>
          <a:xfrm>
            <a:off x="483150" y="1196752"/>
            <a:ext cx="8337322" cy="5184576"/>
          </a:xfrm>
        </p:spPr>
        <p:txBody>
          <a:bodyPr>
            <a:normAutofit fontScale="92500" lnSpcReduction="20000"/>
          </a:bodyPr>
          <a:lstStyle/>
          <a:p>
            <a:pPr marL="342900" lvl="1" indent="-274320" algn="just">
              <a:lnSpc>
                <a:spcPct val="90000"/>
              </a:lnSpc>
              <a:spcBef>
                <a:spcPts val="0"/>
              </a:spcBef>
              <a:spcAft>
                <a:spcPts val="600"/>
              </a:spcAft>
              <a:buClr>
                <a:srgbClr val="92D050"/>
              </a:buClr>
              <a:buSzPct val="76000"/>
              <a:buFont typeface="Wingdings 2" pitchFamily="18" charset="2"/>
              <a:buChar char=""/>
              <a:tabLst>
                <a:tab pos="300355" algn="l"/>
                <a:tab pos="300990" algn="l"/>
              </a:tabLst>
              <a:defRPr/>
            </a:pPr>
            <a:r>
              <a:rPr lang="fr-FR" sz="2400" dirty="0"/>
              <a:t>Les règles suivantes </a:t>
            </a:r>
            <a:r>
              <a:rPr lang="fr-FR" sz="2400" dirty="0" smtClean="0"/>
              <a:t>s’appliquent (</a:t>
            </a:r>
            <a:r>
              <a:rPr lang="fr-FR" sz="2400" dirty="0"/>
              <a:t>r</a:t>
            </a:r>
            <a:r>
              <a:rPr lang="fr-FR" sz="2400" dirty="0" smtClean="0"/>
              <a:t>èglement intérieur du CTS)</a:t>
            </a:r>
            <a:endParaRPr lang="fr-FR" sz="2400" dirty="0"/>
          </a:p>
          <a:p>
            <a:pPr marL="811530" lvl="2" indent="-342900" algn="just">
              <a:lnSpc>
                <a:spcPct val="90000"/>
              </a:lnSpc>
              <a:spcBef>
                <a:spcPts val="600"/>
              </a:spcBef>
              <a:buClr>
                <a:srgbClr val="92D050"/>
              </a:buClr>
              <a:buSzPct val="76000"/>
              <a:tabLst>
                <a:tab pos="300355" algn="l"/>
                <a:tab pos="300990" algn="l"/>
              </a:tabLst>
              <a:defRPr/>
            </a:pPr>
            <a:r>
              <a:rPr lang="fr-FR" sz="2000" dirty="0" smtClean="0"/>
              <a:t>Chaque </a:t>
            </a:r>
            <a:r>
              <a:rPr lang="fr-FR" sz="2000" dirty="0"/>
              <a:t>membre titulaire du CTS peut être membre d’une ou de plusieurs formations,</a:t>
            </a:r>
          </a:p>
          <a:p>
            <a:pPr marL="811530" lvl="2" indent="-342900" algn="just">
              <a:lnSpc>
                <a:spcPct val="90000"/>
              </a:lnSpc>
              <a:spcBef>
                <a:spcPts val="600"/>
              </a:spcBef>
              <a:buClr>
                <a:srgbClr val="92D050"/>
              </a:buClr>
              <a:buSzPct val="76000"/>
              <a:tabLst>
                <a:tab pos="300355" algn="l"/>
                <a:tab pos="300990" algn="l"/>
              </a:tabLst>
              <a:defRPr/>
            </a:pPr>
            <a:r>
              <a:rPr lang="fr-FR" sz="2000" dirty="0"/>
              <a:t>Le binôme titulaire/ suppléant nommé au sein du CTS l’est également pour les différentes formations,</a:t>
            </a:r>
          </a:p>
          <a:p>
            <a:pPr marL="811530" lvl="2" indent="-342900" algn="just">
              <a:lnSpc>
                <a:spcPct val="90000"/>
              </a:lnSpc>
              <a:spcBef>
                <a:spcPts val="600"/>
              </a:spcBef>
              <a:buClr>
                <a:srgbClr val="92D050"/>
              </a:buClr>
              <a:buSzPct val="76000"/>
              <a:tabLst>
                <a:tab pos="300355" algn="l"/>
                <a:tab pos="300990" algn="l"/>
              </a:tabLst>
              <a:defRPr/>
            </a:pPr>
            <a:r>
              <a:rPr lang="fr-FR" sz="2000" dirty="0"/>
              <a:t>Un membre suppléant ne peut pas être titulaire en formation du CTS,</a:t>
            </a:r>
          </a:p>
          <a:p>
            <a:pPr marL="811530" lvl="2" indent="-342900" algn="just">
              <a:lnSpc>
                <a:spcPct val="90000"/>
              </a:lnSpc>
              <a:spcBef>
                <a:spcPts val="600"/>
              </a:spcBef>
              <a:buClr>
                <a:srgbClr val="92D050"/>
              </a:buClr>
              <a:buSzPct val="76000"/>
              <a:tabLst>
                <a:tab pos="300355" algn="l"/>
                <a:tab pos="300990" algn="l"/>
              </a:tabLst>
              <a:defRPr/>
            </a:pPr>
            <a:r>
              <a:rPr lang="fr-FR" sz="2000" dirty="0"/>
              <a:t>En cas d’absence du titulaire, le suppléant le remplace dans toute formation où il est membre,</a:t>
            </a:r>
          </a:p>
          <a:p>
            <a:pPr marL="811530" lvl="2" indent="-342900" algn="just">
              <a:lnSpc>
                <a:spcPct val="90000"/>
              </a:lnSpc>
              <a:spcBef>
                <a:spcPts val="600"/>
              </a:spcBef>
              <a:buClr>
                <a:srgbClr val="92D050"/>
              </a:buClr>
              <a:buSzPct val="76000"/>
              <a:tabLst>
                <a:tab pos="300355" algn="l"/>
                <a:tab pos="300990" algn="l"/>
              </a:tabLst>
              <a:defRPr/>
            </a:pPr>
            <a:r>
              <a:rPr lang="fr-FR" sz="2000" dirty="0"/>
              <a:t>Titulaires et suppléants peuvent assister ensemble aux réunions. En revanche, dans ce cas, seul le titulaire dispose du droit de vote</a:t>
            </a:r>
            <a:r>
              <a:rPr lang="fr-FR" sz="2000" dirty="0" smtClean="0"/>
              <a:t>.</a:t>
            </a:r>
          </a:p>
          <a:p>
            <a:pPr marL="811530" lvl="2" indent="-342900" algn="just">
              <a:lnSpc>
                <a:spcPct val="90000"/>
              </a:lnSpc>
              <a:spcBef>
                <a:spcPts val="600"/>
              </a:spcBef>
              <a:buClr>
                <a:srgbClr val="92D050"/>
              </a:buClr>
              <a:buSzPct val="76000"/>
              <a:tabLst>
                <a:tab pos="300355" algn="l"/>
                <a:tab pos="300990" algn="l"/>
              </a:tabLst>
              <a:defRPr/>
            </a:pPr>
            <a:r>
              <a:rPr lang="fr-FR" sz="2000" dirty="0" smtClean="0"/>
              <a:t>Lorsqu’une </a:t>
            </a:r>
            <a:r>
              <a:rPr lang="fr-FR" sz="2000" dirty="0"/>
              <a:t>commission comprend un membre qui est le seul représentant de sa catégorie, ce dernier est désigné d’office ;</a:t>
            </a:r>
          </a:p>
          <a:p>
            <a:pPr marL="811530" lvl="2" indent="-342900" algn="just">
              <a:lnSpc>
                <a:spcPct val="90000"/>
              </a:lnSpc>
              <a:spcBef>
                <a:spcPts val="600"/>
              </a:spcBef>
              <a:buClr>
                <a:srgbClr val="92D050"/>
              </a:buClr>
              <a:buSzPct val="76000"/>
              <a:tabLst>
                <a:tab pos="300355" algn="l"/>
                <a:tab pos="300990" algn="l"/>
              </a:tabLst>
              <a:defRPr/>
            </a:pPr>
            <a:r>
              <a:rPr lang="fr-FR" sz="2000" dirty="0" smtClean="0"/>
              <a:t>Lorsque </a:t>
            </a:r>
            <a:r>
              <a:rPr lang="fr-FR" sz="2000" dirty="0"/>
              <a:t>le nombre de candidats correspond au nombre de sièges attribué au collège ou sous collège, il(s) est (ou sont) désigné(s) d’office ;</a:t>
            </a:r>
          </a:p>
          <a:p>
            <a:pPr marL="811530" lvl="2" indent="-342900" algn="just">
              <a:lnSpc>
                <a:spcPct val="90000"/>
              </a:lnSpc>
              <a:spcBef>
                <a:spcPts val="600"/>
              </a:spcBef>
              <a:buClr>
                <a:srgbClr val="92D050"/>
              </a:buClr>
              <a:buSzPct val="76000"/>
              <a:tabLst>
                <a:tab pos="300355" algn="l"/>
                <a:tab pos="300990" algn="l"/>
              </a:tabLst>
              <a:defRPr/>
            </a:pPr>
            <a:r>
              <a:rPr lang="fr-FR" sz="2000" dirty="0" smtClean="0"/>
              <a:t>Lorsque </a:t>
            </a:r>
            <a:r>
              <a:rPr lang="fr-FR" sz="2000" dirty="0"/>
              <a:t>se présentent plusieurs candidats au même siège, le collège ou sous collège(s) procède au vote pour désigner le ou les membres appelés à siéger à la commissions, par consensus, ou à défaut par un vote uninominal à un tour. Si aucune majorité ne se dégage, le candidat le plus âgé est retenu.</a:t>
            </a:r>
          </a:p>
          <a:p>
            <a:pPr marL="811530" lvl="2" indent="-342900" algn="just">
              <a:lnSpc>
                <a:spcPct val="90000"/>
              </a:lnSpc>
              <a:spcBef>
                <a:spcPts val="600"/>
              </a:spcBef>
              <a:buClr>
                <a:srgbClr val="92D050"/>
              </a:buClr>
              <a:buSzPct val="76000"/>
              <a:tabLst>
                <a:tab pos="300355" algn="l"/>
                <a:tab pos="300990" algn="l"/>
              </a:tabLst>
              <a:defRPr/>
            </a:pPr>
            <a:r>
              <a:rPr lang="fr-FR" sz="2000" dirty="0" smtClean="0"/>
              <a:t>En </a:t>
            </a:r>
            <a:r>
              <a:rPr lang="fr-FR" sz="2000" dirty="0"/>
              <a:t>l’absence ou insuffisance de candidature sur un ou des sièges, le(s) siège(s) reste(nt) vacant(s), jusqu’à la présentation de candidat(s). </a:t>
            </a:r>
          </a:p>
          <a:p>
            <a:pPr marL="811530" lvl="2" indent="-342900" algn="just">
              <a:lnSpc>
                <a:spcPct val="90000"/>
              </a:lnSpc>
              <a:spcBef>
                <a:spcPts val="600"/>
              </a:spcBef>
              <a:buClr>
                <a:srgbClr val="92D050"/>
              </a:buClr>
              <a:buSzPct val="76000"/>
              <a:tabLst>
                <a:tab pos="300355" algn="l"/>
                <a:tab pos="300990" algn="l"/>
              </a:tabLst>
              <a:defRPr/>
            </a:pPr>
            <a:endParaRPr lang="fr-FR" sz="2000" dirty="0"/>
          </a:p>
        </p:txBody>
      </p:sp>
    </p:spTree>
    <p:extLst>
      <p:ext uri="{BB962C8B-B14F-4D97-AF65-F5344CB8AC3E}">
        <p14:creationId xmlns:p14="http://schemas.microsoft.com/office/powerpoint/2010/main" val="169694928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a:xfrm>
            <a:off x="457200" y="-27384"/>
            <a:ext cx="8229600" cy="1143000"/>
          </a:xfrm>
        </p:spPr>
        <p:txBody>
          <a:bodyPr>
            <a:noAutofit/>
          </a:bodyPr>
          <a:lstStyle/>
          <a:p>
            <a:r>
              <a:rPr lang="fr-FR" sz="3600" b="1" dirty="0"/>
              <a:t>Installation de la Commission Spécialisée en Santé </a:t>
            </a:r>
            <a:r>
              <a:rPr lang="fr-FR" sz="3600" b="1" dirty="0" smtClean="0"/>
              <a:t>Mentale</a:t>
            </a:r>
            <a:endParaRPr lang="fr-FR" sz="3600" dirty="0"/>
          </a:p>
        </p:txBody>
      </p:sp>
      <p:sp>
        <p:nvSpPr>
          <p:cNvPr id="3" name="Espace réservé du contenu 2"/>
          <p:cNvSpPr>
            <a:spLocks noGrp="1"/>
          </p:cNvSpPr>
          <p:nvPr>
            <p:ph idx="1"/>
          </p:nvPr>
        </p:nvSpPr>
        <p:spPr/>
        <p:txBody>
          <a:bodyPr>
            <a:normAutofit/>
          </a:bodyPr>
          <a:lstStyle/>
          <a:p>
            <a:endParaRPr lang="fr-FR" sz="3300" b="1" dirty="0" smtClean="0">
              <a:solidFill>
                <a:srgbClr val="9FC13F"/>
              </a:solidFill>
              <a:latin typeface="Calibri Light"/>
              <a:ea typeface="+mj-ea"/>
              <a:cs typeface="+mj-cs"/>
            </a:endParaRPr>
          </a:p>
          <a:p>
            <a:endParaRPr lang="fr-FR" sz="3300" b="1" dirty="0">
              <a:solidFill>
                <a:srgbClr val="9FC13F"/>
              </a:solidFill>
              <a:latin typeface="Calibri Light"/>
              <a:ea typeface="+mj-ea"/>
              <a:cs typeface="+mj-cs"/>
            </a:endParaRPr>
          </a:p>
          <a:p>
            <a:endParaRPr lang="fr-FR" dirty="0"/>
          </a:p>
        </p:txBody>
      </p:sp>
      <p:sp>
        <p:nvSpPr>
          <p:cNvPr id="5" name="Espace réservé du contenu 3"/>
          <p:cNvSpPr txBox="1">
            <a:spLocks/>
          </p:cNvSpPr>
          <p:nvPr/>
        </p:nvSpPr>
        <p:spPr>
          <a:xfrm>
            <a:off x="179513" y="1196752"/>
            <a:ext cx="8856984" cy="4968552"/>
          </a:xfrm>
          <a:prstGeom prst="rect">
            <a:avLst/>
          </a:prstGeom>
          <a:ln w="57150">
            <a:solidFill>
              <a:srgbClr val="92D050"/>
            </a:solidFill>
          </a:ln>
        </p:spPr>
        <p:txBody>
          <a:bodyPr>
            <a:normAutofit fontScale="925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465750" lvl="1" algn="just">
              <a:lnSpc>
                <a:spcPct val="130000"/>
              </a:lnSpc>
              <a:spcBef>
                <a:spcPts val="600"/>
              </a:spcBef>
              <a:buFont typeface="Courier New" panose="02070309020205020404" pitchFamily="49" charset="0"/>
              <a:buChar char="o"/>
              <a:defRPr/>
            </a:pPr>
            <a:r>
              <a:rPr lang="fr-FR" sz="1900" b="1" dirty="0" smtClean="0">
                <a:solidFill>
                  <a:srgbClr val="000000"/>
                </a:solidFill>
                <a:ea typeface="ＭＳ Ｐゴシック" pitchFamily="34" charset="-128"/>
                <a:sym typeface="Wingdings 3"/>
              </a:rPr>
              <a:t>12 issus du collège 1 des professionnels et offreurs des services de santé (sur 28)</a:t>
            </a:r>
          </a:p>
          <a:p>
            <a:pPr lvl="1" algn="just">
              <a:defRPr/>
            </a:pPr>
            <a:r>
              <a:rPr lang="fr-FR" sz="1700" i="1" dirty="0" smtClean="0">
                <a:ea typeface="ＭＳ Ｐゴシック" charset="0"/>
              </a:rPr>
              <a:t>Mme </a:t>
            </a:r>
            <a:r>
              <a:rPr lang="fr-FR" sz="1700" i="1" dirty="0">
                <a:ea typeface="ＭＳ Ｐゴシック" charset="0"/>
              </a:rPr>
              <a:t>Marie-Catherine </a:t>
            </a:r>
            <a:r>
              <a:rPr lang="fr-FR" sz="1700" i="1" dirty="0" smtClean="0">
                <a:ea typeface="ＭＳ Ｐゴシック" charset="0"/>
              </a:rPr>
              <a:t>PHAM (EPSBD)</a:t>
            </a:r>
            <a:r>
              <a:rPr lang="fr-FR" sz="1700" dirty="0" smtClean="0">
                <a:ea typeface="ＭＳ Ｐゴシック" charset="0"/>
              </a:rPr>
              <a:t>, </a:t>
            </a:r>
            <a:r>
              <a:rPr lang="fr-FR" sz="1700" dirty="0">
                <a:ea typeface="ＭＳ Ｐゴシック" charset="0"/>
              </a:rPr>
              <a:t>titulaire, </a:t>
            </a:r>
            <a:r>
              <a:rPr lang="fr-FR" sz="1700" dirty="0" smtClean="0">
                <a:ea typeface="ＭＳ Ｐゴシック" charset="0"/>
              </a:rPr>
              <a:t>M. </a:t>
            </a:r>
            <a:r>
              <a:rPr lang="fr-FR" sz="1700" dirty="0">
                <a:ea typeface="ＭＳ Ｐゴシック" charset="0"/>
              </a:rPr>
              <a:t>Eric SIRE (MGEN), </a:t>
            </a:r>
            <a:r>
              <a:rPr lang="fr-FR" sz="1700" dirty="0" smtClean="0">
                <a:ea typeface="ＭＳ Ｐゴシック" charset="0"/>
              </a:rPr>
              <a:t>suppléant</a:t>
            </a:r>
            <a:endParaRPr lang="fr-FR" sz="1700" dirty="0">
              <a:ea typeface="ＭＳ Ｐゴシック" charset="0"/>
            </a:endParaRPr>
          </a:p>
          <a:p>
            <a:pPr lvl="1" algn="just">
              <a:defRPr/>
            </a:pPr>
            <a:r>
              <a:rPr lang="fr-FR" sz="1700" dirty="0" smtClean="0">
                <a:ea typeface="ＭＳ Ｐゴシック" charset="0"/>
              </a:rPr>
              <a:t>Dr </a:t>
            </a:r>
            <a:r>
              <a:rPr lang="fr-FR" sz="1700" dirty="0">
                <a:ea typeface="ＭＳ Ｐゴシック" charset="0"/>
              </a:rPr>
              <a:t>Pascale </a:t>
            </a:r>
            <a:r>
              <a:rPr lang="fr-FR" sz="1700" dirty="0" smtClean="0">
                <a:ea typeface="ＭＳ Ｐゴシック" charset="0"/>
              </a:rPr>
              <a:t>ECHARD-BEZAULT (Direction </a:t>
            </a:r>
            <a:r>
              <a:rPr lang="fr-FR" sz="1700" dirty="0">
                <a:ea typeface="ＭＳ Ｐゴシック" charset="0"/>
              </a:rPr>
              <a:t>Santé </a:t>
            </a:r>
            <a:r>
              <a:rPr lang="fr-FR" sz="1700" dirty="0" smtClean="0">
                <a:ea typeface="ＭＳ Ｐゴシック" charset="0"/>
              </a:rPr>
              <a:t>Publique Evry-Courcouronnes), </a:t>
            </a:r>
            <a:r>
              <a:rPr lang="fr-FR" sz="1700" dirty="0">
                <a:ea typeface="ＭＳ Ｐゴシック" charset="0"/>
              </a:rPr>
              <a:t>titulaire, </a:t>
            </a:r>
            <a:r>
              <a:rPr lang="fr-FR" sz="1700" i="1" dirty="0" smtClean="0">
                <a:ea typeface="ＭＳ Ｐゴシック" charset="0"/>
              </a:rPr>
              <a:t>M. Philippe LEFEVRE (Institut Renaudot), </a:t>
            </a:r>
            <a:r>
              <a:rPr lang="fr-FR" sz="1700" dirty="0" smtClean="0">
                <a:ea typeface="ＭＳ Ｐゴシック" charset="0"/>
              </a:rPr>
              <a:t>suppléant</a:t>
            </a:r>
            <a:endParaRPr lang="fr-FR" sz="1700" dirty="0">
              <a:ea typeface="ＭＳ Ｐゴシック" charset="0"/>
            </a:endParaRPr>
          </a:p>
          <a:p>
            <a:pPr lvl="1" algn="just">
              <a:defRPr/>
            </a:pPr>
            <a:r>
              <a:rPr lang="fr-FR" sz="1700" i="1" dirty="0" smtClean="0">
                <a:ea typeface="ＭＳ Ｐゴシック" charset="0"/>
              </a:rPr>
              <a:t>Dr </a:t>
            </a:r>
            <a:r>
              <a:rPr lang="fr-FR" sz="1700" i="1" dirty="0">
                <a:ea typeface="ＭＳ Ｐゴシック" charset="0"/>
              </a:rPr>
              <a:t>Dominique DREUX (CROM IDF</a:t>
            </a:r>
            <a:r>
              <a:rPr lang="fr-FR" sz="1700" i="1" dirty="0" smtClean="0">
                <a:ea typeface="ＭＳ Ｐゴシック" charset="0"/>
              </a:rPr>
              <a:t>), </a:t>
            </a:r>
            <a:r>
              <a:rPr lang="fr-FR" sz="1700" dirty="0" smtClean="0">
                <a:ea typeface="ＭＳ Ｐゴシック" charset="0"/>
              </a:rPr>
              <a:t>titulaire, Dr </a:t>
            </a:r>
            <a:r>
              <a:rPr lang="fr-FR" sz="1700" dirty="0" err="1">
                <a:ea typeface="ＭＳ Ｐゴシック" charset="0"/>
              </a:rPr>
              <a:t>Mathie</a:t>
            </a:r>
            <a:r>
              <a:rPr lang="fr-FR" sz="1700" dirty="0">
                <a:ea typeface="ＭＳ Ｐゴシック" charset="0"/>
              </a:rPr>
              <a:t> COCO (CROM IDF</a:t>
            </a:r>
            <a:r>
              <a:rPr lang="fr-FR" sz="1700" dirty="0" smtClean="0">
                <a:ea typeface="ＭＳ Ｐゴシック" charset="0"/>
              </a:rPr>
              <a:t>), suppléante</a:t>
            </a:r>
            <a:endParaRPr lang="fr-FR" sz="1700" dirty="0">
              <a:ea typeface="ＭＳ Ｐゴシック" charset="0"/>
            </a:endParaRPr>
          </a:p>
          <a:p>
            <a:pPr lvl="1" algn="just">
              <a:defRPr/>
            </a:pPr>
            <a:r>
              <a:rPr lang="fr-FR" sz="1700" dirty="0" smtClean="0">
                <a:ea typeface="ＭＳ Ｐゴシック" charset="0"/>
              </a:rPr>
              <a:t>A compléter </a:t>
            </a:r>
            <a:endParaRPr lang="fr-FR" sz="1700" dirty="0">
              <a:ea typeface="ＭＳ Ｐゴシック" charset="0"/>
            </a:endParaRPr>
          </a:p>
          <a:p>
            <a:pPr marL="465750" lvl="1" algn="just">
              <a:lnSpc>
                <a:spcPct val="130000"/>
              </a:lnSpc>
              <a:spcBef>
                <a:spcPts val="600"/>
              </a:spcBef>
              <a:buFont typeface="Courier New" panose="02070309020205020404" pitchFamily="49" charset="0"/>
              <a:buChar char="o"/>
              <a:defRPr/>
            </a:pPr>
            <a:r>
              <a:rPr lang="fr-FR" sz="1900" b="1" dirty="0" smtClean="0">
                <a:solidFill>
                  <a:srgbClr val="000000"/>
                </a:solidFill>
                <a:ea typeface="ＭＳ Ｐゴシック" pitchFamily="34" charset="-128"/>
                <a:sym typeface="Wingdings 3"/>
              </a:rPr>
              <a:t>4 </a:t>
            </a:r>
            <a:r>
              <a:rPr lang="fr-FR" sz="1900" b="1" dirty="0">
                <a:solidFill>
                  <a:srgbClr val="000000"/>
                </a:solidFill>
                <a:ea typeface="ＭＳ Ｐゴシック" pitchFamily="34" charset="-128"/>
                <a:sym typeface="Wingdings 3"/>
              </a:rPr>
              <a:t>issus du collège 2 des usagers et associations </a:t>
            </a:r>
            <a:r>
              <a:rPr lang="fr-FR" sz="1900" b="1" dirty="0" smtClean="0">
                <a:solidFill>
                  <a:srgbClr val="000000"/>
                </a:solidFill>
                <a:ea typeface="ＭＳ Ｐゴシック" pitchFamily="34" charset="-128"/>
                <a:sym typeface="Wingdings 3"/>
              </a:rPr>
              <a:t>d’usagers  (sur 10) : </a:t>
            </a:r>
            <a:r>
              <a:rPr lang="fr-FR" sz="1900" i="1" dirty="0" smtClean="0">
                <a:ea typeface="ＭＳ Ｐゴシック" pitchFamily="34" charset="-128"/>
                <a:sym typeface="Wingdings 3"/>
              </a:rPr>
              <a:t>Nombre de candidats = nombre de sièges attribués au collège = &gt; désignés d’office</a:t>
            </a:r>
            <a:endParaRPr lang="fr-FR" sz="1900" i="1" dirty="0">
              <a:ea typeface="ＭＳ Ｐゴシック" pitchFamily="34" charset="-128"/>
              <a:sym typeface="Wingdings 3"/>
            </a:endParaRPr>
          </a:p>
          <a:p>
            <a:pPr lvl="1" algn="just">
              <a:defRPr/>
            </a:pPr>
            <a:r>
              <a:rPr lang="fr-FR" sz="1700" i="1" dirty="0" smtClean="0">
                <a:ea typeface="ＭＳ Ｐゴシック" charset="0"/>
              </a:rPr>
              <a:t>Mme </a:t>
            </a:r>
            <a:r>
              <a:rPr lang="fr-FR" sz="1700" i="1" dirty="0">
                <a:ea typeface="ＭＳ Ｐゴシック" charset="0"/>
              </a:rPr>
              <a:t>Dominique </a:t>
            </a:r>
            <a:r>
              <a:rPr lang="fr-FR" sz="1700" i="1" dirty="0" smtClean="0">
                <a:ea typeface="ＭＳ Ｐゴシック" charset="0"/>
              </a:rPr>
              <a:t>ERGAND (UNAFAM 91), </a:t>
            </a:r>
            <a:r>
              <a:rPr lang="fr-FR" sz="1700" dirty="0">
                <a:ea typeface="ＭＳ Ｐゴシック" charset="0"/>
              </a:rPr>
              <a:t>titulaire, </a:t>
            </a:r>
            <a:r>
              <a:rPr lang="nn-NO" sz="1700" dirty="0" smtClean="0">
                <a:ea typeface="ＭＳ Ｐゴシック" charset="0"/>
              </a:rPr>
              <a:t>Mme Josiane RAMEL </a:t>
            </a:r>
            <a:r>
              <a:rPr lang="nn-NO" sz="1700" dirty="0">
                <a:ea typeface="ＭＳ Ｐゴシック" charset="0"/>
              </a:rPr>
              <a:t>(UNAFAM 91), </a:t>
            </a:r>
            <a:r>
              <a:rPr lang="nn-NO" sz="1700" dirty="0" smtClean="0">
                <a:ea typeface="ＭＳ Ｐゴシック" charset="0"/>
              </a:rPr>
              <a:t>suppléante </a:t>
            </a:r>
          </a:p>
          <a:p>
            <a:pPr lvl="1" algn="just">
              <a:defRPr/>
            </a:pPr>
            <a:r>
              <a:rPr lang="fr-FR" sz="1700" i="1" dirty="0" smtClean="0">
                <a:ea typeface="ＭＳ Ｐゴシック" charset="0"/>
              </a:rPr>
              <a:t>Mme </a:t>
            </a:r>
            <a:r>
              <a:rPr lang="fr-FR" sz="1700" i="1" dirty="0">
                <a:ea typeface="ＭＳ Ｐゴシック" charset="0"/>
              </a:rPr>
              <a:t>Annie </a:t>
            </a:r>
            <a:r>
              <a:rPr lang="fr-FR" sz="1700" i="1" dirty="0" smtClean="0">
                <a:ea typeface="ＭＳ Ｐゴシック" charset="0"/>
              </a:rPr>
              <a:t>LABBE (ARGOS 2001)</a:t>
            </a:r>
            <a:r>
              <a:rPr lang="fr-FR" sz="1700" dirty="0" smtClean="0">
                <a:ea typeface="ＭＳ Ｐゴシック" charset="0"/>
              </a:rPr>
              <a:t>, titulaire </a:t>
            </a:r>
          </a:p>
          <a:p>
            <a:pPr lvl="1" algn="just">
              <a:defRPr/>
            </a:pPr>
            <a:r>
              <a:rPr lang="fr-FR" sz="1700" dirty="0" smtClean="0">
                <a:ea typeface="ＭＳ Ｐゴシック" charset="0"/>
              </a:rPr>
              <a:t>M. Jean-François </a:t>
            </a:r>
            <a:r>
              <a:rPr lang="fr-FR" sz="1700" dirty="0">
                <a:ea typeface="ＭＳ Ｐゴシック" charset="0"/>
              </a:rPr>
              <a:t>GEY (ADPEP 91), titulaire, </a:t>
            </a:r>
            <a:r>
              <a:rPr lang="fr-FR" sz="1700" i="1" dirty="0" smtClean="0">
                <a:ea typeface="ＭＳ Ｐゴシック" charset="0"/>
              </a:rPr>
              <a:t>M. Jean-Claude MATHA (UNAFAM), suppléant</a:t>
            </a:r>
          </a:p>
          <a:p>
            <a:pPr lvl="1" algn="just">
              <a:defRPr/>
            </a:pPr>
            <a:r>
              <a:rPr lang="fr-FR" sz="1700" i="1" dirty="0" smtClean="0">
                <a:ea typeface="ＭＳ Ｐゴシック" charset="0"/>
              </a:rPr>
              <a:t>M. Jean-Claude GALINAND</a:t>
            </a:r>
            <a:r>
              <a:rPr lang="fr-FR" sz="1700" dirty="0" smtClean="0">
                <a:ea typeface="ＭＳ Ｐゴシック" charset="0"/>
              </a:rPr>
              <a:t>, titulaire, M. Gérard AUSSEIL, suppléant </a:t>
            </a:r>
          </a:p>
          <a:p>
            <a:pPr marL="465750" lvl="1" algn="just">
              <a:lnSpc>
                <a:spcPct val="130000"/>
              </a:lnSpc>
              <a:spcBef>
                <a:spcPts val="600"/>
              </a:spcBef>
              <a:buFont typeface="Courier New" panose="02070309020205020404" pitchFamily="49" charset="0"/>
              <a:buChar char="o"/>
              <a:defRPr/>
            </a:pPr>
            <a:r>
              <a:rPr lang="fr-FR" sz="1900" b="1" dirty="0" smtClean="0">
                <a:solidFill>
                  <a:srgbClr val="000000"/>
                </a:solidFill>
                <a:ea typeface="ＭＳ Ｐゴシック" pitchFamily="34" charset="-128"/>
                <a:sym typeface="Wingdings 3"/>
              </a:rPr>
              <a:t>3 </a:t>
            </a:r>
            <a:r>
              <a:rPr lang="fr-FR" sz="1900" b="1" dirty="0">
                <a:solidFill>
                  <a:srgbClr val="000000"/>
                </a:solidFill>
                <a:ea typeface="ＭＳ Ｐゴシック" pitchFamily="34" charset="-128"/>
                <a:sym typeface="Wingdings 3"/>
              </a:rPr>
              <a:t>issus du collège 3 des collectivités territoriales ou de leurs </a:t>
            </a:r>
            <a:r>
              <a:rPr lang="fr-FR" sz="1900" b="1" dirty="0" smtClean="0">
                <a:solidFill>
                  <a:srgbClr val="000000"/>
                </a:solidFill>
                <a:ea typeface="ＭＳ Ｐゴシック" pitchFamily="34" charset="-128"/>
                <a:sym typeface="Wingdings 3"/>
              </a:rPr>
              <a:t>groupements (sur 7)</a:t>
            </a:r>
          </a:p>
          <a:p>
            <a:pPr lvl="1" algn="just">
              <a:lnSpc>
                <a:spcPct val="130000"/>
              </a:lnSpc>
              <a:defRPr/>
            </a:pPr>
            <a:r>
              <a:rPr lang="fr-FR" sz="1700" dirty="0" smtClean="0">
                <a:ea typeface="ＭＳ Ｐゴシック" charset="0"/>
                <a:sym typeface="Wingdings 3"/>
              </a:rPr>
              <a:t>A pourvoir </a:t>
            </a:r>
          </a:p>
          <a:p>
            <a:pPr marL="465750" lvl="1" algn="just">
              <a:lnSpc>
                <a:spcPct val="130000"/>
              </a:lnSpc>
              <a:spcBef>
                <a:spcPts val="600"/>
              </a:spcBef>
              <a:buFont typeface="Courier New" panose="02070309020205020404" pitchFamily="49" charset="0"/>
              <a:buChar char="o"/>
              <a:defRPr/>
            </a:pPr>
            <a:r>
              <a:rPr lang="fr-FR" sz="1900" b="1" dirty="0" smtClean="0">
                <a:solidFill>
                  <a:srgbClr val="000000"/>
                </a:solidFill>
                <a:ea typeface="ＭＳ Ｐゴシック" pitchFamily="34" charset="-128"/>
                <a:sym typeface="Wingdings 3"/>
              </a:rPr>
              <a:t>2 issus du collège 4 des représentants de l’état, organismes de sécurité sociale (sur 3)</a:t>
            </a:r>
          </a:p>
          <a:p>
            <a:pPr lvl="1" algn="just">
              <a:lnSpc>
                <a:spcPct val="140000"/>
              </a:lnSpc>
              <a:defRPr/>
            </a:pPr>
            <a:r>
              <a:rPr lang="fr-FR" sz="1700" dirty="0">
                <a:ea typeface="ＭＳ Ｐゴシック" charset="0"/>
                <a:sym typeface="Wingdings 3"/>
              </a:rPr>
              <a:t>A pourvoir </a:t>
            </a:r>
            <a:endParaRPr lang="fr-FR" dirty="0">
              <a:ea typeface="ＭＳ Ｐゴシック" charset="0"/>
            </a:endParaRPr>
          </a:p>
        </p:txBody>
      </p:sp>
    </p:spTree>
    <p:extLst>
      <p:ext uri="{BB962C8B-B14F-4D97-AF65-F5344CB8AC3E}">
        <p14:creationId xmlns:p14="http://schemas.microsoft.com/office/powerpoint/2010/main" val="239230885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457200" y="1844824"/>
            <a:ext cx="8001000" cy="3312368"/>
          </a:xfrm>
        </p:spPr>
        <p:txBody>
          <a:bodyPr>
            <a:noAutofit/>
          </a:bodyPr>
          <a:lstStyle/>
          <a:p>
            <a:r>
              <a:rPr lang="fr-FR" sz="3800" b="1" dirty="0" smtClean="0"/>
              <a:t>Projet Territorial de Santé Mentale et  </a:t>
            </a:r>
            <a:r>
              <a:rPr lang="fr-FR" sz="3800" b="1" dirty="0"/>
              <a:t/>
            </a:r>
            <a:br>
              <a:rPr lang="fr-FR" sz="3800" b="1" dirty="0"/>
            </a:br>
            <a:r>
              <a:rPr lang="fr-FR" sz="3800" b="1" dirty="0"/>
              <a:t>Perspective de constitution d’une Communauté Psychiatrique de Territoire (CPT) pour le département de l’Essonne</a:t>
            </a:r>
          </a:p>
        </p:txBody>
      </p:sp>
    </p:spTree>
    <p:extLst>
      <p:ext uri="{BB962C8B-B14F-4D97-AF65-F5344CB8AC3E}">
        <p14:creationId xmlns:p14="http://schemas.microsoft.com/office/powerpoint/2010/main" val="39593006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23528" y="269776"/>
            <a:ext cx="8579296" cy="1143000"/>
          </a:xfrm>
        </p:spPr>
        <p:txBody>
          <a:bodyPr>
            <a:noAutofit/>
          </a:bodyPr>
          <a:lstStyle/>
          <a:p>
            <a:r>
              <a:rPr lang="fr-FR" sz="3600" b="1" dirty="0" smtClean="0"/>
              <a:t>Santé mentale : un nouveau cadre législatif et réglementaire, des opportunités pour l’Essonne</a:t>
            </a:r>
            <a:endParaRPr lang="fr-FR" sz="3600" b="1" dirty="0"/>
          </a:p>
        </p:txBody>
      </p:sp>
      <p:sp>
        <p:nvSpPr>
          <p:cNvPr id="3" name="Espace réservé du contenu 2"/>
          <p:cNvSpPr>
            <a:spLocks noGrp="1"/>
          </p:cNvSpPr>
          <p:nvPr>
            <p:ph idx="1"/>
          </p:nvPr>
        </p:nvSpPr>
        <p:spPr>
          <a:xfrm>
            <a:off x="457200" y="1711349"/>
            <a:ext cx="8229600" cy="4525963"/>
          </a:xfrm>
        </p:spPr>
        <p:txBody>
          <a:bodyPr>
            <a:normAutofit fontScale="92500" lnSpcReduction="10000"/>
          </a:bodyPr>
          <a:lstStyle/>
          <a:p>
            <a:pPr marL="342900" lvl="1" indent="-274320" algn="just">
              <a:spcBef>
                <a:spcPts val="0"/>
              </a:spcBef>
              <a:buClr>
                <a:srgbClr val="92D050"/>
              </a:buClr>
              <a:buSzPct val="76000"/>
              <a:buFont typeface="Wingdings 2" pitchFamily="18" charset="2"/>
              <a:buChar char=""/>
              <a:tabLst>
                <a:tab pos="300355" algn="l"/>
                <a:tab pos="300990" algn="l"/>
              </a:tabLst>
              <a:defRPr/>
            </a:pPr>
            <a:r>
              <a:rPr lang="fr-FR" sz="2400" dirty="0">
                <a:solidFill>
                  <a:srgbClr val="000000"/>
                </a:solidFill>
              </a:rPr>
              <a:t>Dispositions </a:t>
            </a:r>
            <a:r>
              <a:rPr lang="fr-FR" sz="2400" dirty="0" smtClean="0">
                <a:solidFill>
                  <a:srgbClr val="000000"/>
                </a:solidFill>
              </a:rPr>
              <a:t>législatives sur </a:t>
            </a:r>
            <a:r>
              <a:rPr lang="fr-FR" sz="2400" dirty="0">
                <a:solidFill>
                  <a:srgbClr val="000000"/>
                </a:solidFill>
              </a:rPr>
              <a:t>la psychiatrie et la santé </a:t>
            </a:r>
            <a:r>
              <a:rPr lang="fr-FR" sz="2400" dirty="0" smtClean="0">
                <a:solidFill>
                  <a:srgbClr val="000000"/>
                </a:solidFill>
              </a:rPr>
              <a:t>mentale</a:t>
            </a:r>
            <a:r>
              <a:rPr lang="fr-FR" sz="2400" dirty="0">
                <a:solidFill>
                  <a:srgbClr val="000000"/>
                </a:solidFill>
              </a:rPr>
              <a:t>, issues de la </a:t>
            </a:r>
            <a:r>
              <a:rPr lang="fr-FR" sz="2400" i="1" dirty="0"/>
              <a:t>Loi du 26 janvier 2016 de modernisation du système de santé </a:t>
            </a:r>
            <a:r>
              <a:rPr lang="fr-FR" sz="2400" i="1" dirty="0" smtClean="0"/>
              <a:t>(</a:t>
            </a:r>
            <a:r>
              <a:rPr lang="fr-FR" sz="2400" i="1" dirty="0"/>
              <a:t>Titre II : Faciliter au quotidien les parcours de santé, </a:t>
            </a:r>
            <a:r>
              <a:rPr lang="fr-FR" sz="2400" i="1" dirty="0" smtClean="0"/>
              <a:t>article </a:t>
            </a:r>
            <a:r>
              <a:rPr lang="fr-FR" sz="2400" i="1" dirty="0"/>
              <a:t>69), </a:t>
            </a:r>
            <a:r>
              <a:rPr lang="fr-FR" sz="2400" dirty="0" smtClean="0">
                <a:solidFill>
                  <a:srgbClr val="000000"/>
                </a:solidFill>
              </a:rPr>
              <a:t>créant </a:t>
            </a:r>
            <a:r>
              <a:rPr lang="fr-FR" sz="2400" dirty="0">
                <a:solidFill>
                  <a:srgbClr val="000000"/>
                </a:solidFill>
              </a:rPr>
              <a:t>et </a:t>
            </a:r>
            <a:r>
              <a:rPr lang="fr-FR" sz="2400" dirty="0" smtClean="0">
                <a:solidFill>
                  <a:srgbClr val="000000"/>
                </a:solidFill>
              </a:rPr>
              <a:t>articulant </a:t>
            </a:r>
            <a:r>
              <a:rPr lang="fr-FR" sz="2400" dirty="0">
                <a:solidFill>
                  <a:srgbClr val="000000"/>
                </a:solidFill>
              </a:rPr>
              <a:t>différents </a:t>
            </a:r>
            <a:r>
              <a:rPr lang="fr-FR" sz="2400" dirty="0" smtClean="0">
                <a:solidFill>
                  <a:srgbClr val="000000"/>
                </a:solidFill>
              </a:rPr>
              <a:t>dispositifs : </a:t>
            </a:r>
            <a:endParaRPr lang="fr-FR" sz="2400" i="1" dirty="0" smtClean="0">
              <a:solidFill>
                <a:srgbClr val="FF0000"/>
              </a:solidFill>
            </a:endParaRPr>
          </a:p>
          <a:p>
            <a:pPr marL="811530" lvl="2" indent="-342900" algn="just">
              <a:spcBef>
                <a:spcPts val="300"/>
              </a:spcBef>
              <a:buClr>
                <a:srgbClr val="92D050"/>
              </a:buClr>
              <a:buSzPct val="76000"/>
              <a:tabLst>
                <a:tab pos="300355" algn="l"/>
                <a:tab pos="300990" algn="l"/>
              </a:tabLst>
              <a:defRPr/>
            </a:pPr>
            <a:r>
              <a:rPr lang="fr-FR" sz="2000" dirty="0" smtClean="0"/>
              <a:t>Politique de santé mentale</a:t>
            </a:r>
          </a:p>
          <a:p>
            <a:pPr marL="811530" lvl="2" indent="-342900" algn="just">
              <a:spcBef>
                <a:spcPts val="300"/>
              </a:spcBef>
              <a:buClr>
                <a:srgbClr val="92D050"/>
              </a:buClr>
              <a:buSzPct val="76000"/>
              <a:tabLst>
                <a:tab pos="300355" algn="l"/>
                <a:tab pos="300990" algn="l"/>
              </a:tabLst>
              <a:defRPr/>
            </a:pPr>
            <a:r>
              <a:rPr lang="fr-FR" sz="2000" dirty="0" smtClean="0"/>
              <a:t>Diagnostic partagé de santé mentale</a:t>
            </a:r>
          </a:p>
          <a:p>
            <a:pPr marL="811530" lvl="2" indent="-342900" algn="just">
              <a:spcBef>
                <a:spcPts val="300"/>
              </a:spcBef>
              <a:buClr>
                <a:srgbClr val="92D050"/>
              </a:buClr>
              <a:buSzPct val="76000"/>
              <a:tabLst>
                <a:tab pos="300355" algn="l"/>
                <a:tab pos="300990" algn="l"/>
              </a:tabLst>
              <a:defRPr/>
            </a:pPr>
            <a:r>
              <a:rPr lang="fr-FR" sz="2000" dirty="0" smtClean="0">
                <a:solidFill>
                  <a:srgbClr val="000000"/>
                </a:solidFill>
              </a:rPr>
              <a:t>Projet </a:t>
            </a:r>
            <a:r>
              <a:rPr lang="fr-FR" sz="2000" dirty="0">
                <a:solidFill>
                  <a:srgbClr val="000000"/>
                </a:solidFill>
              </a:rPr>
              <a:t>territorial de santé mentale </a:t>
            </a:r>
            <a:r>
              <a:rPr lang="fr-FR" sz="2000" dirty="0" smtClean="0">
                <a:solidFill>
                  <a:srgbClr val="000000"/>
                </a:solidFill>
              </a:rPr>
              <a:t>(PTSM)</a:t>
            </a:r>
            <a:endParaRPr lang="fr-FR" sz="2000" dirty="0">
              <a:solidFill>
                <a:srgbClr val="000000"/>
              </a:solidFill>
            </a:endParaRPr>
          </a:p>
          <a:p>
            <a:pPr marL="811530" lvl="2" indent="-342900" algn="just">
              <a:spcBef>
                <a:spcPts val="300"/>
              </a:spcBef>
              <a:buClr>
                <a:srgbClr val="92D050"/>
              </a:buClr>
              <a:buSzPct val="76000"/>
              <a:tabLst>
                <a:tab pos="300355" algn="l"/>
                <a:tab pos="300990" algn="l"/>
              </a:tabLst>
              <a:defRPr/>
            </a:pPr>
            <a:r>
              <a:rPr lang="fr-FR" sz="2000" dirty="0" smtClean="0"/>
              <a:t>Contrat territorial de santé mentale</a:t>
            </a:r>
          </a:p>
          <a:p>
            <a:pPr marL="811530" lvl="2" indent="-342900" algn="just">
              <a:spcBef>
                <a:spcPts val="300"/>
              </a:spcBef>
              <a:buClr>
                <a:srgbClr val="92D050"/>
              </a:buClr>
              <a:buSzPct val="76000"/>
              <a:tabLst>
                <a:tab pos="300355" algn="l"/>
                <a:tab pos="300990" algn="l"/>
              </a:tabLst>
              <a:defRPr/>
            </a:pPr>
            <a:r>
              <a:rPr lang="fr-FR" sz="2000" dirty="0" smtClean="0">
                <a:solidFill>
                  <a:srgbClr val="000000"/>
                </a:solidFill>
              </a:rPr>
              <a:t>Communauté </a:t>
            </a:r>
            <a:r>
              <a:rPr lang="fr-FR" sz="2000" dirty="0">
                <a:solidFill>
                  <a:srgbClr val="000000"/>
                </a:solidFill>
              </a:rPr>
              <a:t>Psychiatrique de </a:t>
            </a:r>
            <a:r>
              <a:rPr lang="fr-FR" sz="2000" dirty="0" smtClean="0">
                <a:solidFill>
                  <a:srgbClr val="000000"/>
                </a:solidFill>
              </a:rPr>
              <a:t>Territoire (CPT)…</a:t>
            </a:r>
          </a:p>
          <a:p>
            <a:pPr marL="742950" lvl="2" indent="-274320" algn="just">
              <a:spcBef>
                <a:spcPts val="0"/>
              </a:spcBef>
              <a:buClr>
                <a:srgbClr val="92D050"/>
              </a:buClr>
              <a:buSzPct val="76000"/>
              <a:buFont typeface="Wingdings 2" pitchFamily="18" charset="2"/>
              <a:buChar char=""/>
              <a:tabLst>
                <a:tab pos="300355" algn="l"/>
                <a:tab pos="300990" algn="l"/>
              </a:tabLst>
              <a:defRPr/>
            </a:pPr>
            <a:endParaRPr lang="fr-FR" sz="1800" dirty="0">
              <a:solidFill>
                <a:srgbClr val="000000"/>
              </a:solidFill>
            </a:endParaRPr>
          </a:p>
          <a:p>
            <a:pPr marL="342900" lvl="1" indent="-274320" algn="just">
              <a:lnSpc>
                <a:spcPct val="90000"/>
              </a:lnSpc>
              <a:spcBef>
                <a:spcPts val="0"/>
              </a:spcBef>
              <a:buClr>
                <a:srgbClr val="92D050"/>
              </a:buClr>
              <a:buSzPct val="76000"/>
              <a:buFont typeface="Wingdings 2" pitchFamily="18" charset="2"/>
              <a:buChar char=""/>
              <a:tabLst>
                <a:tab pos="300355" algn="l"/>
                <a:tab pos="300990" algn="l"/>
              </a:tabLst>
              <a:defRPr/>
            </a:pPr>
            <a:r>
              <a:rPr lang="fr-FR" sz="2400" dirty="0" smtClean="0">
                <a:solidFill>
                  <a:srgbClr val="000000"/>
                </a:solidFill>
              </a:rPr>
              <a:t>Complétées par :</a:t>
            </a:r>
          </a:p>
          <a:p>
            <a:pPr marL="811530" lvl="2" indent="-342900" algn="just">
              <a:lnSpc>
                <a:spcPct val="90000"/>
              </a:lnSpc>
              <a:spcBef>
                <a:spcPts val="600"/>
              </a:spcBef>
              <a:buClr>
                <a:srgbClr val="92D050"/>
              </a:buClr>
              <a:buSzPct val="76000"/>
              <a:tabLst>
                <a:tab pos="300355" algn="l"/>
                <a:tab pos="300990" algn="l"/>
              </a:tabLst>
              <a:defRPr/>
            </a:pPr>
            <a:r>
              <a:rPr lang="fr-FR" sz="2000" i="1" dirty="0" smtClean="0">
                <a:latin typeface="Calibri" panose="020F0502020204030204" pitchFamily="34" charset="0"/>
              </a:rPr>
              <a:t>Décret n°2016-1445 </a:t>
            </a:r>
            <a:r>
              <a:rPr lang="fr-FR" sz="2000" i="1" dirty="0">
                <a:latin typeface="Calibri" panose="020F0502020204030204" pitchFamily="34" charset="0"/>
              </a:rPr>
              <a:t>du 26 octobre 2016 relatif aux communautés psychiatriques de </a:t>
            </a:r>
            <a:r>
              <a:rPr lang="fr-FR" sz="2000" i="1" dirty="0" smtClean="0">
                <a:latin typeface="Calibri" panose="020F0502020204030204" pitchFamily="34" charset="0"/>
              </a:rPr>
              <a:t>territoire</a:t>
            </a:r>
            <a:endParaRPr lang="fr-FR" sz="2000" i="1" dirty="0" smtClean="0"/>
          </a:p>
          <a:p>
            <a:pPr marL="811530" lvl="2" indent="-342900" algn="just">
              <a:lnSpc>
                <a:spcPct val="90000"/>
              </a:lnSpc>
              <a:spcBef>
                <a:spcPts val="300"/>
              </a:spcBef>
              <a:buClr>
                <a:srgbClr val="92D050"/>
              </a:buClr>
              <a:buSzPct val="76000"/>
              <a:tabLst>
                <a:tab pos="300355" algn="l"/>
                <a:tab pos="300990" algn="l"/>
              </a:tabLst>
              <a:defRPr/>
            </a:pPr>
            <a:r>
              <a:rPr lang="fr-FR" sz="2000" i="1" dirty="0" smtClean="0"/>
              <a:t>Décret n°2017-1200 </a:t>
            </a:r>
            <a:r>
              <a:rPr lang="fr-FR" sz="2000" i="1" dirty="0"/>
              <a:t>du 27 juillet 2017 relatif au projet territorial de santé </a:t>
            </a:r>
            <a:r>
              <a:rPr lang="fr-FR" sz="2000" i="1" dirty="0" smtClean="0"/>
              <a:t>mentale</a:t>
            </a:r>
            <a:endParaRPr lang="fr-FR" sz="2000" i="1" dirty="0"/>
          </a:p>
        </p:txBody>
      </p:sp>
    </p:spTree>
    <p:extLst>
      <p:ext uri="{BB962C8B-B14F-4D97-AF65-F5344CB8AC3E}">
        <p14:creationId xmlns:p14="http://schemas.microsoft.com/office/powerpoint/2010/main" val="10611514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pPr marL="0" indent="0">
              <a:buNone/>
            </a:pPr>
            <a:r>
              <a:rPr lang="fr-FR" dirty="0" smtClean="0"/>
              <a:t>Présentation du dispositif de PTSM</a:t>
            </a:r>
          </a:p>
          <a:p>
            <a:endParaRPr lang="fr-FR" dirty="0"/>
          </a:p>
          <a:p>
            <a:pPr marL="3657600" lvl="8" indent="0" algn="r">
              <a:buNone/>
            </a:pPr>
            <a:r>
              <a:rPr lang="fr-FR" i="1" dirty="0" smtClean="0"/>
              <a:t>Philippe </a:t>
            </a:r>
            <a:r>
              <a:rPr lang="fr-FR" i="1" dirty="0" err="1" smtClean="0"/>
              <a:t>Guinard</a:t>
            </a:r>
            <a:endParaRPr lang="fr-FR" i="1" dirty="0"/>
          </a:p>
        </p:txBody>
      </p:sp>
    </p:spTree>
    <p:extLst>
      <p:ext uri="{BB962C8B-B14F-4D97-AF65-F5344CB8AC3E}">
        <p14:creationId xmlns:p14="http://schemas.microsoft.com/office/powerpoint/2010/main" val="17027477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80528" y="-243408"/>
            <a:ext cx="9433048" cy="1143000"/>
          </a:xfrm>
        </p:spPr>
        <p:txBody>
          <a:bodyPr>
            <a:noAutofit/>
          </a:bodyPr>
          <a:lstStyle/>
          <a:p>
            <a:r>
              <a:rPr lang="fr-FR" sz="3600" b="1" dirty="0"/>
              <a:t>Zoom sur le Projet territorial de santé mentale </a:t>
            </a:r>
          </a:p>
        </p:txBody>
      </p:sp>
      <p:sp>
        <p:nvSpPr>
          <p:cNvPr id="3" name="Espace réservé du contenu 2"/>
          <p:cNvSpPr>
            <a:spLocks noGrp="1"/>
          </p:cNvSpPr>
          <p:nvPr>
            <p:ph idx="1"/>
          </p:nvPr>
        </p:nvSpPr>
        <p:spPr>
          <a:xfrm>
            <a:off x="107504" y="847253"/>
            <a:ext cx="8712968" cy="4525963"/>
          </a:xfrm>
        </p:spPr>
        <p:txBody>
          <a:bodyPr>
            <a:noAutofit/>
          </a:bodyPr>
          <a:lstStyle/>
          <a:p>
            <a:pPr marL="194310" indent="-274320" algn="just">
              <a:lnSpc>
                <a:spcPct val="80000"/>
              </a:lnSpc>
              <a:spcBef>
                <a:spcPts val="0"/>
              </a:spcBef>
              <a:buClr>
                <a:srgbClr val="92D050"/>
              </a:buClr>
              <a:buSzPct val="76000"/>
              <a:buFont typeface="Wingdings 2" pitchFamily="18" charset="2"/>
              <a:buChar char=""/>
              <a:tabLst>
                <a:tab pos="300355" algn="l"/>
                <a:tab pos="300990" algn="l"/>
              </a:tabLst>
              <a:defRPr/>
            </a:pPr>
            <a:r>
              <a:rPr lang="fr-FR" sz="2400" dirty="0">
                <a:solidFill>
                  <a:srgbClr val="000000"/>
                </a:solidFill>
              </a:rPr>
              <a:t>Projet territorial de santé mentale (PTSM) </a:t>
            </a:r>
            <a:r>
              <a:rPr lang="fr-FR" sz="2400" dirty="0" smtClean="0">
                <a:solidFill>
                  <a:srgbClr val="000000"/>
                </a:solidFill>
              </a:rPr>
              <a:t>élaboré pour </a:t>
            </a:r>
            <a:r>
              <a:rPr lang="fr-FR" sz="2400" dirty="0">
                <a:solidFill>
                  <a:srgbClr val="000000"/>
                </a:solidFill>
              </a:rPr>
              <a:t>5 ans</a:t>
            </a:r>
          </a:p>
          <a:p>
            <a:pPr marL="811530" lvl="2" indent="-342900" algn="just">
              <a:lnSpc>
                <a:spcPct val="80000"/>
              </a:lnSpc>
              <a:spcBef>
                <a:spcPts val="600"/>
              </a:spcBef>
              <a:buClr>
                <a:srgbClr val="92D050"/>
              </a:buClr>
              <a:buSzPct val="76000"/>
              <a:tabLst>
                <a:tab pos="300355" algn="l"/>
                <a:tab pos="300990" algn="l"/>
              </a:tabLst>
              <a:defRPr/>
            </a:pPr>
            <a:r>
              <a:rPr lang="fr-FR" sz="2000" u="sng" dirty="0">
                <a:solidFill>
                  <a:srgbClr val="000000"/>
                </a:solidFill>
              </a:rPr>
              <a:t>Obligatoire</a:t>
            </a:r>
            <a:r>
              <a:rPr lang="fr-FR" sz="2000" dirty="0">
                <a:solidFill>
                  <a:srgbClr val="000000"/>
                </a:solidFill>
              </a:rPr>
              <a:t> sur les territoires de chaque région  </a:t>
            </a:r>
          </a:p>
          <a:p>
            <a:pPr marL="811530" lvl="2" indent="-342900" algn="just">
              <a:lnSpc>
                <a:spcPct val="80000"/>
              </a:lnSpc>
              <a:spcBef>
                <a:spcPts val="600"/>
              </a:spcBef>
              <a:buClr>
                <a:srgbClr val="92D050"/>
              </a:buClr>
              <a:buSzPct val="76000"/>
              <a:tabLst>
                <a:tab pos="300355" algn="l"/>
                <a:tab pos="300990" algn="l"/>
              </a:tabLst>
              <a:defRPr/>
            </a:pPr>
            <a:r>
              <a:rPr lang="fr-FR" sz="2000" dirty="0">
                <a:solidFill>
                  <a:srgbClr val="000000"/>
                </a:solidFill>
              </a:rPr>
              <a:t>A l’</a:t>
            </a:r>
            <a:r>
              <a:rPr lang="fr-FR" sz="2000" u="sng" dirty="0">
                <a:solidFill>
                  <a:srgbClr val="000000"/>
                </a:solidFill>
              </a:rPr>
              <a:t>initiative</a:t>
            </a:r>
            <a:r>
              <a:rPr lang="fr-FR" sz="2000" dirty="0">
                <a:solidFill>
                  <a:srgbClr val="000000"/>
                </a:solidFill>
              </a:rPr>
              <a:t> des acteurs dans le champ de la santé mentale =&gt; pouvoir de substitution du DGARS en l’absence d’initiative des acteurs</a:t>
            </a:r>
          </a:p>
          <a:p>
            <a:pPr marL="811530" lvl="2" indent="-342900" algn="just">
              <a:lnSpc>
                <a:spcPct val="80000"/>
              </a:lnSpc>
              <a:spcBef>
                <a:spcPts val="600"/>
              </a:spcBef>
              <a:buClr>
                <a:srgbClr val="92D050"/>
              </a:buClr>
              <a:buSzPct val="76000"/>
              <a:tabLst>
                <a:tab pos="300355" algn="l"/>
                <a:tab pos="300990" algn="l"/>
              </a:tabLst>
              <a:defRPr/>
            </a:pPr>
            <a:r>
              <a:rPr lang="fr-FR" sz="2000" dirty="0">
                <a:solidFill>
                  <a:srgbClr val="000000"/>
                </a:solidFill>
              </a:rPr>
              <a:t>Avec l’</a:t>
            </a:r>
            <a:r>
              <a:rPr lang="fr-FR" sz="2000" u="sng" dirty="0">
                <a:solidFill>
                  <a:srgbClr val="000000"/>
                </a:solidFill>
              </a:rPr>
              <a:t>ensemble des acteurs </a:t>
            </a:r>
          </a:p>
          <a:p>
            <a:pPr marL="1657350" lvl="4" indent="-274320" algn="just">
              <a:spcBef>
                <a:spcPts val="0"/>
              </a:spcBef>
              <a:buClr>
                <a:srgbClr val="92D050"/>
              </a:buClr>
              <a:buSzPct val="76000"/>
              <a:buFont typeface="Wingdings 2" pitchFamily="18" charset="2"/>
              <a:buChar char=""/>
              <a:tabLst>
                <a:tab pos="300355" algn="l"/>
                <a:tab pos="300990" algn="l"/>
              </a:tabLst>
              <a:defRPr/>
            </a:pPr>
            <a:r>
              <a:rPr lang="fr-FR" sz="1600" dirty="0" smtClean="0"/>
              <a:t>Usagers</a:t>
            </a:r>
            <a:r>
              <a:rPr lang="fr-FR" sz="1600" dirty="0"/>
              <a:t>, professionnels de santé, établissements de santé, sociaux, médico-sociaux, assurance maladie, services de l'Etat, collectivités territoriales, CLS, </a:t>
            </a:r>
            <a:r>
              <a:rPr lang="fr-FR" sz="1600" dirty="0" smtClean="0"/>
              <a:t>CLSM…</a:t>
            </a:r>
          </a:p>
          <a:p>
            <a:pPr marL="811530" lvl="2" indent="-342900" algn="just">
              <a:lnSpc>
                <a:spcPct val="80000"/>
              </a:lnSpc>
              <a:spcBef>
                <a:spcPts val="600"/>
              </a:spcBef>
              <a:buClr>
                <a:srgbClr val="92D050"/>
              </a:buClr>
              <a:buSzPct val="76000"/>
              <a:tabLst>
                <a:tab pos="300355" algn="l"/>
                <a:tab pos="300990" algn="l"/>
              </a:tabLst>
              <a:defRPr/>
            </a:pPr>
            <a:r>
              <a:rPr lang="fr-FR" sz="2000" dirty="0" smtClean="0">
                <a:solidFill>
                  <a:srgbClr val="000000"/>
                </a:solidFill>
              </a:rPr>
              <a:t>Couvre un </a:t>
            </a:r>
            <a:r>
              <a:rPr lang="fr-FR" sz="2000" u="sng" dirty="0" smtClean="0">
                <a:solidFill>
                  <a:srgbClr val="000000"/>
                </a:solidFill>
              </a:rPr>
              <a:t>vaste </a:t>
            </a:r>
            <a:r>
              <a:rPr lang="fr-FR" sz="2000" u="sng" dirty="0">
                <a:solidFill>
                  <a:srgbClr val="000000"/>
                </a:solidFill>
              </a:rPr>
              <a:t>champ </a:t>
            </a:r>
            <a:r>
              <a:rPr lang="fr-FR" sz="2000" dirty="0">
                <a:solidFill>
                  <a:srgbClr val="000000"/>
                </a:solidFill>
              </a:rPr>
              <a:t>d’action </a:t>
            </a:r>
            <a:r>
              <a:rPr lang="fr-FR" sz="2000" dirty="0" smtClean="0">
                <a:solidFill>
                  <a:srgbClr val="000000"/>
                </a:solidFill>
              </a:rPr>
              <a:t>sur le fond (6 priorités)</a:t>
            </a:r>
            <a:endParaRPr lang="fr-FR" sz="2000" dirty="0">
              <a:solidFill>
                <a:srgbClr val="000000"/>
              </a:solidFill>
            </a:endParaRPr>
          </a:p>
          <a:p>
            <a:pPr marL="811530" lvl="2" indent="-342900" algn="just">
              <a:lnSpc>
                <a:spcPct val="80000"/>
              </a:lnSpc>
              <a:spcBef>
                <a:spcPts val="600"/>
              </a:spcBef>
              <a:buClr>
                <a:srgbClr val="92D050"/>
              </a:buClr>
              <a:buSzPct val="76000"/>
              <a:tabLst>
                <a:tab pos="300355" algn="l"/>
                <a:tab pos="300990" algn="l"/>
              </a:tabLst>
              <a:defRPr/>
            </a:pPr>
            <a:r>
              <a:rPr lang="fr-FR" sz="2000" dirty="0" smtClean="0">
                <a:solidFill>
                  <a:srgbClr val="000000"/>
                </a:solidFill>
              </a:rPr>
              <a:t>Aboutit </a:t>
            </a:r>
            <a:r>
              <a:rPr lang="fr-FR" sz="2000" dirty="0">
                <a:solidFill>
                  <a:srgbClr val="000000"/>
                </a:solidFill>
              </a:rPr>
              <a:t>à un </a:t>
            </a:r>
            <a:r>
              <a:rPr lang="fr-FR" sz="2000" u="sng" dirty="0">
                <a:solidFill>
                  <a:srgbClr val="000000"/>
                </a:solidFill>
              </a:rPr>
              <a:t>Contrat territorial de santé mentale</a:t>
            </a:r>
            <a:r>
              <a:rPr lang="fr-FR" sz="2000" dirty="0">
                <a:solidFill>
                  <a:srgbClr val="000000"/>
                </a:solidFill>
              </a:rPr>
              <a:t> avec l’ARS</a:t>
            </a:r>
          </a:p>
          <a:p>
            <a:pPr marL="194310" lvl="1" indent="-274320" algn="just">
              <a:lnSpc>
                <a:spcPct val="80000"/>
              </a:lnSpc>
              <a:spcBef>
                <a:spcPts val="900"/>
              </a:spcBef>
              <a:buClr>
                <a:srgbClr val="92D050"/>
              </a:buClr>
              <a:buSzPct val="76000"/>
              <a:buFont typeface="Wingdings 2" pitchFamily="18" charset="2"/>
              <a:buChar char=""/>
              <a:tabLst>
                <a:tab pos="300355" algn="l"/>
                <a:tab pos="300990" algn="l"/>
              </a:tabLst>
              <a:defRPr/>
            </a:pPr>
            <a:r>
              <a:rPr lang="fr-FR" sz="2400" dirty="0">
                <a:solidFill>
                  <a:srgbClr val="000000"/>
                </a:solidFill>
              </a:rPr>
              <a:t>La Communauté Psychiatrique de </a:t>
            </a:r>
            <a:r>
              <a:rPr lang="fr-FR" sz="2400" dirty="0" smtClean="0">
                <a:solidFill>
                  <a:srgbClr val="000000"/>
                </a:solidFill>
              </a:rPr>
              <a:t>Territoire, outil de </a:t>
            </a:r>
            <a:r>
              <a:rPr lang="fr-FR" sz="2400" dirty="0">
                <a:solidFill>
                  <a:srgbClr val="000000"/>
                </a:solidFill>
              </a:rPr>
              <a:t>pilotage </a:t>
            </a:r>
            <a:r>
              <a:rPr lang="fr-FR" sz="2400" dirty="0" smtClean="0">
                <a:solidFill>
                  <a:srgbClr val="000000"/>
                </a:solidFill>
              </a:rPr>
              <a:t>du </a:t>
            </a:r>
            <a:r>
              <a:rPr lang="fr-FR" sz="2400" dirty="0">
                <a:solidFill>
                  <a:srgbClr val="000000"/>
                </a:solidFill>
              </a:rPr>
              <a:t>PTSM prévu par le </a:t>
            </a:r>
            <a:r>
              <a:rPr lang="fr-FR" sz="2400" dirty="0" smtClean="0">
                <a:solidFill>
                  <a:srgbClr val="000000"/>
                </a:solidFill>
              </a:rPr>
              <a:t>législateur</a:t>
            </a:r>
            <a:endParaRPr lang="fr-FR" sz="2400" dirty="0">
              <a:solidFill>
                <a:srgbClr val="000000"/>
              </a:solidFill>
            </a:endParaRPr>
          </a:p>
          <a:p>
            <a:pPr marL="811530" lvl="2" indent="-342900" algn="just">
              <a:lnSpc>
                <a:spcPct val="80000"/>
              </a:lnSpc>
              <a:spcBef>
                <a:spcPts val="600"/>
              </a:spcBef>
              <a:buClr>
                <a:srgbClr val="92D050"/>
              </a:buClr>
              <a:buSzPct val="76000"/>
              <a:tabLst>
                <a:tab pos="300355" algn="l"/>
                <a:tab pos="300990" algn="l"/>
              </a:tabLst>
              <a:defRPr/>
            </a:pPr>
            <a:r>
              <a:rPr lang="fr-FR" sz="2000" dirty="0" smtClean="0">
                <a:solidFill>
                  <a:srgbClr val="000000"/>
                </a:solidFill>
              </a:rPr>
              <a:t>« Fédère </a:t>
            </a:r>
            <a:r>
              <a:rPr lang="fr-FR" sz="2000" dirty="0">
                <a:solidFill>
                  <a:srgbClr val="000000"/>
                </a:solidFill>
              </a:rPr>
              <a:t>les acteurs de la psychiatrie et de la santé mentale qui la composent pour offrir aux patients des parcours de prévention, de soins, de réadaptation et réinsertion sociale coordonnés et sans </a:t>
            </a:r>
            <a:r>
              <a:rPr lang="fr-FR" sz="2000" dirty="0" smtClean="0">
                <a:solidFill>
                  <a:srgbClr val="000000"/>
                </a:solidFill>
              </a:rPr>
              <a:t>rupture » (</a:t>
            </a:r>
            <a:r>
              <a:rPr lang="fr-FR" sz="2000" i="1" dirty="0">
                <a:latin typeface="Calibri" panose="020F0502020204030204" pitchFamily="34" charset="0"/>
              </a:rPr>
              <a:t>Décret </a:t>
            </a:r>
            <a:r>
              <a:rPr lang="fr-FR" sz="2000" i="1" dirty="0" smtClean="0">
                <a:latin typeface="Calibri" panose="020F0502020204030204" pitchFamily="34" charset="0"/>
              </a:rPr>
              <a:t>26/10/2016 </a:t>
            </a:r>
            <a:r>
              <a:rPr lang="fr-FR" sz="2000" i="1" dirty="0">
                <a:latin typeface="Calibri" panose="020F0502020204030204" pitchFamily="34" charset="0"/>
              </a:rPr>
              <a:t>relatif aux </a:t>
            </a:r>
            <a:r>
              <a:rPr lang="fr-FR" sz="2000" i="1" dirty="0" smtClean="0">
                <a:latin typeface="Calibri" panose="020F0502020204030204" pitchFamily="34" charset="0"/>
              </a:rPr>
              <a:t>CPT)</a:t>
            </a:r>
          </a:p>
          <a:p>
            <a:pPr marL="811530" lvl="2" indent="-342900" algn="just">
              <a:lnSpc>
                <a:spcPct val="80000"/>
              </a:lnSpc>
              <a:spcBef>
                <a:spcPts val="600"/>
              </a:spcBef>
              <a:buClr>
                <a:srgbClr val="92D050"/>
              </a:buClr>
              <a:buSzPct val="76000"/>
              <a:tabLst>
                <a:tab pos="300355" algn="l"/>
                <a:tab pos="300990" algn="l"/>
              </a:tabLst>
              <a:defRPr/>
            </a:pPr>
            <a:r>
              <a:rPr lang="fr-FR" sz="2000" dirty="0" smtClean="0">
                <a:solidFill>
                  <a:srgbClr val="000000"/>
                </a:solidFill>
              </a:rPr>
              <a:t>Outil </a:t>
            </a:r>
            <a:r>
              <a:rPr lang="fr-FR" sz="2000" dirty="0">
                <a:solidFill>
                  <a:srgbClr val="000000"/>
                </a:solidFill>
              </a:rPr>
              <a:t>juridique </a:t>
            </a:r>
            <a:r>
              <a:rPr lang="fr-FR" sz="2000" dirty="0" smtClean="0">
                <a:solidFill>
                  <a:srgbClr val="000000"/>
                </a:solidFill>
              </a:rPr>
              <a:t>associant </a:t>
            </a:r>
            <a:r>
              <a:rPr lang="fr-FR" sz="2000" dirty="0">
                <a:solidFill>
                  <a:srgbClr val="000000"/>
                </a:solidFill>
              </a:rPr>
              <a:t>une vaste catégorie d’acteurs </a:t>
            </a:r>
            <a:r>
              <a:rPr lang="fr-FR" sz="2000" dirty="0" smtClean="0"/>
              <a:t>(établissements </a:t>
            </a:r>
            <a:r>
              <a:rPr lang="fr-FR" sz="2000" dirty="0"/>
              <a:t>de service public hospitalier autorisés en psychiatrie, patients, professionnels de santé, établissements </a:t>
            </a:r>
            <a:r>
              <a:rPr lang="fr-FR" sz="2000" dirty="0" smtClean="0"/>
              <a:t>sanitaires, </a:t>
            </a:r>
            <a:r>
              <a:rPr lang="fr-FR" sz="2000" dirty="0"/>
              <a:t>sociaux et médico-sociaux, établissements de </a:t>
            </a:r>
            <a:r>
              <a:rPr lang="fr-FR" sz="2000" dirty="0" smtClean="0"/>
              <a:t>recours…) </a:t>
            </a:r>
            <a:r>
              <a:rPr lang="fr-FR" sz="2000" dirty="0" smtClean="0">
                <a:solidFill>
                  <a:srgbClr val="000000"/>
                </a:solidFill>
              </a:rPr>
              <a:t>pour élaborer et suivre </a:t>
            </a:r>
            <a:r>
              <a:rPr lang="fr-FR" sz="2000" dirty="0">
                <a:solidFill>
                  <a:srgbClr val="000000"/>
                </a:solidFill>
              </a:rPr>
              <a:t>la réalisation du PTSM dans la durée</a:t>
            </a:r>
          </a:p>
          <a:p>
            <a:pPr marL="811530" lvl="2" indent="-342900" algn="just">
              <a:lnSpc>
                <a:spcPct val="90000"/>
              </a:lnSpc>
              <a:spcBef>
                <a:spcPts val="600"/>
              </a:spcBef>
              <a:buClr>
                <a:srgbClr val="92D050"/>
              </a:buClr>
              <a:buSzPct val="76000"/>
              <a:tabLst>
                <a:tab pos="300355" algn="l"/>
                <a:tab pos="300990" algn="l"/>
              </a:tabLst>
              <a:defRPr/>
            </a:pPr>
            <a:endParaRPr lang="fr-FR" sz="2000" i="1" dirty="0"/>
          </a:p>
          <a:p>
            <a:pPr marL="811530" lvl="2" indent="-342900" algn="just">
              <a:lnSpc>
                <a:spcPct val="80000"/>
              </a:lnSpc>
              <a:spcBef>
                <a:spcPts val="600"/>
              </a:spcBef>
              <a:buClr>
                <a:srgbClr val="92D050"/>
              </a:buClr>
              <a:buSzPct val="76000"/>
              <a:tabLst>
                <a:tab pos="300355" algn="l"/>
                <a:tab pos="300990" algn="l"/>
              </a:tabLst>
              <a:defRPr/>
            </a:pPr>
            <a:endParaRPr lang="fr-FR" sz="2000" dirty="0"/>
          </a:p>
          <a:p>
            <a:pPr marL="1200150" lvl="3" indent="-274320" algn="just">
              <a:spcBef>
                <a:spcPts val="0"/>
              </a:spcBef>
              <a:buClr>
                <a:srgbClr val="92D050"/>
              </a:buClr>
              <a:buSzPct val="76000"/>
              <a:buFont typeface="Wingdings 2" pitchFamily="18" charset="2"/>
              <a:buChar char=""/>
              <a:tabLst>
                <a:tab pos="300355" algn="l"/>
                <a:tab pos="300990" algn="l"/>
              </a:tabLst>
              <a:defRPr/>
            </a:pPr>
            <a:endParaRPr lang="fr-FR" sz="1600" u="sng" dirty="0"/>
          </a:p>
        </p:txBody>
      </p:sp>
    </p:spTree>
    <p:extLst>
      <p:ext uri="{BB962C8B-B14F-4D97-AF65-F5344CB8AC3E}">
        <p14:creationId xmlns:p14="http://schemas.microsoft.com/office/powerpoint/2010/main" val="3367072471"/>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2069</TotalTime>
  <Words>1233</Words>
  <Application>Microsoft Office PowerPoint</Application>
  <PresentationFormat>Affichage à l'écran (4:3)</PresentationFormat>
  <Paragraphs>125</Paragraphs>
  <Slides>12</Slides>
  <Notes>9</Notes>
  <HiddenSlides>0</HiddenSlides>
  <MMClips>0</MMClips>
  <ScaleCrop>false</ScaleCrop>
  <HeadingPairs>
    <vt:vector size="4" baseType="variant">
      <vt:variant>
        <vt:lpstr>Thème</vt:lpstr>
      </vt:variant>
      <vt:variant>
        <vt:i4>1</vt:i4>
      </vt:variant>
      <vt:variant>
        <vt:lpstr>Titres des diapositives</vt:lpstr>
      </vt:variant>
      <vt:variant>
        <vt:i4>12</vt:i4>
      </vt:variant>
    </vt:vector>
  </HeadingPairs>
  <TitlesOfParts>
    <vt:vector size="13" baseType="lpstr">
      <vt:lpstr>Thème Office</vt:lpstr>
      <vt:lpstr> La Santé Mentale :  Mise en place de la Commission Spécialisée en santé mentale et perspective de constitution d’une Communauté Psychiatrique de Territoire </vt:lpstr>
      <vt:lpstr>Mise en place de la Commission en Santé Mentale du Conseil Territorial de Santé (CTS) de l’Essonne</vt:lpstr>
      <vt:lpstr>Présentation PowerPoint</vt:lpstr>
      <vt:lpstr>Les formations du CTS </vt:lpstr>
      <vt:lpstr>Installation de la Commission Spécialisée en Santé Mentale</vt:lpstr>
      <vt:lpstr>Projet Territorial de Santé Mentale et   Perspective de constitution d’une Communauté Psychiatrique de Territoire (CPT) pour le département de l’Essonne</vt:lpstr>
      <vt:lpstr>Santé mentale : un nouveau cadre législatif et réglementaire, des opportunités pour l’Essonne</vt:lpstr>
      <vt:lpstr>Présentation PowerPoint</vt:lpstr>
      <vt:lpstr>Zoom sur le Projet territorial de santé mentale </vt:lpstr>
      <vt:lpstr>Présentation PowerPoint</vt:lpstr>
      <vt:lpstr>Présentation PowerPoint</vt:lpstr>
      <vt:lpstr>Installation de la Commission Spécialisée en Santé Mentale : précisions du RI du CTS</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 SANTE MENTALE</dc:title>
  <dc:creator>Hartwig</dc:creator>
  <cp:lastModifiedBy>ANDRIEU, Irmine</cp:lastModifiedBy>
  <cp:revision>82</cp:revision>
  <cp:lastPrinted>2017-11-07T21:12:29Z</cp:lastPrinted>
  <dcterms:created xsi:type="dcterms:W3CDTF">2017-10-26T07:25:38Z</dcterms:created>
  <dcterms:modified xsi:type="dcterms:W3CDTF">2017-11-13T12:42:35Z</dcterms:modified>
</cp:coreProperties>
</file>