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5"/>
  </p:notesMasterIdLst>
  <p:sldIdLst>
    <p:sldId id="256" r:id="rId2"/>
    <p:sldId id="267" r:id="rId3"/>
    <p:sldId id="268" r:id="rId4"/>
    <p:sldId id="269" r:id="rId5"/>
    <p:sldId id="257" r:id="rId6"/>
    <p:sldId id="258" r:id="rId7"/>
    <p:sldId id="259" r:id="rId8"/>
    <p:sldId id="260" r:id="rId9"/>
    <p:sldId id="261" r:id="rId10"/>
    <p:sldId id="263" r:id="rId11"/>
    <p:sldId id="264" r:id="rId12"/>
    <p:sldId id="266" r:id="rId13"/>
    <p:sldId id="265" r:id="rId14"/>
  </p:sldIdLst>
  <p:sldSz cx="9144000" cy="6858000" type="screen4x3"/>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tion par défaut" id="{E6D0D10E-1FD6-4B69-8E26-5B782B7C6813}">
          <p14:sldIdLst>
            <p14:sldId id="256"/>
            <p14:sldId id="267"/>
            <p14:sldId id="268"/>
            <p14:sldId id="269"/>
            <p14:sldId id="257"/>
            <p14:sldId id="258"/>
            <p14:sldId id="259"/>
            <p14:sldId id="260"/>
            <p14:sldId id="261"/>
            <p14:sldId id="263"/>
            <p14:sldId id="264"/>
            <p14:sldId id="266"/>
            <p14:sldId id="265"/>
          </p14:sldIdLst>
        </p14:section>
      </p14:sectionLst>
    </p:ex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7" d="100"/>
          <a:sy n="87" d="100"/>
        </p:scale>
        <p:origin x="-1464" y="-7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fr-FR" dirty="0"/>
          </a:p>
        </p:txBody>
      </p:sp>
      <p:sp>
        <p:nvSpPr>
          <p:cNvPr id="3" name="Espace réservé de la date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6DD8CFC-23E0-40CA-BAAA-BF5FE6FAB83A}" type="datetimeFigureOut">
              <a:rPr lang="fr-FR" smtClean="0"/>
              <a:t>07/03/2020</a:t>
            </a:fld>
            <a:endParaRPr lang="fr-FR" dirty="0"/>
          </a:p>
        </p:txBody>
      </p:sp>
      <p:sp>
        <p:nvSpPr>
          <p:cNvPr id="4" name="Espace réservé de l'image des diapositives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not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fr-FR" dirty="0"/>
          </a:p>
        </p:txBody>
      </p:sp>
      <p:sp>
        <p:nvSpPr>
          <p:cNvPr id="7" name="Espace réservé du numéro de diapositive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86DE5F5-41A2-46AC-B0F8-500848249D38}" type="slidenum">
              <a:rPr lang="fr-FR" smtClean="0"/>
              <a:t>‹N°›</a:t>
            </a:fld>
            <a:endParaRPr lang="fr-FR" dirty="0"/>
          </a:p>
        </p:txBody>
      </p:sp>
    </p:spTree>
    <p:extLst>
      <p:ext uri="{BB962C8B-B14F-4D97-AF65-F5344CB8AC3E}">
        <p14:creationId xmlns:p14="http://schemas.microsoft.com/office/powerpoint/2010/main" val="41901924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86DE5F5-41A2-46AC-B0F8-500848249D38}" type="slidenum">
              <a:rPr lang="fr-FR" smtClean="0"/>
              <a:t>8</a:t>
            </a:fld>
            <a:endParaRPr lang="fr-FR" dirty="0"/>
          </a:p>
        </p:txBody>
      </p:sp>
    </p:spTree>
    <p:extLst>
      <p:ext uri="{BB962C8B-B14F-4D97-AF65-F5344CB8AC3E}">
        <p14:creationId xmlns:p14="http://schemas.microsoft.com/office/powerpoint/2010/main" val="42670330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fr-FR"/>
              <a:t>Modifiez le style du titre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CC3565D-6960-4BA6-B3ED-CC7C45D6676B}" type="slidenum">
              <a:rPr lang="fr-FR" smtClean="0"/>
              <a:t>‹N°›</a:t>
            </a:fld>
            <a:endParaRPr lang="fr-FR" dirty="0"/>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Vertical Text Placeholder 2"/>
          <p:cNvSpPr>
            <a:spLocks noGrp="1"/>
          </p:cNvSpPr>
          <p:nvPr>
            <p:ph type="body" orient="vert" idx="1"/>
          </p:nvPr>
        </p:nvSpPr>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fr-FR"/>
              <a:t>Modifiez le style du titre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idx="1"/>
          </p:nvPr>
        </p:nvSpPr>
        <p:spPr/>
        <p:txBody>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fr-FR"/>
              <a:t>Modifiez le style du titre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Modifiez les styles du texte du masque</a:t>
            </a:r>
          </a:p>
        </p:txBody>
      </p:sp>
      <p:sp>
        <p:nvSpPr>
          <p:cNvPr id="4" name="Date Placeholder 3"/>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5" name="Footer Placeholder 4"/>
          <p:cNvSpPr>
            <a:spLocks noGrp="1"/>
          </p:cNvSpPr>
          <p:nvPr>
            <p:ph type="ftr" sz="quarter" idx="11"/>
          </p:nvPr>
        </p:nvSpPr>
        <p:spPr/>
        <p:txBody>
          <a:bodyPr/>
          <a:lstStyle/>
          <a:p>
            <a:endParaRPr lang="fr-FR" dirty="0"/>
          </a:p>
        </p:txBody>
      </p:sp>
      <p:sp>
        <p:nvSpPr>
          <p:cNvPr id="6" name="Slide Number Placeholder 5"/>
          <p:cNvSpPr>
            <a:spLocks noGrp="1"/>
          </p:cNvSpPr>
          <p:nvPr>
            <p:ph type="sldNum" sz="quarter" idx="12"/>
          </p:nvPr>
        </p:nvSpPr>
        <p:spPr/>
        <p:txBody>
          <a:bodyPr/>
          <a:lstStyle/>
          <a:p>
            <a:fld id="{9CC3565D-6960-4BA6-B3ED-CC7C45D6676B}" type="slidenum">
              <a:rPr lang="fr-FR" smtClean="0"/>
              <a:t>‹N°›</a:t>
            </a:fld>
            <a:endParaRPr lang="fr-FR" dirty="0"/>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Date Placeholder 4"/>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fr-FR"/>
              <a:t>Modifiez le style du titre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Modifiez les styles du texte du masque</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8" name="Footer Placeholder 7"/>
          <p:cNvSpPr>
            <a:spLocks noGrp="1"/>
          </p:cNvSpPr>
          <p:nvPr>
            <p:ph type="ftr" sz="quarter" idx="11"/>
          </p:nvPr>
        </p:nvSpPr>
        <p:spPr/>
        <p:txBody>
          <a:bodyPr/>
          <a:lstStyle/>
          <a:p>
            <a:endParaRPr lang="fr-FR" dirty="0"/>
          </a:p>
        </p:txBody>
      </p:sp>
      <p:sp>
        <p:nvSpPr>
          <p:cNvPr id="9" name="Slide Number Placeholder 8"/>
          <p:cNvSpPr>
            <a:spLocks noGrp="1"/>
          </p:cNvSpPr>
          <p:nvPr>
            <p:ph type="sldNum" sz="quarter" idx="12"/>
          </p:nvPr>
        </p:nvSpPr>
        <p:spPr/>
        <p:txBody>
          <a:bodyPr/>
          <a:lstStyle/>
          <a:p>
            <a:fld id="{9CC3565D-6960-4BA6-B3ED-CC7C45D6676B}" type="slidenum">
              <a:rPr lang="fr-FR" smtClean="0"/>
              <a:t>‹N°›</a:t>
            </a:fld>
            <a:endParaRPr lang="fr-FR" dirty="0"/>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a:p>
        </p:txBody>
      </p:sp>
      <p:sp>
        <p:nvSpPr>
          <p:cNvPr id="3" name="Date Placeholder 2"/>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4" name="Footer Placeholder 3"/>
          <p:cNvSpPr>
            <a:spLocks noGrp="1"/>
          </p:cNvSpPr>
          <p:nvPr>
            <p:ph type="ftr" sz="quarter" idx="11"/>
          </p:nvPr>
        </p:nvSpPr>
        <p:spPr/>
        <p:txBody>
          <a:bodyPr/>
          <a:lstStyle/>
          <a:p>
            <a:endParaRPr lang="fr-FR" dirty="0"/>
          </a:p>
        </p:txBody>
      </p:sp>
      <p:sp>
        <p:nvSpPr>
          <p:cNvPr id="5" name="Slide Number Placeholder 4"/>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3" name="Footer Placeholder 2"/>
          <p:cNvSpPr>
            <a:spLocks noGrp="1"/>
          </p:cNvSpPr>
          <p:nvPr>
            <p:ph type="ftr" sz="quarter" idx="11"/>
          </p:nvPr>
        </p:nvSpPr>
        <p:spPr/>
        <p:txBody>
          <a:bodyPr/>
          <a:lstStyle/>
          <a:p>
            <a:endParaRPr lang="fr-FR" dirty="0"/>
          </a:p>
        </p:txBody>
      </p:sp>
      <p:sp>
        <p:nvSpPr>
          <p:cNvPr id="4" name="Slide Number Placeholder 3"/>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fr-FR"/>
              <a:t>Modifiez le style du titre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CC3565D-6960-4BA6-B3ED-CC7C45D6676B}" type="slidenum">
              <a:rPr lang="fr-FR" smtClean="0"/>
              <a:t>‹N°›</a:t>
            </a:fld>
            <a:endParaRPr lang="fr-FR" dirty="0"/>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fr-FR"/>
              <a:t>Modifiez le style du titre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Cliquez sur l'icône pour ajouter une image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Modifiez les styles du texte du masque</a:t>
            </a:r>
          </a:p>
        </p:txBody>
      </p:sp>
      <p:sp>
        <p:nvSpPr>
          <p:cNvPr id="5" name="Date Placeholder 4"/>
          <p:cNvSpPr>
            <a:spLocks noGrp="1"/>
          </p:cNvSpPr>
          <p:nvPr>
            <p:ph type="dt" sz="half" idx="10"/>
          </p:nvPr>
        </p:nvSpPr>
        <p:spPr/>
        <p:txBody>
          <a:bodyPr/>
          <a:lstStyle/>
          <a:p>
            <a:fld id="{065E4B06-6F85-45AB-8B74-161F42657798}" type="datetimeFigureOut">
              <a:rPr lang="fr-FR" smtClean="0"/>
              <a:t>07/03/2020</a:t>
            </a:fld>
            <a:endParaRPr lang="fr-FR" dirty="0"/>
          </a:p>
        </p:txBody>
      </p:sp>
      <p:sp>
        <p:nvSpPr>
          <p:cNvPr id="6" name="Footer Placeholder 5"/>
          <p:cNvSpPr>
            <a:spLocks noGrp="1"/>
          </p:cNvSpPr>
          <p:nvPr>
            <p:ph type="ftr" sz="quarter" idx="11"/>
          </p:nvPr>
        </p:nvSpPr>
        <p:spPr/>
        <p:txBody>
          <a:bodyPr/>
          <a:lstStyle/>
          <a:p>
            <a:endParaRPr lang="fr-FR" dirty="0"/>
          </a:p>
        </p:txBody>
      </p:sp>
      <p:sp>
        <p:nvSpPr>
          <p:cNvPr id="7" name="Slide Number Placeholder 6"/>
          <p:cNvSpPr>
            <a:spLocks noGrp="1"/>
          </p:cNvSpPr>
          <p:nvPr>
            <p:ph type="sldNum" sz="quarter" idx="12"/>
          </p:nvPr>
        </p:nvSpPr>
        <p:spPr/>
        <p:txBody>
          <a:bodyPr/>
          <a:lstStyle/>
          <a:p>
            <a:fld id="{9CC3565D-6960-4BA6-B3ED-CC7C45D6676B}" type="slidenum">
              <a:rPr lang="fr-FR" smtClean="0"/>
              <a:t>‹N°›</a:t>
            </a:fld>
            <a:endParaRPr lang="fr-FR"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fr-FR"/>
              <a:t>Modifiez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065E4B06-6F85-45AB-8B74-161F42657798}" type="datetimeFigureOut">
              <a:rPr lang="fr-FR" smtClean="0"/>
              <a:t>07/03/2020</a:t>
            </a:fld>
            <a:endParaRPr lang="fr-FR" dirty="0"/>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fr-FR" dirty="0"/>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9CC3565D-6960-4BA6-B3ED-CC7C45D6676B}" type="slidenum">
              <a:rPr lang="fr-FR" smtClean="0"/>
              <a:t>‹N°›</a:t>
            </a:fld>
            <a:endParaRPr lang="fr-FR" dirty="0"/>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ctrTitle"/>
          </p:nvPr>
        </p:nvSpPr>
        <p:spPr>
          <a:xfrm>
            <a:off x="395536" y="1772816"/>
            <a:ext cx="8229600" cy="1470025"/>
          </a:xfrm>
        </p:spPr>
        <p:txBody>
          <a:bodyPr>
            <a:normAutofit fontScale="90000"/>
          </a:bodyPr>
          <a:lstStyle/>
          <a:p>
            <a:r>
              <a:rPr lang="fr-FR" sz="6600" b="1" dirty="0"/>
              <a:t>« PATIENT EXPERT »</a:t>
            </a:r>
          </a:p>
        </p:txBody>
      </p:sp>
      <p:sp>
        <p:nvSpPr>
          <p:cNvPr id="3" name="Sous-titre 2"/>
          <p:cNvSpPr>
            <a:spLocks noGrp="1"/>
          </p:cNvSpPr>
          <p:nvPr>
            <p:ph type="subTitle" idx="1"/>
          </p:nvPr>
        </p:nvSpPr>
        <p:spPr/>
        <p:txBody>
          <a:bodyPr>
            <a:normAutofit/>
          </a:bodyPr>
          <a:lstStyle/>
          <a:p>
            <a:pPr algn="ctr"/>
            <a:r>
              <a:rPr lang="fr-FR" sz="4400" b="1" dirty="0">
                <a:solidFill>
                  <a:schemeClr val="tx1"/>
                </a:solidFill>
              </a:rPr>
              <a:t>  Son rôle.</a:t>
            </a:r>
          </a:p>
          <a:p>
            <a:pPr algn="ctr"/>
            <a:r>
              <a:rPr lang="fr-FR" sz="4400" b="1" dirty="0">
                <a:solidFill>
                  <a:schemeClr val="tx1"/>
                </a:solidFill>
              </a:rPr>
              <a:t>  Ses missions.</a:t>
            </a:r>
          </a:p>
        </p:txBody>
      </p:sp>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56488" y="692696"/>
            <a:ext cx="1372008" cy="1152588"/>
          </a:xfrm>
          <a:prstGeom prst="rect">
            <a:avLst/>
          </a:prstGeom>
        </p:spPr>
      </p:pic>
    </p:spTree>
    <p:extLst>
      <p:ext uri="{BB962C8B-B14F-4D97-AF65-F5344CB8AC3E}">
        <p14:creationId xmlns:p14="http://schemas.microsoft.com/office/powerpoint/2010/main" val="41628344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467544" y="620688"/>
            <a:ext cx="8280920" cy="769441"/>
          </a:xfrm>
          <a:prstGeom prst="rect">
            <a:avLst/>
          </a:prstGeom>
        </p:spPr>
        <p:txBody>
          <a:bodyPr wrap="square">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fr-FR" sz="4400" b="1" i="0" u="none" strike="noStrike" kern="0" cap="none" spc="0" normalizeH="0" baseline="0" noProof="0" dirty="0" smtClean="0">
                <a:ln>
                  <a:noFill/>
                </a:ln>
                <a:solidFill>
                  <a:srgbClr val="000000"/>
                </a:solidFill>
                <a:effectLst/>
                <a:uLnTx/>
                <a:uFillTx/>
                <a:ea typeface="MS PGothic" panose="020B0600070205080204" pitchFamily="34" charset="-128"/>
                <a:cs typeface="+mj-cs"/>
              </a:rPr>
              <a:t>Les actions de l’AFD91</a:t>
            </a:r>
            <a:endParaRPr kumimoji="0" lang="fr-FR" sz="1800" b="0" i="0" u="none" strike="noStrike" kern="0" cap="none" spc="0" normalizeH="0" baseline="0" noProof="0" dirty="0" smtClean="0">
              <a:ln>
                <a:noFill/>
              </a:ln>
              <a:solidFill>
                <a:sysClr val="windowText" lastClr="000000"/>
              </a:solidFill>
              <a:effectLst/>
              <a:uLnTx/>
              <a:uFillTx/>
            </a:endParaRPr>
          </a:p>
        </p:txBody>
      </p:sp>
      <p:sp>
        <p:nvSpPr>
          <p:cNvPr id="3" name="Rectangle 2"/>
          <p:cNvSpPr/>
          <p:nvPr/>
        </p:nvSpPr>
        <p:spPr>
          <a:xfrm>
            <a:off x="341167" y="2708920"/>
            <a:ext cx="8712968" cy="3145476"/>
          </a:xfrm>
          <a:prstGeom prst="rect">
            <a:avLst/>
          </a:prstGeom>
        </p:spPr>
        <p:txBody>
          <a:bodyPr wrap="square">
            <a:spAutoFit/>
          </a:bodyPr>
          <a:lstStyle/>
          <a:p>
            <a:pPr marL="342900" lvl="0" indent="-342900" eaLnBrk="0" fontAlgn="base" hangingPunct="0">
              <a:spcBef>
                <a:spcPct val="20000"/>
              </a:spcBef>
              <a:spcAft>
                <a:spcPct val="0"/>
              </a:spcAft>
              <a:buFontTx/>
              <a:buChar char="•"/>
            </a:pPr>
            <a:r>
              <a:rPr lang="fr-FR" sz="3200" kern="0" dirty="0">
                <a:solidFill>
                  <a:srgbClr val="000000"/>
                </a:solidFill>
                <a:ea typeface="MS PGothic" panose="020B0600070205080204" pitchFamily="34" charset="-128"/>
              </a:rPr>
              <a:t>Intervention en ETP tous les mardis  au Centre Hospitalier sud-francilien par 2 patients experts.</a:t>
            </a:r>
          </a:p>
          <a:p>
            <a:pPr marL="342900" lvl="0" indent="-342900" eaLnBrk="0" fontAlgn="base" hangingPunct="0">
              <a:spcBef>
                <a:spcPct val="20000"/>
              </a:spcBef>
              <a:spcAft>
                <a:spcPct val="0"/>
              </a:spcAft>
              <a:buFontTx/>
              <a:buChar char="•"/>
            </a:pPr>
            <a:r>
              <a:rPr lang="fr-FR" sz="3200" kern="0" dirty="0">
                <a:solidFill>
                  <a:srgbClr val="000000"/>
                </a:solidFill>
                <a:ea typeface="MS PGothic" panose="020B0600070205080204" pitchFamily="34" charset="-128"/>
              </a:rPr>
              <a:t>Groupes de rencontre organisés mensuellement à la Maison DOC de l’Essonne</a:t>
            </a:r>
          </a:p>
        </p:txBody>
      </p:sp>
    </p:spTree>
    <p:extLst>
      <p:ext uri="{BB962C8B-B14F-4D97-AF65-F5344CB8AC3E}">
        <p14:creationId xmlns:p14="http://schemas.microsoft.com/office/powerpoint/2010/main" val="256638585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3528" y="1484784"/>
            <a:ext cx="8424936" cy="4228850"/>
          </a:xfrm>
          <a:prstGeom prst="rect">
            <a:avLst/>
          </a:prstGeom>
        </p:spPr>
        <p:txBody>
          <a:bodyPr wrap="square">
            <a:spAutoFit/>
          </a:bodyPr>
          <a:lstStyle/>
          <a:p>
            <a:pPr marL="342900" lvl="0" indent="-342900" eaLnBrk="0" fontAlgn="base" hangingPunct="0">
              <a:spcBef>
                <a:spcPct val="20000"/>
              </a:spcBef>
              <a:spcAft>
                <a:spcPct val="0"/>
              </a:spcAft>
              <a:buFontTx/>
              <a:buChar char="•"/>
            </a:pPr>
            <a:r>
              <a:rPr lang="fr-FR" sz="3200" kern="0" dirty="0">
                <a:solidFill>
                  <a:srgbClr val="000000"/>
                </a:solidFill>
                <a:ea typeface="MS PGothic" panose="020B0600070205080204" pitchFamily="34" charset="-128"/>
              </a:rPr>
              <a:t>Intervention hebdomadaire à l’hôpital d’Etampes et d’Arpajon.</a:t>
            </a:r>
          </a:p>
          <a:p>
            <a:pPr marL="342900" lvl="0" indent="-342900" eaLnBrk="0" fontAlgn="base" hangingPunct="0">
              <a:spcBef>
                <a:spcPct val="20000"/>
              </a:spcBef>
              <a:spcAft>
                <a:spcPct val="0"/>
              </a:spcAft>
              <a:buFontTx/>
              <a:buChar char="•"/>
            </a:pPr>
            <a:endParaRPr lang="fr-FR" sz="3200" kern="0" dirty="0">
              <a:solidFill>
                <a:srgbClr val="000000"/>
              </a:solidFill>
              <a:ea typeface="MS PGothic" panose="020B0600070205080204" pitchFamily="34" charset="-128"/>
            </a:endParaRPr>
          </a:p>
          <a:p>
            <a:pPr marL="342900" lvl="0" indent="-342900" eaLnBrk="0" fontAlgn="base" hangingPunct="0">
              <a:spcBef>
                <a:spcPct val="20000"/>
              </a:spcBef>
              <a:spcAft>
                <a:spcPct val="0"/>
              </a:spcAft>
              <a:buFontTx/>
              <a:buChar char="•"/>
            </a:pPr>
            <a:r>
              <a:rPr lang="fr-FR" sz="3200" kern="0" dirty="0">
                <a:solidFill>
                  <a:srgbClr val="000000"/>
                </a:solidFill>
                <a:ea typeface="MS PGothic" panose="020B0600070205080204" pitchFamily="34" charset="-128"/>
              </a:rPr>
              <a:t>Groupes de rencontre dans les structures municipales de plusieurs villes de l’Essonne (Sainte-Geneviève-des-Bois, Brétigny sur Orge, Saint Michel sur Orge, Courcouronnes, Evry)</a:t>
            </a:r>
          </a:p>
        </p:txBody>
      </p:sp>
    </p:spTree>
    <p:extLst>
      <p:ext uri="{BB962C8B-B14F-4D97-AF65-F5344CB8AC3E}">
        <p14:creationId xmlns:p14="http://schemas.microsoft.com/office/powerpoint/2010/main" val="412573698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179512" y="1628800"/>
            <a:ext cx="8712968" cy="4093428"/>
          </a:xfrm>
          <a:prstGeom prst="rect">
            <a:avLst/>
          </a:prstGeom>
        </p:spPr>
        <p:txBody>
          <a:bodyPr wrap="square">
            <a:spAutoFit/>
          </a:bodyPr>
          <a:lstStyle/>
          <a:p>
            <a:pPr lvl="0" defTabSz="457200" eaLnBrk="0" fontAlgn="base" hangingPunct="0">
              <a:spcBef>
                <a:spcPct val="0"/>
              </a:spcBef>
              <a:spcAft>
                <a:spcPct val="0"/>
              </a:spcAft>
            </a:pPr>
            <a:r>
              <a:rPr lang="fr-FR" sz="2000" dirty="0">
                <a:solidFill>
                  <a:srgbClr val="000000"/>
                </a:solidFill>
                <a:latin typeface="Calibri" pitchFamily="34" charset="0"/>
                <a:ea typeface="ＭＳ Ｐゴシック"/>
              </a:rPr>
              <a:t>Fondée en 1979, le</a:t>
            </a:r>
            <a:r>
              <a:rPr lang="fr-FR" sz="2000" b="1" dirty="0">
                <a:solidFill>
                  <a:srgbClr val="000000"/>
                </a:solidFill>
                <a:latin typeface="Calibri" pitchFamily="34" charset="0"/>
                <a:ea typeface="ＭＳ Ｐゴシック"/>
              </a:rPr>
              <a:t> Comede </a:t>
            </a:r>
            <a:r>
              <a:rPr lang="fr-FR" sz="2000" dirty="0">
                <a:solidFill>
                  <a:srgbClr val="000000"/>
                </a:solidFill>
                <a:latin typeface="Calibri" pitchFamily="34" charset="0"/>
                <a:ea typeface="ＭＳ Ｐゴシック"/>
              </a:rPr>
              <a:t>est une ONG française de promotion de la santé des exilés qui gère un centre de santé, lieu de soin et d’</a:t>
            </a:r>
            <a:r>
              <a:rPr lang="fr-FR" sz="2000" b="1" dirty="0">
                <a:solidFill>
                  <a:srgbClr val="000000"/>
                </a:solidFill>
                <a:latin typeface="Calibri" pitchFamily="34" charset="0"/>
                <a:ea typeface="ＭＳ Ｐゴシック"/>
              </a:rPr>
              <a:t>accompagnement</a:t>
            </a:r>
            <a:r>
              <a:rPr lang="fr-FR" sz="2000" dirty="0">
                <a:solidFill>
                  <a:srgbClr val="000000"/>
                </a:solidFill>
                <a:latin typeface="Calibri" pitchFamily="34" charset="0"/>
                <a:ea typeface="ＭＳ Ｐゴシック"/>
              </a:rPr>
              <a:t> médico-psycho-social et juridique au sein de l’hôpital Bicêtre (3000 patients de 100 nationalités/an)</a:t>
            </a:r>
          </a:p>
          <a:p>
            <a:pPr lvl="0" defTabSz="457200" eaLnBrk="0" fontAlgn="base" hangingPunct="0">
              <a:spcBef>
                <a:spcPct val="0"/>
              </a:spcBef>
              <a:spcAft>
                <a:spcPct val="0"/>
              </a:spcAft>
            </a:pPr>
            <a:endParaRPr lang="fr-FR" sz="2000" dirty="0">
              <a:solidFill>
                <a:srgbClr val="000000"/>
              </a:solidFill>
              <a:latin typeface="Calibri" pitchFamily="34" charset="0"/>
              <a:ea typeface="ＭＳ Ｐゴシック"/>
            </a:endParaRPr>
          </a:p>
          <a:p>
            <a:pPr lvl="0" defTabSz="457200" eaLnBrk="0" fontAlgn="base" hangingPunct="0">
              <a:spcBef>
                <a:spcPct val="0"/>
              </a:spcBef>
              <a:spcAft>
                <a:spcPct val="0"/>
              </a:spcAft>
            </a:pPr>
            <a:r>
              <a:rPr lang="fr-FR" sz="2000" dirty="0">
                <a:solidFill>
                  <a:srgbClr val="000000"/>
                </a:solidFill>
                <a:latin typeface="Calibri" pitchFamily="34" charset="0"/>
                <a:ea typeface="ＭＳ Ｐゴシック"/>
              </a:rPr>
              <a:t>2014 : le Comede sollicite la Fédération Française des Diabétiques pour envisager une intervention au sein de son </a:t>
            </a:r>
            <a:r>
              <a:rPr lang="fr-FR" sz="2000" i="1" dirty="0">
                <a:solidFill>
                  <a:srgbClr val="000000"/>
                </a:solidFill>
                <a:latin typeface="Calibri" pitchFamily="34" charset="0"/>
                <a:ea typeface="ＭＳ Ｐゴシック"/>
              </a:rPr>
              <a:t>programme d’ETP</a:t>
            </a:r>
          </a:p>
          <a:p>
            <a:pPr lvl="0" defTabSz="457200" eaLnBrk="0" fontAlgn="base" hangingPunct="0">
              <a:spcBef>
                <a:spcPct val="0"/>
              </a:spcBef>
              <a:spcAft>
                <a:spcPct val="0"/>
              </a:spcAft>
            </a:pPr>
            <a:endParaRPr lang="fr-FR" sz="2000" dirty="0">
              <a:solidFill>
                <a:srgbClr val="000000"/>
              </a:solidFill>
              <a:latin typeface="Calibri" pitchFamily="34" charset="0"/>
              <a:ea typeface="ＭＳ Ｐゴシック"/>
            </a:endParaRPr>
          </a:p>
          <a:p>
            <a:pPr lvl="0" defTabSz="457200" eaLnBrk="0" fontAlgn="base" hangingPunct="0">
              <a:spcBef>
                <a:spcPct val="0"/>
              </a:spcBef>
              <a:spcAft>
                <a:spcPct val="0"/>
              </a:spcAft>
            </a:pPr>
            <a:r>
              <a:rPr lang="fr-FR" sz="2000" b="1" dirty="0">
                <a:solidFill>
                  <a:srgbClr val="000000"/>
                </a:solidFill>
                <a:latin typeface="Calibri" pitchFamily="34" charset="0"/>
                <a:ea typeface="ＭＳ Ｐゴシック"/>
              </a:rPr>
              <a:t>2015</a:t>
            </a:r>
            <a:r>
              <a:rPr lang="fr-FR" sz="2000" dirty="0">
                <a:solidFill>
                  <a:srgbClr val="000000"/>
                </a:solidFill>
                <a:latin typeface="Calibri" pitchFamily="34" charset="0"/>
                <a:ea typeface="ＭＳ Ｐゴシック"/>
              </a:rPr>
              <a:t> : Vincent </a:t>
            </a:r>
            <a:r>
              <a:rPr lang="fr-FR" sz="2000" dirty="0" smtClean="0">
                <a:solidFill>
                  <a:srgbClr val="000000"/>
                </a:solidFill>
                <a:latin typeface="Calibri" pitchFamily="34" charset="0"/>
                <a:ea typeface="ＭＳ Ｐゴシック"/>
              </a:rPr>
              <a:t>CLUZAUD, un </a:t>
            </a:r>
            <a:r>
              <a:rPr lang="fr-FR" sz="2000" dirty="0">
                <a:solidFill>
                  <a:srgbClr val="000000"/>
                </a:solidFill>
                <a:latin typeface="Calibri" pitchFamily="34" charset="0"/>
                <a:ea typeface="ＭＳ Ｐゴシック"/>
              </a:rPr>
              <a:t>Bénévole Patient Expert formé par la </a:t>
            </a:r>
            <a:r>
              <a:rPr lang="fr-FR" sz="2000" dirty="0" smtClean="0">
                <a:solidFill>
                  <a:srgbClr val="000000"/>
                </a:solidFill>
                <a:latin typeface="Calibri" pitchFamily="34" charset="0"/>
                <a:ea typeface="ＭＳ Ｐゴシック"/>
              </a:rPr>
              <a:t>Fédération et l’AFDET </a:t>
            </a:r>
            <a:r>
              <a:rPr lang="fr-FR" sz="2000" dirty="0">
                <a:solidFill>
                  <a:srgbClr val="000000"/>
                </a:solidFill>
                <a:latin typeface="Calibri" pitchFamily="34" charset="0"/>
                <a:ea typeface="ＭＳ Ｐゴシック"/>
              </a:rPr>
              <a:t>anime des groupes de rencontre avec des patients bénéficiaires du programme d’ETP du Comede</a:t>
            </a:r>
          </a:p>
          <a:p>
            <a:pPr lvl="0" defTabSz="457200" eaLnBrk="0" fontAlgn="base" hangingPunct="0">
              <a:spcBef>
                <a:spcPct val="0"/>
              </a:spcBef>
              <a:spcAft>
                <a:spcPct val="0"/>
              </a:spcAft>
            </a:pPr>
            <a:endParaRPr lang="fr-FR" sz="2000" dirty="0">
              <a:solidFill>
                <a:srgbClr val="000000"/>
              </a:solidFill>
              <a:latin typeface="Calibri" pitchFamily="34" charset="0"/>
              <a:ea typeface="ＭＳ Ｐゴシック"/>
            </a:endParaRPr>
          </a:p>
          <a:p>
            <a:pPr lvl="0" defTabSz="457200" eaLnBrk="0" fontAlgn="base" hangingPunct="0">
              <a:spcBef>
                <a:spcPct val="0"/>
              </a:spcBef>
              <a:spcAft>
                <a:spcPct val="0"/>
              </a:spcAft>
            </a:pPr>
            <a:endParaRPr lang="fr-FR" sz="2000" dirty="0">
              <a:solidFill>
                <a:srgbClr val="000000"/>
              </a:solidFill>
              <a:latin typeface="Calibri" pitchFamily="34" charset="0"/>
              <a:ea typeface="ＭＳ Ｐゴシック"/>
            </a:endParaRPr>
          </a:p>
        </p:txBody>
      </p:sp>
    </p:spTree>
    <p:extLst>
      <p:ext uri="{BB962C8B-B14F-4D97-AF65-F5344CB8AC3E}">
        <p14:creationId xmlns:p14="http://schemas.microsoft.com/office/powerpoint/2010/main" val="33624166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286000" y="2841147"/>
            <a:ext cx="4572000" cy="1175706"/>
          </a:xfrm>
          <a:prstGeom prst="rect">
            <a:avLst/>
          </a:prstGeom>
        </p:spPr>
        <p:txBody>
          <a:bodyPr>
            <a:spAutoFit/>
          </a:bodyPr>
          <a:lstStyle/>
          <a:p>
            <a:pPr lvl="0" eaLnBrk="0" fontAlgn="base" hangingPunct="0">
              <a:spcBef>
                <a:spcPct val="20000"/>
              </a:spcBef>
              <a:spcAft>
                <a:spcPct val="0"/>
              </a:spcAft>
              <a:defRPr/>
            </a:pPr>
            <a:r>
              <a:rPr lang="fr-FR" sz="3200" kern="0" dirty="0">
                <a:solidFill>
                  <a:srgbClr val="000000">
                    <a:lumMod val="75000"/>
                    <a:lumOff val="25000"/>
                  </a:srgbClr>
                </a:solidFill>
                <a:ea typeface="ＭＳ Ｐゴシック"/>
              </a:rPr>
              <a:t>MERCI DE VOTRE </a:t>
            </a:r>
          </a:p>
          <a:p>
            <a:pPr lvl="0" eaLnBrk="0" fontAlgn="base" hangingPunct="0">
              <a:spcBef>
                <a:spcPct val="20000"/>
              </a:spcBef>
              <a:spcAft>
                <a:spcPct val="0"/>
              </a:spcAft>
              <a:defRPr/>
            </a:pPr>
            <a:r>
              <a:rPr lang="fr-FR" sz="3200" kern="0" dirty="0">
                <a:solidFill>
                  <a:srgbClr val="000000">
                    <a:lumMod val="75000"/>
                    <a:lumOff val="25000"/>
                  </a:srgbClr>
                </a:solidFill>
                <a:ea typeface="ＭＳ Ｐゴシック"/>
              </a:rPr>
              <a:t>     ATTENTION</a:t>
            </a:r>
          </a:p>
        </p:txBody>
      </p:sp>
    </p:spTree>
    <p:extLst>
      <p:ext uri="{BB962C8B-B14F-4D97-AF65-F5344CB8AC3E}">
        <p14:creationId xmlns:p14="http://schemas.microsoft.com/office/powerpoint/2010/main" val="356615152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467544" y="769910"/>
            <a:ext cx="8208912" cy="707886"/>
          </a:xfrm>
          <a:prstGeom prst="rect">
            <a:avLst/>
          </a:prstGeom>
          <a:noFill/>
        </p:spPr>
        <p:txBody>
          <a:bodyPr wrap="square" rtlCol="0">
            <a:spAutoFit/>
          </a:bodyPr>
          <a:lstStyle/>
          <a:p>
            <a:pPr algn="ctr"/>
            <a:r>
              <a:rPr lang="fr-FR" sz="4000" b="1" dirty="0" smtClean="0">
                <a:solidFill>
                  <a:srgbClr val="C00000"/>
                </a:solidFill>
              </a:rPr>
              <a:t>Vous avez dit « EXPERT ?</a:t>
            </a:r>
            <a:endParaRPr lang="fr-FR" sz="4000" b="1" dirty="0">
              <a:solidFill>
                <a:srgbClr val="C00000"/>
              </a:solidFill>
            </a:endParaRPr>
          </a:p>
        </p:txBody>
      </p:sp>
      <p:sp>
        <p:nvSpPr>
          <p:cNvPr id="3" name="ZoneTexte 2"/>
          <p:cNvSpPr txBox="1"/>
          <p:nvPr/>
        </p:nvSpPr>
        <p:spPr>
          <a:xfrm>
            <a:off x="791580" y="2636912"/>
            <a:ext cx="7560840" cy="2554545"/>
          </a:xfrm>
          <a:prstGeom prst="rect">
            <a:avLst/>
          </a:prstGeom>
          <a:noFill/>
        </p:spPr>
        <p:txBody>
          <a:bodyPr wrap="square" rtlCol="0">
            <a:spAutoFit/>
          </a:bodyPr>
          <a:lstStyle/>
          <a:p>
            <a:pPr algn="ctr"/>
            <a:r>
              <a:rPr lang="fr-FR" altLang="fr-FR" sz="4000" dirty="0">
                <a:solidFill>
                  <a:srgbClr val="002060"/>
                </a:solidFill>
              </a:rPr>
              <a:t>Expert : </a:t>
            </a:r>
            <a:endParaRPr lang="fr-FR" altLang="fr-FR" sz="4000" dirty="0" smtClean="0">
              <a:solidFill>
                <a:srgbClr val="002060"/>
              </a:solidFill>
            </a:endParaRPr>
          </a:p>
          <a:p>
            <a:r>
              <a:rPr lang="fr-FR" altLang="fr-FR" sz="4000" dirty="0" smtClean="0">
                <a:solidFill>
                  <a:srgbClr val="002060"/>
                </a:solidFill>
              </a:rPr>
              <a:t>«</a:t>
            </a:r>
            <a:r>
              <a:rPr lang="fr-FR" altLang="fr-FR" sz="4000" dirty="0">
                <a:solidFill>
                  <a:srgbClr val="002060"/>
                </a:solidFill>
              </a:rPr>
              <a:t> qui a, par l’expérience, par la pratique, acquis une grande habileté »</a:t>
            </a:r>
          </a:p>
        </p:txBody>
      </p:sp>
      <p:sp>
        <p:nvSpPr>
          <p:cNvPr id="5" name="ZoneTexte 4"/>
          <p:cNvSpPr txBox="1"/>
          <p:nvPr/>
        </p:nvSpPr>
        <p:spPr>
          <a:xfrm>
            <a:off x="6444208" y="6173150"/>
            <a:ext cx="2232248" cy="307777"/>
          </a:xfrm>
          <a:prstGeom prst="rect">
            <a:avLst/>
          </a:prstGeom>
          <a:noFill/>
        </p:spPr>
        <p:txBody>
          <a:bodyPr wrap="square" rtlCol="0">
            <a:spAutoFit/>
          </a:bodyPr>
          <a:lstStyle/>
          <a:p>
            <a:r>
              <a:rPr lang="fr-FR" sz="1400" dirty="0" smtClean="0"/>
              <a:t>Définition du Petit Robert</a:t>
            </a:r>
            <a:endParaRPr lang="fr-FR" sz="1400" dirty="0"/>
          </a:p>
        </p:txBody>
      </p:sp>
    </p:spTree>
    <p:extLst>
      <p:ext uri="{BB962C8B-B14F-4D97-AF65-F5344CB8AC3E}">
        <p14:creationId xmlns:p14="http://schemas.microsoft.com/office/powerpoint/2010/main" val="1796654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611560" y="1196752"/>
            <a:ext cx="8136904" cy="5232202"/>
          </a:xfrm>
          <a:prstGeom prst="rect">
            <a:avLst/>
          </a:prstGeom>
          <a:noFill/>
        </p:spPr>
        <p:txBody>
          <a:bodyPr wrap="square" rtlCol="0">
            <a:spAutoFit/>
          </a:bodyPr>
          <a:lstStyle/>
          <a:p>
            <a:pPr>
              <a:defRPr/>
            </a:pPr>
            <a:r>
              <a:rPr lang="fr-FR" altLang="fr-FR" sz="3200" dirty="0"/>
              <a:t>Le Bénévole patient expert est un pair formé, bénévole au sein d’une </a:t>
            </a:r>
            <a:r>
              <a:rPr lang="fr-FR" altLang="fr-FR" sz="3200" dirty="0" smtClean="0"/>
              <a:t>association</a:t>
            </a:r>
          </a:p>
          <a:p>
            <a:pPr>
              <a:defRPr/>
            </a:pPr>
            <a:endParaRPr lang="fr-FR" altLang="fr-FR" sz="3200" dirty="0"/>
          </a:p>
          <a:p>
            <a:pPr>
              <a:defRPr/>
            </a:pPr>
            <a:r>
              <a:rPr lang="fr-FR" altLang="fr-FR" sz="3200" dirty="0"/>
              <a:t>Il n’a pas de lien hiérarchique ni d’autorité sur la personne </a:t>
            </a:r>
            <a:r>
              <a:rPr lang="fr-FR" altLang="fr-FR" sz="3200" dirty="0" smtClean="0"/>
              <a:t>accompagnée</a:t>
            </a:r>
          </a:p>
          <a:p>
            <a:pPr>
              <a:defRPr/>
            </a:pPr>
            <a:endParaRPr lang="fr-FR" altLang="fr-FR" sz="3200" dirty="0"/>
          </a:p>
          <a:p>
            <a:pPr>
              <a:defRPr/>
            </a:pPr>
            <a:r>
              <a:rPr lang="fr-FR" altLang="fr-FR" sz="3200" dirty="0"/>
              <a:t>Il est expert de son vécu avec le diabète au quotidien et sait prendre de la distance avec celui-ci, conscient qu’il n’est pas universel ni forcément reproductible</a:t>
            </a:r>
          </a:p>
          <a:p>
            <a:pPr algn="r">
              <a:defRPr/>
            </a:pPr>
            <a:r>
              <a:rPr lang="fr-FR" altLang="fr-FR" sz="1400" dirty="0"/>
              <a:t>Document « L’accompagnement à l’AFD », 2015</a:t>
            </a:r>
          </a:p>
        </p:txBody>
      </p:sp>
    </p:spTree>
    <p:extLst>
      <p:ext uri="{BB962C8B-B14F-4D97-AF65-F5344CB8AC3E}">
        <p14:creationId xmlns:p14="http://schemas.microsoft.com/office/powerpoint/2010/main" val="212636367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oneTexte 1"/>
          <p:cNvSpPr txBox="1"/>
          <p:nvPr/>
        </p:nvSpPr>
        <p:spPr>
          <a:xfrm>
            <a:off x="395536" y="836712"/>
            <a:ext cx="8064896" cy="707886"/>
          </a:xfrm>
          <a:prstGeom prst="rect">
            <a:avLst/>
          </a:prstGeom>
          <a:noFill/>
        </p:spPr>
        <p:txBody>
          <a:bodyPr wrap="square" rtlCol="0">
            <a:spAutoFit/>
          </a:bodyPr>
          <a:lstStyle/>
          <a:p>
            <a:pPr algn="ctr"/>
            <a:r>
              <a:rPr lang="fr-FR" sz="4000" b="1" dirty="0" smtClean="0">
                <a:solidFill>
                  <a:srgbClr val="C00000"/>
                </a:solidFill>
              </a:rPr>
              <a:t>Que fait-il ?</a:t>
            </a:r>
            <a:endParaRPr lang="fr-FR" sz="4000" b="1" dirty="0">
              <a:solidFill>
                <a:srgbClr val="C00000"/>
              </a:solidFill>
            </a:endParaRPr>
          </a:p>
        </p:txBody>
      </p:sp>
      <p:sp>
        <p:nvSpPr>
          <p:cNvPr id="3" name="ZoneTexte 2"/>
          <p:cNvSpPr txBox="1"/>
          <p:nvPr/>
        </p:nvSpPr>
        <p:spPr>
          <a:xfrm>
            <a:off x="395536" y="1700808"/>
            <a:ext cx="8424936" cy="4862870"/>
          </a:xfrm>
          <a:prstGeom prst="rect">
            <a:avLst/>
          </a:prstGeom>
          <a:noFill/>
        </p:spPr>
        <p:txBody>
          <a:bodyPr wrap="square" rtlCol="0">
            <a:spAutoFit/>
          </a:bodyPr>
          <a:lstStyle/>
          <a:p>
            <a:pPr>
              <a:defRPr/>
            </a:pPr>
            <a:r>
              <a:rPr lang="fr-FR" altLang="fr-FR" sz="3200" dirty="0"/>
              <a:t>Le </a:t>
            </a:r>
            <a:r>
              <a:rPr lang="fr-FR" altLang="fr-FR" sz="3200" dirty="0" smtClean="0"/>
              <a:t>BPE </a:t>
            </a:r>
            <a:r>
              <a:rPr lang="fr-FR" altLang="fr-FR" sz="3200" dirty="0"/>
              <a:t>accompagne de façon individuelle et collective des personnes concernées par </a:t>
            </a:r>
            <a:r>
              <a:rPr lang="fr-FR" altLang="fr-FR" sz="3200" dirty="0" smtClean="0"/>
              <a:t>des maladies chroniques. </a:t>
            </a:r>
            <a:endParaRPr lang="fr-FR" altLang="fr-FR" sz="3200" dirty="0" smtClean="0"/>
          </a:p>
          <a:p>
            <a:pPr>
              <a:defRPr/>
            </a:pPr>
            <a:endParaRPr lang="fr-FR" altLang="fr-FR" sz="3200" dirty="0"/>
          </a:p>
          <a:p>
            <a:pPr>
              <a:defRPr/>
            </a:pPr>
            <a:r>
              <a:rPr lang="fr-FR" altLang="fr-FR" sz="3200" dirty="0"/>
              <a:t>Le travail d’</a:t>
            </a:r>
            <a:r>
              <a:rPr lang="fr-FR" altLang="fr-FR" sz="3200" b="1" dirty="0">
                <a:solidFill>
                  <a:srgbClr val="FF0000"/>
                </a:solidFill>
              </a:rPr>
              <a:t>écoute</a:t>
            </a:r>
            <a:r>
              <a:rPr lang="fr-FR" altLang="fr-FR" sz="3200" dirty="0"/>
              <a:t> est au centre de son engagement, il favorise, entre pairs, le </a:t>
            </a:r>
            <a:r>
              <a:rPr lang="fr-FR" altLang="fr-FR" sz="3200" b="1" dirty="0">
                <a:solidFill>
                  <a:srgbClr val="FF0000"/>
                </a:solidFill>
              </a:rPr>
              <a:t>partage</a:t>
            </a:r>
            <a:r>
              <a:rPr lang="fr-FR" altLang="fr-FR" sz="3200" dirty="0"/>
              <a:t> d’expériences de la maladie, des préoccupations quotidiennes ou de l’observance des traitements</a:t>
            </a:r>
          </a:p>
          <a:p>
            <a:pPr algn="r">
              <a:defRPr/>
            </a:pPr>
            <a:endParaRPr lang="fr-FR" altLang="fr-FR" sz="1100" dirty="0"/>
          </a:p>
          <a:p>
            <a:pPr algn="r">
              <a:defRPr/>
            </a:pPr>
            <a:r>
              <a:rPr lang="fr-FR" altLang="fr-FR" sz="1100" dirty="0"/>
              <a:t>Document « L’accompagnement à l’AFD », 2015</a:t>
            </a:r>
          </a:p>
        </p:txBody>
      </p:sp>
    </p:spTree>
    <p:extLst>
      <p:ext uri="{BB962C8B-B14F-4D97-AF65-F5344CB8AC3E}">
        <p14:creationId xmlns:p14="http://schemas.microsoft.com/office/powerpoint/2010/main" val="18106566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323528" y="548680"/>
            <a:ext cx="8363272" cy="5577483"/>
          </a:xfrm>
        </p:spPr>
        <p:txBody>
          <a:bodyPr>
            <a:normAutofit/>
          </a:bodyPr>
          <a:lstStyle/>
          <a:p>
            <a:pPr marL="0" indent="0" algn="just">
              <a:buNone/>
            </a:pPr>
            <a:r>
              <a:rPr lang="fr-FR" dirty="0"/>
              <a:t>Le concept de «Patient Expert» découle de plusieurs observations :</a:t>
            </a:r>
          </a:p>
          <a:p>
            <a:pPr marL="0" indent="0" algn="just">
              <a:buNone/>
            </a:pPr>
            <a:endParaRPr lang="fr-FR" dirty="0"/>
          </a:p>
          <a:p>
            <a:pPr algn="just">
              <a:buFontTx/>
              <a:buChar char="-"/>
            </a:pPr>
            <a:r>
              <a:rPr lang="fr-FR" dirty="0"/>
              <a:t>Le Médecin connait la maladie, sait la soigner mais ne connait pas le </a:t>
            </a:r>
            <a:r>
              <a:rPr lang="fr-FR" dirty="0">
                <a:solidFill>
                  <a:srgbClr val="FF0000"/>
                </a:solidFill>
              </a:rPr>
              <a:t>vécu avec la maladie.</a:t>
            </a:r>
          </a:p>
          <a:p>
            <a:pPr algn="just">
              <a:buFontTx/>
              <a:buChar char="-"/>
            </a:pPr>
            <a:endParaRPr lang="fr-FR" dirty="0"/>
          </a:p>
          <a:p>
            <a:pPr algn="just">
              <a:buFontTx/>
              <a:buChar char="-"/>
            </a:pPr>
            <a:r>
              <a:rPr lang="fr-FR" dirty="0"/>
              <a:t>Qui mieux que le malade lui-même peut connaitre et appréhender les conséquences  de la maladie et les résultats du traitement sur sa vie de tous les jours ?</a:t>
            </a:r>
          </a:p>
          <a:p>
            <a:pPr algn="just">
              <a:buFontTx/>
              <a:buChar char="-"/>
            </a:pPr>
            <a:endParaRPr lang="fr-FR" dirty="0"/>
          </a:p>
          <a:p>
            <a:pPr marL="0" indent="0" algn="just">
              <a:buNone/>
            </a:pPr>
            <a:r>
              <a:rPr lang="fr-FR" dirty="0"/>
              <a:t>- Au sortir du cabinet médical ou même de l’hôpital certains      patients s’estiment seuls et livrés à eux-mêmes…</a:t>
            </a:r>
          </a:p>
          <a:p>
            <a:pPr marL="0" indent="0">
              <a:buNone/>
            </a:pPr>
            <a:endParaRPr lang="fr-FR" sz="2800"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a:p>
            <a:pPr marL="0" indent="0">
              <a:buNone/>
            </a:pPr>
            <a:endParaRPr lang="fr-FR" dirty="0"/>
          </a:p>
        </p:txBody>
      </p:sp>
    </p:spTree>
    <p:extLst>
      <p:ext uri="{BB962C8B-B14F-4D97-AF65-F5344CB8AC3E}">
        <p14:creationId xmlns:p14="http://schemas.microsoft.com/office/powerpoint/2010/main" val="2822928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404664"/>
            <a:ext cx="8229600" cy="5721499"/>
          </a:xfrm>
        </p:spPr>
        <p:txBody>
          <a:bodyPr>
            <a:normAutofit/>
          </a:bodyPr>
          <a:lstStyle/>
          <a:p>
            <a:pPr marL="0" indent="0" algn="just">
              <a:buNone/>
            </a:pPr>
            <a:endParaRPr lang="fr-FR" sz="2800" dirty="0"/>
          </a:p>
          <a:p>
            <a:pPr marL="0" indent="0" algn="just">
              <a:buNone/>
            </a:pPr>
            <a:endParaRPr lang="fr-FR" sz="2800" dirty="0"/>
          </a:p>
          <a:p>
            <a:pPr marL="0" indent="0" algn="just">
              <a:buNone/>
            </a:pPr>
            <a:r>
              <a:rPr lang="fr-FR" sz="2800" dirty="0"/>
              <a:t>La Fédération Française des Diabétiques a été très rapidement sensible à cette situation et a créé le concept de « Patient Expert » qui a depuis été repris  par d’autres associations.</a:t>
            </a:r>
          </a:p>
          <a:p>
            <a:pPr marL="0" indent="0" algn="just">
              <a:buNone/>
            </a:pPr>
            <a:endParaRPr lang="fr-FR" sz="2800" dirty="0"/>
          </a:p>
          <a:p>
            <a:pPr marL="0" indent="0" algn="just">
              <a:buNone/>
            </a:pPr>
            <a:r>
              <a:rPr lang="fr-FR" sz="2800" dirty="0"/>
              <a:t>On parle souvent aussi de « Patients Ressources ».</a:t>
            </a:r>
          </a:p>
        </p:txBody>
      </p:sp>
    </p:spTree>
    <p:extLst>
      <p:ext uri="{BB962C8B-B14F-4D97-AF65-F5344CB8AC3E}">
        <p14:creationId xmlns:p14="http://schemas.microsoft.com/office/powerpoint/2010/main" val="356684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457200" y="692696"/>
            <a:ext cx="8229600" cy="5784304"/>
          </a:xfrm>
        </p:spPr>
        <p:txBody>
          <a:bodyPr>
            <a:normAutofit fontScale="92500" lnSpcReduction="10000"/>
          </a:bodyPr>
          <a:lstStyle/>
          <a:p>
            <a:pPr marL="0" indent="0" algn="just">
              <a:buNone/>
            </a:pPr>
            <a:r>
              <a:rPr lang="fr-FR" sz="1800" dirty="0"/>
              <a:t>Le « Patient Expert » n’est pas un professionnel de santé mais un patient atteint d’une maladie chronique qui a bénéficié d’une formation.</a:t>
            </a:r>
          </a:p>
          <a:p>
            <a:pPr marL="0" indent="0" algn="just">
              <a:buNone/>
            </a:pPr>
            <a:r>
              <a:rPr lang="fr-FR" sz="1800" dirty="0"/>
              <a:t>Dans le cadre de la Fédération Française des Diabétiques cette formation qui est certifiante ETP, est dispensée par l’AFDET.</a:t>
            </a:r>
          </a:p>
          <a:p>
            <a:pPr marL="0" indent="0" algn="just">
              <a:buNone/>
            </a:pPr>
            <a:endParaRPr lang="fr-FR" sz="1800" dirty="0"/>
          </a:p>
          <a:p>
            <a:pPr marL="0" indent="0" algn="just">
              <a:buNone/>
            </a:pPr>
            <a:r>
              <a:rPr lang="fr-FR" sz="1800" dirty="0"/>
              <a:t>Il ne peut en aucun cas se substituer aux professionnels de santé: son rôle est de fournir aux patients un éclairage et un </a:t>
            </a:r>
            <a:r>
              <a:rPr lang="fr-FR" sz="1800" dirty="0" smtClean="0"/>
              <a:t>soutien </a:t>
            </a:r>
            <a:r>
              <a:rPr lang="fr-FR" sz="1800" dirty="0"/>
              <a:t>complémentaire mettant particulièrement en avant  l’importance, pour chacun, d’être </a:t>
            </a:r>
          </a:p>
          <a:p>
            <a:pPr marL="0" indent="0" algn="ctr">
              <a:buNone/>
            </a:pPr>
            <a:r>
              <a:rPr lang="fr-FR" sz="1800" dirty="0">
                <a:solidFill>
                  <a:srgbClr val="FF0000"/>
                </a:solidFill>
              </a:rPr>
              <a:t>« Acteur de sa santé »</a:t>
            </a:r>
            <a:r>
              <a:rPr lang="fr-FR" sz="1800" dirty="0"/>
              <a:t>.</a:t>
            </a:r>
          </a:p>
          <a:p>
            <a:pPr marL="0" indent="0" algn="just">
              <a:buNone/>
            </a:pPr>
            <a:r>
              <a:rPr lang="fr-FR" sz="1800" dirty="0"/>
              <a:t>Son vécu lui permet de comprendre les préoccupations et les questionnements du patient dans sa vie de  tous les jours avec une maladie chronique, et, grâce à sa formation, de lui apporter des réponses pertinentes.</a:t>
            </a:r>
          </a:p>
          <a:p>
            <a:pPr marL="0" indent="0" algn="just">
              <a:buNone/>
            </a:pPr>
            <a:r>
              <a:rPr lang="fr-FR" sz="1800" dirty="0"/>
              <a:t>Dans certains Hôpitaux de l’APHP, surtout en cardiologie, ils sont même rémunérés. </a:t>
            </a:r>
          </a:p>
          <a:p>
            <a:pPr marL="0" indent="0" algn="just">
              <a:buNone/>
            </a:pPr>
            <a:r>
              <a:rPr lang="fr-FR" sz="1800" dirty="0"/>
              <a:t> </a:t>
            </a:r>
          </a:p>
          <a:p>
            <a:pPr marL="0" indent="0" algn="just">
              <a:buNone/>
            </a:pPr>
            <a:r>
              <a:rPr lang="fr-FR" sz="1800" dirty="0"/>
              <a:t>Pour la Fédération Française des Diabétiques les patients experts doivent demeurer des bénévoles formés afin d’apparaître auprès des autre patients comme des pairs soumis aux mêmes aléas qu’eux.</a:t>
            </a:r>
          </a:p>
          <a:p>
            <a:pPr marL="0" indent="0" algn="just">
              <a:buNone/>
            </a:pPr>
            <a:endParaRPr lang="fr-FR" sz="1800" dirty="0"/>
          </a:p>
          <a:p>
            <a:pPr marL="0" indent="0" algn="just">
              <a:buNone/>
            </a:pPr>
            <a:r>
              <a:rPr lang="fr-FR" sz="1800" i="1" dirty="0"/>
              <a:t>Sur la diapositive suivante, figure le témoignage d’une patiente experte, suivi de la réflexion d’un médecin sur l’effet réalisé.</a:t>
            </a:r>
          </a:p>
        </p:txBody>
      </p:sp>
    </p:spTree>
    <p:extLst>
      <p:ext uri="{BB962C8B-B14F-4D97-AF65-F5344CB8AC3E}">
        <p14:creationId xmlns:p14="http://schemas.microsoft.com/office/powerpoint/2010/main" val="26876786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539552" y="548680"/>
            <a:ext cx="8229600" cy="5928320"/>
          </a:xfrm>
        </p:spPr>
        <p:txBody>
          <a:bodyPr>
            <a:normAutofit fontScale="70000" lnSpcReduction="20000"/>
          </a:bodyPr>
          <a:lstStyle/>
          <a:p>
            <a:endParaRPr lang="fr-FR" sz="2900" dirty="0"/>
          </a:p>
          <a:p>
            <a:r>
              <a:rPr lang="fr-FR" sz="2900" dirty="0"/>
              <a:t>Ces patients experts ont un intérêt majeur : </a:t>
            </a:r>
            <a:r>
              <a:rPr lang="fr-FR" sz="2900" dirty="0">
                <a:solidFill>
                  <a:srgbClr val="FF0000"/>
                </a:solidFill>
              </a:rPr>
              <a:t>représenter la vie réelle</a:t>
            </a:r>
            <a:r>
              <a:rPr lang="fr-FR" sz="2900" dirty="0"/>
              <a:t>.</a:t>
            </a:r>
          </a:p>
          <a:p>
            <a:pPr marL="0" indent="0">
              <a:buNone/>
            </a:pPr>
            <a:endParaRPr lang="fr-FR" sz="2900" dirty="0"/>
          </a:p>
          <a:p>
            <a:pPr marL="0" indent="0">
              <a:buNone/>
            </a:pPr>
            <a:r>
              <a:rPr lang="fr-FR" sz="2900" b="1" i="1" dirty="0"/>
              <a:t>‘’La médecine connaît bien la maladie, mais dans les livres. </a:t>
            </a:r>
          </a:p>
          <a:p>
            <a:pPr marL="0" indent="0" algn="just">
              <a:buNone/>
            </a:pPr>
            <a:r>
              <a:rPr lang="fr-FR" sz="2900" i="1" dirty="0"/>
              <a:t>Les patients experts savent ce qui se passe dans la vie réelle, comme les conséquences de la maladie sur la vie sociale, professionnelle, familiale ou la sexualité des malades. Ils peuvent apporter leur expérience sur les conséquences des traitements comme les effets secondaires</a:t>
            </a:r>
            <a:r>
              <a:rPr lang="fr-FR" sz="2900" b="1" i="1" dirty="0"/>
              <a:t>.’’</a:t>
            </a:r>
          </a:p>
          <a:p>
            <a:pPr marL="0" indent="0" algn="just">
              <a:buNone/>
            </a:pPr>
            <a:r>
              <a:rPr lang="fr-FR" sz="2900" b="1" i="1" dirty="0">
                <a:solidFill>
                  <a:srgbClr val="FF0000"/>
                </a:solidFill>
              </a:rPr>
              <a:t>‘’Le rôle du patient expert est d'apporter de l'information, mais pas de décider en lieu et place du médecin et du patient. Il faut donc malgré tout fixer des limites ’’</a:t>
            </a:r>
            <a:endParaRPr lang="fr-FR" sz="2900" b="1" dirty="0">
              <a:solidFill>
                <a:srgbClr val="FF0000"/>
              </a:solidFill>
            </a:endParaRPr>
          </a:p>
          <a:p>
            <a:pPr marL="0" indent="0">
              <a:buNone/>
            </a:pPr>
            <a:endParaRPr lang="fr-FR" sz="2900" dirty="0">
              <a:solidFill>
                <a:srgbClr val="FF0000"/>
              </a:solidFill>
            </a:endParaRPr>
          </a:p>
          <a:p>
            <a:pPr marL="0" indent="0" algn="just" fontAlgn="base">
              <a:buNone/>
            </a:pPr>
            <a:r>
              <a:rPr lang="fr-FR" sz="2900" dirty="0"/>
              <a:t> À l'hôpital Saint-Antoine de Paris, les patients atteints de la maladie de Crohn sont    pris en charge par l'équipe médicale. Leur inflammation chronique du système digestif les fatigue. Objectif du jour : leur donner des clés pour apprendre à gérer l'épuisement. Entre le médecin, l'infirmière et la psychologue, Corinne Devos. </a:t>
            </a:r>
            <a:r>
              <a:rPr lang="fr-FR" sz="2900" dirty="0">
                <a:solidFill>
                  <a:srgbClr val="FF0000"/>
                </a:solidFill>
              </a:rPr>
              <a:t>Elle n'est pas soignante</a:t>
            </a:r>
            <a:r>
              <a:rPr lang="fr-FR" sz="2900" dirty="0"/>
              <a:t>, c'est une  </a:t>
            </a:r>
            <a:r>
              <a:rPr lang="fr-FR" sz="2900" dirty="0">
                <a:solidFill>
                  <a:srgbClr val="C00000"/>
                </a:solidFill>
              </a:rPr>
              <a:t>»</a:t>
            </a:r>
            <a:r>
              <a:rPr lang="fr-FR" sz="2900" dirty="0"/>
              <a:t> </a:t>
            </a:r>
            <a:r>
              <a:rPr lang="fr-FR" sz="2900" u="sng" dirty="0">
                <a:solidFill>
                  <a:srgbClr val="FF0000"/>
                </a:solidFill>
              </a:rPr>
              <a:t>Patiente Experte »</a:t>
            </a:r>
            <a:endParaRPr lang="fr-FR" u="sng"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a:p>
            <a:pPr fontAlgn="base"/>
            <a:endParaRPr lang="fr-FR" dirty="0"/>
          </a:p>
        </p:txBody>
      </p:sp>
    </p:spTree>
    <p:extLst>
      <p:ext uri="{BB962C8B-B14F-4D97-AF65-F5344CB8AC3E}">
        <p14:creationId xmlns:p14="http://schemas.microsoft.com/office/powerpoint/2010/main" val="177475057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 xmlns:a16="http://schemas.microsoft.com/office/drawing/2014/main" id="{2B9F7DD4-D4E9-4B86-9BA2-5FBEBAE91CD1}"/>
              </a:ext>
            </a:extLst>
          </p:cNvPr>
          <p:cNvSpPr/>
          <p:nvPr/>
        </p:nvSpPr>
        <p:spPr>
          <a:xfrm>
            <a:off x="107504" y="692697"/>
            <a:ext cx="8712968" cy="5355312"/>
          </a:xfrm>
          <a:prstGeom prst="rect">
            <a:avLst/>
          </a:prstGeom>
        </p:spPr>
        <p:txBody>
          <a:bodyPr wrap="square">
            <a:spAutoFit/>
          </a:bodyPr>
          <a:lstStyle/>
          <a:p>
            <a:pPr algn="just" fontAlgn="base"/>
            <a:r>
              <a:rPr lang="fr-FR" dirty="0"/>
              <a:t>  </a:t>
            </a:r>
          </a:p>
          <a:p>
            <a:pPr algn="just" fontAlgn="base"/>
            <a:endParaRPr lang="fr-FR" dirty="0"/>
          </a:p>
          <a:p>
            <a:pPr algn="just" fontAlgn="base"/>
            <a:r>
              <a:rPr lang="fr-FR" dirty="0"/>
              <a:t>En sa présence, la parole se libère. </a:t>
            </a:r>
          </a:p>
          <a:p>
            <a:pPr algn="just" fontAlgn="base"/>
            <a:endParaRPr lang="fr-FR" dirty="0"/>
          </a:p>
          <a:p>
            <a:pPr algn="just" fontAlgn="base"/>
            <a:r>
              <a:rPr lang="fr-FR" dirty="0"/>
              <a:t>"</a:t>
            </a:r>
            <a:r>
              <a:rPr lang="fr-FR" b="1" i="1" dirty="0"/>
              <a:t>Il y a une espèce de compréhension tacite des choses, et je trouve que ça permet aux soignants d'aller toucher du doigt des choses dans lesquelles ils n'ont pas le temps de rester pendant leur temps de consultation</a:t>
            </a:r>
            <a:r>
              <a:rPr lang="fr-FR" dirty="0"/>
              <a:t>", explique Corinne Devos, patiente experte et bénévole à l'association François Aupetit.</a:t>
            </a:r>
          </a:p>
          <a:p>
            <a:pPr algn="just" fontAlgn="base"/>
            <a:endParaRPr lang="fr-FR" dirty="0"/>
          </a:p>
          <a:p>
            <a:pPr fontAlgn="base"/>
            <a:endParaRPr lang="fr-FR" dirty="0"/>
          </a:p>
          <a:p>
            <a:pPr fontAlgn="base"/>
            <a:r>
              <a:rPr lang="fr-FR" dirty="0"/>
              <a:t>‘’ II faut accepter nos limites’’ </a:t>
            </a:r>
          </a:p>
          <a:p>
            <a:pPr fontAlgn="base"/>
            <a:endParaRPr lang="fr-FR" dirty="0"/>
          </a:p>
          <a:p>
            <a:pPr fontAlgn="base"/>
            <a:r>
              <a:rPr lang="fr-FR" dirty="0"/>
              <a:t>Pour les médecins, ces échanges provoquent une remise en question. "</a:t>
            </a:r>
            <a:r>
              <a:rPr lang="fr-FR" i="1" dirty="0"/>
              <a:t>Il faut accepter nos limites, que les traitements donnent des effets secondaires, que les patients nous reprochent des choses de façon directe ou indirecte</a:t>
            </a:r>
            <a:r>
              <a:rPr lang="fr-FR" dirty="0"/>
              <a:t>", estime Isabelle Nion-Larmurier, gastroentérologue à l'hôpital Saint-Antoine. </a:t>
            </a:r>
          </a:p>
          <a:p>
            <a:pPr fontAlgn="base"/>
            <a:r>
              <a:rPr lang="fr-FR" dirty="0"/>
              <a:t>L'intervention de Corinne Devos permet de mettre fin à ces problèmes de communication entre médecins et patients.</a:t>
            </a:r>
          </a:p>
          <a:p>
            <a:pPr fontAlgn="base"/>
            <a:endParaRPr lang="fr-FR" dirty="0"/>
          </a:p>
        </p:txBody>
      </p:sp>
    </p:spTree>
    <p:extLst>
      <p:ext uri="{BB962C8B-B14F-4D97-AF65-F5344CB8AC3E}">
        <p14:creationId xmlns:p14="http://schemas.microsoft.com/office/powerpoint/2010/main" val="87701359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té">
  <a:themeElements>
    <a:clrScheme name="Clarté">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té">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Clarity</Template>
  <TotalTime>187</TotalTime>
  <Words>566</Words>
  <Application>Microsoft Office PowerPoint</Application>
  <PresentationFormat>Affichage à l'écran (4:3)</PresentationFormat>
  <Paragraphs>91</Paragraphs>
  <Slides>13</Slides>
  <Notes>1</Notes>
  <HiddenSlides>0</HiddenSlides>
  <MMClips>0</MMClips>
  <ScaleCrop>false</ScaleCrop>
  <HeadingPairs>
    <vt:vector size="4" baseType="variant">
      <vt:variant>
        <vt:lpstr>Thème</vt:lpstr>
      </vt:variant>
      <vt:variant>
        <vt:i4>1</vt:i4>
      </vt:variant>
      <vt:variant>
        <vt:lpstr>Titres des diapositives</vt:lpstr>
      </vt:variant>
      <vt:variant>
        <vt:i4>13</vt:i4>
      </vt:variant>
    </vt:vector>
  </HeadingPairs>
  <TitlesOfParts>
    <vt:vector size="14" baseType="lpstr">
      <vt:lpstr>Clarté</vt:lpstr>
      <vt:lpstr>« PATIENT EXPERT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PATIENT EXPERT »</dc:title>
  <dc:creator>Vincent</dc:creator>
  <cp:lastModifiedBy>vince</cp:lastModifiedBy>
  <cp:revision>29</cp:revision>
  <dcterms:created xsi:type="dcterms:W3CDTF">2017-08-30T14:27:05Z</dcterms:created>
  <dcterms:modified xsi:type="dcterms:W3CDTF">2020-03-07T16:45:53Z</dcterms:modified>
</cp:coreProperties>
</file>