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6"/>
  </p:notesMasterIdLst>
  <p:handoutMasterIdLst>
    <p:handoutMasterId r:id="rId17"/>
  </p:handoutMasterIdLst>
  <p:sldIdLst>
    <p:sldId id="336" r:id="rId2"/>
    <p:sldId id="337" r:id="rId3"/>
    <p:sldId id="338" r:id="rId4"/>
    <p:sldId id="344" r:id="rId5"/>
    <p:sldId id="345" r:id="rId6"/>
    <p:sldId id="340" r:id="rId7"/>
    <p:sldId id="346" r:id="rId8"/>
    <p:sldId id="342" r:id="rId9"/>
    <p:sldId id="347" r:id="rId10"/>
    <p:sldId id="343" r:id="rId11"/>
    <p:sldId id="349" r:id="rId12"/>
    <p:sldId id="348" r:id="rId13"/>
    <p:sldId id="341" r:id="rId14"/>
    <p:sldId id="274" r:id="rId15"/>
  </p:sldIdLst>
  <p:sldSz cx="9144000" cy="6858000" type="screen4x3"/>
  <p:notesSz cx="6889750" cy="10018713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ection par défaut" id="{6BECBF26-9DD8-4004-81F5-BB58A15DE09B}">
          <p14:sldIdLst>
            <p14:sldId id="336"/>
            <p14:sldId id="337"/>
            <p14:sldId id="338"/>
            <p14:sldId id="344"/>
            <p14:sldId id="345"/>
            <p14:sldId id="340"/>
            <p14:sldId id="346"/>
            <p14:sldId id="342"/>
            <p14:sldId id="347"/>
            <p14:sldId id="343"/>
            <p14:sldId id="349"/>
            <p14:sldId id="348"/>
            <p14:sldId id="341"/>
          </p14:sldIdLst>
        </p14:section>
        <p14:section name="Section sans titre" id="{004373C0-DCBD-4406-8E7B-5C15E6121A3F}">
          <p14:sldIdLst>
            <p14:sldId id="274"/>
          </p14:sldIdLst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68889"/>
    <a:srgbClr val="FF3300"/>
    <a:srgbClr val="E2001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4182" autoAdjust="0"/>
    <p:restoredTop sz="94660"/>
  </p:normalViewPr>
  <p:slideViewPr>
    <p:cSldViewPr snapToGrid="0">
      <p:cViewPr varScale="1">
        <p:scale>
          <a:sx n="80" d="100"/>
          <a:sy n="80" d="100"/>
        </p:scale>
        <p:origin x="1042" y="53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2" d="100"/>
          <a:sy n="82" d="100"/>
        </p:scale>
        <p:origin x="3972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85558" cy="502676"/>
          </a:xfrm>
          <a:prstGeom prst="rect">
            <a:avLst/>
          </a:prstGeom>
        </p:spPr>
        <p:txBody>
          <a:bodyPr vert="horz" lIns="92446" tIns="46223" rIns="92446" bIns="46223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902598" y="0"/>
            <a:ext cx="2985558" cy="502676"/>
          </a:xfrm>
          <a:prstGeom prst="rect">
            <a:avLst/>
          </a:prstGeom>
        </p:spPr>
        <p:txBody>
          <a:bodyPr vert="horz" lIns="92446" tIns="46223" rIns="92446" bIns="46223" rtlCol="0"/>
          <a:lstStyle>
            <a:lvl1pPr algn="r">
              <a:defRPr sz="1200"/>
            </a:lvl1pPr>
          </a:lstStyle>
          <a:p>
            <a:fld id="{7307DD6C-EB29-4807-828B-0722C7A7704C}" type="datetimeFigureOut">
              <a:rPr lang="fr-FR" smtClean="0"/>
              <a:t>11/03/2020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1" y="9516040"/>
            <a:ext cx="2985558" cy="502675"/>
          </a:xfrm>
          <a:prstGeom prst="rect">
            <a:avLst/>
          </a:prstGeom>
        </p:spPr>
        <p:txBody>
          <a:bodyPr vert="horz" lIns="92446" tIns="46223" rIns="92446" bIns="46223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902598" y="9516040"/>
            <a:ext cx="2985558" cy="502675"/>
          </a:xfrm>
          <a:prstGeom prst="rect">
            <a:avLst/>
          </a:prstGeom>
        </p:spPr>
        <p:txBody>
          <a:bodyPr vert="horz" lIns="92446" tIns="46223" rIns="92446" bIns="46223" rtlCol="0" anchor="b"/>
          <a:lstStyle>
            <a:lvl1pPr algn="r">
              <a:defRPr sz="1200"/>
            </a:lvl1pPr>
          </a:lstStyle>
          <a:p>
            <a:fld id="{1097A2C5-BE9A-4CBF-8246-86C66F2980E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6977511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85558" cy="502676"/>
          </a:xfrm>
          <a:prstGeom prst="rect">
            <a:avLst/>
          </a:prstGeom>
        </p:spPr>
        <p:txBody>
          <a:bodyPr vert="horz" lIns="92446" tIns="46223" rIns="92446" bIns="46223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902598" y="0"/>
            <a:ext cx="2985558" cy="502676"/>
          </a:xfrm>
          <a:prstGeom prst="rect">
            <a:avLst/>
          </a:prstGeom>
        </p:spPr>
        <p:txBody>
          <a:bodyPr vert="horz" lIns="92446" tIns="46223" rIns="92446" bIns="46223" rtlCol="0"/>
          <a:lstStyle>
            <a:lvl1pPr algn="r">
              <a:defRPr sz="1200"/>
            </a:lvl1pPr>
          </a:lstStyle>
          <a:p>
            <a:fld id="{B25CDB84-B5AB-47E8-86B9-F33592F14E84}" type="datetimeFigureOut">
              <a:rPr lang="fr-FR" smtClean="0"/>
              <a:t>11/03/2020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90625" y="1252538"/>
            <a:ext cx="4508500" cy="33813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446" tIns="46223" rIns="92446" bIns="46223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8976" y="4821505"/>
            <a:ext cx="5511800" cy="3944869"/>
          </a:xfrm>
          <a:prstGeom prst="rect">
            <a:avLst/>
          </a:prstGeom>
        </p:spPr>
        <p:txBody>
          <a:bodyPr vert="horz" lIns="92446" tIns="46223" rIns="92446" bIns="46223" rtlCol="0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1" y="9516040"/>
            <a:ext cx="2985558" cy="502675"/>
          </a:xfrm>
          <a:prstGeom prst="rect">
            <a:avLst/>
          </a:prstGeom>
        </p:spPr>
        <p:txBody>
          <a:bodyPr vert="horz" lIns="92446" tIns="46223" rIns="92446" bIns="46223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902598" y="9516040"/>
            <a:ext cx="2985558" cy="502675"/>
          </a:xfrm>
          <a:prstGeom prst="rect">
            <a:avLst/>
          </a:prstGeom>
        </p:spPr>
        <p:txBody>
          <a:bodyPr vert="horz" lIns="92446" tIns="46223" rIns="92446" bIns="46223" rtlCol="0" anchor="b"/>
          <a:lstStyle>
            <a:lvl1pPr algn="r">
              <a:defRPr sz="1200"/>
            </a:lvl1pPr>
          </a:lstStyle>
          <a:p>
            <a:fld id="{5FC40F9C-0A4B-4B5E-A9DF-A519581B4FD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656813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FC40F9C-0A4B-4B5E-A9DF-A519581B4FDB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072157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85800" y="2349729"/>
            <a:ext cx="7772400" cy="1160234"/>
          </a:xfrm>
          <a:prstGeom prst="rect">
            <a:avLst/>
          </a:prstGeom>
        </p:spPr>
        <p:txBody>
          <a:bodyPr anchor="b"/>
          <a:lstStyle>
            <a:lvl1pPr algn="ctr">
              <a:defRPr sz="6000" b="1">
                <a:solidFill>
                  <a:srgbClr val="E2001A"/>
                </a:solidFill>
              </a:defRPr>
            </a:lvl1pPr>
          </a:lstStyle>
          <a:p>
            <a:r>
              <a:rPr lang="fr-FR" dirty="0"/>
              <a:t>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1143000" y="3602038"/>
            <a:ext cx="6858000" cy="165576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None/>
              <a:defRPr sz="2800" b="1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dirty="0"/>
              <a:t>Sous-titre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7150" y="6510109"/>
            <a:ext cx="963386" cy="273049"/>
          </a:xfrm>
          <a:prstGeom prst="rect">
            <a:avLst/>
          </a:prstGeom>
        </p:spPr>
        <p:txBody>
          <a:bodyPr/>
          <a:lstStyle>
            <a:lvl1pPr>
              <a:defRPr sz="1000" b="1"/>
            </a:lvl1pPr>
          </a:lstStyle>
          <a:p>
            <a:fld id="{6AB97CD2-526A-42DF-9392-67A1EACB1474}" type="datetime1">
              <a:rPr lang="fr-FR" smtClean="0"/>
              <a:pPr/>
              <a:t>11/03/2020</a:t>
            </a:fld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fr-FR" dirty="0"/>
              <a:t>. </a:t>
            </a:r>
            <a:fld id="{FFCB3EC8-BB98-4B96-9FC1-1DB8D4B04A4B}" type="slidenum">
              <a:rPr lang="fr-FR" smtClean="0"/>
              <a:pPr/>
              <a:t>‹N°›</a:t>
            </a:fld>
            <a:endParaRPr lang="fr-FR" dirty="0"/>
          </a:p>
        </p:txBody>
      </p:sp>
      <p:pic>
        <p:nvPicPr>
          <p:cNvPr id="7" name="Imag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76205"/>
            <a:ext cx="2821800" cy="13081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72675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30846968-B9A5-490A-92CE-7E74049DF427}" type="datetime1">
              <a:rPr lang="fr-FR" smtClean="0"/>
              <a:t>11/03/2020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fr-FR" dirty="0"/>
              <a:t>. </a:t>
            </a:r>
            <a:fld id="{FFCB3EC8-BB98-4B96-9FC1-1DB8D4B04A4B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5534535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88629" y="6492875"/>
            <a:ext cx="2057400" cy="365125"/>
          </a:xfrm>
        </p:spPr>
        <p:txBody>
          <a:bodyPr/>
          <a:lstStyle>
            <a:lvl1pPr>
              <a:defRPr b="1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. </a:t>
            </a:r>
            <a:fld id="{FFCB3EC8-BB98-4B96-9FC1-1DB8D4B04A4B}" type="slidenum">
              <a:rPr lang="fr-FR" smtClean="0"/>
              <a:pPr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5876191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riangle rectangle 6"/>
          <p:cNvSpPr/>
          <p:nvPr userDrawn="1"/>
        </p:nvSpPr>
        <p:spPr>
          <a:xfrm flipH="1">
            <a:off x="0" y="6499408"/>
            <a:ext cx="9144000" cy="358592"/>
          </a:xfrm>
          <a:prstGeom prst="rtTriangle">
            <a:avLst/>
          </a:prstGeom>
          <a:solidFill>
            <a:srgbClr val="8688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Triangle rectangle 7"/>
          <p:cNvSpPr/>
          <p:nvPr userDrawn="1"/>
        </p:nvSpPr>
        <p:spPr>
          <a:xfrm rot="10800000" flipH="1">
            <a:off x="0" y="0"/>
            <a:ext cx="9144000" cy="358592"/>
          </a:xfrm>
          <a:prstGeom prst="rtTriangle">
            <a:avLst/>
          </a:prstGeom>
          <a:solidFill>
            <a:srgbClr val="E2001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086600" y="6510109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. </a:t>
            </a:r>
            <a:fld id="{FFCB3EC8-BB98-4B96-9FC1-1DB8D4B04A4B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4" name="Date Placeholder 3"/>
          <p:cNvSpPr>
            <a:spLocks noGrp="1"/>
          </p:cNvSpPr>
          <p:nvPr>
            <p:ph type="dt" sz="half" idx="2"/>
          </p:nvPr>
        </p:nvSpPr>
        <p:spPr>
          <a:xfrm>
            <a:off x="57150" y="6510109"/>
            <a:ext cx="963386" cy="273049"/>
          </a:xfrm>
          <a:prstGeom prst="rect">
            <a:avLst/>
          </a:prstGeom>
        </p:spPr>
        <p:txBody>
          <a:bodyPr/>
          <a:lstStyle>
            <a:lvl1pPr>
              <a:defRPr sz="1000" b="1">
                <a:solidFill>
                  <a:schemeClr val="bg1">
                    <a:lumMod val="50000"/>
                  </a:schemeClr>
                </a:solidFill>
              </a:defRPr>
            </a:lvl1pPr>
          </a:lstStyle>
          <a:p>
            <a:fld id="{6AB97CD2-526A-42DF-9392-67A1EACB1474}" type="datetime1">
              <a:rPr lang="fr-FR" smtClean="0"/>
              <a:pPr/>
              <a:t>11/03/2020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9141608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C8A4254-06AA-4C7A-A893-51BC95DC977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2450" y="1893887"/>
            <a:ext cx="8210550" cy="4711701"/>
          </a:xfrm>
        </p:spPr>
        <p:txBody>
          <a:bodyPr/>
          <a:lstStyle/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sz="5400" dirty="0">
                <a:solidFill>
                  <a:srgbClr val="E2001A"/>
                </a:solidFill>
              </a:rPr>
              <a:t>L’Education Thérapeutique </a:t>
            </a:r>
            <a:r>
              <a:rPr lang="fr-FR" sz="5400" dirty="0">
                <a:solidFill>
                  <a:srgbClr val="FF0000"/>
                </a:solidFill>
              </a:rPr>
              <a:t>du Patient  (ETP)</a:t>
            </a:r>
          </a:p>
          <a:p>
            <a:pPr marL="0" indent="0">
              <a:buNone/>
            </a:pPr>
            <a:endParaRPr lang="fr-FR" sz="5400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fr-FR" sz="5400" dirty="0">
                <a:solidFill>
                  <a:srgbClr val="FF0000"/>
                </a:solidFill>
              </a:rPr>
              <a:t>       </a:t>
            </a:r>
            <a:r>
              <a:rPr lang="fr-FR" sz="4800" dirty="0"/>
              <a:t>Qu’est-ce que c’est? </a:t>
            </a:r>
            <a:r>
              <a:rPr lang="fr-FR" sz="4800" dirty="0">
                <a:solidFill>
                  <a:srgbClr val="FF0000"/>
                </a:solidFill>
              </a:rPr>
              <a:t> 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4B42F84C-3C75-496D-A85E-8575D84F93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fr-FR"/>
              <a:t>. </a:t>
            </a:r>
            <a:fld id="{FFCB3EC8-BB98-4B96-9FC1-1DB8D4B04A4B}" type="slidenum">
              <a:rPr lang="fr-FR" smtClean="0"/>
              <a:pPr/>
              <a:t>1</a:t>
            </a:fld>
            <a:endParaRPr lang="fr-FR" dirty="0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6B837028-4AC9-47D1-BBA8-4D0A86572DD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312" y="568324"/>
            <a:ext cx="246829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4504994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CD4ED61-D070-42F7-9604-3792F63CD5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</p:spPr>
        <p:txBody>
          <a:bodyPr/>
          <a:lstStyle/>
          <a:p>
            <a:r>
              <a:rPr lang="fr-FR" sz="3600" dirty="0">
                <a:latin typeface="+mn-lt"/>
              </a:rPr>
              <a:t>Le Programme</a:t>
            </a:r>
            <a:br>
              <a:rPr lang="fr-FR" sz="3600" dirty="0">
                <a:latin typeface="+mn-lt"/>
              </a:rPr>
            </a:br>
            <a:r>
              <a:rPr lang="fr-FR" sz="3600" dirty="0">
                <a:latin typeface="+mn-lt"/>
              </a:rPr>
              <a:t>                  d’Education Thérapeutique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DF584C21-6BA4-430E-B8FA-8A9F4730E6F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6737" y="2008189"/>
            <a:ext cx="8010525" cy="4148136"/>
          </a:xfrm>
        </p:spPr>
        <p:txBody>
          <a:bodyPr/>
          <a:lstStyle/>
          <a:p>
            <a:r>
              <a:rPr lang="fr-FR" dirty="0"/>
              <a:t>Il est conçu pour </a:t>
            </a:r>
            <a:r>
              <a:rPr lang="fr-FR" dirty="0">
                <a:solidFill>
                  <a:srgbClr val="FF3300"/>
                </a:solidFill>
              </a:rPr>
              <a:t>une pathologie spécifique</a:t>
            </a:r>
          </a:p>
          <a:p>
            <a:pPr marL="0" indent="0">
              <a:buNone/>
            </a:pPr>
            <a:endParaRPr lang="fr-FR" dirty="0"/>
          </a:p>
          <a:p>
            <a:r>
              <a:rPr lang="fr-FR" dirty="0"/>
              <a:t>C’est un ensemble coordonné d’</a:t>
            </a:r>
            <a:r>
              <a:rPr lang="fr-FR" dirty="0">
                <a:solidFill>
                  <a:srgbClr val="FF3300"/>
                </a:solidFill>
              </a:rPr>
              <a:t>activités éducatives </a:t>
            </a:r>
            <a:r>
              <a:rPr lang="fr-FR" dirty="0"/>
              <a:t>destiné à des patients et à leur entourage</a:t>
            </a:r>
          </a:p>
          <a:p>
            <a:pPr marL="0" indent="0">
              <a:buNone/>
            </a:pPr>
            <a:endParaRPr lang="fr-FR" dirty="0"/>
          </a:p>
          <a:p>
            <a:r>
              <a:rPr lang="fr-FR" dirty="0"/>
              <a:t>Activités sous forme collective ou individuelle</a:t>
            </a:r>
          </a:p>
          <a:p>
            <a:pPr marL="0" indent="0">
              <a:buNone/>
            </a:pPr>
            <a:endParaRPr lang="fr-FR" dirty="0"/>
          </a:p>
          <a:p>
            <a:r>
              <a:rPr lang="fr-FR" dirty="0"/>
              <a:t>Il est </a:t>
            </a:r>
            <a:r>
              <a:rPr lang="fr-FR" dirty="0">
                <a:solidFill>
                  <a:srgbClr val="FF3300"/>
                </a:solidFill>
              </a:rPr>
              <a:t>pluridisciplinaire</a:t>
            </a:r>
          </a:p>
          <a:p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24B45626-9419-451A-B3AB-553E330ACD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fr-FR"/>
              <a:t>. </a:t>
            </a:r>
            <a:fld id="{FFCB3EC8-BB98-4B96-9FC1-1DB8D4B04A4B}" type="slidenum">
              <a:rPr lang="fr-FR" smtClean="0"/>
              <a:pPr/>
              <a:t>10</a:t>
            </a:fld>
            <a:endParaRPr lang="fr-FR" dirty="0"/>
          </a:p>
        </p:txBody>
      </p:sp>
      <p:cxnSp>
        <p:nvCxnSpPr>
          <p:cNvPr id="6" name="Connecteur droit 5">
            <a:extLst>
              <a:ext uri="{FF2B5EF4-FFF2-40B4-BE49-F238E27FC236}">
                <a16:creationId xmlns:a16="http://schemas.microsoft.com/office/drawing/2014/main" id="{5FD908B7-5A5E-4CB9-894B-1893739F61CF}"/>
              </a:ext>
            </a:extLst>
          </p:cNvPr>
          <p:cNvCxnSpPr/>
          <p:nvPr/>
        </p:nvCxnSpPr>
        <p:spPr>
          <a:xfrm>
            <a:off x="11191875" y="1847850"/>
            <a:ext cx="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58D5D79-0D1F-40CA-A854-B921EEB3B673}"/>
              </a:ext>
            </a:extLst>
          </p:cNvPr>
          <p:cNvCxnSpPr>
            <a:cxnSpLocks/>
          </p:cNvCxnSpPr>
          <p:nvPr/>
        </p:nvCxnSpPr>
        <p:spPr>
          <a:xfrm>
            <a:off x="628650" y="1619250"/>
            <a:ext cx="7886700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7436717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7EFF53C-101F-4AF3-966F-A61833FA80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z="3600" dirty="0">
                <a:latin typeface="+mn-lt"/>
              </a:rPr>
              <a:t>Le Programme </a:t>
            </a:r>
            <a:br>
              <a:rPr lang="fr-FR" sz="3600" dirty="0">
                <a:latin typeface="+mn-lt"/>
              </a:rPr>
            </a:br>
            <a:r>
              <a:rPr lang="fr-FR" sz="3600" dirty="0">
                <a:latin typeface="+mn-lt"/>
              </a:rPr>
              <a:t>                d’Education Thérapeutique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553E37BC-C736-4302-97CA-6E30EDA37AE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590675"/>
            <a:ext cx="7886700" cy="4586288"/>
          </a:xfrm>
        </p:spPr>
        <p:txBody>
          <a:bodyPr/>
          <a:lstStyle/>
          <a:p>
            <a:endParaRPr lang="fr-FR" dirty="0"/>
          </a:p>
          <a:p>
            <a:r>
              <a:rPr lang="fr-FR" dirty="0"/>
              <a:t>Il est proposé au patient sous forme d’un </a:t>
            </a:r>
            <a:r>
              <a:rPr lang="fr-FR" dirty="0">
                <a:solidFill>
                  <a:srgbClr val="FF0000"/>
                </a:solidFill>
              </a:rPr>
              <a:t>programme personnalisé d’éducation thérapeutique </a:t>
            </a:r>
            <a:r>
              <a:rPr lang="fr-FR" dirty="0"/>
              <a:t>qui prend en compte ses besoins, ses attentes et ses préférences     </a:t>
            </a:r>
            <a:r>
              <a:rPr lang="fr-FR" sz="2000" dirty="0"/>
              <a:t>(HAS 2015)</a:t>
            </a:r>
          </a:p>
          <a:p>
            <a:endParaRPr lang="fr-FR" sz="2000" dirty="0"/>
          </a:p>
          <a:p>
            <a:r>
              <a:rPr lang="fr-FR" dirty="0"/>
              <a:t>Il s’insère dans </a:t>
            </a:r>
            <a:r>
              <a:rPr lang="fr-FR" dirty="0">
                <a:solidFill>
                  <a:srgbClr val="FF3300"/>
                </a:solidFill>
              </a:rPr>
              <a:t>la stratégie thérapeutique </a:t>
            </a:r>
            <a:r>
              <a:rPr lang="fr-FR" dirty="0"/>
              <a:t>propre au patient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93F7F122-B57E-4F17-8F95-F2BE43E4DE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fr-FR"/>
              <a:t>. </a:t>
            </a:r>
            <a:fld id="{FFCB3EC8-BB98-4B96-9FC1-1DB8D4B04A4B}" type="slidenum">
              <a:rPr lang="fr-FR" smtClean="0"/>
              <a:pPr/>
              <a:t>11</a:t>
            </a:fld>
            <a:endParaRPr lang="fr-FR" dirty="0"/>
          </a:p>
        </p:txBody>
      </p:sp>
      <p:cxnSp>
        <p:nvCxnSpPr>
          <p:cNvPr id="6" name="Connecteur droit 5">
            <a:extLst>
              <a:ext uri="{FF2B5EF4-FFF2-40B4-BE49-F238E27FC236}">
                <a16:creationId xmlns:a16="http://schemas.microsoft.com/office/drawing/2014/main" id="{423A727C-0577-484D-8AE5-839D3EE59071}"/>
              </a:ext>
            </a:extLst>
          </p:cNvPr>
          <p:cNvCxnSpPr>
            <a:cxnSpLocks/>
          </p:cNvCxnSpPr>
          <p:nvPr/>
        </p:nvCxnSpPr>
        <p:spPr>
          <a:xfrm flipV="1">
            <a:off x="628650" y="1590675"/>
            <a:ext cx="8048625" cy="9525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6636501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06B12FE-853E-449E-9746-2D662F557F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z="3600" dirty="0">
                <a:latin typeface="+mn-lt"/>
              </a:rPr>
              <a:t>Le Programme </a:t>
            </a:r>
            <a:br>
              <a:rPr lang="fr-FR" sz="3600" dirty="0">
                <a:latin typeface="+mn-lt"/>
              </a:rPr>
            </a:br>
            <a:r>
              <a:rPr lang="fr-FR" sz="3600" dirty="0">
                <a:latin typeface="+mn-lt"/>
              </a:rPr>
              <a:t>                d’Education Thérapeutique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8D9900B0-EA23-4EE6-A097-5AFB4D24F11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/>
              <a:t>Il est conçu et proposé par les établissements de santé</a:t>
            </a:r>
          </a:p>
          <a:p>
            <a:pPr marL="0" indent="0">
              <a:buNone/>
            </a:pPr>
            <a:endParaRPr lang="fr-FR" dirty="0"/>
          </a:p>
          <a:p>
            <a:r>
              <a:rPr lang="fr-FR" dirty="0"/>
              <a:t>Il est soumis à l’autorisation quadriennale de l’ARS</a:t>
            </a:r>
          </a:p>
          <a:p>
            <a:pPr marL="0" indent="0">
              <a:buNone/>
            </a:pPr>
            <a:endParaRPr lang="fr-FR" dirty="0"/>
          </a:p>
          <a:p>
            <a:r>
              <a:rPr lang="fr-FR" dirty="0"/>
              <a:t>Il définit  des objectifs et donne lieu à des évaluations ( annuelles / quadriennales)</a:t>
            </a:r>
          </a:p>
          <a:p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A69737B0-6311-4476-8D8E-03927F58BE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fr-FR"/>
              <a:t>. </a:t>
            </a:r>
            <a:fld id="{FFCB3EC8-BB98-4B96-9FC1-1DB8D4B04A4B}" type="slidenum">
              <a:rPr lang="fr-FR" smtClean="0"/>
              <a:pPr/>
              <a:t>12</a:t>
            </a:fld>
            <a:endParaRPr lang="fr-FR" dirty="0"/>
          </a:p>
        </p:txBody>
      </p:sp>
      <p:cxnSp>
        <p:nvCxnSpPr>
          <p:cNvPr id="6" name="Connecteur droit 5">
            <a:extLst>
              <a:ext uri="{FF2B5EF4-FFF2-40B4-BE49-F238E27FC236}">
                <a16:creationId xmlns:a16="http://schemas.microsoft.com/office/drawing/2014/main" id="{10E43434-486B-4F82-9426-EB95DEC4CAB4}"/>
              </a:ext>
            </a:extLst>
          </p:cNvPr>
          <p:cNvCxnSpPr>
            <a:cxnSpLocks/>
          </p:cNvCxnSpPr>
          <p:nvPr/>
        </p:nvCxnSpPr>
        <p:spPr>
          <a:xfrm flipH="1">
            <a:off x="628650" y="1690689"/>
            <a:ext cx="7886700" cy="476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8115007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C085E0A-47D4-49C2-8DEE-D9499C63151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681037"/>
            <a:ext cx="7886700" cy="777874"/>
          </a:xfrm>
        </p:spPr>
        <p:txBody>
          <a:bodyPr/>
          <a:lstStyle/>
          <a:p>
            <a:r>
              <a:rPr lang="fr-FR" sz="3600" b="1" dirty="0"/>
              <a:t> </a:t>
            </a:r>
            <a:r>
              <a:rPr lang="fr-FR" sz="3600" dirty="0">
                <a:latin typeface="+mn-lt"/>
              </a:rPr>
              <a:t>L’Education Thérapeutique en Essonne</a:t>
            </a:r>
            <a:br>
              <a:rPr lang="fr-FR" sz="3600" dirty="0"/>
            </a:br>
            <a:endParaRPr lang="fr-FR" sz="3600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968EA920-EA94-48AE-8F43-BF7A88AFE3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458911"/>
            <a:ext cx="7886700" cy="4351338"/>
          </a:xfrm>
        </p:spPr>
        <p:txBody>
          <a:bodyPr/>
          <a:lstStyle/>
          <a:p>
            <a:endParaRPr lang="fr-FR" dirty="0"/>
          </a:p>
          <a:p>
            <a:r>
              <a:rPr lang="fr-FR" dirty="0"/>
              <a:t>   </a:t>
            </a:r>
            <a:r>
              <a:rPr lang="fr-FR" sz="3200" dirty="0"/>
              <a:t>20 établissements de santé</a:t>
            </a:r>
          </a:p>
          <a:p>
            <a:endParaRPr lang="fr-FR" sz="3200" dirty="0"/>
          </a:p>
          <a:p>
            <a:r>
              <a:rPr lang="fr-FR" sz="3200" dirty="0"/>
              <a:t>   Plus de 50 programmes ETP autorisés</a:t>
            </a:r>
          </a:p>
          <a:p>
            <a:endParaRPr lang="fr-FR" sz="3200" dirty="0"/>
          </a:p>
          <a:p>
            <a:r>
              <a:rPr lang="fr-FR" sz="3200" dirty="0"/>
              <a:t>   &gt; 30 pathologies</a:t>
            </a:r>
          </a:p>
          <a:p>
            <a:endParaRPr lang="fr-FR" dirty="0"/>
          </a:p>
          <a:p>
            <a:pPr marL="0" indent="0">
              <a:buNone/>
            </a:pPr>
            <a:r>
              <a:rPr lang="fr-FR" sz="2000" dirty="0"/>
              <a:t> ( Source CART’EP )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6C11D7F-AC1D-4335-8CF4-89170DA515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fr-FR"/>
              <a:t>. </a:t>
            </a:r>
            <a:fld id="{FFCB3EC8-BB98-4B96-9FC1-1DB8D4B04A4B}" type="slidenum">
              <a:rPr lang="fr-FR" smtClean="0"/>
              <a:pPr/>
              <a:t>13</a:t>
            </a:fld>
            <a:endParaRPr lang="fr-FR" dirty="0"/>
          </a:p>
        </p:txBody>
      </p:sp>
      <p:cxnSp>
        <p:nvCxnSpPr>
          <p:cNvPr id="9" name="Connecteur droit 8">
            <a:extLst>
              <a:ext uri="{FF2B5EF4-FFF2-40B4-BE49-F238E27FC236}">
                <a16:creationId xmlns:a16="http://schemas.microsoft.com/office/drawing/2014/main" id="{04BC71C3-C4E4-4349-BF54-5DB30906A985}"/>
              </a:ext>
            </a:extLst>
          </p:cNvPr>
          <p:cNvCxnSpPr>
            <a:cxnSpLocks/>
          </p:cNvCxnSpPr>
          <p:nvPr/>
        </p:nvCxnSpPr>
        <p:spPr>
          <a:xfrm>
            <a:off x="628650" y="1458911"/>
            <a:ext cx="7886700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111933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CB3EC8-BB98-4B96-9FC1-1DB8D4B04A4B}" type="slidenum">
              <a:rPr lang="fr-FR" smtClean="0"/>
              <a:t>14</a:t>
            </a:fld>
            <a:endParaRPr lang="fr-FR"/>
          </a:p>
        </p:txBody>
      </p:sp>
      <p:sp>
        <p:nvSpPr>
          <p:cNvPr id="6" name="Titre 1"/>
          <p:cNvSpPr txBox="1">
            <a:spLocks/>
          </p:cNvSpPr>
          <p:nvPr/>
        </p:nvSpPr>
        <p:spPr>
          <a:xfrm>
            <a:off x="1533526" y="2853904"/>
            <a:ext cx="7042118" cy="1036729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sz="4800" b="1" dirty="0">
                <a:solidFill>
                  <a:srgbClr val="868889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Merci de votre attention</a:t>
            </a:r>
          </a:p>
        </p:txBody>
      </p:sp>
    </p:spTree>
    <p:extLst>
      <p:ext uri="{BB962C8B-B14F-4D97-AF65-F5344CB8AC3E}">
        <p14:creationId xmlns:p14="http://schemas.microsoft.com/office/powerpoint/2010/main" val="26690107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AF81598-B26A-47AA-9170-1EAE85EE11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673329"/>
            <a:ext cx="7886700" cy="819150"/>
          </a:xfrm>
        </p:spPr>
        <p:txBody>
          <a:bodyPr/>
          <a:lstStyle/>
          <a:p>
            <a:r>
              <a:rPr lang="fr-FR" dirty="0">
                <a:latin typeface="+mn-lt"/>
              </a:rPr>
              <a:t>Les Maladies chroniques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FA4BF8B4-31F6-4B1A-B06B-A60C1D7C748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825624"/>
            <a:ext cx="7886700" cy="4537073"/>
          </a:xfrm>
        </p:spPr>
        <p:txBody>
          <a:bodyPr/>
          <a:lstStyle/>
          <a:p>
            <a:r>
              <a:rPr lang="fr-FR" sz="3600" dirty="0"/>
              <a:t>« Des affections de longue durée qui évoluent lentement et impactent la vie quotidienne » (OMS)</a:t>
            </a:r>
          </a:p>
          <a:p>
            <a:endParaRPr lang="fr-FR" sz="3600" dirty="0"/>
          </a:p>
          <a:p>
            <a:r>
              <a:rPr lang="fr-FR" sz="3600" dirty="0"/>
              <a:t>Elles touchent 15 à 20 millions de français</a:t>
            </a:r>
          </a:p>
          <a:p>
            <a:endParaRPr lang="fr-FR" sz="3600" dirty="0"/>
          </a:p>
          <a:p>
            <a:r>
              <a:rPr lang="fr-FR" sz="3600" dirty="0"/>
              <a:t>Plus de 30 pathologies 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094E0DEE-6584-4F31-B63F-6EE01AB41F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fr-FR"/>
              <a:t>. </a:t>
            </a:r>
            <a:fld id="{FFCB3EC8-BB98-4B96-9FC1-1DB8D4B04A4B}" type="slidenum">
              <a:rPr lang="fr-FR" smtClean="0"/>
              <a:pPr/>
              <a:t>2</a:t>
            </a:fld>
            <a:endParaRPr lang="fr-FR" dirty="0"/>
          </a:p>
        </p:txBody>
      </p:sp>
      <p:cxnSp>
        <p:nvCxnSpPr>
          <p:cNvPr id="6" name="Connecteur droit 5">
            <a:extLst>
              <a:ext uri="{FF2B5EF4-FFF2-40B4-BE49-F238E27FC236}">
                <a16:creationId xmlns:a16="http://schemas.microsoft.com/office/drawing/2014/main" id="{9A38581D-A535-4E21-896F-7633E93E9F8C}"/>
              </a:ext>
            </a:extLst>
          </p:cNvPr>
          <p:cNvCxnSpPr>
            <a:cxnSpLocks/>
          </p:cNvCxnSpPr>
          <p:nvPr/>
        </p:nvCxnSpPr>
        <p:spPr>
          <a:xfrm>
            <a:off x="495300" y="1571625"/>
            <a:ext cx="8181975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780568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91151B9-EA2B-45BF-A965-D7C3D75091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500062"/>
            <a:ext cx="7886700" cy="842963"/>
          </a:xfrm>
        </p:spPr>
        <p:txBody>
          <a:bodyPr/>
          <a:lstStyle/>
          <a:p>
            <a:pPr algn="ctr"/>
            <a:r>
              <a:rPr lang="fr-FR" sz="4000" dirty="0">
                <a:latin typeface="+mn-lt"/>
              </a:rPr>
              <a:t>Le cadre législatif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F82A9475-B866-4DBB-AE16-520D311A8DC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2924" y="1565276"/>
            <a:ext cx="7972425" cy="4944831"/>
          </a:xfrm>
        </p:spPr>
        <p:txBody>
          <a:bodyPr/>
          <a:lstStyle/>
          <a:p>
            <a:pPr marL="0" indent="0">
              <a:buNone/>
            </a:pPr>
            <a:endParaRPr lang="fr-FR" dirty="0"/>
          </a:p>
          <a:p>
            <a:r>
              <a:rPr lang="fr-FR" sz="3600" dirty="0"/>
              <a:t>Loi HPST- 21 juillet 2009:</a:t>
            </a:r>
          </a:p>
          <a:p>
            <a:endParaRPr lang="fr-FR" dirty="0"/>
          </a:p>
          <a:p>
            <a:pPr marL="0" indent="0">
              <a:buNone/>
            </a:pPr>
            <a:r>
              <a:rPr lang="fr-FR" sz="3200" dirty="0"/>
              <a:t>  «  </a:t>
            </a:r>
            <a:r>
              <a:rPr lang="fr-FR" sz="3200" dirty="0">
                <a:solidFill>
                  <a:srgbClr val="FF3300"/>
                </a:solidFill>
              </a:rPr>
              <a:t>L’éducation thérapeutique s’inscrit dans le parcours de soins du patient</a:t>
            </a:r>
            <a:r>
              <a:rPr lang="fr-FR" sz="3200" dirty="0"/>
              <a:t>.</a:t>
            </a:r>
          </a:p>
          <a:p>
            <a:pPr marL="0" indent="0">
              <a:buNone/>
            </a:pPr>
            <a:r>
              <a:rPr lang="fr-FR" sz="3200" dirty="0"/>
              <a:t> Elle a pour objectif </a:t>
            </a:r>
            <a:r>
              <a:rPr lang="fr-FR" sz="3200" dirty="0">
                <a:solidFill>
                  <a:srgbClr val="E2001A"/>
                </a:solidFill>
              </a:rPr>
              <a:t>de rendre la patient plus </a:t>
            </a:r>
            <a:r>
              <a:rPr lang="fr-FR" sz="3200" dirty="0">
                <a:solidFill>
                  <a:srgbClr val="FF0000"/>
                </a:solidFill>
              </a:rPr>
              <a:t>autonome</a:t>
            </a:r>
            <a:r>
              <a:rPr lang="fr-FR" sz="3200" dirty="0"/>
              <a:t> en facilitant son </a:t>
            </a:r>
            <a:r>
              <a:rPr lang="fr-FR" sz="3200" dirty="0">
                <a:solidFill>
                  <a:srgbClr val="FF0000"/>
                </a:solidFill>
              </a:rPr>
              <a:t>adhésion aux </a:t>
            </a:r>
            <a:r>
              <a:rPr lang="fr-FR" sz="3200" dirty="0">
                <a:solidFill>
                  <a:srgbClr val="E2001A"/>
                </a:solidFill>
              </a:rPr>
              <a:t>traitements</a:t>
            </a:r>
            <a:r>
              <a:rPr lang="fr-FR" sz="3200" dirty="0"/>
              <a:t> prescrits et en améliorant </a:t>
            </a:r>
            <a:r>
              <a:rPr lang="fr-FR" sz="3200" dirty="0">
                <a:solidFill>
                  <a:srgbClr val="FF3300"/>
                </a:solidFill>
              </a:rPr>
              <a:t>sa</a:t>
            </a:r>
            <a:r>
              <a:rPr lang="fr-FR" sz="3200" dirty="0"/>
              <a:t> </a:t>
            </a:r>
            <a:r>
              <a:rPr lang="fr-FR" sz="3200" dirty="0">
                <a:solidFill>
                  <a:srgbClr val="E2001A"/>
                </a:solidFill>
              </a:rPr>
              <a:t>qualité de vie </a:t>
            </a:r>
            <a:r>
              <a:rPr lang="fr-FR" sz="3200" dirty="0"/>
              <a:t>»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D48F7B98-DB64-49F5-8A77-6F1D020E31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fr-FR"/>
              <a:t>. </a:t>
            </a:r>
            <a:fld id="{FFCB3EC8-BB98-4B96-9FC1-1DB8D4B04A4B}" type="slidenum">
              <a:rPr lang="fr-FR" smtClean="0"/>
              <a:pPr/>
              <a:t>3</a:t>
            </a:fld>
            <a:endParaRPr lang="fr-FR" dirty="0"/>
          </a:p>
        </p:txBody>
      </p:sp>
      <p:cxnSp>
        <p:nvCxnSpPr>
          <p:cNvPr id="6" name="Connecteur droit 5">
            <a:extLst>
              <a:ext uri="{FF2B5EF4-FFF2-40B4-BE49-F238E27FC236}">
                <a16:creationId xmlns:a16="http://schemas.microsoft.com/office/drawing/2014/main" id="{E4255304-6893-458A-81A4-2E24D1641581}"/>
              </a:ext>
            </a:extLst>
          </p:cNvPr>
          <p:cNvCxnSpPr>
            <a:cxnSpLocks/>
          </p:cNvCxnSpPr>
          <p:nvPr/>
        </p:nvCxnSpPr>
        <p:spPr>
          <a:xfrm>
            <a:off x="628650" y="1454150"/>
            <a:ext cx="7886700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454579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F8A873B-BE2D-4C5F-9606-080DB6617C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br>
              <a:rPr lang="fr-FR" sz="4000" dirty="0"/>
            </a:br>
            <a:r>
              <a:rPr lang="fr-FR" sz="4000" dirty="0">
                <a:latin typeface="+mn-lt"/>
              </a:rPr>
              <a:t>Une action à deux niveaux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C7F8F00-585B-4D5C-82EA-21F91A30C0E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r-FR" dirty="0"/>
          </a:p>
          <a:p>
            <a:r>
              <a:rPr lang="fr-FR" sz="3200" dirty="0"/>
              <a:t>Mise en œuvre d’une </a:t>
            </a:r>
            <a:r>
              <a:rPr lang="fr-FR" sz="3200" dirty="0">
                <a:solidFill>
                  <a:srgbClr val="FF0000"/>
                </a:solidFill>
              </a:rPr>
              <a:t>démarche éducative </a:t>
            </a:r>
            <a:r>
              <a:rPr lang="fr-FR" sz="3200" dirty="0">
                <a:solidFill>
                  <a:srgbClr val="E2001A"/>
                </a:solidFill>
              </a:rPr>
              <a:t>avec le patient</a:t>
            </a:r>
          </a:p>
          <a:p>
            <a:endParaRPr lang="fr-FR" sz="3200" dirty="0"/>
          </a:p>
          <a:p>
            <a:r>
              <a:rPr lang="fr-FR" sz="3200" dirty="0"/>
              <a:t>... qui s’inscrit dans un</a:t>
            </a:r>
          </a:p>
          <a:p>
            <a:pPr marL="0" indent="0">
              <a:buNone/>
            </a:pPr>
            <a:r>
              <a:rPr lang="fr-FR" sz="3200" dirty="0"/>
              <a:t>           </a:t>
            </a:r>
            <a:r>
              <a:rPr lang="fr-FR" sz="3200" dirty="0">
                <a:solidFill>
                  <a:srgbClr val="FF3300"/>
                </a:solidFill>
              </a:rPr>
              <a:t>Programme d’ éducation thérapeutique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2FD31DD5-DFF4-4B79-B924-FF95BE614B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fr-FR"/>
              <a:t>. </a:t>
            </a:r>
            <a:fld id="{FFCB3EC8-BB98-4B96-9FC1-1DB8D4B04A4B}" type="slidenum">
              <a:rPr lang="fr-FR" smtClean="0"/>
              <a:pPr/>
              <a:t>4</a:t>
            </a:fld>
            <a:endParaRPr lang="fr-FR" dirty="0"/>
          </a:p>
        </p:txBody>
      </p:sp>
      <p:cxnSp>
        <p:nvCxnSpPr>
          <p:cNvPr id="6" name="Connecteur droit 5">
            <a:extLst>
              <a:ext uri="{FF2B5EF4-FFF2-40B4-BE49-F238E27FC236}">
                <a16:creationId xmlns:a16="http://schemas.microsoft.com/office/drawing/2014/main" id="{39B23727-374E-4C01-B858-1A0EBC3B6789}"/>
              </a:ext>
            </a:extLst>
          </p:cNvPr>
          <p:cNvCxnSpPr>
            <a:cxnSpLocks/>
          </p:cNvCxnSpPr>
          <p:nvPr/>
        </p:nvCxnSpPr>
        <p:spPr>
          <a:xfrm>
            <a:off x="628650" y="1825625"/>
            <a:ext cx="7886700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075710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2631157-70D9-429A-B637-8CCD62B74D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z="4000" dirty="0">
                <a:latin typeface="+mn-lt"/>
              </a:rPr>
              <a:t>Une démarche éducative avec le patient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C922FA0E-5445-40D8-B04A-9D1E6E8C996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/>
              <a:t>« Aider le patient à prendre soin de lui-même en favorisant </a:t>
            </a:r>
            <a:r>
              <a:rPr lang="fr-FR" dirty="0">
                <a:solidFill>
                  <a:srgbClr val="FF0000"/>
                </a:solidFill>
              </a:rPr>
              <a:t>son implication dans les décisions et les actions relatives à sa santé </a:t>
            </a:r>
            <a:r>
              <a:rPr lang="fr-FR" dirty="0"/>
              <a:t>»</a:t>
            </a:r>
          </a:p>
          <a:p>
            <a:pPr marL="0" indent="0">
              <a:buNone/>
            </a:pPr>
            <a:r>
              <a:rPr lang="fr-FR" sz="1800" dirty="0"/>
              <a:t>                                                                                           Dr Brigitte </a:t>
            </a:r>
            <a:r>
              <a:rPr lang="fr-FR" sz="1800" dirty="0" err="1"/>
              <a:t>Sandrin</a:t>
            </a:r>
            <a:r>
              <a:rPr lang="fr-FR" sz="1800" dirty="0"/>
              <a:t>-Berthon</a:t>
            </a:r>
          </a:p>
          <a:p>
            <a:endParaRPr lang="fr-FR" dirty="0"/>
          </a:p>
          <a:p>
            <a:pPr marL="0" indent="0">
              <a:buNone/>
            </a:pPr>
            <a:r>
              <a:rPr lang="fr-FR" dirty="0"/>
              <a:t>                     </a:t>
            </a:r>
            <a:r>
              <a:rPr lang="fr-FR" sz="3600" dirty="0"/>
              <a:t> Mettre le patient en position</a:t>
            </a:r>
          </a:p>
          <a:p>
            <a:pPr marL="0" indent="0">
              <a:buNone/>
            </a:pPr>
            <a:r>
              <a:rPr lang="fr-FR" sz="3600" dirty="0"/>
              <a:t>                     d’être  </a:t>
            </a:r>
            <a:r>
              <a:rPr lang="fr-FR" sz="3600" dirty="0">
                <a:solidFill>
                  <a:srgbClr val="FF3300"/>
                </a:solidFill>
              </a:rPr>
              <a:t>Acteur de sa santé</a:t>
            </a:r>
          </a:p>
          <a:p>
            <a:pPr marL="0" indent="0">
              <a:buNone/>
            </a:pPr>
            <a:r>
              <a:rPr lang="fr-FR" sz="3600" dirty="0">
                <a:solidFill>
                  <a:srgbClr val="FF3300"/>
                </a:solidFill>
              </a:rPr>
              <a:t>                              </a:t>
            </a:r>
            <a:r>
              <a:rPr lang="fr-FR" sz="3600" dirty="0"/>
              <a:t>Comment ?</a:t>
            </a:r>
            <a:endParaRPr lang="fr-FR" sz="3600" dirty="0">
              <a:solidFill>
                <a:srgbClr val="FF3300"/>
              </a:solidFill>
            </a:endParaRPr>
          </a:p>
          <a:p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0283F3D1-4ECF-404E-B23B-BB7B30F3BB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fr-FR"/>
              <a:t>. </a:t>
            </a:r>
            <a:fld id="{FFCB3EC8-BB98-4B96-9FC1-1DB8D4B04A4B}" type="slidenum">
              <a:rPr lang="fr-FR" smtClean="0"/>
              <a:pPr/>
              <a:t>5</a:t>
            </a:fld>
            <a:endParaRPr lang="fr-FR" dirty="0"/>
          </a:p>
        </p:txBody>
      </p:sp>
      <p:sp>
        <p:nvSpPr>
          <p:cNvPr id="5" name="Flèche : droite 4">
            <a:extLst>
              <a:ext uri="{FF2B5EF4-FFF2-40B4-BE49-F238E27FC236}">
                <a16:creationId xmlns:a16="http://schemas.microsoft.com/office/drawing/2014/main" id="{4993CABB-9E79-43A2-8D63-C817679D797B}"/>
              </a:ext>
            </a:extLst>
          </p:cNvPr>
          <p:cNvSpPr/>
          <p:nvPr/>
        </p:nvSpPr>
        <p:spPr>
          <a:xfrm>
            <a:off x="1038225" y="4001294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7" name="Connecteur droit 6">
            <a:extLst>
              <a:ext uri="{FF2B5EF4-FFF2-40B4-BE49-F238E27FC236}">
                <a16:creationId xmlns:a16="http://schemas.microsoft.com/office/drawing/2014/main" id="{734390E7-344B-4D7F-AA0E-63FD7F5E2F08}"/>
              </a:ext>
            </a:extLst>
          </p:cNvPr>
          <p:cNvCxnSpPr>
            <a:cxnSpLocks/>
          </p:cNvCxnSpPr>
          <p:nvPr/>
        </p:nvCxnSpPr>
        <p:spPr>
          <a:xfrm flipV="1">
            <a:off x="628650" y="1690689"/>
            <a:ext cx="7886700" cy="4761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5718888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698AC9C-0E94-4282-A62A-FA2BAB0909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549399"/>
          </a:xfrm>
        </p:spPr>
        <p:txBody>
          <a:bodyPr/>
          <a:lstStyle/>
          <a:p>
            <a:r>
              <a:rPr lang="fr-FR" dirty="0"/>
              <a:t>...</a:t>
            </a:r>
            <a:r>
              <a:rPr lang="fr-FR" sz="3600" dirty="0"/>
              <a:t> </a:t>
            </a:r>
            <a:r>
              <a:rPr lang="fr-FR" sz="3600" dirty="0">
                <a:latin typeface="+mn-lt"/>
              </a:rPr>
              <a:t>à travers une évolution de la relation</a:t>
            </a:r>
            <a:br>
              <a:rPr lang="fr-FR" sz="3600" dirty="0">
                <a:latin typeface="+mn-lt"/>
              </a:rPr>
            </a:br>
            <a:r>
              <a:rPr lang="fr-FR" sz="3600" dirty="0">
                <a:latin typeface="+mn-lt"/>
              </a:rPr>
              <a:t>                                          soignant / patient</a:t>
            </a:r>
            <a:endParaRPr lang="fr-FR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440418FC-13D5-498C-B265-659DF789323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485900"/>
            <a:ext cx="7886700" cy="4867274"/>
          </a:xfrm>
        </p:spPr>
        <p:txBody>
          <a:bodyPr/>
          <a:lstStyle/>
          <a:p>
            <a:endParaRPr lang="fr-FR" dirty="0"/>
          </a:p>
          <a:p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>
                <a:solidFill>
                  <a:srgbClr val="FF0000"/>
                </a:solidFill>
              </a:rPr>
              <a:t>                   </a:t>
            </a:r>
            <a:r>
              <a:rPr lang="fr-FR" sz="3200" dirty="0">
                <a:solidFill>
                  <a:srgbClr val="FF0000"/>
                </a:solidFill>
              </a:rPr>
              <a:t>Informer</a:t>
            </a:r>
            <a:r>
              <a:rPr lang="fr-FR" dirty="0">
                <a:solidFill>
                  <a:srgbClr val="FF0000"/>
                </a:solidFill>
              </a:rPr>
              <a:t>                     </a:t>
            </a:r>
            <a:r>
              <a:rPr lang="fr-FR" sz="3200" dirty="0">
                <a:solidFill>
                  <a:srgbClr val="FF0000"/>
                </a:solidFill>
              </a:rPr>
              <a:t>Conseiller</a:t>
            </a:r>
          </a:p>
          <a:p>
            <a:endParaRPr lang="fr-FR" dirty="0">
              <a:solidFill>
                <a:srgbClr val="FF0000"/>
              </a:solidFill>
            </a:endParaRPr>
          </a:p>
          <a:p>
            <a:endParaRPr lang="fr-FR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fr-FR" dirty="0">
                <a:solidFill>
                  <a:srgbClr val="FF0000"/>
                </a:solidFill>
              </a:rPr>
              <a:t>                                        </a:t>
            </a:r>
            <a:r>
              <a:rPr lang="fr-FR" sz="3200" dirty="0">
                <a:solidFill>
                  <a:srgbClr val="FF0000"/>
                </a:solidFill>
              </a:rPr>
              <a:t>Eduquer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C97B063A-FFB7-4CCF-95D5-EAA183723E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fr-FR"/>
              <a:t>. </a:t>
            </a:r>
            <a:fld id="{FFCB3EC8-BB98-4B96-9FC1-1DB8D4B04A4B}" type="slidenum">
              <a:rPr lang="fr-FR" smtClean="0"/>
              <a:pPr/>
              <a:t>6</a:t>
            </a:fld>
            <a:endParaRPr lang="fr-FR" dirty="0"/>
          </a:p>
        </p:txBody>
      </p:sp>
      <p:sp>
        <p:nvSpPr>
          <p:cNvPr id="5" name="Ellipse 4">
            <a:extLst>
              <a:ext uri="{FF2B5EF4-FFF2-40B4-BE49-F238E27FC236}">
                <a16:creationId xmlns:a16="http://schemas.microsoft.com/office/drawing/2014/main" id="{7B4FF329-FF7F-4423-ABD3-1B9A88BDBEA5}"/>
              </a:ext>
            </a:extLst>
          </p:cNvPr>
          <p:cNvSpPr/>
          <p:nvPr/>
        </p:nvSpPr>
        <p:spPr>
          <a:xfrm>
            <a:off x="1419225" y="2152650"/>
            <a:ext cx="3352799" cy="2085975"/>
          </a:xfrm>
          <a:prstGeom prst="ellipse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Ellipse 6">
            <a:extLst>
              <a:ext uri="{FF2B5EF4-FFF2-40B4-BE49-F238E27FC236}">
                <a16:creationId xmlns:a16="http://schemas.microsoft.com/office/drawing/2014/main" id="{D2CF415F-1826-442E-9C7F-3E5671B9DE08}"/>
              </a:ext>
            </a:extLst>
          </p:cNvPr>
          <p:cNvSpPr/>
          <p:nvPr/>
        </p:nvSpPr>
        <p:spPr>
          <a:xfrm>
            <a:off x="2962273" y="3429000"/>
            <a:ext cx="3619501" cy="2362200"/>
          </a:xfrm>
          <a:prstGeom prst="ellipse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Ellipse 7">
            <a:extLst>
              <a:ext uri="{FF2B5EF4-FFF2-40B4-BE49-F238E27FC236}">
                <a16:creationId xmlns:a16="http://schemas.microsoft.com/office/drawing/2014/main" id="{0FD7B45B-0514-4E31-859D-FA52219D86A4}"/>
              </a:ext>
            </a:extLst>
          </p:cNvPr>
          <p:cNvSpPr/>
          <p:nvPr/>
        </p:nvSpPr>
        <p:spPr>
          <a:xfrm>
            <a:off x="4772024" y="2152650"/>
            <a:ext cx="3267076" cy="2085975"/>
          </a:xfrm>
          <a:prstGeom prst="ellipse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0" name="Connecteur droit 9">
            <a:extLst>
              <a:ext uri="{FF2B5EF4-FFF2-40B4-BE49-F238E27FC236}">
                <a16:creationId xmlns:a16="http://schemas.microsoft.com/office/drawing/2014/main" id="{EADDC43C-DCC7-424D-9A73-32C48A8CA24D}"/>
              </a:ext>
            </a:extLst>
          </p:cNvPr>
          <p:cNvCxnSpPr>
            <a:cxnSpLocks/>
          </p:cNvCxnSpPr>
          <p:nvPr/>
        </p:nvCxnSpPr>
        <p:spPr>
          <a:xfrm>
            <a:off x="628650" y="1685925"/>
            <a:ext cx="7886700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9896318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E117C0E-C45E-4A40-A77F-D43F56197CF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958849"/>
          </a:xfrm>
        </p:spPr>
        <p:txBody>
          <a:bodyPr/>
          <a:lstStyle/>
          <a:p>
            <a:endParaRPr lang="fr-FR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4C82F1D1-557E-4C29-BD45-E9C0093399C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r-FR" dirty="0">
                <a:solidFill>
                  <a:srgbClr val="FF0000"/>
                </a:solidFill>
              </a:rPr>
              <a:t>L’information</a:t>
            </a:r>
            <a:r>
              <a:rPr lang="fr-FR" dirty="0"/>
              <a:t> est centrée sur le </a:t>
            </a:r>
            <a:r>
              <a:rPr lang="fr-FR" dirty="0">
                <a:solidFill>
                  <a:srgbClr val="FF0000"/>
                </a:solidFill>
              </a:rPr>
              <a:t>contenu</a:t>
            </a:r>
          </a:p>
          <a:p>
            <a:endParaRPr lang="fr-FR" dirty="0">
              <a:solidFill>
                <a:srgbClr val="FF0000"/>
              </a:solidFill>
            </a:endParaRPr>
          </a:p>
          <a:p>
            <a:r>
              <a:rPr lang="fr-FR" dirty="0">
                <a:solidFill>
                  <a:srgbClr val="FF0000"/>
                </a:solidFill>
              </a:rPr>
              <a:t>Le conseil</a:t>
            </a:r>
            <a:r>
              <a:rPr lang="fr-FR" dirty="0"/>
              <a:t> est centré sur </a:t>
            </a:r>
            <a:r>
              <a:rPr lang="fr-FR" dirty="0">
                <a:solidFill>
                  <a:srgbClr val="FF0000"/>
                </a:solidFill>
              </a:rPr>
              <a:t>celui qui le délivre</a:t>
            </a:r>
            <a:r>
              <a:rPr lang="fr-FR" dirty="0"/>
              <a:t>, sur son </a:t>
            </a:r>
            <a:r>
              <a:rPr lang="fr-FR" dirty="0">
                <a:solidFill>
                  <a:srgbClr val="FF0000"/>
                </a:solidFill>
              </a:rPr>
              <a:t>expertise...</a:t>
            </a:r>
          </a:p>
          <a:p>
            <a:endParaRPr lang="fr-FR" dirty="0">
              <a:solidFill>
                <a:srgbClr val="FF0000"/>
              </a:solidFill>
            </a:endParaRPr>
          </a:p>
          <a:p>
            <a:r>
              <a:rPr lang="fr-FR" dirty="0">
                <a:solidFill>
                  <a:srgbClr val="FF0000"/>
                </a:solidFill>
              </a:rPr>
              <a:t>L’éducation</a:t>
            </a:r>
            <a:r>
              <a:rPr lang="fr-FR" dirty="0"/>
              <a:t> est centrée sur </a:t>
            </a:r>
            <a:r>
              <a:rPr lang="fr-FR" dirty="0">
                <a:solidFill>
                  <a:srgbClr val="FF0000"/>
                </a:solidFill>
              </a:rPr>
              <a:t>la relation</a:t>
            </a:r>
            <a:r>
              <a:rPr lang="fr-FR" dirty="0"/>
              <a:t>:</a:t>
            </a:r>
          </a:p>
          <a:p>
            <a:pPr marL="0" indent="0">
              <a:buNone/>
            </a:pPr>
            <a:r>
              <a:rPr lang="fr-FR" dirty="0">
                <a:solidFill>
                  <a:srgbClr val="FF0000"/>
                </a:solidFill>
              </a:rPr>
              <a:t>   </a:t>
            </a:r>
            <a:r>
              <a:rPr lang="fr-FR" dirty="0"/>
              <a:t>Le soignant et le patient </a:t>
            </a:r>
            <a:r>
              <a:rPr lang="fr-FR" dirty="0">
                <a:solidFill>
                  <a:srgbClr val="FF0000"/>
                </a:solidFill>
              </a:rPr>
              <a:t>analysent ensemble </a:t>
            </a:r>
            <a:r>
              <a:rPr lang="fr-FR" dirty="0"/>
              <a:t>la situation du patient et essayent </a:t>
            </a:r>
            <a:r>
              <a:rPr lang="fr-FR" dirty="0">
                <a:solidFill>
                  <a:srgbClr val="FF0000"/>
                </a:solidFill>
              </a:rPr>
              <a:t>ensemble</a:t>
            </a:r>
            <a:r>
              <a:rPr lang="fr-FR" dirty="0"/>
              <a:t> de </a:t>
            </a:r>
            <a:r>
              <a:rPr lang="fr-FR" dirty="0">
                <a:solidFill>
                  <a:srgbClr val="FF0000"/>
                </a:solidFill>
              </a:rPr>
              <a:t>trouver</a:t>
            </a:r>
            <a:r>
              <a:rPr lang="fr-FR" dirty="0"/>
              <a:t> </a:t>
            </a:r>
            <a:r>
              <a:rPr lang="fr-FR" dirty="0">
                <a:solidFill>
                  <a:srgbClr val="FF0000"/>
                </a:solidFill>
              </a:rPr>
              <a:t>des solutions </a:t>
            </a:r>
            <a:r>
              <a:rPr lang="fr-FR" dirty="0"/>
              <a:t>que le patient s’appropriera.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320A1CB1-8212-466B-B53E-9374124346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fr-FR"/>
              <a:t>. </a:t>
            </a:r>
            <a:fld id="{FFCB3EC8-BB98-4B96-9FC1-1DB8D4B04A4B}" type="slidenum">
              <a:rPr lang="fr-FR" smtClean="0"/>
              <a:pPr/>
              <a:t>7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57833081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EB76C69-E079-4FF8-A496-39BAD597F87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533630"/>
            <a:ext cx="7886700" cy="958849"/>
          </a:xfrm>
        </p:spPr>
        <p:txBody>
          <a:bodyPr/>
          <a:lstStyle/>
          <a:p>
            <a:r>
              <a:rPr lang="fr-FR" sz="3600" dirty="0">
                <a:latin typeface="+mn-lt"/>
              </a:rPr>
              <a:t>La démarche éducative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626948C4-1B8F-47BE-BEC3-E604D656671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492479"/>
            <a:ext cx="7886700" cy="4684484"/>
          </a:xfrm>
        </p:spPr>
        <p:txBody>
          <a:bodyPr/>
          <a:lstStyle/>
          <a:p>
            <a:endParaRPr lang="fr-FR" sz="3200" dirty="0"/>
          </a:p>
          <a:p>
            <a:r>
              <a:rPr lang="fr-FR" sz="3200" dirty="0"/>
              <a:t>Faire confiance au patient</a:t>
            </a:r>
          </a:p>
          <a:p>
            <a:endParaRPr lang="fr-FR" dirty="0"/>
          </a:p>
          <a:p>
            <a:r>
              <a:rPr lang="fr-FR" sz="3200" dirty="0"/>
              <a:t>Reconnaitre et solliciter, autant que possible, son expertise</a:t>
            </a:r>
          </a:p>
          <a:p>
            <a:endParaRPr lang="fr-FR" dirty="0"/>
          </a:p>
          <a:p>
            <a:r>
              <a:rPr lang="fr-FR" sz="3200" dirty="0"/>
              <a:t>Mettre en œuvre </a:t>
            </a:r>
            <a:r>
              <a:rPr lang="fr-FR" sz="3200" dirty="0">
                <a:solidFill>
                  <a:srgbClr val="FF3300"/>
                </a:solidFill>
              </a:rPr>
              <a:t>une démarche éducative personnalisée</a:t>
            </a:r>
          </a:p>
          <a:p>
            <a:endParaRPr lang="fr-FR" dirty="0"/>
          </a:p>
          <a:p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70160776-569A-4EAF-971E-BF081719CB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fr-FR"/>
              <a:t>. </a:t>
            </a:r>
            <a:fld id="{FFCB3EC8-BB98-4B96-9FC1-1DB8D4B04A4B}" type="slidenum">
              <a:rPr lang="fr-FR" smtClean="0"/>
              <a:pPr/>
              <a:t>8</a:t>
            </a:fld>
            <a:endParaRPr lang="fr-FR" dirty="0"/>
          </a:p>
        </p:txBody>
      </p:sp>
      <p:cxnSp>
        <p:nvCxnSpPr>
          <p:cNvPr id="6" name="Connecteur droit 5">
            <a:extLst>
              <a:ext uri="{FF2B5EF4-FFF2-40B4-BE49-F238E27FC236}">
                <a16:creationId xmlns:a16="http://schemas.microsoft.com/office/drawing/2014/main" id="{A5B4753D-815E-47C6-AC74-55DD1D7F00EC}"/>
              </a:ext>
            </a:extLst>
          </p:cNvPr>
          <p:cNvCxnSpPr>
            <a:cxnSpLocks/>
          </p:cNvCxnSpPr>
          <p:nvPr/>
        </p:nvCxnSpPr>
        <p:spPr>
          <a:xfrm>
            <a:off x="628650" y="1492479"/>
            <a:ext cx="7886700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7683419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B11157B-0EE6-48C2-82FF-CA0C736689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681037"/>
            <a:ext cx="7886700" cy="758824"/>
          </a:xfrm>
        </p:spPr>
        <p:txBody>
          <a:bodyPr/>
          <a:lstStyle/>
          <a:p>
            <a:r>
              <a:rPr lang="fr-FR" sz="3600" dirty="0">
                <a:latin typeface="+mn-lt"/>
              </a:rPr>
              <a:t>La démarche éducative personnalisée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7DB84EF7-60D2-45C0-847A-7A098524673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8650" y="1765297"/>
            <a:ext cx="7886700" cy="4744812"/>
          </a:xfrm>
        </p:spPr>
        <p:txBody>
          <a:bodyPr/>
          <a:lstStyle/>
          <a:p>
            <a:pPr marL="0" indent="0">
              <a:buNone/>
            </a:pPr>
            <a:r>
              <a:rPr lang="fr-FR" dirty="0"/>
              <a:t>                        </a:t>
            </a:r>
            <a:r>
              <a:rPr lang="fr-FR" dirty="0">
                <a:solidFill>
                  <a:srgbClr val="FF0000"/>
                </a:solidFill>
              </a:rPr>
              <a:t>Bilan éducatif partagé</a:t>
            </a:r>
          </a:p>
          <a:p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 Bilan partagé                              Convenir avec le                       de suivi                              patient d’</a:t>
            </a:r>
            <a:r>
              <a:rPr lang="fr-FR" dirty="0">
                <a:solidFill>
                  <a:srgbClr val="FF3300"/>
                </a:solidFill>
              </a:rPr>
              <a:t>objectifs/priorités</a:t>
            </a:r>
          </a:p>
          <a:p>
            <a:endParaRPr lang="fr-FR" dirty="0"/>
          </a:p>
          <a:p>
            <a:endParaRPr lang="fr-FR" dirty="0"/>
          </a:p>
          <a:p>
            <a:pPr marL="0" indent="0">
              <a:buNone/>
            </a:pPr>
            <a:r>
              <a:rPr lang="fr-FR" dirty="0"/>
              <a:t>                     </a:t>
            </a:r>
            <a:r>
              <a:rPr lang="fr-FR" dirty="0">
                <a:solidFill>
                  <a:srgbClr val="FF0000"/>
                </a:solidFill>
              </a:rPr>
              <a:t>Plan d’action</a:t>
            </a:r>
            <a:r>
              <a:rPr lang="fr-FR" dirty="0"/>
              <a:t> personnalisé/</a:t>
            </a:r>
          </a:p>
          <a:p>
            <a:pPr marL="0" indent="0">
              <a:buNone/>
            </a:pPr>
            <a:r>
              <a:rPr lang="fr-FR" dirty="0"/>
              <a:t>                            </a:t>
            </a:r>
            <a:r>
              <a:rPr lang="fr-FR" dirty="0">
                <a:solidFill>
                  <a:srgbClr val="FF3300"/>
                </a:solidFill>
              </a:rPr>
              <a:t>activités éducatives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662BA1C7-FE8D-4493-ADF9-4CE59FBE76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fr-FR"/>
              <a:t>. </a:t>
            </a:r>
            <a:fld id="{FFCB3EC8-BB98-4B96-9FC1-1DB8D4B04A4B}" type="slidenum">
              <a:rPr lang="fr-FR" smtClean="0"/>
              <a:pPr/>
              <a:t>9</a:t>
            </a:fld>
            <a:endParaRPr lang="fr-FR" dirty="0"/>
          </a:p>
        </p:txBody>
      </p:sp>
      <p:cxnSp>
        <p:nvCxnSpPr>
          <p:cNvPr id="6" name="Connecteur droit 5">
            <a:extLst>
              <a:ext uri="{FF2B5EF4-FFF2-40B4-BE49-F238E27FC236}">
                <a16:creationId xmlns:a16="http://schemas.microsoft.com/office/drawing/2014/main" id="{109CA71B-3065-4501-B7EC-CFEFB63DD3E3}"/>
              </a:ext>
            </a:extLst>
          </p:cNvPr>
          <p:cNvCxnSpPr>
            <a:cxnSpLocks/>
          </p:cNvCxnSpPr>
          <p:nvPr/>
        </p:nvCxnSpPr>
        <p:spPr>
          <a:xfrm flipH="1">
            <a:off x="552450" y="1419225"/>
            <a:ext cx="7981950" cy="20636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necteur droit avec flèche 10">
            <a:extLst>
              <a:ext uri="{FF2B5EF4-FFF2-40B4-BE49-F238E27FC236}">
                <a16:creationId xmlns:a16="http://schemas.microsoft.com/office/drawing/2014/main" id="{6A7909E3-6919-413A-8813-44D9AA908574}"/>
              </a:ext>
            </a:extLst>
          </p:cNvPr>
          <p:cNvCxnSpPr>
            <a:cxnSpLocks/>
          </p:cNvCxnSpPr>
          <p:nvPr/>
        </p:nvCxnSpPr>
        <p:spPr>
          <a:xfrm>
            <a:off x="4391025" y="2266950"/>
            <a:ext cx="1800225" cy="1019175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necteur droit avec flèche 13">
            <a:extLst>
              <a:ext uri="{FF2B5EF4-FFF2-40B4-BE49-F238E27FC236}">
                <a16:creationId xmlns:a16="http://schemas.microsoft.com/office/drawing/2014/main" id="{539CE694-3022-4C4C-ACDB-B10DE9D1AD59}"/>
              </a:ext>
            </a:extLst>
          </p:cNvPr>
          <p:cNvCxnSpPr>
            <a:cxnSpLocks/>
          </p:cNvCxnSpPr>
          <p:nvPr/>
        </p:nvCxnSpPr>
        <p:spPr>
          <a:xfrm flipH="1">
            <a:off x="4676775" y="4124325"/>
            <a:ext cx="1657350" cy="114300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necteur droit avec flèche 17">
            <a:extLst>
              <a:ext uri="{FF2B5EF4-FFF2-40B4-BE49-F238E27FC236}">
                <a16:creationId xmlns:a16="http://schemas.microsoft.com/office/drawing/2014/main" id="{BB93E97E-6DA8-4D8B-BA0A-BC2A8598ECE2}"/>
              </a:ext>
            </a:extLst>
          </p:cNvPr>
          <p:cNvCxnSpPr>
            <a:cxnSpLocks/>
          </p:cNvCxnSpPr>
          <p:nvPr/>
        </p:nvCxnSpPr>
        <p:spPr>
          <a:xfrm flipH="1" flipV="1">
            <a:off x="1771650" y="4124326"/>
            <a:ext cx="1333500" cy="1142999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Connecteur droit avec flèche 22">
            <a:extLst>
              <a:ext uri="{FF2B5EF4-FFF2-40B4-BE49-F238E27FC236}">
                <a16:creationId xmlns:a16="http://schemas.microsoft.com/office/drawing/2014/main" id="{DC66C35C-AB3A-409C-9F63-4200B4407FBC}"/>
              </a:ext>
            </a:extLst>
          </p:cNvPr>
          <p:cNvCxnSpPr>
            <a:cxnSpLocks/>
          </p:cNvCxnSpPr>
          <p:nvPr/>
        </p:nvCxnSpPr>
        <p:spPr>
          <a:xfrm>
            <a:off x="2933700" y="3495675"/>
            <a:ext cx="1171575" cy="0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90828412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3615</TotalTime>
  <Words>466</Words>
  <Application>Microsoft Office PowerPoint</Application>
  <PresentationFormat>Affichage à l'écran (4:3)</PresentationFormat>
  <Paragraphs>105</Paragraphs>
  <Slides>14</Slides>
  <Notes>1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14</vt:i4>
      </vt:variant>
    </vt:vector>
  </HeadingPairs>
  <TitlesOfParts>
    <vt:vector size="18" baseType="lpstr">
      <vt:lpstr>Arial</vt:lpstr>
      <vt:lpstr>Calibri</vt:lpstr>
      <vt:lpstr>Calibri Light</vt:lpstr>
      <vt:lpstr>Thème Office</vt:lpstr>
      <vt:lpstr>Présentation PowerPoint</vt:lpstr>
      <vt:lpstr>Les Maladies chroniques</vt:lpstr>
      <vt:lpstr>Le cadre législatif</vt:lpstr>
      <vt:lpstr> Une action à deux niveaux</vt:lpstr>
      <vt:lpstr>Une démarche éducative avec le patient</vt:lpstr>
      <vt:lpstr>... à travers une évolution de la relation                                           soignant / patient</vt:lpstr>
      <vt:lpstr>Présentation PowerPoint</vt:lpstr>
      <vt:lpstr>La démarche éducative</vt:lpstr>
      <vt:lpstr>La démarche éducative personnalisée</vt:lpstr>
      <vt:lpstr>Le Programme                   d’Education Thérapeutique</vt:lpstr>
      <vt:lpstr>Le Programme                  d’Education Thérapeutique</vt:lpstr>
      <vt:lpstr>Le Programme                  d’Education Thérapeutique</vt:lpstr>
      <vt:lpstr> L’Education Thérapeutique en Essonne </vt:lpstr>
      <vt:lpstr>Présentation PowerPoint</vt:lpstr>
    </vt:vector>
  </TitlesOfParts>
  <Company>Hewlett-Packard Company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Carole Avril</dc:creator>
  <cp:lastModifiedBy>André</cp:lastModifiedBy>
  <cp:revision>376</cp:revision>
  <cp:lastPrinted>2020-03-10T22:14:04Z</cp:lastPrinted>
  <dcterms:created xsi:type="dcterms:W3CDTF">2017-11-08T11:12:37Z</dcterms:created>
  <dcterms:modified xsi:type="dcterms:W3CDTF">2020-03-11T22:37:34Z</dcterms:modified>
</cp:coreProperties>
</file>