
<file path=[Content_Types].xml><?xml version="1.0" encoding="utf-8"?>
<Types xmlns="http://schemas.openxmlformats.org/package/2006/content-types">
  <Default Extension="bin" ContentType="application/vnd.openxmlformats-officedocument.oleObject"/>
  <Default Extension="png" ContentType="image/png"/>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2.xml" ContentType="application/vnd.openxmlformats-officedocument.them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theme/theme3.xml" ContentType="application/vnd.openxmlformats-officedocument.theme+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heme/theme4.xml" ContentType="application/vnd.openxmlformats-officedocument.theme+xml"/>
  <Override PartName="/ppt/theme/theme5.xml" ContentType="application/vnd.openxmlformats-officedocument.theme+xml"/>
  <Override PartName="/ppt/tags/tag29.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30.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tags/tag31.xml" ContentType="application/vnd.openxmlformats-officedocument.presentationml.tags+xml"/>
  <Override PartName="/ppt/notesSlides/notesSlide5.xml" ContentType="application/vnd.openxmlformats-officedocument.presentationml.notesSlide+xml"/>
  <Override PartName="/ppt/tags/tag32.xml" ContentType="application/vnd.openxmlformats-officedocument.presentationml.tags+xml"/>
  <Override PartName="/ppt/notesSlides/notesSlide6.xml" ContentType="application/vnd.openxmlformats-officedocument.presentationml.notesSlide+xml"/>
  <Override PartName="/ppt/tags/tag33.xml" ContentType="application/vnd.openxmlformats-officedocument.presentationml.tags+xml"/>
  <Override PartName="/ppt/notesSlides/notesSlide7.xml" ContentType="application/vnd.openxmlformats-officedocument.presentationml.notesSlide+xml"/>
  <Override PartName="/ppt/tags/tag34.xml" ContentType="application/vnd.openxmlformats-officedocument.presentationml.tags+xml"/>
  <Override PartName="/ppt/notesSlides/notesSlide8.xml" ContentType="application/vnd.openxmlformats-officedocument.presentationml.notesSlide+xml"/>
  <Override PartName="/ppt/tags/tag35.xml" ContentType="application/vnd.openxmlformats-officedocument.presentationml.tags+xml"/>
  <Override PartName="/ppt/notesSlides/notesSlide9.xml" ContentType="application/vnd.openxmlformats-officedocument.presentationml.notesSlide+xml"/>
  <Override PartName="/ppt/tags/tag36.xml" ContentType="application/vnd.openxmlformats-officedocument.presentationml.tags+xml"/>
  <Override PartName="/ppt/notesSlides/notesSlide10.xml" ContentType="application/vnd.openxmlformats-officedocument.presentationml.notesSlide+xml"/>
  <Override PartName="/ppt/tags/tag37.xml" ContentType="application/vnd.openxmlformats-officedocument.presentationml.tags+xml"/>
  <Override PartName="/ppt/notesSlides/notesSlide11.xml" ContentType="application/vnd.openxmlformats-officedocument.presentationml.notesSlide+xml"/>
  <Override PartName="/ppt/tags/tag38.xml" ContentType="application/vnd.openxmlformats-officedocument.presentationml.tags+xml"/>
  <Override PartName="/ppt/notesSlides/notesSlide12.xml" ContentType="application/vnd.openxmlformats-officedocument.presentationml.notesSlide+xml"/>
  <Override PartName="/ppt/tags/tag39.xml" ContentType="application/vnd.openxmlformats-officedocument.presentationml.tag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charts/chart2.xml" ContentType="application/vnd.openxmlformats-officedocument.drawingml.chart+xml"/>
  <Override PartName="/ppt/theme/themeOverride2.xml" ContentType="application/vnd.openxmlformats-officedocument.themeOverr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trictFirstAndLastChars="0" saveSubsetFonts="1">
  <p:sldMasterIdLst>
    <p:sldMasterId id="2147483648" r:id="rId3"/>
    <p:sldMasterId id="2147493669" r:id="rId4"/>
    <p:sldMasterId id="2147493691" r:id="rId5"/>
  </p:sldMasterIdLst>
  <p:notesMasterIdLst>
    <p:notesMasterId r:id="rId23"/>
  </p:notesMasterIdLst>
  <p:handoutMasterIdLst>
    <p:handoutMasterId r:id="rId24"/>
  </p:handoutMasterIdLst>
  <p:sldIdLst>
    <p:sldId id="1085" r:id="rId6"/>
    <p:sldId id="1091" r:id="rId7"/>
    <p:sldId id="1009" r:id="rId8"/>
    <p:sldId id="1069" r:id="rId9"/>
    <p:sldId id="1086" r:id="rId10"/>
    <p:sldId id="1072" r:id="rId11"/>
    <p:sldId id="1067" r:id="rId12"/>
    <p:sldId id="1074" r:id="rId13"/>
    <p:sldId id="1034" r:id="rId14"/>
    <p:sldId id="1059" r:id="rId15"/>
    <p:sldId id="1076" r:id="rId16"/>
    <p:sldId id="1077" r:id="rId17"/>
    <p:sldId id="1061" r:id="rId18"/>
    <p:sldId id="1088" r:id="rId19"/>
    <p:sldId id="1089" r:id="rId20"/>
    <p:sldId id="1090" r:id="rId21"/>
    <p:sldId id="1079" r:id="rId22"/>
  </p:sldIdLst>
  <p:sldSz cx="10688638" cy="7562850"/>
  <p:notesSz cx="6669088" cy="9872663"/>
  <p:custDataLst>
    <p:tags r:id="rId25"/>
  </p:custDataLst>
  <p:defaultTex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p:defaultTextStyle>
  <p:extLst>
    <p:ext uri="{EFAFB233-063F-42B5-8137-9DF3F51BA10A}">
      <p15:sldGuideLst xmlns="" xmlns:p15="http://schemas.microsoft.com/office/powerpoint/2012/main">
        <p15:guide id="1" orient="horz" pos="2382">
          <p15:clr>
            <a:srgbClr val="A4A3A4"/>
          </p15:clr>
        </p15:guide>
        <p15:guide id="2" pos="3367">
          <p15:clr>
            <a:srgbClr val="A4A3A4"/>
          </p15:clr>
        </p15:guide>
      </p15:sldGuideLst>
    </p:ext>
    <p:ext uri="{2D200454-40CA-4A62-9FC3-DE9A4176ACB9}">
      <p15:notesGuideLst xmlns="" xmlns:p15="http://schemas.microsoft.com/office/powerpoint/2012/main">
        <p15:guide id="1" orient="horz" pos="3127">
          <p15:clr>
            <a:srgbClr val="A4A3A4"/>
          </p15:clr>
        </p15:guide>
        <p15:guide id="2" pos="2142">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urelien Simoes" initials="AS" lastIdx="5" clrIdx="0">
    <p:extLst/>
  </p:cmAuthor>
  <p:cmAuthor id="2" name="Hélène Delay" initials="HD" lastIdx="13" clrIdx="1">
    <p:extLst/>
  </p:cmAuthor>
  <p:cmAuthor id="3" name="LOPES-08292" initials="L" lastIdx="8" clrIdx="2"/>
  <p:cmAuthor id="4" name="COURY ANNELORE" initials="CA" lastIdx="19" clrIdx="3"/>
  <p:cmAuthor id="5" name="Julien CANQUETEAU" initials="JCA" lastIdx="13" clrIdx="4"/>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7959"/>
    <a:srgbClr val="405888"/>
    <a:srgbClr val="9ED3D7"/>
    <a:srgbClr val="77B9AC"/>
    <a:srgbClr val="A5A5A5"/>
    <a:srgbClr val="75C6C0"/>
    <a:srgbClr val="17588B"/>
    <a:srgbClr val="256291"/>
    <a:srgbClr val="F5D2C7"/>
    <a:srgbClr val="4B628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2833802-FEF1-4C79-8D5D-14CF1EAF98D9}" styleName="Style léger 2 - Accentuation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459" autoAdjust="0"/>
    <p:restoredTop sz="72285" autoAdjust="0"/>
  </p:normalViewPr>
  <p:slideViewPr>
    <p:cSldViewPr>
      <p:cViewPr>
        <p:scale>
          <a:sx n="74" d="100"/>
          <a:sy n="74" d="100"/>
        </p:scale>
        <p:origin x="-576" y="-72"/>
      </p:cViewPr>
      <p:guideLst>
        <p:guide orient="horz" pos="2382"/>
        <p:guide pos="3367"/>
      </p:guideLst>
    </p:cSldViewPr>
  </p:slideViewPr>
  <p:outlineViewPr>
    <p:cViewPr>
      <p:scale>
        <a:sx n="33" d="100"/>
        <a:sy n="33" d="100"/>
      </p:scale>
      <p:origin x="0" y="0"/>
    </p:cViewPr>
  </p:outlineViewPr>
  <p:notesTextViewPr>
    <p:cViewPr>
      <p:scale>
        <a:sx n="100" d="100"/>
        <a:sy n="100" d="100"/>
      </p:scale>
      <p:origin x="0" y="0"/>
    </p:cViewPr>
  </p:notesTextViewPr>
  <p:sorterViewPr>
    <p:cViewPr varScale="1">
      <p:scale>
        <a:sx n="1" d="1"/>
        <a:sy n="1" d="1"/>
      </p:scale>
      <p:origin x="0" y="0"/>
    </p:cViewPr>
  </p:sorterViewPr>
  <p:notesViewPr>
    <p:cSldViewPr>
      <p:cViewPr varScale="1">
        <p:scale>
          <a:sx n="78" d="100"/>
          <a:sy n="78" d="100"/>
        </p:scale>
        <p:origin x="-3318" y="-108"/>
      </p:cViewPr>
      <p:guideLst>
        <p:guide orient="horz" pos="3110"/>
        <p:guide pos="210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commentAuthors" Target="commentAuthors.xml"/><Relationship Id="rId3" Type="http://schemas.openxmlformats.org/officeDocument/2006/relationships/slideMaster" Target="slideMasters/slideMaster1.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handoutMaster" Target="handoutMasters/handoutMaster1.xml"/><Relationship Id="rId5" Type="http://schemas.openxmlformats.org/officeDocument/2006/relationships/slideMaster" Target="slideMasters/slideMaster3.xml"/><Relationship Id="rId15" Type="http://schemas.openxmlformats.org/officeDocument/2006/relationships/slide" Target="slides/slide10.xml"/><Relationship Id="rId23" Type="http://schemas.openxmlformats.org/officeDocument/2006/relationships/notesMaster" Target="notesMasters/notesMaster1.xml"/><Relationship Id="rId28"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4" Type="http://schemas.openxmlformats.org/officeDocument/2006/relationships/slideMaster" Target="slideMasters/slideMaster2.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presProps" Target="presProps.xml"/><Relationship Id="rId30"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2.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800"/>
            </a:pPr>
            <a:r>
              <a:rPr lang="fr-FR" sz="1700" dirty="0" smtClean="0"/>
              <a:t>7,8 M de DMP</a:t>
            </a:r>
            <a:r>
              <a:rPr lang="fr-FR" sz="1700" baseline="0" dirty="0" smtClean="0"/>
              <a:t> </a:t>
            </a:r>
            <a:r>
              <a:rPr lang="fr-FR" sz="1700" baseline="0" dirty="0"/>
              <a:t>alimentés par source d'alimentation</a:t>
            </a:r>
            <a:endParaRPr lang="fr-FR" sz="1700" dirty="0"/>
          </a:p>
        </c:rich>
      </c:tx>
      <c:layout>
        <c:manualLayout>
          <c:xMode val="edge"/>
          <c:yMode val="edge"/>
          <c:x val="0.13003408553574977"/>
          <c:y val="1.4386528263463086E-2"/>
        </c:manualLayout>
      </c:layout>
      <c:overlay val="1"/>
    </c:title>
    <c:autoTitleDeleted val="0"/>
    <c:plotArea>
      <c:layout>
        <c:manualLayout>
          <c:layoutTarget val="inner"/>
          <c:xMode val="edge"/>
          <c:yMode val="edge"/>
          <c:x val="9.7222222222222224E-2"/>
          <c:y val="0.22916666666666666"/>
          <c:w val="0.45277777777777778"/>
          <c:h val="0.75462962962962965"/>
        </c:manualLayout>
      </c:layout>
      <c:pieChart>
        <c:varyColors val="1"/>
        <c:ser>
          <c:idx val="0"/>
          <c:order val="0"/>
          <c:dLbls>
            <c:dLbl>
              <c:idx val="0"/>
              <c:layout>
                <c:manualLayout>
                  <c:x val="-0.16640855899117735"/>
                  <c:y val="-0.13320384305623365"/>
                </c:manualLayout>
              </c:layout>
              <c:dLblPos val="bestFit"/>
              <c:showLegendKey val="0"/>
              <c:showVal val="1"/>
              <c:showCatName val="0"/>
              <c:showSerName val="0"/>
              <c:showPercent val="0"/>
              <c:showBubbleSize val="0"/>
            </c:dLbl>
            <c:dLbl>
              <c:idx val="1"/>
              <c:layout>
                <c:manualLayout>
                  <c:x val="-5.400951636669913E-2"/>
                  <c:y val="3.4176729208802541E-2"/>
                </c:manualLayout>
              </c:layout>
              <c:dLblPos val="bestFit"/>
              <c:showLegendKey val="0"/>
              <c:showVal val="1"/>
              <c:showCatName val="0"/>
              <c:showSerName val="0"/>
              <c:showPercent val="0"/>
              <c:showBubbleSize val="0"/>
            </c:dLbl>
            <c:dLbl>
              <c:idx val="2"/>
              <c:layout>
                <c:manualLayout>
                  <c:x val="-0.1320972296536603"/>
                  <c:y val="-7.4406576799897525E-2"/>
                </c:manualLayout>
              </c:layout>
              <c:dLblPos val="bestFit"/>
              <c:showLegendKey val="0"/>
              <c:showVal val="1"/>
              <c:showCatName val="0"/>
              <c:showSerName val="0"/>
              <c:showPercent val="0"/>
              <c:showBubbleSize val="0"/>
            </c:dLbl>
            <c:dLbl>
              <c:idx val="3"/>
              <c:layout>
                <c:manualLayout>
                  <c:x val="5.5700620977529016E-6"/>
                  <c:y val="-0.13269675894317187"/>
                </c:manualLayout>
              </c:layout>
              <c:dLblPos val="bestFit"/>
              <c:showLegendKey val="0"/>
              <c:showVal val="1"/>
              <c:showCatName val="0"/>
              <c:showSerName val="0"/>
              <c:showPercent val="0"/>
              <c:showBubbleSize val="0"/>
            </c:dLbl>
            <c:dLbl>
              <c:idx val="4"/>
              <c:layout>
                <c:manualLayout>
                  <c:x val="0.15679631970806124"/>
                  <c:y val="-4.7942529997337717E-2"/>
                </c:manualLayout>
              </c:layout>
              <c:dLblPos val="bestFit"/>
              <c:showLegendKey val="0"/>
              <c:showVal val="1"/>
              <c:showCatName val="0"/>
              <c:showSerName val="0"/>
              <c:showPercent val="0"/>
              <c:showBubbleSize val="0"/>
            </c:dLbl>
            <c:txPr>
              <a:bodyPr/>
              <a:lstStyle/>
              <a:p>
                <a:pPr>
                  <a:defRPr sz="1600"/>
                </a:pPr>
                <a:endParaRPr lang="fr-FR"/>
              </a:p>
            </c:txPr>
            <c:dLblPos val="bestFit"/>
            <c:showLegendKey val="0"/>
            <c:showVal val="1"/>
            <c:showCatName val="0"/>
            <c:showSerName val="0"/>
            <c:showPercent val="0"/>
            <c:showBubbleSize val="0"/>
            <c:showLeaderLines val="1"/>
          </c:dLbls>
          <c:cat>
            <c:strRef>
              <c:f>Feuil1!$F$4:$F$8</c:f>
              <c:strCache>
                <c:ptCount val="5"/>
                <c:pt idx="0">
                  <c:v>DMP Alimentés par données HR</c:v>
                </c:pt>
                <c:pt idx="1">
                  <c:v>DMP Alimentés par les patients : </c:v>
                </c:pt>
                <c:pt idx="2">
                  <c:v>DMP Alimentés en établissements (dont CHU et EHPAD): </c:v>
                </c:pt>
                <c:pt idx="3">
                  <c:v>DMP Alimentés par les PS libéraux: </c:v>
                </c:pt>
                <c:pt idx="4">
                  <c:v>DMP Alimentés dans les autres structures: </c:v>
                </c:pt>
              </c:strCache>
            </c:strRef>
          </c:cat>
          <c:val>
            <c:numRef>
              <c:f>Feuil1!$G$4:$G$8</c:f>
              <c:numCache>
                <c:formatCode>#,##0</c:formatCode>
                <c:ptCount val="5"/>
                <c:pt idx="0">
                  <c:v>6555819</c:v>
                </c:pt>
                <c:pt idx="1">
                  <c:v>571259</c:v>
                </c:pt>
                <c:pt idx="2">
                  <c:v>411948</c:v>
                </c:pt>
                <c:pt idx="3">
                  <c:v>174430</c:v>
                </c:pt>
                <c:pt idx="4">
                  <c:v>119164</c:v>
                </c:pt>
              </c:numCache>
            </c:numRef>
          </c:val>
        </c:ser>
        <c:dLbls>
          <c:dLblPos val="bestFit"/>
          <c:showLegendKey val="0"/>
          <c:showVal val="1"/>
          <c:showCatName val="0"/>
          <c:showSerName val="0"/>
          <c:showPercent val="0"/>
          <c:showBubbleSize val="0"/>
          <c:showLeaderLines val="1"/>
        </c:dLbls>
        <c:firstSliceAng val="0"/>
      </c:pieChart>
    </c:plotArea>
    <c:legend>
      <c:legendPos val="r"/>
      <c:layout>
        <c:manualLayout>
          <c:xMode val="edge"/>
          <c:yMode val="edge"/>
          <c:x val="0.57110773370463408"/>
          <c:y val="4.788756382699802E-2"/>
          <c:w val="0.41111111111111109"/>
          <c:h val="0.93587958390911807"/>
        </c:manualLayout>
      </c:layout>
      <c:overlay val="0"/>
      <c:txPr>
        <a:bodyPr/>
        <a:lstStyle/>
        <a:p>
          <a:pPr rtl="0">
            <a:defRPr sz="1200"/>
          </a:pPr>
          <a:endParaRPr lang="fr-FR"/>
        </a:p>
      </c:txPr>
    </c:legend>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a:lstStyle/>
          <a:p>
            <a:pPr>
              <a:defRPr sz="1800"/>
            </a:pPr>
            <a:r>
              <a:rPr lang="fr-FR" sz="1700" dirty="0" smtClean="0"/>
              <a:t>5,3 M de documents</a:t>
            </a:r>
            <a:r>
              <a:rPr lang="fr-FR" sz="1700" baseline="0" dirty="0" smtClean="0"/>
              <a:t> </a:t>
            </a:r>
            <a:r>
              <a:rPr lang="fr-FR" sz="1700" baseline="0" dirty="0"/>
              <a:t>ajoutés dans le DMP (hors historique de </a:t>
            </a:r>
            <a:r>
              <a:rPr lang="fr-FR" sz="1700" baseline="0" dirty="0" smtClean="0"/>
              <a:t> remboursement</a:t>
            </a:r>
            <a:r>
              <a:rPr lang="fr-FR" sz="1700" baseline="0" dirty="0"/>
              <a:t>)</a:t>
            </a:r>
            <a:endParaRPr lang="fr-FR" sz="1700" dirty="0"/>
          </a:p>
        </c:rich>
      </c:tx>
      <c:layout>
        <c:manualLayout>
          <c:xMode val="edge"/>
          <c:yMode val="edge"/>
          <c:x val="5.4848550507671491E-2"/>
          <c:y val="1.478661260130657E-2"/>
        </c:manualLayout>
      </c:layout>
      <c:overlay val="1"/>
    </c:title>
    <c:autoTitleDeleted val="0"/>
    <c:view3D>
      <c:rotX val="75"/>
      <c:rotY val="0"/>
      <c:rAngAx val="0"/>
      <c:perspective val="30"/>
    </c:view3D>
    <c:floor>
      <c:thickness val="0"/>
    </c:floor>
    <c:sideWall>
      <c:thickness val="0"/>
    </c:sideWall>
    <c:backWall>
      <c:thickness val="0"/>
    </c:backWall>
    <c:plotArea>
      <c:layout>
        <c:manualLayout>
          <c:layoutTarget val="inner"/>
          <c:xMode val="edge"/>
          <c:yMode val="edge"/>
          <c:x val="9.6921880788758304E-3"/>
          <c:y val="0.21597633734384258"/>
          <c:w val="0.50034733158355205"/>
          <c:h val="0.77314814814814814"/>
        </c:manualLayout>
      </c:layout>
      <c:pie3DChart>
        <c:varyColors val="1"/>
        <c:ser>
          <c:idx val="0"/>
          <c:order val="0"/>
          <c:dLbls>
            <c:dLbl>
              <c:idx val="0"/>
              <c:layout>
                <c:manualLayout>
                  <c:x val="-5.5973773632942182E-3"/>
                  <c:y val="-5.8785750886578773E-2"/>
                </c:manualLayout>
              </c:layout>
              <c:dLblPos val="bestFit"/>
              <c:showLegendKey val="0"/>
              <c:showVal val="1"/>
              <c:showCatName val="0"/>
              <c:showSerName val="0"/>
              <c:showPercent val="0"/>
              <c:showBubbleSize val="0"/>
            </c:dLbl>
            <c:dLbl>
              <c:idx val="1"/>
              <c:layout>
                <c:manualLayout>
                  <c:x val="-0.18370728780310189"/>
                  <c:y val="-4.026730096405795E-2"/>
                </c:manualLayout>
              </c:layout>
              <c:dLblPos val="bestFit"/>
              <c:showLegendKey val="0"/>
              <c:showVal val="1"/>
              <c:showCatName val="0"/>
              <c:showSerName val="0"/>
              <c:showPercent val="0"/>
              <c:showBubbleSize val="0"/>
            </c:dLbl>
            <c:dLbl>
              <c:idx val="3"/>
              <c:layout>
                <c:manualLayout>
                  <c:x val="-4.0578943569645698E-2"/>
                  <c:y val="3.5851208225404882E-3"/>
                </c:manualLayout>
              </c:layout>
              <c:dLblPos val="bestFit"/>
              <c:showLegendKey val="0"/>
              <c:showVal val="1"/>
              <c:showCatName val="0"/>
              <c:showSerName val="0"/>
              <c:showPercent val="0"/>
              <c:showBubbleSize val="0"/>
            </c:dLbl>
            <c:txPr>
              <a:bodyPr/>
              <a:lstStyle/>
              <a:p>
                <a:pPr>
                  <a:defRPr sz="1200"/>
                </a:pPr>
                <a:endParaRPr lang="fr-FR"/>
              </a:p>
            </c:txPr>
            <c:dLblPos val="bestFit"/>
            <c:showLegendKey val="0"/>
            <c:showVal val="1"/>
            <c:showCatName val="0"/>
            <c:showSerName val="0"/>
            <c:showPercent val="0"/>
            <c:showBubbleSize val="0"/>
            <c:showLeaderLines val="1"/>
          </c:dLbls>
          <c:cat>
            <c:strRef>
              <c:f>Feuil1!$A$6:$A$9</c:f>
              <c:strCache>
                <c:ptCount val="4"/>
                <c:pt idx="0">
                  <c:v>Documents ajoutés dans les autres structures</c:v>
                </c:pt>
                <c:pt idx="1">
                  <c:v>Documents ajoutés en établissements (dont CHU et EHPAD)</c:v>
                </c:pt>
                <c:pt idx="2">
                  <c:v>Documents ajoutés par les patients</c:v>
                </c:pt>
                <c:pt idx="3">
                  <c:v>Documents ajoutés par les PS libéraux</c:v>
                </c:pt>
              </c:strCache>
            </c:strRef>
          </c:cat>
          <c:val>
            <c:numRef>
              <c:f>Feuil1!$B$6:$B$9</c:f>
              <c:numCache>
                <c:formatCode>#,##0</c:formatCode>
                <c:ptCount val="4"/>
                <c:pt idx="0">
                  <c:v>273314</c:v>
                </c:pt>
                <c:pt idx="1">
                  <c:v>2197575</c:v>
                </c:pt>
                <c:pt idx="2">
                  <c:v>2267079</c:v>
                </c:pt>
                <c:pt idx="3">
                  <c:v>624853</c:v>
                </c:pt>
              </c:numCache>
            </c:numRef>
          </c:val>
        </c:ser>
        <c:dLbls>
          <c:showLegendKey val="0"/>
          <c:showVal val="0"/>
          <c:showCatName val="0"/>
          <c:showSerName val="0"/>
          <c:showPercent val="0"/>
          <c:showBubbleSize val="0"/>
          <c:showLeaderLines val="1"/>
        </c:dLbls>
      </c:pie3DChart>
    </c:plotArea>
    <c:legend>
      <c:legendPos val="r"/>
      <c:legendEntry>
        <c:idx val="0"/>
        <c:txPr>
          <a:bodyPr/>
          <a:lstStyle/>
          <a:p>
            <a:pPr algn="l" rtl="0">
              <a:defRPr lang="fr-FR" sz="1600" b="0" i="0" u="none" strike="noStrike" kern="1200" baseline="0">
                <a:solidFill>
                  <a:sysClr val="windowText" lastClr="000000"/>
                </a:solidFill>
                <a:latin typeface="+mn-lt"/>
                <a:ea typeface="+mn-ea"/>
                <a:cs typeface="+mn-cs"/>
              </a:defRPr>
            </a:pPr>
            <a:endParaRPr lang="fr-FR"/>
          </a:p>
        </c:txPr>
      </c:legendEntry>
      <c:legendEntry>
        <c:idx val="1"/>
        <c:txPr>
          <a:bodyPr/>
          <a:lstStyle/>
          <a:p>
            <a:pPr algn="l" rtl="0">
              <a:defRPr lang="fr-FR" sz="1400" b="0" i="0" u="none" strike="noStrike" kern="1200" baseline="0">
                <a:solidFill>
                  <a:sysClr val="windowText" lastClr="000000"/>
                </a:solidFill>
                <a:latin typeface="+mn-lt"/>
                <a:ea typeface="+mn-ea"/>
                <a:cs typeface="+mn-cs"/>
              </a:defRPr>
            </a:pPr>
            <a:endParaRPr lang="fr-FR"/>
          </a:p>
        </c:txPr>
      </c:legendEntry>
      <c:legendEntry>
        <c:idx val="2"/>
        <c:txPr>
          <a:bodyPr/>
          <a:lstStyle/>
          <a:p>
            <a:pPr algn="l" rtl="0">
              <a:defRPr lang="fr-FR" sz="1600" b="0" i="0" u="none" strike="noStrike" kern="1200" baseline="0">
                <a:solidFill>
                  <a:sysClr val="windowText" lastClr="000000"/>
                </a:solidFill>
                <a:latin typeface="+mn-lt"/>
                <a:ea typeface="+mn-ea"/>
                <a:cs typeface="+mn-cs"/>
              </a:defRPr>
            </a:pPr>
            <a:endParaRPr lang="fr-FR"/>
          </a:p>
        </c:txPr>
      </c:legendEntry>
      <c:legendEntry>
        <c:idx val="3"/>
        <c:txPr>
          <a:bodyPr/>
          <a:lstStyle/>
          <a:p>
            <a:pPr algn="l" rtl="0">
              <a:defRPr lang="fr-FR" sz="1600" b="0" i="0" u="none" strike="noStrike" kern="1200" baseline="0">
                <a:solidFill>
                  <a:sysClr val="windowText" lastClr="000000"/>
                </a:solidFill>
                <a:latin typeface="+mn-lt"/>
                <a:ea typeface="+mn-ea"/>
                <a:cs typeface="+mn-cs"/>
              </a:defRPr>
            </a:pPr>
            <a:endParaRPr lang="fr-FR"/>
          </a:p>
        </c:txPr>
      </c:legendEntry>
      <c:layout>
        <c:manualLayout>
          <c:xMode val="edge"/>
          <c:yMode val="edge"/>
          <c:x val="0.5391213631621653"/>
          <c:y val="0.11840054741417023"/>
          <c:w val="0.43901024300391872"/>
          <c:h val="0.8664678754653381"/>
        </c:manualLayout>
      </c:layout>
      <c:overlay val="1"/>
      <c:txPr>
        <a:bodyPr/>
        <a:lstStyle/>
        <a:p>
          <a:pPr algn="l" rtl="0">
            <a:defRPr lang="fr-FR" sz="800" b="0" i="0" u="none" strike="noStrike" kern="1200" baseline="0">
              <a:solidFill>
                <a:sysClr val="windowText" lastClr="000000"/>
              </a:solidFill>
              <a:latin typeface="+mn-lt"/>
              <a:ea typeface="+mn-ea"/>
              <a:cs typeface="+mn-cs"/>
            </a:defRPr>
          </a:pPr>
          <a:endParaRPr lang="fr-FR"/>
        </a:p>
      </c:txPr>
    </c:legend>
    <c:plotVisOnly val="1"/>
    <c:dispBlanksAs val="gap"/>
    <c:showDLblsOverMax val="0"/>
  </c:chart>
  <c:externalData r:id="rId2">
    <c:autoUpdate val="0"/>
  </c:externalData>
</c:chartSpace>
</file>

<file path=ppt/drawings/_rels/vmlDrawing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8.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19.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0.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1.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2.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4.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27.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2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29.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30.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1.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2.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3.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4.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5.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36.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7.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38.vml.rels><?xml version="1.0" encoding="UTF-8" standalone="yes"?>
<Relationships xmlns="http://schemas.openxmlformats.org/package/2006/relationships"><Relationship Id="rId1" Type="http://schemas.openxmlformats.org/officeDocument/2006/relationships/image" Target="../media/image7.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1.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5.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1.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48834" name="Rectangle 2"/>
          <p:cNvSpPr>
            <a:spLocks noGrp="1" noChangeArrowheads="1"/>
          </p:cNvSpPr>
          <p:nvPr>
            <p:ph type="hdr" sz="quarter"/>
          </p:nvPr>
        </p:nvSpPr>
        <p:spPr bwMode="auto">
          <a:xfrm>
            <a:off x="0" y="0"/>
            <a:ext cx="2890665"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lvl1pPr algn="l" defTabSz="912192">
              <a:defRPr sz="1200">
                <a:solidFill>
                  <a:schemeClr val="tx1"/>
                </a:solidFill>
                <a:latin typeface="Times" pitchFamily="18" charset="0"/>
              </a:defRPr>
            </a:lvl1pPr>
          </a:lstStyle>
          <a:p>
            <a:pPr>
              <a:defRPr/>
            </a:pPr>
            <a:endParaRPr lang="fr-FR" dirty="0"/>
          </a:p>
        </p:txBody>
      </p:sp>
      <p:sp>
        <p:nvSpPr>
          <p:cNvPr id="248835" name="Rectangle 3"/>
          <p:cNvSpPr>
            <a:spLocks noGrp="1" noChangeArrowheads="1"/>
          </p:cNvSpPr>
          <p:nvPr>
            <p:ph type="dt" sz="quarter" idx="1"/>
          </p:nvPr>
        </p:nvSpPr>
        <p:spPr bwMode="auto">
          <a:xfrm>
            <a:off x="3776866" y="0"/>
            <a:ext cx="2890665"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lvl1pPr algn="r" defTabSz="912192">
              <a:defRPr sz="1200">
                <a:solidFill>
                  <a:schemeClr val="tx1"/>
                </a:solidFill>
                <a:latin typeface="Times" pitchFamily="18" charset="0"/>
              </a:defRPr>
            </a:lvl1pPr>
          </a:lstStyle>
          <a:p>
            <a:pPr>
              <a:defRPr/>
            </a:pPr>
            <a:endParaRPr lang="fr-FR" dirty="0"/>
          </a:p>
        </p:txBody>
      </p:sp>
      <p:sp>
        <p:nvSpPr>
          <p:cNvPr id="248836" name="Rectangle 4"/>
          <p:cNvSpPr>
            <a:spLocks noGrp="1" noChangeArrowheads="1"/>
          </p:cNvSpPr>
          <p:nvPr>
            <p:ph type="ftr" sz="quarter" idx="2"/>
          </p:nvPr>
        </p:nvSpPr>
        <p:spPr bwMode="auto">
          <a:xfrm>
            <a:off x="0" y="9376899"/>
            <a:ext cx="2890665" cy="494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b" anchorCtr="0" compatLnSpc="1">
            <a:prstTxWarp prst="textNoShape">
              <a:avLst/>
            </a:prstTxWarp>
          </a:bodyPr>
          <a:lstStyle>
            <a:lvl1pPr algn="l" defTabSz="912192">
              <a:defRPr sz="1200">
                <a:solidFill>
                  <a:schemeClr val="tx1"/>
                </a:solidFill>
                <a:latin typeface="Times" pitchFamily="18" charset="0"/>
              </a:defRPr>
            </a:lvl1pPr>
          </a:lstStyle>
          <a:p>
            <a:pPr>
              <a:defRPr/>
            </a:pPr>
            <a:endParaRPr lang="fr-FR" dirty="0"/>
          </a:p>
        </p:txBody>
      </p:sp>
      <p:sp>
        <p:nvSpPr>
          <p:cNvPr id="248837" name="Rectangle 5"/>
          <p:cNvSpPr>
            <a:spLocks noGrp="1" noChangeArrowheads="1"/>
          </p:cNvSpPr>
          <p:nvPr>
            <p:ph type="sldNum" sz="quarter" idx="3"/>
          </p:nvPr>
        </p:nvSpPr>
        <p:spPr bwMode="auto">
          <a:xfrm>
            <a:off x="3776866" y="9376899"/>
            <a:ext cx="2890665" cy="49418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b" anchorCtr="0" compatLnSpc="1">
            <a:prstTxWarp prst="textNoShape">
              <a:avLst/>
            </a:prstTxWarp>
          </a:bodyPr>
          <a:lstStyle>
            <a:lvl1pPr algn="r" defTabSz="912192">
              <a:defRPr sz="1200" smtClean="0">
                <a:solidFill>
                  <a:schemeClr val="tx1"/>
                </a:solidFill>
                <a:latin typeface="Times" panose="02020603050405020304" pitchFamily="18" charset="0"/>
              </a:defRPr>
            </a:lvl1pPr>
          </a:lstStyle>
          <a:p>
            <a:pPr>
              <a:defRPr/>
            </a:pPr>
            <a:fld id="{57B4BB44-09AD-4184-8EAE-E21E7512375F}" type="slidenum">
              <a:rPr lang="fr-FR" altLang="fr-FR"/>
              <a:pPr>
                <a:defRPr/>
              </a:pPr>
              <a:t>‹N°›</a:t>
            </a:fld>
            <a:endParaRPr lang="fr-FR" altLang="fr-FR" dirty="0"/>
          </a:p>
        </p:txBody>
      </p:sp>
    </p:spTree>
    <p:extLst>
      <p:ext uri="{BB962C8B-B14F-4D97-AF65-F5344CB8AC3E}">
        <p14:creationId xmlns:p14="http://schemas.microsoft.com/office/powerpoint/2010/main" val="1020461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458" name="Rectangle 2"/>
          <p:cNvSpPr>
            <a:spLocks noGrp="1" noChangeArrowheads="1"/>
          </p:cNvSpPr>
          <p:nvPr>
            <p:ph type="hdr" sz="quarter"/>
          </p:nvPr>
        </p:nvSpPr>
        <p:spPr bwMode="auto">
          <a:xfrm>
            <a:off x="0" y="0"/>
            <a:ext cx="2890665"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lvl1pPr algn="l" defTabSz="912192">
              <a:defRPr sz="1000">
                <a:solidFill>
                  <a:schemeClr val="tx1"/>
                </a:solidFill>
                <a:latin typeface="Arial" charset="0"/>
              </a:defRPr>
            </a:lvl1pPr>
          </a:lstStyle>
          <a:p>
            <a:pPr>
              <a:defRPr/>
            </a:pPr>
            <a:endParaRPr lang="fr-FR" dirty="0"/>
          </a:p>
        </p:txBody>
      </p:sp>
      <p:sp>
        <p:nvSpPr>
          <p:cNvPr id="19459" name="Rectangle 3"/>
          <p:cNvSpPr>
            <a:spLocks noGrp="1" noChangeArrowheads="1"/>
          </p:cNvSpPr>
          <p:nvPr>
            <p:ph type="dt" idx="1"/>
          </p:nvPr>
        </p:nvSpPr>
        <p:spPr bwMode="auto">
          <a:xfrm>
            <a:off x="3778423" y="0"/>
            <a:ext cx="2890665"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lvl1pPr algn="r" defTabSz="912192">
              <a:defRPr sz="1000">
                <a:solidFill>
                  <a:schemeClr val="tx1"/>
                </a:solidFill>
                <a:latin typeface="Arial" charset="0"/>
              </a:defRPr>
            </a:lvl1pPr>
          </a:lstStyle>
          <a:p>
            <a:pPr>
              <a:defRPr/>
            </a:pPr>
            <a:endParaRPr lang="fr-FR" dirty="0"/>
          </a:p>
        </p:txBody>
      </p:sp>
      <p:sp>
        <p:nvSpPr>
          <p:cNvPr id="46084" name="Rectangle 4"/>
          <p:cNvSpPr>
            <a:spLocks noGrp="1" noRot="1" noChangeAspect="1" noChangeArrowheads="1" noTextEdit="1"/>
          </p:cNvSpPr>
          <p:nvPr>
            <p:ph type="sldImg" idx="2"/>
          </p:nvPr>
        </p:nvSpPr>
        <p:spPr bwMode="auto">
          <a:xfrm>
            <a:off x="349250" y="504825"/>
            <a:ext cx="6043613" cy="4276725"/>
          </a:xfrm>
          <a:prstGeom prst="rect">
            <a:avLst/>
          </a:prstGeom>
          <a:noFill/>
          <a:ln w="9525">
            <a:solidFill>
              <a:srgbClr val="000000"/>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19461" name="Rectangle 5"/>
          <p:cNvSpPr>
            <a:spLocks noGrp="1" noChangeArrowheads="1"/>
          </p:cNvSpPr>
          <p:nvPr>
            <p:ph type="body" sz="quarter" idx="3"/>
          </p:nvPr>
        </p:nvSpPr>
        <p:spPr bwMode="auto">
          <a:xfrm>
            <a:off x="323954" y="4779235"/>
            <a:ext cx="6091267" cy="44429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p>
            <a:pPr lvl="0"/>
            <a:r>
              <a:rPr lang="fr-FR" noProof="0" smtClean="0"/>
              <a:t>Cliquez pour modifier les styles du texte du masque</a:t>
            </a:r>
          </a:p>
          <a:p>
            <a:pPr lvl="1"/>
            <a:r>
              <a:rPr lang="fr-FR" noProof="0" smtClean="0"/>
              <a:t>Deuxième niveau</a:t>
            </a:r>
          </a:p>
          <a:p>
            <a:pPr lvl="2"/>
            <a:r>
              <a:rPr lang="fr-FR" noProof="0" smtClean="0"/>
              <a:t>Troisième niveau</a:t>
            </a:r>
          </a:p>
          <a:p>
            <a:pPr lvl="3"/>
            <a:r>
              <a:rPr lang="fr-FR" noProof="0" smtClean="0"/>
              <a:t>Quatrième niveau</a:t>
            </a:r>
          </a:p>
          <a:p>
            <a:pPr lvl="4"/>
            <a:r>
              <a:rPr lang="fr-FR" noProof="0" smtClean="0"/>
              <a:t>Cinquième niveau</a:t>
            </a:r>
          </a:p>
        </p:txBody>
      </p:sp>
      <p:sp>
        <p:nvSpPr>
          <p:cNvPr id="19462" name="Rectangle 6"/>
          <p:cNvSpPr>
            <a:spLocks noGrp="1" noChangeArrowheads="1"/>
          </p:cNvSpPr>
          <p:nvPr>
            <p:ph type="ftr" sz="quarter" idx="4"/>
          </p:nvPr>
        </p:nvSpPr>
        <p:spPr bwMode="auto">
          <a:xfrm>
            <a:off x="0" y="9378477"/>
            <a:ext cx="2890665"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lvl1pPr algn="l" defTabSz="912192">
              <a:defRPr sz="1000">
                <a:solidFill>
                  <a:schemeClr val="tx1"/>
                </a:solidFill>
                <a:latin typeface="Arial" charset="0"/>
              </a:defRPr>
            </a:lvl1pPr>
          </a:lstStyle>
          <a:p>
            <a:pPr>
              <a:defRPr/>
            </a:pPr>
            <a:endParaRPr lang="fr-FR" dirty="0"/>
          </a:p>
        </p:txBody>
      </p:sp>
      <p:sp>
        <p:nvSpPr>
          <p:cNvPr id="19463" name="Rectangle 7"/>
          <p:cNvSpPr>
            <a:spLocks noGrp="1" noChangeArrowheads="1"/>
          </p:cNvSpPr>
          <p:nvPr>
            <p:ph type="sldNum" sz="quarter" idx="5"/>
          </p:nvPr>
        </p:nvSpPr>
        <p:spPr bwMode="auto">
          <a:xfrm>
            <a:off x="3778423" y="9378477"/>
            <a:ext cx="2890665" cy="4941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230" tIns="45615" rIns="91230" bIns="45615" numCol="1" anchor="t" anchorCtr="0" compatLnSpc="1">
            <a:prstTxWarp prst="textNoShape">
              <a:avLst/>
            </a:prstTxWarp>
          </a:bodyPr>
          <a:lstStyle>
            <a:lvl1pPr algn="r" defTabSz="912192">
              <a:defRPr sz="1000" smtClean="0">
                <a:solidFill>
                  <a:schemeClr val="tx1"/>
                </a:solidFill>
              </a:defRPr>
            </a:lvl1pPr>
          </a:lstStyle>
          <a:p>
            <a:pPr>
              <a:defRPr/>
            </a:pPr>
            <a:fld id="{2A51F5F6-14C5-4BA3-873B-E9716C0385F0}" type="slidenum">
              <a:rPr lang="fr-FR" altLang="fr-FR"/>
              <a:pPr>
                <a:defRPr/>
              </a:pPr>
              <a:t>‹N°›</a:t>
            </a:fld>
            <a:endParaRPr lang="fr-FR" altLang="fr-FR" dirty="0"/>
          </a:p>
        </p:txBody>
      </p:sp>
    </p:spTree>
    <p:extLst>
      <p:ext uri="{BB962C8B-B14F-4D97-AF65-F5344CB8AC3E}">
        <p14:creationId xmlns:p14="http://schemas.microsoft.com/office/powerpoint/2010/main" val="1360077458"/>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000" kern="1200">
        <a:solidFill>
          <a:schemeClr val="tx1"/>
        </a:solidFill>
        <a:latin typeface="Arial" charset="0"/>
        <a:ea typeface="+mn-ea"/>
        <a:cs typeface="+mn-cs"/>
      </a:defRPr>
    </a:lvl1pPr>
    <a:lvl2pPr marL="446088" algn="l" rtl="0" eaLnBrk="0" fontAlgn="base" hangingPunct="0">
      <a:spcBef>
        <a:spcPct val="30000"/>
      </a:spcBef>
      <a:spcAft>
        <a:spcPct val="0"/>
      </a:spcAft>
      <a:defRPr sz="1000" kern="1200">
        <a:solidFill>
          <a:schemeClr val="tx1"/>
        </a:solidFill>
        <a:latin typeface="Arial" charset="0"/>
        <a:ea typeface="+mn-ea"/>
        <a:cs typeface="+mn-cs"/>
      </a:defRPr>
    </a:lvl2pPr>
    <a:lvl3pPr marL="901700" algn="l" rtl="0" eaLnBrk="0" fontAlgn="base" hangingPunct="0">
      <a:spcBef>
        <a:spcPct val="30000"/>
      </a:spcBef>
      <a:spcAft>
        <a:spcPct val="0"/>
      </a:spcAft>
      <a:defRPr sz="1000" kern="1200">
        <a:solidFill>
          <a:schemeClr val="tx1"/>
        </a:solidFill>
        <a:latin typeface="Arial" charset="0"/>
        <a:ea typeface="+mn-ea"/>
        <a:cs typeface="+mn-cs"/>
      </a:defRPr>
    </a:lvl3pPr>
    <a:lvl4pPr marL="1358900" algn="l" rtl="0" eaLnBrk="0" fontAlgn="base" hangingPunct="0">
      <a:spcBef>
        <a:spcPct val="30000"/>
      </a:spcBef>
      <a:spcAft>
        <a:spcPct val="0"/>
      </a:spcAft>
      <a:defRPr sz="1000" kern="1200">
        <a:solidFill>
          <a:schemeClr val="tx1"/>
        </a:solidFill>
        <a:latin typeface="Arial" charset="0"/>
        <a:ea typeface="+mn-ea"/>
        <a:cs typeface="+mn-cs"/>
      </a:defRPr>
    </a:lvl4pPr>
    <a:lvl5pPr marL="1814513" algn="l" rtl="0" eaLnBrk="0" fontAlgn="base" hangingPunct="0">
      <a:spcBef>
        <a:spcPct val="30000"/>
      </a:spcBef>
      <a:spcAft>
        <a:spcPct val="0"/>
      </a:spcAft>
      <a:defRPr sz="1000" kern="1200">
        <a:solidFill>
          <a:schemeClr val="tx1"/>
        </a:solidFill>
        <a:latin typeface="Arial" charset="0"/>
        <a:ea typeface="+mn-ea"/>
        <a:cs typeface="+mn-cs"/>
      </a:defRPr>
    </a:lvl5pPr>
    <a:lvl6pPr marL="2273594" algn="l" defTabSz="909434" rtl="0" eaLnBrk="1" latinLnBrk="0" hangingPunct="1">
      <a:defRPr sz="1300" kern="1200">
        <a:solidFill>
          <a:schemeClr val="tx1"/>
        </a:solidFill>
        <a:latin typeface="+mn-lt"/>
        <a:ea typeface="+mn-ea"/>
        <a:cs typeface="+mn-cs"/>
      </a:defRPr>
    </a:lvl6pPr>
    <a:lvl7pPr marL="2728312" algn="l" defTabSz="909434" rtl="0" eaLnBrk="1" latinLnBrk="0" hangingPunct="1">
      <a:defRPr sz="1300" kern="1200">
        <a:solidFill>
          <a:schemeClr val="tx1"/>
        </a:solidFill>
        <a:latin typeface="+mn-lt"/>
        <a:ea typeface="+mn-ea"/>
        <a:cs typeface="+mn-cs"/>
      </a:defRPr>
    </a:lvl7pPr>
    <a:lvl8pPr marL="3183036" algn="l" defTabSz="909434" rtl="0" eaLnBrk="1" latinLnBrk="0" hangingPunct="1">
      <a:defRPr sz="1300" kern="1200">
        <a:solidFill>
          <a:schemeClr val="tx1"/>
        </a:solidFill>
        <a:latin typeface="+mn-lt"/>
        <a:ea typeface="+mn-ea"/>
        <a:cs typeface="+mn-cs"/>
      </a:defRPr>
    </a:lvl8pPr>
    <a:lvl9pPr marL="3637754" algn="l" defTabSz="909434"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p:cNvSpPr>
            <a:spLocks noGrp="1" noRot="1" noChangeAspect="1" noTextEdit="1"/>
          </p:cNvSpPr>
          <p:nvPr>
            <p:ph type="sldImg"/>
          </p:nvPr>
        </p:nvSpPr>
        <p:spPr>
          <a:xfrm>
            <a:off x="349250" y="504825"/>
            <a:ext cx="6043613" cy="4276725"/>
          </a:xfrm>
          <a:ln/>
        </p:spPr>
      </p:sp>
      <p:sp>
        <p:nvSpPr>
          <p:cNvPr id="50179" name="Notes Placeholder 2"/>
          <p:cNvSpPr>
            <a:spLocks noGrp="1"/>
          </p:cNvSpPr>
          <p:nvPr>
            <p:ph type="body" idx="1"/>
          </p:nvPr>
        </p:nvSpPr>
        <p:spPr>
          <a:noFill/>
        </p:spPr>
        <p:txBody>
          <a:bodyPr/>
          <a:lstStyle/>
          <a:p>
            <a:endParaRPr lang="fr-FR" altLang="fr-FR" dirty="0" smtClean="0">
              <a:latin typeface="Arial" panose="020B0604020202020204" pitchFamily="34" charset="0"/>
            </a:endParaRPr>
          </a:p>
        </p:txBody>
      </p:sp>
      <p:sp>
        <p:nvSpPr>
          <p:cNvPr id="50180"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258E5D3B-2D95-4C00-93FE-21621F9F7DAA}" type="slidenum">
              <a:rPr lang="fr-FR" altLang="fr-FR" sz="1000">
                <a:solidFill>
                  <a:schemeClr val="tx1"/>
                </a:solidFill>
              </a:rPr>
              <a:pPr/>
              <a:t>1</a:t>
            </a:fld>
            <a:endParaRPr lang="fr-FR" altLang="fr-FR" sz="1000" dirty="0">
              <a:solidFill>
                <a:schemeClr val="tx1"/>
              </a:solidFill>
            </a:endParaRPr>
          </a:p>
        </p:txBody>
      </p:sp>
    </p:spTree>
    <p:extLst>
      <p:ext uri="{BB962C8B-B14F-4D97-AF65-F5344CB8AC3E}">
        <p14:creationId xmlns:p14="http://schemas.microsoft.com/office/powerpoint/2010/main" val="5787537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88509">
              <a:buClr>
                <a:srgbClr val="000000">
                  <a:lumMod val="75000"/>
                </a:srgbClr>
              </a:buClr>
              <a:buSzPct val="70000"/>
              <a:defRPr/>
            </a:pPr>
            <a:r>
              <a:rPr lang="fr-FR" b="1" kern="0" dirty="0" smtClean="0">
                <a:solidFill>
                  <a:schemeClr val="tx1"/>
                </a:solidFill>
              </a:rPr>
              <a:t>Simplification de l’utilisation du DMP pour les PS et les établissements</a:t>
            </a:r>
          </a:p>
          <a:p>
            <a:pPr marL="263970" indent="-175463">
              <a:buClr>
                <a:srgbClr val="002060"/>
              </a:buClr>
              <a:buSzPct val="70000"/>
              <a:buFont typeface="Arial" pitchFamily="34" charset="0"/>
              <a:buChar char="►"/>
              <a:defRPr/>
            </a:pPr>
            <a:r>
              <a:rPr lang="fr-FR" kern="0" dirty="0" smtClean="0">
                <a:solidFill>
                  <a:schemeClr val="tx1"/>
                </a:solidFill>
              </a:rPr>
              <a:t>Intégration du DMP aux logiciels des professionnels de santé DMP-compatibles.</a:t>
            </a:r>
          </a:p>
          <a:p>
            <a:pPr marL="263970" indent="-175463">
              <a:buClr>
                <a:srgbClr val="002060"/>
              </a:buClr>
              <a:buSzPct val="70000"/>
              <a:buFont typeface="Arial" pitchFamily="34" charset="0"/>
              <a:buChar char="►"/>
              <a:defRPr/>
            </a:pPr>
            <a:r>
              <a:rPr lang="fr-FR" kern="0" dirty="0" smtClean="0">
                <a:solidFill>
                  <a:schemeClr val="tx1"/>
                </a:solidFill>
              </a:rPr>
              <a:t>Alimentation du DMP en données de </a:t>
            </a:r>
            <a:r>
              <a:rPr lang="fr-FR" b="1" kern="0" dirty="0" smtClean="0">
                <a:solidFill>
                  <a:schemeClr val="tx1"/>
                </a:solidFill>
              </a:rPr>
              <a:t>santé</a:t>
            </a:r>
            <a:r>
              <a:rPr lang="fr-FR" kern="0" dirty="0" smtClean="0">
                <a:solidFill>
                  <a:schemeClr val="tx1"/>
                </a:solidFill>
              </a:rPr>
              <a:t> facilitée dans les établissements de santé</a:t>
            </a:r>
          </a:p>
          <a:p>
            <a:pPr marL="88508">
              <a:buClr>
                <a:srgbClr val="002060"/>
              </a:buClr>
              <a:buSzPct val="70000"/>
              <a:defRPr/>
            </a:pPr>
            <a:endParaRPr lang="fr-FR" kern="1200" dirty="0" smtClean="0">
              <a:solidFill>
                <a:schemeClr val="tx1"/>
              </a:solidFill>
            </a:endParaRPr>
          </a:p>
          <a:p>
            <a:pPr marL="88508">
              <a:buClr>
                <a:srgbClr val="002060"/>
              </a:buClr>
              <a:buSzPct val="70000"/>
              <a:defRPr/>
            </a:pPr>
            <a:r>
              <a:rPr lang="fr-FR" kern="1200" dirty="0" smtClean="0">
                <a:solidFill>
                  <a:schemeClr val="tx1"/>
                </a:solidFill>
              </a:rPr>
              <a:t>Le médecin traitant du résident doit s’enregistrer comme médecin traitant.</a:t>
            </a:r>
            <a:r>
              <a:rPr lang="fr-FR" kern="1200" baseline="0" dirty="0" smtClean="0">
                <a:solidFill>
                  <a:schemeClr val="tx1"/>
                </a:solidFill>
              </a:rPr>
              <a:t> Il aura alors accès à tous les documents qui y sont déposés.</a:t>
            </a:r>
          </a:p>
          <a:p>
            <a:pPr marL="88508">
              <a:buClr>
                <a:srgbClr val="002060"/>
              </a:buClr>
              <a:buSzPct val="70000"/>
              <a:defRPr/>
            </a:pPr>
            <a:endParaRPr lang="fr-FR" kern="1200" dirty="0" smtClean="0">
              <a:solidFill>
                <a:schemeClr val="tx1"/>
              </a:solidFill>
            </a:endParaRPr>
          </a:p>
          <a:p>
            <a:pPr marL="88508">
              <a:buClr>
                <a:srgbClr val="002060"/>
              </a:buClr>
              <a:buSzPct val="70000"/>
              <a:defRPr/>
            </a:pPr>
            <a:r>
              <a:rPr lang="fr-FR" kern="1200" dirty="0" smtClean="0">
                <a:solidFill>
                  <a:schemeClr val="tx1"/>
                </a:solidFill>
              </a:rPr>
              <a:t>Quels sont les professionnels de qui peuvent consulter le DMP du patient : il s’agit de t</a:t>
            </a:r>
            <a:r>
              <a:rPr lang="fr-FR" dirty="0" smtClean="0">
                <a:solidFill>
                  <a:srgbClr val="002060"/>
                </a:solidFill>
              </a:rPr>
              <a:t>ous les professionnels de sante qui prennent en charge un patient, notion d’équipe de soins, en tout point du territoire</a:t>
            </a:r>
          </a:p>
          <a:p>
            <a:pPr marL="88508">
              <a:buClr>
                <a:srgbClr val="002060"/>
              </a:buClr>
              <a:buSzPct val="70000"/>
              <a:defRPr/>
            </a:pPr>
            <a:endParaRPr lang="fr-FR" kern="0" dirty="0" smtClean="0">
              <a:solidFill>
                <a:schemeClr val="tx1"/>
              </a:solidFill>
            </a:endParaRPr>
          </a:p>
        </p:txBody>
      </p:sp>
      <p:sp>
        <p:nvSpPr>
          <p:cNvPr id="4" name="Slide Number Placeholder 3"/>
          <p:cNvSpPr>
            <a:spLocks noGrp="1"/>
          </p:cNvSpPr>
          <p:nvPr>
            <p:ph type="sldNum" sz="quarter" idx="10"/>
          </p:nvPr>
        </p:nvSpPr>
        <p:spPr/>
        <p:txBody>
          <a:bodyPr/>
          <a:lstStyle/>
          <a:p>
            <a:pPr>
              <a:defRPr/>
            </a:pPr>
            <a:fld id="{2A51F5F6-14C5-4BA3-873B-E9716C0385F0}" type="slidenum">
              <a:rPr lang="fr-FR" altLang="fr-FR">
                <a:solidFill>
                  <a:srgbClr val="000000"/>
                </a:solidFill>
              </a:rPr>
              <a:pPr>
                <a:defRPr/>
              </a:pPr>
              <a:t>10</a:t>
            </a:fld>
            <a:endParaRPr lang="fr-FR" altLang="fr-FR">
              <a:solidFill>
                <a:srgbClr val="000000"/>
              </a:solidFill>
            </a:endParaRPr>
          </a:p>
        </p:txBody>
      </p:sp>
    </p:spTree>
    <p:extLst>
      <p:ext uri="{BB962C8B-B14F-4D97-AF65-F5344CB8AC3E}">
        <p14:creationId xmlns:p14="http://schemas.microsoft.com/office/powerpoint/2010/main" val="213157706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fr-FR" altLang="fr-FR" baseline="0" dirty="0" smtClean="0">
                <a:latin typeface="Arial" panose="020B0604020202020204" pitchFamily="34" charset="0"/>
              </a:rPr>
              <a:t>Afin que le professionnel de santé de l’établissement hospitalier puisse accéder au DMP du résident , il est nécessaire, que lors de la création du DMP on laisse la case « autorise le professionnel à se connecter à mon DMP dans les situations d’urgence » </a:t>
            </a:r>
            <a:r>
              <a:rPr lang="fr-FR" altLang="fr-FR" b="1" baseline="0" dirty="0" smtClean="0">
                <a:latin typeface="Arial" panose="020B0604020202020204" pitchFamily="34" charset="0"/>
              </a:rPr>
              <a:t>cochée</a:t>
            </a:r>
            <a:r>
              <a:rPr lang="fr-FR" altLang="fr-FR" baseline="0" dirty="0" smtClean="0">
                <a:latin typeface="Arial" panose="020B0604020202020204" pitchFamily="34" charset="0"/>
              </a:rPr>
              <a:t>. En effet, l’ETA n’a pas la carte vitale du résident. </a:t>
            </a: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11</a:t>
            </a:fld>
            <a:endParaRPr lang="fr-FR" altLang="fr-FR" sz="1000">
              <a:solidFill>
                <a:srgbClr val="000000"/>
              </a:solidFill>
            </a:endParaRPr>
          </a:p>
        </p:txBody>
      </p:sp>
    </p:spTree>
    <p:extLst>
      <p:ext uri="{BB962C8B-B14F-4D97-AF65-F5344CB8AC3E}">
        <p14:creationId xmlns:p14="http://schemas.microsoft.com/office/powerpoint/2010/main" val="17454537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endParaRPr lang="fr-FR" altLang="fr-FR" baseline="0" dirty="0" smtClean="0">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12</a:t>
            </a:fld>
            <a:endParaRPr lang="fr-FR" altLang="fr-FR" sz="1000">
              <a:solidFill>
                <a:srgbClr val="000000"/>
              </a:solidFill>
            </a:endParaRPr>
          </a:p>
        </p:txBody>
      </p:sp>
    </p:spTree>
    <p:extLst>
      <p:ext uri="{BB962C8B-B14F-4D97-AF65-F5344CB8AC3E}">
        <p14:creationId xmlns:p14="http://schemas.microsoft.com/office/powerpoint/2010/main" val="1127446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fr-FR" altLang="fr-FR" baseline="0" dirty="0" smtClean="0">
                <a:latin typeface="Arial" panose="020B0604020202020204" pitchFamily="34" charset="0"/>
              </a:rPr>
              <a:t>A terme le MT du parcours de soins sera injecté dans le DMP des </a:t>
            </a:r>
            <a:r>
              <a:rPr lang="fr-FR" altLang="fr-FR" baseline="0" smtClean="0">
                <a:latin typeface="Arial" panose="020B0604020202020204" pitchFamily="34" charset="0"/>
              </a:rPr>
              <a:t>patients.</a:t>
            </a:r>
          </a:p>
          <a:p>
            <a:r>
              <a:rPr lang="fr-FR" altLang="fr-FR" baseline="0" smtClean="0">
                <a:latin typeface="Arial" panose="020B0604020202020204" pitchFamily="34" charset="0"/>
              </a:rPr>
              <a:t>Il </a:t>
            </a:r>
            <a:r>
              <a:rPr lang="fr-FR" altLang="fr-FR" baseline="0" dirty="0" smtClean="0">
                <a:latin typeface="Arial" panose="020B0604020202020204" pitchFamily="34" charset="0"/>
              </a:rPr>
              <a:t>peut y avoir plusieurs médecins traitant. </a:t>
            </a: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13</a:t>
            </a:fld>
            <a:endParaRPr lang="fr-FR" altLang="fr-FR" sz="1000">
              <a:solidFill>
                <a:srgbClr val="000000"/>
              </a:solidFill>
            </a:endParaRPr>
          </a:p>
        </p:txBody>
      </p:sp>
    </p:spTree>
    <p:extLst>
      <p:ext uri="{BB962C8B-B14F-4D97-AF65-F5344CB8AC3E}">
        <p14:creationId xmlns:p14="http://schemas.microsoft.com/office/powerpoint/2010/main" val="17555305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just" defTabSz="914335" rtl="0" eaLnBrk="0" fontAlgn="base" latinLnBrk="0" hangingPunct="0">
              <a:lnSpc>
                <a:spcPct val="100000"/>
              </a:lnSpc>
              <a:spcBef>
                <a:spcPct val="0"/>
              </a:spcBef>
              <a:spcAft>
                <a:spcPts val="1200"/>
              </a:spcAft>
              <a:buClrTx/>
              <a:buSzTx/>
              <a:buFontTx/>
              <a:buNone/>
              <a:tabLst/>
              <a:defRPr/>
            </a:pPr>
            <a:r>
              <a:rPr kumimoji="0" lang="fr-FR" altLang="fr-FR" sz="1000" b="0" i="0" u="none" strike="noStrike" kern="1200" cap="none" spc="0" normalizeH="0" baseline="0" noProof="0" dirty="0" err="1" smtClean="0">
                <a:ln>
                  <a:noFill/>
                </a:ln>
                <a:solidFill>
                  <a:srgbClr val="175A7E"/>
                </a:solidFill>
                <a:effectLst/>
                <a:uLnTx/>
                <a:uFillTx/>
                <a:latin typeface="Arial" panose="020B0604020202020204" pitchFamily="34" charset="0"/>
                <a:ea typeface="+mn-ea"/>
                <a:cs typeface="+mn-cs"/>
              </a:rPr>
              <a:t>Opt-Oupt</a:t>
            </a:r>
            <a:r>
              <a:rPr kumimoji="0" lang="fr-FR" altLang="fr-FR" sz="1000" b="0" i="0" u="none" strike="noStrike" kern="1200" cap="none" spc="0" normalizeH="0" baseline="0" noProof="0" dirty="0" smtClean="0">
                <a:ln>
                  <a:noFill/>
                </a:ln>
                <a:solidFill>
                  <a:srgbClr val="175A7E"/>
                </a:solidFill>
                <a:effectLst/>
                <a:uLnTx/>
                <a:uFillTx/>
                <a:latin typeface="Arial" panose="020B0604020202020204" pitchFamily="34" charset="0"/>
                <a:ea typeface="+mn-ea"/>
                <a:cs typeface="+mn-cs"/>
              </a:rPr>
              <a:t> = loi de santé 2019.</a:t>
            </a:r>
            <a:endParaRPr kumimoji="0" lang="fr-FR" altLang="fr-FR" sz="10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endParaRPr>
          </a:p>
        </p:txBody>
      </p:sp>
      <p:sp>
        <p:nvSpPr>
          <p:cNvPr id="4" name="Espace réservé du numéro de diapositive 3"/>
          <p:cNvSpPr>
            <a:spLocks noGrp="1"/>
          </p:cNvSpPr>
          <p:nvPr>
            <p:ph type="sldNum" sz="quarter" idx="10"/>
          </p:nvPr>
        </p:nvSpPr>
        <p:spPr/>
        <p:txBody>
          <a:bodyPr/>
          <a:lstStyle/>
          <a:p>
            <a:pPr>
              <a:defRPr/>
            </a:pPr>
            <a:fld id="{2A51F5F6-14C5-4BA3-873B-E9716C0385F0}" type="slidenum">
              <a:rPr lang="fr-FR" altLang="fr-FR" smtClean="0"/>
              <a:pPr>
                <a:defRPr/>
              </a:pPr>
              <a:t>14</a:t>
            </a:fld>
            <a:endParaRPr lang="fr-FR" altLang="fr-FR" dirty="0"/>
          </a:p>
        </p:txBody>
      </p:sp>
    </p:spTree>
    <p:extLst>
      <p:ext uri="{BB962C8B-B14F-4D97-AF65-F5344CB8AC3E}">
        <p14:creationId xmlns:p14="http://schemas.microsoft.com/office/powerpoint/2010/main" val="29849513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717550" y="739775"/>
            <a:ext cx="5233988" cy="3703638"/>
          </a:xfrm>
        </p:spPr>
      </p:sp>
      <p:sp>
        <p:nvSpPr>
          <p:cNvPr id="3" name="Notes Placeholder 2"/>
          <p:cNvSpPr>
            <a:spLocks noGrp="1"/>
          </p:cNvSpPr>
          <p:nvPr>
            <p:ph type="body" idx="1"/>
          </p:nvPr>
        </p:nvSpPr>
        <p:spPr/>
        <p:txBody>
          <a:bodyPr/>
          <a:lstStyle/>
          <a:p>
            <a:r>
              <a:rPr lang="fr-FR" sz="1000" dirty="0" smtClean="0"/>
              <a:t>Notre ambition</a:t>
            </a:r>
            <a:r>
              <a:rPr lang="fr-FR" sz="1000" baseline="0" dirty="0" smtClean="0"/>
              <a:t> pour 2020 développer les cas d'usages et l'alimentation</a:t>
            </a:r>
          </a:p>
          <a:p>
            <a:pPr>
              <a:lnSpc>
                <a:spcPct val="150000"/>
              </a:lnSpc>
              <a:defRPr sz="2600"/>
            </a:pPr>
            <a:r>
              <a:rPr lang="fr-FR" sz="1000" b="1" dirty="0" smtClean="0">
                <a:latin typeface="Arial" panose="020B0604020202020204" pitchFamily="34" charset="0"/>
                <a:cs typeface="Arial" panose="020B0604020202020204" pitchFamily="34" charset="0"/>
              </a:rPr>
              <a:t>Accompagnement des Etablissements de santé</a:t>
            </a:r>
            <a:r>
              <a:rPr lang="fr-FR" sz="1000" b="1" baseline="0" dirty="0" smtClean="0">
                <a:latin typeface="Arial" panose="020B0604020202020204" pitchFamily="34" charset="0"/>
                <a:cs typeface="Arial" panose="020B0604020202020204" pitchFamily="34" charset="0"/>
              </a:rPr>
              <a:t> de l'Essonne :</a:t>
            </a:r>
            <a:endParaRPr lang="fr-FR" sz="1000" b="1" dirty="0" smtClean="0">
              <a:latin typeface="Arial" panose="020B0604020202020204" pitchFamily="34" charset="0"/>
              <a:cs typeface="Arial" panose="020B0604020202020204" pitchFamily="34" charset="0"/>
            </a:endParaRPr>
          </a:p>
          <a:p>
            <a:pPr marL="285750" indent="-285750">
              <a:lnSpc>
                <a:spcPct val="150000"/>
              </a:lnSpc>
              <a:buFontTx/>
              <a:buChar char="-"/>
              <a:defRPr sz="2600"/>
            </a:pPr>
            <a:r>
              <a:rPr lang="fr-FR" sz="1000" dirty="0" smtClean="0">
                <a:solidFill>
                  <a:schemeClr val="tx2"/>
                </a:solidFill>
                <a:latin typeface="Arial" panose="020B0604020202020204" pitchFamily="34" charset="0"/>
                <a:cs typeface="Arial" panose="020B0604020202020204" pitchFamily="34" charset="0"/>
              </a:rPr>
              <a:t>Sensibilisation des ES (Direction générale, CME, DSI) ; Participation à l’information du personnel,  Actions de créations de DMP en ES</a:t>
            </a:r>
          </a:p>
          <a:p>
            <a:pPr marL="171450" indent="-171450">
              <a:buFontTx/>
              <a:buChar char="-"/>
            </a:pPr>
            <a:r>
              <a:rPr lang="fr-FR" sz="1000" baseline="0" dirty="0" smtClean="0"/>
              <a:t>état des lieux et perspectives :</a:t>
            </a:r>
          </a:p>
          <a:p>
            <a:pPr marL="617538" lvl="1" indent="-171450">
              <a:buFontTx/>
              <a:buChar char="-"/>
            </a:pPr>
            <a:r>
              <a:rPr lang="fr-FR" sz="1000" baseline="0" dirty="0" smtClean="0"/>
              <a:t>Démarrage prévue de tous les ETS </a:t>
            </a:r>
            <a:r>
              <a:rPr lang="fr-FR" sz="1000" baseline="0" dirty="0" err="1" smtClean="0"/>
              <a:t>pubics</a:t>
            </a:r>
            <a:r>
              <a:rPr lang="fr-FR" sz="1000" baseline="0" dirty="0" smtClean="0"/>
              <a:t> d'ici fin 2020</a:t>
            </a:r>
          </a:p>
          <a:p>
            <a:pPr marL="617538" lvl="1" indent="-171450">
              <a:buFontTx/>
              <a:buChar char="-"/>
            </a:pPr>
            <a:r>
              <a:rPr lang="fr-FR" altLang="fr-FR" sz="1000" u="sng" dirty="0" smtClean="0">
                <a:latin typeface="Arial" charset="0"/>
              </a:rPr>
              <a:t>GH NE </a:t>
            </a:r>
            <a:r>
              <a:rPr lang="fr-FR" altLang="fr-FR" sz="1000" dirty="0" smtClean="0">
                <a:latin typeface="Arial" charset="0"/>
              </a:rPr>
              <a:t>: démarrage en décembre 2019. Au 18/02/2020, 486 DMP ont été alimentés et 659 documents ont été ajoutés</a:t>
            </a:r>
          </a:p>
          <a:p>
            <a:pPr marL="617538" lvl="1" indent="-171450">
              <a:buFontTx/>
              <a:buChar char="-"/>
            </a:pPr>
            <a:r>
              <a:rPr lang="fr-FR" altLang="fr-FR" sz="1000" dirty="0" smtClean="0">
                <a:latin typeface="Arial" charset="0"/>
              </a:rPr>
              <a:t>C.</a:t>
            </a:r>
            <a:r>
              <a:rPr lang="fr-FR" altLang="fr-FR" sz="1000" baseline="0" dirty="0" smtClean="0">
                <a:latin typeface="Arial" charset="0"/>
              </a:rPr>
              <a:t> Galien = à venir</a:t>
            </a:r>
            <a:endParaRPr lang="fr-FR" altLang="fr-FR" sz="1000" dirty="0" smtClean="0">
              <a:latin typeface="Arial" charset="0"/>
            </a:endParaRPr>
          </a:p>
          <a:p>
            <a:endParaRPr lang="fr-FR" sz="1000" baseline="0" dirty="0" smtClean="0"/>
          </a:p>
          <a:p>
            <a:pPr>
              <a:lnSpc>
                <a:spcPct val="150000"/>
              </a:lnSpc>
              <a:defRPr sz="2600">
                <a:solidFill>
                  <a:srgbClr val="677180"/>
                </a:solidFill>
              </a:defRPr>
            </a:pPr>
            <a:r>
              <a:rPr lang="fr-FR" sz="1000" b="1" dirty="0" smtClean="0">
                <a:solidFill>
                  <a:schemeClr val="tx2"/>
                </a:solidFill>
                <a:latin typeface="Arial" panose="020B0604020202020204" pitchFamily="34" charset="0"/>
                <a:cs typeface="Arial" panose="020B0604020202020204" pitchFamily="34" charset="0"/>
              </a:rPr>
              <a:t>Accompagnement des médecins</a:t>
            </a:r>
          </a:p>
          <a:p>
            <a:pPr marL="714376" lvl="1" indent="-173038">
              <a:lnSpc>
                <a:spcPct val="150000"/>
              </a:lnSpc>
              <a:buFontTx/>
              <a:buChar char="-"/>
              <a:tabLst>
                <a:tab pos="268288" algn="l"/>
              </a:tabLst>
              <a:defRPr sz="2600">
                <a:solidFill>
                  <a:srgbClr val="677180"/>
                </a:solidFill>
              </a:defRPr>
            </a:pPr>
            <a:r>
              <a:rPr lang="fr-FR" sz="1000" dirty="0" smtClean="0">
                <a:solidFill>
                  <a:schemeClr val="tx2"/>
                </a:solidFill>
                <a:latin typeface="Arial" panose="020B0604020202020204" pitchFamily="34" charset="0"/>
                <a:cs typeface="Arial" panose="020B0604020202020204" pitchFamily="34" charset="0"/>
              </a:rPr>
              <a:t>Information et incitation à s’équiper de logiciel DMP compatibles</a:t>
            </a:r>
          </a:p>
          <a:p>
            <a:pPr marL="714376" lvl="1" indent="-173038">
              <a:lnSpc>
                <a:spcPct val="150000"/>
              </a:lnSpc>
              <a:buFontTx/>
              <a:buChar char="-"/>
              <a:tabLst>
                <a:tab pos="268288" algn="l"/>
              </a:tabLst>
              <a:defRPr sz="2600">
                <a:solidFill>
                  <a:srgbClr val="677180"/>
                </a:solidFill>
              </a:defRPr>
            </a:pPr>
            <a:r>
              <a:rPr lang="fr-FR" sz="1000" dirty="0" smtClean="0">
                <a:solidFill>
                  <a:schemeClr val="tx2"/>
                </a:solidFill>
                <a:latin typeface="Arial" panose="020B0604020202020204" pitchFamily="34" charset="0"/>
                <a:cs typeface="Arial" panose="020B0604020202020204" pitchFamily="34" charset="0"/>
              </a:rPr>
              <a:t>Accompagnement des MG sur la tenue du volet de synthèse médical. Et alimentation dut DMP- </a:t>
            </a:r>
          </a:p>
          <a:p>
            <a:endParaRPr lang="fr-FR" sz="1000" baseline="0" dirty="0" smtClean="0"/>
          </a:p>
          <a:p>
            <a:pPr marL="0" marR="0" indent="0" algn="l" defTabSz="914400" rtl="0" eaLnBrk="0" fontAlgn="base" latinLnBrk="0" hangingPunct="0">
              <a:lnSpc>
                <a:spcPct val="100000"/>
              </a:lnSpc>
              <a:spcBef>
                <a:spcPct val="30000"/>
              </a:spcBef>
              <a:spcAft>
                <a:spcPct val="0"/>
              </a:spcAft>
              <a:buClrTx/>
              <a:buSzTx/>
              <a:buFontTx/>
              <a:buNone/>
              <a:tabLst/>
              <a:defRPr/>
            </a:pPr>
            <a:r>
              <a:rPr lang="fr-FR" altLang="fr-FR" sz="1000" b="1" dirty="0" smtClean="0">
                <a:latin typeface="Arial" charset="0"/>
              </a:rPr>
              <a:t>Accompagnement</a:t>
            </a:r>
            <a:r>
              <a:rPr lang="fr-FR" altLang="fr-FR" sz="1000" b="1" baseline="0" dirty="0" smtClean="0">
                <a:latin typeface="Arial" charset="0"/>
              </a:rPr>
              <a:t> </a:t>
            </a:r>
            <a:r>
              <a:rPr lang="fr-FR" altLang="fr-FR" sz="1000" b="1" dirty="0" smtClean="0">
                <a:latin typeface="Arial" charset="0"/>
              </a:rPr>
              <a:t>des </a:t>
            </a:r>
            <a:r>
              <a:rPr lang="fr-FR" altLang="fr-FR" sz="1000" b="1" u="none" dirty="0" smtClean="0">
                <a:latin typeface="Arial" charset="0"/>
              </a:rPr>
              <a:t>laboratoires </a:t>
            </a:r>
            <a:r>
              <a:rPr lang="fr-FR" altLang="fr-FR" sz="1000" dirty="0" smtClean="0">
                <a:latin typeface="Arial" charset="0"/>
              </a:rPr>
              <a:t>est en cours par les CIS. Elle est cadrée par l’avenant 10 qui propose une aide financière substantielle de 2500 à 10 000€ en fonction des flux transmis en 2018.</a:t>
            </a:r>
          </a:p>
          <a:p>
            <a:pPr eaLnBrk="1" hangingPunct="1"/>
            <a:r>
              <a:rPr lang="fr-FR" altLang="fr-FR" sz="1000" dirty="0" smtClean="0">
                <a:latin typeface="Arial" charset="0"/>
              </a:rPr>
              <a:t>Pour l’action auprès </a:t>
            </a:r>
            <a:r>
              <a:rPr lang="fr-FR" altLang="fr-FR" sz="1000" u="sng" dirty="0" smtClean="0">
                <a:latin typeface="Arial" charset="0"/>
              </a:rPr>
              <a:t>des radiologues </a:t>
            </a:r>
            <a:r>
              <a:rPr lang="fr-FR" altLang="fr-FR" sz="1000" dirty="0" smtClean="0">
                <a:latin typeface="Arial" charset="0"/>
              </a:rPr>
              <a:t>nous sommes dans l’attente des instructions de la CNAM </a:t>
            </a:r>
          </a:p>
          <a:p>
            <a:pPr marL="0" marR="0" indent="0" algn="l" defTabSz="914400" rtl="0" eaLnBrk="0" fontAlgn="base" latinLnBrk="0" hangingPunct="0">
              <a:lnSpc>
                <a:spcPct val="100000"/>
              </a:lnSpc>
              <a:spcBef>
                <a:spcPct val="30000"/>
              </a:spcBef>
              <a:spcAft>
                <a:spcPct val="0"/>
              </a:spcAft>
              <a:buClrTx/>
              <a:buSzTx/>
              <a:buFontTx/>
              <a:buNone/>
              <a:tabLst/>
              <a:defRPr/>
            </a:pPr>
            <a:r>
              <a:rPr lang="fr-FR" altLang="fr-FR" sz="1000" u="sng" dirty="0" smtClean="0">
                <a:latin typeface="Arial" charset="0"/>
              </a:rPr>
              <a:t>EHPAD : </a:t>
            </a:r>
            <a:r>
              <a:rPr lang="fr-FR" altLang="fr-FR" sz="1000" dirty="0" smtClean="0">
                <a:latin typeface="Arial" charset="0"/>
              </a:rPr>
              <a:t>La convention CPAM / EHPAD est une aide financière de 2 500€  par laquelle l'EHPAD s'engage à créer, dans les 8 mois qui suive la convention, 80% des DMP des résidents et à alimenter 100% des DMP en DLU (Dossier de Liaison d'Urgence). Tous les EHAD ont été informés et un réunion collective est prévue le 03/03/2020 </a:t>
            </a:r>
          </a:p>
          <a:p>
            <a:endParaRPr lang="fr-FR" sz="1000" baseline="0" dirty="0" smtClean="0"/>
          </a:p>
          <a:p>
            <a:endParaRPr lang="fr-FR" sz="1000" dirty="0"/>
          </a:p>
        </p:txBody>
      </p:sp>
    </p:spTree>
    <p:extLst>
      <p:ext uri="{BB962C8B-B14F-4D97-AF65-F5344CB8AC3E}">
        <p14:creationId xmlns:p14="http://schemas.microsoft.com/office/powerpoint/2010/main" val="320403913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smtClean="0"/>
              <a:t>'alimentation en En EHPAD  en 2019 :</a:t>
            </a:r>
          </a:p>
          <a:p>
            <a:r>
              <a:rPr lang="fr-FR" dirty="0" smtClean="0"/>
              <a:t>	Au niveau national 640 </a:t>
            </a:r>
            <a:r>
              <a:rPr kumimoji="0" lang="fr-FR" sz="1000" b="0" i="0" u="none" strike="noStrike" kern="0" cap="none" spc="0" normalizeH="0" baseline="0" noProof="0" dirty="0" smtClean="0">
                <a:ln>
                  <a:noFill/>
                </a:ln>
                <a:solidFill>
                  <a:prstClr val="white"/>
                </a:solidFill>
                <a:effectLst/>
                <a:uLnTx/>
                <a:uFillTx/>
                <a:latin typeface="Arial" panose="020B0604020202020204"/>
              </a:rPr>
              <a:t>Etablissements médicaux sociaux ont alimenté</a:t>
            </a:r>
          </a:p>
          <a:p>
            <a:r>
              <a:rPr kumimoji="0" lang="fr-FR" sz="1000" b="0" i="0" u="none" strike="noStrike" kern="0" cap="none" spc="0" normalizeH="0" baseline="0" noProof="0" dirty="0" smtClean="0">
                <a:ln>
                  <a:noFill/>
                </a:ln>
                <a:solidFill>
                  <a:prstClr val="white"/>
                </a:solidFill>
                <a:effectLst/>
                <a:uLnTx/>
                <a:uFillTx/>
                <a:latin typeface="Arial" panose="020B0604020202020204"/>
              </a:rPr>
              <a:t>	Au niveau régional 17 Etablissements médicaux sociaux ont alimenté</a:t>
            </a:r>
          </a:p>
          <a:p>
            <a:r>
              <a:rPr kumimoji="0" lang="fr-FR" sz="1000" b="0" i="0" u="none" strike="noStrike" kern="0" cap="none" spc="0" normalizeH="0" baseline="0" noProof="0" dirty="0" smtClean="0">
                <a:ln>
                  <a:noFill/>
                </a:ln>
                <a:solidFill>
                  <a:prstClr val="white"/>
                </a:solidFill>
                <a:effectLst/>
                <a:uLnTx/>
                <a:uFillTx/>
                <a:latin typeface="Arial" panose="020B0604020202020204"/>
              </a:rPr>
              <a:t>	</a:t>
            </a:r>
            <a:r>
              <a:rPr kumimoji="0" lang="fr-FR" sz="1000" b="0" i="0" u="none" strike="noStrike" kern="0" cap="none" spc="0" normalizeH="0" baseline="0" noProof="0" dirty="0" smtClean="0">
                <a:ln>
                  <a:noFill/>
                </a:ln>
                <a:solidFill>
                  <a:srgbClr val="FF0000"/>
                </a:solidFill>
                <a:effectLst/>
                <a:uLnTx/>
                <a:uFillTx/>
                <a:latin typeface="Arial" panose="020B0604020202020204"/>
              </a:rPr>
              <a:t>Au niveau locale XXXXXXXXXX</a:t>
            </a:r>
          </a:p>
          <a:p>
            <a:endParaRPr kumimoji="0" lang="fr-FR" sz="1000" b="0" i="0" u="none" strike="noStrike" kern="0" cap="none" spc="0" normalizeH="0" baseline="0" noProof="0" dirty="0" smtClean="0">
              <a:ln>
                <a:noFill/>
              </a:ln>
              <a:solidFill>
                <a:prstClr val="white"/>
              </a:solidFill>
              <a:effectLst/>
              <a:uLnTx/>
              <a:uFillTx/>
              <a:latin typeface="Arial" panose="020B0604020202020204"/>
            </a:endParaRPr>
          </a:p>
          <a:p>
            <a:r>
              <a:rPr kumimoji="0" lang="fr-FR" sz="1000" b="0" i="0" u="none" strike="noStrike" kern="0" cap="none" spc="0" normalizeH="0" baseline="0" noProof="0" dirty="0" smtClean="0">
                <a:ln>
                  <a:noFill/>
                </a:ln>
                <a:solidFill>
                  <a:prstClr val="white"/>
                </a:solidFill>
                <a:effectLst/>
                <a:uLnTx/>
                <a:uFillTx/>
                <a:latin typeface="Arial" panose="020B0604020202020204"/>
              </a:rPr>
              <a:t>Indiquer les </a:t>
            </a:r>
            <a:r>
              <a:rPr kumimoji="0" lang="fr-FR" sz="1000" b="0" i="0" u="none" strike="noStrike" kern="0" cap="none" spc="0" normalizeH="0" baseline="0" noProof="0" dirty="0" err="1" smtClean="0">
                <a:ln>
                  <a:noFill/>
                </a:ln>
                <a:solidFill>
                  <a:prstClr val="white"/>
                </a:solidFill>
                <a:effectLst/>
                <a:uLnTx/>
                <a:uFillTx/>
                <a:latin typeface="Arial" panose="020B0604020202020204"/>
              </a:rPr>
              <a:t>stats</a:t>
            </a:r>
            <a:r>
              <a:rPr kumimoji="0" lang="fr-FR" sz="1000" b="0" i="0" u="none" strike="noStrike" kern="0" cap="none" spc="0" normalizeH="0" baseline="0" noProof="0" dirty="0" smtClean="0">
                <a:ln>
                  <a:noFill/>
                </a:ln>
                <a:solidFill>
                  <a:prstClr val="white"/>
                </a:solidFill>
                <a:effectLst/>
                <a:uLnTx/>
                <a:uFillTx/>
                <a:latin typeface="Arial" panose="020B0604020202020204"/>
              </a:rPr>
              <a:t> du GH NE</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pPr>
              <a:defRPr/>
            </a:pPr>
            <a:fld id="{2A51F5F6-14C5-4BA3-873B-E9716C0385F0}" type="slidenum">
              <a:rPr lang="fr-FR" altLang="fr-FR" smtClean="0"/>
              <a:pPr>
                <a:defRPr/>
              </a:pPr>
              <a:t>16</a:t>
            </a:fld>
            <a:endParaRPr lang="fr-FR" altLang="fr-FR" dirty="0"/>
          </a:p>
        </p:txBody>
      </p:sp>
    </p:spTree>
    <p:extLst>
      <p:ext uri="{BB962C8B-B14F-4D97-AF65-F5344CB8AC3E}">
        <p14:creationId xmlns:p14="http://schemas.microsoft.com/office/powerpoint/2010/main" val="11514732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a:p>
        </p:txBody>
      </p:sp>
      <p:sp>
        <p:nvSpPr>
          <p:cNvPr id="4" name="Espace réservé du numéro de diapositive 3"/>
          <p:cNvSpPr>
            <a:spLocks noGrp="1"/>
          </p:cNvSpPr>
          <p:nvPr>
            <p:ph type="sldNum" sz="quarter" idx="10"/>
          </p:nvPr>
        </p:nvSpPr>
        <p:spPr/>
        <p:txBody>
          <a:bodyPr/>
          <a:lstStyle/>
          <a:p>
            <a:pPr>
              <a:defRPr/>
            </a:pPr>
            <a:fld id="{2A51F5F6-14C5-4BA3-873B-E9716C0385F0}" type="slidenum">
              <a:rPr lang="fr-FR" altLang="fr-FR" smtClean="0"/>
              <a:pPr>
                <a:defRPr/>
              </a:pPr>
              <a:t>17</a:t>
            </a:fld>
            <a:endParaRPr lang="fr-FR" altLang="fr-FR"/>
          </a:p>
        </p:txBody>
      </p:sp>
    </p:spTree>
    <p:extLst>
      <p:ext uri="{BB962C8B-B14F-4D97-AF65-F5344CB8AC3E}">
        <p14:creationId xmlns:p14="http://schemas.microsoft.com/office/powerpoint/2010/main" val="26489208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349250" y="504825"/>
            <a:ext cx="6043613" cy="4276725"/>
          </a:xfrm>
        </p:spPr>
      </p:sp>
      <p:sp>
        <p:nvSpPr>
          <p:cNvPr id="3" name="Espace réservé des notes 2"/>
          <p:cNvSpPr>
            <a:spLocks noGrp="1"/>
          </p:cNvSpPr>
          <p:nvPr>
            <p:ph type="body" idx="1"/>
          </p:nvPr>
        </p:nvSpPr>
        <p:spPr/>
        <p:txBody>
          <a:bodyPr/>
          <a:lstStyle/>
          <a:p>
            <a:r>
              <a:rPr lang="fr-FR" sz="1000" b="1" i="0" kern="1200" dirty="0" smtClean="0">
                <a:solidFill>
                  <a:schemeClr val="tx1"/>
                </a:solidFill>
                <a:effectLst/>
                <a:latin typeface="Arial" charset="0"/>
                <a:ea typeface="+mn-ea"/>
                <a:cs typeface="+mn-cs"/>
              </a:rPr>
              <a:t>Espace numérique et dossier médical partagé</a:t>
            </a:r>
          </a:p>
          <a:p>
            <a:r>
              <a:rPr lang="fr-FR" sz="1000" b="0" i="0" kern="1200" dirty="0" smtClean="0">
                <a:solidFill>
                  <a:schemeClr val="tx1"/>
                </a:solidFill>
                <a:effectLst/>
                <a:latin typeface="Arial" charset="0"/>
                <a:ea typeface="+mn-ea"/>
                <a:cs typeface="+mn-cs"/>
              </a:rPr>
              <a:t>Au plus tard le 1</a:t>
            </a:r>
            <a:r>
              <a:rPr lang="fr-FR" sz="1000" b="0" i="0" kern="1200" baseline="30000" dirty="0" smtClean="0">
                <a:solidFill>
                  <a:schemeClr val="tx1"/>
                </a:solidFill>
                <a:effectLst/>
                <a:latin typeface="Arial" charset="0"/>
                <a:ea typeface="+mn-ea"/>
                <a:cs typeface="+mn-cs"/>
              </a:rPr>
              <a:t>er</a:t>
            </a:r>
            <a:r>
              <a:rPr lang="fr-FR" sz="1000" b="0" i="0" kern="1200" dirty="0" smtClean="0">
                <a:solidFill>
                  <a:schemeClr val="tx1"/>
                </a:solidFill>
                <a:effectLst/>
                <a:latin typeface="Arial" charset="0"/>
                <a:ea typeface="+mn-ea"/>
                <a:cs typeface="+mn-cs"/>
              </a:rPr>
              <a:t> janvier 2022, tous les patients auront accès à un espace numérique de santé accessible en ligne afin d'accéder notamment à :</a:t>
            </a:r>
          </a:p>
          <a:p>
            <a:r>
              <a:rPr lang="fr-FR" sz="1000" b="0" i="0" kern="1200" dirty="0" smtClean="0">
                <a:solidFill>
                  <a:schemeClr val="tx1"/>
                </a:solidFill>
                <a:effectLst/>
                <a:latin typeface="Arial" charset="0"/>
                <a:ea typeface="+mn-ea"/>
                <a:cs typeface="+mn-cs"/>
              </a:rPr>
              <a:t>leurs données administratives ;</a:t>
            </a:r>
          </a:p>
          <a:p>
            <a:r>
              <a:rPr lang="fr-FR" sz="1000" b="0" i="0" kern="1200" dirty="0" smtClean="0">
                <a:solidFill>
                  <a:schemeClr val="tx1"/>
                </a:solidFill>
                <a:effectLst/>
                <a:latin typeface="Arial" charset="0"/>
                <a:ea typeface="+mn-ea"/>
                <a:cs typeface="+mn-cs"/>
              </a:rPr>
              <a:t>leur dossier médical partagé ;</a:t>
            </a:r>
          </a:p>
          <a:p>
            <a:r>
              <a:rPr lang="fr-FR" sz="1000" b="0" i="0" kern="1200" dirty="0" smtClean="0">
                <a:solidFill>
                  <a:schemeClr val="tx1"/>
                </a:solidFill>
                <a:effectLst/>
                <a:latin typeface="Arial" charset="0"/>
                <a:ea typeface="+mn-ea"/>
                <a:cs typeface="+mn-cs"/>
              </a:rPr>
              <a:t>leurs constantes de santé éventuellement produites par des applications ou des objets connectés ;</a:t>
            </a:r>
          </a:p>
          <a:p>
            <a:r>
              <a:rPr lang="fr-FR" sz="1000" b="0" i="0" kern="1200" dirty="0" smtClean="0">
                <a:solidFill>
                  <a:schemeClr val="tx1"/>
                </a:solidFill>
                <a:effectLst/>
                <a:latin typeface="Arial" charset="0"/>
                <a:ea typeface="+mn-ea"/>
                <a:cs typeface="+mn-cs"/>
              </a:rPr>
              <a:t>l'ensemble des données relatives au remboursement de leurs dépenses de santé ;</a:t>
            </a:r>
          </a:p>
          <a:p>
            <a:r>
              <a:rPr lang="fr-FR" sz="1000" b="0" i="0" kern="1200" dirty="0" smtClean="0">
                <a:solidFill>
                  <a:schemeClr val="tx1"/>
                </a:solidFill>
                <a:effectLst/>
                <a:latin typeface="Arial" charset="0"/>
                <a:ea typeface="+mn-ea"/>
                <a:cs typeface="+mn-cs"/>
              </a:rPr>
              <a:t>des outils permettant des échanges sécurisés avec les acteurs du système de santé, dont une messagerie de santé sécurisée permettant d'échanger avec les professionnels et établissements de santé et des outils permettant d'accéder à des services de télésanté ;</a:t>
            </a:r>
          </a:p>
          <a:p>
            <a:r>
              <a:rPr lang="fr-FR" sz="1000" b="0" i="0" kern="1200" dirty="0" smtClean="0">
                <a:solidFill>
                  <a:schemeClr val="tx1"/>
                </a:solidFill>
                <a:effectLst/>
                <a:latin typeface="Arial" charset="0"/>
                <a:ea typeface="+mn-ea"/>
                <a:cs typeface="+mn-cs"/>
              </a:rPr>
              <a:t>des services développés pour favoriser la prévention et fluidifier les parcours, les services de retour à domicile, les services procurant une aide à l'orientation et à l'évaluation de la qualité des soins, les services visant à informer les usagers sur l'offre de soins et sur les droits auxquels ils pourront prétendre ainsi que toute application numérique de santé référencés.</a:t>
            </a:r>
          </a:p>
          <a:p>
            <a:endParaRPr lang="fr-FR" dirty="0"/>
          </a:p>
        </p:txBody>
      </p:sp>
      <p:sp>
        <p:nvSpPr>
          <p:cNvPr id="4" name="Espace réservé du numéro de diapositive 3"/>
          <p:cNvSpPr>
            <a:spLocks noGrp="1"/>
          </p:cNvSpPr>
          <p:nvPr>
            <p:ph type="sldNum" sz="quarter" idx="5"/>
          </p:nvPr>
        </p:nvSpPr>
        <p:spPr/>
        <p:txBody>
          <a:bodyPr/>
          <a:lstStyle/>
          <a:p>
            <a:pPr marL="0" marR="0" lvl="0" indent="0" algn="r" defTabSz="685783" rtl="0" eaLnBrk="1" fontAlgn="auto" latinLnBrk="0" hangingPunct="1">
              <a:lnSpc>
                <a:spcPct val="100000"/>
              </a:lnSpc>
              <a:spcBef>
                <a:spcPts val="0"/>
              </a:spcBef>
              <a:spcAft>
                <a:spcPts val="0"/>
              </a:spcAft>
              <a:buClrTx/>
              <a:buSzTx/>
              <a:buFontTx/>
              <a:buNone/>
              <a:tabLst/>
              <a:defRPr/>
            </a:pPr>
            <a:fld id="{A4CE0DAB-4BE0-4CC9-B760-A7865429719E}" type="slidenum">
              <a:rPr kumimoji="0" lang="fr-FR"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783" rtl="0" eaLnBrk="1" fontAlgn="auto" latinLnBrk="0" hangingPunct="1">
                <a:lnSpc>
                  <a:spcPct val="100000"/>
                </a:lnSpc>
                <a:spcBef>
                  <a:spcPts val="0"/>
                </a:spcBef>
                <a:spcAft>
                  <a:spcPts val="0"/>
                </a:spcAft>
                <a:buClrTx/>
                <a:buSzTx/>
                <a:buFontTx/>
                <a:buNone/>
                <a:tabLst/>
                <a:defRPr/>
              </a:pPr>
              <a:t>2</a:t>
            </a:fld>
            <a:endParaRPr kumimoji="0" lang="fr-FR" sz="12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36971542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pPr>
              <a:buClr>
                <a:srgbClr val="002060"/>
              </a:buClr>
              <a:buFont typeface="Wingdings" panose="05000000000000000000" pitchFamily="2" charset="2"/>
              <a:buNone/>
            </a:pPr>
            <a:r>
              <a:rPr lang="fr-FR" sz="900" dirty="0">
                <a:solidFill>
                  <a:srgbClr val="002060"/>
                </a:solidFill>
              </a:rPr>
              <a:t>Le Dossier Médical Partagé vise à : </a:t>
            </a:r>
          </a:p>
          <a:p>
            <a:endParaRPr lang="fr-FR" sz="900" dirty="0">
              <a:solidFill>
                <a:srgbClr val="002060"/>
              </a:solidFill>
            </a:endParaRPr>
          </a:p>
          <a:p>
            <a:pPr lvl="1">
              <a:buFont typeface="Wingdings" panose="05000000000000000000" pitchFamily="2" charset="2"/>
              <a:buChar char="Ø"/>
            </a:pPr>
            <a:r>
              <a:rPr lang="fr-FR" sz="900" dirty="0">
                <a:solidFill>
                  <a:srgbClr val="002060"/>
                </a:solidFill>
              </a:rPr>
              <a:t>contribuer à une meilleure prise en charge et coordination des soins (</a:t>
            </a:r>
            <a:r>
              <a:rPr lang="fr-FR" sz="900" b="1" dirty="0">
                <a:solidFill>
                  <a:srgbClr val="002060"/>
                </a:solidFill>
              </a:rPr>
              <a:t>en favorisant le lien entre hôpital et ville</a:t>
            </a:r>
            <a:r>
              <a:rPr lang="fr-FR" sz="900" dirty="0">
                <a:solidFill>
                  <a:srgbClr val="002060"/>
                </a:solidFill>
              </a:rPr>
              <a:t>)</a:t>
            </a:r>
          </a:p>
          <a:p>
            <a:pPr lvl="1">
              <a:buFont typeface="Wingdings" panose="05000000000000000000" pitchFamily="2" charset="2"/>
              <a:buChar char="Ø"/>
            </a:pPr>
            <a:r>
              <a:rPr lang="fr-FR" sz="900" dirty="0">
                <a:solidFill>
                  <a:srgbClr val="002060"/>
                </a:solidFill>
              </a:rPr>
              <a:t>faciliter le suivi médical (dans le cadre d’une urgence, de pathologies chroniques, pour les femmes enceintes)</a:t>
            </a:r>
          </a:p>
          <a:p>
            <a:pPr lvl="1">
              <a:buFont typeface="Wingdings" panose="05000000000000000000" pitchFamily="2" charset="2"/>
              <a:buChar char="Ø"/>
            </a:pPr>
            <a:r>
              <a:rPr lang="fr-FR" sz="900" b="1" dirty="0">
                <a:solidFill>
                  <a:srgbClr val="002060"/>
                </a:solidFill>
              </a:rPr>
              <a:t>sécuriser le parcours de soins du patient et éviter tout accident thérapeutique</a:t>
            </a:r>
          </a:p>
          <a:p>
            <a:endParaRPr lang="fr-FR" altLang="fr-FR" sz="900" dirty="0">
              <a:latin typeface="Arial" panose="020B0604020202020204" pitchFamily="34" charset="0"/>
            </a:endParaRPr>
          </a:p>
          <a:p>
            <a:pPr defTabSz="894394">
              <a:defRPr/>
            </a:pPr>
            <a:r>
              <a:rPr lang="fr-FR" sz="900" b="1" kern="0" dirty="0" smtClean="0">
                <a:solidFill>
                  <a:srgbClr val="002060"/>
                </a:solidFill>
                <a:cs typeface="Arial" panose="020B0604020202020204" pitchFamily="34" charset="0"/>
              </a:rPr>
              <a:t>Pistes écartées des évolutions du DMP :</a:t>
            </a:r>
          </a:p>
          <a:p>
            <a:pPr defTabSz="894394">
              <a:defRPr/>
            </a:pPr>
            <a:r>
              <a:rPr lang="fr-FR" sz="900" b="1" dirty="0" smtClean="0">
                <a:solidFill>
                  <a:srgbClr val="002060"/>
                </a:solidFill>
                <a:cs typeface="Arial" panose="020B0604020202020204" pitchFamily="34" charset="0"/>
              </a:rPr>
              <a:t>	L’accès aux données personnelles par les caisses</a:t>
            </a:r>
            <a:r>
              <a:rPr lang="fr-FR" sz="900" dirty="0" smtClean="0">
                <a:solidFill>
                  <a:srgbClr val="002060"/>
                </a:solidFill>
                <a:cs typeface="Arial" panose="020B0604020202020204" pitchFamily="34" charset="0"/>
              </a:rPr>
              <a:t>, et notamment par les médecins conseils, les assureurs et la médecine du travail</a:t>
            </a:r>
          </a:p>
          <a:p>
            <a:pPr defTabSz="894394">
              <a:defRPr/>
            </a:pPr>
            <a:r>
              <a:rPr lang="fr-FR" sz="900" b="1" dirty="0" smtClean="0">
                <a:solidFill>
                  <a:srgbClr val="002060"/>
                </a:solidFill>
                <a:cs typeface="Arial" panose="020B0604020202020204" pitchFamily="34" charset="0"/>
              </a:rPr>
              <a:t>	La CNIL et la PGSSI-S </a:t>
            </a:r>
            <a:r>
              <a:rPr lang="fr-FR" sz="900" b="0" dirty="0" smtClean="0">
                <a:solidFill>
                  <a:srgbClr val="002060"/>
                </a:solidFill>
                <a:cs typeface="Arial" panose="020B0604020202020204" pitchFamily="34" charset="0"/>
              </a:rPr>
              <a:t>(</a:t>
            </a:r>
            <a:r>
              <a:rPr lang="fr-FR" sz="900" dirty="0" smtClean="0"/>
              <a:t>Politique Générale de Sécurité des Systèmes d’Information de Santé) </a:t>
            </a:r>
            <a:r>
              <a:rPr lang="fr-FR" sz="900" dirty="0" smtClean="0">
                <a:solidFill>
                  <a:srgbClr val="002060"/>
                </a:solidFill>
                <a:cs typeface="Arial" panose="020B0604020202020204" pitchFamily="34" charset="0"/>
              </a:rPr>
              <a:t>déterminent, garantissent ou valident le respect des dispositifs de sécurité afin d’assurer la protection et la confidentialité des données de santé du patient</a:t>
            </a:r>
          </a:p>
          <a:p>
            <a:endParaRPr lang="fr-FR" altLang="fr-FR" sz="900" baseline="0" dirty="0" smtClean="0">
              <a:latin typeface="Arial" panose="020B0604020202020204" pitchFamily="34" charset="0"/>
            </a:endParaRPr>
          </a:p>
          <a:p>
            <a:endParaRPr lang="fr-FR" altLang="fr-FR" sz="900" baseline="0" dirty="0" smtClean="0">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3</a:t>
            </a:fld>
            <a:endParaRPr lang="fr-FR" altLang="fr-FR" sz="1000" dirty="0">
              <a:solidFill>
                <a:srgbClr val="000000"/>
              </a:solidFill>
            </a:endParaRPr>
          </a:p>
        </p:txBody>
      </p:sp>
    </p:spTree>
    <p:extLst>
      <p:ext uri="{BB962C8B-B14F-4D97-AF65-F5344CB8AC3E}">
        <p14:creationId xmlns:p14="http://schemas.microsoft.com/office/powerpoint/2010/main" val="22715952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algn="just"/>
            <a:r>
              <a:rPr lang="fr-FR" sz="900" u="sng" kern="0" dirty="0">
                <a:solidFill>
                  <a:srgbClr val="002060"/>
                </a:solidFill>
              </a:rPr>
              <a:t>Le cadre juridique </a:t>
            </a:r>
            <a:r>
              <a:rPr lang="fr-FR" sz="900" kern="0" dirty="0">
                <a:solidFill>
                  <a:srgbClr val="002060"/>
                </a:solidFill>
              </a:rPr>
              <a:t>: </a:t>
            </a:r>
          </a:p>
          <a:p>
            <a:pPr algn="just"/>
            <a:r>
              <a:rPr lang="fr-FR" sz="900" kern="0" dirty="0">
                <a:solidFill>
                  <a:srgbClr val="002060"/>
                </a:solidFill>
              </a:rPr>
              <a:t>	l</a:t>
            </a:r>
            <a:r>
              <a:rPr lang="fr-FR" sz="900" dirty="0">
                <a:solidFill>
                  <a:srgbClr val="002060"/>
                </a:solidFill>
              </a:rPr>
              <a:t>a loi de modernisation du 26 janvier 2016 de notre système de santé relance le DMP.</a:t>
            </a:r>
          </a:p>
          <a:p>
            <a:pPr algn="just">
              <a:buClr>
                <a:srgbClr val="002060"/>
              </a:buClr>
              <a:buFont typeface="Wingdings" panose="05000000000000000000" pitchFamily="2" charset="2"/>
              <a:buNone/>
            </a:pPr>
            <a:r>
              <a:rPr lang="fr-FR" sz="900" kern="0" dirty="0">
                <a:solidFill>
                  <a:srgbClr val="002060"/>
                </a:solidFill>
              </a:rPr>
              <a:t>	Le déploiement du DMP est désormais confié à l’Assurance Maladie </a:t>
            </a:r>
            <a:r>
              <a:rPr lang="fr-FR" sz="900" i="1" kern="0" dirty="0">
                <a:solidFill>
                  <a:srgbClr val="002060"/>
                </a:solidFill>
              </a:rPr>
              <a:t>(cf. Décret du 4 juillet 2016). </a:t>
            </a:r>
          </a:p>
          <a:p>
            <a:pPr algn="just"/>
            <a:endParaRPr lang="fr-FR" sz="900" dirty="0">
              <a:solidFill>
                <a:srgbClr val="002060"/>
              </a:solidFill>
            </a:endParaRPr>
          </a:p>
          <a:p>
            <a:r>
              <a:rPr lang="fr-FR" sz="900" dirty="0"/>
              <a:t>De nombreuses rencontres et des séances de travail</a:t>
            </a:r>
          </a:p>
          <a:p>
            <a:pPr marL="707937" lvl="1" indent="-276418">
              <a:buFont typeface="Wingdings" panose="05000000000000000000" pitchFamily="2" charset="2"/>
              <a:buChar char="Ø"/>
            </a:pPr>
            <a:r>
              <a:rPr lang="fr-FR" sz="900" dirty="0"/>
              <a:t>Auprès des médecins </a:t>
            </a:r>
          </a:p>
          <a:p>
            <a:pPr marL="1203953" lvl="2" indent="-331703">
              <a:buFont typeface="Arial" panose="020B0604020202020204" pitchFamily="34" charset="0"/>
              <a:buChar char="•"/>
            </a:pPr>
            <a:r>
              <a:rPr lang="fr-FR" sz="900" dirty="0"/>
              <a:t>au travers  des organisations syndicales (CSMF, MG France, FMF, SML, le BLOC)</a:t>
            </a:r>
          </a:p>
          <a:p>
            <a:pPr marL="1203953" lvl="2" indent="-331703">
              <a:buFont typeface="Arial" panose="020B0604020202020204" pitchFamily="34" charset="0"/>
              <a:buChar char="•"/>
            </a:pPr>
            <a:r>
              <a:rPr lang="fr-FR" sz="900" dirty="0"/>
              <a:t>Auprès d’un groupe de pair de médecins libéraux</a:t>
            </a:r>
          </a:p>
          <a:p>
            <a:pPr marL="1203953" lvl="2" indent="-331703">
              <a:buFont typeface="Arial" panose="020B0604020202020204" pitchFamily="34" charset="0"/>
              <a:buChar char="•"/>
            </a:pPr>
            <a:r>
              <a:rPr lang="fr-FR" sz="900" dirty="0"/>
              <a:t>Ordre des médecins</a:t>
            </a:r>
          </a:p>
          <a:p>
            <a:pPr marL="763221" lvl="1" indent="-331703">
              <a:buFont typeface="Wingdings" panose="05000000000000000000" pitchFamily="2" charset="2"/>
              <a:buChar char="Ø"/>
            </a:pPr>
            <a:r>
              <a:rPr lang="fr-FR" sz="900" dirty="0"/>
              <a:t>Autres professionnels de santé</a:t>
            </a:r>
          </a:p>
          <a:p>
            <a:pPr marL="1203953" lvl="2" indent="-331703">
              <a:buFont typeface="Arial" panose="020B0604020202020204" pitchFamily="34" charset="0"/>
              <a:buChar char="•"/>
            </a:pPr>
            <a:r>
              <a:rPr lang="fr-FR" sz="900" dirty="0"/>
              <a:t>Au travers des principaux ordres (ordre des pharmaciens)</a:t>
            </a:r>
          </a:p>
          <a:p>
            <a:pPr marL="763221" lvl="1" indent="-331703">
              <a:buFont typeface="Wingdings" panose="05000000000000000000" pitchFamily="2" charset="2"/>
              <a:buChar char="Ø"/>
            </a:pPr>
            <a:r>
              <a:rPr lang="fr-FR" sz="900" dirty="0"/>
              <a:t>Des médecins hospitaliers</a:t>
            </a:r>
          </a:p>
          <a:p>
            <a:pPr marL="763221" lvl="1" indent="-331703">
              <a:buFont typeface="Wingdings" panose="05000000000000000000" pitchFamily="2" charset="2"/>
              <a:buChar char="Ø"/>
            </a:pPr>
            <a:r>
              <a:rPr lang="fr-FR" sz="900" dirty="0"/>
              <a:t>Des patients (CISS) =&gt;CISS - Collectif inter-associatif sur la santé</a:t>
            </a:r>
          </a:p>
          <a:p>
            <a:endParaRPr lang="fr-FR" sz="900" dirty="0"/>
          </a:p>
        </p:txBody>
      </p:sp>
      <p:sp>
        <p:nvSpPr>
          <p:cNvPr id="4" name="Espace réservé du numéro de diapositive 3"/>
          <p:cNvSpPr>
            <a:spLocks noGrp="1"/>
          </p:cNvSpPr>
          <p:nvPr>
            <p:ph type="sldNum" sz="quarter" idx="10"/>
          </p:nvPr>
        </p:nvSpPr>
        <p:spPr/>
        <p:txBody>
          <a:bodyPr/>
          <a:lstStyle/>
          <a:p>
            <a:pPr>
              <a:defRPr/>
            </a:pPr>
            <a:fld id="{2A51F5F6-14C5-4BA3-873B-E9716C0385F0}" type="slidenum">
              <a:rPr lang="fr-FR" altLang="fr-FR" smtClean="0"/>
              <a:pPr>
                <a:defRPr/>
              </a:pPr>
              <a:t>4</a:t>
            </a:fld>
            <a:endParaRPr lang="fr-FR" altLang="fr-FR" dirty="0"/>
          </a:p>
        </p:txBody>
      </p:sp>
    </p:spTree>
    <p:extLst>
      <p:ext uri="{BB962C8B-B14F-4D97-AF65-F5344CB8AC3E}">
        <p14:creationId xmlns:p14="http://schemas.microsoft.com/office/powerpoint/2010/main" val="346905560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xfrm>
            <a:off x="349250" y="504825"/>
            <a:ext cx="6043613" cy="4276725"/>
          </a:xfrm>
          <a:ln/>
        </p:spPr>
      </p:sp>
      <p:sp>
        <p:nvSpPr>
          <p:cNvPr id="56323" name="Notes Placeholder 2"/>
          <p:cNvSpPr>
            <a:spLocks noGrp="1"/>
          </p:cNvSpPr>
          <p:nvPr>
            <p:ph type="body" idx="1"/>
          </p:nvPr>
        </p:nvSpPr>
        <p:spPr>
          <a:noFill/>
        </p:spPr>
        <p:txBody>
          <a:bodyPr/>
          <a:lstStyle/>
          <a:p>
            <a:pPr marL="0" marR="0" lvl="1" indent="0" algn="just" defTabSz="914400" rtl="0" eaLnBrk="1" fontAlgn="auto" latinLnBrk="0" hangingPunct="1">
              <a:lnSpc>
                <a:spcPct val="80000"/>
              </a:lnSpc>
              <a:spcBef>
                <a:spcPts val="0"/>
              </a:spcBef>
              <a:spcAft>
                <a:spcPts val="0"/>
              </a:spcAft>
              <a:buClr>
                <a:srgbClr val="17588B"/>
              </a:buClr>
              <a:buSzPct val="100000"/>
              <a:buFont typeface="Wingdings" panose="05000000000000000000" pitchFamily="2" charset="2"/>
              <a:buNone/>
              <a:tabLst/>
              <a:defRPr/>
            </a:pPr>
            <a:r>
              <a:rPr lang="fr-FR" sz="1000" b="1" kern="0" dirty="0" smtClean="0">
                <a:solidFill>
                  <a:srgbClr val="405888"/>
                </a:solidFill>
                <a:latin typeface="Arial"/>
                <a:cs typeface="Calibri" panose="020F0502020204030204" pitchFamily="34" charset="0"/>
              </a:rPr>
              <a:t>Le patient garde la maîtrise et le contrôle de son DMP à travers un dispositif de notifications permettant d’avoir une vue exhaustive sur les actions effectuées par les professionnels de santé. </a:t>
            </a:r>
          </a:p>
          <a:p>
            <a:pPr marL="0" lvl="1" indent="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None/>
              <a:defRPr/>
            </a:pPr>
            <a:endParaRPr lang="fr-FR" sz="1000" dirty="0" smtClean="0">
              <a:solidFill>
                <a:srgbClr val="256291"/>
              </a:solidFill>
            </a:endParaRPr>
          </a:p>
          <a:p>
            <a:pPr marL="0" lvl="1" indent="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None/>
              <a:defRPr/>
            </a:pPr>
            <a:r>
              <a:rPr lang="fr-FR" sz="1000" dirty="0" smtClean="0">
                <a:solidFill>
                  <a:srgbClr val="256291"/>
                </a:solidFill>
              </a:rPr>
              <a:t>Un patient peut, à tout moment bloquer l’accès à son DMP au PS de son choix.</a:t>
            </a:r>
          </a:p>
          <a:p>
            <a:pPr marL="0" lvl="1" indent="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None/>
              <a:defRPr/>
            </a:pPr>
            <a:r>
              <a:rPr lang="fr-FR" sz="1000" dirty="0" smtClean="0">
                <a:solidFill>
                  <a:srgbClr val="256291"/>
                </a:solidFill>
              </a:rPr>
              <a:t>Il peut également s’opposer, pour motif légitime, à l’alimentation de son DMP : il doit dans ce cas le signaler au professionnel de santé qui le prend en charge.</a:t>
            </a:r>
          </a:p>
          <a:p>
            <a:pPr marL="0" marR="0" lvl="1" indent="0" algn="l" defTabSz="914400" rtl="0" eaLnBrk="0" fontAlgn="base" latinLnBrk="0" hangingPunct="0">
              <a:lnSpc>
                <a:spcPct val="100000"/>
              </a:lnSpc>
              <a:spcBef>
                <a:spcPct val="30000"/>
              </a:spcBef>
              <a:spcAft>
                <a:spcPct val="0"/>
              </a:spcAft>
              <a:buClrTx/>
              <a:buSzTx/>
              <a:buFontTx/>
              <a:buNone/>
              <a:tabLst/>
              <a:defRPr/>
            </a:pPr>
            <a:r>
              <a:rPr lang="fr-FR" sz="1000" b="0" dirty="0" smtClean="0">
                <a:solidFill>
                  <a:srgbClr val="405888"/>
                </a:solidFill>
              </a:rPr>
              <a:t>Le patient sait à tout moment qui s’est connecté à son DMP et quelles actions ont été effectuées sur son DMP.</a:t>
            </a:r>
          </a:p>
          <a:p>
            <a:endParaRPr lang="fr-FR" altLang="fr-FR" sz="1000" baseline="0" dirty="0" smtClean="0">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5</a:t>
            </a:fld>
            <a:endParaRPr lang="fr-FR" altLang="fr-FR" sz="1000" dirty="0">
              <a:solidFill>
                <a:srgbClr val="000000"/>
              </a:solidFill>
            </a:endParaRPr>
          </a:p>
        </p:txBody>
      </p:sp>
    </p:spTree>
    <p:extLst>
      <p:ext uri="{BB962C8B-B14F-4D97-AF65-F5344CB8AC3E}">
        <p14:creationId xmlns:p14="http://schemas.microsoft.com/office/powerpoint/2010/main" val="34789290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pPr defTabSz="904342">
              <a:defRPr/>
            </a:pPr>
            <a:endParaRPr lang="fr-FR" altLang="fr-FR" baseline="0" dirty="0" smtClean="0">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6</a:t>
            </a:fld>
            <a:endParaRPr lang="fr-FR" altLang="fr-FR" sz="1000">
              <a:solidFill>
                <a:srgbClr val="000000"/>
              </a:solidFill>
            </a:endParaRPr>
          </a:p>
        </p:txBody>
      </p:sp>
    </p:spTree>
    <p:extLst>
      <p:ext uri="{BB962C8B-B14F-4D97-AF65-F5344CB8AC3E}">
        <p14:creationId xmlns:p14="http://schemas.microsoft.com/office/powerpoint/2010/main" val="297902219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r>
              <a:rPr lang="fr-FR" sz="1000" u="sng" kern="1200" dirty="0" smtClean="0">
                <a:solidFill>
                  <a:schemeClr val="tx1"/>
                </a:solidFill>
                <a:effectLst/>
                <a:latin typeface="Arial" charset="0"/>
                <a:ea typeface="+mn-ea"/>
                <a:cs typeface="+mn-cs"/>
              </a:rPr>
              <a:t>Dans le cas </a:t>
            </a:r>
            <a:r>
              <a:rPr lang="fr-FR" sz="1000" b="1" u="sng" kern="1200" dirty="0" smtClean="0">
                <a:solidFill>
                  <a:schemeClr val="tx1"/>
                </a:solidFill>
                <a:effectLst/>
                <a:latin typeface="Arial" charset="0"/>
                <a:ea typeface="+mn-ea"/>
                <a:cs typeface="+mn-cs"/>
              </a:rPr>
              <a:t>d’un majeur en curatelle</a:t>
            </a:r>
            <a:r>
              <a:rPr lang="fr-FR" sz="1000" u="sng" kern="1200" dirty="0" smtClean="0">
                <a:solidFill>
                  <a:schemeClr val="tx1"/>
                </a:solidFill>
                <a:effectLst/>
                <a:latin typeface="Arial" charset="0"/>
                <a:ea typeface="+mn-ea"/>
                <a:cs typeface="+mn-cs"/>
              </a:rPr>
              <a:t> :</a:t>
            </a:r>
          </a:p>
          <a:p>
            <a:pPr lvl="0"/>
            <a:r>
              <a:rPr lang="fr-FR" sz="1000" u="sng" kern="1200" dirty="0" smtClean="0">
                <a:solidFill>
                  <a:schemeClr val="tx1"/>
                </a:solidFill>
                <a:effectLst/>
                <a:latin typeface="Arial" charset="0"/>
                <a:ea typeface="+mn-ea"/>
                <a:cs typeface="+mn-cs"/>
              </a:rPr>
              <a:t>L’information </a:t>
            </a:r>
            <a:r>
              <a:rPr lang="fr-FR" sz="1000" kern="1200" dirty="0" smtClean="0">
                <a:solidFill>
                  <a:schemeClr val="tx1"/>
                </a:solidFill>
                <a:effectLst/>
                <a:latin typeface="Arial" charset="0"/>
                <a:ea typeface="+mn-ea"/>
                <a:cs typeface="+mn-cs"/>
              </a:rPr>
              <a:t>relative au DMP doit être délivrée au majeur en curatelle, éventuellement en présence du curateur selon l’étendue de la mesure de protection. </a:t>
            </a:r>
          </a:p>
          <a:p>
            <a:pPr lvl="0"/>
            <a:r>
              <a:rPr lang="fr-FR" sz="1000" u="sng" kern="1200" dirty="0" smtClean="0">
                <a:solidFill>
                  <a:schemeClr val="tx1"/>
                </a:solidFill>
                <a:effectLst/>
                <a:latin typeface="Arial" charset="0"/>
                <a:ea typeface="+mn-ea"/>
                <a:cs typeface="+mn-cs"/>
              </a:rPr>
              <a:t>Le consentement </a:t>
            </a:r>
            <a:r>
              <a:rPr lang="fr-FR" sz="1000" kern="1200" dirty="0" smtClean="0">
                <a:solidFill>
                  <a:schemeClr val="tx1"/>
                </a:solidFill>
                <a:effectLst/>
                <a:latin typeface="Arial" charset="0"/>
                <a:ea typeface="+mn-ea"/>
                <a:cs typeface="+mn-cs"/>
              </a:rPr>
              <a:t>à la création du DMP et les autorisations d’accès des professionnels de santé à son DMP </a:t>
            </a:r>
            <a:r>
              <a:rPr lang="fr-FR" sz="1000" b="1" kern="1200" dirty="0" smtClean="0">
                <a:solidFill>
                  <a:schemeClr val="tx1"/>
                </a:solidFill>
                <a:effectLst/>
                <a:latin typeface="Arial" charset="0"/>
                <a:ea typeface="+mn-ea"/>
                <a:cs typeface="+mn-cs"/>
              </a:rPr>
              <a:t>sont donnés par le majeur en curatelle</a:t>
            </a:r>
            <a:r>
              <a:rPr lang="fr-FR" sz="1000" kern="1200" dirty="0" smtClean="0">
                <a:solidFill>
                  <a:schemeClr val="tx1"/>
                </a:solidFill>
                <a:effectLst/>
                <a:latin typeface="Arial" charset="0"/>
                <a:ea typeface="+mn-ea"/>
                <a:cs typeface="+mn-cs"/>
              </a:rPr>
              <a:t>, éventuellement en présence du curateur selon l’étendue de la mesure de protection.</a:t>
            </a:r>
          </a:p>
          <a:p>
            <a:pPr lvl="0"/>
            <a:r>
              <a:rPr lang="fr-FR" sz="1000" u="sng" kern="1200" dirty="0" smtClean="0">
                <a:solidFill>
                  <a:schemeClr val="tx1"/>
                </a:solidFill>
                <a:effectLst/>
                <a:latin typeface="Arial" charset="0"/>
                <a:ea typeface="+mn-ea"/>
                <a:cs typeface="+mn-cs"/>
              </a:rPr>
              <a:t>Le droit d’accès </a:t>
            </a:r>
            <a:r>
              <a:rPr lang="fr-FR" sz="1000" kern="1200" dirty="0" smtClean="0">
                <a:solidFill>
                  <a:schemeClr val="tx1"/>
                </a:solidFill>
                <a:effectLst/>
                <a:latin typeface="Arial" charset="0"/>
                <a:ea typeface="+mn-ea"/>
                <a:cs typeface="+mn-cs"/>
              </a:rPr>
              <a:t>à ses données de santé est exercé par le majeur lui-même. Dans le cadre du DMP, seul le majeur peut accéder directement à son DMP via l’accès web patient et non son curateur.</a:t>
            </a:r>
          </a:p>
          <a:p>
            <a:r>
              <a:rPr lang="fr-FR" sz="1000" kern="1200" dirty="0" smtClean="0">
                <a:solidFill>
                  <a:schemeClr val="tx1"/>
                </a:solidFill>
                <a:effectLst/>
                <a:latin typeface="Arial" charset="0"/>
                <a:ea typeface="+mn-ea"/>
                <a:cs typeface="+mn-cs"/>
              </a:rPr>
              <a:t> </a:t>
            </a:r>
          </a:p>
          <a:p>
            <a:r>
              <a:rPr lang="fr-FR" sz="1000" kern="1200" dirty="0" smtClean="0">
                <a:solidFill>
                  <a:schemeClr val="tx1"/>
                </a:solidFill>
                <a:effectLst/>
                <a:latin typeface="Arial" charset="0"/>
                <a:ea typeface="+mn-ea"/>
                <a:cs typeface="+mn-cs"/>
              </a:rPr>
              <a:t>Dans le cas </a:t>
            </a:r>
            <a:r>
              <a:rPr lang="fr-FR" sz="1000" b="1" kern="1200" dirty="0" smtClean="0">
                <a:solidFill>
                  <a:schemeClr val="tx1"/>
                </a:solidFill>
                <a:effectLst/>
                <a:latin typeface="Arial" charset="0"/>
                <a:ea typeface="+mn-ea"/>
                <a:cs typeface="+mn-cs"/>
              </a:rPr>
              <a:t>d’un majeur en tutelle ou d’une habilitation familiale donnée à un proche dont la protection de la santé a été confiée à la personne habilitée</a:t>
            </a:r>
            <a:r>
              <a:rPr lang="fr-FR" sz="1000" kern="1200" dirty="0" smtClean="0">
                <a:solidFill>
                  <a:schemeClr val="tx1"/>
                </a:solidFill>
                <a:effectLst/>
                <a:latin typeface="Arial" charset="0"/>
                <a:ea typeface="+mn-ea"/>
                <a:cs typeface="+mn-cs"/>
              </a:rPr>
              <a:t> :</a:t>
            </a:r>
          </a:p>
          <a:p>
            <a:pPr lvl="0"/>
            <a:r>
              <a:rPr lang="fr-FR" sz="1000" u="sng" kern="1200" dirty="0" smtClean="0">
                <a:solidFill>
                  <a:schemeClr val="tx1"/>
                </a:solidFill>
                <a:effectLst/>
                <a:latin typeface="Arial" charset="0"/>
                <a:ea typeface="+mn-ea"/>
                <a:cs typeface="+mn-cs"/>
              </a:rPr>
              <a:t>L’information</a:t>
            </a:r>
            <a:r>
              <a:rPr lang="fr-FR" sz="1000" kern="1200" dirty="0" smtClean="0">
                <a:solidFill>
                  <a:schemeClr val="tx1"/>
                </a:solidFill>
                <a:effectLst/>
                <a:latin typeface="Arial" charset="0"/>
                <a:ea typeface="+mn-ea"/>
                <a:cs typeface="+mn-cs"/>
              </a:rPr>
              <a:t> relative au DMP doit être délivrée à la personne âgée d’une manière adaptée à sa faculté de discernement.</a:t>
            </a:r>
          </a:p>
          <a:p>
            <a:pPr lvl="0"/>
            <a:r>
              <a:rPr lang="fr-FR" sz="1000" u="sng" kern="1200" dirty="0" smtClean="0">
                <a:solidFill>
                  <a:schemeClr val="tx1"/>
                </a:solidFill>
                <a:effectLst/>
                <a:latin typeface="Arial" charset="0"/>
                <a:ea typeface="+mn-ea"/>
                <a:cs typeface="+mn-cs"/>
              </a:rPr>
              <a:t>Le consentement </a:t>
            </a:r>
            <a:r>
              <a:rPr lang="fr-FR" sz="1000" kern="1200" dirty="0" smtClean="0">
                <a:solidFill>
                  <a:schemeClr val="tx1"/>
                </a:solidFill>
                <a:effectLst/>
                <a:latin typeface="Arial" charset="0"/>
                <a:ea typeface="+mn-ea"/>
                <a:cs typeface="+mn-cs"/>
              </a:rPr>
              <a:t>à la création du DMP et les autorisations d’accès des professionnels de santé au DMP du majeur en tutelle </a:t>
            </a:r>
            <a:r>
              <a:rPr lang="fr-FR" sz="1000" b="1" kern="1200" dirty="0" smtClean="0">
                <a:solidFill>
                  <a:srgbClr val="FF0000"/>
                </a:solidFill>
                <a:effectLst/>
                <a:latin typeface="Arial" charset="0"/>
                <a:ea typeface="+mn-ea"/>
                <a:cs typeface="+mn-cs"/>
              </a:rPr>
              <a:t>sont donnés par le tuteur</a:t>
            </a:r>
            <a:r>
              <a:rPr lang="fr-FR" sz="1000" kern="1200" dirty="0" smtClean="0">
                <a:solidFill>
                  <a:schemeClr val="tx1"/>
                </a:solidFill>
                <a:effectLst/>
                <a:latin typeface="Arial" charset="0"/>
                <a:ea typeface="+mn-ea"/>
                <a:cs typeface="+mn-cs"/>
              </a:rPr>
              <a:t>, mais le consentement de la personne âgée doit être systématiquement recherché s’il est apte à exprimer sa volonté et à participer à la décision.</a:t>
            </a:r>
          </a:p>
          <a:p>
            <a:pPr lvl="0"/>
            <a:r>
              <a:rPr lang="fr-FR" sz="1000" kern="1200" dirty="0" smtClean="0">
                <a:solidFill>
                  <a:schemeClr val="tx1"/>
                </a:solidFill>
                <a:effectLst/>
                <a:latin typeface="Arial" charset="0"/>
                <a:ea typeface="+mn-ea"/>
                <a:cs typeface="+mn-cs"/>
              </a:rPr>
              <a:t>La consultation du DMP peut éventuellement se faire par la personne âgée, mais aussi par son tuteur qui détient alors les éléments (identifiant, mot de passe et le support -adresse courriel ou numéro de portable) pour accéder au DMP du majeur en tutelle. </a:t>
            </a:r>
          </a:p>
          <a:p>
            <a:pPr lvl="0"/>
            <a:r>
              <a:rPr lang="fr-FR" sz="1000" kern="1200" dirty="0" smtClean="0">
                <a:solidFill>
                  <a:schemeClr val="tx1"/>
                </a:solidFill>
                <a:effectLst/>
                <a:latin typeface="Arial" charset="0"/>
                <a:ea typeface="+mn-ea"/>
                <a:cs typeface="+mn-cs"/>
              </a:rPr>
              <a:t>Pour le DMP, cet accès pourra notamment avoir lieu via l’accès web patient.</a:t>
            </a:r>
          </a:p>
          <a:p>
            <a:pPr defTabSz="894394">
              <a:defRPr/>
            </a:pPr>
            <a:r>
              <a:rPr lang="fr-FR" dirty="0" smtClean="0">
                <a:solidFill>
                  <a:srgbClr val="000000">
                    <a:lumMod val="75000"/>
                    <a:lumOff val="25000"/>
                  </a:srgbClr>
                </a:solidFill>
                <a:latin typeface="Arial"/>
              </a:rPr>
              <a:t>	Pour obtenir le consentement</a:t>
            </a:r>
            <a:r>
              <a:rPr lang="fr-FR" baseline="0" dirty="0" smtClean="0">
                <a:solidFill>
                  <a:srgbClr val="000000">
                    <a:lumMod val="75000"/>
                    <a:lumOff val="25000"/>
                  </a:srgbClr>
                </a:solidFill>
                <a:latin typeface="Arial"/>
              </a:rPr>
              <a:t> des résidents </a:t>
            </a:r>
            <a:r>
              <a:rPr lang="fr-FR" sz="1000" kern="1200" dirty="0" smtClean="0">
                <a:solidFill>
                  <a:schemeClr val="tx1"/>
                </a:solidFill>
                <a:effectLst/>
                <a:latin typeface="Arial" charset="0"/>
                <a:ea typeface="+mn-ea"/>
                <a:cs typeface="+mn-cs"/>
              </a:rPr>
              <a:t>la mission DMP facilite par la mise à disposition d’un </a:t>
            </a:r>
            <a:r>
              <a:rPr lang="fr-FR" sz="1000" b="1" kern="1200" dirty="0" smtClean="0">
                <a:solidFill>
                  <a:schemeClr val="tx1"/>
                </a:solidFill>
                <a:effectLst/>
                <a:latin typeface="Arial" charset="0"/>
                <a:ea typeface="+mn-ea"/>
                <a:cs typeface="+mn-cs"/>
              </a:rPr>
              <a:t>formulaire type</a:t>
            </a:r>
            <a:r>
              <a:rPr lang="fr-FR" sz="1000" kern="1200" dirty="0" smtClean="0">
                <a:solidFill>
                  <a:schemeClr val="tx1"/>
                </a:solidFill>
                <a:effectLst/>
                <a:latin typeface="Arial" charset="0"/>
                <a:ea typeface="+mn-ea"/>
                <a:cs typeface="+mn-cs"/>
              </a:rPr>
              <a:t> et d’un </a:t>
            </a:r>
            <a:r>
              <a:rPr lang="fr-FR" sz="1000" b="1" kern="1200" dirty="0" smtClean="0">
                <a:solidFill>
                  <a:schemeClr val="tx1"/>
                </a:solidFill>
                <a:effectLst/>
                <a:latin typeface="Arial" charset="0"/>
                <a:ea typeface="+mn-ea"/>
                <a:cs typeface="+mn-cs"/>
              </a:rPr>
              <a:t>support de présentation à destination des familles de résidents.</a:t>
            </a:r>
            <a:endParaRPr lang="fr-FR" dirty="0" smtClean="0">
              <a:solidFill>
                <a:srgbClr val="000000">
                  <a:lumMod val="75000"/>
                  <a:lumOff val="25000"/>
                </a:srgbClr>
              </a:solidFill>
              <a:latin typeface="Arial"/>
            </a:endParaRPr>
          </a:p>
          <a:p>
            <a:pPr defTabSz="894394">
              <a:defRPr/>
            </a:pPr>
            <a:endParaRPr lang="fr-FR" dirty="0" smtClean="0">
              <a:solidFill>
                <a:srgbClr val="000000">
                  <a:lumMod val="75000"/>
                  <a:lumOff val="25000"/>
                </a:srgbClr>
              </a:solidFill>
              <a:latin typeface="Arial"/>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7</a:t>
            </a:fld>
            <a:endParaRPr lang="fr-FR" altLang="fr-FR" sz="1000">
              <a:solidFill>
                <a:srgbClr val="000000"/>
              </a:solidFill>
            </a:endParaRPr>
          </a:p>
        </p:txBody>
      </p:sp>
    </p:spTree>
    <p:extLst>
      <p:ext uri="{BB962C8B-B14F-4D97-AF65-F5344CB8AC3E}">
        <p14:creationId xmlns:p14="http://schemas.microsoft.com/office/powerpoint/2010/main" val="261866554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endParaRPr lang="fr-FR" altLang="fr-FR" baseline="0" dirty="0" smtClean="0">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8</a:t>
            </a:fld>
            <a:endParaRPr lang="fr-FR" altLang="fr-FR" sz="1000">
              <a:solidFill>
                <a:srgbClr val="000000"/>
              </a:solidFill>
            </a:endParaRPr>
          </a:p>
        </p:txBody>
      </p:sp>
    </p:spTree>
    <p:extLst>
      <p:ext uri="{BB962C8B-B14F-4D97-AF65-F5344CB8AC3E}">
        <p14:creationId xmlns:p14="http://schemas.microsoft.com/office/powerpoint/2010/main" val="2348160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Slide Image Placeholder 1"/>
          <p:cNvSpPr>
            <a:spLocks noGrp="1" noRot="1" noChangeAspect="1" noTextEdit="1"/>
          </p:cNvSpPr>
          <p:nvPr>
            <p:ph type="sldImg"/>
          </p:nvPr>
        </p:nvSpPr>
        <p:spPr>
          <a:ln/>
        </p:spPr>
      </p:sp>
      <p:sp>
        <p:nvSpPr>
          <p:cNvPr id="56323" name="Notes Placeholder 2"/>
          <p:cNvSpPr>
            <a:spLocks noGrp="1"/>
          </p:cNvSpPr>
          <p:nvPr>
            <p:ph type="body" idx="1"/>
          </p:nvPr>
        </p:nvSpPr>
        <p:spPr>
          <a:noFill/>
        </p:spPr>
        <p:txBody>
          <a:bodyPr/>
          <a:lstStyle/>
          <a:p>
            <a:pPr defTabSz="904342">
              <a:defRPr/>
            </a:pPr>
            <a:r>
              <a:rPr lang="fr-FR" dirty="0" smtClean="0"/>
              <a:t>Il appartient à l’établissement de déterminer les documents devant faire l’objet d’une alimentation automatique dans le DMP. Certains documents peuvent être exclus de l’alimentation automatique s’ils présentent une sensibilité trop importante. Ce point est à définir au sein de l’établissement. L’établissement peut également mettre en place une procédure permettant de masquer certains types de documents lors de l’alimentation du DMP (soit par dépôt manuel, soit par dépôt automatique mais avec un paramétrage particulier visant à masquer certains types de documents). </a:t>
            </a:r>
            <a:endParaRPr lang="fr-FR" altLang="fr-FR" baseline="0" dirty="0" smtClean="0">
              <a:latin typeface="Arial" panose="020B0604020202020204" pitchFamily="34" charset="0"/>
            </a:endParaRPr>
          </a:p>
        </p:txBody>
      </p:sp>
      <p:sp>
        <p:nvSpPr>
          <p:cNvPr id="56324" name="Slide Number Placeholder 3"/>
          <p:cNvSpPr>
            <a:spLocks noGrp="1"/>
          </p:cNvSpPr>
          <p:nvPr>
            <p:ph type="sldNum" sz="quarter" idx="5"/>
          </p:nvPr>
        </p:nvSpPr>
        <p:spPr>
          <a:noFill/>
        </p:spPr>
        <p:txBody>
          <a:bodyPr/>
          <a:lstStyle>
            <a:lvl1pPr defTabSz="912192">
              <a:defRPr sz="1400">
                <a:solidFill>
                  <a:srgbClr val="0C419A"/>
                </a:solidFill>
                <a:latin typeface="Arial" panose="020B0604020202020204" pitchFamily="34" charset="0"/>
              </a:defRPr>
            </a:lvl1pPr>
            <a:lvl2pPr defTabSz="912192">
              <a:defRPr sz="1400">
                <a:solidFill>
                  <a:srgbClr val="0C419A"/>
                </a:solidFill>
                <a:latin typeface="Arial" panose="020B0604020202020204" pitchFamily="34" charset="0"/>
              </a:defRPr>
            </a:lvl2pPr>
            <a:lvl3pPr defTabSz="912192">
              <a:defRPr sz="1400">
                <a:solidFill>
                  <a:srgbClr val="0C419A"/>
                </a:solidFill>
                <a:latin typeface="Arial" panose="020B0604020202020204" pitchFamily="34" charset="0"/>
              </a:defRPr>
            </a:lvl3pPr>
            <a:lvl4pPr defTabSz="912192">
              <a:defRPr sz="1400">
                <a:solidFill>
                  <a:srgbClr val="0C419A"/>
                </a:solidFill>
                <a:latin typeface="Arial" panose="020B0604020202020204" pitchFamily="34" charset="0"/>
              </a:defRPr>
            </a:lvl4pPr>
            <a:lvl5pPr defTabSz="912192">
              <a:defRPr sz="1400">
                <a:solidFill>
                  <a:srgbClr val="0C419A"/>
                </a:solidFill>
                <a:latin typeface="Arial" panose="020B0604020202020204" pitchFamily="34" charset="0"/>
              </a:defRPr>
            </a:lvl5pPr>
            <a:lvl6pPr marL="2246724" indent="1571" defTabSz="912192" eaLnBrk="0" fontAlgn="base" hangingPunct="0">
              <a:spcBef>
                <a:spcPct val="0"/>
              </a:spcBef>
              <a:spcAft>
                <a:spcPct val="0"/>
              </a:spcAft>
              <a:defRPr sz="1400">
                <a:solidFill>
                  <a:srgbClr val="0C419A"/>
                </a:solidFill>
                <a:latin typeface="Arial" panose="020B0604020202020204" pitchFamily="34" charset="0"/>
              </a:defRPr>
            </a:lvl6pPr>
            <a:lvl7pPr marL="2698895" indent="1571" defTabSz="912192" eaLnBrk="0" fontAlgn="base" hangingPunct="0">
              <a:spcBef>
                <a:spcPct val="0"/>
              </a:spcBef>
              <a:spcAft>
                <a:spcPct val="0"/>
              </a:spcAft>
              <a:defRPr sz="1400">
                <a:solidFill>
                  <a:srgbClr val="0C419A"/>
                </a:solidFill>
                <a:latin typeface="Arial" panose="020B0604020202020204" pitchFamily="34" charset="0"/>
              </a:defRPr>
            </a:lvl7pPr>
            <a:lvl8pPr marL="3151066" indent="1571" defTabSz="912192" eaLnBrk="0" fontAlgn="base" hangingPunct="0">
              <a:spcBef>
                <a:spcPct val="0"/>
              </a:spcBef>
              <a:spcAft>
                <a:spcPct val="0"/>
              </a:spcAft>
              <a:defRPr sz="1400">
                <a:solidFill>
                  <a:srgbClr val="0C419A"/>
                </a:solidFill>
                <a:latin typeface="Arial" panose="020B0604020202020204" pitchFamily="34" charset="0"/>
              </a:defRPr>
            </a:lvl8pPr>
            <a:lvl9pPr marL="3603237" indent="1571" defTabSz="912192" eaLnBrk="0" fontAlgn="base" hangingPunct="0">
              <a:spcBef>
                <a:spcPct val="0"/>
              </a:spcBef>
              <a:spcAft>
                <a:spcPct val="0"/>
              </a:spcAft>
              <a:defRPr sz="1400">
                <a:solidFill>
                  <a:srgbClr val="0C419A"/>
                </a:solidFill>
                <a:latin typeface="Arial" panose="020B0604020202020204" pitchFamily="34" charset="0"/>
              </a:defRPr>
            </a:lvl9pPr>
          </a:lstStyle>
          <a:p>
            <a:fld id="{C38392CE-B38C-4D7A-8D0C-C98F52BB1F33}" type="slidenum">
              <a:rPr lang="fr-FR" altLang="fr-FR" sz="1000">
                <a:solidFill>
                  <a:srgbClr val="000000"/>
                </a:solidFill>
              </a:rPr>
              <a:pPr/>
              <a:t>9</a:t>
            </a:fld>
            <a:endParaRPr lang="fr-FR" altLang="fr-FR" sz="1000">
              <a:solidFill>
                <a:srgbClr val="000000"/>
              </a:solidFill>
            </a:endParaRPr>
          </a:p>
        </p:txBody>
      </p:sp>
    </p:spTree>
    <p:extLst>
      <p:ext uri="{BB962C8B-B14F-4D97-AF65-F5344CB8AC3E}">
        <p14:creationId xmlns:p14="http://schemas.microsoft.com/office/powerpoint/2010/main" val="253369699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9.xml"/><Relationship Id="rId1" Type="http://schemas.openxmlformats.org/officeDocument/2006/relationships/vmlDrawing" Target="../drawings/vmlDrawing8.vml"/><Relationship Id="rId6" Type="http://schemas.openxmlformats.org/officeDocument/2006/relationships/image" Target="../media/image2.png"/><Relationship Id="rId5" Type="http://schemas.openxmlformats.org/officeDocument/2006/relationships/image" Target="../media/image5.emf"/><Relationship Id="rId4" Type="http://schemas.openxmlformats.org/officeDocument/2006/relationships/oleObject" Target="../embeddings/oleObject8.bin"/></Relationships>
</file>

<file path=ppt/slideLayouts/_rels/slideLayout11.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0.xml"/><Relationship Id="rId1" Type="http://schemas.openxmlformats.org/officeDocument/2006/relationships/vmlDrawing" Target="../drawings/vmlDrawing9.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9.bin"/></Relationships>
</file>

<file path=ppt/slideLayouts/_rels/slideLayout12.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1.xml"/><Relationship Id="rId1" Type="http://schemas.openxmlformats.org/officeDocument/2006/relationships/vmlDrawing" Target="../drawings/vmlDrawing10.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0.bin"/></Relationships>
</file>

<file path=ppt/slideLayouts/_rels/slideLayout13.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2.xml"/><Relationship Id="rId1" Type="http://schemas.openxmlformats.org/officeDocument/2006/relationships/vmlDrawing" Target="../drawings/vmlDrawing11.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1.bin"/></Relationships>
</file>

<file path=ppt/slideLayouts/_rels/slideLayout14.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3.xml"/><Relationship Id="rId1" Type="http://schemas.openxmlformats.org/officeDocument/2006/relationships/vmlDrawing" Target="../drawings/vmlDrawing12.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2.bin"/></Relationships>
</file>

<file path=ppt/slideLayouts/_rels/slideLayout15.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4.xml"/><Relationship Id="rId1" Type="http://schemas.openxmlformats.org/officeDocument/2006/relationships/vmlDrawing" Target="../drawings/vmlDrawing13.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3.bin"/></Relationships>
</file>

<file path=ppt/slideLayouts/_rels/slideLayout16.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5.xml"/><Relationship Id="rId1" Type="http://schemas.openxmlformats.org/officeDocument/2006/relationships/vmlDrawing" Target="../drawings/vmlDrawing14.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4.bin"/></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6.xml"/><Relationship Id="rId1" Type="http://schemas.openxmlformats.org/officeDocument/2006/relationships/vmlDrawing" Target="../drawings/vmlDrawing15.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5.bin"/></Relationships>
</file>

<file path=ppt/slideLayouts/_rels/slideLayout18.xml.rels><?xml version="1.0" encoding="UTF-8" standalone="yes"?>
<Relationships xmlns="http://schemas.openxmlformats.org/package/2006/relationships"><Relationship Id="rId3" Type="http://schemas.openxmlformats.org/officeDocument/2006/relationships/slideMaster" Target="../slideMasters/slideMaster2.xml"/><Relationship Id="rId7" Type="http://schemas.openxmlformats.org/officeDocument/2006/relationships/image" Target="../media/image2.png"/><Relationship Id="rId2" Type="http://schemas.openxmlformats.org/officeDocument/2006/relationships/tags" Target="../tags/tag17.xml"/><Relationship Id="rId1" Type="http://schemas.openxmlformats.org/officeDocument/2006/relationships/vmlDrawing" Target="../drawings/vmlDrawing16.vml"/><Relationship Id="rId6" Type="http://schemas.openxmlformats.org/officeDocument/2006/relationships/image" Target="../media/image6.jpeg"/><Relationship Id="rId5" Type="http://schemas.openxmlformats.org/officeDocument/2006/relationships/image" Target="../media/image1.emf"/><Relationship Id="rId4" Type="http://schemas.openxmlformats.org/officeDocument/2006/relationships/oleObject" Target="../embeddings/oleObject16.bin"/></Relationships>
</file>

<file path=ppt/slideLayouts/_rels/slideLayout1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8.xml"/><Relationship Id="rId1" Type="http://schemas.openxmlformats.org/officeDocument/2006/relationships/vmlDrawing" Target="../drawings/vmlDrawing17.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17.bin"/></Relationships>
</file>

<file path=ppt/slideLayouts/_rels/slideLayout2.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bin"/></Relationships>
</file>

<file path=ppt/slideLayouts/_rels/slideLayout20.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9.xml"/><Relationship Id="rId1" Type="http://schemas.openxmlformats.org/officeDocument/2006/relationships/vmlDrawing" Target="../drawings/vmlDrawing18.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18.bin"/></Relationships>
</file>

<file path=ppt/slideLayouts/_rels/slideLayout21.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0.xml"/><Relationship Id="rId1" Type="http://schemas.openxmlformats.org/officeDocument/2006/relationships/vmlDrawing" Target="../drawings/vmlDrawing19.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19.bin"/></Relationships>
</file>

<file path=ppt/slideLayouts/_rels/slideLayout22.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1.xml"/><Relationship Id="rId1" Type="http://schemas.openxmlformats.org/officeDocument/2006/relationships/vmlDrawing" Target="../drawings/vmlDrawing20.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0.bin"/></Relationships>
</file>

<file path=ppt/slideLayouts/_rels/slideLayout23.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21.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1.bin"/></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3.xml"/><Relationship Id="rId1" Type="http://schemas.openxmlformats.org/officeDocument/2006/relationships/vmlDrawing" Target="../drawings/vmlDrawing22.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2.bin"/></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4.xml"/><Relationship Id="rId1" Type="http://schemas.openxmlformats.org/officeDocument/2006/relationships/vmlDrawing" Target="../drawings/vmlDrawing23.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3.bin"/></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6.xml"/><Relationship Id="rId1" Type="http://schemas.openxmlformats.org/officeDocument/2006/relationships/vmlDrawing" Target="../drawings/vmlDrawing25.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5.bin"/></Relationships>
</file>

<file path=ppt/slideLayouts/_rels/slideLayout29.xml.rels><?xml version="1.0" encoding="UTF-8" standalone="yes"?>
<Relationships xmlns="http://schemas.openxmlformats.org/package/2006/relationships"><Relationship Id="rId3" Type="http://schemas.openxmlformats.org/officeDocument/2006/relationships/slideMaster" Target="../slideMasters/slideMaster3.xml"/><Relationship Id="rId7" Type="http://schemas.openxmlformats.org/officeDocument/2006/relationships/image" Target="../media/image3.png"/><Relationship Id="rId2" Type="http://schemas.openxmlformats.org/officeDocument/2006/relationships/tags" Target="../tags/tag27.xml"/><Relationship Id="rId1" Type="http://schemas.openxmlformats.org/officeDocument/2006/relationships/vmlDrawing" Target="../drawings/vmlDrawing26.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26.bin"/></Relationships>
</file>

<file path=ppt/slideLayouts/_rels/slideLayout3.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3.bin"/></Relationships>
</file>

<file path=ppt/slideLayouts/_rels/slideLayout30.xml.rels><?xml version="1.0" encoding="UTF-8" standalone="yes"?>
<Relationships xmlns="http://schemas.openxmlformats.org/package/2006/relationships"><Relationship Id="rId3" Type="http://schemas.openxmlformats.org/officeDocument/2006/relationships/slideMaster" Target="../slideMasters/slideMaster3.xml"/><Relationship Id="rId2" Type="http://schemas.openxmlformats.org/officeDocument/2006/relationships/tags" Target="../tags/tag28.xml"/><Relationship Id="rId1" Type="http://schemas.openxmlformats.org/officeDocument/2006/relationships/vmlDrawing" Target="../drawings/vmlDrawing27.vml"/><Relationship Id="rId6" Type="http://schemas.openxmlformats.org/officeDocument/2006/relationships/image" Target="../media/image2.png"/><Relationship Id="rId5" Type="http://schemas.openxmlformats.org/officeDocument/2006/relationships/image" Target="../media/image5.emf"/><Relationship Id="rId4" Type="http://schemas.openxmlformats.org/officeDocument/2006/relationships/oleObject" Target="../embeddings/oleObject27.bin"/></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slideMaster" Target="../slideMasters/slideMaster1.xml"/><Relationship Id="rId2" Type="http://schemas.openxmlformats.org/officeDocument/2006/relationships/tags" Target="../tags/tag5.xml"/><Relationship Id="rId1" Type="http://schemas.openxmlformats.org/officeDocument/2006/relationships/vmlDrawing" Target="../drawings/vmlDrawing4.vml"/><Relationship Id="rId6" Type="http://schemas.openxmlformats.org/officeDocument/2006/relationships/image" Target="../media/image2.png"/><Relationship Id="rId5" Type="http://schemas.openxmlformats.org/officeDocument/2006/relationships/image" Target="../media/image5.emf"/><Relationship Id="rId4" Type="http://schemas.openxmlformats.org/officeDocument/2006/relationships/oleObject" Target="../embeddings/oleObject4.bin"/></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7.xml"/><Relationship Id="rId1" Type="http://schemas.openxmlformats.org/officeDocument/2006/relationships/vmlDrawing" Target="../drawings/vmlDrawing6.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6.bin"/></Relationships>
</file>

<file path=ppt/slideLayouts/_rels/slideLayout9.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8.xml"/><Relationship Id="rId1" Type="http://schemas.openxmlformats.org/officeDocument/2006/relationships/vmlDrawing" Target="../drawings/vmlDrawing7.vml"/><Relationship Id="rId6" Type="http://schemas.openxmlformats.org/officeDocument/2006/relationships/image" Target="../media/image2.png"/><Relationship Id="rId5" Type="http://schemas.openxmlformats.org/officeDocument/2006/relationships/image" Target="../media/image1.emf"/><Relationship Id="rId4" Type="http://schemas.openxmlformats.org/officeDocument/2006/relationships/oleObject" Target="../embeddings/oleObject7.bin"/></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0"/>
            <a:ext cx="10688638" cy="3205163"/>
          </a:xfrm>
          <a:prstGeom prst="rect">
            <a:avLst/>
          </a:prstGeom>
          <a:solidFill>
            <a:srgbClr val="0C41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940" tIns="45469" rIns="90940" bIns="45469" anchor="ct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algn="ctr">
              <a:defRPr/>
            </a:pPr>
            <a:endParaRPr lang="fr-FR" altLang="fr-FR" smtClean="0"/>
          </a:p>
        </p:txBody>
      </p:sp>
      <p:pic>
        <p:nvPicPr>
          <p:cNvPr id="5" name="Picture 9" descr="vague_filetsVe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7163"/>
            <a:ext cx="10688638"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1" name="Rectangle 3"/>
          <p:cNvSpPr>
            <a:spLocks noGrp="1" noChangeArrowheads="1"/>
          </p:cNvSpPr>
          <p:nvPr>
            <p:ph type="ctrTitle"/>
          </p:nvPr>
        </p:nvSpPr>
        <p:spPr>
          <a:xfrm>
            <a:off x="0" y="612777"/>
            <a:ext cx="10688638" cy="1620839"/>
          </a:xfrm>
          <a:prstGeom prst="rect">
            <a:avLst/>
          </a:prstGeom>
        </p:spPr>
        <p:txBody>
          <a:bodyPr/>
          <a:lstStyle>
            <a:lvl1pPr>
              <a:defRPr>
                <a:solidFill>
                  <a:schemeClr val="bg1"/>
                </a:solidFill>
              </a:defRPr>
            </a:lvl1pPr>
          </a:lstStyle>
          <a:p>
            <a:pPr lvl="0"/>
            <a:r>
              <a:rPr lang="fr-FR" noProof="0" smtClean="0"/>
              <a:t>Cliquez pour modifier le style du titre</a:t>
            </a:r>
          </a:p>
        </p:txBody>
      </p:sp>
      <p:sp>
        <p:nvSpPr>
          <p:cNvPr id="43012" name="Rectangle 4"/>
          <p:cNvSpPr>
            <a:spLocks noGrp="1" noChangeArrowheads="1"/>
          </p:cNvSpPr>
          <p:nvPr>
            <p:ph type="subTitle" idx="1"/>
          </p:nvPr>
        </p:nvSpPr>
        <p:spPr>
          <a:xfrm>
            <a:off x="0" y="4213226"/>
            <a:ext cx="10688638" cy="1931988"/>
          </a:xfrm>
          <a:prstGeom prst="rect">
            <a:avLst/>
          </a:prstGeom>
        </p:spPr>
        <p:txBody>
          <a:bodyPr/>
          <a:lstStyle>
            <a:lvl1pPr marL="0" indent="0">
              <a:buFont typeface="Wingdings" pitchFamily="2" charset="2"/>
              <a:buNone/>
              <a:defRPr/>
            </a:lvl1pPr>
          </a:lstStyle>
          <a:p>
            <a:pPr lvl="0"/>
            <a:r>
              <a:rPr lang="fr-FR" noProof="0" smtClean="0"/>
              <a:t>Cliquez pour modifier le style des sous-titres du masque</a:t>
            </a:r>
          </a:p>
        </p:txBody>
      </p:sp>
    </p:spTree>
    <p:extLst>
      <p:ext uri="{BB962C8B-B14F-4D97-AF65-F5344CB8AC3E}">
        <p14:creationId xmlns:p14="http://schemas.microsoft.com/office/powerpoint/2010/main" val="609790576"/>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4697" name="think-cell Slide" r:id="rId4" imgW="421" imgH="423" progId="TCLayout.ActiveDocument.1">
                  <p:embed/>
                </p:oleObj>
              </mc:Choice>
              <mc:Fallback>
                <p:oleObj name="think-cell Slide" r:id="rId4" imgW="421" imgH="423"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0C419A"/>
              </a:solidFill>
              <a:effectLst/>
              <a:latin typeface="Arial"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478864656"/>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5721"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212556221"/>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6745"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224980522"/>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7769"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65528533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8793"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248994125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9817"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158851837"/>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0841"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4227759938"/>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7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1865"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Arial"/>
              </a:rPr>
              <a:t>CNAM/DDGOS/MDMP</a:t>
            </a:r>
            <a:endParaRPr lang="fr-FR" altLang="fr-FR" sz="1100" b="1" dirty="0">
              <a:latin typeface="Arial"/>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82892426"/>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8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2889"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pic>
        <p:nvPicPr>
          <p:cNvPr id="5" name="Picture 14"/>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0" y="6645275"/>
            <a:ext cx="10688638" cy="911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Rectangle 6"/>
          <p:cNvSpPr/>
          <p:nvPr userDrawn="1"/>
        </p:nvSpPr>
        <p:spPr bwMode="auto">
          <a:xfrm>
            <a:off x="0" y="0"/>
            <a:ext cx="5632351" cy="7021785"/>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sp>
        <p:nvSpPr>
          <p:cNvPr id="11" name="Rectangle 6"/>
          <p:cNvSpPr txBox="1">
            <a:spLocks noChangeArrowheads="1"/>
          </p:cNvSpPr>
          <p:nvPr userDrawn="1"/>
        </p:nvSpPr>
        <p:spPr>
          <a:xfrm>
            <a:off x="960975" y="7048964"/>
            <a:ext cx="2365388" cy="503238"/>
          </a:xfrm>
          <a:prstGeom prst="rect">
            <a:avLst/>
          </a:prstGeom>
          <a:ln/>
        </p:spPr>
        <p:txBody>
          <a:bodyPr anchor="ctr" anchorCtr="0"/>
          <a:lstStyle>
            <a:defPPr>
              <a:defRPr lang="fr-FR"/>
            </a:defPPr>
            <a:lvl1pPr algn="ctr"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a:defRPr/>
            </a:pPr>
            <a:r>
              <a:rPr lang="fr-FR" altLang="fr-FR" sz="1100" b="1" dirty="0" smtClean="0">
                <a:latin typeface="Century Gothic"/>
              </a:rPr>
              <a:t>CNAM/DDGOS/MDMP</a:t>
            </a:r>
            <a:endParaRPr lang="fr-FR" altLang="fr-FR" sz="1100" b="1" dirty="0">
              <a:latin typeface="Century Gothic"/>
            </a:endParaRPr>
          </a:p>
        </p:txBody>
      </p:sp>
      <p:sp>
        <p:nvSpPr>
          <p:cNvPr id="12" name="Rectangle 6"/>
          <p:cNvSpPr txBox="1">
            <a:spLocks noChangeArrowheads="1"/>
          </p:cNvSpPr>
          <p:nvPr userDrawn="1"/>
        </p:nvSpPr>
        <p:spPr>
          <a:xfrm>
            <a:off x="12159" y="7048964"/>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pic>
        <p:nvPicPr>
          <p:cNvPr id="10" name="Picture 9"/>
          <p:cNvPicPr>
            <a:picLocks noChangeAspect="1"/>
          </p:cNvPicPr>
          <p:nvPr userDrawn="1"/>
        </p:nvPicPr>
        <p:blipFill>
          <a:blip r:embed="rId7"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274459980"/>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9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3913"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899948959"/>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ext uri="{D42A27DB-BD31-4B8C-83A1-F6EECF244321}">
                <p14:modId xmlns:p14="http://schemas.microsoft.com/office/powerpoint/2010/main" val="2565703560"/>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30847"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Rectangle 6"/>
          <p:cNvSpPr>
            <a:spLocks noGrp="1" noChangeArrowheads="1"/>
          </p:cNvSpPr>
          <p:nvPr>
            <p:ph type="sldNum" sz="quarter" idx="4"/>
          </p:nvPr>
        </p:nvSpPr>
        <p:spPr>
          <a:xfrm>
            <a:off x="9664700" y="0"/>
            <a:ext cx="1023938" cy="503238"/>
          </a:xfrm>
          <a:prstGeom prst="rect">
            <a:avLst/>
          </a:prstGeom>
          <a:ln/>
        </p:spPr>
        <p:txBody>
          <a:bodyPr/>
          <a:lstStyle>
            <a:lvl1pPr>
              <a:defRPr/>
            </a:lvl1pPr>
          </a:lstStyle>
          <a:p>
            <a:pPr>
              <a:defRPr/>
            </a:pPr>
            <a:endParaRPr lang="fr-FR" altLang="fr-FR"/>
          </a:p>
          <a:p>
            <a:pPr>
              <a:defRPr/>
            </a:pPr>
            <a:fld id="{D01030C7-3868-454B-8447-1C351B6B5F49}" type="slidenum">
              <a:rPr lang="fr-FR" altLang="fr-FR"/>
              <a:pPr>
                <a:defRPr/>
              </a:pPr>
              <a:t>‹N°›</a:t>
            </a:fld>
            <a:endParaRPr lang="fr-FR" altLang="fr-FR"/>
          </a:p>
        </p:txBody>
      </p:sp>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pPr lvl="0"/>
            <a:fld id="{D01030C7-3868-454B-8447-1C351B6B5F49}" type="slidenum">
              <a:rPr smtClean="0"/>
              <a:pPr lvl="0"/>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762172115"/>
      </p:ext>
    </p:extLst>
  </p:cSld>
  <p:clrMapOvr>
    <a:masterClrMapping/>
  </p:clrMapOvr>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0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4937"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595306042"/>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11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5961"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2422470443"/>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2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6985"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593670082"/>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13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8009"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96165852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14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89033"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369090094"/>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Without title">
    <p:spTree>
      <p:nvGrpSpPr>
        <p:cNvPr id="1" name=""/>
        <p:cNvGrpSpPr/>
        <p:nvPr/>
      </p:nvGrpSpPr>
      <p:grpSpPr>
        <a:xfrm>
          <a:off x="0" y="0"/>
          <a:ext cx="0" cy="0"/>
          <a:chOff x="0" y="0"/>
          <a:chExt cx="0" cy="0"/>
        </a:xfrm>
      </p:grpSpPr>
    </p:spTree>
    <p:extLst>
      <p:ext uri="{BB962C8B-B14F-4D97-AF65-F5344CB8AC3E}">
        <p14:creationId xmlns:p14="http://schemas.microsoft.com/office/powerpoint/2010/main" val="1959205494"/>
      </p:ext>
    </p:extLst>
  </p:cSld>
  <p:clrMapOvr>
    <a:masterClrMapping/>
  </p:clrMapOvr>
  <p:timing>
    <p:tnLst>
      <p:par>
        <p:cTn id="1" dur="indefinite" restart="never" nodeType="tmRoot"/>
      </p:par>
    </p:tnLst>
  </p:timing>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15_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90057"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 name="Rectangle 6"/>
          <p:cNvSpPr/>
          <p:nvPr userDrawn="1"/>
        </p:nvSpPr>
        <p:spPr bwMode="auto">
          <a:xfrm>
            <a:off x="0" y="0"/>
            <a:ext cx="5632351" cy="7562850"/>
          </a:xfrm>
          <a:prstGeom prst="rect">
            <a:avLst/>
          </a:prstGeom>
          <a:solidFill>
            <a:schemeClr val="bg2">
              <a:lumMod val="20000"/>
              <a:lumOff val="8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8" name="Title 1"/>
          <p:cNvSpPr>
            <a:spLocks noGrp="1"/>
          </p:cNvSpPr>
          <p:nvPr>
            <p:ph type="title" hasCustomPrompt="1"/>
          </p:nvPr>
        </p:nvSpPr>
        <p:spPr>
          <a:xfrm>
            <a:off x="6210300" y="107950"/>
            <a:ext cx="4210050" cy="3968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103725" tIns="0" rIns="103725" bIns="51856" anchor="t" anchorCtr="0"/>
          <a:lstStyle>
            <a:lvl1pPr>
              <a:defRPr lang="fr-FR" sz="2400" kern="1200"/>
            </a:lvl1pPr>
          </a:lstStyle>
          <a:p>
            <a:pPr lvl="0" algn="l"/>
            <a:r>
              <a:rPr lang="en-US" dirty="0" smtClean="0"/>
              <a:t>Title </a:t>
            </a:r>
            <a:endParaRPr lang="fr-FR" dirty="0"/>
          </a:p>
        </p:txBody>
      </p:sp>
      <p:sp>
        <p:nvSpPr>
          <p:cNvPr id="9" name="Text Placeholder 8"/>
          <p:cNvSpPr>
            <a:spLocks noGrp="1"/>
          </p:cNvSpPr>
          <p:nvPr>
            <p:ph type="body" sz="quarter" idx="10" hasCustomPrompt="1"/>
          </p:nvPr>
        </p:nvSpPr>
        <p:spPr>
          <a:xfrm>
            <a:off x="6569075" y="504825"/>
            <a:ext cx="3492500" cy="340208"/>
          </a:xfrm>
          <a:prstGeom prst="rect">
            <a:avLst/>
          </a:prstGeom>
        </p:spPr>
        <p:txBody>
          <a:bodyPr>
            <a:noAutofit/>
          </a:bodyPr>
          <a:lstStyle>
            <a:lvl2pPr marL="287338" indent="-287338" algn="ctr">
              <a:buClr>
                <a:schemeClr val="accent1"/>
              </a:buClr>
              <a:buFont typeface="Arial" panose="020B0604020202020204" pitchFamily="34" charset="0"/>
              <a:buChar char="►"/>
              <a:defRPr sz="1200"/>
            </a:lvl2pPr>
          </a:lstStyle>
          <a:p>
            <a:pPr lvl="1"/>
            <a:r>
              <a:rPr lang="en-US" dirty="0" smtClean="0"/>
              <a:t>Second level</a:t>
            </a: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990566005"/>
      </p:ext>
    </p:extLst>
  </p:cSld>
  <p:clrMapOvr>
    <a:masterClrMapping/>
  </p:clrMapOvr>
  <p:timing>
    <p:tnLst>
      <p:par>
        <p:cTn id="1" dur="indefinite" restart="never" nodeType="tmRoot"/>
      </p:par>
    </p:tnLst>
  </p:timing>
  <p:extLst mod="1">
    <p:ext uri="{DCECCB84-F9BA-43D5-87BE-67443E8EF086}">
      <p15:sldGuideLst xmlns="" xmlns:p15="http://schemas.microsoft.com/office/powerpoint/2012/main">
        <p15:guide id="1" orient="horz" pos="2382">
          <p15:clr>
            <a:srgbClr val="FBAE40"/>
          </p15:clr>
        </p15:guide>
        <p15:guide id="2" pos="1770">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0"/>
            <a:ext cx="10688638" cy="3205163"/>
          </a:xfrm>
          <a:prstGeom prst="rect">
            <a:avLst/>
          </a:prstGeom>
          <a:solidFill>
            <a:srgbClr val="0C41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940" tIns="45469" rIns="90940" bIns="45469" anchor="ct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algn="ctr">
              <a:defRPr/>
            </a:pPr>
            <a:endParaRPr lang="fr-FR" altLang="fr-FR" smtClean="0"/>
          </a:p>
        </p:txBody>
      </p:sp>
      <p:pic>
        <p:nvPicPr>
          <p:cNvPr id="5" name="Picture 9" descr="vague_filetsVe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7163"/>
            <a:ext cx="10688638"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1" name="Rectangle 3"/>
          <p:cNvSpPr>
            <a:spLocks noGrp="1" noChangeArrowheads="1"/>
          </p:cNvSpPr>
          <p:nvPr>
            <p:ph type="ctrTitle"/>
          </p:nvPr>
        </p:nvSpPr>
        <p:spPr>
          <a:xfrm>
            <a:off x="0" y="612777"/>
            <a:ext cx="10688638" cy="1620839"/>
          </a:xfrm>
          <a:prstGeom prst="rect">
            <a:avLst/>
          </a:prstGeom>
        </p:spPr>
        <p:txBody>
          <a:bodyPr/>
          <a:lstStyle>
            <a:lvl1pPr>
              <a:defRPr>
                <a:solidFill>
                  <a:schemeClr val="bg1"/>
                </a:solidFill>
              </a:defRPr>
            </a:lvl1pPr>
          </a:lstStyle>
          <a:p>
            <a:pPr lvl="0"/>
            <a:r>
              <a:rPr lang="fr-FR" noProof="0" smtClean="0"/>
              <a:t>Cliquez pour modifier le style du titre</a:t>
            </a:r>
          </a:p>
        </p:txBody>
      </p:sp>
      <p:sp>
        <p:nvSpPr>
          <p:cNvPr id="43012" name="Rectangle 4"/>
          <p:cNvSpPr>
            <a:spLocks noGrp="1" noChangeArrowheads="1"/>
          </p:cNvSpPr>
          <p:nvPr>
            <p:ph type="subTitle" idx="1"/>
          </p:nvPr>
        </p:nvSpPr>
        <p:spPr>
          <a:xfrm>
            <a:off x="0" y="4213226"/>
            <a:ext cx="10688638" cy="1931988"/>
          </a:xfrm>
          <a:prstGeom prst="rect">
            <a:avLst/>
          </a:prstGeom>
        </p:spPr>
        <p:txBody>
          <a:bodyPr/>
          <a:lstStyle>
            <a:lvl1pPr marL="0" indent="0">
              <a:buFont typeface="Wingdings" pitchFamily="2" charset="2"/>
              <a:buNone/>
              <a:defRPr/>
            </a:lvl1pPr>
          </a:lstStyle>
          <a:p>
            <a:pPr lvl="0"/>
            <a:r>
              <a:rPr lang="fr-FR" noProof="0" smtClean="0"/>
              <a:t>Cliquez pour modifier le style des sous-titres du masque</a:t>
            </a:r>
          </a:p>
        </p:txBody>
      </p:sp>
    </p:spTree>
    <p:extLst>
      <p:ext uri="{BB962C8B-B14F-4D97-AF65-F5344CB8AC3E}">
        <p14:creationId xmlns:p14="http://schemas.microsoft.com/office/powerpoint/2010/main" val="143396013"/>
      </p:ext>
    </p:extLst>
  </p:cSld>
  <p:clrMapOvr>
    <a:masterClrMapping/>
  </p:clrMapOvr>
  <p:timing>
    <p:tnLst>
      <p:par>
        <p:cTn id="1" dur="indefinite" restart="never" nodeType="tmRoot"/>
      </p:par>
    </p:tnLst>
  </p:timing>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3778"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Rectangle 6"/>
          <p:cNvSpPr>
            <a:spLocks noGrp="1" noChangeArrowheads="1"/>
          </p:cNvSpPr>
          <p:nvPr>
            <p:ph type="sldNum" sz="quarter" idx="4"/>
          </p:nvPr>
        </p:nvSpPr>
        <p:spPr>
          <a:xfrm>
            <a:off x="9664700" y="0"/>
            <a:ext cx="1023938" cy="503238"/>
          </a:xfrm>
          <a:prstGeom prst="rect">
            <a:avLst/>
          </a:prstGeom>
          <a:ln/>
        </p:spPr>
        <p:txBody>
          <a:bodyPr/>
          <a:lstStyle>
            <a:lvl1pPr>
              <a:defRPr/>
            </a:lvl1pPr>
          </a:lstStyle>
          <a:p>
            <a:pPr>
              <a:defRPr/>
            </a:pPr>
            <a:endParaRPr lang="fr-FR" altLang="fr-FR"/>
          </a:p>
          <a:p>
            <a:pPr>
              <a:defRPr/>
            </a:pPr>
            <a:fld id="{D01030C7-3868-454B-8447-1C351B6B5F49}" type="slidenum">
              <a:rPr lang="fr-FR" altLang="fr-FR"/>
              <a:pPr>
                <a:defRPr/>
              </a:pPr>
              <a:t>‹N°›</a:t>
            </a:fld>
            <a:endParaRPr lang="fr-FR" altLang="fr-FR"/>
          </a:p>
        </p:txBody>
      </p:sp>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925158329"/>
      </p:ext>
    </p:extLst>
  </p:cSld>
  <p:clrMapOvr>
    <a:masterClrMapping/>
  </p:clrMapOvr>
  <p:timing>
    <p:tnLst>
      <p:par>
        <p:cTn id="1" dur="indefinite" restart="never" nodeType="tmRoot"/>
      </p:par>
    </p:tnLst>
  </p:timing>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4802"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7"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9" name="Rectangle 8"/>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pic>
        <p:nvPicPr>
          <p:cNvPr id="8" name="Picture 10" descr="logo_Diaporama"/>
          <p:cNvPicPr>
            <a:picLocks noChangeAspect="1" noChangeArrowheads="1"/>
          </p:cNvPicPr>
          <p:nvPr userDrawn="1"/>
        </p:nvPicPr>
        <p:blipFill rotWithShape="1">
          <a:blip r:embed="rId7">
            <a:extLst>
              <a:ext uri="{28A0092B-C50C-407E-A947-70E740481C1C}">
                <a14:useLocalDpi xmlns:a14="http://schemas.microsoft.com/office/drawing/2010/main" val="0"/>
              </a:ext>
            </a:extLst>
          </a:blip>
          <a:srcRect b="13670"/>
          <a:stretch/>
        </p:blipFill>
        <p:spPr bwMode="auto">
          <a:xfrm>
            <a:off x="8945688" y="6805761"/>
            <a:ext cx="1303088"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2058182"/>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ext uri="{D42A27DB-BD31-4B8C-83A1-F6EECF244321}">
                <p14:modId xmlns:p14="http://schemas.microsoft.com/office/powerpoint/2010/main" val="289589668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37734"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sp>
        <p:nvSpPr>
          <p:cNvPr id="7"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pPr lvl="0"/>
            <a:fld id="{D01030C7-3868-454B-8447-1C351B6B5F49}" type="slidenum">
              <a:rPr smtClean="0"/>
              <a:pPr lvl="0"/>
              <a:t>‹N°›</a:t>
            </a:fld>
            <a:endParaRPr dirty="0"/>
          </a:p>
        </p:txBody>
      </p:sp>
      <p:sp>
        <p:nvSpPr>
          <p:cNvPr id="9" name="Rectangle 8"/>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163560462"/>
      </p:ext>
    </p:extLst>
  </p:cSld>
  <p:clrMapOvr>
    <a:masterClrMapping/>
  </p:clrMapOvr>
  <p:timing>
    <p:tnLst>
      <p:par>
        <p:cTn id="1" dur="indefinite" restart="never" nodeType="tmRoot"/>
      </p:par>
    </p:tnLst>
  </p:timing>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5826" name="think-cell Slide" r:id="rId4" imgW="421" imgH="423" progId="TCLayout.ActiveDocument.1">
                  <p:embed/>
                </p:oleObj>
              </mc:Choice>
              <mc:Fallback>
                <p:oleObj name="think-cell Slide" r:id="rId4" imgW="421" imgH="423"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44526384"/>
      </p:ext>
    </p:extLst>
  </p:cSld>
  <p:clrMapOvr>
    <a:masterClrMapping/>
  </p:clrMapOvr>
  <p:timing>
    <p:tnLst>
      <p:par>
        <p:cTn id="1" dur="indefinite" restart="never" nodeType="tmRoot"/>
      </p:par>
    </p:tnLst>
  </p:timing>
</p:sldLayout>
</file>

<file path=ppt/slideLayouts/slideLayout31.xml><?xml version="1.0" encoding="utf-8"?>
<p:sldLayout xmlns:a="http://schemas.openxmlformats.org/drawingml/2006/main" xmlns:r="http://schemas.openxmlformats.org/officeDocument/2006/relationships" xmlns:p="http://schemas.openxmlformats.org/presentationml/2006/main" type="title">
  <p:cSld name="Main Slide">
    <p:spTree>
      <p:nvGrpSpPr>
        <p:cNvPr id="1" name=""/>
        <p:cNvGrpSpPr/>
        <p:nvPr/>
      </p:nvGrpSpPr>
      <p:grpSpPr>
        <a:xfrm>
          <a:off x="0" y="0"/>
          <a:ext cx="0" cy="0"/>
          <a:chOff x="0" y="0"/>
          <a:chExt cx="0" cy="0"/>
        </a:xfrm>
      </p:grpSpPr>
      <p:sp>
        <p:nvSpPr>
          <p:cNvPr id="14" name="Numéro de diapositive"/>
          <p:cNvSpPr txBox="1">
            <a:spLocks noGrp="1"/>
          </p:cNvSpPr>
          <p:nvPr>
            <p:ph type="sldNum" sz="quarter" idx="2"/>
          </p:nvPr>
        </p:nvSpPr>
        <p:spPr>
          <a:xfrm>
            <a:off x="129922" y="7071170"/>
            <a:ext cx="123670" cy="152734"/>
          </a:xfrm>
          <a:prstGeom prst="rect">
            <a:avLst/>
          </a:prstGeom>
        </p:spPr>
        <p:txBody>
          <a:bodyPr/>
          <a:lstStyle/>
          <a:p>
            <a:fld id="{86CB4B4D-7CA3-9044-876B-883B54F8677D}" type="slidenum">
              <a:t>‹N°›</a:t>
            </a:fld>
            <a:endParaRPr/>
          </a:p>
        </p:txBody>
      </p:sp>
    </p:spTree>
    <p:extLst>
      <p:ext uri="{BB962C8B-B14F-4D97-AF65-F5344CB8AC3E}">
        <p14:creationId xmlns:p14="http://schemas.microsoft.com/office/powerpoint/2010/main" val="1904489314"/>
      </p:ext>
    </p:extLst>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graphicFrame>
        <p:nvGraphicFramePr>
          <p:cNvPr id="4" name="Object 3" hidden="1"/>
          <p:cNvGraphicFramePr>
            <a:graphicFrameLocks noChangeAspect="1"/>
          </p:cNvGraphicFramePr>
          <p:nvPr userDrawn="1">
            <p:custDataLst>
              <p:tags r:id="rId2"/>
            </p:custDataLst>
            <p:extLst>
              <p:ext uri="{D42A27DB-BD31-4B8C-83A1-F6EECF244321}">
                <p14:modId xmlns:p14="http://schemas.microsoft.com/office/powerpoint/2010/main" val="1700727813"/>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6285" name="think-cell Slide" r:id="rId4" imgW="421" imgH="423" progId="TCLayout.ActiveDocument.1">
                  <p:embed/>
                </p:oleObj>
              </mc:Choice>
              <mc:Fallback>
                <p:oleObj name="think-cell Slide" r:id="rId4" imgW="421" imgH="423"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pPr lvl="0"/>
            <a:fld id="{D01030C7-3868-454B-8447-1C351B6B5F49}" type="slidenum">
              <a:rPr smtClean="0"/>
              <a:pPr lvl="0"/>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63859278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Rectangle 1"/>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spTree>
    <p:extLst>
      <p:ext uri="{BB962C8B-B14F-4D97-AF65-F5344CB8AC3E}">
        <p14:creationId xmlns:p14="http://schemas.microsoft.com/office/powerpoint/2010/main" val="13489434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MaSanté2022">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xmlns="" id="{8DA46555-1FB7-4E31-B44A-30AA68C339AD}"/>
              </a:ext>
            </a:extLst>
          </p:cNvPr>
          <p:cNvSpPr>
            <a:spLocks noGrp="1"/>
          </p:cNvSpPr>
          <p:nvPr>
            <p:ph type="title" hasCustomPrompt="1"/>
          </p:nvPr>
        </p:nvSpPr>
        <p:spPr>
          <a:xfrm>
            <a:off x="293196" y="2194162"/>
            <a:ext cx="3156489" cy="2273863"/>
          </a:xfrm>
          <a:prstGeom prst="rect">
            <a:avLst/>
          </a:prstGeom>
        </p:spPr>
        <p:txBody>
          <a:bodyPr>
            <a:normAutofit/>
          </a:bodyPr>
          <a:lstStyle>
            <a:lvl1pPr>
              <a:defRPr lang="fr-FR">
                <a:highlight>
                  <a:srgbClr val="2199CD"/>
                </a:highlight>
              </a:defRPr>
            </a:lvl1pPr>
          </a:lstStyle>
          <a:p>
            <a:r>
              <a:rPr lang="fr-FR"/>
              <a:t>#MaSanté2022</a:t>
            </a:r>
          </a:p>
        </p:txBody>
      </p:sp>
      <p:sp>
        <p:nvSpPr>
          <p:cNvPr id="14" name="Espace réservé du numéro de diapositive 13">
            <a:extLst>
              <a:ext uri="{FF2B5EF4-FFF2-40B4-BE49-F238E27FC236}">
                <a16:creationId xmlns:a16="http://schemas.microsoft.com/office/drawing/2014/main" xmlns="" id="{48E627FC-ED82-4D63-8691-DC614D44CA2C}"/>
              </a:ext>
            </a:extLst>
          </p:cNvPr>
          <p:cNvSpPr>
            <a:spLocks noGrp="1"/>
          </p:cNvSpPr>
          <p:nvPr>
            <p:ph type="sldNum" sz="quarter" idx="12"/>
          </p:nvPr>
        </p:nvSpPr>
        <p:spPr>
          <a:xfrm>
            <a:off x="129922" y="7071170"/>
            <a:ext cx="123670" cy="152734"/>
          </a:xfrm>
          <a:prstGeom prst="rect">
            <a:avLst/>
          </a:prstGeom>
        </p:spPr>
        <p:txBody>
          <a:bodyPr/>
          <a:lstStyle/>
          <a:p>
            <a:fld id="{2B72D0DF-BEAB-414D-959A-CD7F9891DEC9}" type="slidenum">
              <a:rPr lang="fr-FR" smtClean="0"/>
              <a:pPr/>
              <a:t>‹N°›</a:t>
            </a:fld>
            <a:endParaRPr lang="fr-FR" dirty="0"/>
          </a:p>
        </p:txBody>
      </p:sp>
      <p:sp>
        <p:nvSpPr>
          <p:cNvPr id="3" name="Espace réservé du pied de page 2">
            <a:extLst>
              <a:ext uri="{FF2B5EF4-FFF2-40B4-BE49-F238E27FC236}">
                <a16:creationId xmlns:a16="http://schemas.microsoft.com/office/drawing/2014/main" xmlns="" id="{D9A326F5-F272-418B-B014-09F4590EF480}"/>
              </a:ext>
            </a:extLst>
          </p:cNvPr>
          <p:cNvSpPr>
            <a:spLocks noGrp="1"/>
          </p:cNvSpPr>
          <p:nvPr>
            <p:ph type="ftr" sz="quarter" idx="13"/>
          </p:nvPr>
        </p:nvSpPr>
        <p:spPr>
          <a:xfrm>
            <a:off x="293195" y="6640839"/>
            <a:ext cx="2315872" cy="733862"/>
          </a:xfrm>
          <a:prstGeom prst="rect">
            <a:avLst/>
          </a:prstGeom>
        </p:spPr>
        <p:txBody>
          <a:bodyPr/>
          <a:lstStyle/>
          <a:p>
            <a:r>
              <a:rPr lang="fr-FR" dirty="0"/>
              <a:t>ÉTAT D’AVANCEMENT DE LA FEUILLE DE ROUTE DU NUMÉRIQUE EN SANTÉ Décembre 2019</a:t>
            </a:r>
          </a:p>
        </p:txBody>
      </p:sp>
    </p:spTree>
    <p:extLst>
      <p:ext uri="{BB962C8B-B14F-4D97-AF65-F5344CB8AC3E}">
        <p14:creationId xmlns:p14="http://schemas.microsoft.com/office/powerpoint/2010/main" val="1239069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4" name="Rectangle 12"/>
          <p:cNvSpPr>
            <a:spLocks noChangeArrowheads="1"/>
          </p:cNvSpPr>
          <p:nvPr/>
        </p:nvSpPr>
        <p:spPr bwMode="auto">
          <a:xfrm>
            <a:off x="0" y="0"/>
            <a:ext cx="10688638" cy="3205163"/>
          </a:xfrm>
          <a:prstGeom prst="rect">
            <a:avLst/>
          </a:prstGeom>
          <a:solidFill>
            <a:srgbClr val="0C419A"/>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lIns="90940" tIns="45469" rIns="90940" bIns="45469" anchor="ctr"/>
          <a:lstStyle>
            <a:lvl1pPr>
              <a:defRPr sz="1400">
                <a:solidFill>
                  <a:srgbClr val="0C419A"/>
                </a:solidFill>
                <a:latin typeface="Arial" charset="0"/>
              </a:defRPr>
            </a:lvl1pPr>
            <a:lvl2pPr marL="742950" indent="-285750">
              <a:defRPr sz="1400">
                <a:solidFill>
                  <a:srgbClr val="0C419A"/>
                </a:solidFill>
                <a:latin typeface="Arial" charset="0"/>
              </a:defRPr>
            </a:lvl2pPr>
            <a:lvl3pPr marL="1143000" indent="-228600">
              <a:defRPr sz="1400">
                <a:solidFill>
                  <a:srgbClr val="0C419A"/>
                </a:solidFill>
                <a:latin typeface="Arial" charset="0"/>
              </a:defRPr>
            </a:lvl3pPr>
            <a:lvl4pPr marL="1600200" indent="-228600">
              <a:defRPr sz="1400">
                <a:solidFill>
                  <a:srgbClr val="0C419A"/>
                </a:solidFill>
                <a:latin typeface="Arial" charset="0"/>
              </a:defRPr>
            </a:lvl4pPr>
            <a:lvl5pPr marL="2057400" indent="-228600">
              <a:defRPr sz="1400">
                <a:solidFill>
                  <a:srgbClr val="0C419A"/>
                </a:solidFill>
                <a:latin typeface="Arial" charset="0"/>
              </a:defRPr>
            </a:lvl5pPr>
            <a:lvl6pPr marL="2514600" indent="-228600" algn="ctr" eaLnBrk="0" fontAlgn="base" hangingPunct="0">
              <a:spcBef>
                <a:spcPct val="0"/>
              </a:spcBef>
              <a:spcAft>
                <a:spcPct val="0"/>
              </a:spcAft>
              <a:defRPr sz="1400">
                <a:solidFill>
                  <a:srgbClr val="0C419A"/>
                </a:solidFill>
                <a:latin typeface="Arial" charset="0"/>
              </a:defRPr>
            </a:lvl6pPr>
            <a:lvl7pPr marL="2971800" indent="-228600" algn="ctr" eaLnBrk="0" fontAlgn="base" hangingPunct="0">
              <a:spcBef>
                <a:spcPct val="0"/>
              </a:spcBef>
              <a:spcAft>
                <a:spcPct val="0"/>
              </a:spcAft>
              <a:defRPr sz="1400">
                <a:solidFill>
                  <a:srgbClr val="0C419A"/>
                </a:solidFill>
                <a:latin typeface="Arial" charset="0"/>
              </a:defRPr>
            </a:lvl7pPr>
            <a:lvl8pPr marL="3429000" indent="-228600" algn="ctr" eaLnBrk="0" fontAlgn="base" hangingPunct="0">
              <a:spcBef>
                <a:spcPct val="0"/>
              </a:spcBef>
              <a:spcAft>
                <a:spcPct val="0"/>
              </a:spcAft>
              <a:defRPr sz="1400">
                <a:solidFill>
                  <a:srgbClr val="0C419A"/>
                </a:solidFill>
                <a:latin typeface="Arial" charset="0"/>
              </a:defRPr>
            </a:lvl8pPr>
            <a:lvl9pPr marL="3886200" indent="-228600" algn="ctr" eaLnBrk="0" fontAlgn="base" hangingPunct="0">
              <a:spcBef>
                <a:spcPct val="0"/>
              </a:spcBef>
              <a:spcAft>
                <a:spcPct val="0"/>
              </a:spcAft>
              <a:defRPr sz="1400">
                <a:solidFill>
                  <a:srgbClr val="0C419A"/>
                </a:solidFill>
                <a:latin typeface="Arial" charset="0"/>
              </a:defRPr>
            </a:lvl9pPr>
          </a:lstStyle>
          <a:p>
            <a:pPr algn="ctr">
              <a:defRPr/>
            </a:pPr>
            <a:endParaRPr lang="fr-FR" altLang="fr-FR" dirty="0" smtClean="0"/>
          </a:p>
        </p:txBody>
      </p:sp>
      <p:pic>
        <p:nvPicPr>
          <p:cNvPr id="5" name="Picture 9" descr="vague_filetsVert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697163"/>
            <a:ext cx="10688638" cy="12001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3011" name="Rectangle 3"/>
          <p:cNvSpPr>
            <a:spLocks noGrp="1" noChangeArrowheads="1"/>
          </p:cNvSpPr>
          <p:nvPr>
            <p:ph type="ctrTitle"/>
          </p:nvPr>
        </p:nvSpPr>
        <p:spPr>
          <a:xfrm>
            <a:off x="0" y="612777"/>
            <a:ext cx="10688638" cy="1620839"/>
          </a:xfrm>
          <a:prstGeom prst="rect">
            <a:avLst/>
          </a:prstGeom>
        </p:spPr>
        <p:txBody>
          <a:bodyPr/>
          <a:lstStyle>
            <a:lvl1pPr>
              <a:defRPr>
                <a:solidFill>
                  <a:schemeClr val="bg1"/>
                </a:solidFill>
              </a:defRPr>
            </a:lvl1pPr>
          </a:lstStyle>
          <a:p>
            <a:pPr lvl="0"/>
            <a:r>
              <a:rPr lang="fr-FR" noProof="0" smtClean="0"/>
              <a:t>Cliquez pour modifier le style du titre</a:t>
            </a:r>
          </a:p>
        </p:txBody>
      </p:sp>
      <p:sp>
        <p:nvSpPr>
          <p:cNvPr id="43012" name="Rectangle 4"/>
          <p:cNvSpPr>
            <a:spLocks noGrp="1" noChangeArrowheads="1"/>
          </p:cNvSpPr>
          <p:nvPr>
            <p:ph type="subTitle" idx="1"/>
          </p:nvPr>
        </p:nvSpPr>
        <p:spPr>
          <a:xfrm>
            <a:off x="0" y="4213226"/>
            <a:ext cx="10688638" cy="1931988"/>
          </a:xfrm>
          <a:prstGeom prst="rect">
            <a:avLst/>
          </a:prstGeom>
        </p:spPr>
        <p:txBody>
          <a:bodyPr/>
          <a:lstStyle>
            <a:lvl1pPr marL="0" indent="0">
              <a:buFont typeface="Wingdings" pitchFamily="2" charset="2"/>
              <a:buNone/>
              <a:defRPr/>
            </a:lvl1pPr>
          </a:lstStyle>
          <a:p>
            <a:pPr lvl="0"/>
            <a:r>
              <a:rPr lang="fr-FR" noProof="0" smtClean="0"/>
              <a:t>Cliquez pour modifier le style des sous-titres du masque</a:t>
            </a:r>
          </a:p>
        </p:txBody>
      </p:sp>
    </p:spTree>
    <p:extLst>
      <p:ext uri="{BB962C8B-B14F-4D97-AF65-F5344CB8AC3E}">
        <p14:creationId xmlns:p14="http://schemas.microsoft.com/office/powerpoint/2010/main" val="3027555997"/>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graphicFrame>
        <p:nvGraphicFramePr>
          <p:cNvPr id="2" name="Object 1"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2649" name="think-cell Slide" r:id="rId4" imgW="270" imgH="270" progId="TCLayout.ActiveDocument.1">
                  <p:embed/>
                </p:oleObj>
              </mc:Choice>
              <mc:Fallback>
                <p:oleObj name="think-cell Slide" r:id="rId4" imgW="270" imgH="270" progId="TCLayout.ActiveDocument.1">
                  <p:embed/>
                  <p:pic>
                    <p:nvPicPr>
                      <p:cNvPr id="0" name=""/>
                      <p:cNvPicPr/>
                      <p:nvPr/>
                    </p:nvPicPr>
                    <p:blipFill>
                      <a:blip r:embed="rId5"/>
                      <a:stretch>
                        <a:fillRect/>
                      </a:stretch>
                    </p:blipFill>
                    <p:spPr>
                      <a:xfrm>
                        <a:off x="1588" y="1588"/>
                        <a:ext cx="1587" cy="1587"/>
                      </a:xfrm>
                      <a:prstGeom prst="rect">
                        <a:avLst/>
                      </a:prstGeom>
                    </p:spPr>
                  </p:pic>
                </p:oleObj>
              </mc:Fallback>
            </mc:AlternateContent>
          </a:graphicData>
        </a:graphic>
      </p:graphicFrame>
      <p:sp>
        <p:nvSpPr>
          <p:cNvPr id="4" name="Rectangle 6"/>
          <p:cNvSpPr>
            <a:spLocks noGrp="1" noChangeArrowheads="1"/>
          </p:cNvSpPr>
          <p:nvPr>
            <p:ph type="sldNum" sz="quarter" idx="4"/>
          </p:nvPr>
        </p:nvSpPr>
        <p:spPr>
          <a:xfrm>
            <a:off x="9664700" y="0"/>
            <a:ext cx="1023938" cy="503238"/>
          </a:xfrm>
          <a:prstGeom prst="rect">
            <a:avLst/>
          </a:prstGeom>
          <a:ln/>
        </p:spPr>
        <p:txBody>
          <a:bodyPr/>
          <a:lstStyle>
            <a:lvl1pPr>
              <a:defRPr/>
            </a:lvl1pPr>
          </a:lstStyle>
          <a:p>
            <a:pPr>
              <a:defRPr/>
            </a:pPr>
            <a:endParaRPr lang="fr-FR" altLang="fr-FR" dirty="0"/>
          </a:p>
          <a:p>
            <a:pPr>
              <a:defRPr/>
            </a:pPr>
            <a:fld id="{D01030C7-3868-454B-8447-1C351B6B5F49}" type="slidenum">
              <a:rPr lang="fr-FR" altLang="fr-FR"/>
              <a:pPr>
                <a:defRPr/>
              </a:pPr>
              <a:t>‹N°›</a:t>
            </a:fld>
            <a:endParaRPr lang="fr-FR" altLang="fr-FR" dirty="0"/>
          </a:p>
        </p:txBody>
      </p:sp>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0C419A"/>
              </a:solidFill>
              <a:effectLst/>
              <a:latin typeface="Arial" charset="0"/>
            </a:endParaRPr>
          </a:p>
        </p:txBody>
      </p:sp>
      <p:pic>
        <p:nvPicPr>
          <p:cNvPr id="9" name="Picture 8"/>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588040071"/>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graphicFrame>
        <p:nvGraphicFramePr>
          <p:cNvPr id="4" name="Object 2" hidden="1"/>
          <p:cNvGraphicFramePr>
            <a:graphicFrameLocks noChangeAspect="1"/>
          </p:cNvGraphicFramePr>
          <p:nvPr userDrawn="1">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3673" name="think-cell Slide" r:id="rId4" imgW="360" imgH="360" progId="TCLayout.ActiveDocument.1">
                  <p:embed/>
                </p:oleObj>
              </mc:Choice>
              <mc:Fallback>
                <p:oleObj name="think-cell Slide" r:id="rId4" imgW="360" imgH="360" progId="TCLayout.ActiveDocument.1">
                  <p:embed/>
                  <p:pic>
                    <p:nvPicPr>
                      <p:cNvPr id="0" name=""/>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6" name="Rectangle 5"/>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7"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9" name="Rectangle 8"/>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0C419A"/>
              </a:solidFill>
              <a:effectLst/>
              <a:latin typeface="Arial" charset="0"/>
            </a:endParaRPr>
          </a:p>
        </p:txBody>
      </p:sp>
      <p:pic>
        <p:nvPicPr>
          <p:cNvPr id="10" name="Picture 9"/>
          <p:cNvPicPr>
            <a:picLocks noChangeAspect="1"/>
          </p:cNvPicPr>
          <p:nvPr userDrawn="1"/>
        </p:nvPicPr>
        <p:blipFill>
          <a:blip r:embed="rId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131047325"/>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vmlDrawing" Target="../drawings/vmlDrawing1.vml"/><Relationship Id="rId13" Type="http://schemas.openxmlformats.org/officeDocument/2006/relationships/image" Target="../media/image3.png"/><Relationship Id="rId3" Type="http://schemas.openxmlformats.org/officeDocument/2006/relationships/slideLayout" Target="../slideLayouts/slideLayout3.xml"/><Relationship Id="rId7" Type="http://schemas.openxmlformats.org/officeDocument/2006/relationships/theme" Target="../theme/theme1.xml"/><Relationship Id="rId12"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emf"/><Relationship Id="rId5" Type="http://schemas.openxmlformats.org/officeDocument/2006/relationships/slideLayout" Target="../slideLayouts/slideLayout5.xml"/><Relationship Id="rId10" Type="http://schemas.openxmlformats.org/officeDocument/2006/relationships/oleObject" Target="../embeddings/oleObject1.bin"/><Relationship Id="rId4" Type="http://schemas.openxmlformats.org/officeDocument/2006/relationships/slideLayout" Target="../slideLayouts/slideLayout4.xml"/><Relationship Id="rId9" Type="http://schemas.openxmlformats.org/officeDocument/2006/relationships/tags" Target="../tags/tag2.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slideLayout" Target="../slideLayouts/slideLayout19.xml"/><Relationship Id="rId18" Type="http://schemas.openxmlformats.org/officeDocument/2006/relationships/slideLayout" Target="../slideLayouts/slideLayout24.xml"/><Relationship Id="rId26" Type="http://schemas.openxmlformats.org/officeDocument/2006/relationships/image" Target="../media/image2.png"/><Relationship Id="rId3" Type="http://schemas.openxmlformats.org/officeDocument/2006/relationships/slideLayout" Target="../slideLayouts/slideLayout9.xml"/><Relationship Id="rId21" Type="http://schemas.openxmlformats.org/officeDocument/2006/relationships/theme" Target="../theme/theme2.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17" Type="http://schemas.openxmlformats.org/officeDocument/2006/relationships/slideLayout" Target="../slideLayouts/slideLayout23.xml"/><Relationship Id="rId25" Type="http://schemas.openxmlformats.org/officeDocument/2006/relationships/image" Target="../media/image1.emf"/><Relationship Id="rId2" Type="http://schemas.openxmlformats.org/officeDocument/2006/relationships/slideLayout" Target="../slideLayouts/slideLayout8.xml"/><Relationship Id="rId16" Type="http://schemas.openxmlformats.org/officeDocument/2006/relationships/slideLayout" Target="../slideLayouts/slideLayout22.xml"/><Relationship Id="rId20" Type="http://schemas.openxmlformats.org/officeDocument/2006/relationships/slideLayout" Target="../slideLayouts/slideLayout26.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24" Type="http://schemas.openxmlformats.org/officeDocument/2006/relationships/oleObject" Target="../embeddings/oleObject5.bin"/><Relationship Id="rId5" Type="http://schemas.openxmlformats.org/officeDocument/2006/relationships/slideLayout" Target="../slideLayouts/slideLayout11.xml"/><Relationship Id="rId15" Type="http://schemas.openxmlformats.org/officeDocument/2006/relationships/slideLayout" Target="../slideLayouts/slideLayout21.xml"/><Relationship Id="rId23" Type="http://schemas.openxmlformats.org/officeDocument/2006/relationships/tags" Target="../tags/tag6.xml"/><Relationship Id="rId10" Type="http://schemas.openxmlformats.org/officeDocument/2006/relationships/slideLayout" Target="../slideLayouts/slideLayout16.xml"/><Relationship Id="rId19" Type="http://schemas.openxmlformats.org/officeDocument/2006/relationships/slideLayout" Target="../slideLayouts/slideLayout25.xml"/><Relationship Id="rId4" Type="http://schemas.openxmlformats.org/officeDocument/2006/relationships/slideLayout" Target="../slideLayouts/slideLayout10.xml"/><Relationship Id="rId9" Type="http://schemas.openxmlformats.org/officeDocument/2006/relationships/slideLayout" Target="../slideLayouts/slideLayout15.xml"/><Relationship Id="rId14" Type="http://schemas.openxmlformats.org/officeDocument/2006/relationships/slideLayout" Target="../slideLayouts/slideLayout20.xml"/><Relationship Id="rId22" Type="http://schemas.openxmlformats.org/officeDocument/2006/relationships/vmlDrawing" Target="../drawings/vmlDrawing5.vml"/><Relationship Id="rId27" Type="http://schemas.openxmlformats.org/officeDocument/2006/relationships/image" Target="../media/image3.png"/></Relationships>
</file>

<file path=ppt/slideMasters/_rels/slideMaster3.xml.rels><?xml version="1.0" encoding="UTF-8" standalone="yes"?>
<Relationships xmlns="http://schemas.openxmlformats.org/package/2006/relationships"><Relationship Id="rId8" Type="http://schemas.openxmlformats.org/officeDocument/2006/relationships/tags" Target="../tags/tag25.xml"/><Relationship Id="rId3" Type="http://schemas.openxmlformats.org/officeDocument/2006/relationships/slideLayout" Target="../slideLayouts/slideLayout29.xml"/><Relationship Id="rId7" Type="http://schemas.openxmlformats.org/officeDocument/2006/relationships/vmlDrawing" Target="../drawings/vmlDrawing24.v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theme" Target="../theme/theme3.xml"/><Relationship Id="rId11" Type="http://schemas.openxmlformats.org/officeDocument/2006/relationships/image" Target="../media/image2.png"/><Relationship Id="rId5" Type="http://schemas.openxmlformats.org/officeDocument/2006/relationships/slideLayout" Target="../slideLayouts/slideLayout31.xml"/><Relationship Id="rId10" Type="http://schemas.openxmlformats.org/officeDocument/2006/relationships/image" Target="../media/image1.emf"/><Relationship Id="rId4" Type="http://schemas.openxmlformats.org/officeDocument/2006/relationships/slideLayout" Target="../slideLayouts/slideLayout30.xml"/><Relationship Id="rId9" Type="http://schemas.openxmlformats.org/officeDocument/2006/relationships/oleObject" Target="../embeddings/oleObject24.bin"/></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hidden="1"/>
          <p:cNvGraphicFramePr>
            <a:graphicFrameLocks noChangeAspect="1"/>
          </p:cNvGraphicFramePr>
          <p:nvPr userDrawn="1">
            <p:custDataLst>
              <p:tags r:id="rId9"/>
            </p:custDataLst>
            <p:extLst>
              <p:ext uri="{D42A27DB-BD31-4B8C-83A1-F6EECF244321}">
                <p14:modId xmlns:p14="http://schemas.microsoft.com/office/powerpoint/2010/main" val="3484190224"/>
              </p:ex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634682" name="think-cell Slide" r:id="rId10" imgW="360" imgH="360" progId="TCLayout.ActiveDocument.1">
                  <p:embed/>
                </p:oleObj>
              </mc:Choice>
              <mc:Fallback>
                <p:oleObj name="think-cell Slide" r:id="rId10" imgW="360" imgH="360" progId="TCLayout.ActiveDocument.1">
                  <p:embed/>
                  <p:pic>
                    <p:nvPicPr>
                      <p:cNvPr id="0" name="Object 2" hidden="1"/>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Line 15"/>
          <p:cNvSpPr>
            <a:spLocks noChangeShapeType="1"/>
          </p:cNvSpPr>
          <p:nvPr userDrawn="1"/>
        </p:nvSpPr>
        <p:spPr bwMode="auto">
          <a:xfrm>
            <a:off x="0" y="685800"/>
            <a:ext cx="10688638"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940" tIns="45469" rIns="90940" bIns="45469"/>
          <a:lstStyle/>
          <a:p>
            <a:endParaRPr lang="fr-FR"/>
          </a:p>
        </p:txBody>
      </p:sp>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pPr lvl="0"/>
            <a:fld id="{D01030C7-3868-454B-8447-1C351B6B5F49}" type="slidenum">
              <a:rPr smtClean="0"/>
              <a:pPr lvl="0"/>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pic>
        <p:nvPicPr>
          <p:cNvPr id="13" name="Picture 12"/>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pic>
        <p:nvPicPr>
          <p:cNvPr id="10" name="Picture 10" descr="logo_Diaporama"/>
          <p:cNvPicPr>
            <a:picLocks noChangeAspect="1" noChangeArrowheads="1"/>
          </p:cNvPicPr>
          <p:nvPr userDrawn="1"/>
        </p:nvPicPr>
        <p:blipFill rotWithShape="1">
          <a:blip r:embed="rId13">
            <a:extLst>
              <a:ext uri="{28A0092B-C50C-407E-A947-70E740481C1C}">
                <a14:useLocalDpi xmlns:a14="http://schemas.microsoft.com/office/drawing/2010/main" val="0"/>
              </a:ext>
            </a:extLst>
          </a:blip>
          <a:srcRect b="13670"/>
          <a:stretch/>
        </p:blipFill>
        <p:spPr bwMode="auto">
          <a:xfrm>
            <a:off x="8945688" y="6805761"/>
            <a:ext cx="1303088"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 bg1="lt1" tx1="dk1" bg2="lt2" tx2="dk2" accent1="accent1" accent2="accent2" accent3="accent3" accent4="accent4" accent5="accent5" accent6="accent6" hlink="hlink" folHlink="folHlink"/>
  <p:sldLayoutIdLst>
    <p:sldLayoutId id="2147493602" r:id="rId1"/>
    <p:sldLayoutId id="2147493589" r:id="rId2"/>
    <p:sldLayoutId id="2147493603" r:id="rId3"/>
    <p:sldLayoutId id="2147493604" r:id="rId4"/>
    <p:sldLayoutId id="2147493645" r:id="rId5"/>
    <p:sldLayoutId id="2147493699" r:id="rId6"/>
  </p:sldLayoutIdLst>
  <p:timing>
    <p:tnLst>
      <p:par>
        <p:cTn id="1" dur="indefinite" restart="never" nodeType="tmRoot"/>
      </p:par>
    </p:tnLst>
  </p:timing>
  <p:hf hdr="0" ftr="0" dt="0"/>
  <p:txStyles>
    <p:title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p:titleStyle>
    <p:body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p:bodyStyle>
    <p:otherStyle>
      <a:defPPr>
        <a:defRPr lang="fr-FR"/>
      </a:defPPr>
      <a:lvl1pPr marL="0" algn="l" defTabSz="909434" rtl="0" eaLnBrk="1" latinLnBrk="0" hangingPunct="1">
        <a:defRPr sz="1800" kern="1200">
          <a:solidFill>
            <a:schemeClr val="tx1"/>
          </a:solidFill>
          <a:latin typeface="+mn-lt"/>
          <a:ea typeface="+mn-ea"/>
          <a:cs typeface="+mn-cs"/>
        </a:defRPr>
      </a:lvl1pPr>
      <a:lvl2pPr marL="454700" algn="l" defTabSz="909434" rtl="0" eaLnBrk="1" latinLnBrk="0" hangingPunct="1">
        <a:defRPr sz="1800" kern="1200">
          <a:solidFill>
            <a:schemeClr val="tx1"/>
          </a:solidFill>
          <a:latin typeface="+mn-lt"/>
          <a:ea typeface="+mn-ea"/>
          <a:cs typeface="+mn-cs"/>
        </a:defRPr>
      </a:lvl2pPr>
      <a:lvl3pPr marL="909434" algn="l" defTabSz="909434" rtl="0" eaLnBrk="1" latinLnBrk="0" hangingPunct="1">
        <a:defRPr sz="1800" kern="1200">
          <a:solidFill>
            <a:schemeClr val="tx1"/>
          </a:solidFill>
          <a:latin typeface="+mn-lt"/>
          <a:ea typeface="+mn-ea"/>
          <a:cs typeface="+mn-cs"/>
        </a:defRPr>
      </a:lvl3pPr>
      <a:lvl4pPr marL="1364152" algn="l" defTabSz="909434" rtl="0" eaLnBrk="1" latinLnBrk="0" hangingPunct="1">
        <a:defRPr sz="1800" kern="1200">
          <a:solidFill>
            <a:schemeClr val="tx1"/>
          </a:solidFill>
          <a:latin typeface="+mn-lt"/>
          <a:ea typeface="+mn-ea"/>
          <a:cs typeface="+mn-cs"/>
        </a:defRPr>
      </a:lvl4pPr>
      <a:lvl5pPr marL="1818873" algn="l" defTabSz="909434" rtl="0" eaLnBrk="1" latinLnBrk="0" hangingPunct="1">
        <a:defRPr sz="1800" kern="1200">
          <a:solidFill>
            <a:schemeClr val="tx1"/>
          </a:solidFill>
          <a:latin typeface="+mn-lt"/>
          <a:ea typeface="+mn-ea"/>
          <a:cs typeface="+mn-cs"/>
        </a:defRPr>
      </a:lvl5pPr>
      <a:lvl6pPr marL="2273594" algn="l" defTabSz="909434" rtl="0" eaLnBrk="1" latinLnBrk="0" hangingPunct="1">
        <a:defRPr sz="1800" kern="1200">
          <a:solidFill>
            <a:schemeClr val="tx1"/>
          </a:solidFill>
          <a:latin typeface="+mn-lt"/>
          <a:ea typeface="+mn-ea"/>
          <a:cs typeface="+mn-cs"/>
        </a:defRPr>
      </a:lvl6pPr>
      <a:lvl7pPr marL="2728312" algn="l" defTabSz="909434" rtl="0" eaLnBrk="1" latinLnBrk="0" hangingPunct="1">
        <a:defRPr sz="1800" kern="1200">
          <a:solidFill>
            <a:schemeClr val="tx1"/>
          </a:solidFill>
          <a:latin typeface="+mn-lt"/>
          <a:ea typeface="+mn-ea"/>
          <a:cs typeface="+mn-cs"/>
        </a:defRPr>
      </a:lvl7pPr>
      <a:lvl8pPr marL="3183036" algn="l" defTabSz="909434" rtl="0" eaLnBrk="1" latinLnBrk="0" hangingPunct="1">
        <a:defRPr sz="1800" kern="1200">
          <a:solidFill>
            <a:schemeClr val="tx1"/>
          </a:solidFill>
          <a:latin typeface="+mn-lt"/>
          <a:ea typeface="+mn-ea"/>
          <a:cs typeface="+mn-cs"/>
        </a:defRPr>
      </a:lvl8pPr>
      <a:lvl9pPr marL="3637754" algn="l" defTabSz="909434"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hidden="1"/>
          <p:cNvGraphicFramePr>
            <a:graphicFrameLocks noChangeAspect="1"/>
          </p:cNvGraphicFramePr>
          <p:nvPr userDrawn="1">
            <p:custDataLst>
              <p:tags r:id="rId23"/>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71625" name="think-cell Slide" r:id="rId24" imgW="360" imgH="360" progId="TCLayout.ActiveDocument.1">
                  <p:embed/>
                </p:oleObj>
              </mc:Choice>
              <mc:Fallback>
                <p:oleObj name="think-cell Slide" r:id="rId24" imgW="360" imgH="360" progId="TCLayout.ActiveDocument.1">
                  <p:embed/>
                  <p:pic>
                    <p:nvPicPr>
                      <p:cNvPr id="0" name=""/>
                      <p:cNvPicPr>
                        <a:picLocks noChangeAspect="1" noChangeArrowheads="1"/>
                      </p:cNvPicPr>
                      <p:nvPr/>
                    </p:nvPicPr>
                    <p:blipFill>
                      <a:blip r:embed="rId25">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Line 15"/>
          <p:cNvSpPr>
            <a:spLocks noChangeShapeType="1"/>
          </p:cNvSpPr>
          <p:nvPr userDrawn="1"/>
        </p:nvSpPr>
        <p:spPr bwMode="auto">
          <a:xfrm>
            <a:off x="0" y="685800"/>
            <a:ext cx="10688638"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940" tIns="45469" rIns="90940" bIns="45469"/>
          <a:lstStyle/>
          <a:p>
            <a:endParaRPr lang="fr-FR"/>
          </a:p>
        </p:txBody>
      </p:sp>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smtClean="0">
              <a:ln>
                <a:noFill/>
              </a:ln>
              <a:solidFill>
                <a:srgbClr val="0C419A"/>
              </a:solidFill>
              <a:effectLst/>
              <a:latin typeface="Arial" charset="0"/>
            </a:endParaRPr>
          </a:p>
        </p:txBody>
      </p:sp>
      <p:pic>
        <p:nvPicPr>
          <p:cNvPr id="9" name="Picture 8"/>
          <p:cNvPicPr>
            <a:picLocks noChangeAspect="1"/>
          </p:cNvPicPr>
          <p:nvPr userDrawn="1"/>
        </p:nvPicPr>
        <p:blipFill>
          <a:blip r:embed="rId26"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pic>
        <p:nvPicPr>
          <p:cNvPr id="12" name="Picture 10" descr="logo_Diaporama"/>
          <p:cNvPicPr>
            <a:picLocks noChangeAspect="1" noChangeArrowheads="1"/>
          </p:cNvPicPr>
          <p:nvPr userDrawn="1"/>
        </p:nvPicPr>
        <p:blipFill rotWithShape="1">
          <a:blip r:embed="rId27">
            <a:extLst>
              <a:ext uri="{28A0092B-C50C-407E-A947-70E740481C1C}">
                <a14:useLocalDpi xmlns:a14="http://schemas.microsoft.com/office/drawing/2010/main" val="0"/>
              </a:ext>
            </a:extLst>
          </a:blip>
          <a:srcRect b="13670"/>
          <a:stretch/>
        </p:blipFill>
        <p:spPr bwMode="auto">
          <a:xfrm>
            <a:off x="8945688" y="6805761"/>
            <a:ext cx="1303088" cy="57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5356363"/>
      </p:ext>
    </p:extLst>
  </p:cSld>
  <p:clrMap bg1="lt1" tx1="dk1" bg2="lt2" tx2="dk2" accent1="accent1" accent2="accent2" accent3="accent3" accent4="accent4" accent5="accent5" accent6="accent6" hlink="hlink" folHlink="folHlink"/>
  <p:sldLayoutIdLst>
    <p:sldLayoutId id="2147493670" r:id="rId1"/>
    <p:sldLayoutId id="2147493671" r:id="rId2"/>
    <p:sldLayoutId id="2147493672" r:id="rId3"/>
    <p:sldLayoutId id="2147493673" r:id="rId4"/>
    <p:sldLayoutId id="2147493674" r:id="rId5"/>
    <p:sldLayoutId id="2147493675" r:id="rId6"/>
    <p:sldLayoutId id="2147493676" r:id="rId7"/>
    <p:sldLayoutId id="2147493677" r:id="rId8"/>
    <p:sldLayoutId id="2147493678" r:id="rId9"/>
    <p:sldLayoutId id="2147493679" r:id="rId10"/>
    <p:sldLayoutId id="2147493680" r:id="rId11"/>
    <p:sldLayoutId id="2147493681" r:id="rId12"/>
    <p:sldLayoutId id="2147493682" r:id="rId13"/>
    <p:sldLayoutId id="2147493683" r:id="rId14"/>
    <p:sldLayoutId id="2147493684" r:id="rId15"/>
    <p:sldLayoutId id="2147493685" r:id="rId16"/>
    <p:sldLayoutId id="2147493686" r:id="rId17"/>
    <p:sldLayoutId id="2147493687" r:id="rId18"/>
    <p:sldLayoutId id="2147493688" r:id="rId19"/>
    <p:sldLayoutId id="2147493690" r:id="rId20"/>
  </p:sldLayoutIdLst>
  <p:timing>
    <p:tnLst>
      <p:par>
        <p:cTn id="1" dur="indefinite" restart="never" nodeType="tmRoot"/>
      </p:par>
    </p:tnLst>
  </p:timing>
  <p:hf hdr="0" ftr="0" dt="0"/>
  <p:txStyles>
    <p:title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p:titleStyle>
    <p:body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p:bodyStyle>
    <p:otherStyle>
      <a:defPPr>
        <a:defRPr lang="fr-FR"/>
      </a:defPPr>
      <a:lvl1pPr marL="0" algn="l" defTabSz="909434" rtl="0" eaLnBrk="1" latinLnBrk="0" hangingPunct="1">
        <a:defRPr sz="1800" kern="1200">
          <a:solidFill>
            <a:schemeClr val="tx1"/>
          </a:solidFill>
          <a:latin typeface="+mn-lt"/>
          <a:ea typeface="+mn-ea"/>
          <a:cs typeface="+mn-cs"/>
        </a:defRPr>
      </a:lvl1pPr>
      <a:lvl2pPr marL="454700" algn="l" defTabSz="909434" rtl="0" eaLnBrk="1" latinLnBrk="0" hangingPunct="1">
        <a:defRPr sz="1800" kern="1200">
          <a:solidFill>
            <a:schemeClr val="tx1"/>
          </a:solidFill>
          <a:latin typeface="+mn-lt"/>
          <a:ea typeface="+mn-ea"/>
          <a:cs typeface="+mn-cs"/>
        </a:defRPr>
      </a:lvl2pPr>
      <a:lvl3pPr marL="909434" algn="l" defTabSz="909434" rtl="0" eaLnBrk="1" latinLnBrk="0" hangingPunct="1">
        <a:defRPr sz="1800" kern="1200">
          <a:solidFill>
            <a:schemeClr val="tx1"/>
          </a:solidFill>
          <a:latin typeface="+mn-lt"/>
          <a:ea typeface="+mn-ea"/>
          <a:cs typeface="+mn-cs"/>
        </a:defRPr>
      </a:lvl3pPr>
      <a:lvl4pPr marL="1364152" algn="l" defTabSz="909434" rtl="0" eaLnBrk="1" latinLnBrk="0" hangingPunct="1">
        <a:defRPr sz="1800" kern="1200">
          <a:solidFill>
            <a:schemeClr val="tx1"/>
          </a:solidFill>
          <a:latin typeface="+mn-lt"/>
          <a:ea typeface="+mn-ea"/>
          <a:cs typeface="+mn-cs"/>
        </a:defRPr>
      </a:lvl4pPr>
      <a:lvl5pPr marL="1818873" algn="l" defTabSz="909434" rtl="0" eaLnBrk="1" latinLnBrk="0" hangingPunct="1">
        <a:defRPr sz="1800" kern="1200">
          <a:solidFill>
            <a:schemeClr val="tx1"/>
          </a:solidFill>
          <a:latin typeface="+mn-lt"/>
          <a:ea typeface="+mn-ea"/>
          <a:cs typeface="+mn-cs"/>
        </a:defRPr>
      </a:lvl5pPr>
      <a:lvl6pPr marL="2273594" algn="l" defTabSz="909434" rtl="0" eaLnBrk="1" latinLnBrk="0" hangingPunct="1">
        <a:defRPr sz="1800" kern="1200">
          <a:solidFill>
            <a:schemeClr val="tx1"/>
          </a:solidFill>
          <a:latin typeface="+mn-lt"/>
          <a:ea typeface="+mn-ea"/>
          <a:cs typeface="+mn-cs"/>
        </a:defRPr>
      </a:lvl6pPr>
      <a:lvl7pPr marL="2728312" algn="l" defTabSz="909434" rtl="0" eaLnBrk="1" latinLnBrk="0" hangingPunct="1">
        <a:defRPr sz="1800" kern="1200">
          <a:solidFill>
            <a:schemeClr val="tx1"/>
          </a:solidFill>
          <a:latin typeface="+mn-lt"/>
          <a:ea typeface="+mn-ea"/>
          <a:cs typeface="+mn-cs"/>
        </a:defRPr>
      </a:lvl7pPr>
      <a:lvl8pPr marL="3183036" algn="l" defTabSz="909434" rtl="0" eaLnBrk="1" latinLnBrk="0" hangingPunct="1">
        <a:defRPr sz="1800" kern="1200">
          <a:solidFill>
            <a:schemeClr val="tx1"/>
          </a:solidFill>
          <a:latin typeface="+mn-lt"/>
          <a:ea typeface="+mn-ea"/>
          <a:cs typeface="+mn-cs"/>
        </a:defRPr>
      </a:lvl8pPr>
      <a:lvl9pPr marL="3637754" algn="l" defTabSz="909434"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2" hidden="1"/>
          <p:cNvGraphicFramePr>
            <a:graphicFrameLocks noChangeAspect="1"/>
          </p:cNvGraphicFramePr>
          <p:nvPr userDrawn="1">
            <p:custDataLst>
              <p:tags r:id="rId8"/>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22755" name="think-cell Slide" r:id="rId9" imgW="360" imgH="360" progId="TCLayout.ActiveDocument.1">
                  <p:embed/>
                </p:oleObj>
              </mc:Choice>
              <mc:Fallback>
                <p:oleObj name="think-cell Slide" r:id="rId9" imgW="360" imgH="360" progId="TCLayout.ActiveDocument.1">
                  <p:embed/>
                  <p:pic>
                    <p:nvPicPr>
                      <p:cNvPr id="0" name=""/>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 name="Line 15"/>
          <p:cNvSpPr>
            <a:spLocks noChangeShapeType="1"/>
          </p:cNvSpPr>
          <p:nvPr userDrawn="1"/>
        </p:nvSpPr>
        <p:spPr bwMode="auto">
          <a:xfrm>
            <a:off x="0" y="685800"/>
            <a:ext cx="10688638" cy="0"/>
          </a:xfrm>
          <a:prstGeom prst="line">
            <a:avLst/>
          </a:prstGeom>
          <a:noFill/>
          <a:ln w="9525">
            <a:solidFill>
              <a:schemeClr val="folHlink"/>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0940" tIns="45469" rIns="90940" bIns="45469"/>
          <a:lstStyle/>
          <a:p>
            <a:endParaRPr lang="fr-FR"/>
          </a:p>
        </p:txBody>
      </p:sp>
      <p:sp>
        <p:nvSpPr>
          <p:cNvPr id="5" name="Rectangle 4"/>
          <p:cNvSpPr/>
          <p:nvPr userDrawn="1"/>
        </p:nvSpPr>
        <p:spPr bwMode="auto">
          <a:xfrm>
            <a:off x="0" y="0"/>
            <a:ext cx="10688638" cy="829097"/>
          </a:xfrm>
          <a:prstGeom prst="rect">
            <a:avLst/>
          </a:prstGeom>
          <a:solidFill>
            <a:schemeClr val="accent1">
              <a:lumMod val="90000"/>
            </a:scheme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6" name="Rectangle 6"/>
          <p:cNvSpPr txBox="1">
            <a:spLocks noChangeArrowheads="1"/>
          </p:cNvSpPr>
          <p:nvPr userDrawn="1"/>
        </p:nvSpPr>
        <p:spPr>
          <a:xfrm>
            <a:off x="9736807" y="7050812"/>
            <a:ext cx="1023938" cy="503238"/>
          </a:xfrm>
          <a:prstGeom prst="rect">
            <a:avLst/>
          </a:prstGeom>
          <a:ln/>
        </p:spPr>
        <p:txBody>
          <a:bodyPr anchor="ctr" anchorCtr="0"/>
          <a:lstStyle>
            <a:defPPr>
              <a:defRPr lang="fr-FR"/>
            </a:defPPr>
            <a:lvl1pPr algn="ctr">
              <a:defRPr sz="1100" b="1">
                <a:latin typeface="+mj-lt"/>
              </a:defRPr>
            </a:lvl1pPr>
          </a:lstStyle>
          <a:p>
            <a:fld id="{D01030C7-3868-454B-8447-1C351B6B5F49}" type="slidenum">
              <a:rPr smtClean="0"/>
              <a:pPr/>
              <a:t>‹N°›</a:t>
            </a:fld>
            <a:endParaRPr dirty="0"/>
          </a:p>
        </p:txBody>
      </p:sp>
      <p:sp>
        <p:nvSpPr>
          <p:cNvPr id="8" name="Rectangle 7"/>
          <p:cNvSpPr/>
          <p:nvPr userDrawn="1"/>
        </p:nvSpPr>
        <p:spPr bwMode="auto">
          <a:xfrm>
            <a:off x="1167855" y="325041"/>
            <a:ext cx="2880320" cy="360040"/>
          </a:xfrm>
          <a:prstGeom prst="rect">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pic>
        <p:nvPicPr>
          <p:cNvPr id="13" name="Picture 12"/>
          <p:cNvPicPr>
            <a:picLocks noChangeAspect="1"/>
          </p:cNvPicPr>
          <p:nvPr userDrawn="1"/>
        </p:nvPicPr>
        <p:blipFill>
          <a:blip r:embed="rId11" cstate="print">
            <a:extLst>
              <a:ext uri="{28A0092B-C50C-407E-A947-70E740481C1C}">
                <a14:useLocalDpi xmlns:a14="http://schemas.microsoft.com/office/drawing/2010/main" val="0"/>
              </a:ext>
            </a:extLst>
          </a:blip>
          <a:stretch>
            <a:fillRect/>
          </a:stretch>
        </p:blipFill>
        <p:spPr>
          <a:xfrm>
            <a:off x="87735" y="109441"/>
            <a:ext cx="817758" cy="576000"/>
          </a:xfrm>
          <a:prstGeom prst="rect">
            <a:avLst/>
          </a:prstGeom>
        </p:spPr>
      </p:pic>
    </p:spTree>
    <p:extLst>
      <p:ext uri="{BB962C8B-B14F-4D97-AF65-F5344CB8AC3E}">
        <p14:creationId xmlns:p14="http://schemas.microsoft.com/office/powerpoint/2010/main" val="3141039434"/>
      </p:ext>
    </p:extLst>
  </p:cSld>
  <p:clrMap bg1="lt1" tx1="dk1" bg2="lt2" tx2="dk2" accent1="accent1" accent2="accent2" accent3="accent3" accent4="accent4" accent5="accent5" accent6="accent6" hlink="hlink" folHlink="folHlink"/>
  <p:sldLayoutIdLst>
    <p:sldLayoutId id="2147493692" r:id="rId1"/>
    <p:sldLayoutId id="2147493693" r:id="rId2"/>
    <p:sldLayoutId id="2147493694" r:id="rId3"/>
    <p:sldLayoutId id="2147493695" r:id="rId4"/>
    <p:sldLayoutId id="2147493698" r:id="rId5"/>
  </p:sldLayoutIdLst>
  <p:timing>
    <p:tnLst>
      <p:par>
        <p:cTn id="1" dur="indefinite" restart="never" nodeType="tmRoot"/>
      </p:par>
    </p:tnLst>
  </p:timing>
  <p:hf hdr="0" ftr="0" dt="0"/>
  <p:txStyles>
    <p:title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p:titleStyle>
    <p:body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p:bodyStyle>
    <p:otherStyle>
      <a:defPPr>
        <a:defRPr lang="fr-FR"/>
      </a:defPPr>
      <a:lvl1pPr marL="0" algn="l" defTabSz="909434" rtl="0" eaLnBrk="1" latinLnBrk="0" hangingPunct="1">
        <a:defRPr sz="1800" kern="1200">
          <a:solidFill>
            <a:schemeClr val="tx1"/>
          </a:solidFill>
          <a:latin typeface="+mn-lt"/>
          <a:ea typeface="+mn-ea"/>
          <a:cs typeface="+mn-cs"/>
        </a:defRPr>
      </a:lvl1pPr>
      <a:lvl2pPr marL="454700" algn="l" defTabSz="909434" rtl="0" eaLnBrk="1" latinLnBrk="0" hangingPunct="1">
        <a:defRPr sz="1800" kern="1200">
          <a:solidFill>
            <a:schemeClr val="tx1"/>
          </a:solidFill>
          <a:latin typeface="+mn-lt"/>
          <a:ea typeface="+mn-ea"/>
          <a:cs typeface="+mn-cs"/>
        </a:defRPr>
      </a:lvl2pPr>
      <a:lvl3pPr marL="909434" algn="l" defTabSz="909434" rtl="0" eaLnBrk="1" latinLnBrk="0" hangingPunct="1">
        <a:defRPr sz="1800" kern="1200">
          <a:solidFill>
            <a:schemeClr val="tx1"/>
          </a:solidFill>
          <a:latin typeface="+mn-lt"/>
          <a:ea typeface="+mn-ea"/>
          <a:cs typeface="+mn-cs"/>
        </a:defRPr>
      </a:lvl3pPr>
      <a:lvl4pPr marL="1364152" algn="l" defTabSz="909434" rtl="0" eaLnBrk="1" latinLnBrk="0" hangingPunct="1">
        <a:defRPr sz="1800" kern="1200">
          <a:solidFill>
            <a:schemeClr val="tx1"/>
          </a:solidFill>
          <a:latin typeface="+mn-lt"/>
          <a:ea typeface="+mn-ea"/>
          <a:cs typeface="+mn-cs"/>
        </a:defRPr>
      </a:lvl4pPr>
      <a:lvl5pPr marL="1818873" algn="l" defTabSz="909434" rtl="0" eaLnBrk="1" latinLnBrk="0" hangingPunct="1">
        <a:defRPr sz="1800" kern="1200">
          <a:solidFill>
            <a:schemeClr val="tx1"/>
          </a:solidFill>
          <a:latin typeface="+mn-lt"/>
          <a:ea typeface="+mn-ea"/>
          <a:cs typeface="+mn-cs"/>
        </a:defRPr>
      </a:lvl5pPr>
      <a:lvl6pPr marL="2273594" algn="l" defTabSz="909434" rtl="0" eaLnBrk="1" latinLnBrk="0" hangingPunct="1">
        <a:defRPr sz="1800" kern="1200">
          <a:solidFill>
            <a:schemeClr val="tx1"/>
          </a:solidFill>
          <a:latin typeface="+mn-lt"/>
          <a:ea typeface="+mn-ea"/>
          <a:cs typeface="+mn-cs"/>
        </a:defRPr>
      </a:lvl6pPr>
      <a:lvl7pPr marL="2728312" algn="l" defTabSz="909434" rtl="0" eaLnBrk="1" latinLnBrk="0" hangingPunct="1">
        <a:defRPr sz="1800" kern="1200">
          <a:solidFill>
            <a:schemeClr val="tx1"/>
          </a:solidFill>
          <a:latin typeface="+mn-lt"/>
          <a:ea typeface="+mn-ea"/>
          <a:cs typeface="+mn-cs"/>
        </a:defRPr>
      </a:lvl7pPr>
      <a:lvl8pPr marL="3183036" algn="l" defTabSz="909434" rtl="0" eaLnBrk="1" latinLnBrk="0" hangingPunct="1">
        <a:defRPr sz="1800" kern="1200">
          <a:solidFill>
            <a:schemeClr val="tx1"/>
          </a:solidFill>
          <a:latin typeface="+mn-lt"/>
          <a:ea typeface="+mn-ea"/>
          <a:cs typeface="+mn-cs"/>
        </a:defRPr>
      </a:lvl8pPr>
      <a:lvl9pPr marL="3637754" algn="l" defTabSz="909434"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5.xml"/><Relationship Id="rId7" Type="http://schemas.openxmlformats.org/officeDocument/2006/relationships/image" Target="../media/image8.jpeg"/><Relationship Id="rId2" Type="http://schemas.openxmlformats.org/officeDocument/2006/relationships/tags" Target="../tags/tag29.xml"/><Relationship Id="rId1" Type="http://schemas.openxmlformats.org/officeDocument/2006/relationships/vmlDrawing" Target="../drawings/vmlDrawing28.vml"/><Relationship Id="rId6" Type="http://schemas.openxmlformats.org/officeDocument/2006/relationships/image" Target="../media/image7.emf"/><Relationship Id="rId5" Type="http://schemas.openxmlformats.org/officeDocument/2006/relationships/oleObject" Target="../embeddings/oleObject28.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6.png"/><Relationship Id="rId3" Type="http://schemas.openxmlformats.org/officeDocument/2006/relationships/slideLayout" Target="../slideLayouts/slideLayout29.xml"/><Relationship Id="rId7" Type="http://schemas.openxmlformats.org/officeDocument/2006/relationships/image" Target="../media/image25.jpeg"/><Relationship Id="rId2" Type="http://schemas.openxmlformats.org/officeDocument/2006/relationships/tags" Target="../tags/tag36.xml"/><Relationship Id="rId1" Type="http://schemas.openxmlformats.org/officeDocument/2006/relationships/vmlDrawing" Target="../drawings/vmlDrawing35.vml"/><Relationship Id="rId6" Type="http://schemas.openxmlformats.org/officeDocument/2006/relationships/image" Target="../media/image5.emf"/><Relationship Id="rId5" Type="http://schemas.openxmlformats.org/officeDocument/2006/relationships/oleObject" Target="../embeddings/oleObject35.bin"/><Relationship Id="rId10" Type="http://schemas.openxmlformats.org/officeDocument/2006/relationships/image" Target="../media/image28.png"/><Relationship Id="rId4" Type="http://schemas.openxmlformats.org/officeDocument/2006/relationships/notesSlide" Target="../notesSlides/notesSlide10.xml"/><Relationship Id="rId9" Type="http://schemas.openxmlformats.org/officeDocument/2006/relationships/image" Target="../media/image27.png"/></Relationships>
</file>

<file path=ppt/slides/_rels/slide11.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29.xml"/><Relationship Id="rId7" Type="http://schemas.openxmlformats.org/officeDocument/2006/relationships/image" Target="../media/image29.png"/><Relationship Id="rId2" Type="http://schemas.openxmlformats.org/officeDocument/2006/relationships/tags" Target="../tags/tag37.xml"/><Relationship Id="rId1" Type="http://schemas.openxmlformats.org/officeDocument/2006/relationships/vmlDrawing" Target="../drawings/vmlDrawing36.vml"/><Relationship Id="rId6" Type="http://schemas.openxmlformats.org/officeDocument/2006/relationships/image" Target="../media/image7.emf"/><Relationship Id="rId5" Type="http://schemas.openxmlformats.org/officeDocument/2006/relationships/oleObject" Target="../embeddings/oleObject36.bin"/><Relationship Id="rId4" Type="http://schemas.openxmlformats.org/officeDocument/2006/relationships/notesSlide" Target="../notesSlides/notesSlide11.xml"/><Relationship Id="rId9" Type="http://schemas.openxmlformats.org/officeDocument/2006/relationships/image" Target="../media/image31.png"/></Relationships>
</file>

<file path=ppt/slides/_rels/slide12.xml.rels><?xml version="1.0" encoding="UTF-8" standalone="yes"?>
<Relationships xmlns="http://schemas.openxmlformats.org/package/2006/relationships"><Relationship Id="rId8" Type="http://schemas.openxmlformats.org/officeDocument/2006/relationships/image" Target="../media/image30.png"/><Relationship Id="rId3" Type="http://schemas.openxmlformats.org/officeDocument/2006/relationships/slideLayout" Target="../slideLayouts/slideLayout29.xml"/><Relationship Id="rId7" Type="http://schemas.openxmlformats.org/officeDocument/2006/relationships/image" Target="../media/image32.png"/><Relationship Id="rId2" Type="http://schemas.openxmlformats.org/officeDocument/2006/relationships/tags" Target="../tags/tag38.xml"/><Relationship Id="rId1" Type="http://schemas.openxmlformats.org/officeDocument/2006/relationships/vmlDrawing" Target="../drawings/vmlDrawing37.vml"/><Relationship Id="rId6" Type="http://schemas.openxmlformats.org/officeDocument/2006/relationships/image" Target="../media/image7.emf"/><Relationship Id="rId5" Type="http://schemas.openxmlformats.org/officeDocument/2006/relationships/oleObject" Target="../embeddings/oleObject37.bin"/><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slideLayout" Target="../slideLayouts/slideLayout29.xml"/><Relationship Id="rId7" Type="http://schemas.openxmlformats.org/officeDocument/2006/relationships/image" Target="../media/image33.png"/><Relationship Id="rId2" Type="http://schemas.openxmlformats.org/officeDocument/2006/relationships/tags" Target="../tags/tag39.xml"/><Relationship Id="rId1" Type="http://schemas.openxmlformats.org/officeDocument/2006/relationships/vmlDrawing" Target="../drawings/vmlDrawing38.vml"/><Relationship Id="rId6" Type="http://schemas.openxmlformats.org/officeDocument/2006/relationships/image" Target="../media/image7.emf"/><Relationship Id="rId5" Type="http://schemas.openxmlformats.org/officeDocument/2006/relationships/oleObject" Target="../embeddings/oleObject38.bin"/><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1.xml"/></Relationships>
</file>

<file path=ppt/slides/_rels/slide1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6.xml"/><Relationship Id="rId1" Type="http://schemas.openxmlformats.org/officeDocument/2006/relationships/slideLayout" Target="../slideLayouts/slideLayout31.xml"/><Relationship Id="rId4" Type="http://schemas.openxmlformats.org/officeDocument/2006/relationships/chart" Target="../charts/char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9.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6.xml"/><Relationship Id="rId4" Type="http://schemas.openxmlformats.org/officeDocument/2006/relationships/image" Target="../media/image10.png"/></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11.png"/><Relationship Id="rId2" Type="http://schemas.openxmlformats.org/officeDocument/2006/relationships/tags" Target="../tags/tag30.xml"/><Relationship Id="rId1" Type="http://schemas.openxmlformats.org/officeDocument/2006/relationships/vmlDrawing" Target="../drawings/vmlDrawing29.vml"/><Relationship Id="rId6" Type="http://schemas.openxmlformats.org/officeDocument/2006/relationships/image" Target="../media/image7.emf"/><Relationship Id="rId5" Type="http://schemas.openxmlformats.org/officeDocument/2006/relationships/oleObject" Target="../embeddings/oleObject29.bin"/><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29.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8" Type="http://schemas.openxmlformats.org/officeDocument/2006/relationships/image" Target="../media/image14.png"/><Relationship Id="rId3" Type="http://schemas.openxmlformats.org/officeDocument/2006/relationships/slideLayout" Target="../slideLayouts/slideLayout3.xml"/><Relationship Id="rId7" Type="http://schemas.openxmlformats.org/officeDocument/2006/relationships/image" Target="../media/image13.png"/><Relationship Id="rId2" Type="http://schemas.openxmlformats.org/officeDocument/2006/relationships/tags" Target="../tags/tag31.xml"/><Relationship Id="rId1" Type="http://schemas.openxmlformats.org/officeDocument/2006/relationships/vmlDrawing" Target="../drawings/vmlDrawing30.vml"/><Relationship Id="rId6" Type="http://schemas.openxmlformats.org/officeDocument/2006/relationships/image" Target="../media/image7.emf"/><Relationship Id="rId11" Type="http://schemas.openxmlformats.org/officeDocument/2006/relationships/image" Target="../media/image17.png"/><Relationship Id="rId5" Type="http://schemas.openxmlformats.org/officeDocument/2006/relationships/oleObject" Target="../embeddings/oleObject30.bin"/><Relationship Id="rId10" Type="http://schemas.openxmlformats.org/officeDocument/2006/relationships/image" Target="../media/image16.png"/><Relationship Id="rId4" Type="http://schemas.openxmlformats.org/officeDocument/2006/relationships/notesSlide" Target="../notesSlides/notesSlide5.xml"/><Relationship Id="rId9" Type="http://schemas.openxmlformats.org/officeDocument/2006/relationships/image" Target="../media/image15.png"/></Relationships>
</file>

<file path=ppt/slides/_rels/slide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slideLayout" Target="../slideLayouts/slideLayout29.xml"/><Relationship Id="rId7" Type="http://schemas.openxmlformats.org/officeDocument/2006/relationships/image" Target="../media/image18.png"/><Relationship Id="rId2" Type="http://schemas.openxmlformats.org/officeDocument/2006/relationships/tags" Target="../tags/tag32.xml"/><Relationship Id="rId1" Type="http://schemas.openxmlformats.org/officeDocument/2006/relationships/vmlDrawing" Target="../drawings/vmlDrawing31.vml"/><Relationship Id="rId6" Type="http://schemas.openxmlformats.org/officeDocument/2006/relationships/image" Target="../media/image7.emf"/><Relationship Id="rId5" Type="http://schemas.openxmlformats.org/officeDocument/2006/relationships/oleObject" Target="../embeddings/oleObject31.bin"/><Relationship Id="rId10" Type="http://schemas.openxmlformats.org/officeDocument/2006/relationships/image" Target="../media/image21.png"/><Relationship Id="rId4" Type="http://schemas.openxmlformats.org/officeDocument/2006/relationships/notesSlide" Target="../notesSlides/notesSlide6.xml"/><Relationship Id="rId9" Type="http://schemas.openxmlformats.org/officeDocument/2006/relationships/image" Target="../media/image20.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3.xml"/><Relationship Id="rId1" Type="http://schemas.openxmlformats.org/officeDocument/2006/relationships/vmlDrawing" Target="../drawings/vmlDrawing32.vml"/><Relationship Id="rId6" Type="http://schemas.openxmlformats.org/officeDocument/2006/relationships/image" Target="../media/image7.emf"/><Relationship Id="rId5" Type="http://schemas.openxmlformats.org/officeDocument/2006/relationships/oleObject" Target="../embeddings/oleObject32.bin"/><Relationship Id="rId4"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2.png"/><Relationship Id="rId2" Type="http://schemas.openxmlformats.org/officeDocument/2006/relationships/tags" Target="../tags/tag34.xml"/><Relationship Id="rId1" Type="http://schemas.openxmlformats.org/officeDocument/2006/relationships/vmlDrawing" Target="../drawings/vmlDrawing33.vml"/><Relationship Id="rId6" Type="http://schemas.openxmlformats.org/officeDocument/2006/relationships/image" Target="../media/image7.emf"/><Relationship Id="rId5" Type="http://schemas.openxmlformats.org/officeDocument/2006/relationships/oleObject" Target="../embeddings/oleObject33.bin"/><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image" Target="../media/image24.png"/><Relationship Id="rId3" Type="http://schemas.openxmlformats.org/officeDocument/2006/relationships/slideLayout" Target="../slideLayouts/slideLayout3.xml"/><Relationship Id="rId7" Type="http://schemas.openxmlformats.org/officeDocument/2006/relationships/image" Target="../media/image23.png"/><Relationship Id="rId2" Type="http://schemas.openxmlformats.org/officeDocument/2006/relationships/tags" Target="../tags/tag35.xml"/><Relationship Id="rId1" Type="http://schemas.openxmlformats.org/officeDocument/2006/relationships/vmlDrawing" Target="../drawings/vmlDrawing34.vml"/><Relationship Id="rId6" Type="http://schemas.openxmlformats.org/officeDocument/2006/relationships/image" Target="../media/image7.emf"/><Relationship Id="rId5" Type="http://schemas.openxmlformats.org/officeDocument/2006/relationships/oleObject" Target="../embeddings/oleObject34.bin"/><Relationship Id="rId4"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9154" name="Objet 4" hidden="1"/>
          <p:cNvGraphicFramePr>
            <a:graphicFrameLocks noChangeAspect="1"/>
          </p:cNvGraphicFramePr>
          <p:nvPr>
            <p:custDataLst>
              <p:tags r:id="rId2"/>
            </p:custDataLst>
          </p:nvPr>
        </p:nvGraphicFramePr>
        <p:xfrm>
          <a:off x="1588" y="1594"/>
          <a:ext cx="1587" cy="1587"/>
        </p:xfrm>
        <a:graphic>
          <a:graphicData uri="http://schemas.openxmlformats.org/presentationml/2006/ole">
            <mc:AlternateContent xmlns:mc="http://schemas.openxmlformats.org/markup-compatibility/2006">
              <mc:Choice xmlns:v="urn:schemas-microsoft-com:vml" Requires="v">
                <p:oleObj spid="_x0000_s955398"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94"/>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5" name="Rectangle 34"/>
          <p:cNvSpPr/>
          <p:nvPr/>
        </p:nvSpPr>
        <p:spPr bwMode="auto">
          <a:xfrm>
            <a:off x="3266443" y="5646574"/>
            <a:ext cx="1487606" cy="490886"/>
          </a:xfrm>
          <a:prstGeom prst="rect">
            <a:avLst/>
          </a:prstGeom>
          <a:solidFill>
            <a:schemeClr val="bg1"/>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0C419A"/>
              </a:solidFill>
              <a:effectLst/>
              <a:latin typeface="Arial" charset="0"/>
            </a:endParaRPr>
          </a:p>
        </p:txBody>
      </p:sp>
      <p:sp>
        <p:nvSpPr>
          <p:cNvPr id="40" name="Rectangle 39"/>
          <p:cNvSpPr/>
          <p:nvPr/>
        </p:nvSpPr>
        <p:spPr bwMode="auto">
          <a:xfrm>
            <a:off x="560993" y="5646574"/>
            <a:ext cx="1487606" cy="490886"/>
          </a:xfrm>
          <a:prstGeom prst="rect">
            <a:avLst/>
          </a:prstGeom>
          <a:solidFill>
            <a:schemeClr val="bg1"/>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0C419A"/>
              </a:solidFill>
              <a:effectLst/>
              <a:latin typeface="Arial" charset="0"/>
            </a:endParaRPr>
          </a:p>
        </p:txBody>
      </p:sp>
      <p:sp>
        <p:nvSpPr>
          <p:cNvPr id="38" name="Rectangle 37"/>
          <p:cNvSpPr/>
          <p:nvPr/>
        </p:nvSpPr>
        <p:spPr bwMode="auto">
          <a:xfrm>
            <a:off x="2786593" y="4080089"/>
            <a:ext cx="1487606" cy="423081"/>
          </a:xfrm>
          <a:prstGeom prst="rect">
            <a:avLst/>
          </a:prstGeom>
          <a:solidFill>
            <a:schemeClr val="bg1"/>
          </a:solidFill>
          <a:ln>
            <a:noFill/>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rgbClr val="0C419A"/>
              </a:solidFill>
              <a:effectLst/>
              <a:latin typeface="Arial" charset="0"/>
            </a:endParaRPr>
          </a:p>
        </p:txBody>
      </p:sp>
      <p:cxnSp>
        <p:nvCxnSpPr>
          <p:cNvPr id="918636" name="Connecteur droit 918635"/>
          <p:cNvCxnSpPr/>
          <p:nvPr/>
        </p:nvCxnSpPr>
        <p:spPr bwMode="auto">
          <a:xfrm flipH="1" flipV="1">
            <a:off x="4193830" y="5019049"/>
            <a:ext cx="163288" cy="7657"/>
          </a:xfrm>
          <a:prstGeom prst="lin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3" name="Titre 1"/>
          <p:cNvSpPr txBox="1">
            <a:spLocks/>
          </p:cNvSpPr>
          <p:nvPr/>
        </p:nvSpPr>
        <p:spPr>
          <a:xfrm>
            <a:off x="7769" y="1837211"/>
            <a:ext cx="10688638" cy="1620839"/>
          </a:xfrm>
          <a:prstGeom prst="rect">
            <a:avLst/>
          </a:prstGeom>
        </p:spPr>
        <p:txBody>
          <a:bodyP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r>
              <a:rPr lang="fr-FR" altLang="fr-FR" sz="5400" kern="0" dirty="0" smtClean="0">
                <a:cs typeface="Calibri" panose="020F0502020204030204" pitchFamily="34" charset="0"/>
              </a:rPr>
              <a:t> Le Dossier Médical Partagé</a:t>
            </a:r>
            <a:endParaRPr lang="fr-FR" altLang="fr-FR" kern="0" dirty="0" smtClean="0">
              <a:cs typeface="Calibri" panose="020F0502020204030204" pitchFamily="34" charset="0"/>
            </a:endParaRPr>
          </a:p>
        </p:txBody>
      </p:sp>
      <p:pic>
        <p:nvPicPr>
          <p:cNvPr id="24" name="Picture 2" descr="\\SRVDATA01\Dic\COMMUN\DMP\LOGO\LogoDMP\logoDMP_HD.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3559724" y="3482417"/>
            <a:ext cx="3070246" cy="216415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6603477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Freeform 14"/>
          <p:cNvSpPr>
            <a:spLocks noChangeAspect="1"/>
          </p:cNvSpPr>
          <p:nvPr/>
        </p:nvSpPr>
        <p:spPr>
          <a:xfrm>
            <a:off x="527531" y="1738607"/>
            <a:ext cx="1645219" cy="1645219"/>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E27959"/>
          </a:solidFill>
          <a:ln w="12700" cap="flat" cmpd="sng" algn="ctr">
            <a:noFill/>
            <a:prstDash val="solid"/>
            <a:miter lim="800000"/>
          </a:ln>
          <a:effectLst/>
        </p:spPr>
        <p:txBody>
          <a:bodyPr spcFirstLastPara="0" vert="horz" wrap="square" lIns="264112" tIns="264111" rIns="264112" bIns="264111" numCol="1" spcCol="1270" anchor="ctr" anchorCtr="0">
            <a:noAutofit/>
          </a:bodyPr>
          <a:lstStyle/>
          <a:p>
            <a:pPr marL="0" marR="0" lvl="0" indent="0" algn="ctr" defTabSz="1540895" eaLnBrk="1" fontAlgn="auto" latinLnBrk="0" hangingPunct="1">
              <a:lnSpc>
                <a:spcPct val="90000"/>
              </a:lnSpc>
              <a:spcBef>
                <a:spcPts val="0"/>
              </a:spcBef>
              <a:spcAft>
                <a:spcPct val="35000"/>
              </a:spcAft>
              <a:buClrTx/>
              <a:buSzTx/>
              <a:buFontTx/>
              <a:buNone/>
              <a:tabLst/>
              <a:defRPr/>
            </a:pPr>
            <a:endParaRPr kumimoji="0" lang="en-US" sz="3200" b="0" i="0" u="none" strike="noStrike" kern="0" cap="none" spc="0" normalizeH="0" baseline="0" noProof="0" dirty="0" smtClean="0">
              <a:ln>
                <a:noFill/>
              </a:ln>
              <a:solidFill>
                <a:srgbClr val="ED7D31">
                  <a:lumMod val="50000"/>
                </a:srgbClr>
              </a:solidFill>
              <a:effectLst/>
              <a:uLnTx/>
              <a:uFillTx/>
              <a:latin typeface="EYInterstate Light" panose="02000506000000020004" pitchFamily="2" charset="0"/>
              <a:ea typeface="+mn-ea"/>
              <a:cs typeface="+mn-cs"/>
            </a:endParaRPr>
          </a:p>
        </p:txBody>
      </p:sp>
      <p:graphicFrame>
        <p:nvGraphicFramePr>
          <p:cNvPr id="30" name="Object 29" hidden="1"/>
          <p:cNvGraphicFramePr>
            <a:graphicFrameLocks noChangeAspect="1"/>
          </p:cNvGraphicFramePr>
          <p:nvPr>
            <p:custDataLst>
              <p:tags r:id="rId2"/>
            </p:custDataLst>
            <p:extLst/>
          </p:nvPr>
        </p:nvGraphicFramePr>
        <p:xfrm>
          <a:off x="303917" y="215477"/>
          <a:ext cx="1498" cy="1498"/>
        </p:xfrm>
        <a:graphic>
          <a:graphicData uri="http://schemas.openxmlformats.org/presentationml/2006/ole">
            <mc:AlternateContent xmlns:mc="http://schemas.openxmlformats.org/markup-compatibility/2006">
              <mc:Choice xmlns:v="urn:schemas-microsoft-com:vml" Requires="v">
                <p:oleObj spid="_x0000_s937096" name="think-cell Slide" r:id="rId5" imgW="421" imgH="423" progId="TCLayout.ActiveDocument.1">
                  <p:embed/>
                </p:oleObj>
              </mc:Choice>
              <mc:Fallback>
                <p:oleObj name="think-cell Slide" r:id="rId5" imgW="421" imgH="423" progId="TCLayout.ActiveDocument.1">
                  <p:embed/>
                  <p:pic>
                    <p:nvPicPr>
                      <p:cNvPr id="0" name=""/>
                      <p:cNvPicPr/>
                      <p:nvPr/>
                    </p:nvPicPr>
                    <p:blipFill>
                      <a:blip r:embed="rId6"/>
                      <a:stretch>
                        <a:fillRect/>
                      </a:stretch>
                    </p:blipFill>
                    <p:spPr>
                      <a:xfrm>
                        <a:off x="303917" y="215477"/>
                        <a:ext cx="1498" cy="1498"/>
                      </a:xfrm>
                      <a:prstGeom prst="rect">
                        <a:avLst/>
                      </a:prstGeom>
                    </p:spPr>
                  </p:pic>
                </p:oleObj>
              </mc:Fallback>
            </mc:AlternateContent>
          </a:graphicData>
        </a:graphic>
      </p:graphicFrame>
      <p:sp>
        <p:nvSpPr>
          <p:cNvPr id="10" name="Rounded Rectangle 9"/>
          <p:cNvSpPr/>
          <p:nvPr/>
        </p:nvSpPr>
        <p:spPr bwMode="auto">
          <a:xfrm>
            <a:off x="2692956" y="4949741"/>
            <a:ext cx="7473976" cy="1842404"/>
          </a:xfrm>
          <a:prstGeom prst="roundRect">
            <a:avLst/>
          </a:prstGeom>
          <a:noFill/>
          <a:ln w="19050">
            <a:solidFill>
              <a:srgbClr val="8D959F"/>
            </a:solidFill>
            <a:prstDash val="dash"/>
          </a:ln>
          <a:extLst/>
        </p:spPr>
        <p:txBody>
          <a:bodyPr wrap="square" anchor="ctr">
            <a:noAutofit/>
          </a:bodyPr>
          <a:lstStyle/>
          <a:p>
            <a:pPr marL="0" lvl="1">
              <a:spcBef>
                <a:spcPts val="754"/>
              </a:spcBef>
              <a:spcAft>
                <a:spcPts val="331"/>
              </a:spcAft>
              <a:buClr>
                <a:srgbClr val="009900"/>
              </a:buClr>
              <a:buSzPct val="100000"/>
              <a:defRPr/>
            </a:pPr>
            <a:r>
              <a:rPr lang="fr-FR" altLang="fr-FR" sz="1600" b="1" kern="0" dirty="0" smtClean="0">
                <a:solidFill>
                  <a:srgbClr val="405888"/>
                </a:solidFill>
                <a:cs typeface="Arial" panose="020B0604020202020204" pitchFamily="34" charset="0"/>
              </a:rPr>
              <a:t>Sur internet par le patient lui-même : </a:t>
            </a:r>
            <a:endParaRPr lang="fr-FR" altLang="fr-FR" sz="1600" b="1" kern="0" dirty="0">
              <a:solidFill>
                <a:srgbClr val="405888"/>
              </a:solidFill>
              <a:cs typeface="Arial" panose="020B0604020202020204" pitchFamily="34" charset="0"/>
            </a:endParaRPr>
          </a:p>
          <a:p>
            <a:pPr marL="397008" lvl="3" indent="-189075">
              <a:buClr>
                <a:srgbClr val="405888"/>
              </a:buClr>
              <a:buSzPct val="75000"/>
              <a:buFont typeface="Century Gothic" panose="020B0502020202020204" pitchFamily="34" charset="0"/>
              <a:buChar char="►"/>
              <a:defRPr/>
            </a:pPr>
            <a:r>
              <a:rPr lang="fr-FR" altLang="fr-FR" sz="1600" dirty="0" smtClean="0">
                <a:solidFill>
                  <a:srgbClr val="17588B"/>
                </a:solidFill>
              </a:rPr>
              <a:t>Via le site dmp.fr, ou application mobile.</a:t>
            </a:r>
            <a:endParaRPr lang="fr-FR" altLang="fr-FR" sz="1600" dirty="0">
              <a:solidFill>
                <a:srgbClr val="17588B"/>
              </a:solidFill>
              <a:cs typeface="Arial" panose="020B0604020202020204" pitchFamily="34" charset="0"/>
            </a:endParaRPr>
          </a:p>
          <a:p>
            <a:pPr marL="207933" lvl="3" indent="0">
              <a:buClr>
                <a:srgbClr val="405888"/>
              </a:buClr>
              <a:buSzPct val="75000"/>
              <a:defRPr/>
            </a:pPr>
            <a:r>
              <a:rPr lang="fr-FR" sz="1200" dirty="0">
                <a:solidFill>
                  <a:srgbClr val="000000">
                    <a:lumMod val="75000"/>
                    <a:lumOff val="25000"/>
                  </a:srgbClr>
                </a:solidFill>
                <a:latin typeface="Arial"/>
              </a:rPr>
              <a:t>Le patient se connecte à son DMP en renseignant son </a:t>
            </a:r>
            <a:r>
              <a:rPr lang="fr-FR" sz="1200" b="1" kern="0" dirty="0">
                <a:solidFill>
                  <a:srgbClr val="17588B"/>
                </a:solidFill>
                <a:latin typeface="Arial" panose="020B0604020202020204"/>
                <a:cs typeface="Arial" panose="020B0604020202020204" pitchFamily="34" charset="0"/>
              </a:rPr>
              <a:t>identifiant de connexion</a:t>
            </a:r>
            <a:r>
              <a:rPr lang="fr-FR" sz="1200" dirty="0">
                <a:solidFill>
                  <a:srgbClr val="000000">
                    <a:lumMod val="75000"/>
                    <a:lumOff val="25000"/>
                  </a:srgbClr>
                </a:solidFill>
                <a:latin typeface="Arial"/>
              </a:rPr>
              <a:t>, son </a:t>
            </a:r>
            <a:r>
              <a:rPr lang="fr-FR" sz="1200" b="1" kern="0" dirty="0">
                <a:solidFill>
                  <a:srgbClr val="17588B"/>
                </a:solidFill>
                <a:latin typeface="Arial" panose="020B0604020202020204"/>
                <a:cs typeface="Arial" panose="020B0604020202020204" pitchFamily="34" charset="0"/>
              </a:rPr>
              <a:t>mot de passe </a:t>
            </a:r>
            <a:r>
              <a:rPr lang="fr-FR" sz="1200" dirty="0">
                <a:solidFill>
                  <a:srgbClr val="000000">
                    <a:lumMod val="75000"/>
                    <a:lumOff val="25000"/>
                  </a:srgbClr>
                </a:solidFill>
                <a:latin typeface="Arial"/>
              </a:rPr>
              <a:t>– qu’il devra personnaliser lors de la 1</a:t>
            </a:r>
            <a:r>
              <a:rPr lang="fr-FR" sz="1200" baseline="30000" dirty="0">
                <a:solidFill>
                  <a:srgbClr val="000000">
                    <a:lumMod val="75000"/>
                    <a:lumOff val="25000"/>
                  </a:srgbClr>
                </a:solidFill>
                <a:latin typeface="Arial"/>
              </a:rPr>
              <a:t>ère</a:t>
            </a:r>
            <a:r>
              <a:rPr lang="fr-FR" sz="1200" dirty="0">
                <a:solidFill>
                  <a:srgbClr val="000000">
                    <a:lumMod val="75000"/>
                    <a:lumOff val="25000"/>
                  </a:srgbClr>
                </a:solidFill>
                <a:latin typeface="Arial"/>
              </a:rPr>
              <a:t> connexion à son DMP – et un </a:t>
            </a:r>
            <a:r>
              <a:rPr lang="fr-FR" sz="1200" b="1" kern="0" dirty="0">
                <a:solidFill>
                  <a:srgbClr val="17588B"/>
                </a:solidFill>
                <a:latin typeface="Arial" panose="020B0604020202020204"/>
                <a:cs typeface="Arial" panose="020B0604020202020204" pitchFamily="34" charset="0"/>
              </a:rPr>
              <a:t>code d’accès à usage unique </a:t>
            </a:r>
            <a:r>
              <a:rPr lang="fr-FR" sz="1200" dirty="0">
                <a:solidFill>
                  <a:srgbClr val="000000">
                    <a:lumMod val="75000"/>
                    <a:lumOff val="25000"/>
                  </a:srgbClr>
                </a:solidFill>
                <a:latin typeface="Arial"/>
              </a:rPr>
              <a:t>reçu par SMS, ou par e-mail.</a:t>
            </a:r>
          </a:p>
          <a:p>
            <a:pPr marL="207933" lvl="3" indent="0">
              <a:buClr>
                <a:srgbClr val="405888"/>
              </a:buClr>
              <a:buSzPct val="75000"/>
              <a:defRPr/>
            </a:pPr>
            <a:endParaRPr lang="fr-FR" altLang="fr-FR" sz="1600" dirty="0" smtClean="0">
              <a:solidFill>
                <a:srgbClr val="17588B"/>
              </a:solidFill>
            </a:endParaRPr>
          </a:p>
        </p:txBody>
      </p:sp>
      <p:sp>
        <p:nvSpPr>
          <p:cNvPr id="17" name="Rectangle 16"/>
          <p:cNvSpPr/>
          <p:nvPr/>
        </p:nvSpPr>
        <p:spPr>
          <a:xfrm>
            <a:off x="667134" y="5417949"/>
            <a:ext cx="1474639" cy="692497"/>
          </a:xfrm>
          <a:prstGeom prst="rect">
            <a:avLst/>
          </a:prstGeom>
        </p:spPr>
        <p:txBody>
          <a:bodyPr wrap="square">
            <a:spAutoFit/>
          </a:bodyPr>
          <a:lstStyle/>
          <a:p>
            <a:pPr marL="0" lvl="1" algn="ctr">
              <a:buClr>
                <a:srgbClr val="99CC00"/>
              </a:buClr>
              <a:buSzPct val="100000"/>
              <a:defRPr/>
            </a:pPr>
            <a:r>
              <a:rPr lang="fr-FR" altLang="fr-FR" sz="1300" dirty="0">
                <a:solidFill>
                  <a:schemeClr val="bg1"/>
                </a:solidFill>
              </a:rPr>
              <a:t>Accès des professionnels de santé</a:t>
            </a:r>
          </a:p>
        </p:txBody>
      </p:sp>
      <p:sp>
        <p:nvSpPr>
          <p:cNvPr id="6" name="Rounded Rectangle 5"/>
          <p:cNvSpPr/>
          <p:nvPr/>
        </p:nvSpPr>
        <p:spPr>
          <a:xfrm>
            <a:off x="2692956" y="1121057"/>
            <a:ext cx="7473976" cy="2880320"/>
          </a:xfrm>
          <a:prstGeom prst="roundRect">
            <a:avLst/>
          </a:prstGeom>
          <a:noFill/>
          <a:ln w="19050">
            <a:solidFill>
              <a:srgbClr val="E6B59A"/>
            </a:solidFill>
            <a:prstDash val="dash"/>
          </a:ln>
        </p:spPr>
        <p:txBody>
          <a:bodyPr wrap="square" anchor="ctr">
            <a:noAutofit/>
          </a:bodyPr>
          <a:lstStyle/>
          <a:p>
            <a:pPr marL="0" lvl="1">
              <a:spcBef>
                <a:spcPts val="754"/>
              </a:spcBef>
              <a:spcAft>
                <a:spcPts val="331"/>
              </a:spcAft>
              <a:buClr>
                <a:srgbClr val="009900"/>
              </a:buClr>
              <a:buSzPct val="100000"/>
              <a:defRPr/>
            </a:pPr>
            <a:r>
              <a:rPr lang="fr-FR" sz="1600" b="1" kern="0" dirty="0">
                <a:solidFill>
                  <a:srgbClr val="405888"/>
                </a:solidFill>
                <a:cs typeface="Arial" panose="020B0604020202020204" pitchFamily="34" charset="0"/>
              </a:rPr>
              <a:t>Le professionnel de santé autorisé par le </a:t>
            </a:r>
            <a:r>
              <a:rPr lang="fr-FR" sz="1600" b="1" kern="0" dirty="0" smtClean="0">
                <a:solidFill>
                  <a:srgbClr val="405888"/>
                </a:solidFill>
                <a:cs typeface="Arial" panose="020B0604020202020204" pitchFamily="34" charset="0"/>
              </a:rPr>
              <a:t>patient et </a:t>
            </a:r>
            <a:r>
              <a:rPr lang="fr-FR" sz="1600" b="1" kern="0" dirty="0">
                <a:solidFill>
                  <a:srgbClr val="405888"/>
                </a:solidFill>
                <a:cs typeface="Arial" panose="020B0604020202020204" pitchFamily="34" charset="0"/>
              </a:rPr>
              <a:t>authentifié par sa carte de professionnel de santé (CPS) peut accéder au DMP du patient.</a:t>
            </a:r>
          </a:p>
          <a:p>
            <a:pPr marL="397008" lvl="3" indent="-189075">
              <a:spcBef>
                <a:spcPts val="0"/>
              </a:spcBef>
              <a:spcAft>
                <a:spcPts val="600"/>
              </a:spcAft>
              <a:buClr>
                <a:srgbClr val="405888"/>
              </a:buClr>
              <a:buSzPct val="75000"/>
              <a:buFont typeface="Century Gothic" panose="020B0502020202020204" pitchFamily="34" charset="0"/>
              <a:buChar char="►"/>
              <a:defRPr/>
            </a:pPr>
            <a:r>
              <a:rPr lang="fr-FR" sz="1600" dirty="0">
                <a:solidFill>
                  <a:srgbClr val="17588B"/>
                </a:solidFill>
              </a:rPr>
              <a:t>Via son logiciel </a:t>
            </a:r>
            <a:r>
              <a:rPr lang="fr-FR" sz="1600" dirty="0" smtClean="0">
                <a:solidFill>
                  <a:srgbClr val="17588B"/>
                </a:solidFill>
              </a:rPr>
              <a:t>métier compatible avec le DMP</a:t>
            </a:r>
            <a:endParaRPr lang="fr-FR" sz="1600" dirty="0">
              <a:solidFill>
                <a:srgbClr val="17588B"/>
              </a:solidFill>
            </a:endParaRPr>
          </a:p>
          <a:p>
            <a:pPr marL="397008" lvl="3" indent="-189075">
              <a:spcBef>
                <a:spcPts val="0"/>
              </a:spcBef>
              <a:spcAft>
                <a:spcPts val="600"/>
              </a:spcAft>
              <a:buClr>
                <a:srgbClr val="405888"/>
              </a:buClr>
              <a:buSzPct val="75000"/>
              <a:buFont typeface="Century Gothic" panose="020B0502020202020204" pitchFamily="34" charset="0"/>
              <a:buChar char="►"/>
              <a:defRPr/>
            </a:pPr>
            <a:r>
              <a:rPr lang="fr-FR" sz="1600" dirty="0">
                <a:solidFill>
                  <a:srgbClr val="17588B"/>
                </a:solidFill>
              </a:rPr>
              <a:t>Via le site dmp.fr</a:t>
            </a:r>
          </a:p>
          <a:p>
            <a:pPr marL="0" lvl="3" indent="0">
              <a:spcBef>
                <a:spcPts val="754"/>
              </a:spcBef>
              <a:spcAft>
                <a:spcPts val="331"/>
              </a:spcAft>
              <a:buClr>
                <a:srgbClr val="405888"/>
              </a:buClr>
              <a:buSzPct val="75000"/>
              <a:defRPr/>
            </a:pPr>
            <a:r>
              <a:rPr lang="fr-FR" sz="1600" dirty="0">
                <a:solidFill>
                  <a:srgbClr val="17588B"/>
                </a:solidFill>
              </a:rPr>
              <a:t>Une matrice d’habilitation définit, par profession, la liste des documents du DMP auquel il a </a:t>
            </a:r>
            <a:r>
              <a:rPr lang="fr-FR" sz="1600" dirty="0" smtClean="0">
                <a:solidFill>
                  <a:srgbClr val="17588B"/>
                </a:solidFill>
              </a:rPr>
              <a:t>accès.</a:t>
            </a:r>
            <a:endParaRPr lang="fr-FR" sz="1600" dirty="0">
              <a:solidFill>
                <a:srgbClr val="17588B"/>
              </a:solidFill>
            </a:endParaRPr>
          </a:p>
          <a:p>
            <a:pPr marL="207933" lvl="1" indent="0">
              <a:buClr>
                <a:srgbClr val="689CDA"/>
              </a:buClr>
              <a:buSzPct val="80000"/>
              <a:defRPr/>
            </a:pPr>
            <a:endParaRPr lang="fr-FR" sz="1600" b="1" dirty="0">
              <a:cs typeface="Arial" panose="020B0604020202020204" pitchFamily="34" charset="0"/>
            </a:endParaRPr>
          </a:p>
          <a:p>
            <a:pPr marL="20798" lvl="1">
              <a:buClr>
                <a:srgbClr val="689CDA"/>
              </a:buClr>
              <a:buSzPct val="80000"/>
              <a:defRPr/>
            </a:pPr>
            <a:r>
              <a:rPr lang="fr-FR" sz="1600" b="1" dirty="0">
                <a:solidFill>
                  <a:schemeClr val="tx2"/>
                </a:solidFill>
                <a:cs typeface="Arial" panose="020B0604020202020204" pitchFamily="34" charset="0"/>
              </a:rPr>
              <a:t>Point d’attention : </a:t>
            </a:r>
            <a:r>
              <a:rPr lang="fr-FR" sz="1600" dirty="0">
                <a:solidFill>
                  <a:schemeClr val="tx2"/>
                </a:solidFill>
                <a:cs typeface="Arial" panose="020B0604020202020204" pitchFamily="34" charset="0"/>
              </a:rPr>
              <a:t>Le patient est notifié lors d’un premier accès à son DMP par un nouveau professionnel de </a:t>
            </a:r>
            <a:r>
              <a:rPr lang="fr-FR" sz="1600" dirty="0" smtClean="0">
                <a:solidFill>
                  <a:schemeClr val="tx2"/>
                </a:solidFill>
                <a:cs typeface="Arial" panose="020B0604020202020204" pitchFamily="34" charset="0"/>
              </a:rPr>
              <a:t>santé. Tous les accès sont tracés et accessibles </a:t>
            </a:r>
            <a:r>
              <a:rPr lang="fr-FR" sz="1600" dirty="0">
                <a:solidFill>
                  <a:schemeClr val="tx2"/>
                </a:solidFill>
                <a:cs typeface="Arial" panose="020B0604020202020204" pitchFamily="34" charset="0"/>
              </a:rPr>
              <a:t>au patient ainsi qu’à son médecin traitant.</a:t>
            </a:r>
          </a:p>
        </p:txBody>
      </p:sp>
      <p:sp>
        <p:nvSpPr>
          <p:cNvPr id="106" name="Title 1"/>
          <p:cNvSpPr txBox="1">
            <a:spLocks/>
          </p:cNvSpPr>
          <p:nvPr/>
        </p:nvSpPr>
        <p:spPr bwMode="auto">
          <a:xfrm>
            <a:off x="1185974" y="158383"/>
            <a:ext cx="5760640"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rgbClr val="FFFFFF"/>
                </a:solidFill>
              </a:rPr>
              <a:t>Comment consulter un DMP ?</a:t>
            </a:r>
            <a:endParaRPr lang="fr-FR" altLang="fr-FR" sz="2000" kern="0" dirty="0">
              <a:solidFill>
                <a:srgbClr val="FFFFFF"/>
              </a:solidFill>
            </a:endParaRPr>
          </a:p>
        </p:txBody>
      </p:sp>
      <p:pic>
        <p:nvPicPr>
          <p:cNvPr id="110" name="Picture 109"/>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203715" y="4898332"/>
            <a:ext cx="660884" cy="814246"/>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Lst>
        </p:spPr>
      </p:pic>
      <p:sp>
        <p:nvSpPr>
          <p:cNvPr id="16" name="Rectangle 15"/>
          <p:cNvSpPr/>
          <p:nvPr/>
        </p:nvSpPr>
        <p:spPr>
          <a:xfrm>
            <a:off x="561157" y="1883044"/>
            <a:ext cx="1581013" cy="692497"/>
          </a:xfrm>
          <a:prstGeom prst="rect">
            <a:avLst/>
          </a:prstGeom>
        </p:spPr>
        <p:txBody>
          <a:bodyPr wrap="square">
            <a:spAutoFit/>
          </a:bodyPr>
          <a:lstStyle/>
          <a:p>
            <a:pPr marL="0" lvl="1" algn="ctr">
              <a:buClr>
                <a:srgbClr val="99CC00"/>
              </a:buClr>
              <a:buSzPct val="100000"/>
              <a:defRPr/>
            </a:pPr>
            <a:r>
              <a:rPr lang="fr-FR" altLang="fr-FR" sz="1300" dirty="0" smtClean="0">
                <a:solidFill>
                  <a:schemeClr val="bg1"/>
                </a:solidFill>
              </a:rPr>
              <a:t>Accès du patient ou du représentant légal</a:t>
            </a:r>
            <a:endParaRPr lang="fr-FR" altLang="fr-FR" sz="1300" dirty="0">
              <a:solidFill>
                <a:schemeClr val="bg1"/>
              </a:solidFill>
            </a:endParaRPr>
          </a:p>
        </p:txBody>
      </p:sp>
      <p:pic>
        <p:nvPicPr>
          <p:cNvPr id="12" name="Picture 1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925662" y="2561216"/>
            <a:ext cx="720000" cy="720000"/>
          </a:xfrm>
          <a:prstGeom prst="rect">
            <a:avLst/>
          </a:prstGeom>
        </p:spPr>
      </p:pic>
      <p:pic>
        <p:nvPicPr>
          <p:cNvPr id="14" name="Picture 13"/>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1020996" y="5150943"/>
            <a:ext cx="720000" cy="720000"/>
          </a:xfrm>
          <a:prstGeom prst="rect">
            <a:avLst/>
          </a:prstGeom>
        </p:spPr>
      </p:pic>
      <p:pic>
        <p:nvPicPr>
          <p:cNvPr id="13" name="Picture 12"/>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095687" y="5089431"/>
            <a:ext cx="817758" cy="432048"/>
          </a:xfrm>
          <a:prstGeom prst="rect">
            <a:avLst/>
          </a:prstGeom>
        </p:spPr>
      </p:pic>
    </p:spTree>
    <p:extLst>
      <p:ext uri="{BB962C8B-B14F-4D97-AF65-F5344CB8AC3E}">
        <p14:creationId xmlns:p14="http://schemas.microsoft.com/office/powerpoint/2010/main" val="1580244391"/>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51374"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itle 1"/>
          <p:cNvSpPr txBox="1">
            <a:spLocks/>
          </p:cNvSpPr>
          <p:nvPr/>
        </p:nvSpPr>
        <p:spPr bwMode="auto">
          <a:xfrm>
            <a:off x="1185973" y="158383"/>
            <a:ext cx="7614730"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rgbClr val="FFFFFF"/>
                </a:solidFill>
              </a:rPr>
              <a:t>Focus (1/3) </a:t>
            </a:r>
            <a:r>
              <a:rPr lang="fr-FR" altLang="fr-FR" sz="2000" kern="0" dirty="0">
                <a:solidFill>
                  <a:srgbClr val="FFFFFF"/>
                </a:solidFill>
              </a:rPr>
              <a:t>– Les accès en mode urgence</a:t>
            </a:r>
          </a:p>
        </p:txBody>
      </p:sp>
      <p:sp>
        <p:nvSpPr>
          <p:cNvPr id="16" name="Rectangle 15"/>
          <p:cNvSpPr/>
          <p:nvPr/>
        </p:nvSpPr>
        <p:spPr bwMode="auto">
          <a:xfrm>
            <a:off x="1695697" y="2017152"/>
            <a:ext cx="6037669" cy="1142357"/>
          </a:xfrm>
          <a:prstGeom prst="rect">
            <a:avLst/>
          </a:prstGeom>
          <a:solidFill>
            <a:srgbClr val="D5E9E6">
              <a:alpha val="58039"/>
            </a:srgb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21" name="Espace réservé du contenu 2"/>
          <p:cNvSpPr txBox="1">
            <a:spLocks/>
          </p:cNvSpPr>
          <p:nvPr/>
        </p:nvSpPr>
        <p:spPr bwMode="auto">
          <a:xfrm>
            <a:off x="1695697" y="2160368"/>
            <a:ext cx="6037669" cy="855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just" defTabSz="914400" eaLnBrk="1" fontAlgn="auto" hangingPunct="1">
              <a:lnSpc>
                <a:spcPct val="80000"/>
              </a:lnSpc>
              <a:spcBef>
                <a:spcPts val="300"/>
              </a:spcBef>
              <a:spcAft>
                <a:spcPts val="300"/>
              </a:spcAft>
              <a:buClr>
                <a:srgbClr val="17588B"/>
              </a:buClr>
              <a:buSzPct val="100000"/>
              <a:buFont typeface="Wingdings" panose="05000000000000000000" pitchFamily="2" charset="2"/>
              <a:buNone/>
              <a:defRPr/>
            </a:pPr>
            <a:r>
              <a:rPr lang="fr-FR" sz="1600" b="1" dirty="0" smtClean="0">
                <a:solidFill>
                  <a:srgbClr val="00477F"/>
                </a:solidFill>
              </a:rPr>
              <a:t>Un </a:t>
            </a:r>
            <a:r>
              <a:rPr lang="fr-FR" sz="1600" b="1" dirty="0">
                <a:solidFill>
                  <a:srgbClr val="00477F"/>
                </a:solidFill>
              </a:rPr>
              <a:t>accès SAMU-Centre </a:t>
            </a:r>
            <a:r>
              <a:rPr lang="fr-FR" sz="1600" b="1" dirty="0" smtClean="0">
                <a:solidFill>
                  <a:srgbClr val="00477F"/>
                </a:solidFill>
              </a:rPr>
              <a:t>15</a:t>
            </a:r>
          </a:p>
          <a:p>
            <a:pPr marL="0" lvl="1" indent="0" algn="just" defTabSz="914400" eaLnBrk="1" fontAlgn="auto" hangingPunct="1">
              <a:lnSpc>
                <a:spcPct val="80000"/>
              </a:lnSpc>
              <a:spcBef>
                <a:spcPts val="300"/>
              </a:spcBef>
              <a:spcAft>
                <a:spcPts val="300"/>
              </a:spcAft>
              <a:buClr>
                <a:srgbClr val="17588B"/>
              </a:buClr>
              <a:buSzPct val="100000"/>
              <a:buFont typeface="Wingdings" panose="05000000000000000000" pitchFamily="2" charset="2"/>
              <a:buNone/>
              <a:defRPr/>
            </a:pPr>
            <a:r>
              <a:rPr lang="fr-FR" sz="1400" dirty="0" smtClean="0">
                <a:solidFill>
                  <a:srgbClr val="808080">
                    <a:lumMod val="50000"/>
                  </a:srgbClr>
                </a:solidFill>
              </a:rPr>
              <a:t>Le </a:t>
            </a:r>
            <a:r>
              <a:rPr lang="fr-FR" sz="1400" dirty="0">
                <a:solidFill>
                  <a:srgbClr val="808080">
                    <a:lumMod val="50000"/>
                  </a:srgbClr>
                </a:solidFill>
              </a:rPr>
              <a:t>médecin régulateur peut accéder au DMP d'un patient pour lequel il reçoit un </a:t>
            </a:r>
            <a:r>
              <a:rPr lang="fr-FR" sz="1400" dirty="0" smtClean="0">
                <a:solidFill>
                  <a:srgbClr val="808080">
                    <a:lumMod val="50000"/>
                  </a:srgbClr>
                </a:solidFill>
              </a:rPr>
              <a:t>appel. Le </a:t>
            </a:r>
            <a:r>
              <a:rPr lang="fr-FR" sz="1400" dirty="0">
                <a:solidFill>
                  <a:srgbClr val="808080">
                    <a:lumMod val="50000"/>
                  </a:srgbClr>
                </a:solidFill>
              </a:rPr>
              <a:t>médecin régulateur </a:t>
            </a:r>
            <a:r>
              <a:rPr lang="fr-FR" sz="1400" dirty="0" smtClean="0">
                <a:solidFill>
                  <a:srgbClr val="808080">
                    <a:lumMod val="50000"/>
                  </a:srgbClr>
                </a:solidFill>
              </a:rPr>
              <a:t>n’a pas </a:t>
            </a:r>
            <a:r>
              <a:rPr lang="fr-FR" sz="1400" dirty="0">
                <a:solidFill>
                  <a:srgbClr val="808080">
                    <a:lumMod val="50000"/>
                  </a:srgbClr>
                </a:solidFill>
              </a:rPr>
              <a:t>à justifier le motif de son accès</a:t>
            </a:r>
            <a:r>
              <a:rPr lang="fr-FR" sz="1400" dirty="0" smtClean="0">
                <a:solidFill>
                  <a:srgbClr val="808080">
                    <a:lumMod val="50000"/>
                  </a:srgbClr>
                </a:solidFill>
              </a:rPr>
              <a:t>.</a:t>
            </a:r>
          </a:p>
        </p:txBody>
      </p:sp>
      <p:sp>
        <p:nvSpPr>
          <p:cNvPr id="28" name="Espace réservé du contenu 2"/>
          <p:cNvSpPr txBox="1">
            <a:spLocks/>
          </p:cNvSpPr>
          <p:nvPr/>
        </p:nvSpPr>
        <p:spPr bwMode="auto">
          <a:xfrm>
            <a:off x="1182120" y="4870371"/>
            <a:ext cx="8554687" cy="171936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285750" lvl="1" indent="-285750" algn="just" defTabSz="914400" eaLnBrk="1" fontAlgn="auto" hangingPunct="1">
              <a:lnSpc>
                <a:spcPct val="80000"/>
              </a:lnSpc>
              <a:spcBef>
                <a:spcPts val="0"/>
              </a:spcBef>
              <a:spcAft>
                <a:spcPts val="0"/>
              </a:spcAft>
              <a:buClr>
                <a:srgbClr val="009999"/>
              </a:buClr>
              <a:buSzPct val="100000"/>
              <a:buFont typeface="Wingdings" panose="05000000000000000000" pitchFamily="2" charset="2"/>
              <a:buChar char="§"/>
              <a:defRPr/>
            </a:pPr>
            <a:r>
              <a:rPr lang="fr-FR" sz="1600" dirty="0">
                <a:solidFill>
                  <a:srgbClr val="256291"/>
                </a:solidFill>
              </a:rPr>
              <a:t>Le professionnel de santé déclare alors qu'il accède en urgence (case à cocher dans le DMP) et saisit le motif justifiant l'urgence lors de l'accès en mode « bris de glace »</a:t>
            </a:r>
          </a:p>
          <a:p>
            <a:pPr marL="285750" lvl="1" indent="-285750" algn="just" defTabSz="914400" eaLnBrk="1" fontAlgn="auto" hangingPunct="1">
              <a:lnSpc>
                <a:spcPct val="80000"/>
              </a:lnSpc>
              <a:spcBef>
                <a:spcPts val="0"/>
              </a:spcBef>
              <a:spcAft>
                <a:spcPts val="0"/>
              </a:spcAft>
              <a:buClr>
                <a:srgbClr val="009999"/>
              </a:buClr>
              <a:buSzPct val="100000"/>
              <a:buFont typeface="Wingdings" panose="05000000000000000000" pitchFamily="2" charset="2"/>
              <a:buChar char="§"/>
              <a:defRPr/>
            </a:pPr>
            <a:endParaRPr lang="fr-FR" sz="1600" b="1" dirty="0">
              <a:solidFill>
                <a:srgbClr val="256291"/>
              </a:solidFill>
            </a:endParaRPr>
          </a:p>
          <a:p>
            <a:pPr marL="285750" lvl="1" indent="-285750" algn="just" defTabSz="914400" eaLnBrk="1" fontAlgn="auto" hangingPunct="1">
              <a:lnSpc>
                <a:spcPct val="80000"/>
              </a:lnSpc>
              <a:spcBef>
                <a:spcPts val="0"/>
              </a:spcBef>
              <a:spcAft>
                <a:spcPts val="0"/>
              </a:spcAft>
              <a:buClr>
                <a:srgbClr val="009999"/>
              </a:buClr>
              <a:buSzPct val="100000"/>
              <a:buFont typeface="Wingdings" panose="05000000000000000000" pitchFamily="2" charset="2"/>
              <a:buChar char="§"/>
              <a:defRPr/>
            </a:pPr>
            <a:r>
              <a:rPr lang="fr-FR" sz="1600" dirty="0">
                <a:solidFill>
                  <a:srgbClr val="256291"/>
                </a:solidFill>
              </a:rPr>
              <a:t>Ces accès sont tracés dans le DMP du patient et identifiés comme des accès en mode </a:t>
            </a:r>
            <a:r>
              <a:rPr lang="fr-FR" sz="1600" dirty="0" smtClean="0">
                <a:solidFill>
                  <a:srgbClr val="256291"/>
                </a:solidFill>
              </a:rPr>
              <a:t>urgence</a:t>
            </a:r>
          </a:p>
          <a:p>
            <a:pPr marL="285750" lvl="1" indent="-285750" algn="just" defTabSz="914400" eaLnBrk="1" fontAlgn="auto" hangingPunct="1">
              <a:lnSpc>
                <a:spcPct val="80000"/>
              </a:lnSpc>
              <a:spcBef>
                <a:spcPts val="0"/>
              </a:spcBef>
              <a:spcAft>
                <a:spcPts val="0"/>
              </a:spcAft>
              <a:buClr>
                <a:srgbClr val="009999"/>
              </a:buClr>
              <a:buSzPct val="100000"/>
              <a:buFont typeface="Wingdings" panose="05000000000000000000" pitchFamily="2" charset="2"/>
              <a:buChar char="§"/>
              <a:defRPr/>
            </a:pPr>
            <a:endParaRPr lang="fr-FR" sz="1600" dirty="0" smtClean="0">
              <a:solidFill>
                <a:srgbClr val="256291"/>
              </a:solidFill>
            </a:endParaRPr>
          </a:p>
          <a:p>
            <a:pPr marL="285750" lvl="1" indent="-285750" algn="just" defTabSz="914400" eaLnBrk="1" fontAlgn="auto" hangingPunct="1">
              <a:lnSpc>
                <a:spcPct val="80000"/>
              </a:lnSpc>
              <a:spcBef>
                <a:spcPts val="0"/>
              </a:spcBef>
              <a:spcAft>
                <a:spcPts val="0"/>
              </a:spcAft>
              <a:buClr>
                <a:srgbClr val="009999"/>
              </a:buClr>
              <a:buSzPct val="100000"/>
              <a:buFont typeface="Wingdings" panose="05000000000000000000" pitchFamily="2" charset="2"/>
              <a:buChar char="§"/>
              <a:defRPr/>
            </a:pPr>
            <a:r>
              <a:rPr lang="fr-FR" sz="1600" dirty="0">
                <a:solidFill>
                  <a:srgbClr val="256291"/>
                </a:solidFill>
              </a:rPr>
              <a:t>Le patient peut à tout moment </a:t>
            </a:r>
            <a:r>
              <a:rPr lang="fr-FR" sz="1600" dirty="0" smtClean="0">
                <a:solidFill>
                  <a:srgbClr val="256291"/>
                </a:solidFill>
              </a:rPr>
              <a:t>revenir </a:t>
            </a:r>
            <a:r>
              <a:rPr lang="fr-FR" sz="1600" dirty="0">
                <a:solidFill>
                  <a:srgbClr val="256291"/>
                </a:solidFill>
              </a:rPr>
              <a:t>sur sa décision concernant l’accès à son DMP en urgence</a:t>
            </a:r>
          </a:p>
          <a:p>
            <a:pPr marL="0" lvl="1" indent="0" algn="just" defTabSz="914400" eaLnBrk="1" fontAlgn="auto" hangingPunct="1">
              <a:lnSpc>
                <a:spcPct val="80000"/>
              </a:lnSpc>
              <a:spcBef>
                <a:spcPts val="0"/>
              </a:spcBef>
              <a:spcAft>
                <a:spcPts val="0"/>
              </a:spcAft>
              <a:buClr>
                <a:srgbClr val="E27959"/>
              </a:buClr>
              <a:buSzPct val="100000"/>
              <a:buFont typeface="Wingdings" panose="05000000000000000000" pitchFamily="2" charset="2"/>
              <a:buNone/>
              <a:defRPr/>
            </a:pPr>
            <a:endParaRPr lang="fr-FR" sz="1600" dirty="0">
              <a:solidFill>
                <a:srgbClr val="808080">
                  <a:lumMod val="50000"/>
                </a:srgbClr>
              </a:solidFill>
            </a:endParaRPr>
          </a:p>
        </p:txBody>
      </p:sp>
      <p:pic>
        <p:nvPicPr>
          <p:cNvPr id="30" name="Picture 29"/>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223113" y="2430146"/>
            <a:ext cx="1585702" cy="1585702"/>
          </a:xfrm>
          <a:prstGeom prst="rect">
            <a:avLst/>
          </a:prstGeom>
        </p:spPr>
      </p:pic>
      <p:sp>
        <p:nvSpPr>
          <p:cNvPr id="31" name="Rounded Rectangle 30"/>
          <p:cNvSpPr/>
          <p:nvPr/>
        </p:nvSpPr>
        <p:spPr bwMode="auto">
          <a:xfrm>
            <a:off x="879823" y="4856073"/>
            <a:ext cx="9169654" cy="1647142"/>
          </a:xfrm>
          <a:prstGeom prst="roundRect">
            <a:avLst/>
          </a:prstGeom>
          <a:noFill/>
          <a:ln w="19050">
            <a:solidFill>
              <a:srgbClr val="E6B59A"/>
            </a:solidFill>
            <a:prstDash val="dash"/>
          </a:ln>
          <a:extLst/>
        </p:spPr>
        <p:txBody>
          <a:bodyPr wrap="square" anchor="ctr">
            <a:noAutofit/>
          </a:bodyPr>
          <a:lstStyle/>
          <a:p>
            <a:endParaRPr lang="fr-FR" altLang="fr-FR" sz="1050" dirty="0"/>
          </a:p>
        </p:txBody>
      </p:sp>
      <p:pic>
        <p:nvPicPr>
          <p:cNvPr id="32" name="Picture 3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9277" y="4640651"/>
            <a:ext cx="684000" cy="684000"/>
          </a:xfrm>
          <a:prstGeom prst="rect">
            <a:avLst/>
          </a:prstGeom>
        </p:spPr>
      </p:pic>
      <p:sp>
        <p:nvSpPr>
          <p:cNvPr id="33" name="Rectangle 32"/>
          <p:cNvSpPr/>
          <p:nvPr/>
        </p:nvSpPr>
        <p:spPr>
          <a:xfrm flipH="1">
            <a:off x="1695697" y="3249373"/>
            <a:ext cx="6037669" cy="1276954"/>
          </a:xfrm>
          <a:prstGeom prst="rect">
            <a:avLst/>
          </a:prstGeom>
          <a:solidFill>
            <a:srgbClr val="F4DED2"/>
          </a:solidFill>
          <a:ln w="25400" cap="flat" cmpd="sng" algn="ctr">
            <a:noFill/>
            <a:prstDash val="solid"/>
          </a:ln>
          <a:effectLst/>
        </p:spPr>
        <p:txBody>
          <a:bodyPr lIns="35917" tIns="45612" rIns="35917" bIns="45612" anchor="ctr"/>
          <a:lstStyle/>
          <a:p>
            <a:pPr algn="ctr" defTabSz="912253" eaLnBrk="1" fontAlgn="auto" hangingPunct="1">
              <a:lnSpc>
                <a:spcPct val="120000"/>
              </a:lnSpc>
              <a:spcBef>
                <a:spcPts val="0"/>
              </a:spcBef>
              <a:spcAft>
                <a:spcPts val="0"/>
              </a:spcAft>
              <a:defRPr/>
            </a:pPr>
            <a:endParaRPr lang="fr-FR" sz="1600" dirty="0">
              <a:solidFill>
                <a:srgbClr val="405888"/>
              </a:solidFill>
            </a:endParaRPr>
          </a:p>
        </p:txBody>
      </p:sp>
      <p:sp>
        <p:nvSpPr>
          <p:cNvPr id="34" name="Espace réservé du contenu 2"/>
          <p:cNvSpPr txBox="1">
            <a:spLocks/>
          </p:cNvSpPr>
          <p:nvPr/>
        </p:nvSpPr>
        <p:spPr bwMode="auto">
          <a:xfrm>
            <a:off x="1695698" y="3312953"/>
            <a:ext cx="6037668" cy="12147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just" defTabSz="914400" eaLnBrk="1" fontAlgn="auto" hangingPunct="1">
              <a:lnSpc>
                <a:spcPct val="80000"/>
              </a:lnSpc>
              <a:spcBef>
                <a:spcPts val="300"/>
              </a:spcBef>
              <a:spcAft>
                <a:spcPts val="300"/>
              </a:spcAft>
              <a:buClr>
                <a:srgbClr val="17588B"/>
              </a:buClr>
              <a:buSzPct val="100000"/>
              <a:buFont typeface="Wingdings" panose="05000000000000000000" pitchFamily="2" charset="2"/>
              <a:buNone/>
              <a:defRPr/>
            </a:pPr>
            <a:r>
              <a:rPr lang="fr-FR" sz="1600" b="1" dirty="0" smtClean="0">
                <a:solidFill>
                  <a:srgbClr val="00477F"/>
                </a:solidFill>
              </a:rPr>
              <a:t>Un </a:t>
            </a:r>
            <a:r>
              <a:rPr lang="fr-FR" sz="1600" b="1" dirty="0">
                <a:solidFill>
                  <a:srgbClr val="00477F"/>
                </a:solidFill>
              </a:rPr>
              <a:t>accès en mode « bris de glace » </a:t>
            </a:r>
            <a:endParaRPr lang="fr-FR" sz="1600" dirty="0">
              <a:solidFill>
                <a:srgbClr val="808080">
                  <a:lumMod val="50000"/>
                </a:srgbClr>
              </a:solidFill>
            </a:endParaRPr>
          </a:p>
          <a:p>
            <a:pPr marL="0" lvl="1" indent="0" algn="just" defTabSz="914400" eaLnBrk="1" fontAlgn="auto" hangingPunct="1">
              <a:lnSpc>
                <a:spcPct val="80000"/>
              </a:lnSpc>
              <a:spcBef>
                <a:spcPts val="300"/>
              </a:spcBef>
              <a:spcAft>
                <a:spcPts val="300"/>
              </a:spcAft>
              <a:buClr>
                <a:srgbClr val="17588B"/>
              </a:buClr>
              <a:buSzPct val="100000"/>
              <a:buFont typeface="Wingdings" panose="05000000000000000000" pitchFamily="2" charset="2"/>
              <a:buNone/>
              <a:defRPr/>
            </a:pPr>
            <a:r>
              <a:rPr lang="fr-FR" sz="1400" dirty="0" smtClean="0">
                <a:solidFill>
                  <a:srgbClr val="808080">
                    <a:lumMod val="50000"/>
                  </a:srgbClr>
                </a:solidFill>
              </a:rPr>
              <a:t>Tout </a:t>
            </a:r>
            <a:r>
              <a:rPr lang="fr-FR" sz="1400" dirty="0">
                <a:solidFill>
                  <a:srgbClr val="808080">
                    <a:lumMod val="50000"/>
                  </a:srgbClr>
                </a:solidFill>
              </a:rPr>
              <a:t>professionnel de santé peut consulter le DMP d'un patient dont l'état comporte un risque immédiat pour sa santé, sauf si ce patient </a:t>
            </a:r>
            <a:r>
              <a:rPr lang="fr-FR" sz="1400" dirty="0" smtClean="0">
                <a:solidFill>
                  <a:srgbClr val="808080">
                    <a:lumMod val="50000"/>
                  </a:srgbClr>
                </a:solidFill>
              </a:rPr>
              <a:t>en </a:t>
            </a:r>
            <a:r>
              <a:rPr lang="fr-FR" sz="1400" dirty="0">
                <a:solidFill>
                  <a:srgbClr val="808080">
                    <a:lumMod val="50000"/>
                  </a:srgbClr>
                </a:solidFill>
              </a:rPr>
              <a:t>a bloqué l'accès de façon spécifique </a:t>
            </a:r>
            <a:r>
              <a:rPr lang="fr-FR" sz="1400" dirty="0" smtClean="0">
                <a:solidFill>
                  <a:srgbClr val="808080">
                    <a:lumMod val="50000"/>
                  </a:srgbClr>
                </a:solidFill>
              </a:rPr>
              <a:t>auparavant</a:t>
            </a:r>
            <a:r>
              <a:rPr lang="fr-FR" sz="1400" dirty="0">
                <a:solidFill>
                  <a:srgbClr val="808080">
                    <a:lumMod val="50000"/>
                  </a:srgbClr>
                </a:solidFill>
              </a:rPr>
              <a:t>. Dans ce cas, le professionnel de santé renseigne le nom du patient, son prénom, sa date de naissance et la justification de l’accès du professionnel de santé</a:t>
            </a:r>
            <a:r>
              <a:rPr lang="fr-FR" sz="1400" dirty="0" smtClean="0">
                <a:solidFill>
                  <a:srgbClr val="808080">
                    <a:lumMod val="50000"/>
                  </a:srgbClr>
                </a:solidFill>
              </a:rPr>
              <a:t>.</a:t>
            </a:r>
            <a:endParaRPr lang="fr-FR" sz="1400" dirty="0">
              <a:solidFill>
                <a:srgbClr val="808080">
                  <a:lumMod val="50000"/>
                </a:srgbClr>
              </a:solidFill>
            </a:endParaRPr>
          </a:p>
        </p:txBody>
      </p:sp>
      <p:sp>
        <p:nvSpPr>
          <p:cNvPr id="35" name="Espace réservé du contenu 2"/>
          <p:cNvSpPr txBox="1">
            <a:spLocks/>
          </p:cNvSpPr>
          <p:nvPr/>
        </p:nvSpPr>
        <p:spPr bwMode="auto">
          <a:xfrm>
            <a:off x="1298832" y="1980798"/>
            <a:ext cx="432048" cy="855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ctr" defTabSz="914400" eaLnBrk="1" fontAlgn="auto" hangingPunct="1">
              <a:lnSpc>
                <a:spcPct val="80000"/>
              </a:lnSpc>
              <a:spcBef>
                <a:spcPts val="300"/>
              </a:spcBef>
              <a:spcAft>
                <a:spcPts val="300"/>
              </a:spcAft>
              <a:buClr>
                <a:srgbClr val="17588B"/>
              </a:buClr>
              <a:buSzPct val="100000"/>
              <a:buFont typeface="Wingdings" panose="05000000000000000000" pitchFamily="2" charset="2"/>
              <a:buNone/>
              <a:defRPr/>
            </a:pPr>
            <a:r>
              <a:rPr lang="fr-FR" sz="4800" b="1" dirty="0" smtClean="0">
                <a:solidFill>
                  <a:srgbClr val="E27959"/>
                </a:solidFill>
              </a:rPr>
              <a:t>1</a:t>
            </a:r>
            <a:endParaRPr lang="fr-FR" sz="4800" dirty="0" smtClean="0">
              <a:solidFill>
                <a:srgbClr val="E27959"/>
              </a:solidFill>
            </a:endParaRPr>
          </a:p>
        </p:txBody>
      </p:sp>
      <p:sp>
        <p:nvSpPr>
          <p:cNvPr id="36" name="Espace réservé du contenu 2"/>
          <p:cNvSpPr txBox="1">
            <a:spLocks/>
          </p:cNvSpPr>
          <p:nvPr/>
        </p:nvSpPr>
        <p:spPr bwMode="auto">
          <a:xfrm>
            <a:off x="1298832" y="3219324"/>
            <a:ext cx="432048" cy="85592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ctr" defTabSz="914400" eaLnBrk="1" fontAlgn="auto" hangingPunct="1">
              <a:lnSpc>
                <a:spcPct val="80000"/>
              </a:lnSpc>
              <a:spcBef>
                <a:spcPts val="300"/>
              </a:spcBef>
              <a:spcAft>
                <a:spcPts val="300"/>
              </a:spcAft>
              <a:buClr>
                <a:srgbClr val="17588B"/>
              </a:buClr>
              <a:buSzPct val="100000"/>
              <a:buFont typeface="Wingdings" panose="05000000000000000000" pitchFamily="2" charset="2"/>
              <a:buNone/>
              <a:defRPr/>
            </a:pPr>
            <a:r>
              <a:rPr lang="fr-FR" sz="4800" b="1" dirty="0" smtClean="0">
                <a:solidFill>
                  <a:srgbClr val="78B5A6"/>
                </a:solidFill>
              </a:rPr>
              <a:t>2</a:t>
            </a:r>
            <a:endParaRPr lang="fr-FR" sz="4800" dirty="0" smtClean="0">
              <a:solidFill>
                <a:srgbClr val="78B5A6"/>
              </a:solidFill>
            </a:endParaRPr>
          </a:p>
        </p:txBody>
      </p:sp>
      <p:pic>
        <p:nvPicPr>
          <p:cNvPr id="37" name="Picture 36"/>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91791" y="1140782"/>
            <a:ext cx="604032" cy="604032"/>
          </a:xfrm>
          <a:prstGeom prst="rect">
            <a:avLst/>
          </a:prstGeom>
        </p:spPr>
      </p:pic>
      <p:sp>
        <p:nvSpPr>
          <p:cNvPr id="38" name="Rectangle 37"/>
          <p:cNvSpPr/>
          <p:nvPr/>
        </p:nvSpPr>
        <p:spPr>
          <a:xfrm>
            <a:off x="1223277" y="1180426"/>
            <a:ext cx="8826200" cy="584775"/>
          </a:xfrm>
          <a:prstGeom prst="rect">
            <a:avLst/>
          </a:prstGeom>
        </p:spPr>
        <p:txBody>
          <a:bodyPr wrap="square">
            <a:spAutoFit/>
          </a:bodyPr>
          <a:lstStyle/>
          <a:p>
            <a:pPr marL="0" lvl="1" indent="0" defTabSz="457200" eaLnBrk="1" hangingPunct="1">
              <a:spcBef>
                <a:spcPts val="1800"/>
              </a:spcBef>
              <a:spcAft>
                <a:spcPts val="0"/>
              </a:spcAft>
              <a:buClr>
                <a:srgbClr val="99CC00"/>
              </a:buClr>
              <a:buSzPct val="100000"/>
              <a:defRPr/>
            </a:pPr>
            <a:r>
              <a:rPr lang="fr-FR" sz="1600" b="1" kern="0" dirty="0">
                <a:solidFill>
                  <a:srgbClr val="4B628F"/>
                </a:solidFill>
                <a:latin typeface="Arial"/>
              </a:rPr>
              <a:t>Deux modes d'accès particuliers sont prévus pour les situations d'urgence, à condition que le patient ne s'y soit pas </a:t>
            </a:r>
            <a:r>
              <a:rPr lang="fr-FR" sz="1600" b="1" kern="0" dirty="0" smtClean="0">
                <a:solidFill>
                  <a:srgbClr val="4B628F"/>
                </a:solidFill>
                <a:latin typeface="Arial"/>
              </a:rPr>
              <a:t>opposé</a:t>
            </a:r>
            <a:endParaRPr lang="fr-FR" sz="1600" b="1" strike="sngStrike" kern="0" dirty="0">
              <a:solidFill>
                <a:srgbClr val="C00000"/>
              </a:solidFill>
              <a:latin typeface="Arial"/>
            </a:endParaRPr>
          </a:p>
        </p:txBody>
      </p:sp>
    </p:spTree>
    <p:extLst>
      <p:ext uri="{BB962C8B-B14F-4D97-AF65-F5344CB8AC3E}">
        <p14:creationId xmlns:p14="http://schemas.microsoft.com/office/powerpoint/2010/main" val="142275700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52398"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9"/>
          <p:cNvSpPr/>
          <p:nvPr/>
        </p:nvSpPr>
        <p:spPr bwMode="auto">
          <a:xfrm>
            <a:off x="1196909" y="1765162"/>
            <a:ext cx="8351834" cy="455072"/>
          </a:xfrm>
          <a:prstGeom prst="rect">
            <a:avLst/>
          </a:prstGeom>
          <a:solidFill>
            <a:srgbClr val="D5E9E6">
              <a:alpha val="58039"/>
            </a:srgb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11" name="Rectangle 10"/>
          <p:cNvSpPr/>
          <p:nvPr/>
        </p:nvSpPr>
        <p:spPr>
          <a:xfrm>
            <a:off x="1223277" y="829097"/>
            <a:ext cx="8657546" cy="830997"/>
          </a:xfrm>
          <a:prstGeom prst="rect">
            <a:avLst/>
          </a:prstGeom>
        </p:spPr>
        <p:txBody>
          <a:bodyPr wrap="square">
            <a:spAutoFit/>
          </a:bodyPr>
          <a:lstStyle/>
          <a:p>
            <a:pPr marL="0" lvl="1" indent="0" algn="just" defTabSz="457200" eaLnBrk="1" hangingPunct="1">
              <a:spcBef>
                <a:spcPts val="1800"/>
              </a:spcBef>
              <a:spcAft>
                <a:spcPts val="0"/>
              </a:spcAft>
              <a:buClr>
                <a:srgbClr val="99CC00"/>
              </a:buClr>
              <a:buSzPct val="100000"/>
              <a:defRPr/>
            </a:pPr>
            <a:r>
              <a:rPr lang="fr-FR" sz="1600" b="1" kern="0" dirty="0">
                <a:solidFill>
                  <a:srgbClr val="405888"/>
                </a:solidFill>
                <a:latin typeface="Arial"/>
                <a:cs typeface="Calibri" panose="020F0502020204030204" pitchFamily="34" charset="0"/>
              </a:rPr>
              <a:t>Le patient garde la maîtrise et le contrôle de son DMP à travers un dispositif de notifications permettant d’avoir une vue exhaustive sur les actions effectuées par les professionnels de </a:t>
            </a:r>
            <a:r>
              <a:rPr lang="fr-FR" sz="1600" b="1" kern="0" dirty="0" smtClean="0">
                <a:solidFill>
                  <a:srgbClr val="405888"/>
                </a:solidFill>
                <a:latin typeface="Arial"/>
                <a:cs typeface="Calibri" panose="020F0502020204030204" pitchFamily="34" charset="0"/>
              </a:rPr>
              <a:t>santé. </a:t>
            </a:r>
            <a:endParaRPr lang="fr-FR" sz="1600" b="1" kern="0" dirty="0">
              <a:solidFill>
                <a:srgbClr val="405888"/>
              </a:solidFill>
              <a:latin typeface="Arial"/>
              <a:cs typeface="Calibri" panose="020F0502020204030204" pitchFamily="34" charset="0"/>
            </a:endParaRPr>
          </a:p>
        </p:txBody>
      </p:sp>
      <p:sp>
        <p:nvSpPr>
          <p:cNvPr id="15" name="Espace réservé du contenu 2"/>
          <p:cNvSpPr txBox="1">
            <a:spLocks/>
          </p:cNvSpPr>
          <p:nvPr/>
        </p:nvSpPr>
        <p:spPr bwMode="auto">
          <a:xfrm>
            <a:off x="1414648" y="1876118"/>
            <a:ext cx="8134095" cy="226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None/>
              <a:defRPr/>
            </a:pPr>
            <a:r>
              <a:rPr lang="fr-FR" sz="1600" b="1" dirty="0">
                <a:solidFill>
                  <a:srgbClr val="405888"/>
                </a:solidFill>
              </a:rPr>
              <a:t>Le patient est, ainsi, notifié : </a:t>
            </a:r>
          </a:p>
          <a:p>
            <a:pPr marL="285750" lvl="1" indent="-28575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Char char="§"/>
              <a:defRPr/>
            </a:pPr>
            <a:endParaRPr lang="fr-FR" sz="1600" dirty="0">
              <a:solidFill>
                <a:srgbClr val="808080">
                  <a:lumMod val="50000"/>
                </a:srgbClr>
              </a:solidFill>
            </a:endParaRPr>
          </a:p>
        </p:txBody>
      </p:sp>
      <p:sp>
        <p:nvSpPr>
          <p:cNvPr id="2" name="Rectangle 1"/>
          <p:cNvSpPr/>
          <p:nvPr/>
        </p:nvSpPr>
        <p:spPr>
          <a:xfrm>
            <a:off x="1220857" y="4141465"/>
            <a:ext cx="8659966" cy="338554"/>
          </a:xfrm>
          <a:prstGeom prst="rect">
            <a:avLst/>
          </a:prstGeom>
        </p:spPr>
        <p:txBody>
          <a:bodyPr wrap="square">
            <a:spAutoFit/>
          </a:bodyPr>
          <a:lstStyle/>
          <a:p>
            <a:pPr marL="0" lvl="1" indent="0" algn="just" defTabSz="457200" eaLnBrk="1" hangingPunct="1">
              <a:spcBef>
                <a:spcPts val="1800"/>
              </a:spcBef>
              <a:spcAft>
                <a:spcPts val="0"/>
              </a:spcAft>
              <a:buClr>
                <a:srgbClr val="99CC00"/>
              </a:buClr>
              <a:buSzPct val="100000"/>
              <a:defRPr/>
            </a:pPr>
            <a:r>
              <a:rPr lang="fr-FR" sz="1600" b="1" kern="0" dirty="0">
                <a:solidFill>
                  <a:srgbClr val="405888"/>
                </a:solidFill>
                <a:latin typeface="Arial"/>
                <a:cs typeface="Calibri" panose="020F0502020204030204" pitchFamily="34" charset="0"/>
              </a:rPr>
              <a:t>Le patient visualise l’ensemble des accès à son DMP, grâce à un système de traçabilité</a:t>
            </a:r>
          </a:p>
        </p:txBody>
      </p:sp>
      <p:sp>
        <p:nvSpPr>
          <p:cNvPr id="35" name="Rectangle 34"/>
          <p:cNvSpPr/>
          <p:nvPr/>
        </p:nvSpPr>
        <p:spPr bwMode="auto">
          <a:xfrm>
            <a:off x="1195823" y="4717529"/>
            <a:ext cx="8352920" cy="605481"/>
          </a:xfrm>
          <a:prstGeom prst="rect">
            <a:avLst/>
          </a:prstGeom>
          <a:solidFill>
            <a:srgbClr val="D5E9E6">
              <a:alpha val="58039"/>
            </a:srgbClr>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smtClean="0">
              <a:latin typeface="Arial" charset="0"/>
            </a:endParaRPr>
          </a:p>
        </p:txBody>
      </p:sp>
      <p:sp>
        <p:nvSpPr>
          <p:cNvPr id="36" name="Espace réservé du contenu 2"/>
          <p:cNvSpPr txBox="1">
            <a:spLocks/>
          </p:cNvSpPr>
          <p:nvPr/>
        </p:nvSpPr>
        <p:spPr bwMode="auto">
          <a:xfrm>
            <a:off x="1414648" y="4818954"/>
            <a:ext cx="8134095" cy="22644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None/>
              <a:defRPr/>
            </a:pPr>
            <a:r>
              <a:rPr lang="fr-FR" sz="1600" b="1" dirty="0">
                <a:solidFill>
                  <a:srgbClr val="405888"/>
                </a:solidFill>
              </a:rPr>
              <a:t>Il sait à tout moment qui s’est connecté à son </a:t>
            </a:r>
            <a:r>
              <a:rPr lang="fr-FR" sz="1600" b="1" dirty="0" smtClean="0">
                <a:solidFill>
                  <a:srgbClr val="405888"/>
                </a:solidFill>
              </a:rPr>
              <a:t>DMP et quelles actions ont été effectuées sur son DMP.</a:t>
            </a:r>
            <a:endParaRPr lang="fr-FR" sz="1600" b="1" dirty="0">
              <a:solidFill>
                <a:srgbClr val="405888"/>
              </a:solidFill>
            </a:endParaRPr>
          </a:p>
        </p:txBody>
      </p:sp>
      <p:pic>
        <p:nvPicPr>
          <p:cNvPr id="37" name="Picture 3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8909" y="3997449"/>
            <a:ext cx="648000" cy="648000"/>
          </a:xfrm>
          <a:prstGeom prst="rect">
            <a:avLst/>
          </a:prstGeom>
        </p:spPr>
      </p:pic>
      <p:pic>
        <p:nvPicPr>
          <p:cNvPr id="38" name="Picture 37"/>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47823" y="891659"/>
            <a:ext cx="648000" cy="648000"/>
          </a:xfrm>
          <a:prstGeom prst="rect">
            <a:avLst/>
          </a:prstGeom>
        </p:spPr>
      </p:pic>
      <p:sp>
        <p:nvSpPr>
          <p:cNvPr id="43" name="Espace réservé du contenu 2"/>
          <p:cNvSpPr txBox="1">
            <a:spLocks/>
          </p:cNvSpPr>
          <p:nvPr/>
        </p:nvSpPr>
        <p:spPr bwMode="auto">
          <a:xfrm>
            <a:off x="1182120" y="5806475"/>
            <a:ext cx="8554687" cy="7832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103725" tIns="51856" rIns="103725" bIns="51856" numCol="1" anchor="t" anchorCtr="0" compatLnSpc="1">
            <a:prstTxWarp prst="textNoShape">
              <a:avLst/>
            </a:prstTxWarp>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285750" lvl="1" indent="-28575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Char char="§"/>
              <a:defRPr/>
            </a:pPr>
            <a:r>
              <a:rPr lang="fr-FR" sz="1600" dirty="0">
                <a:solidFill>
                  <a:srgbClr val="256291"/>
                </a:solidFill>
              </a:rPr>
              <a:t>Un patient peut, à tout moment bloquer l’accès à son DMP au PS de son choix</a:t>
            </a:r>
            <a:r>
              <a:rPr lang="fr-FR" sz="1600" dirty="0" smtClean="0">
                <a:solidFill>
                  <a:srgbClr val="256291"/>
                </a:solidFill>
              </a:rPr>
              <a:t>.</a:t>
            </a:r>
          </a:p>
          <a:p>
            <a:pPr marL="285750" lvl="1" indent="-285750" algn="just" defTabSz="914400" eaLnBrk="1" fontAlgn="auto" hangingPunct="1">
              <a:lnSpc>
                <a:spcPct val="80000"/>
              </a:lnSpc>
              <a:spcBef>
                <a:spcPts val="0"/>
              </a:spcBef>
              <a:spcAft>
                <a:spcPts val="0"/>
              </a:spcAft>
              <a:buClr>
                <a:srgbClr val="17588B"/>
              </a:buClr>
              <a:buSzPct val="100000"/>
              <a:buFont typeface="Wingdings" panose="05000000000000000000" pitchFamily="2" charset="2"/>
              <a:buChar char="§"/>
              <a:defRPr/>
            </a:pPr>
            <a:r>
              <a:rPr lang="fr-FR" sz="1600" dirty="0" smtClean="0">
                <a:solidFill>
                  <a:srgbClr val="256291"/>
                </a:solidFill>
              </a:rPr>
              <a:t>Il peut également s’opposer, pour motif légitime, à l’alimentation de son DMP : il doit dans ce cas le signaler au professionnel de santé qui le prend en charge.</a:t>
            </a:r>
            <a:endParaRPr lang="fr-FR" sz="1600" dirty="0">
              <a:solidFill>
                <a:srgbClr val="256291"/>
              </a:solidFill>
            </a:endParaRPr>
          </a:p>
        </p:txBody>
      </p:sp>
      <p:sp>
        <p:nvSpPr>
          <p:cNvPr id="44" name="Rounded Rectangle 43"/>
          <p:cNvSpPr/>
          <p:nvPr/>
        </p:nvSpPr>
        <p:spPr bwMode="auto">
          <a:xfrm>
            <a:off x="879823" y="5653031"/>
            <a:ext cx="9001000" cy="936706"/>
          </a:xfrm>
          <a:prstGeom prst="roundRect">
            <a:avLst/>
          </a:prstGeom>
          <a:noFill/>
          <a:ln w="19050">
            <a:solidFill>
              <a:srgbClr val="E6B59A"/>
            </a:solidFill>
            <a:prstDash val="dash"/>
          </a:ln>
          <a:extLst/>
        </p:spPr>
        <p:txBody>
          <a:bodyPr wrap="square" anchor="ctr">
            <a:noAutofit/>
          </a:bodyPr>
          <a:lstStyle/>
          <a:p>
            <a:endParaRPr lang="fr-FR" altLang="fr-FR" sz="1050" dirty="0"/>
          </a:p>
        </p:txBody>
      </p:sp>
      <p:pic>
        <p:nvPicPr>
          <p:cNvPr id="45" name="Picture 4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39277" y="5437609"/>
            <a:ext cx="684000" cy="684000"/>
          </a:xfrm>
          <a:prstGeom prst="rect">
            <a:avLst/>
          </a:prstGeom>
        </p:spPr>
      </p:pic>
      <p:sp>
        <p:nvSpPr>
          <p:cNvPr id="39" name="Rectangle 38"/>
          <p:cNvSpPr/>
          <p:nvPr/>
        </p:nvSpPr>
        <p:spPr bwMode="auto">
          <a:xfrm>
            <a:off x="1316397" y="2701305"/>
            <a:ext cx="2429230" cy="1321055"/>
          </a:xfrm>
          <a:prstGeom prst="rect">
            <a:avLst/>
          </a:prstGeom>
          <a:solidFill>
            <a:schemeClr val="accent1">
              <a:lumMod val="90000"/>
            </a:schemeClr>
          </a:solidFill>
          <a:ln>
            <a:noFill/>
          </a:ln>
          <a:effectLst/>
          <a:extLst/>
        </p:spPr>
        <p:txBody>
          <a:bodyPr vert="horz" wrap="square" lIns="104287" tIns="360000" rIns="104287" bIns="52144" numCol="1" rtlCol="0" anchor="ctr" anchorCtr="0" compatLnSpc="1">
            <a:prstTxWarp prst="textNoShape">
              <a:avLst/>
            </a:prstTxWarp>
          </a:bodyPr>
          <a:lstStyle/>
          <a:p>
            <a:pPr algn="ctr" defTabSz="1042988"/>
            <a:r>
              <a:rPr lang="fr-FR" b="1" dirty="0">
                <a:solidFill>
                  <a:srgbClr val="FFFFFF"/>
                </a:solidFill>
                <a:latin typeface="Arial" charset="0"/>
              </a:rPr>
              <a:t>A la création de son DMP ou de celui </a:t>
            </a:r>
            <a:r>
              <a:rPr lang="fr-FR" b="1" dirty="0" smtClean="0">
                <a:solidFill>
                  <a:srgbClr val="FFFFFF"/>
                </a:solidFill>
                <a:latin typeface="Arial" charset="0"/>
              </a:rPr>
              <a:t>du mineur </a:t>
            </a:r>
            <a:r>
              <a:rPr lang="fr-FR" b="1" dirty="0">
                <a:solidFill>
                  <a:srgbClr val="FFFFFF"/>
                </a:solidFill>
                <a:latin typeface="Arial" charset="0"/>
              </a:rPr>
              <a:t>pour </a:t>
            </a:r>
            <a:r>
              <a:rPr lang="fr-FR" b="1" dirty="0" smtClean="0">
                <a:solidFill>
                  <a:srgbClr val="FFFFFF"/>
                </a:solidFill>
                <a:latin typeface="Arial" charset="0"/>
              </a:rPr>
              <a:t>lequel </a:t>
            </a:r>
            <a:r>
              <a:rPr lang="fr-FR" b="1" dirty="0">
                <a:solidFill>
                  <a:srgbClr val="FFFFFF"/>
                </a:solidFill>
                <a:latin typeface="Arial" charset="0"/>
              </a:rPr>
              <a:t>il est représentant légal</a:t>
            </a:r>
          </a:p>
        </p:txBody>
      </p:sp>
      <p:sp>
        <p:nvSpPr>
          <p:cNvPr id="40" name="Rectangle 39"/>
          <p:cNvSpPr/>
          <p:nvPr/>
        </p:nvSpPr>
        <p:spPr bwMode="auto">
          <a:xfrm>
            <a:off x="4157224" y="2701305"/>
            <a:ext cx="2429230" cy="1321055"/>
          </a:xfrm>
          <a:prstGeom prst="rect">
            <a:avLst/>
          </a:prstGeom>
          <a:solidFill>
            <a:srgbClr val="4B5468"/>
          </a:solidFill>
          <a:ln>
            <a:noFill/>
          </a:ln>
          <a:effectLst/>
          <a:extLst/>
        </p:spPr>
        <p:txBody>
          <a:bodyPr vert="horz" wrap="square" lIns="104287" tIns="360000" rIns="104287" bIns="52144" numCol="1" rtlCol="0" anchor="ctr" anchorCtr="0" compatLnSpc="1">
            <a:prstTxWarp prst="textNoShape">
              <a:avLst/>
            </a:prstTxWarp>
          </a:bodyPr>
          <a:lstStyle/>
          <a:p>
            <a:pPr algn="ctr" defTabSz="1042988"/>
            <a:r>
              <a:rPr lang="fr-FR" b="1" dirty="0">
                <a:solidFill>
                  <a:srgbClr val="FFFFFF"/>
                </a:solidFill>
                <a:latin typeface="Arial" charset="0"/>
              </a:rPr>
              <a:t>Lors de la première connexion d’un PS à son DMP</a:t>
            </a:r>
          </a:p>
        </p:txBody>
      </p:sp>
      <p:sp>
        <p:nvSpPr>
          <p:cNvPr id="41" name="Freeform 40"/>
          <p:cNvSpPr>
            <a:spLocks noChangeAspect="1"/>
          </p:cNvSpPr>
          <p:nvPr/>
        </p:nvSpPr>
        <p:spPr>
          <a:xfrm>
            <a:off x="2102482" y="2228287"/>
            <a:ext cx="833058" cy="833058"/>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9ED3D7"/>
          </a:solidFill>
          <a:ln w="12700" cap="flat" cmpd="sng" algn="ctr">
            <a:noFill/>
            <a:prstDash val="solid"/>
            <a:miter lim="800000"/>
          </a:ln>
          <a:effectLst/>
        </p:spPr>
        <p:txBody>
          <a:bodyPr spcFirstLastPara="0" vert="horz" wrap="square" lIns="264046" tIns="264045" rIns="264046" bIns="264045" numCol="1" spcCol="1269" anchor="ctr" anchorCtr="0">
            <a:noAutofit/>
          </a:bodyPr>
          <a:lstStyle/>
          <a:p>
            <a:pPr algn="ctr" defTabSz="1540514">
              <a:lnSpc>
                <a:spcPct val="90000"/>
              </a:lnSpc>
              <a:spcAft>
                <a:spcPct val="35000"/>
              </a:spcAft>
              <a:defRPr/>
            </a:pPr>
            <a:endParaRPr lang="en-US" sz="3200" kern="0" dirty="0">
              <a:solidFill>
                <a:srgbClr val="A5A5A5">
                  <a:lumMod val="50000"/>
                </a:srgbClr>
              </a:solidFill>
              <a:latin typeface="EYInterstate Light" panose="02000506000000020004" pitchFamily="2" charset="0"/>
            </a:endParaRPr>
          </a:p>
        </p:txBody>
      </p:sp>
      <p:sp>
        <p:nvSpPr>
          <p:cNvPr id="42" name="Rectangle 41"/>
          <p:cNvSpPr/>
          <p:nvPr/>
        </p:nvSpPr>
        <p:spPr bwMode="auto">
          <a:xfrm>
            <a:off x="6998051" y="2701305"/>
            <a:ext cx="2429230" cy="1321056"/>
          </a:xfrm>
          <a:prstGeom prst="rect">
            <a:avLst/>
          </a:prstGeom>
          <a:solidFill>
            <a:srgbClr val="E27959"/>
          </a:solidFill>
          <a:ln>
            <a:noFill/>
          </a:ln>
          <a:effectLst/>
          <a:extLst/>
        </p:spPr>
        <p:txBody>
          <a:bodyPr vert="horz" wrap="square" lIns="104287" tIns="360000" rIns="104287" bIns="52144" numCol="1" rtlCol="0" anchor="ctr" anchorCtr="0" compatLnSpc="1">
            <a:prstTxWarp prst="textNoShape">
              <a:avLst/>
            </a:prstTxWarp>
          </a:bodyPr>
          <a:lstStyle/>
          <a:p>
            <a:pPr algn="ctr" defTabSz="1042988"/>
            <a:r>
              <a:rPr lang="fr-FR" b="1" dirty="0">
                <a:solidFill>
                  <a:srgbClr val="FFFFFF"/>
                </a:solidFill>
                <a:latin typeface="Arial" charset="0"/>
              </a:rPr>
              <a:t>Lors de l’ajout d’un </a:t>
            </a:r>
            <a:r>
              <a:rPr lang="fr-FR" b="1" dirty="0" smtClean="0">
                <a:solidFill>
                  <a:srgbClr val="FFFFFF"/>
                </a:solidFill>
                <a:latin typeface="Arial" charset="0"/>
              </a:rPr>
              <a:t>document </a:t>
            </a:r>
            <a:r>
              <a:rPr lang="fr-FR" b="1" dirty="0">
                <a:solidFill>
                  <a:srgbClr val="FFFFFF"/>
                </a:solidFill>
                <a:latin typeface="Arial" charset="0"/>
              </a:rPr>
              <a:t>à son DMP</a:t>
            </a:r>
          </a:p>
        </p:txBody>
      </p:sp>
      <p:grpSp>
        <p:nvGrpSpPr>
          <p:cNvPr id="46" name="Group 45"/>
          <p:cNvGrpSpPr>
            <a:grpSpLocks noChangeAspect="1"/>
          </p:cNvGrpSpPr>
          <p:nvPr/>
        </p:nvGrpSpPr>
        <p:grpSpPr>
          <a:xfrm>
            <a:off x="2167654" y="2350324"/>
            <a:ext cx="691393" cy="567005"/>
            <a:chOff x="-33592" y="3232745"/>
            <a:chExt cx="1347328" cy="1104931"/>
          </a:xfrm>
          <a:solidFill>
            <a:schemeClr val="bg1"/>
          </a:solidFill>
        </p:grpSpPr>
        <p:sp>
          <p:nvSpPr>
            <p:cNvPr id="47" name="Freeform 6"/>
            <p:cNvSpPr>
              <a:spLocks/>
            </p:cNvSpPr>
            <p:nvPr/>
          </p:nvSpPr>
          <p:spPr bwMode="auto">
            <a:xfrm rot="20324218">
              <a:off x="-33592" y="3587198"/>
              <a:ext cx="966505" cy="750478"/>
            </a:xfrm>
            <a:custGeom>
              <a:avLst/>
              <a:gdLst>
                <a:gd name="T0" fmla="*/ 775 w 775"/>
                <a:gd name="T1" fmla="*/ 297 h 602"/>
                <a:gd name="T2" fmla="*/ 770 w 775"/>
                <a:gd name="T3" fmla="*/ 15 h 602"/>
                <a:gd name="T4" fmla="*/ 751 w 775"/>
                <a:gd name="T5" fmla="*/ 1 h 602"/>
                <a:gd name="T6" fmla="*/ 751 w 775"/>
                <a:gd name="T7" fmla="*/ 30 h 602"/>
                <a:gd name="T8" fmla="*/ 674 w 775"/>
                <a:gd name="T9" fmla="*/ 82 h 602"/>
                <a:gd name="T10" fmla="*/ 583 w 775"/>
                <a:gd name="T11" fmla="*/ 122 h 602"/>
                <a:gd name="T12" fmla="*/ 544 w 775"/>
                <a:gd name="T13" fmla="*/ 130 h 602"/>
                <a:gd name="T14" fmla="*/ 505 w 775"/>
                <a:gd name="T15" fmla="*/ 134 h 602"/>
                <a:gd name="T16" fmla="*/ 349 w 775"/>
                <a:gd name="T17" fmla="*/ 137 h 602"/>
                <a:gd name="T18" fmla="*/ 349 w 775"/>
                <a:gd name="T19" fmla="*/ 137 h 602"/>
                <a:gd name="T20" fmla="*/ 96 w 775"/>
                <a:gd name="T21" fmla="*/ 134 h 602"/>
                <a:gd name="T22" fmla="*/ 88 w 775"/>
                <a:gd name="T23" fmla="*/ 134 h 602"/>
                <a:gd name="T24" fmla="*/ 85 w 775"/>
                <a:gd name="T25" fmla="*/ 136 h 602"/>
                <a:gd name="T26" fmla="*/ 69 w 775"/>
                <a:gd name="T27" fmla="*/ 166 h 602"/>
                <a:gd name="T28" fmla="*/ 44 w 775"/>
                <a:gd name="T29" fmla="*/ 157 h 602"/>
                <a:gd name="T30" fmla="*/ 29 w 775"/>
                <a:gd name="T31" fmla="*/ 157 h 602"/>
                <a:gd name="T32" fmla="*/ 23 w 775"/>
                <a:gd name="T33" fmla="*/ 157 h 602"/>
                <a:gd name="T34" fmla="*/ 1 w 775"/>
                <a:gd name="T35" fmla="*/ 164 h 602"/>
                <a:gd name="T36" fmla="*/ 0 w 775"/>
                <a:gd name="T37" fmla="*/ 250 h 602"/>
                <a:gd name="T38" fmla="*/ 1 w 775"/>
                <a:gd name="T39" fmla="*/ 316 h 602"/>
                <a:gd name="T40" fmla="*/ 69 w 775"/>
                <a:gd name="T41" fmla="*/ 315 h 602"/>
                <a:gd name="T42" fmla="*/ 82 w 775"/>
                <a:gd name="T43" fmla="*/ 348 h 602"/>
                <a:gd name="T44" fmla="*/ 191 w 775"/>
                <a:gd name="T45" fmla="*/ 346 h 602"/>
                <a:gd name="T46" fmla="*/ 197 w 775"/>
                <a:gd name="T47" fmla="*/ 406 h 602"/>
                <a:gd name="T48" fmla="*/ 226 w 775"/>
                <a:gd name="T49" fmla="*/ 410 h 602"/>
                <a:gd name="T50" fmla="*/ 341 w 775"/>
                <a:gd name="T51" fmla="*/ 601 h 602"/>
                <a:gd name="T52" fmla="*/ 346 w 775"/>
                <a:gd name="T53" fmla="*/ 601 h 602"/>
                <a:gd name="T54" fmla="*/ 393 w 775"/>
                <a:gd name="T55" fmla="*/ 543 h 602"/>
                <a:gd name="T56" fmla="*/ 391 w 775"/>
                <a:gd name="T57" fmla="*/ 539 h 602"/>
                <a:gd name="T58" fmla="*/ 391 w 775"/>
                <a:gd name="T59" fmla="*/ 532 h 602"/>
                <a:gd name="T60" fmla="*/ 364 w 775"/>
                <a:gd name="T61" fmla="*/ 468 h 602"/>
                <a:gd name="T62" fmla="*/ 333 w 775"/>
                <a:gd name="T63" fmla="*/ 363 h 602"/>
                <a:gd name="T64" fmla="*/ 339 w 775"/>
                <a:gd name="T65" fmla="*/ 347 h 602"/>
                <a:gd name="T66" fmla="*/ 362 w 775"/>
                <a:gd name="T67" fmla="*/ 347 h 602"/>
                <a:gd name="T68" fmla="*/ 362 w 775"/>
                <a:gd name="T69" fmla="*/ 346 h 602"/>
                <a:gd name="T70" fmla="*/ 678 w 775"/>
                <a:gd name="T71" fmla="*/ 399 h 602"/>
                <a:gd name="T72" fmla="*/ 715 w 775"/>
                <a:gd name="T73" fmla="*/ 427 h 602"/>
                <a:gd name="T74" fmla="*/ 751 w 775"/>
                <a:gd name="T75" fmla="*/ 456 h 602"/>
                <a:gd name="T76" fmla="*/ 753 w 775"/>
                <a:gd name="T77" fmla="*/ 486 h 602"/>
                <a:gd name="T78" fmla="*/ 755 w 775"/>
                <a:gd name="T79" fmla="*/ 486 h 602"/>
                <a:gd name="T80" fmla="*/ 772 w 775"/>
                <a:gd name="T81" fmla="*/ 463 h 602"/>
                <a:gd name="T82" fmla="*/ 772 w 775"/>
                <a:gd name="T83" fmla="*/ 425 h 602"/>
                <a:gd name="T84" fmla="*/ 775 w 775"/>
                <a:gd name="T85" fmla="*/ 316 h 602"/>
                <a:gd name="T86" fmla="*/ 775 w 775"/>
                <a:gd name="T87" fmla="*/ 297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5" h="602">
                  <a:moveTo>
                    <a:pt x="775" y="297"/>
                  </a:moveTo>
                  <a:cubicBezTo>
                    <a:pt x="772" y="204"/>
                    <a:pt x="774" y="107"/>
                    <a:pt x="770" y="15"/>
                  </a:cubicBezTo>
                  <a:cubicBezTo>
                    <a:pt x="764" y="10"/>
                    <a:pt x="757" y="0"/>
                    <a:pt x="751" y="1"/>
                  </a:cubicBezTo>
                  <a:cubicBezTo>
                    <a:pt x="751" y="1"/>
                    <a:pt x="751" y="1"/>
                    <a:pt x="751" y="30"/>
                  </a:cubicBezTo>
                  <a:cubicBezTo>
                    <a:pt x="727" y="49"/>
                    <a:pt x="701" y="67"/>
                    <a:pt x="674" y="82"/>
                  </a:cubicBezTo>
                  <a:cubicBezTo>
                    <a:pt x="646" y="97"/>
                    <a:pt x="618" y="114"/>
                    <a:pt x="583" y="122"/>
                  </a:cubicBezTo>
                  <a:cubicBezTo>
                    <a:pt x="571" y="125"/>
                    <a:pt x="557" y="127"/>
                    <a:pt x="544" y="130"/>
                  </a:cubicBezTo>
                  <a:cubicBezTo>
                    <a:pt x="531" y="131"/>
                    <a:pt x="518" y="133"/>
                    <a:pt x="505" y="134"/>
                  </a:cubicBezTo>
                  <a:cubicBezTo>
                    <a:pt x="459" y="137"/>
                    <a:pt x="401" y="137"/>
                    <a:pt x="349" y="137"/>
                  </a:cubicBezTo>
                  <a:cubicBezTo>
                    <a:pt x="349" y="137"/>
                    <a:pt x="349" y="137"/>
                    <a:pt x="349" y="137"/>
                  </a:cubicBezTo>
                  <a:cubicBezTo>
                    <a:pt x="263" y="138"/>
                    <a:pt x="177" y="142"/>
                    <a:pt x="96" y="134"/>
                  </a:cubicBezTo>
                  <a:cubicBezTo>
                    <a:pt x="96" y="134"/>
                    <a:pt x="96" y="134"/>
                    <a:pt x="88" y="134"/>
                  </a:cubicBezTo>
                  <a:cubicBezTo>
                    <a:pt x="88" y="134"/>
                    <a:pt x="88" y="134"/>
                    <a:pt x="85" y="136"/>
                  </a:cubicBezTo>
                  <a:cubicBezTo>
                    <a:pt x="76" y="142"/>
                    <a:pt x="71" y="153"/>
                    <a:pt x="69" y="166"/>
                  </a:cubicBezTo>
                  <a:cubicBezTo>
                    <a:pt x="63" y="161"/>
                    <a:pt x="53" y="158"/>
                    <a:pt x="44" y="157"/>
                  </a:cubicBezTo>
                  <a:cubicBezTo>
                    <a:pt x="29" y="157"/>
                    <a:pt x="29" y="157"/>
                    <a:pt x="29" y="157"/>
                  </a:cubicBezTo>
                  <a:cubicBezTo>
                    <a:pt x="23" y="157"/>
                    <a:pt x="23" y="157"/>
                    <a:pt x="23" y="157"/>
                  </a:cubicBezTo>
                  <a:cubicBezTo>
                    <a:pt x="14" y="159"/>
                    <a:pt x="8" y="160"/>
                    <a:pt x="1" y="164"/>
                  </a:cubicBezTo>
                  <a:cubicBezTo>
                    <a:pt x="1" y="193"/>
                    <a:pt x="1" y="222"/>
                    <a:pt x="0" y="250"/>
                  </a:cubicBezTo>
                  <a:cubicBezTo>
                    <a:pt x="2" y="264"/>
                    <a:pt x="0" y="293"/>
                    <a:pt x="1" y="316"/>
                  </a:cubicBezTo>
                  <a:cubicBezTo>
                    <a:pt x="17" y="326"/>
                    <a:pt x="52" y="321"/>
                    <a:pt x="69" y="315"/>
                  </a:cubicBezTo>
                  <a:cubicBezTo>
                    <a:pt x="72" y="328"/>
                    <a:pt x="76" y="340"/>
                    <a:pt x="82" y="348"/>
                  </a:cubicBezTo>
                  <a:cubicBezTo>
                    <a:pt x="118" y="346"/>
                    <a:pt x="154" y="346"/>
                    <a:pt x="191" y="346"/>
                  </a:cubicBezTo>
                  <a:cubicBezTo>
                    <a:pt x="191" y="367"/>
                    <a:pt x="193" y="390"/>
                    <a:pt x="197" y="406"/>
                  </a:cubicBezTo>
                  <a:cubicBezTo>
                    <a:pt x="205" y="409"/>
                    <a:pt x="214" y="412"/>
                    <a:pt x="226" y="410"/>
                  </a:cubicBezTo>
                  <a:cubicBezTo>
                    <a:pt x="266" y="472"/>
                    <a:pt x="303" y="538"/>
                    <a:pt x="341" y="601"/>
                  </a:cubicBezTo>
                  <a:cubicBezTo>
                    <a:pt x="342" y="602"/>
                    <a:pt x="345" y="602"/>
                    <a:pt x="346" y="601"/>
                  </a:cubicBezTo>
                  <a:cubicBezTo>
                    <a:pt x="361" y="580"/>
                    <a:pt x="382" y="567"/>
                    <a:pt x="393" y="543"/>
                  </a:cubicBezTo>
                  <a:cubicBezTo>
                    <a:pt x="393" y="543"/>
                    <a:pt x="391" y="541"/>
                    <a:pt x="391" y="539"/>
                  </a:cubicBezTo>
                  <a:cubicBezTo>
                    <a:pt x="391" y="535"/>
                    <a:pt x="391" y="535"/>
                    <a:pt x="391" y="532"/>
                  </a:cubicBezTo>
                  <a:cubicBezTo>
                    <a:pt x="382" y="510"/>
                    <a:pt x="374" y="490"/>
                    <a:pt x="364" y="468"/>
                  </a:cubicBezTo>
                  <a:cubicBezTo>
                    <a:pt x="350" y="436"/>
                    <a:pt x="331" y="409"/>
                    <a:pt x="333" y="363"/>
                  </a:cubicBezTo>
                  <a:cubicBezTo>
                    <a:pt x="335" y="359"/>
                    <a:pt x="337" y="351"/>
                    <a:pt x="339" y="347"/>
                  </a:cubicBezTo>
                  <a:cubicBezTo>
                    <a:pt x="347" y="347"/>
                    <a:pt x="354" y="347"/>
                    <a:pt x="362" y="347"/>
                  </a:cubicBezTo>
                  <a:cubicBezTo>
                    <a:pt x="362" y="346"/>
                    <a:pt x="362" y="346"/>
                    <a:pt x="362" y="346"/>
                  </a:cubicBezTo>
                  <a:cubicBezTo>
                    <a:pt x="491" y="343"/>
                    <a:pt x="599" y="353"/>
                    <a:pt x="678" y="399"/>
                  </a:cubicBezTo>
                  <a:cubicBezTo>
                    <a:pt x="692" y="407"/>
                    <a:pt x="703" y="418"/>
                    <a:pt x="715" y="427"/>
                  </a:cubicBezTo>
                  <a:cubicBezTo>
                    <a:pt x="727" y="435"/>
                    <a:pt x="741" y="444"/>
                    <a:pt x="751" y="456"/>
                  </a:cubicBezTo>
                  <a:cubicBezTo>
                    <a:pt x="753" y="463"/>
                    <a:pt x="749" y="479"/>
                    <a:pt x="753" y="486"/>
                  </a:cubicBezTo>
                  <a:cubicBezTo>
                    <a:pt x="753" y="486"/>
                    <a:pt x="753" y="486"/>
                    <a:pt x="755" y="486"/>
                  </a:cubicBezTo>
                  <a:cubicBezTo>
                    <a:pt x="757" y="477"/>
                    <a:pt x="770" y="472"/>
                    <a:pt x="772" y="463"/>
                  </a:cubicBezTo>
                  <a:cubicBezTo>
                    <a:pt x="775" y="452"/>
                    <a:pt x="772" y="438"/>
                    <a:pt x="772" y="425"/>
                  </a:cubicBezTo>
                  <a:cubicBezTo>
                    <a:pt x="772" y="392"/>
                    <a:pt x="774" y="348"/>
                    <a:pt x="775" y="316"/>
                  </a:cubicBezTo>
                  <a:cubicBezTo>
                    <a:pt x="775" y="316"/>
                    <a:pt x="775" y="316"/>
                    <a:pt x="775" y="297"/>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de-DE" sz="1600" kern="0">
                <a:solidFill>
                  <a:srgbClr val="808080"/>
                </a:solidFill>
              </a:endParaRPr>
            </a:p>
          </p:txBody>
        </p:sp>
        <p:cxnSp>
          <p:nvCxnSpPr>
            <p:cNvPr id="48" name="Curved Connector 47"/>
            <p:cNvCxnSpPr/>
            <p:nvPr/>
          </p:nvCxnSpPr>
          <p:spPr>
            <a:xfrm flipV="1">
              <a:off x="892873" y="3314667"/>
              <a:ext cx="99418" cy="249144"/>
            </a:xfrm>
            <a:prstGeom prst="curvedConnector2">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Curved Connector 48"/>
            <p:cNvCxnSpPr/>
            <p:nvPr/>
          </p:nvCxnSpPr>
          <p:spPr>
            <a:xfrm flipV="1">
              <a:off x="931448" y="3232745"/>
              <a:ext cx="264218" cy="453965"/>
            </a:xfrm>
            <a:prstGeom prst="curvedConnector2">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Curved Connector 49"/>
            <p:cNvCxnSpPr/>
            <p:nvPr/>
          </p:nvCxnSpPr>
          <p:spPr>
            <a:xfrm rot="16200000" flipH="1">
              <a:off x="1124224" y="3693133"/>
              <a:ext cx="57580" cy="321445"/>
            </a:xfrm>
            <a:prstGeom prst="curvedConnector3">
              <a:avLst>
                <a:gd name="adj1" fmla="val -106747"/>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grpSp>
      <p:sp>
        <p:nvSpPr>
          <p:cNvPr id="51" name="Freeform 50"/>
          <p:cNvSpPr>
            <a:spLocks noChangeAspect="1"/>
          </p:cNvSpPr>
          <p:nvPr/>
        </p:nvSpPr>
        <p:spPr>
          <a:xfrm>
            <a:off x="7796137" y="2228287"/>
            <a:ext cx="833058" cy="833058"/>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E27959"/>
          </a:solidFill>
          <a:ln w="12700" cap="flat" cmpd="sng" algn="ctr">
            <a:noFill/>
            <a:prstDash val="solid"/>
            <a:miter lim="800000"/>
          </a:ln>
          <a:effectLst/>
        </p:spPr>
        <p:txBody>
          <a:bodyPr spcFirstLastPara="0" vert="horz" wrap="square" lIns="264046" tIns="264045" rIns="264046" bIns="264045" numCol="1" spcCol="1269" anchor="ctr" anchorCtr="0">
            <a:noAutofit/>
          </a:bodyPr>
          <a:lstStyle/>
          <a:p>
            <a:pPr algn="ctr" defTabSz="1540514">
              <a:lnSpc>
                <a:spcPct val="90000"/>
              </a:lnSpc>
              <a:spcAft>
                <a:spcPct val="35000"/>
              </a:spcAft>
              <a:defRPr/>
            </a:pPr>
            <a:endParaRPr lang="en-US" sz="3200" kern="0" dirty="0">
              <a:solidFill>
                <a:srgbClr val="A5A5A5">
                  <a:lumMod val="50000"/>
                </a:srgbClr>
              </a:solidFill>
              <a:latin typeface="EYInterstate Light" panose="02000506000000020004" pitchFamily="2" charset="0"/>
            </a:endParaRPr>
          </a:p>
        </p:txBody>
      </p:sp>
      <p:sp>
        <p:nvSpPr>
          <p:cNvPr id="57" name="Freeform 56"/>
          <p:cNvSpPr>
            <a:spLocks noChangeAspect="1"/>
          </p:cNvSpPr>
          <p:nvPr/>
        </p:nvSpPr>
        <p:spPr>
          <a:xfrm>
            <a:off x="4943309" y="2197249"/>
            <a:ext cx="833058" cy="833058"/>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4B5468"/>
          </a:solidFill>
          <a:ln w="12700" cap="flat" cmpd="sng" algn="ctr">
            <a:noFill/>
            <a:prstDash val="solid"/>
            <a:miter lim="800000"/>
          </a:ln>
          <a:effectLst/>
        </p:spPr>
        <p:txBody>
          <a:bodyPr spcFirstLastPara="0" vert="horz" wrap="square" lIns="264046" tIns="264045" rIns="264046" bIns="264045" numCol="1" spcCol="1269" anchor="ctr" anchorCtr="0">
            <a:noAutofit/>
          </a:bodyPr>
          <a:lstStyle/>
          <a:p>
            <a:pPr algn="ctr" defTabSz="1540514">
              <a:lnSpc>
                <a:spcPct val="90000"/>
              </a:lnSpc>
              <a:spcAft>
                <a:spcPct val="35000"/>
              </a:spcAft>
              <a:defRPr/>
            </a:pPr>
            <a:endParaRPr lang="en-US" sz="3200" kern="0" dirty="0">
              <a:solidFill>
                <a:srgbClr val="A5A5A5">
                  <a:lumMod val="50000"/>
                </a:srgbClr>
              </a:solidFill>
              <a:latin typeface="EYInterstate Light" panose="02000506000000020004" pitchFamily="2" charset="0"/>
            </a:endParaRPr>
          </a:p>
        </p:txBody>
      </p:sp>
      <p:grpSp>
        <p:nvGrpSpPr>
          <p:cNvPr id="68" name="Group 45"/>
          <p:cNvGrpSpPr>
            <a:grpSpLocks noChangeAspect="1"/>
          </p:cNvGrpSpPr>
          <p:nvPr/>
        </p:nvGrpSpPr>
        <p:grpSpPr>
          <a:xfrm>
            <a:off x="5012966" y="2341265"/>
            <a:ext cx="691393" cy="567005"/>
            <a:chOff x="-33592" y="3232745"/>
            <a:chExt cx="1347328" cy="1104931"/>
          </a:xfrm>
          <a:solidFill>
            <a:schemeClr val="bg1"/>
          </a:solidFill>
        </p:grpSpPr>
        <p:sp>
          <p:nvSpPr>
            <p:cNvPr id="69" name="Freeform 6"/>
            <p:cNvSpPr>
              <a:spLocks/>
            </p:cNvSpPr>
            <p:nvPr/>
          </p:nvSpPr>
          <p:spPr bwMode="auto">
            <a:xfrm rot="20324218">
              <a:off x="-33592" y="3587198"/>
              <a:ext cx="966505" cy="750478"/>
            </a:xfrm>
            <a:custGeom>
              <a:avLst/>
              <a:gdLst>
                <a:gd name="T0" fmla="*/ 775 w 775"/>
                <a:gd name="T1" fmla="*/ 297 h 602"/>
                <a:gd name="T2" fmla="*/ 770 w 775"/>
                <a:gd name="T3" fmla="*/ 15 h 602"/>
                <a:gd name="T4" fmla="*/ 751 w 775"/>
                <a:gd name="T5" fmla="*/ 1 h 602"/>
                <a:gd name="T6" fmla="*/ 751 w 775"/>
                <a:gd name="T7" fmla="*/ 30 h 602"/>
                <a:gd name="T8" fmla="*/ 674 w 775"/>
                <a:gd name="T9" fmla="*/ 82 h 602"/>
                <a:gd name="T10" fmla="*/ 583 w 775"/>
                <a:gd name="T11" fmla="*/ 122 h 602"/>
                <a:gd name="T12" fmla="*/ 544 w 775"/>
                <a:gd name="T13" fmla="*/ 130 h 602"/>
                <a:gd name="T14" fmla="*/ 505 w 775"/>
                <a:gd name="T15" fmla="*/ 134 h 602"/>
                <a:gd name="T16" fmla="*/ 349 w 775"/>
                <a:gd name="T17" fmla="*/ 137 h 602"/>
                <a:gd name="T18" fmla="*/ 349 w 775"/>
                <a:gd name="T19" fmla="*/ 137 h 602"/>
                <a:gd name="T20" fmla="*/ 96 w 775"/>
                <a:gd name="T21" fmla="*/ 134 h 602"/>
                <a:gd name="T22" fmla="*/ 88 w 775"/>
                <a:gd name="T23" fmla="*/ 134 h 602"/>
                <a:gd name="T24" fmla="*/ 85 w 775"/>
                <a:gd name="T25" fmla="*/ 136 h 602"/>
                <a:gd name="T26" fmla="*/ 69 w 775"/>
                <a:gd name="T27" fmla="*/ 166 h 602"/>
                <a:gd name="T28" fmla="*/ 44 w 775"/>
                <a:gd name="T29" fmla="*/ 157 h 602"/>
                <a:gd name="T30" fmla="*/ 29 w 775"/>
                <a:gd name="T31" fmla="*/ 157 h 602"/>
                <a:gd name="T32" fmla="*/ 23 w 775"/>
                <a:gd name="T33" fmla="*/ 157 h 602"/>
                <a:gd name="T34" fmla="*/ 1 w 775"/>
                <a:gd name="T35" fmla="*/ 164 h 602"/>
                <a:gd name="T36" fmla="*/ 0 w 775"/>
                <a:gd name="T37" fmla="*/ 250 h 602"/>
                <a:gd name="T38" fmla="*/ 1 w 775"/>
                <a:gd name="T39" fmla="*/ 316 h 602"/>
                <a:gd name="T40" fmla="*/ 69 w 775"/>
                <a:gd name="T41" fmla="*/ 315 h 602"/>
                <a:gd name="T42" fmla="*/ 82 w 775"/>
                <a:gd name="T43" fmla="*/ 348 h 602"/>
                <a:gd name="T44" fmla="*/ 191 w 775"/>
                <a:gd name="T45" fmla="*/ 346 h 602"/>
                <a:gd name="T46" fmla="*/ 197 w 775"/>
                <a:gd name="T47" fmla="*/ 406 h 602"/>
                <a:gd name="T48" fmla="*/ 226 w 775"/>
                <a:gd name="T49" fmla="*/ 410 h 602"/>
                <a:gd name="T50" fmla="*/ 341 w 775"/>
                <a:gd name="T51" fmla="*/ 601 h 602"/>
                <a:gd name="T52" fmla="*/ 346 w 775"/>
                <a:gd name="T53" fmla="*/ 601 h 602"/>
                <a:gd name="T54" fmla="*/ 393 w 775"/>
                <a:gd name="T55" fmla="*/ 543 h 602"/>
                <a:gd name="T56" fmla="*/ 391 w 775"/>
                <a:gd name="T57" fmla="*/ 539 h 602"/>
                <a:gd name="T58" fmla="*/ 391 w 775"/>
                <a:gd name="T59" fmla="*/ 532 h 602"/>
                <a:gd name="T60" fmla="*/ 364 w 775"/>
                <a:gd name="T61" fmla="*/ 468 h 602"/>
                <a:gd name="T62" fmla="*/ 333 w 775"/>
                <a:gd name="T63" fmla="*/ 363 h 602"/>
                <a:gd name="T64" fmla="*/ 339 w 775"/>
                <a:gd name="T65" fmla="*/ 347 h 602"/>
                <a:gd name="T66" fmla="*/ 362 w 775"/>
                <a:gd name="T67" fmla="*/ 347 h 602"/>
                <a:gd name="T68" fmla="*/ 362 w 775"/>
                <a:gd name="T69" fmla="*/ 346 h 602"/>
                <a:gd name="T70" fmla="*/ 678 w 775"/>
                <a:gd name="T71" fmla="*/ 399 h 602"/>
                <a:gd name="T72" fmla="*/ 715 w 775"/>
                <a:gd name="T73" fmla="*/ 427 h 602"/>
                <a:gd name="T74" fmla="*/ 751 w 775"/>
                <a:gd name="T75" fmla="*/ 456 h 602"/>
                <a:gd name="T76" fmla="*/ 753 w 775"/>
                <a:gd name="T77" fmla="*/ 486 h 602"/>
                <a:gd name="T78" fmla="*/ 755 w 775"/>
                <a:gd name="T79" fmla="*/ 486 h 602"/>
                <a:gd name="T80" fmla="*/ 772 w 775"/>
                <a:gd name="T81" fmla="*/ 463 h 602"/>
                <a:gd name="T82" fmla="*/ 772 w 775"/>
                <a:gd name="T83" fmla="*/ 425 h 602"/>
                <a:gd name="T84" fmla="*/ 775 w 775"/>
                <a:gd name="T85" fmla="*/ 316 h 602"/>
                <a:gd name="T86" fmla="*/ 775 w 775"/>
                <a:gd name="T87" fmla="*/ 297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5" h="602">
                  <a:moveTo>
                    <a:pt x="775" y="297"/>
                  </a:moveTo>
                  <a:cubicBezTo>
                    <a:pt x="772" y="204"/>
                    <a:pt x="774" y="107"/>
                    <a:pt x="770" y="15"/>
                  </a:cubicBezTo>
                  <a:cubicBezTo>
                    <a:pt x="764" y="10"/>
                    <a:pt x="757" y="0"/>
                    <a:pt x="751" y="1"/>
                  </a:cubicBezTo>
                  <a:cubicBezTo>
                    <a:pt x="751" y="1"/>
                    <a:pt x="751" y="1"/>
                    <a:pt x="751" y="30"/>
                  </a:cubicBezTo>
                  <a:cubicBezTo>
                    <a:pt x="727" y="49"/>
                    <a:pt x="701" y="67"/>
                    <a:pt x="674" y="82"/>
                  </a:cubicBezTo>
                  <a:cubicBezTo>
                    <a:pt x="646" y="97"/>
                    <a:pt x="618" y="114"/>
                    <a:pt x="583" y="122"/>
                  </a:cubicBezTo>
                  <a:cubicBezTo>
                    <a:pt x="571" y="125"/>
                    <a:pt x="557" y="127"/>
                    <a:pt x="544" y="130"/>
                  </a:cubicBezTo>
                  <a:cubicBezTo>
                    <a:pt x="531" y="131"/>
                    <a:pt x="518" y="133"/>
                    <a:pt x="505" y="134"/>
                  </a:cubicBezTo>
                  <a:cubicBezTo>
                    <a:pt x="459" y="137"/>
                    <a:pt x="401" y="137"/>
                    <a:pt x="349" y="137"/>
                  </a:cubicBezTo>
                  <a:cubicBezTo>
                    <a:pt x="349" y="137"/>
                    <a:pt x="349" y="137"/>
                    <a:pt x="349" y="137"/>
                  </a:cubicBezTo>
                  <a:cubicBezTo>
                    <a:pt x="263" y="138"/>
                    <a:pt x="177" y="142"/>
                    <a:pt x="96" y="134"/>
                  </a:cubicBezTo>
                  <a:cubicBezTo>
                    <a:pt x="96" y="134"/>
                    <a:pt x="96" y="134"/>
                    <a:pt x="88" y="134"/>
                  </a:cubicBezTo>
                  <a:cubicBezTo>
                    <a:pt x="88" y="134"/>
                    <a:pt x="88" y="134"/>
                    <a:pt x="85" y="136"/>
                  </a:cubicBezTo>
                  <a:cubicBezTo>
                    <a:pt x="76" y="142"/>
                    <a:pt x="71" y="153"/>
                    <a:pt x="69" y="166"/>
                  </a:cubicBezTo>
                  <a:cubicBezTo>
                    <a:pt x="63" y="161"/>
                    <a:pt x="53" y="158"/>
                    <a:pt x="44" y="157"/>
                  </a:cubicBezTo>
                  <a:cubicBezTo>
                    <a:pt x="29" y="157"/>
                    <a:pt x="29" y="157"/>
                    <a:pt x="29" y="157"/>
                  </a:cubicBezTo>
                  <a:cubicBezTo>
                    <a:pt x="23" y="157"/>
                    <a:pt x="23" y="157"/>
                    <a:pt x="23" y="157"/>
                  </a:cubicBezTo>
                  <a:cubicBezTo>
                    <a:pt x="14" y="159"/>
                    <a:pt x="8" y="160"/>
                    <a:pt x="1" y="164"/>
                  </a:cubicBezTo>
                  <a:cubicBezTo>
                    <a:pt x="1" y="193"/>
                    <a:pt x="1" y="222"/>
                    <a:pt x="0" y="250"/>
                  </a:cubicBezTo>
                  <a:cubicBezTo>
                    <a:pt x="2" y="264"/>
                    <a:pt x="0" y="293"/>
                    <a:pt x="1" y="316"/>
                  </a:cubicBezTo>
                  <a:cubicBezTo>
                    <a:pt x="17" y="326"/>
                    <a:pt x="52" y="321"/>
                    <a:pt x="69" y="315"/>
                  </a:cubicBezTo>
                  <a:cubicBezTo>
                    <a:pt x="72" y="328"/>
                    <a:pt x="76" y="340"/>
                    <a:pt x="82" y="348"/>
                  </a:cubicBezTo>
                  <a:cubicBezTo>
                    <a:pt x="118" y="346"/>
                    <a:pt x="154" y="346"/>
                    <a:pt x="191" y="346"/>
                  </a:cubicBezTo>
                  <a:cubicBezTo>
                    <a:pt x="191" y="367"/>
                    <a:pt x="193" y="390"/>
                    <a:pt x="197" y="406"/>
                  </a:cubicBezTo>
                  <a:cubicBezTo>
                    <a:pt x="205" y="409"/>
                    <a:pt x="214" y="412"/>
                    <a:pt x="226" y="410"/>
                  </a:cubicBezTo>
                  <a:cubicBezTo>
                    <a:pt x="266" y="472"/>
                    <a:pt x="303" y="538"/>
                    <a:pt x="341" y="601"/>
                  </a:cubicBezTo>
                  <a:cubicBezTo>
                    <a:pt x="342" y="602"/>
                    <a:pt x="345" y="602"/>
                    <a:pt x="346" y="601"/>
                  </a:cubicBezTo>
                  <a:cubicBezTo>
                    <a:pt x="361" y="580"/>
                    <a:pt x="382" y="567"/>
                    <a:pt x="393" y="543"/>
                  </a:cubicBezTo>
                  <a:cubicBezTo>
                    <a:pt x="393" y="543"/>
                    <a:pt x="391" y="541"/>
                    <a:pt x="391" y="539"/>
                  </a:cubicBezTo>
                  <a:cubicBezTo>
                    <a:pt x="391" y="535"/>
                    <a:pt x="391" y="535"/>
                    <a:pt x="391" y="532"/>
                  </a:cubicBezTo>
                  <a:cubicBezTo>
                    <a:pt x="382" y="510"/>
                    <a:pt x="374" y="490"/>
                    <a:pt x="364" y="468"/>
                  </a:cubicBezTo>
                  <a:cubicBezTo>
                    <a:pt x="350" y="436"/>
                    <a:pt x="331" y="409"/>
                    <a:pt x="333" y="363"/>
                  </a:cubicBezTo>
                  <a:cubicBezTo>
                    <a:pt x="335" y="359"/>
                    <a:pt x="337" y="351"/>
                    <a:pt x="339" y="347"/>
                  </a:cubicBezTo>
                  <a:cubicBezTo>
                    <a:pt x="347" y="347"/>
                    <a:pt x="354" y="347"/>
                    <a:pt x="362" y="347"/>
                  </a:cubicBezTo>
                  <a:cubicBezTo>
                    <a:pt x="362" y="346"/>
                    <a:pt x="362" y="346"/>
                    <a:pt x="362" y="346"/>
                  </a:cubicBezTo>
                  <a:cubicBezTo>
                    <a:pt x="491" y="343"/>
                    <a:pt x="599" y="353"/>
                    <a:pt x="678" y="399"/>
                  </a:cubicBezTo>
                  <a:cubicBezTo>
                    <a:pt x="692" y="407"/>
                    <a:pt x="703" y="418"/>
                    <a:pt x="715" y="427"/>
                  </a:cubicBezTo>
                  <a:cubicBezTo>
                    <a:pt x="727" y="435"/>
                    <a:pt x="741" y="444"/>
                    <a:pt x="751" y="456"/>
                  </a:cubicBezTo>
                  <a:cubicBezTo>
                    <a:pt x="753" y="463"/>
                    <a:pt x="749" y="479"/>
                    <a:pt x="753" y="486"/>
                  </a:cubicBezTo>
                  <a:cubicBezTo>
                    <a:pt x="753" y="486"/>
                    <a:pt x="753" y="486"/>
                    <a:pt x="755" y="486"/>
                  </a:cubicBezTo>
                  <a:cubicBezTo>
                    <a:pt x="757" y="477"/>
                    <a:pt x="770" y="472"/>
                    <a:pt x="772" y="463"/>
                  </a:cubicBezTo>
                  <a:cubicBezTo>
                    <a:pt x="775" y="452"/>
                    <a:pt x="772" y="438"/>
                    <a:pt x="772" y="425"/>
                  </a:cubicBezTo>
                  <a:cubicBezTo>
                    <a:pt x="772" y="392"/>
                    <a:pt x="774" y="348"/>
                    <a:pt x="775" y="316"/>
                  </a:cubicBezTo>
                  <a:cubicBezTo>
                    <a:pt x="775" y="316"/>
                    <a:pt x="775" y="316"/>
                    <a:pt x="775" y="297"/>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de-DE" sz="1600" kern="0">
                <a:solidFill>
                  <a:srgbClr val="808080"/>
                </a:solidFill>
              </a:endParaRPr>
            </a:p>
          </p:txBody>
        </p:sp>
        <p:cxnSp>
          <p:nvCxnSpPr>
            <p:cNvPr id="70" name="Curved Connector 47"/>
            <p:cNvCxnSpPr/>
            <p:nvPr/>
          </p:nvCxnSpPr>
          <p:spPr>
            <a:xfrm flipV="1">
              <a:off x="892873" y="3314667"/>
              <a:ext cx="99418" cy="249144"/>
            </a:xfrm>
            <a:prstGeom prst="curvedConnector2">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cxnSp>
          <p:nvCxnSpPr>
            <p:cNvPr id="71" name="Curved Connector 48"/>
            <p:cNvCxnSpPr/>
            <p:nvPr/>
          </p:nvCxnSpPr>
          <p:spPr>
            <a:xfrm flipV="1">
              <a:off x="931448" y="3232745"/>
              <a:ext cx="264218" cy="453965"/>
            </a:xfrm>
            <a:prstGeom prst="curvedConnector2">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cxnSp>
          <p:nvCxnSpPr>
            <p:cNvPr id="72" name="Curved Connector 49"/>
            <p:cNvCxnSpPr/>
            <p:nvPr/>
          </p:nvCxnSpPr>
          <p:spPr>
            <a:xfrm rot="16200000" flipH="1">
              <a:off x="1124224" y="3693133"/>
              <a:ext cx="57580" cy="321445"/>
            </a:xfrm>
            <a:prstGeom prst="curvedConnector3">
              <a:avLst>
                <a:gd name="adj1" fmla="val -106747"/>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73" name="Group 45"/>
          <p:cNvGrpSpPr>
            <a:grpSpLocks noChangeAspect="1"/>
          </p:cNvGrpSpPr>
          <p:nvPr/>
        </p:nvGrpSpPr>
        <p:grpSpPr>
          <a:xfrm>
            <a:off x="7864599" y="2350324"/>
            <a:ext cx="691393" cy="567005"/>
            <a:chOff x="-33592" y="3232745"/>
            <a:chExt cx="1347328" cy="1104931"/>
          </a:xfrm>
          <a:solidFill>
            <a:schemeClr val="bg1"/>
          </a:solidFill>
        </p:grpSpPr>
        <p:sp>
          <p:nvSpPr>
            <p:cNvPr id="74" name="Freeform 6"/>
            <p:cNvSpPr>
              <a:spLocks/>
            </p:cNvSpPr>
            <p:nvPr/>
          </p:nvSpPr>
          <p:spPr bwMode="auto">
            <a:xfrm rot="20324218">
              <a:off x="-33592" y="3587198"/>
              <a:ext cx="966505" cy="750478"/>
            </a:xfrm>
            <a:custGeom>
              <a:avLst/>
              <a:gdLst>
                <a:gd name="T0" fmla="*/ 775 w 775"/>
                <a:gd name="T1" fmla="*/ 297 h 602"/>
                <a:gd name="T2" fmla="*/ 770 w 775"/>
                <a:gd name="T3" fmla="*/ 15 h 602"/>
                <a:gd name="T4" fmla="*/ 751 w 775"/>
                <a:gd name="T5" fmla="*/ 1 h 602"/>
                <a:gd name="T6" fmla="*/ 751 w 775"/>
                <a:gd name="T7" fmla="*/ 30 h 602"/>
                <a:gd name="T8" fmla="*/ 674 w 775"/>
                <a:gd name="T9" fmla="*/ 82 h 602"/>
                <a:gd name="T10" fmla="*/ 583 w 775"/>
                <a:gd name="T11" fmla="*/ 122 h 602"/>
                <a:gd name="T12" fmla="*/ 544 w 775"/>
                <a:gd name="T13" fmla="*/ 130 h 602"/>
                <a:gd name="T14" fmla="*/ 505 w 775"/>
                <a:gd name="T15" fmla="*/ 134 h 602"/>
                <a:gd name="T16" fmla="*/ 349 w 775"/>
                <a:gd name="T17" fmla="*/ 137 h 602"/>
                <a:gd name="T18" fmla="*/ 349 w 775"/>
                <a:gd name="T19" fmla="*/ 137 h 602"/>
                <a:gd name="T20" fmla="*/ 96 w 775"/>
                <a:gd name="T21" fmla="*/ 134 h 602"/>
                <a:gd name="T22" fmla="*/ 88 w 775"/>
                <a:gd name="T23" fmla="*/ 134 h 602"/>
                <a:gd name="T24" fmla="*/ 85 w 775"/>
                <a:gd name="T25" fmla="*/ 136 h 602"/>
                <a:gd name="T26" fmla="*/ 69 w 775"/>
                <a:gd name="T27" fmla="*/ 166 h 602"/>
                <a:gd name="T28" fmla="*/ 44 w 775"/>
                <a:gd name="T29" fmla="*/ 157 h 602"/>
                <a:gd name="T30" fmla="*/ 29 w 775"/>
                <a:gd name="T31" fmla="*/ 157 h 602"/>
                <a:gd name="T32" fmla="*/ 23 w 775"/>
                <a:gd name="T33" fmla="*/ 157 h 602"/>
                <a:gd name="T34" fmla="*/ 1 w 775"/>
                <a:gd name="T35" fmla="*/ 164 h 602"/>
                <a:gd name="T36" fmla="*/ 0 w 775"/>
                <a:gd name="T37" fmla="*/ 250 h 602"/>
                <a:gd name="T38" fmla="*/ 1 w 775"/>
                <a:gd name="T39" fmla="*/ 316 h 602"/>
                <a:gd name="T40" fmla="*/ 69 w 775"/>
                <a:gd name="T41" fmla="*/ 315 h 602"/>
                <a:gd name="T42" fmla="*/ 82 w 775"/>
                <a:gd name="T43" fmla="*/ 348 h 602"/>
                <a:gd name="T44" fmla="*/ 191 w 775"/>
                <a:gd name="T45" fmla="*/ 346 h 602"/>
                <a:gd name="T46" fmla="*/ 197 w 775"/>
                <a:gd name="T47" fmla="*/ 406 h 602"/>
                <a:gd name="T48" fmla="*/ 226 w 775"/>
                <a:gd name="T49" fmla="*/ 410 h 602"/>
                <a:gd name="T50" fmla="*/ 341 w 775"/>
                <a:gd name="T51" fmla="*/ 601 h 602"/>
                <a:gd name="T52" fmla="*/ 346 w 775"/>
                <a:gd name="T53" fmla="*/ 601 h 602"/>
                <a:gd name="T54" fmla="*/ 393 w 775"/>
                <a:gd name="T55" fmla="*/ 543 h 602"/>
                <a:gd name="T56" fmla="*/ 391 w 775"/>
                <a:gd name="T57" fmla="*/ 539 h 602"/>
                <a:gd name="T58" fmla="*/ 391 w 775"/>
                <a:gd name="T59" fmla="*/ 532 h 602"/>
                <a:gd name="T60" fmla="*/ 364 w 775"/>
                <a:gd name="T61" fmla="*/ 468 h 602"/>
                <a:gd name="T62" fmla="*/ 333 w 775"/>
                <a:gd name="T63" fmla="*/ 363 h 602"/>
                <a:gd name="T64" fmla="*/ 339 w 775"/>
                <a:gd name="T65" fmla="*/ 347 h 602"/>
                <a:gd name="T66" fmla="*/ 362 w 775"/>
                <a:gd name="T67" fmla="*/ 347 h 602"/>
                <a:gd name="T68" fmla="*/ 362 w 775"/>
                <a:gd name="T69" fmla="*/ 346 h 602"/>
                <a:gd name="T70" fmla="*/ 678 w 775"/>
                <a:gd name="T71" fmla="*/ 399 h 602"/>
                <a:gd name="T72" fmla="*/ 715 w 775"/>
                <a:gd name="T73" fmla="*/ 427 h 602"/>
                <a:gd name="T74" fmla="*/ 751 w 775"/>
                <a:gd name="T75" fmla="*/ 456 h 602"/>
                <a:gd name="T76" fmla="*/ 753 w 775"/>
                <a:gd name="T77" fmla="*/ 486 h 602"/>
                <a:gd name="T78" fmla="*/ 755 w 775"/>
                <a:gd name="T79" fmla="*/ 486 h 602"/>
                <a:gd name="T80" fmla="*/ 772 w 775"/>
                <a:gd name="T81" fmla="*/ 463 h 602"/>
                <a:gd name="T82" fmla="*/ 772 w 775"/>
                <a:gd name="T83" fmla="*/ 425 h 602"/>
                <a:gd name="T84" fmla="*/ 775 w 775"/>
                <a:gd name="T85" fmla="*/ 316 h 602"/>
                <a:gd name="T86" fmla="*/ 775 w 775"/>
                <a:gd name="T87" fmla="*/ 297 h 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775" h="602">
                  <a:moveTo>
                    <a:pt x="775" y="297"/>
                  </a:moveTo>
                  <a:cubicBezTo>
                    <a:pt x="772" y="204"/>
                    <a:pt x="774" y="107"/>
                    <a:pt x="770" y="15"/>
                  </a:cubicBezTo>
                  <a:cubicBezTo>
                    <a:pt x="764" y="10"/>
                    <a:pt x="757" y="0"/>
                    <a:pt x="751" y="1"/>
                  </a:cubicBezTo>
                  <a:cubicBezTo>
                    <a:pt x="751" y="1"/>
                    <a:pt x="751" y="1"/>
                    <a:pt x="751" y="30"/>
                  </a:cubicBezTo>
                  <a:cubicBezTo>
                    <a:pt x="727" y="49"/>
                    <a:pt x="701" y="67"/>
                    <a:pt x="674" y="82"/>
                  </a:cubicBezTo>
                  <a:cubicBezTo>
                    <a:pt x="646" y="97"/>
                    <a:pt x="618" y="114"/>
                    <a:pt x="583" y="122"/>
                  </a:cubicBezTo>
                  <a:cubicBezTo>
                    <a:pt x="571" y="125"/>
                    <a:pt x="557" y="127"/>
                    <a:pt x="544" y="130"/>
                  </a:cubicBezTo>
                  <a:cubicBezTo>
                    <a:pt x="531" y="131"/>
                    <a:pt x="518" y="133"/>
                    <a:pt x="505" y="134"/>
                  </a:cubicBezTo>
                  <a:cubicBezTo>
                    <a:pt x="459" y="137"/>
                    <a:pt x="401" y="137"/>
                    <a:pt x="349" y="137"/>
                  </a:cubicBezTo>
                  <a:cubicBezTo>
                    <a:pt x="349" y="137"/>
                    <a:pt x="349" y="137"/>
                    <a:pt x="349" y="137"/>
                  </a:cubicBezTo>
                  <a:cubicBezTo>
                    <a:pt x="263" y="138"/>
                    <a:pt x="177" y="142"/>
                    <a:pt x="96" y="134"/>
                  </a:cubicBezTo>
                  <a:cubicBezTo>
                    <a:pt x="96" y="134"/>
                    <a:pt x="96" y="134"/>
                    <a:pt x="88" y="134"/>
                  </a:cubicBezTo>
                  <a:cubicBezTo>
                    <a:pt x="88" y="134"/>
                    <a:pt x="88" y="134"/>
                    <a:pt x="85" y="136"/>
                  </a:cubicBezTo>
                  <a:cubicBezTo>
                    <a:pt x="76" y="142"/>
                    <a:pt x="71" y="153"/>
                    <a:pt x="69" y="166"/>
                  </a:cubicBezTo>
                  <a:cubicBezTo>
                    <a:pt x="63" y="161"/>
                    <a:pt x="53" y="158"/>
                    <a:pt x="44" y="157"/>
                  </a:cubicBezTo>
                  <a:cubicBezTo>
                    <a:pt x="29" y="157"/>
                    <a:pt x="29" y="157"/>
                    <a:pt x="29" y="157"/>
                  </a:cubicBezTo>
                  <a:cubicBezTo>
                    <a:pt x="23" y="157"/>
                    <a:pt x="23" y="157"/>
                    <a:pt x="23" y="157"/>
                  </a:cubicBezTo>
                  <a:cubicBezTo>
                    <a:pt x="14" y="159"/>
                    <a:pt x="8" y="160"/>
                    <a:pt x="1" y="164"/>
                  </a:cubicBezTo>
                  <a:cubicBezTo>
                    <a:pt x="1" y="193"/>
                    <a:pt x="1" y="222"/>
                    <a:pt x="0" y="250"/>
                  </a:cubicBezTo>
                  <a:cubicBezTo>
                    <a:pt x="2" y="264"/>
                    <a:pt x="0" y="293"/>
                    <a:pt x="1" y="316"/>
                  </a:cubicBezTo>
                  <a:cubicBezTo>
                    <a:pt x="17" y="326"/>
                    <a:pt x="52" y="321"/>
                    <a:pt x="69" y="315"/>
                  </a:cubicBezTo>
                  <a:cubicBezTo>
                    <a:pt x="72" y="328"/>
                    <a:pt x="76" y="340"/>
                    <a:pt x="82" y="348"/>
                  </a:cubicBezTo>
                  <a:cubicBezTo>
                    <a:pt x="118" y="346"/>
                    <a:pt x="154" y="346"/>
                    <a:pt x="191" y="346"/>
                  </a:cubicBezTo>
                  <a:cubicBezTo>
                    <a:pt x="191" y="367"/>
                    <a:pt x="193" y="390"/>
                    <a:pt x="197" y="406"/>
                  </a:cubicBezTo>
                  <a:cubicBezTo>
                    <a:pt x="205" y="409"/>
                    <a:pt x="214" y="412"/>
                    <a:pt x="226" y="410"/>
                  </a:cubicBezTo>
                  <a:cubicBezTo>
                    <a:pt x="266" y="472"/>
                    <a:pt x="303" y="538"/>
                    <a:pt x="341" y="601"/>
                  </a:cubicBezTo>
                  <a:cubicBezTo>
                    <a:pt x="342" y="602"/>
                    <a:pt x="345" y="602"/>
                    <a:pt x="346" y="601"/>
                  </a:cubicBezTo>
                  <a:cubicBezTo>
                    <a:pt x="361" y="580"/>
                    <a:pt x="382" y="567"/>
                    <a:pt x="393" y="543"/>
                  </a:cubicBezTo>
                  <a:cubicBezTo>
                    <a:pt x="393" y="543"/>
                    <a:pt x="391" y="541"/>
                    <a:pt x="391" y="539"/>
                  </a:cubicBezTo>
                  <a:cubicBezTo>
                    <a:pt x="391" y="535"/>
                    <a:pt x="391" y="535"/>
                    <a:pt x="391" y="532"/>
                  </a:cubicBezTo>
                  <a:cubicBezTo>
                    <a:pt x="382" y="510"/>
                    <a:pt x="374" y="490"/>
                    <a:pt x="364" y="468"/>
                  </a:cubicBezTo>
                  <a:cubicBezTo>
                    <a:pt x="350" y="436"/>
                    <a:pt x="331" y="409"/>
                    <a:pt x="333" y="363"/>
                  </a:cubicBezTo>
                  <a:cubicBezTo>
                    <a:pt x="335" y="359"/>
                    <a:pt x="337" y="351"/>
                    <a:pt x="339" y="347"/>
                  </a:cubicBezTo>
                  <a:cubicBezTo>
                    <a:pt x="347" y="347"/>
                    <a:pt x="354" y="347"/>
                    <a:pt x="362" y="347"/>
                  </a:cubicBezTo>
                  <a:cubicBezTo>
                    <a:pt x="362" y="346"/>
                    <a:pt x="362" y="346"/>
                    <a:pt x="362" y="346"/>
                  </a:cubicBezTo>
                  <a:cubicBezTo>
                    <a:pt x="491" y="343"/>
                    <a:pt x="599" y="353"/>
                    <a:pt x="678" y="399"/>
                  </a:cubicBezTo>
                  <a:cubicBezTo>
                    <a:pt x="692" y="407"/>
                    <a:pt x="703" y="418"/>
                    <a:pt x="715" y="427"/>
                  </a:cubicBezTo>
                  <a:cubicBezTo>
                    <a:pt x="727" y="435"/>
                    <a:pt x="741" y="444"/>
                    <a:pt x="751" y="456"/>
                  </a:cubicBezTo>
                  <a:cubicBezTo>
                    <a:pt x="753" y="463"/>
                    <a:pt x="749" y="479"/>
                    <a:pt x="753" y="486"/>
                  </a:cubicBezTo>
                  <a:cubicBezTo>
                    <a:pt x="753" y="486"/>
                    <a:pt x="753" y="486"/>
                    <a:pt x="755" y="486"/>
                  </a:cubicBezTo>
                  <a:cubicBezTo>
                    <a:pt x="757" y="477"/>
                    <a:pt x="770" y="472"/>
                    <a:pt x="772" y="463"/>
                  </a:cubicBezTo>
                  <a:cubicBezTo>
                    <a:pt x="775" y="452"/>
                    <a:pt x="772" y="438"/>
                    <a:pt x="772" y="425"/>
                  </a:cubicBezTo>
                  <a:cubicBezTo>
                    <a:pt x="772" y="392"/>
                    <a:pt x="774" y="348"/>
                    <a:pt x="775" y="316"/>
                  </a:cubicBezTo>
                  <a:cubicBezTo>
                    <a:pt x="775" y="316"/>
                    <a:pt x="775" y="316"/>
                    <a:pt x="775" y="297"/>
                  </a:cubicBezTo>
                  <a:close/>
                </a:path>
              </a:pathLst>
            </a:custGeom>
            <a:grpFill/>
            <a:ln>
              <a:noFill/>
            </a:ln>
          </p:spPr>
          <p:txBody>
            <a:bodyPr vert="horz" wrap="square" lIns="91440" tIns="45720" rIns="91440" bIns="45720" numCol="1" anchor="t" anchorCtr="0" compatLnSpc="1">
              <a:prstTxWarp prst="textNoShape">
                <a:avLst/>
              </a:prstTxWarp>
            </a:bodyPr>
            <a:lstStyle/>
            <a:p>
              <a:pPr algn="ctr"/>
              <a:endParaRPr lang="de-DE" sz="1600" kern="0">
                <a:solidFill>
                  <a:srgbClr val="808080"/>
                </a:solidFill>
              </a:endParaRPr>
            </a:p>
          </p:txBody>
        </p:sp>
        <p:cxnSp>
          <p:nvCxnSpPr>
            <p:cNvPr id="75" name="Curved Connector 47"/>
            <p:cNvCxnSpPr/>
            <p:nvPr/>
          </p:nvCxnSpPr>
          <p:spPr>
            <a:xfrm flipV="1">
              <a:off x="892873" y="3314667"/>
              <a:ext cx="99418" cy="249144"/>
            </a:xfrm>
            <a:prstGeom prst="curvedConnector2">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cxnSp>
          <p:nvCxnSpPr>
            <p:cNvPr id="76" name="Curved Connector 48"/>
            <p:cNvCxnSpPr/>
            <p:nvPr/>
          </p:nvCxnSpPr>
          <p:spPr>
            <a:xfrm flipV="1">
              <a:off x="931448" y="3232745"/>
              <a:ext cx="264218" cy="453965"/>
            </a:xfrm>
            <a:prstGeom prst="curvedConnector2">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cxnSp>
          <p:nvCxnSpPr>
            <p:cNvPr id="77" name="Curved Connector 49"/>
            <p:cNvCxnSpPr/>
            <p:nvPr/>
          </p:nvCxnSpPr>
          <p:spPr>
            <a:xfrm rot="16200000" flipH="1">
              <a:off x="1124224" y="3693133"/>
              <a:ext cx="57580" cy="321445"/>
            </a:xfrm>
            <a:prstGeom prst="curvedConnector3">
              <a:avLst>
                <a:gd name="adj1" fmla="val -106747"/>
              </a:avLst>
            </a:prstGeom>
            <a:grpFill/>
            <a:ln w="28575">
              <a:solidFill>
                <a:srgbClr val="808080"/>
              </a:solidFill>
              <a:tailEnd type="triangle"/>
            </a:ln>
          </p:spPr>
          <p:style>
            <a:lnRef idx="1">
              <a:schemeClr val="accent1"/>
            </a:lnRef>
            <a:fillRef idx="0">
              <a:schemeClr val="accent1"/>
            </a:fillRef>
            <a:effectRef idx="0">
              <a:schemeClr val="accent1"/>
            </a:effectRef>
            <a:fontRef idx="minor">
              <a:schemeClr val="tx1"/>
            </a:fontRef>
          </p:style>
        </p:cxnSp>
      </p:grpSp>
      <p:sp>
        <p:nvSpPr>
          <p:cNvPr id="52" name="Title 1"/>
          <p:cNvSpPr txBox="1">
            <a:spLocks/>
          </p:cNvSpPr>
          <p:nvPr/>
        </p:nvSpPr>
        <p:spPr bwMode="auto">
          <a:xfrm>
            <a:off x="1185973" y="158383"/>
            <a:ext cx="7614730"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rgbClr val="FFFFFF"/>
                </a:solidFill>
              </a:rPr>
              <a:t>Focus (2/3) – Les notifications et la traçabilité des accès</a:t>
            </a:r>
            <a:endParaRPr lang="fr-FR" altLang="fr-FR" sz="1600" b="0" kern="0" dirty="0">
              <a:solidFill>
                <a:srgbClr val="FFFFFF"/>
              </a:solidFill>
            </a:endParaRPr>
          </a:p>
        </p:txBody>
      </p:sp>
    </p:spTree>
    <p:extLst>
      <p:ext uri="{BB962C8B-B14F-4D97-AF65-F5344CB8AC3E}">
        <p14:creationId xmlns:p14="http://schemas.microsoft.com/office/powerpoint/2010/main" val="3359355958"/>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39144"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 name="Title 1"/>
          <p:cNvSpPr txBox="1">
            <a:spLocks/>
          </p:cNvSpPr>
          <p:nvPr/>
        </p:nvSpPr>
        <p:spPr bwMode="auto">
          <a:xfrm>
            <a:off x="1185973" y="158383"/>
            <a:ext cx="7614730"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rgbClr val="FFFFFF"/>
                </a:solidFill>
              </a:rPr>
              <a:t>Focus (3/3) – Le rôle du médecin traitant</a:t>
            </a:r>
            <a:endParaRPr lang="fr-FR" altLang="fr-FR" sz="1600" b="0" kern="0" dirty="0">
              <a:solidFill>
                <a:srgbClr val="FFFFFF"/>
              </a:solidFill>
            </a:endParaRPr>
          </a:p>
        </p:txBody>
      </p:sp>
      <p:sp>
        <p:nvSpPr>
          <p:cNvPr id="52" name="Rectangle 51"/>
          <p:cNvSpPr/>
          <p:nvPr/>
        </p:nvSpPr>
        <p:spPr>
          <a:xfrm>
            <a:off x="1927958" y="2042343"/>
            <a:ext cx="7016761" cy="80274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auto" hangingPunct="1">
              <a:spcBef>
                <a:spcPts val="0"/>
              </a:spcBef>
              <a:spcAft>
                <a:spcPts val="0"/>
              </a:spcAft>
              <a:buClr>
                <a:srgbClr val="17588B"/>
              </a:buClr>
            </a:pPr>
            <a:r>
              <a:rPr lang="fr-FR" sz="1600" dirty="0" smtClean="0">
                <a:solidFill>
                  <a:srgbClr val="808080">
                    <a:lumMod val="50000"/>
                  </a:srgbClr>
                </a:solidFill>
              </a:rPr>
              <a:t>Le Médecin Traitant, désigné par le patient, possède un rôle particulier et dispose de droits spécifiques :</a:t>
            </a:r>
          </a:p>
        </p:txBody>
      </p:sp>
      <p:pic>
        <p:nvPicPr>
          <p:cNvPr id="60" name="Picture 5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63743" y="1152297"/>
            <a:ext cx="576000" cy="576000"/>
          </a:xfrm>
          <a:prstGeom prst="rect">
            <a:avLst/>
          </a:prstGeom>
        </p:spPr>
      </p:pic>
      <p:pic>
        <p:nvPicPr>
          <p:cNvPr id="62" name="Picture 6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237402" y="2209097"/>
            <a:ext cx="451175" cy="432757"/>
          </a:xfrm>
          <a:prstGeom prst="rect">
            <a:avLst/>
          </a:prstGeom>
        </p:spPr>
      </p:pic>
      <p:sp>
        <p:nvSpPr>
          <p:cNvPr id="63" name="Rectangle 62"/>
          <p:cNvSpPr/>
          <p:nvPr/>
        </p:nvSpPr>
        <p:spPr>
          <a:xfrm>
            <a:off x="807815" y="2209684"/>
            <a:ext cx="508413" cy="43217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eaLnBrk="1" fontAlgn="auto" hangingPunct="1">
              <a:spcBef>
                <a:spcPts val="0"/>
              </a:spcBef>
              <a:spcAft>
                <a:spcPts val="0"/>
              </a:spcAft>
              <a:buClr>
                <a:srgbClr val="17588B"/>
              </a:buClr>
            </a:pPr>
            <a:r>
              <a:rPr lang="fr-FR" b="1" kern="0" dirty="0">
                <a:solidFill>
                  <a:srgbClr val="17588B"/>
                </a:solidFill>
                <a:cs typeface="Calibri" panose="020F0502020204030204" pitchFamily="34" charset="0"/>
              </a:rPr>
              <a:t>MT</a:t>
            </a:r>
          </a:p>
        </p:txBody>
      </p:sp>
      <p:sp>
        <p:nvSpPr>
          <p:cNvPr id="17" name="Rectangle 16"/>
          <p:cNvSpPr/>
          <p:nvPr/>
        </p:nvSpPr>
        <p:spPr>
          <a:xfrm>
            <a:off x="1223277" y="1180426"/>
            <a:ext cx="8687926" cy="584775"/>
          </a:xfrm>
          <a:prstGeom prst="rect">
            <a:avLst/>
          </a:prstGeom>
        </p:spPr>
        <p:txBody>
          <a:bodyPr wrap="square">
            <a:spAutoFit/>
          </a:bodyPr>
          <a:lstStyle/>
          <a:p>
            <a:pPr marL="0" lvl="1" indent="0" algn="just" defTabSz="457200" eaLnBrk="1" hangingPunct="1">
              <a:spcBef>
                <a:spcPts val="1800"/>
              </a:spcBef>
              <a:spcAft>
                <a:spcPts val="0"/>
              </a:spcAft>
              <a:buClr>
                <a:srgbClr val="99CC00"/>
              </a:buClr>
              <a:buSzPct val="100000"/>
              <a:defRPr/>
            </a:pPr>
            <a:r>
              <a:rPr lang="fr-FR" sz="1600" b="1" dirty="0">
                <a:solidFill>
                  <a:srgbClr val="405888"/>
                </a:solidFill>
              </a:rPr>
              <a:t>Les professionnels de santé sont amenés à se connecter au DMP du patient, avec un rôle important conféré au </a:t>
            </a:r>
            <a:r>
              <a:rPr lang="fr-FR" sz="1600" b="1" dirty="0" smtClean="0">
                <a:solidFill>
                  <a:srgbClr val="405888"/>
                </a:solidFill>
              </a:rPr>
              <a:t>médecin traitant</a:t>
            </a:r>
            <a:endParaRPr lang="fr-FR" sz="1600" b="1" dirty="0">
              <a:solidFill>
                <a:srgbClr val="405888"/>
              </a:solidFill>
            </a:endParaRPr>
          </a:p>
        </p:txBody>
      </p:sp>
      <p:grpSp>
        <p:nvGrpSpPr>
          <p:cNvPr id="25" name="Group 24"/>
          <p:cNvGrpSpPr/>
          <p:nvPr/>
        </p:nvGrpSpPr>
        <p:grpSpPr>
          <a:xfrm>
            <a:off x="1927958" y="3055558"/>
            <a:ext cx="6791141" cy="3552614"/>
            <a:chOff x="316769" y="1450977"/>
            <a:chExt cx="6235502" cy="4708742"/>
          </a:xfrm>
        </p:grpSpPr>
        <p:sp>
          <p:nvSpPr>
            <p:cNvPr id="26" name="Trapezoid 25"/>
            <p:cNvSpPr/>
            <p:nvPr/>
          </p:nvSpPr>
          <p:spPr>
            <a:xfrm rot="16200000" flipH="1">
              <a:off x="-568979" y="2463578"/>
              <a:ext cx="3861256" cy="1836057"/>
            </a:xfrm>
            <a:prstGeom prst="trapezoid">
              <a:avLst/>
            </a:prstGeom>
            <a:solidFill>
              <a:srgbClr val="9ED3D7"/>
            </a:solidFill>
            <a:ln w="9525" cap="flat" cmpd="sng" algn="ctr">
              <a:no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dirty="0" smtClean="0">
                <a:ln>
                  <a:noFill/>
                </a:ln>
                <a:solidFill>
                  <a:srgbClr val="000000"/>
                </a:solidFill>
                <a:effectLst/>
                <a:uLnTx/>
                <a:uFillTx/>
                <a:latin typeface="Arial"/>
                <a:ea typeface="+mn-ea"/>
                <a:cs typeface="+mn-cs"/>
              </a:endParaRPr>
            </a:p>
          </p:txBody>
        </p:sp>
        <p:sp>
          <p:nvSpPr>
            <p:cNvPr id="27" name="Trapezoid 26"/>
            <p:cNvSpPr/>
            <p:nvPr/>
          </p:nvSpPr>
          <p:spPr>
            <a:xfrm rot="16200000" flipH="1">
              <a:off x="1567318" y="2463576"/>
              <a:ext cx="3861256" cy="1836057"/>
            </a:xfrm>
            <a:prstGeom prst="trapezoid">
              <a:avLst/>
            </a:prstGeom>
            <a:solidFill>
              <a:srgbClr val="405888"/>
            </a:solidFill>
            <a:ln w="9525" cap="flat" cmpd="sng" algn="ctr">
              <a:no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dirty="0" smtClean="0">
                <a:ln>
                  <a:noFill/>
                </a:ln>
                <a:solidFill>
                  <a:srgbClr val="000000"/>
                </a:solidFill>
                <a:effectLst/>
                <a:uLnTx/>
                <a:uFillTx/>
                <a:latin typeface="Arial"/>
                <a:ea typeface="+mn-ea"/>
                <a:cs typeface="+mn-cs"/>
              </a:endParaRPr>
            </a:p>
          </p:txBody>
        </p:sp>
        <p:sp>
          <p:nvSpPr>
            <p:cNvPr id="28" name="Trapezoid 27"/>
            <p:cNvSpPr/>
            <p:nvPr/>
          </p:nvSpPr>
          <p:spPr>
            <a:xfrm rot="16200000" flipH="1">
              <a:off x="3703615" y="2463577"/>
              <a:ext cx="3861256" cy="1836057"/>
            </a:xfrm>
            <a:prstGeom prst="trapezoid">
              <a:avLst/>
            </a:prstGeom>
            <a:solidFill>
              <a:srgbClr val="E27959"/>
            </a:solidFill>
            <a:ln w="9525" cap="flat" cmpd="sng" algn="ctr">
              <a:noFill/>
              <a:prstDash val="solid"/>
            </a:ln>
            <a:effectLst/>
          </p:spPr>
          <p:txBody>
            <a:bodyPr rtlCol="0" anchor="t" anchorCtr="0"/>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fr-FR" sz="1200" b="0" i="0" u="none" strike="noStrike" kern="0" cap="none" spc="0" normalizeH="0" baseline="0" dirty="0" smtClean="0">
                <a:ln>
                  <a:noFill/>
                </a:ln>
                <a:solidFill>
                  <a:srgbClr val="000000"/>
                </a:solidFill>
                <a:effectLst/>
                <a:uLnTx/>
                <a:uFillTx/>
                <a:latin typeface="Arial"/>
                <a:ea typeface="+mn-ea"/>
                <a:cs typeface="+mn-cs"/>
              </a:endParaRPr>
            </a:p>
          </p:txBody>
        </p:sp>
        <p:sp>
          <p:nvSpPr>
            <p:cNvPr id="29" name="Rectangle 28"/>
            <p:cNvSpPr/>
            <p:nvPr/>
          </p:nvSpPr>
          <p:spPr>
            <a:xfrm>
              <a:off x="531782" y="2628956"/>
              <a:ext cx="1704354" cy="1517524"/>
            </a:xfrm>
            <a:prstGeom prst="rect">
              <a:avLst/>
            </a:prstGeom>
          </p:spPr>
          <p:txBody>
            <a:bodyPr wrap="square">
              <a:spAutoFit/>
            </a:bodyPr>
            <a:lstStyle/>
            <a:p>
              <a:pPr marL="0" marR="0" lvl="0" indent="0" defTabSz="914400" eaLnBrk="1" fontAlgn="auto" latinLnBrk="0" hangingPunct="1">
                <a:lnSpc>
                  <a:spcPct val="95000"/>
                </a:lnSpc>
                <a:spcBef>
                  <a:spcPts val="0"/>
                </a:spcBef>
                <a:spcAft>
                  <a:spcPts val="800"/>
                </a:spcAft>
                <a:buClr>
                  <a:srgbClr val="969696"/>
                </a:buClr>
                <a:buSzTx/>
                <a:buFontTx/>
                <a:buNone/>
                <a:tabLst/>
                <a:defRPr/>
              </a:pPr>
              <a:r>
                <a:rPr lang="fr-FR" sz="1800" b="1" kern="0" dirty="0">
                  <a:solidFill>
                    <a:schemeClr val="bg1"/>
                  </a:solidFill>
                  <a:latin typeface="Arial"/>
                  <a:cs typeface="Arial" charset="0"/>
                </a:rPr>
                <a:t>Accéder aux documents masqués par le patient</a:t>
              </a:r>
            </a:p>
          </p:txBody>
        </p:sp>
        <p:sp>
          <p:nvSpPr>
            <p:cNvPr id="30" name="Rectangle 29"/>
            <p:cNvSpPr/>
            <p:nvPr/>
          </p:nvSpPr>
          <p:spPr>
            <a:xfrm>
              <a:off x="2645769" y="2628956"/>
              <a:ext cx="1704354" cy="2061566"/>
            </a:xfrm>
            <a:prstGeom prst="rect">
              <a:avLst/>
            </a:prstGeom>
          </p:spPr>
          <p:txBody>
            <a:bodyPr wrap="square">
              <a:spAutoFit/>
            </a:bodyPr>
            <a:lstStyle/>
            <a:p>
              <a:pPr marL="0" marR="0" lvl="0" indent="0" defTabSz="914400" eaLnBrk="1" fontAlgn="auto" latinLnBrk="0" hangingPunct="1">
                <a:lnSpc>
                  <a:spcPct val="95000"/>
                </a:lnSpc>
                <a:spcBef>
                  <a:spcPts val="0"/>
                </a:spcBef>
                <a:spcAft>
                  <a:spcPts val="800"/>
                </a:spcAft>
                <a:buClr>
                  <a:srgbClr val="969696"/>
                </a:buClr>
                <a:buSzTx/>
                <a:buFontTx/>
                <a:buNone/>
                <a:tabLst/>
                <a:defRPr/>
              </a:pPr>
              <a:r>
                <a:rPr lang="fr-FR" sz="1800" b="1" kern="0" dirty="0">
                  <a:solidFill>
                    <a:srgbClr val="FFFFFF"/>
                  </a:solidFill>
                  <a:latin typeface="Arial"/>
                  <a:cs typeface="Arial" charset="0"/>
                </a:rPr>
                <a:t>Voir les traces des autres professionnels de santé</a:t>
              </a:r>
            </a:p>
          </p:txBody>
        </p:sp>
        <p:sp>
          <p:nvSpPr>
            <p:cNvPr id="31" name="Rectangle 30"/>
            <p:cNvSpPr/>
            <p:nvPr/>
          </p:nvSpPr>
          <p:spPr>
            <a:xfrm>
              <a:off x="4716214" y="2628956"/>
              <a:ext cx="1704354" cy="1866309"/>
            </a:xfrm>
            <a:prstGeom prst="rect">
              <a:avLst/>
            </a:prstGeom>
          </p:spPr>
          <p:txBody>
            <a:bodyPr wrap="square">
              <a:spAutoFit/>
            </a:bodyPr>
            <a:lstStyle/>
            <a:p>
              <a:pPr marL="0" marR="0" lvl="0" indent="0" defTabSz="914400" eaLnBrk="1" fontAlgn="auto" latinLnBrk="0" hangingPunct="1">
                <a:lnSpc>
                  <a:spcPct val="95000"/>
                </a:lnSpc>
                <a:spcBef>
                  <a:spcPts val="0"/>
                </a:spcBef>
                <a:spcAft>
                  <a:spcPts val="800"/>
                </a:spcAft>
                <a:buClr>
                  <a:srgbClr val="969696"/>
                </a:buClr>
                <a:buSzTx/>
                <a:buFontTx/>
                <a:buNone/>
                <a:tabLst/>
                <a:defRPr/>
              </a:pPr>
              <a:r>
                <a:rPr lang="fr-FR" sz="1800" b="1" kern="0" dirty="0">
                  <a:solidFill>
                    <a:srgbClr val="FFFFFF"/>
                  </a:solidFill>
                  <a:latin typeface="Arial"/>
                  <a:cs typeface="Arial" charset="0"/>
                </a:rPr>
                <a:t>Bloquer un professionnel de santé à la demande du patient</a:t>
              </a:r>
            </a:p>
          </p:txBody>
        </p:sp>
        <p:sp>
          <p:nvSpPr>
            <p:cNvPr id="32" name="Rectangle 31"/>
            <p:cNvSpPr/>
            <p:nvPr/>
          </p:nvSpPr>
          <p:spPr>
            <a:xfrm>
              <a:off x="316769" y="4568767"/>
              <a:ext cx="640548" cy="159095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200" b="1" i="0" u="none" strike="noStrike" kern="0" cap="none" spc="0" normalizeH="0" baseline="0" dirty="0" smtClean="0">
                  <a:ln>
                    <a:noFill/>
                  </a:ln>
                  <a:solidFill>
                    <a:srgbClr val="9ED3D7"/>
                  </a:solidFill>
                  <a:effectLst/>
                  <a:uLnTx/>
                  <a:uFillTx/>
                  <a:latin typeface="Arial"/>
                </a:rPr>
                <a:t>1</a:t>
              </a:r>
            </a:p>
          </p:txBody>
        </p:sp>
        <p:sp>
          <p:nvSpPr>
            <p:cNvPr id="33" name="Rectangle 32"/>
            <p:cNvSpPr/>
            <p:nvPr/>
          </p:nvSpPr>
          <p:spPr>
            <a:xfrm>
              <a:off x="2541049" y="4568767"/>
              <a:ext cx="640548" cy="159095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200" b="1" i="0" u="none" strike="noStrike" kern="0" cap="none" spc="0" normalizeH="0" baseline="0" dirty="0" smtClean="0">
                  <a:ln>
                    <a:noFill/>
                  </a:ln>
                  <a:solidFill>
                    <a:srgbClr val="405888"/>
                  </a:solidFill>
                  <a:effectLst/>
                  <a:uLnTx/>
                  <a:uFillTx/>
                  <a:latin typeface="Arial"/>
                </a:rPr>
                <a:t>2</a:t>
              </a:r>
            </a:p>
          </p:txBody>
        </p:sp>
        <p:sp>
          <p:nvSpPr>
            <p:cNvPr id="34" name="Rectangle 33"/>
            <p:cNvSpPr/>
            <p:nvPr/>
          </p:nvSpPr>
          <p:spPr>
            <a:xfrm>
              <a:off x="4696644" y="4568767"/>
              <a:ext cx="640548" cy="1590952"/>
            </a:xfrm>
            <a:prstGeom prst="rect">
              <a:avLst/>
            </a:prstGeom>
          </p:spPr>
          <p:txBody>
            <a:bodyPr wrap="non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7200" b="1" i="0" u="none" strike="noStrike" kern="0" cap="none" spc="0" normalizeH="0" baseline="0" dirty="0" smtClean="0">
                  <a:ln>
                    <a:noFill/>
                  </a:ln>
                  <a:solidFill>
                    <a:srgbClr val="E27959"/>
                  </a:solidFill>
                  <a:effectLst/>
                  <a:uLnTx/>
                  <a:uFillTx/>
                  <a:latin typeface="Arial"/>
                </a:rPr>
                <a:t>3</a:t>
              </a:r>
            </a:p>
          </p:txBody>
        </p:sp>
      </p:grpSp>
    </p:spTree>
    <p:extLst>
      <p:ext uri="{BB962C8B-B14F-4D97-AF65-F5344CB8AC3E}">
        <p14:creationId xmlns:p14="http://schemas.microsoft.com/office/powerpoint/2010/main" val="400539379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 name="Textfeld 24">
            <a:extLst>
              <a:ext uri="{FF2B5EF4-FFF2-40B4-BE49-F238E27FC236}">
                <a16:creationId xmlns="" xmlns:a16="http://schemas.microsoft.com/office/drawing/2014/main" id="{C7CCFF6F-234C-4ED6-AB07-FFE63EF962A4}"/>
              </a:ext>
            </a:extLst>
          </p:cNvPr>
          <p:cNvSpPr txBox="1"/>
          <p:nvPr/>
        </p:nvSpPr>
        <p:spPr bwMode="gray">
          <a:xfrm>
            <a:off x="656095" y="3642964"/>
            <a:ext cx="6185877" cy="246221"/>
          </a:xfrm>
          <a:prstGeom prst="rect">
            <a:avLst/>
          </a:prstGeom>
          <a:noFill/>
        </p:spPr>
        <p:txBody>
          <a:bodyPr wrap="square" lIns="0" tIns="0" rIns="0" bIns="0" rtlCol="0" anchor="t" anchorCtr="0">
            <a:spAutoFit/>
          </a:bodyPr>
          <a:lstStyle>
            <a:defPPr>
              <a:defRPr lang="de-DE"/>
            </a:defPPr>
            <a:lvl1pPr lvl="0" algn="ctr">
              <a:spcAft>
                <a:spcPts val="600"/>
              </a:spcAft>
              <a:defRPr sz="1200">
                <a:solidFill>
                  <a:prstClr val="black"/>
                </a:solidFill>
              </a:defRPr>
            </a:lvl1pPr>
          </a:lstStyle>
          <a:p>
            <a:pPr algn="l" defTabSz="829178" fontAlgn="auto">
              <a:spcBef>
                <a:spcPts val="0"/>
              </a:spcBef>
              <a:spcAft>
                <a:spcPts val="0"/>
              </a:spcAft>
              <a:defRPr/>
            </a:pPr>
            <a:r>
              <a:rPr lang="fr-FR" sz="1600" b="1" dirty="0">
                <a:solidFill>
                  <a:srgbClr val="11577F"/>
                </a:solidFill>
                <a:latin typeface="Arial"/>
              </a:rPr>
              <a:t>La création automatique des DMP au </a:t>
            </a:r>
            <a:r>
              <a:rPr lang="fr-FR" sz="1600" b="1" dirty="0" smtClean="0">
                <a:solidFill>
                  <a:srgbClr val="11577F"/>
                </a:solidFill>
                <a:latin typeface="Arial"/>
              </a:rPr>
              <a:t>01/01/2022 </a:t>
            </a:r>
            <a:r>
              <a:rPr kumimoji="0" lang="fr-FR" sz="1451" b="1" i="0" u="none" strike="noStrike" kern="1200" cap="none" spc="0" normalizeH="0" baseline="0" noProof="0" dirty="0" smtClean="0">
                <a:ln>
                  <a:noFill/>
                </a:ln>
                <a:solidFill>
                  <a:srgbClr val="11577F"/>
                </a:solidFill>
                <a:effectLst/>
                <a:uLnTx/>
                <a:uFillTx/>
                <a:latin typeface="Arial"/>
              </a:rPr>
              <a:t>: </a:t>
            </a:r>
            <a:endParaRPr kumimoji="0" lang="fr-FR" sz="1451" b="0" i="0" u="none" strike="noStrike" kern="1200" cap="none" spc="0" normalizeH="0" baseline="0" noProof="0" dirty="0">
              <a:ln>
                <a:noFill/>
              </a:ln>
              <a:solidFill>
                <a:srgbClr val="11577F"/>
              </a:solidFill>
              <a:effectLst/>
              <a:uLnTx/>
              <a:uFillTx/>
              <a:latin typeface="Arial"/>
            </a:endParaRPr>
          </a:p>
        </p:txBody>
      </p:sp>
      <p:sp>
        <p:nvSpPr>
          <p:cNvPr id="251" name="Textfeld 24">
            <a:extLst>
              <a:ext uri="{FF2B5EF4-FFF2-40B4-BE49-F238E27FC236}">
                <a16:creationId xmlns="" xmlns:a16="http://schemas.microsoft.com/office/drawing/2014/main" id="{08B09C0E-FBA9-4969-9096-D93F1AEDAD33}"/>
              </a:ext>
            </a:extLst>
          </p:cNvPr>
          <p:cNvSpPr txBox="1"/>
          <p:nvPr/>
        </p:nvSpPr>
        <p:spPr bwMode="gray">
          <a:xfrm>
            <a:off x="641436" y="841839"/>
            <a:ext cx="3692648" cy="446532"/>
          </a:xfrm>
          <a:prstGeom prst="rect">
            <a:avLst/>
          </a:prstGeom>
          <a:noFill/>
        </p:spPr>
        <p:txBody>
          <a:bodyPr wrap="square" lIns="0" tIns="0" rIns="0" bIns="0" rtlCol="0" anchor="t" anchorCtr="0">
            <a:spAutoFit/>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auto" latinLnBrk="0" hangingPunct="0">
              <a:lnSpc>
                <a:spcPct val="100000"/>
              </a:lnSpc>
              <a:spcBef>
                <a:spcPts val="0"/>
              </a:spcBef>
              <a:spcAft>
                <a:spcPts val="0"/>
              </a:spcAft>
              <a:buClrTx/>
              <a:buSzTx/>
              <a:buFontTx/>
              <a:buNone/>
              <a:tabLst/>
              <a:defRPr/>
            </a:pPr>
            <a:r>
              <a:rPr lang="fr-FR" sz="1451" b="1" dirty="0">
                <a:solidFill>
                  <a:srgbClr val="11577F"/>
                </a:solidFill>
                <a:latin typeface="Arial"/>
              </a:rPr>
              <a:t>Cumul du n</a:t>
            </a:r>
            <a:r>
              <a:rPr kumimoji="0" lang="fr-FR" sz="1451" b="1" i="0" u="none" strike="noStrike" kern="1200" cap="none" spc="0" normalizeH="0" baseline="0" noProof="0" dirty="0">
                <a:ln>
                  <a:noFill/>
                </a:ln>
                <a:solidFill>
                  <a:srgbClr val="11577F"/>
                </a:solidFill>
                <a:effectLst/>
                <a:uLnTx/>
                <a:uFillTx/>
                <a:latin typeface="Arial"/>
              </a:rPr>
              <a:t>ombre de DMP créés au </a:t>
            </a:r>
            <a:r>
              <a:rPr lang="fr-FR" sz="1451" b="1" dirty="0" smtClean="0">
                <a:solidFill>
                  <a:srgbClr val="11577F"/>
                </a:solidFill>
                <a:latin typeface="Arial"/>
              </a:rPr>
              <a:t>18</a:t>
            </a:r>
            <a:r>
              <a:rPr kumimoji="0" lang="fr-FR" sz="1451" b="1" i="0" u="none" strike="noStrike" kern="1200" cap="none" spc="0" normalizeH="0" baseline="0" noProof="0" dirty="0" smtClean="0">
                <a:ln>
                  <a:noFill/>
                </a:ln>
                <a:solidFill>
                  <a:srgbClr val="11577F"/>
                </a:solidFill>
                <a:effectLst/>
                <a:uLnTx/>
                <a:uFillTx/>
                <a:latin typeface="Arial"/>
              </a:rPr>
              <a:t> février 2020 </a:t>
            </a:r>
            <a:r>
              <a:rPr kumimoji="0" lang="fr-FR" sz="1451" b="1" i="0" u="none" strike="noStrike" kern="1200" cap="none" spc="0" normalizeH="0" baseline="0" noProof="0" dirty="0">
                <a:ln>
                  <a:noFill/>
                </a:ln>
                <a:solidFill>
                  <a:srgbClr val="11577F"/>
                </a:solidFill>
                <a:effectLst/>
                <a:uLnTx/>
                <a:uFillTx/>
                <a:latin typeface="Arial"/>
              </a:rPr>
              <a:t>: </a:t>
            </a:r>
            <a:endParaRPr kumimoji="0" lang="fr-FR" sz="1451" b="0" i="0" u="none" strike="noStrike" kern="1200" cap="none" spc="0" normalizeH="0" baseline="0" noProof="0" dirty="0">
              <a:ln>
                <a:noFill/>
              </a:ln>
              <a:solidFill>
                <a:srgbClr val="11577F"/>
              </a:solidFill>
              <a:effectLst/>
              <a:uLnTx/>
              <a:uFillTx/>
              <a:latin typeface="Arial"/>
            </a:endParaRPr>
          </a:p>
        </p:txBody>
      </p:sp>
      <p:sp>
        <p:nvSpPr>
          <p:cNvPr id="252" name="Rectangle 251">
            <a:extLst>
              <a:ext uri="{FF2B5EF4-FFF2-40B4-BE49-F238E27FC236}">
                <a16:creationId xmlns="" xmlns:a16="http://schemas.microsoft.com/office/drawing/2014/main" id="{EC23C1E7-F507-4C51-8659-3C011753FDE2}"/>
              </a:ext>
            </a:extLst>
          </p:cNvPr>
          <p:cNvSpPr/>
          <p:nvPr/>
        </p:nvSpPr>
        <p:spPr>
          <a:xfrm>
            <a:off x="3077702" y="1288371"/>
            <a:ext cx="1005975" cy="2038141"/>
          </a:xfrm>
          <a:prstGeom prst="rect">
            <a:avLst/>
          </a:prstGeom>
          <a:solidFill>
            <a:srgbClr val="11577F"/>
          </a:solidFill>
        </p:spPr>
        <p:txBody>
          <a:bodyPr wrap="square">
            <a:noAutofit/>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952"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r>
              <a:rPr kumimoji="0" lang="fr-FR" sz="1270" b="1" i="0" u="none" strike="noStrike" kern="0" cap="none" spc="0" normalizeH="0" baseline="0" noProof="0" dirty="0">
                <a:ln>
                  <a:noFill/>
                </a:ln>
                <a:solidFill>
                  <a:srgbClr val="FFFFFF"/>
                </a:solidFill>
                <a:effectLst/>
                <a:uLnTx/>
                <a:uFillTx/>
                <a:latin typeface="Arial"/>
                <a:cs typeface="Calibri" panose="020F0502020204030204" pitchFamily="34" charset="0"/>
              </a:rPr>
              <a:t>8 </a:t>
            </a:r>
            <a:r>
              <a:rPr lang="fr-FR" sz="1270" b="1" kern="0" dirty="0" smtClean="0">
                <a:solidFill>
                  <a:srgbClr val="FFFFFF"/>
                </a:solidFill>
                <a:latin typeface="Arial"/>
                <a:cs typeface="Calibri" panose="020F0502020204030204" pitchFamily="34" charset="0"/>
              </a:rPr>
              <a:t>900</a:t>
            </a:r>
            <a:r>
              <a:rPr kumimoji="0" lang="fr-FR" sz="1270" b="1" i="0" u="none" strike="noStrike" kern="0" cap="none" spc="0" normalizeH="0" baseline="0" noProof="0" dirty="0" smtClean="0">
                <a:ln>
                  <a:noFill/>
                </a:ln>
                <a:solidFill>
                  <a:srgbClr val="FFFFFF"/>
                </a:solidFill>
                <a:effectLst/>
                <a:uLnTx/>
                <a:uFillTx/>
                <a:latin typeface="Arial"/>
                <a:cs typeface="Calibri" panose="020F0502020204030204" pitchFamily="34" charset="0"/>
              </a:rPr>
              <a:t> 935</a:t>
            </a:r>
            <a:r>
              <a:rPr kumimoji="0" lang="fr-FR" sz="1270" b="1" i="0" u="none" strike="noStrike" kern="0" cap="none" spc="0" normalizeH="0" baseline="0" noProof="0" dirty="0">
                <a:ln>
                  <a:noFill/>
                </a:ln>
                <a:solidFill>
                  <a:srgbClr val="FFFFFF"/>
                </a:solidFill>
                <a:effectLst/>
                <a:uLnTx/>
                <a:uFillTx/>
                <a:latin typeface="Arial"/>
                <a:cs typeface="Calibri" panose="020F0502020204030204" pitchFamily="34" charset="0"/>
              </a:rPr>
              <a:t/>
            </a:r>
            <a:br>
              <a:rPr kumimoji="0" lang="fr-FR" sz="1270" b="1" i="0" u="none" strike="noStrike" kern="0" cap="none" spc="0" normalizeH="0" baseline="0" noProof="0" dirty="0">
                <a:ln>
                  <a:noFill/>
                </a:ln>
                <a:solidFill>
                  <a:srgbClr val="FFFFFF"/>
                </a:solidFill>
                <a:effectLst/>
                <a:uLnTx/>
                <a:uFillTx/>
                <a:latin typeface="Arial"/>
                <a:cs typeface="Calibri" panose="020F0502020204030204" pitchFamily="34" charset="0"/>
              </a:rPr>
            </a:br>
            <a:r>
              <a:rPr kumimoji="0" lang="fr-FR" sz="952" b="1" i="0" u="none" strike="noStrike" kern="0" cap="none" spc="0" normalizeH="0" baseline="0" noProof="0" dirty="0">
                <a:ln>
                  <a:noFill/>
                </a:ln>
                <a:solidFill>
                  <a:srgbClr val="FFFFFF"/>
                </a:solidFill>
                <a:effectLst/>
                <a:uLnTx/>
                <a:uFillTx/>
                <a:latin typeface="Arial"/>
                <a:cs typeface="Calibri" panose="020F0502020204030204" pitchFamily="34" charset="0"/>
              </a:rPr>
              <a:t>DMP créés </a:t>
            </a:r>
            <a:br>
              <a:rPr kumimoji="0" lang="fr-FR" sz="952" b="1" i="0" u="none" strike="noStrike" kern="0" cap="none" spc="0" normalizeH="0" baseline="0" noProof="0" dirty="0">
                <a:ln>
                  <a:noFill/>
                </a:ln>
                <a:solidFill>
                  <a:srgbClr val="FFFFFF"/>
                </a:solidFill>
                <a:effectLst/>
                <a:uLnTx/>
                <a:uFillTx/>
                <a:latin typeface="Arial"/>
                <a:cs typeface="Calibri" panose="020F0502020204030204" pitchFamily="34" charset="0"/>
              </a:rPr>
            </a:br>
            <a:r>
              <a:rPr kumimoji="0" lang="fr-FR" sz="952" b="1" i="0" u="none" strike="noStrike" kern="0" cap="none" spc="0" normalizeH="0" baseline="0" noProof="0" dirty="0">
                <a:ln>
                  <a:noFill/>
                </a:ln>
                <a:solidFill>
                  <a:srgbClr val="FFFFFF"/>
                </a:solidFill>
                <a:effectLst/>
                <a:uLnTx/>
                <a:uFillTx/>
                <a:latin typeface="Arial"/>
                <a:cs typeface="Calibri" panose="020F0502020204030204" pitchFamily="34" charset="0"/>
              </a:rPr>
              <a:t>au cumulé</a:t>
            </a: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a:p>
            <a:pPr marL="0" marR="0" lvl="0" indent="0" algn="ctr" defTabSz="829178" rtl="0" eaLnBrk="0" fontAlgn="ctr" latinLnBrk="0" hangingPunct="0">
              <a:lnSpc>
                <a:spcPct val="100000"/>
              </a:lnSpc>
              <a:spcBef>
                <a:spcPct val="0"/>
              </a:spcBef>
              <a:spcAft>
                <a:spcPct val="0"/>
              </a:spcAft>
              <a:buClrTx/>
              <a:buSzTx/>
              <a:buFontTx/>
              <a:buNone/>
              <a:tabLst/>
              <a:defRPr/>
            </a:pPr>
            <a:endParaRPr kumimoji="0" lang="fr-FR" sz="635" b="1" i="0" u="none" strike="noStrike" kern="0" cap="none" spc="0" normalizeH="0" baseline="0" noProof="0" dirty="0">
              <a:ln>
                <a:noFill/>
              </a:ln>
              <a:solidFill>
                <a:srgbClr val="FFFFFF"/>
              </a:solidFill>
              <a:effectLst/>
              <a:uLnTx/>
              <a:uFillTx/>
              <a:latin typeface="Arial"/>
              <a:cs typeface="Calibri" panose="020F0502020204030204" pitchFamily="34" charset="0"/>
            </a:endParaRPr>
          </a:p>
        </p:txBody>
      </p:sp>
      <p:grpSp>
        <p:nvGrpSpPr>
          <p:cNvPr id="5" name="Group 4">
            <a:extLst>
              <a:ext uri="{FF2B5EF4-FFF2-40B4-BE49-F238E27FC236}">
                <a16:creationId xmlns="" xmlns:a16="http://schemas.microsoft.com/office/drawing/2014/main" id="{9D1F90BD-BD20-4627-905D-2CA41FE034C2}"/>
              </a:ext>
            </a:extLst>
          </p:cNvPr>
          <p:cNvGrpSpPr/>
          <p:nvPr/>
        </p:nvGrpSpPr>
        <p:grpSpPr>
          <a:xfrm>
            <a:off x="702705" y="1352321"/>
            <a:ext cx="2245343" cy="1887931"/>
            <a:chOff x="801541" y="1226286"/>
            <a:chExt cx="2561152" cy="1711978"/>
          </a:xfrm>
        </p:grpSpPr>
        <p:grpSp>
          <p:nvGrpSpPr>
            <p:cNvPr id="253" name="Group 252">
              <a:extLst>
                <a:ext uri="{FF2B5EF4-FFF2-40B4-BE49-F238E27FC236}">
                  <a16:creationId xmlns="" xmlns:a16="http://schemas.microsoft.com/office/drawing/2014/main" id="{78E45B7B-C3EC-4F61-9684-B9B9A4B6F3DA}"/>
                </a:ext>
              </a:extLst>
            </p:cNvPr>
            <p:cNvGrpSpPr/>
            <p:nvPr/>
          </p:nvGrpSpPr>
          <p:grpSpPr>
            <a:xfrm>
              <a:off x="801543" y="1226286"/>
              <a:ext cx="2561150" cy="377118"/>
              <a:chOff x="470095" y="1974947"/>
              <a:chExt cx="2154216" cy="317180"/>
            </a:xfrm>
          </p:grpSpPr>
          <p:sp>
            <p:nvSpPr>
              <p:cNvPr id="254" name="Freeform 11">
                <a:extLst>
                  <a:ext uri="{FF2B5EF4-FFF2-40B4-BE49-F238E27FC236}">
                    <a16:creationId xmlns="" xmlns:a16="http://schemas.microsoft.com/office/drawing/2014/main" id="{D78759C5-1B51-419C-BACE-FC9AA5EDBE4E}"/>
                  </a:ext>
                </a:extLst>
              </p:cNvPr>
              <p:cNvSpPr>
                <a:spLocks/>
              </p:cNvSpPr>
              <p:nvPr/>
            </p:nvSpPr>
            <p:spPr bwMode="auto">
              <a:xfrm>
                <a:off x="470095" y="1974947"/>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55" name="Freeform 11">
                <a:extLst>
                  <a:ext uri="{FF2B5EF4-FFF2-40B4-BE49-F238E27FC236}">
                    <a16:creationId xmlns="" xmlns:a16="http://schemas.microsoft.com/office/drawing/2014/main" id="{99AC6541-F556-4874-ADCB-AFD6A56F8281}"/>
                  </a:ext>
                </a:extLst>
              </p:cNvPr>
              <p:cNvSpPr>
                <a:spLocks/>
              </p:cNvSpPr>
              <p:nvPr/>
            </p:nvSpPr>
            <p:spPr bwMode="auto">
              <a:xfrm>
                <a:off x="578593" y="1974949"/>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56" name="Freeform 11">
                <a:extLst>
                  <a:ext uri="{FF2B5EF4-FFF2-40B4-BE49-F238E27FC236}">
                    <a16:creationId xmlns="" xmlns:a16="http://schemas.microsoft.com/office/drawing/2014/main" id="{DB52E18F-0C76-4C13-B4DB-4C2CB4B3E1BF}"/>
                  </a:ext>
                </a:extLst>
              </p:cNvPr>
              <p:cNvSpPr>
                <a:spLocks/>
              </p:cNvSpPr>
              <p:nvPr/>
            </p:nvSpPr>
            <p:spPr bwMode="auto">
              <a:xfrm>
                <a:off x="687091" y="1974951"/>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57" name="Freeform 11">
                <a:extLst>
                  <a:ext uri="{FF2B5EF4-FFF2-40B4-BE49-F238E27FC236}">
                    <a16:creationId xmlns="" xmlns:a16="http://schemas.microsoft.com/office/drawing/2014/main" id="{625DC985-3B23-4134-A2C0-82DD29109F98}"/>
                  </a:ext>
                </a:extLst>
              </p:cNvPr>
              <p:cNvSpPr>
                <a:spLocks/>
              </p:cNvSpPr>
              <p:nvPr/>
            </p:nvSpPr>
            <p:spPr bwMode="auto">
              <a:xfrm>
                <a:off x="795588" y="1974953"/>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58" name="Freeform 11">
                <a:extLst>
                  <a:ext uri="{FF2B5EF4-FFF2-40B4-BE49-F238E27FC236}">
                    <a16:creationId xmlns="" xmlns:a16="http://schemas.microsoft.com/office/drawing/2014/main" id="{B85D5893-BB0B-4113-A3B7-67A844110A1B}"/>
                  </a:ext>
                </a:extLst>
              </p:cNvPr>
              <p:cNvSpPr>
                <a:spLocks/>
              </p:cNvSpPr>
              <p:nvPr/>
            </p:nvSpPr>
            <p:spPr bwMode="auto">
              <a:xfrm>
                <a:off x="904088" y="1974955"/>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59" name="Freeform 11">
                <a:extLst>
                  <a:ext uri="{FF2B5EF4-FFF2-40B4-BE49-F238E27FC236}">
                    <a16:creationId xmlns="" xmlns:a16="http://schemas.microsoft.com/office/drawing/2014/main" id="{9E6F768A-E583-46A5-913A-B1D3D22749A1}"/>
                  </a:ext>
                </a:extLst>
              </p:cNvPr>
              <p:cNvSpPr>
                <a:spLocks/>
              </p:cNvSpPr>
              <p:nvPr/>
            </p:nvSpPr>
            <p:spPr bwMode="auto">
              <a:xfrm>
                <a:off x="1012585" y="1974957"/>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0" name="Freeform 11">
                <a:extLst>
                  <a:ext uri="{FF2B5EF4-FFF2-40B4-BE49-F238E27FC236}">
                    <a16:creationId xmlns="" xmlns:a16="http://schemas.microsoft.com/office/drawing/2014/main" id="{7204BBA8-8064-4FA2-8425-966D04F653E0}"/>
                  </a:ext>
                </a:extLst>
              </p:cNvPr>
              <p:cNvSpPr>
                <a:spLocks/>
              </p:cNvSpPr>
              <p:nvPr/>
            </p:nvSpPr>
            <p:spPr bwMode="auto">
              <a:xfrm>
                <a:off x="1121083" y="1974959"/>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1" name="Freeform 11">
                <a:extLst>
                  <a:ext uri="{FF2B5EF4-FFF2-40B4-BE49-F238E27FC236}">
                    <a16:creationId xmlns="" xmlns:a16="http://schemas.microsoft.com/office/drawing/2014/main" id="{F548CC1B-4354-4C18-B0DA-EBD76534CA91}"/>
                  </a:ext>
                </a:extLst>
              </p:cNvPr>
              <p:cNvSpPr>
                <a:spLocks/>
              </p:cNvSpPr>
              <p:nvPr/>
            </p:nvSpPr>
            <p:spPr bwMode="auto">
              <a:xfrm>
                <a:off x="1229581" y="1974961"/>
                <a:ext cx="92754" cy="129995"/>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2" name="Freeform 11">
                <a:extLst>
                  <a:ext uri="{FF2B5EF4-FFF2-40B4-BE49-F238E27FC236}">
                    <a16:creationId xmlns="" xmlns:a16="http://schemas.microsoft.com/office/drawing/2014/main" id="{566CF032-3942-4CA0-AABC-7890D27A24C4}"/>
                  </a:ext>
                </a:extLst>
              </p:cNvPr>
              <p:cNvSpPr>
                <a:spLocks/>
              </p:cNvSpPr>
              <p:nvPr/>
            </p:nvSpPr>
            <p:spPr bwMode="auto">
              <a:xfrm>
                <a:off x="1338079" y="1974963"/>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3" name="Freeform 11">
                <a:extLst>
                  <a:ext uri="{FF2B5EF4-FFF2-40B4-BE49-F238E27FC236}">
                    <a16:creationId xmlns="" xmlns:a16="http://schemas.microsoft.com/office/drawing/2014/main" id="{33EDB439-2CBA-41FD-B898-DBE785FEAA02}"/>
                  </a:ext>
                </a:extLst>
              </p:cNvPr>
              <p:cNvSpPr>
                <a:spLocks/>
              </p:cNvSpPr>
              <p:nvPr/>
            </p:nvSpPr>
            <p:spPr bwMode="auto">
              <a:xfrm>
                <a:off x="1446577" y="1974965"/>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4" name="Freeform 11">
                <a:extLst>
                  <a:ext uri="{FF2B5EF4-FFF2-40B4-BE49-F238E27FC236}">
                    <a16:creationId xmlns="" xmlns:a16="http://schemas.microsoft.com/office/drawing/2014/main" id="{7C9726F1-4089-4C72-B086-1F6F34E6EE83}"/>
                  </a:ext>
                </a:extLst>
              </p:cNvPr>
              <p:cNvSpPr>
                <a:spLocks/>
              </p:cNvSpPr>
              <p:nvPr/>
            </p:nvSpPr>
            <p:spPr bwMode="auto">
              <a:xfrm>
                <a:off x="1555075" y="1974967"/>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5" name="Freeform 11">
                <a:extLst>
                  <a:ext uri="{FF2B5EF4-FFF2-40B4-BE49-F238E27FC236}">
                    <a16:creationId xmlns="" xmlns:a16="http://schemas.microsoft.com/office/drawing/2014/main" id="{E0FDD6EC-5AA4-4CBD-9176-1EC50F9F7DCD}"/>
                  </a:ext>
                </a:extLst>
              </p:cNvPr>
              <p:cNvSpPr>
                <a:spLocks/>
              </p:cNvSpPr>
              <p:nvPr/>
            </p:nvSpPr>
            <p:spPr bwMode="auto">
              <a:xfrm>
                <a:off x="1663573" y="1974969"/>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6" name="Freeform 11">
                <a:extLst>
                  <a:ext uri="{FF2B5EF4-FFF2-40B4-BE49-F238E27FC236}">
                    <a16:creationId xmlns="" xmlns:a16="http://schemas.microsoft.com/office/drawing/2014/main" id="{9A85BA7D-F5BB-418D-AED1-98DCF9DDFF59}"/>
                  </a:ext>
                </a:extLst>
              </p:cNvPr>
              <p:cNvSpPr>
                <a:spLocks/>
              </p:cNvSpPr>
              <p:nvPr/>
            </p:nvSpPr>
            <p:spPr bwMode="auto">
              <a:xfrm>
                <a:off x="1772071" y="1974971"/>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7" name="Freeform 11">
                <a:extLst>
                  <a:ext uri="{FF2B5EF4-FFF2-40B4-BE49-F238E27FC236}">
                    <a16:creationId xmlns="" xmlns:a16="http://schemas.microsoft.com/office/drawing/2014/main" id="{7959378E-350F-422B-B966-1B0F823F624B}"/>
                  </a:ext>
                </a:extLst>
              </p:cNvPr>
              <p:cNvSpPr>
                <a:spLocks/>
              </p:cNvSpPr>
              <p:nvPr/>
            </p:nvSpPr>
            <p:spPr bwMode="auto">
              <a:xfrm>
                <a:off x="1880568" y="1974973"/>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8" name="Freeform 11">
                <a:extLst>
                  <a:ext uri="{FF2B5EF4-FFF2-40B4-BE49-F238E27FC236}">
                    <a16:creationId xmlns="" xmlns:a16="http://schemas.microsoft.com/office/drawing/2014/main" id="{24ABCC93-7408-486C-959C-9454FC9249FA}"/>
                  </a:ext>
                </a:extLst>
              </p:cNvPr>
              <p:cNvSpPr>
                <a:spLocks/>
              </p:cNvSpPr>
              <p:nvPr/>
            </p:nvSpPr>
            <p:spPr bwMode="auto">
              <a:xfrm>
                <a:off x="1989067" y="1974975"/>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69" name="Freeform 11">
                <a:extLst>
                  <a:ext uri="{FF2B5EF4-FFF2-40B4-BE49-F238E27FC236}">
                    <a16:creationId xmlns="" xmlns:a16="http://schemas.microsoft.com/office/drawing/2014/main" id="{D978ADE2-926C-43F1-A77E-0487B2592EEF}"/>
                  </a:ext>
                </a:extLst>
              </p:cNvPr>
              <p:cNvSpPr>
                <a:spLocks/>
              </p:cNvSpPr>
              <p:nvPr/>
            </p:nvSpPr>
            <p:spPr bwMode="auto">
              <a:xfrm>
                <a:off x="2097565" y="1974977"/>
                <a:ext cx="92754" cy="12999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0" name="Freeform 11">
                <a:extLst>
                  <a:ext uri="{FF2B5EF4-FFF2-40B4-BE49-F238E27FC236}">
                    <a16:creationId xmlns="" xmlns:a16="http://schemas.microsoft.com/office/drawing/2014/main" id="{3700C0F8-DA83-45F4-9C01-54C353D6D4A2}"/>
                  </a:ext>
                </a:extLst>
              </p:cNvPr>
              <p:cNvSpPr>
                <a:spLocks/>
              </p:cNvSpPr>
              <p:nvPr/>
            </p:nvSpPr>
            <p:spPr bwMode="auto">
              <a:xfrm>
                <a:off x="2206062" y="1974979"/>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1" name="Freeform 11">
                <a:extLst>
                  <a:ext uri="{FF2B5EF4-FFF2-40B4-BE49-F238E27FC236}">
                    <a16:creationId xmlns="" xmlns:a16="http://schemas.microsoft.com/office/drawing/2014/main" id="{31512728-3AFF-449B-A20A-E9259899D209}"/>
                  </a:ext>
                </a:extLst>
              </p:cNvPr>
              <p:cNvSpPr>
                <a:spLocks/>
              </p:cNvSpPr>
              <p:nvPr/>
            </p:nvSpPr>
            <p:spPr bwMode="auto">
              <a:xfrm>
                <a:off x="2314561" y="1974981"/>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2" name="Freeform 11">
                <a:extLst>
                  <a:ext uri="{FF2B5EF4-FFF2-40B4-BE49-F238E27FC236}">
                    <a16:creationId xmlns="" xmlns:a16="http://schemas.microsoft.com/office/drawing/2014/main" id="{DE2BF97D-F6FF-45F2-BF01-47CC3D4D0469}"/>
                  </a:ext>
                </a:extLst>
              </p:cNvPr>
              <p:cNvSpPr>
                <a:spLocks/>
              </p:cNvSpPr>
              <p:nvPr/>
            </p:nvSpPr>
            <p:spPr bwMode="auto">
              <a:xfrm>
                <a:off x="2423058" y="1974983"/>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3" name="Freeform 11">
                <a:extLst>
                  <a:ext uri="{FF2B5EF4-FFF2-40B4-BE49-F238E27FC236}">
                    <a16:creationId xmlns="" xmlns:a16="http://schemas.microsoft.com/office/drawing/2014/main" id="{1F05685F-1C40-4912-8EBD-D6A6F17CF5EE}"/>
                  </a:ext>
                </a:extLst>
              </p:cNvPr>
              <p:cNvSpPr>
                <a:spLocks/>
              </p:cNvSpPr>
              <p:nvPr/>
            </p:nvSpPr>
            <p:spPr bwMode="auto">
              <a:xfrm>
                <a:off x="2531557" y="1974985"/>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4" name="Freeform 11">
                <a:extLst>
                  <a:ext uri="{FF2B5EF4-FFF2-40B4-BE49-F238E27FC236}">
                    <a16:creationId xmlns="" xmlns:a16="http://schemas.microsoft.com/office/drawing/2014/main" id="{69F0B14D-DA73-4D76-B11D-2FEF245B1971}"/>
                  </a:ext>
                </a:extLst>
              </p:cNvPr>
              <p:cNvSpPr>
                <a:spLocks/>
              </p:cNvSpPr>
              <p:nvPr/>
            </p:nvSpPr>
            <p:spPr bwMode="auto">
              <a:xfrm>
                <a:off x="470095"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5" name="Freeform 11">
                <a:extLst>
                  <a:ext uri="{FF2B5EF4-FFF2-40B4-BE49-F238E27FC236}">
                    <a16:creationId xmlns="" xmlns:a16="http://schemas.microsoft.com/office/drawing/2014/main" id="{09F676FD-03AB-48FF-A465-9A3ED8AE0AC8}"/>
                  </a:ext>
                </a:extLst>
              </p:cNvPr>
              <p:cNvSpPr>
                <a:spLocks/>
              </p:cNvSpPr>
              <p:nvPr/>
            </p:nvSpPr>
            <p:spPr bwMode="auto">
              <a:xfrm>
                <a:off x="578593"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6" name="Freeform 11">
                <a:extLst>
                  <a:ext uri="{FF2B5EF4-FFF2-40B4-BE49-F238E27FC236}">
                    <a16:creationId xmlns="" xmlns:a16="http://schemas.microsoft.com/office/drawing/2014/main" id="{C355DCBE-7D71-465A-B05A-344E79A4C97A}"/>
                  </a:ext>
                </a:extLst>
              </p:cNvPr>
              <p:cNvSpPr>
                <a:spLocks/>
              </p:cNvSpPr>
              <p:nvPr/>
            </p:nvSpPr>
            <p:spPr bwMode="auto">
              <a:xfrm>
                <a:off x="687091"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7" name="Freeform 11">
                <a:extLst>
                  <a:ext uri="{FF2B5EF4-FFF2-40B4-BE49-F238E27FC236}">
                    <a16:creationId xmlns="" xmlns:a16="http://schemas.microsoft.com/office/drawing/2014/main" id="{E6E98B7B-FC28-48F3-8517-DC3F535FCC02}"/>
                  </a:ext>
                </a:extLst>
              </p:cNvPr>
              <p:cNvSpPr>
                <a:spLocks/>
              </p:cNvSpPr>
              <p:nvPr/>
            </p:nvSpPr>
            <p:spPr bwMode="auto">
              <a:xfrm>
                <a:off x="795590"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8" name="Freeform 11">
                <a:extLst>
                  <a:ext uri="{FF2B5EF4-FFF2-40B4-BE49-F238E27FC236}">
                    <a16:creationId xmlns="" xmlns:a16="http://schemas.microsoft.com/office/drawing/2014/main" id="{D24D6F7B-9869-43FA-82AD-420616F080D0}"/>
                  </a:ext>
                </a:extLst>
              </p:cNvPr>
              <p:cNvSpPr>
                <a:spLocks/>
              </p:cNvSpPr>
              <p:nvPr/>
            </p:nvSpPr>
            <p:spPr bwMode="auto">
              <a:xfrm>
                <a:off x="904089"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79" name="Freeform 11">
                <a:extLst>
                  <a:ext uri="{FF2B5EF4-FFF2-40B4-BE49-F238E27FC236}">
                    <a16:creationId xmlns="" xmlns:a16="http://schemas.microsoft.com/office/drawing/2014/main" id="{275FBFBD-DE42-4B92-A792-A9372C0D9FAE}"/>
                  </a:ext>
                </a:extLst>
              </p:cNvPr>
              <p:cNvSpPr>
                <a:spLocks/>
              </p:cNvSpPr>
              <p:nvPr/>
            </p:nvSpPr>
            <p:spPr bwMode="auto">
              <a:xfrm>
                <a:off x="1012587"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0" name="Freeform 11">
                <a:extLst>
                  <a:ext uri="{FF2B5EF4-FFF2-40B4-BE49-F238E27FC236}">
                    <a16:creationId xmlns="" xmlns:a16="http://schemas.microsoft.com/office/drawing/2014/main" id="{170866F2-C882-4037-9A23-B59D5557C9D5}"/>
                  </a:ext>
                </a:extLst>
              </p:cNvPr>
              <p:cNvSpPr>
                <a:spLocks/>
              </p:cNvSpPr>
              <p:nvPr/>
            </p:nvSpPr>
            <p:spPr bwMode="auto">
              <a:xfrm>
                <a:off x="1121085"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1" name="Freeform 11">
                <a:extLst>
                  <a:ext uri="{FF2B5EF4-FFF2-40B4-BE49-F238E27FC236}">
                    <a16:creationId xmlns="" xmlns:a16="http://schemas.microsoft.com/office/drawing/2014/main" id="{7C85497C-AB61-4724-8FC0-613E5ACC10A6}"/>
                  </a:ext>
                </a:extLst>
              </p:cNvPr>
              <p:cNvSpPr>
                <a:spLocks/>
              </p:cNvSpPr>
              <p:nvPr/>
            </p:nvSpPr>
            <p:spPr bwMode="auto">
              <a:xfrm>
                <a:off x="1229582"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2" name="Freeform 11">
                <a:extLst>
                  <a:ext uri="{FF2B5EF4-FFF2-40B4-BE49-F238E27FC236}">
                    <a16:creationId xmlns="" xmlns:a16="http://schemas.microsoft.com/office/drawing/2014/main" id="{2C860EF0-62FF-4225-8ADD-ED3479267089}"/>
                  </a:ext>
                </a:extLst>
              </p:cNvPr>
              <p:cNvSpPr>
                <a:spLocks/>
              </p:cNvSpPr>
              <p:nvPr/>
            </p:nvSpPr>
            <p:spPr bwMode="auto">
              <a:xfrm>
                <a:off x="1338080"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3" name="Freeform 11">
                <a:extLst>
                  <a:ext uri="{FF2B5EF4-FFF2-40B4-BE49-F238E27FC236}">
                    <a16:creationId xmlns="" xmlns:a16="http://schemas.microsoft.com/office/drawing/2014/main" id="{D5AA87FE-A5DE-4274-BF35-4F87D53A59F9}"/>
                  </a:ext>
                </a:extLst>
              </p:cNvPr>
              <p:cNvSpPr>
                <a:spLocks/>
              </p:cNvSpPr>
              <p:nvPr/>
            </p:nvSpPr>
            <p:spPr bwMode="auto">
              <a:xfrm>
                <a:off x="1446577"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4" name="Freeform 11">
                <a:extLst>
                  <a:ext uri="{FF2B5EF4-FFF2-40B4-BE49-F238E27FC236}">
                    <a16:creationId xmlns="" xmlns:a16="http://schemas.microsoft.com/office/drawing/2014/main" id="{A54B054C-2E5C-40A3-8270-7EBF0F6DE6C9}"/>
                  </a:ext>
                </a:extLst>
              </p:cNvPr>
              <p:cNvSpPr>
                <a:spLocks/>
              </p:cNvSpPr>
              <p:nvPr/>
            </p:nvSpPr>
            <p:spPr bwMode="auto">
              <a:xfrm>
                <a:off x="1555075"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5" name="Freeform 11">
                <a:extLst>
                  <a:ext uri="{FF2B5EF4-FFF2-40B4-BE49-F238E27FC236}">
                    <a16:creationId xmlns="" xmlns:a16="http://schemas.microsoft.com/office/drawing/2014/main" id="{06592A3C-68A0-4FDB-AEB2-6D82E0A0EF7F}"/>
                  </a:ext>
                </a:extLst>
              </p:cNvPr>
              <p:cNvSpPr>
                <a:spLocks/>
              </p:cNvSpPr>
              <p:nvPr/>
            </p:nvSpPr>
            <p:spPr bwMode="auto">
              <a:xfrm>
                <a:off x="1663574"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6" name="Freeform 11">
                <a:extLst>
                  <a:ext uri="{FF2B5EF4-FFF2-40B4-BE49-F238E27FC236}">
                    <a16:creationId xmlns="" xmlns:a16="http://schemas.microsoft.com/office/drawing/2014/main" id="{3D305306-E631-460C-A9B6-9AA4F4AC0B53}"/>
                  </a:ext>
                </a:extLst>
              </p:cNvPr>
              <p:cNvSpPr>
                <a:spLocks/>
              </p:cNvSpPr>
              <p:nvPr/>
            </p:nvSpPr>
            <p:spPr bwMode="auto">
              <a:xfrm>
                <a:off x="1772073"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7" name="Freeform 11">
                <a:extLst>
                  <a:ext uri="{FF2B5EF4-FFF2-40B4-BE49-F238E27FC236}">
                    <a16:creationId xmlns="" xmlns:a16="http://schemas.microsoft.com/office/drawing/2014/main" id="{D70739AA-ECFA-425C-9327-6E9343C97AF7}"/>
                  </a:ext>
                </a:extLst>
              </p:cNvPr>
              <p:cNvSpPr>
                <a:spLocks/>
              </p:cNvSpPr>
              <p:nvPr/>
            </p:nvSpPr>
            <p:spPr bwMode="auto">
              <a:xfrm>
                <a:off x="1880569"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8" name="Freeform 11">
                <a:extLst>
                  <a:ext uri="{FF2B5EF4-FFF2-40B4-BE49-F238E27FC236}">
                    <a16:creationId xmlns="" xmlns:a16="http://schemas.microsoft.com/office/drawing/2014/main" id="{F2191269-F018-4DE1-95EB-25ACDAC7EDA0}"/>
                  </a:ext>
                </a:extLst>
              </p:cNvPr>
              <p:cNvSpPr>
                <a:spLocks/>
              </p:cNvSpPr>
              <p:nvPr/>
            </p:nvSpPr>
            <p:spPr bwMode="auto">
              <a:xfrm>
                <a:off x="1989067"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89" name="Freeform 11">
                <a:extLst>
                  <a:ext uri="{FF2B5EF4-FFF2-40B4-BE49-F238E27FC236}">
                    <a16:creationId xmlns="" xmlns:a16="http://schemas.microsoft.com/office/drawing/2014/main" id="{0859FFAE-8758-4B76-8DE7-5CA27B56D780}"/>
                  </a:ext>
                </a:extLst>
              </p:cNvPr>
              <p:cNvSpPr>
                <a:spLocks/>
              </p:cNvSpPr>
              <p:nvPr/>
            </p:nvSpPr>
            <p:spPr bwMode="auto">
              <a:xfrm>
                <a:off x="2097562"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0" name="Freeform 11">
                <a:extLst>
                  <a:ext uri="{FF2B5EF4-FFF2-40B4-BE49-F238E27FC236}">
                    <a16:creationId xmlns="" xmlns:a16="http://schemas.microsoft.com/office/drawing/2014/main" id="{FB807BE4-631E-4E6F-B589-1832444FC7B6}"/>
                  </a:ext>
                </a:extLst>
              </p:cNvPr>
              <p:cNvSpPr>
                <a:spLocks/>
              </p:cNvSpPr>
              <p:nvPr/>
            </p:nvSpPr>
            <p:spPr bwMode="auto">
              <a:xfrm>
                <a:off x="2206060" y="2162124"/>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1" name="Freeform 11">
                <a:extLst>
                  <a:ext uri="{FF2B5EF4-FFF2-40B4-BE49-F238E27FC236}">
                    <a16:creationId xmlns="" xmlns:a16="http://schemas.microsoft.com/office/drawing/2014/main" id="{47D28287-3795-4278-8B59-F45C51954A93}"/>
                  </a:ext>
                </a:extLst>
              </p:cNvPr>
              <p:cNvSpPr>
                <a:spLocks/>
              </p:cNvSpPr>
              <p:nvPr/>
            </p:nvSpPr>
            <p:spPr bwMode="auto">
              <a:xfrm>
                <a:off x="2314557" y="2162130"/>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2" name="Freeform 11">
                <a:extLst>
                  <a:ext uri="{FF2B5EF4-FFF2-40B4-BE49-F238E27FC236}">
                    <a16:creationId xmlns="" xmlns:a16="http://schemas.microsoft.com/office/drawing/2014/main" id="{B6126E19-96A7-4262-A947-6E29E3FFFE21}"/>
                  </a:ext>
                </a:extLst>
              </p:cNvPr>
              <p:cNvSpPr>
                <a:spLocks/>
              </p:cNvSpPr>
              <p:nvPr/>
            </p:nvSpPr>
            <p:spPr bwMode="auto">
              <a:xfrm>
                <a:off x="2423048" y="2162125"/>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3" name="Freeform 11">
                <a:extLst>
                  <a:ext uri="{FF2B5EF4-FFF2-40B4-BE49-F238E27FC236}">
                    <a16:creationId xmlns="" xmlns:a16="http://schemas.microsoft.com/office/drawing/2014/main" id="{9F94E2B6-27AC-421D-B7E6-32F1420F3C68}"/>
                  </a:ext>
                </a:extLst>
              </p:cNvPr>
              <p:cNvSpPr>
                <a:spLocks/>
              </p:cNvSpPr>
              <p:nvPr/>
            </p:nvSpPr>
            <p:spPr bwMode="auto">
              <a:xfrm>
                <a:off x="2531538" y="2162128"/>
                <a:ext cx="92754" cy="12999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9ED3D7"/>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grpSp>
        <p:sp>
          <p:nvSpPr>
            <p:cNvPr id="294" name="Freeform 11">
              <a:extLst>
                <a:ext uri="{FF2B5EF4-FFF2-40B4-BE49-F238E27FC236}">
                  <a16:creationId xmlns="" xmlns:a16="http://schemas.microsoft.com/office/drawing/2014/main" id="{E9B8ECD3-201D-4C47-A45A-968ED8E78DE9}"/>
                </a:ext>
              </a:extLst>
            </p:cNvPr>
            <p:cNvSpPr>
              <a:spLocks/>
            </p:cNvSpPr>
            <p:nvPr/>
          </p:nvSpPr>
          <p:spPr bwMode="auto">
            <a:xfrm>
              <a:off x="801541"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5" name="Freeform 11">
              <a:extLst>
                <a:ext uri="{FF2B5EF4-FFF2-40B4-BE49-F238E27FC236}">
                  <a16:creationId xmlns="" xmlns:a16="http://schemas.microsoft.com/office/drawing/2014/main" id="{2C37BE31-9C0B-4267-8EDF-A7D29209EBC3}"/>
                </a:ext>
              </a:extLst>
            </p:cNvPr>
            <p:cNvSpPr>
              <a:spLocks/>
            </p:cNvSpPr>
            <p:nvPr/>
          </p:nvSpPr>
          <p:spPr bwMode="auto">
            <a:xfrm>
              <a:off x="930534"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6" name="Freeform 11">
              <a:extLst>
                <a:ext uri="{FF2B5EF4-FFF2-40B4-BE49-F238E27FC236}">
                  <a16:creationId xmlns="" xmlns:a16="http://schemas.microsoft.com/office/drawing/2014/main" id="{9ED1FBED-D9CC-4FD2-8130-6C8560BF3CD3}"/>
                </a:ext>
              </a:extLst>
            </p:cNvPr>
            <p:cNvSpPr>
              <a:spLocks/>
            </p:cNvSpPr>
            <p:nvPr/>
          </p:nvSpPr>
          <p:spPr bwMode="auto">
            <a:xfrm>
              <a:off x="1059526"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7" name="Freeform 11">
              <a:extLst>
                <a:ext uri="{FF2B5EF4-FFF2-40B4-BE49-F238E27FC236}">
                  <a16:creationId xmlns="" xmlns:a16="http://schemas.microsoft.com/office/drawing/2014/main" id="{DB15DDDB-DD96-4436-99FD-8F3965766EC9}"/>
                </a:ext>
              </a:extLst>
            </p:cNvPr>
            <p:cNvSpPr>
              <a:spLocks/>
            </p:cNvSpPr>
            <p:nvPr/>
          </p:nvSpPr>
          <p:spPr bwMode="auto">
            <a:xfrm>
              <a:off x="1188519"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8" name="Freeform 11">
              <a:extLst>
                <a:ext uri="{FF2B5EF4-FFF2-40B4-BE49-F238E27FC236}">
                  <a16:creationId xmlns="" xmlns:a16="http://schemas.microsoft.com/office/drawing/2014/main" id="{881ACD09-D619-44D1-A5E3-6D9D49D012AF}"/>
                </a:ext>
              </a:extLst>
            </p:cNvPr>
            <p:cNvSpPr>
              <a:spLocks/>
            </p:cNvSpPr>
            <p:nvPr/>
          </p:nvSpPr>
          <p:spPr bwMode="auto">
            <a:xfrm>
              <a:off x="1317513"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299" name="Freeform 11">
              <a:extLst>
                <a:ext uri="{FF2B5EF4-FFF2-40B4-BE49-F238E27FC236}">
                  <a16:creationId xmlns="" xmlns:a16="http://schemas.microsoft.com/office/drawing/2014/main" id="{76276F9D-19AA-4D42-A473-36F42A016CF2}"/>
                </a:ext>
              </a:extLst>
            </p:cNvPr>
            <p:cNvSpPr>
              <a:spLocks/>
            </p:cNvSpPr>
            <p:nvPr/>
          </p:nvSpPr>
          <p:spPr bwMode="auto">
            <a:xfrm>
              <a:off x="1446505"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0" name="Freeform 11">
              <a:extLst>
                <a:ext uri="{FF2B5EF4-FFF2-40B4-BE49-F238E27FC236}">
                  <a16:creationId xmlns="" xmlns:a16="http://schemas.microsoft.com/office/drawing/2014/main" id="{02CBA764-EC82-45B9-A808-9A87EF2C1AD0}"/>
                </a:ext>
              </a:extLst>
            </p:cNvPr>
            <p:cNvSpPr>
              <a:spLocks/>
            </p:cNvSpPr>
            <p:nvPr/>
          </p:nvSpPr>
          <p:spPr bwMode="auto">
            <a:xfrm>
              <a:off x="1575498"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1" name="Freeform 11">
              <a:extLst>
                <a:ext uri="{FF2B5EF4-FFF2-40B4-BE49-F238E27FC236}">
                  <a16:creationId xmlns="" xmlns:a16="http://schemas.microsoft.com/office/drawing/2014/main" id="{EE32F53F-34D1-409E-BFAC-792F003B2B4E}"/>
                </a:ext>
              </a:extLst>
            </p:cNvPr>
            <p:cNvSpPr>
              <a:spLocks/>
            </p:cNvSpPr>
            <p:nvPr/>
          </p:nvSpPr>
          <p:spPr bwMode="auto">
            <a:xfrm>
              <a:off x="1704490"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2" name="Freeform 11">
              <a:extLst>
                <a:ext uri="{FF2B5EF4-FFF2-40B4-BE49-F238E27FC236}">
                  <a16:creationId xmlns="" xmlns:a16="http://schemas.microsoft.com/office/drawing/2014/main" id="{1323AB70-069E-4B86-9A8E-A111F0947A42}"/>
                </a:ext>
              </a:extLst>
            </p:cNvPr>
            <p:cNvSpPr>
              <a:spLocks/>
            </p:cNvSpPr>
            <p:nvPr/>
          </p:nvSpPr>
          <p:spPr bwMode="auto">
            <a:xfrm>
              <a:off x="1833483"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3" name="Freeform 11">
              <a:extLst>
                <a:ext uri="{FF2B5EF4-FFF2-40B4-BE49-F238E27FC236}">
                  <a16:creationId xmlns="" xmlns:a16="http://schemas.microsoft.com/office/drawing/2014/main" id="{3412DEEE-5910-4084-AB94-22E52061DADF}"/>
                </a:ext>
              </a:extLst>
            </p:cNvPr>
            <p:cNvSpPr>
              <a:spLocks/>
            </p:cNvSpPr>
            <p:nvPr/>
          </p:nvSpPr>
          <p:spPr bwMode="auto">
            <a:xfrm>
              <a:off x="1962475"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4" name="Freeform 11">
              <a:extLst>
                <a:ext uri="{FF2B5EF4-FFF2-40B4-BE49-F238E27FC236}">
                  <a16:creationId xmlns="" xmlns:a16="http://schemas.microsoft.com/office/drawing/2014/main" id="{040B2112-2C68-4407-800A-702D37875377}"/>
                </a:ext>
              </a:extLst>
            </p:cNvPr>
            <p:cNvSpPr>
              <a:spLocks/>
            </p:cNvSpPr>
            <p:nvPr/>
          </p:nvSpPr>
          <p:spPr bwMode="auto">
            <a:xfrm>
              <a:off x="2091468"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5" name="Freeform 11">
              <a:extLst>
                <a:ext uri="{FF2B5EF4-FFF2-40B4-BE49-F238E27FC236}">
                  <a16:creationId xmlns="" xmlns:a16="http://schemas.microsoft.com/office/drawing/2014/main" id="{B8B0D979-C1AA-4DC0-9654-928DE6E504E1}"/>
                </a:ext>
              </a:extLst>
            </p:cNvPr>
            <p:cNvSpPr>
              <a:spLocks/>
            </p:cNvSpPr>
            <p:nvPr/>
          </p:nvSpPr>
          <p:spPr bwMode="auto">
            <a:xfrm>
              <a:off x="2220460"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6" name="Freeform 11">
              <a:extLst>
                <a:ext uri="{FF2B5EF4-FFF2-40B4-BE49-F238E27FC236}">
                  <a16:creationId xmlns="" xmlns:a16="http://schemas.microsoft.com/office/drawing/2014/main" id="{385DAE0F-7EE5-4C5C-B494-8BA664EE3412}"/>
                </a:ext>
              </a:extLst>
            </p:cNvPr>
            <p:cNvSpPr>
              <a:spLocks/>
            </p:cNvSpPr>
            <p:nvPr/>
          </p:nvSpPr>
          <p:spPr bwMode="auto">
            <a:xfrm>
              <a:off x="2349452"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7" name="Freeform 11">
              <a:extLst>
                <a:ext uri="{FF2B5EF4-FFF2-40B4-BE49-F238E27FC236}">
                  <a16:creationId xmlns="" xmlns:a16="http://schemas.microsoft.com/office/drawing/2014/main" id="{5AC4021A-5892-41CF-815B-404B4E0C5062}"/>
                </a:ext>
              </a:extLst>
            </p:cNvPr>
            <p:cNvSpPr>
              <a:spLocks/>
            </p:cNvSpPr>
            <p:nvPr/>
          </p:nvSpPr>
          <p:spPr bwMode="auto">
            <a:xfrm>
              <a:off x="2478445"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8" name="Freeform 11">
              <a:extLst>
                <a:ext uri="{FF2B5EF4-FFF2-40B4-BE49-F238E27FC236}">
                  <a16:creationId xmlns="" xmlns:a16="http://schemas.microsoft.com/office/drawing/2014/main" id="{7FED5F19-4DE3-4A64-8280-ABB319D64533}"/>
                </a:ext>
              </a:extLst>
            </p:cNvPr>
            <p:cNvSpPr>
              <a:spLocks/>
            </p:cNvSpPr>
            <p:nvPr/>
          </p:nvSpPr>
          <p:spPr bwMode="auto">
            <a:xfrm>
              <a:off x="2607438"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09" name="Freeform 11">
              <a:extLst>
                <a:ext uri="{FF2B5EF4-FFF2-40B4-BE49-F238E27FC236}">
                  <a16:creationId xmlns="" xmlns:a16="http://schemas.microsoft.com/office/drawing/2014/main" id="{39A05982-CA02-4EBA-82AA-1CA03BA7F00F}"/>
                </a:ext>
              </a:extLst>
            </p:cNvPr>
            <p:cNvSpPr>
              <a:spLocks/>
            </p:cNvSpPr>
            <p:nvPr/>
          </p:nvSpPr>
          <p:spPr bwMode="auto">
            <a:xfrm>
              <a:off x="2736431"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0" name="Freeform 11">
              <a:extLst>
                <a:ext uri="{FF2B5EF4-FFF2-40B4-BE49-F238E27FC236}">
                  <a16:creationId xmlns="" xmlns:a16="http://schemas.microsoft.com/office/drawing/2014/main" id="{A1D4BC84-78EB-4724-B74E-AB6F9AFBA7F9}"/>
                </a:ext>
              </a:extLst>
            </p:cNvPr>
            <p:cNvSpPr>
              <a:spLocks/>
            </p:cNvSpPr>
            <p:nvPr/>
          </p:nvSpPr>
          <p:spPr bwMode="auto">
            <a:xfrm>
              <a:off x="2865423"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1" name="Freeform 11">
              <a:extLst>
                <a:ext uri="{FF2B5EF4-FFF2-40B4-BE49-F238E27FC236}">
                  <a16:creationId xmlns="" xmlns:a16="http://schemas.microsoft.com/office/drawing/2014/main" id="{EA1BB8C0-976F-488F-BC47-98D2D12868BB}"/>
                </a:ext>
              </a:extLst>
            </p:cNvPr>
            <p:cNvSpPr>
              <a:spLocks/>
            </p:cNvSpPr>
            <p:nvPr/>
          </p:nvSpPr>
          <p:spPr bwMode="auto">
            <a:xfrm>
              <a:off x="2994416"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2" name="Freeform 11">
              <a:extLst>
                <a:ext uri="{FF2B5EF4-FFF2-40B4-BE49-F238E27FC236}">
                  <a16:creationId xmlns="" xmlns:a16="http://schemas.microsoft.com/office/drawing/2014/main" id="{2743C017-F63C-4C13-BD17-84F6980D4C61}"/>
                </a:ext>
              </a:extLst>
            </p:cNvPr>
            <p:cNvSpPr>
              <a:spLocks/>
            </p:cNvSpPr>
            <p:nvPr/>
          </p:nvSpPr>
          <p:spPr bwMode="auto">
            <a:xfrm>
              <a:off x="3123409"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3" name="Freeform 11">
              <a:extLst>
                <a:ext uri="{FF2B5EF4-FFF2-40B4-BE49-F238E27FC236}">
                  <a16:creationId xmlns="" xmlns:a16="http://schemas.microsoft.com/office/drawing/2014/main" id="{63C862EA-5497-4BCC-9E73-BA12472DDBE2}"/>
                </a:ext>
              </a:extLst>
            </p:cNvPr>
            <p:cNvSpPr>
              <a:spLocks/>
            </p:cNvSpPr>
            <p:nvPr/>
          </p:nvSpPr>
          <p:spPr bwMode="auto">
            <a:xfrm>
              <a:off x="3252403" y="167117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4" name="Freeform 11">
              <a:extLst>
                <a:ext uri="{FF2B5EF4-FFF2-40B4-BE49-F238E27FC236}">
                  <a16:creationId xmlns="" xmlns:a16="http://schemas.microsoft.com/office/drawing/2014/main" id="{49912FE9-9DDF-4638-A2BA-E4B46AD094E5}"/>
                </a:ext>
              </a:extLst>
            </p:cNvPr>
            <p:cNvSpPr>
              <a:spLocks/>
            </p:cNvSpPr>
            <p:nvPr/>
          </p:nvSpPr>
          <p:spPr bwMode="auto">
            <a:xfrm>
              <a:off x="801541"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5" name="Freeform 11">
              <a:extLst>
                <a:ext uri="{FF2B5EF4-FFF2-40B4-BE49-F238E27FC236}">
                  <a16:creationId xmlns="" xmlns:a16="http://schemas.microsoft.com/office/drawing/2014/main" id="{1443A427-97E3-43A6-9576-252D5B223331}"/>
                </a:ext>
              </a:extLst>
            </p:cNvPr>
            <p:cNvSpPr>
              <a:spLocks/>
            </p:cNvSpPr>
            <p:nvPr/>
          </p:nvSpPr>
          <p:spPr bwMode="auto">
            <a:xfrm>
              <a:off x="930534"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6" name="Freeform 11">
              <a:extLst>
                <a:ext uri="{FF2B5EF4-FFF2-40B4-BE49-F238E27FC236}">
                  <a16:creationId xmlns="" xmlns:a16="http://schemas.microsoft.com/office/drawing/2014/main" id="{A7484C0A-A37A-4BA1-871D-451B18BD1736}"/>
                </a:ext>
              </a:extLst>
            </p:cNvPr>
            <p:cNvSpPr>
              <a:spLocks/>
            </p:cNvSpPr>
            <p:nvPr/>
          </p:nvSpPr>
          <p:spPr bwMode="auto">
            <a:xfrm>
              <a:off x="1059526"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7" name="Freeform 11">
              <a:extLst>
                <a:ext uri="{FF2B5EF4-FFF2-40B4-BE49-F238E27FC236}">
                  <a16:creationId xmlns="" xmlns:a16="http://schemas.microsoft.com/office/drawing/2014/main" id="{DC111BE2-CF12-45D0-9120-0A6115FD37A2}"/>
                </a:ext>
              </a:extLst>
            </p:cNvPr>
            <p:cNvSpPr>
              <a:spLocks/>
            </p:cNvSpPr>
            <p:nvPr/>
          </p:nvSpPr>
          <p:spPr bwMode="auto">
            <a:xfrm>
              <a:off x="1188519"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8" name="Freeform 11">
              <a:extLst>
                <a:ext uri="{FF2B5EF4-FFF2-40B4-BE49-F238E27FC236}">
                  <a16:creationId xmlns="" xmlns:a16="http://schemas.microsoft.com/office/drawing/2014/main" id="{BFCC8BE8-0312-45CE-9367-A0F29999D0F1}"/>
                </a:ext>
              </a:extLst>
            </p:cNvPr>
            <p:cNvSpPr>
              <a:spLocks/>
            </p:cNvSpPr>
            <p:nvPr/>
          </p:nvSpPr>
          <p:spPr bwMode="auto">
            <a:xfrm>
              <a:off x="1317513"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19" name="Freeform 11">
              <a:extLst>
                <a:ext uri="{FF2B5EF4-FFF2-40B4-BE49-F238E27FC236}">
                  <a16:creationId xmlns="" xmlns:a16="http://schemas.microsoft.com/office/drawing/2014/main" id="{40096328-BF55-4AB5-908B-F1CD8FCE6BDD}"/>
                </a:ext>
              </a:extLst>
            </p:cNvPr>
            <p:cNvSpPr>
              <a:spLocks/>
            </p:cNvSpPr>
            <p:nvPr/>
          </p:nvSpPr>
          <p:spPr bwMode="auto">
            <a:xfrm>
              <a:off x="1446505"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0" name="Freeform 11">
              <a:extLst>
                <a:ext uri="{FF2B5EF4-FFF2-40B4-BE49-F238E27FC236}">
                  <a16:creationId xmlns="" xmlns:a16="http://schemas.microsoft.com/office/drawing/2014/main" id="{D8F1C6D5-EBE2-48E3-97E0-61B1B2A6B465}"/>
                </a:ext>
              </a:extLst>
            </p:cNvPr>
            <p:cNvSpPr>
              <a:spLocks/>
            </p:cNvSpPr>
            <p:nvPr/>
          </p:nvSpPr>
          <p:spPr bwMode="auto">
            <a:xfrm>
              <a:off x="1575498"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1" name="Freeform 11">
              <a:extLst>
                <a:ext uri="{FF2B5EF4-FFF2-40B4-BE49-F238E27FC236}">
                  <a16:creationId xmlns="" xmlns:a16="http://schemas.microsoft.com/office/drawing/2014/main" id="{E9B4822B-8D04-4E62-907F-C832928415FF}"/>
                </a:ext>
              </a:extLst>
            </p:cNvPr>
            <p:cNvSpPr>
              <a:spLocks/>
            </p:cNvSpPr>
            <p:nvPr/>
          </p:nvSpPr>
          <p:spPr bwMode="auto">
            <a:xfrm>
              <a:off x="1704490"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2" name="Freeform 11">
              <a:extLst>
                <a:ext uri="{FF2B5EF4-FFF2-40B4-BE49-F238E27FC236}">
                  <a16:creationId xmlns="" xmlns:a16="http://schemas.microsoft.com/office/drawing/2014/main" id="{0ABEFC5C-EDB4-422A-A9D2-338F91734056}"/>
                </a:ext>
              </a:extLst>
            </p:cNvPr>
            <p:cNvSpPr>
              <a:spLocks/>
            </p:cNvSpPr>
            <p:nvPr/>
          </p:nvSpPr>
          <p:spPr bwMode="auto">
            <a:xfrm>
              <a:off x="1833483"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3" name="Freeform 11">
              <a:extLst>
                <a:ext uri="{FF2B5EF4-FFF2-40B4-BE49-F238E27FC236}">
                  <a16:creationId xmlns="" xmlns:a16="http://schemas.microsoft.com/office/drawing/2014/main" id="{A851F384-A881-4340-8183-F3062D12FF8A}"/>
                </a:ext>
              </a:extLst>
            </p:cNvPr>
            <p:cNvSpPr>
              <a:spLocks/>
            </p:cNvSpPr>
            <p:nvPr/>
          </p:nvSpPr>
          <p:spPr bwMode="auto">
            <a:xfrm>
              <a:off x="1962475"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4" name="Freeform 11">
              <a:extLst>
                <a:ext uri="{FF2B5EF4-FFF2-40B4-BE49-F238E27FC236}">
                  <a16:creationId xmlns="" xmlns:a16="http://schemas.microsoft.com/office/drawing/2014/main" id="{14DE3487-13FC-4CC3-BC37-13DDEF25CA89}"/>
                </a:ext>
              </a:extLst>
            </p:cNvPr>
            <p:cNvSpPr>
              <a:spLocks/>
            </p:cNvSpPr>
            <p:nvPr/>
          </p:nvSpPr>
          <p:spPr bwMode="auto">
            <a:xfrm>
              <a:off x="2091468"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5" name="Freeform 11">
              <a:extLst>
                <a:ext uri="{FF2B5EF4-FFF2-40B4-BE49-F238E27FC236}">
                  <a16:creationId xmlns="" xmlns:a16="http://schemas.microsoft.com/office/drawing/2014/main" id="{5C8FCCB8-2D1E-4203-93B0-E0C97439B339}"/>
                </a:ext>
              </a:extLst>
            </p:cNvPr>
            <p:cNvSpPr>
              <a:spLocks/>
            </p:cNvSpPr>
            <p:nvPr/>
          </p:nvSpPr>
          <p:spPr bwMode="auto">
            <a:xfrm>
              <a:off x="2220460"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6" name="Freeform 11">
              <a:extLst>
                <a:ext uri="{FF2B5EF4-FFF2-40B4-BE49-F238E27FC236}">
                  <a16:creationId xmlns="" xmlns:a16="http://schemas.microsoft.com/office/drawing/2014/main" id="{41609304-F241-4C0F-9E8A-1294266B037A}"/>
                </a:ext>
              </a:extLst>
            </p:cNvPr>
            <p:cNvSpPr>
              <a:spLocks/>
            </p:cNvSpPr>
            <p:nvPr/>
          </p:nvSpPr>
          <p:spPr bwMode="auto">
            <a:xfrm>
              <a:off x="2349452"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7" name="Freeform 11">
              <a:extLst>
                <a:ext uri="{FF2B5EF4-FFF2-40B4-BE49-F238E27FC236}">
                  <a16:creationId xmlns="" xmlns:a16="http://schemas.microsoft.com/office/drawing/2014/main" id="{EDC4B26E-3486-4505-9DEB-6BD2D2D40917}"/>
                </a:ext>
              </a:extLst>
            </p:cNvPr>
            <p:cNvSpPr>
              <a:spLocks/>
            </p:cNvSpPr>
            <p:nvPr/>
          </p:nvSpPr>
          <p:spPr bwMode="auto">
            <a:xfrm>
              <a:off x="2478445"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8" name="Freeform 11">
              <a:extLst>
                <a:ext uri="{FF2B5EF4-FFF2-40B4-BE49-F238E27FC236}">
                  <a16:creationId xmlns="" xmlns:a16="http://schemas.microsoft.com/office/drawing/2014/main" id="{04FB32C5-9A13-425B-B261-E0F438F032CB}"/>
                </a:ext>
              </a:extLst>
            </p:cNvPr>
            <p:cNvSpPr>
              <a:spLocks/>
            </p:cNvSpPr>
            <p:nvPr/>
          </p:nvSpPr>
          <p:spPr bwMode="auto">
            <a:xfrm>
              <a:off x="2607438"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29" name="Freeform 11">
              <a:extLst>
                <a:ext uri="{FF2B5EF4-FFF2-40B4-BE49-F238E27FC236}">
                  <a16:creationId xmlns="" xmlns:a16="http://schemas.microsoft.com/office/drawing/2014/main" id="{43EB7805-A648-41F2-8AD6-2B9518C1AB73}"/>
                </a:ext>
              </a:extLst>
            </p:cNvPr>
            <p:cNvSpPr>
              <a:spLocks/>
            </p:cNvSpPr>
            <p:nvPr/>
          </p:nvSpPr>
          <p:spPr bwMode="auto">
            <a:xfrm>
              <a:off x="2736431"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0" name="Freeform 11">
              <a:extLst>
                <a:ext uri="{FF2B5EF4-FFF2-40B4-BE49-F238E27FC236}">
                  <a16:creationId xmlns="" xmlns:a16="http://schemas.microsoft.com/office/drawing/2014/main" id="{3AA4EBB9-2891-4BE4-83E6-EF0605F4CCD3}"/>
                </a:ext>
              </a:extLst>
            </p:cNvPr>
            <p:cNvSpPr>
              <a:spLocks/>
            </p:cNvSpPr>
            <p:nvPr/>
          </p:nvSpPr>
          <p:spPr bwMode="auto">
            <a:xfrm>
              <a:off x="2865423"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1" name="Freeform 11">
              <a:extLst>
                <a:ext uri="{FF2B5EF4-FFF2-40B4-BE49-F238E27FC236}">
                  <a16:creationId xmlns="" xmlns:a16="http://schemas.microsoft.com/office/drawing/2014/main" id="{80BE3C1E-492E-4625-BFE6-1895A1230BE9}"/>
                </a:ext>
              </a:extLst>
            </p:cNvPr>
            <p:cNvSpPr>
              <a:spLocks/>
            </p:cNvSpPr>
            <p:nvPr/>
          </p:nvSpPr>
          <p:spPr bwMode="auto">
            <a:xfrm>
              <a:off x="2994416"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2" name="Freeform 11">
              <a:extLst>
                <a:ext uri="{FF2B5EF4-FFF2-40B4-BE49-F238E27FC236}">
                  <a16:creationId xmlns="" xmlns:a16="http://schemas.microsoft.com/office/drawing/2014/main" id="{7C89CCF7-FC09-45FD-B1BC-60CC5D88667F}"/>
                </a:ext>
              </a:extLst>
            </p:cNvPr>
            <p:cNvSpPr>
              <a:spLocks/>
            </p:cNvSpPr>
            <p:nvPr/>
          </p:nvSpPr>
          <p:spPr bwMode="auto">
            <a:xfrm>
              <a:off x="3123409"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3" name="Freeform 11">
              <a:extLst>
                <a:ext uri="{FF2B5EF4-FFF2-40B4-BE49-F238E27FC236}">
                  <a16:creationId xmlns="" xmlns:a16="http://schemas.microsoft.com/office/drawing/2014/main" id="{2ACA5B0E-3219-48E9-95A3-5C1D5659EC82}"/>
                </a:ext>
              </a:extLst>
            </p:cNvPr>
            <p:cNvSpPr>
              <a:spLocks/>
            </p:cNvSpPr>
            <p:nvPr/>
          </p:nvSpPr>
          <p:spPr bwMode="auto">
            <a:xfrm>
              <a:off x="3252403" y="189367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4" name="Freeform 11">
              <a:extLst>
                <a:ext uri="{FF2B5EF4-FFF2-40B4-BE49-F238E27FC236}">
                  <a16:creationId xmlns="" xmlns:a16="http://schemas.microsoft.com/office/drawing/2014/main" id="{EE818D7A-FCC5-4E42-8218-0804326E9325}"/>
                </a:ext>
              </a:extLst>
            </p:cNvPr>
            <p:cNvSpPr>
              <a:spLocks/>
            </p:cNvSpPr>
            <p:nvPr/>
          </p:nvSpPr>
          <p:spPr bwMode="auto">
            <a:xfrm>
              <a:off x="801541"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5" name="Freeform 11">
              <a:extLst>
                <a:ext uri="{FF2B5EF4-FFF2-40B4-BE49-F238E27FC236}">
                  <a16:creationId xmlns="" xmlns:a16="http://schemas.microsoft.com/office/drawing/2014/main" id="{DD446696-F967-410D-A07B-38A3A8F7FD27}"/>
                </a:ext>
              </a:extLst>
            </p:cNvPr>
            <p:cNvSpPr>
              <a:spLocks/>
            </p:cNvSpPr>
            <p:nvPr/>
          </p:nvSpPr>
          <p:spPr bwMode="auto">
            <a:xfrm>
              <a:off x="930534"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6" name="Freeform 11">
              <a:extLst>
                <a:ext uri="{FF2B5EF4-FFF2-40B4-BE49-F238E27FC236}">
                  <a16:creationId xmlns="" xmlns:a16="http://schemas.microsoft.com/office/drawing/2014/main" id="{7CAE6ADA-CCA4-4418-8E9E-BC378DA2A9E2}"/>
                </a:ext>
              </a:extLst>
            </p:cNvPr>
            <p:cNvSpPr>
              <a:spLocks/>
            </p:cNvSpPr>
            <p:nvPr/>
          </p:nvSpPr>
          <p:spPr bwMode="auto">
            <a:xfrm>
              <a:off x="1059526"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7" name="Freeform 11">
              <a:extLst>
                <a:ext uri="{FF2B5EF4-FFF2-40B4-BE49-F238E27FC236}">
                  <a16:creationId xmlns="" xmlns:a16="http://schemas.microsoft.com/office/drawing/2014/main" id="{E6D76312-ED19-4282-A55F-9A9851A4095E}"/>
                </a:ext>
              </a:extLst>
            </p:cNvPr>
            <p:cNvSpPr>
              <a:spLocks/>
            </p:cNvSpPr>
            <p:nvPr/>
          </p:nvSpPr>
          <p:spPr bwMode="auto">
            <a:xfrm>
              <a:off x="1188519"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8" name="Freeform 11">
              <a:extLst>
                <a:ext uri="{FF2B5EF4-FFF2-40B4-BE49-F238E27FC236}">
                  <a16:creationId xmlns="" xmlns:a16="http://schemas.microsoft.com/office/drawing/2014/main" id="{743D3D78-1F2B-4A8D-9760-4CF7091BDA3F}"/>
                </a:ext>
              </a:extLst>
            </p:cNvPr>
            <p:cNvSpPr>
              <a:spLocks/>
            </p:cNvSpPr>
            <p:nvPr/>
          </p:nvSpPr>
          <p:spPr bwMode="auto">
            <a:xfrm>
              <a:off x="1317513"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39" name="Freeform 11">
              <a:extLst>
                <a:ext uri="{FF2B5EF4-FFF2-40B4-BE49-F238E27FC236}">
                  <a16:creationId xmlns="" xmlns:a16="http://schemas.microsoft.com/office/drawing/2014/main" id="{95FA006A-8F65-48F1-991D-9E039FE358D0}"/>
                </a:ext>
              </a:extLst>
            </p:cNvPr>
            <p:cNvSpPr>
              <a:spLocks/>
            </p:cNvSpPr>
            <p:nvPr/>
          </p:nvSpPr>
          <p:spPr bwMode="auto">
            <a:xfrm>
              <a:off x="1446505"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0" name="Freeform 11">
              <a:extLst>
                <a:ext uri="{FF2B5EF4-FFF2-40B4-BE49-F238E27FC236}">
                  <a16:creationId xmlns="" xmlns:a16="http://schemas.microsoft.com/office/drawing/2014/main" id="{1E67022F-7F65-4A71-AEDD-C9F32E37A765}"/>
                </a:ext>
              </a:extLst>
            </p:cNvPr>
            <p:cNvSpPr>
              <a:spLocks/>
            </p:cNvSpPr>
            <p:nvPr/>
          </p:nvSpPr>
          <p:spPr bwMode="auto">
            <a:xfrm>
              <a:off x="1575498"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1" name="Freeform 11">
              <a:extLst>
                <a:ext uri="{FF2B5EF4-FFF2-40B4-BE49-F238E27FC236}">
                  <a16:creationId xmlns="" xmlns:a16="http://schemas.microsoft.com/office/drawing/2014/main" id="{9CF07166-ABFE-47FA-BE03-01C8864444B6}"/>
                </a:ext>
              </a:extLst>
            </p:cNvPr>
            <p:cNvSpPr>
              <a:spLocks/>
            </p:cNvSpPr>
            <p:nvPr/>
          </p:nvSpPr>
          <p:spPr bwMode="auto">
            <a:xfrm>
              <a:off x="1704490"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2" name="Freeform 11">
              <a:extLst>
                <a:ext uri="{FF2B5EF4-FFF2-40B4-BE49-F238E27FC236}">
                  <a16:creationId xmlns="" xmlns:a16="http://schemas.microsoft.com/office/drawing/2014/main" id="{48908B35-46EA-4449-9BD1-D8635C1A3B66}"/>
                </a:ext>
              </a:extLst>
            </p:cNvPr>
            <p:cNvSpPr>
              <a:spLocks/>
            </p:cNvSpPr>
            <p:nvPr/>
          </p:nvSpPr>
          <p:spPr bwMode="auto">
            <a:xfrm>
              <a:off x="1833483"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3" name="Freeform 11">
              <a:extLst>
                <a:ext uri="{FF2B5EF4-FFF2-40B4-BE49-F238E27FC236}">
                  <a16:creationId xmlns="" xmlns:a16="http://schemas.microsoft.com/office/drawing/2014/main" id="{72F3BB8D-966D-4B3B-866D-6B17A1AE8EDE}"/>
                </a:ext>
              </a:extLst>
            </p:cNvPr>
            <p:cNvSpPr>
              <a:spLocks/>
            </p:cNvSpPr>
            <p:nvPr/>
          </p:nvSpPr>
          <p:spPr bwMode="auto">
            <a:xfrm>
              <a:off x="1962475"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4" name="Freeform 11">
              <a:extLst>
                <a:ext uri="{FF2B5EF4-FFF2-40B4-BE49-F238E27FC236}">
                  <a16:creationId xmlns="" xmlns:a16="http://schemas.microsoft.com/office/drawing/2014/main" id="{6EE9A4D6-E1C0-412C-B51D-2278AD95D4D5}"/>
                </a:ext>
              </a:extLst>
            </p:cNvPr>
            <p:cNvSpPr>
              <a:spLocks/>
            </p:cNvSpPr>
            <p:nvPr/>
          </p:nvSpPr>
          <p:spPr bwMode="auto">
            <a:xfrm>
              <a:off x="2091468"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5" name="Freeform 11">
              <a:extLst>
                <a:ext uri="{FF2B5EF4-FFF2-40B4-BE49-F238E27FC236}">
                  <a16:creationId xmlns="" xmlns:a16="http://schemas.microsoft.com/office/drawing/2014/main" id="{C9547690-F07A-4CB5-9262-DF4B32B7A9C4}"/>
                </a:ext>
              </a:extLst>
            </p:cNvPr>
            <p:cNvSpPr>
              <a:spLocks/>
            </p:cNvSpPr>
            <p:nvPr/>
          </p:nvSpPr>
          <p:spPr bwMode="auto">
            <a:xfrm>
              <a:off x="2220460"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6" name="Freeform 11">
              <a:extLst>
                <a:ext uri="{FF2B5EF4-FFF2-40B4-BE49-F238E27FC236}">
                  <a16:creationId xmlns="" xmlns:a16="http://schemas.microsoft.com/office/drawing/2014/main" id="{18FCF83D-CD35-476C-9AD4-8406EA273A6F}"/>
                </a:ext>
              </a:extLst>
            </p:cNvPr>
            <p:cNvSpPr>
              <a:spLocks/>
            </p:cNvSpPr>
            <p:nvPr/>
          </p:nvSpPr>
          <p:spPr bwMode="auto">
            <a:xfrm>
              <a:off x="2349452"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7" name="Freeform 11">
              <a:extLst>
                <a:ext uri="{FF2B5EF4-FFF2-40B4-BE49-F238E27FC236}">
                  <a16:creationId xmlns="" xmlns:a16="http://schemas.microsoft.com/office/drawing/2014/main" id="{D96DFBE2-612E-4053-A06E-14AA43B8BCBB}"/>
                </a:ext>
              </a:extLst>
            </p:cNvPr>
            <p:cNvSpPr>
              <a:spLocks/>
            </p:cNvSpPr>
            <p:nvPr/>
          </p:nvSpPr>
          <p:spPr bwMode="auto">
            <a:xfrm>
              <a:off x="2478445"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8" name="Freeform 11">
              <a:extLst>
                <a:ext uri="{FF2B5EF4-FFF2-40B4-BE49-F238E27FC236}">
                  <a16:creationId xmlns="" xmlns:a16="http://schemas.microsoft.com/office/drawing/2014/main" id="{6FB066C4-64F0-4CDF-94F4-4931EA485195}"/>
                </a:ext>
              </a:extLst>
            </p:cNvPr>
            <p:cNvSpPr>
              <a:spLocks/>
            </p:cNvSpPr>
            <p:nvPr/>
          </p:nvSpPr>
          <p:spPr bwMode="auto">
            <a:xfrm>
              <a:off x="2607438"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49" name="Freeform 11">
              <a:extLst>
                <a:ext uri="{FF2B5EF4-FFF2-40B4-BE49-F238E27FC236}">
                  <a16:creationId xmlns="" xmlns:a16="http://schemas.microsoft.com/office/drawing/2014/main" id="{40063915-795F-4249-973A-5925C4E3126A}"/>
                </a:ext>
              </a:extLst>
            </p:cNvPr>
            <p:cNvSpPr>
              <a:spLocks/>
            </p:cNvSpPr>
            <p:nvPr/>
          </p:nvSpPr>
          <p:spPr bwMode="auto">
            <a:xfrm>
              <a:off x="2736431"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0" name="Freeform 11">
              <a:extLst>
                <a:ext uri="{FF2B5EF4-FFF2-40B4-BE49-F238E27FC236}">
                  <a16:creationId xmlns="" xmlns:a16="http://schemas.microsoft.com/office/drawing/2014/main" id="{755A8454-ECD9-4F5E-B7F6-95F6BE1817D1}"/>
                </a:ext>
              </a:extLst>
            </p:cNvPr>
            <p:cNvSpPr>
              <a:spLocks/>
            </p:cNvSpPr>
            <p:nvPr/>
          </p:nvSpPr>
          <p:spPr bwMode="auto">
            <a:xfrm>
              <a:off x="2865423"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1" name="Freeform 11">
              <a:extLst>
                <a:ext uri="{FF2B5EF4-FFF2-40B4-BE49-F238E27FC236}">
                  <a16:creationId xmlns="" xmlns:a16="http://schemas.microsoft.com/office/drawing/2014/main" id="{67AE22F6-3FB6-4BD2-8484-A1C3914F89B1}"/>
                </a:ext>
              </a:extLst>
            </p:cNvPr>
            <p:cNvSpPr>
              <a:spLocks/>
            </p:cNvSpPr>
            <p:nvPr/>
          </p:nvSpPr>
          <p:spPr bwMode="auto">
            <a:xfrm>
              <a:off x="2994416"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2" name="Freeform 11">
              <a:extLst>
                <a:ext uri="{FF2B5EF4-FFF2-40B4-BE49-F238E27FC236}">
                  <a16:creationId xmlns="" xmlns:a16="http://schemas.microsoft.com/office/drawing/2014/main" id="{13213439-E4B2-45F3-A415-11B68B85B0ED}"/>
                </a:ext>
              </a:extLst>
            </p:cNvPr>
            <p:cNvSpPr>
              <a:spLocks/>
            </p:cNvSpPr>
            <p:nvPr/>
          </p:nvSpPr>
          <p:spPr bwMode="auto">
            <a:xfrm>
              <a:off x="3123409"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3" name="Freeform 11">
              <a:extLst>
                <a:ext uri="{FF2B5EF4-FFF2-40B4-BE49-F238E27FC236}">
                  <a16:creationId xmlns="" xmlns:a16="http://schemas.microsoft.com/office/drawing/2014/main" id="{D299F3B4-93B7-4870-86F5-5A13134E16E8}"/>
                </a:ext>
              </a:extLst>
            </p:cNvPr>
            <p:cNvSpPr>
              <a:spLocks/>
            </p:cNvSpPr>
            <p:nvPr/>
          </p:nvSpPr>
          <p:spPr bwMode="auto">
            <a:xfrm>
              <a:off x="3252403" y="2116164"/>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4" name="Freeform 11">
              <a:extLst>
                <a:ext uri="{FF2B5EF4-FFF2-40B4-BE49-F238E27FC236}">
                  <a16:creationId xmlns="" xmlns:a16="http://schemas.microsoft.com/office/drawing/2014/main" id="{1BC0F023-4183-4AC5-8228-33AC6D6C5A75}"/>
                </a:ext>
              </a:extLst>
            </p:cNvPr>
            <p:cNvSpPr>
              <a:spLocks/>
            </p:cNvSpPr>
            <p:nvPr/>
          </p:nvSpPr>
          <p:spPr bwMode="auto">
            <a:xfrm>
              <a:off x="801541"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dirty="0">
                <a:ln>
                  <a:noFill/>
                </a:ln>
                <a:solidFill>
                  <a:srgbClr val="FFFFFF"/>
                </a:solidFill>
                <a:effectLst/>
                <a:uLnTx/>
                <a:uFillTx/>
                <a:latin typeface="Arial" panose="020B0604020202020204" pitchFamily="34" charset="0"/>
                <a:ea typeface="+mn-ea"/>
                <a:cs typeface="+mn-cs"/>
              </a:endParaRPr>
            </a:p>
          </p:txBody>
        </p:sp>
        <p:sp>
          <p:nvSpPr>
            <p:cNvPr id="355" name="Freeform 11">
              <a:extLst>
                <a:ext uri="{FF2B5EF4-FFF2-40B4-BE49-F238E27FC236}">
                  <a16:creationId xmlns="" xmlns:a16="http://schemas.microsoft.com/office/drawing/2014/main" id="{0F58BB7E-6042-49D7-BEE6-EC5A3E57B480}"/>
                </a:ext>
              </a:extLst>
            </p:cNvPr>
            <p:cNvSpPr>
              <a:spLocks/>
            </p:cNvSpPr>
            <p:nvPr/>
          </p:nvSpPr>
          <p:spPr bwMode="auto">
            <a:xfrm>
              <a:off x="930534"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6" name="Freeform 11">
              <a:extLst>
                <a:ext uri="{FF2B5EF4-FFF2-40B4-BE49-F238E27FC236}">
                  <a16:creationId xmlns="" xmlns:a16="http://schemas.microsoft.com/office/drawing/2014/main" id="{6ACA2AAA-2CA5-4EF2-A813-D2C9B537C8C8}"/>
                </a:ext>
              </a:extLst>
            </p:cNvPr>
            <p:cNvSpPr>
              <a:spLocks/>
            </p:cNvSpPr>
            <p:nvPr/>
          </p:nvSpPr>
          <p:spPr bwMode="auto">
            <a:xfrm>
              <a:off x="1059526"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7" name="Freeform 11">
              <a:extLst>
                <a:ext uri="{FF2B5EF4-FFF2-40B4-BE49-F238E27FC236}">
                  <a16:creationId xmlns="" xmlns:a16="http://schemas.microsoft.com/office/drawing/2014/main" id="{BAAE40FB-8F86-47D4-962B-43B6554FCF6E}"/>
                </a:ext>
              </a:extLst>
            </p:cNvPr>
            <p:cNvSpPr>
              <a:spLocks/>
            </p:cNvSpPr>
            <p:nvPr/>
          </p:nvSpPr>
          <p:spPr bwMode="auto">
            <a:xfrm>
              <a:off x="1188519"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8" name="Freeform 11">
              <a:extLst>
                <a:ext uri="{FF2B5EF4-FFF2-40B4-BE49-F238E27FC236}">
                  <a16:creationId xmlns="" xmlns:a16="http://schemas.microsoft.com/office/drawing/2014/main" id="{71168FDE-7389-4175-B3D6-7950BB8484FE}"/>
                </a:ext>
              </a:extLst>
            </p:cNvPr>
            <p:cNvSpPr>
              <a:spLocks/>
            </p:cNvSpPr>
            <p:nvPr/>
          </p:nvSpPr>
          <p:spPr bwMode="auto">
            <a:xfrm>
              <a:off x="1317513"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59" name="Freeform 11">
              <a:extLst>
                <a:ext uri="{FF2B5EF4-FFF2-40B4-BE49-F238E27FC236}">
                  <a16:creationId xmlns="" xmlns:a16="http://schemas.microsoft.com/office/drawing/2014/main" id="{A63C0E90-6D00-4BCE-9B9D-28A2CFA334BF}"/>
                </a:ext>
              </a:extLst>
            </p:cNvPr>
            <p:cNvSpPr>
              <a:spLocks/>
            </p:cNvSpPr>
            <p:nvPr/>
          </p:nvSpPr>
          <p:spPr bwMode="auto">
            <a:xfrm>
              <a:off x="1446505"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0" name="Freeform 11">
              <a:extLst>
                <a:ext uri="{FF2B5EF4-FFF2-40B4-BE49-F238E27FC236}">
                  <a16:creationId xmlns="" xmlns:a16="http://schemas.microsoft.com/office/drawing/2014/main" id="{D576103C-A54B-4A3E-B3AF-1BF6FC19B303}"/>
                </a:ext>
              </a:extLst>
            </p:cNvPr>
            <p:cNvSpPr>
              <a:spLocks/>
            </p:cNvSpPr>
            <p:nvPr/>
          </p:nvSpPr>
          <p:spPr bwMode="auto">
            <a:xfrm>
              <a:off x="1575498"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1" name="Freeform 11">
              <a:extLst>
                <a:ext uri="{FF2B5EF4-FFF2-40B4-BE49-F238E27FC236}">
                  <a16:creationId xmlns="" xmlns:a16="http://schemas.microsoft.com/office/drawing/2014/main" id="{25BB9CE6-D9F8-4CA7-844E-A4BED73FD8F9}"/>
                </a:ext>
              </a:extLst>
            </p:cNvPr>
            <p:cNvSpPr>
              <a:spLocks/>
            </p:cNvSpPr>
            <p:nvPr/>
          </p:nvSpPr>
          <p:spPr bwMode="auto">
            <a:xfrm>
              <a:off x="1704490"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2" name="Freeform 11">
              <a:extLst>
                <a:ext uri="{FF2B5EF4-FFF2-40B4-BE49-F238E27FC236}">
                  <a16:creationId xmlns="" xmlns:a16="http://schemas.microsoft.com/office/drawing/2014/main" id="{E0BD27DC-0A85-4DD4-B125-02A868C2A998}"/>
                </a:ext>
              </a:extLst>
            </p:cNvPr>
            <p:cNvSpPr>
              <a:spLocks/>
            </p:cNvSpPr>
            <p:nvPr/>
          </p:nvSpPr>
          <p:spPr bwMode="auto">
            <a:xfrm>
              <a:off x="1833483"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3" name="Freeform 11">
              <a:extLst>
                <a:ext uri="{FF2B5EF4-FFF2-40B4-BE49-F238E27FC236}">
                  <a16:creationId xmlns="" xmlns:a16="http://schemas.microsoft.com/office/drawing/2014/main" id="{5C051E44-269A-4C6C-AB6F-9F860A307727}"/>
                </a:ext>
              </a:extLst>
            </p:cNvPr>
            <p:cNvSpPr>
              <a:spLocks/>
            </p:cNvSpPr>
            <p:nvPr/>
          </p:nvSpPr>
          <p:spPr bwMode="auto">
            <a:xfrm>
              <a:off x="1962475"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4" name="Freeform 11">
              <a:extLst>
                <a:ext uri="{FF2B5EF4-FFF2-40B4-BE49-F238E27FC236}">
                  <a16:creationId xmlns="" xmlns:a16="http://schemas.microsoft.com/office/drawing/2014/main" id="{7F9FA33A-BDB4-4B6B-B90F-7B9B611F369C}"/>
                </a:ext>
              </a:extLst>
            </p:cNvPr>
            <p:cNvSpPr>
              <a:spLocks/>
            </p:cNvSpPr>
            <p:nvPr/>
          </p:nvSpPr>
          <p:spPr bwMode="auto">
            <a:xfrm>
              <a:off x="2091468"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5" name="Freeform 11">
              <a:extLst>
                <a:ext uri="{FF2B5EF4-FFF2-40B4-BE49-F238E27FC236}">
                  <a16:creationId xmlns="" xmlns:a16="http://schemas.microsoft.com/office/drawing/2014/main" id="{9C4BC3A8-45B3-476F-89B3-52CCE035632E}"/>
                </a:ext>
              </a:extLst>
            </p:cNvPr>
            <p:cNvSpPr>
              <a:spLocks/>
            </p:cNvSpPr>
            <p:nvPr/>
          </p:nvSpPr>
          <p:spPr bwMode="auto">
            <a:xfrm>
              <a:off x="2220460"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6" name="Freeform 11">
              <a:extLst>
                <a:ext uri="{FF2B5EF4-FFF2-40B4-BE49-F238E27FC236}">
                  <a16:creationId xmlns="" xmlns:a16="http://schemas.microsoft.com/office/drawing/2014/main" id="{EF427E6D-9DE8-4A4C-810A-A083A675377E}"/>
                </a:ext>
              </a:extLst>
            </p:cNvPr>
            <p:cNvSpPr>
              <a:spLocks/>
            </p:cNvSpPr>
            <p:nvPr/>
          </p:nvSpPr>
          <p:spPr bwMode="auto">
            <a:xfrm>
              <a:off x="2349452"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7" name="Freeform 11">
              <a:extLst>
                <a:ext uri="{FF2B5EF4-FFF2-40B4-BE49-F238E27FC236}">
                  <a16:creationId xmlns="" xmlns:a16="http://schemas.microsoft.com/office/drawing/2014/main" id="{947D5B32-861C-4D2F-B5D2-82761F1E488C}"/>
                </a:ext>
              </a:extLst>
            </p:cNvPr>
            <p:cNvSpPr>
              <a:spLocks/>
            </p:cNvSpPr>
            <p:nvPr/>
          </p:nvSpPr>
          <p:spPr bwMode="auto">
            <a:xfrm>
              <a:off x="2478445"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8" name="Freeform 11">
              <a:extLst>
                <a:ext uri="{FF2B5EF4-FFF2-40B4-BE49-F238E27FC236}">
                  <a16:creationId xmlns="" xmlns:a16="http://schemas.microsoft.com/office/drawing/2014/main" id="{42F3E426-F402-4B37-8371-E05F0A1E3F7A}"/>
                </a:ext>
              </a:extLst>
            </p:cNvPr>
            <p:cNvSpPr>
              <a:spLocks/>
            </p:cNvSpPr>
            <p:nvPr/>
          </p:nvSpPr>
          <p:spPr bwMode="auto">
            <a:xfrm>
              <a:off x="2607438"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69" name="Freeform 11">
              <a:extLst>
                <a:ext uri="{FF2B5EF4-FFF2-40B4-BE49-F238E27FC236}">
                  <a16:creationId xmlns="" xmlns:a16="http://schemas.microsoft.com/office/drawing/2014/main" id="{29E8CB8F-9AD8-4AED-A5D0-1F8994B2097D}"/>
                </a:ext>
              </a:extLst>
            </p:cNvPr>
            <p:cNvSpPr>
              <a:spLocks/>
            </p:cNvSpPr>
            <p:nvPr/>
          </p:nvSpPr>
          <p:spPr bwMode="auto">
            <a:xfrm>
              <a:off x="2736431"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0" name="Freeform 11">
              <a:extLst>
                <a:ext uri="{FF2B5EF4-FFF2-40B4-BE49-F238E27FC236}">
                  <a16:creationId xmlns="" xmlns:a16="http://schemas.microsoft.com/office/drawing/2014/main" id="{ACF83F51-2A45-4D99-A395-BA2D213418E6}"/>
                </a:ext>
              </a:extLst>
            </p:cNvPr>
            <p:cNvSpPr>
              <a:spLocks/>
            </p:cNvSpPr>
            <p:nvPr/>
          </p:nvSpPr>
          <p:spPr bwMode="auto">
            <a:xfrm>
              <a:off x="2865423"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1" name="Freeform 11">
              <a:extLst>
                <a:ext uri="{FF2B5EF4-FFF2-40B4-BE49-F238E27FC236}">
                  <a16:creationId xmlns="" xmlns:a16="http://schemas.microsoft.com/office/drawing/2014/main" id="{566FD86A-26ED-4CE5-BF6B-FD950420EC56}"/>
                </a:ext>
              </a:extLst>
            </p:cNvPr>
            <p:cNvSpPr>
              <a:spLocks/>
            </p:cNvSpPr>
            <p:nvPr/>
          </p:nvSpPr>
          <p:spPr bwMode="auto">
            <a:xfrm>
              <a:off x="2994416"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2" name="Freeform 11">
              <a:extLst>
                <a:ext uri="{FF2B5EF4-FFF2-40B4-BE49-F238E27FC236}">
                  <a16:creationId xmlns="" xmlns:a16="http://schemas.microsoft.com/office/drawing/2014/main" id="{96BD08BA-4E81-4AA0-B95E-782899AFB579}"/>
                </a:ext>
              </a:extLst>
            </p:cNvPr>
            <p:cNvSpPr>
              <a:spLocks/>
            </p:cNvSpPr>
            <p:nvPr/>
          </p:nvSpPr>
          <p:spPr bwMode="auto">
            <a:xfrm>
              <a:off x="3123409"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3" name="Freeform 11">
              <a:extLst>
                <a:ext uri="{FF2B5EF4-FFF2-40B4-BE49-F238E27FC236}">
                  <a16:creationId xmlns="" xmlns:a16="http://schemas.microsoft.com/office/drawing/2014/main" id="{6A46183B-D7AA-435C-9AEC-BD7E16EBF704}"/>
                </a:ext>
              </a:extLst>
            </p:cNvPr>
            <p:cNvSpPr>
              <a:spLocks/>
            </p:cNvSpPr>
            <p:nvPr/>
          </p:nvSpPr>
          <p:spPr bwMode="auto">
            <a:xfrm>
              <a:off x="3252403" y="2338660"/>
              <a:ext cx="110275" cy="154554"/>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AAA69D"/>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5" name="Freeform 11">
              <a:extLst>
                <a:ext uri="{FF2B5EF4-FFF2-40B4-BE49-F238E27FC236}">
                  <a16:creationId xmlns="" xmlns:a16="http://schemas.microsoft.com/office/drawing/2014/main" id="{C69CC11D-8F1C-4496-AB67-46F28055A3B4}"/>
                </a:ext>
              </a:extLst>
            </p:cNvPr>
            <p:cNvSpPr>
              <a:spLocks/>
            </p:cNvSpPr>
            <p:nvPr/>
          </p:nvSpPr>
          <p:spPr bwMode="auto">
            <a:xfrm>
              <a:off x="801541" y="2561190"/>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6" name="Freeform 11">
              <a:extLst>
                <a:ext uri="{FF2B5EF4-FFF2-40B4-BE49-F238E27FC236}">
                  <a16:creationId xmlns="" xmlns:a16="http://schemas.microsoft.com/office/drawing/2014/main" id="{E14537F1-CC03-4A73-8797-6DF5C698EDCB}"/>
                </a:ext>
              </a:extLst>
            </p:cNvPr>
            <p:cNvSpPr>
              <a:spLocks/>
            </p:cNvSpPr>
            <p:nvPr/>
          </p:nvSpPr>
          <p:spPr bwMode="auto">
            <a:xfrm>
              <a:off x="930533" y="2561191"/>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7" name="Freeform 11">
              <a:extLst>
                <a:ext uri="{FF2B5EF4-FFF2-40B4-BE49-F238E27FC236}">
                  <a16:creationId xmlns="" xmlns:a16="http://schemas.microsoft.com/office/drawing/2014/main" id="{73306470-0BCA-4D84-9146-CB90822579F3}"/>
                </a:ext>
              </a:extLst>
            </p:cNvPr>
            <p:cNvSpPr>
              <a:spLocks/>
            </p:cNvSpPr>
            <p:nvPr/>
          </p:nvSpPr>
          <p:spPr bwMode="auto">
            <a:xfrm>
              <a:off x="1059526" y="2561192"/>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8" name="Freeform 11">
              <a:extLst>
                <a:ext uri="{FF2B5EF4-FFF2-40B4-BE49-F238E27FC236}">
                  <a16:creationId xmlns="" xmlns:a16="http://schemas.microsoft.com/office/drawing/2014/main" id="{B9333EE7-7307-453B-9689-D2B564D872C0}"/>
                </a:ext>
              </a:extLst>
            </p:cNvPr>
            <p:cNvSpPr>
              <a:spLocks/>
            </p:cNvSpPr>
            <p:nvPr/>
          </p:nvSpPr>
          <p:spPr bwMode="auto">
            <a:xfrm>
              <a:off x="1188518" y="2561192"/>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79" name="Freeform 11">
              <a:extLst>
                <a:ext uri="{FF2B5EF4-FFF2-40B4-BE49-F238E27FC236}">
                  <a16:creationId xmlns="" xmlns:a16="http://schemas.microsoft.com/office/drawing/2014/main" id="{063436F4-9E93-4ED0-AF18-51F438A92F63}"/>
                </a:ext>
              </a:extLst>
            </p:cNvPr>
            <p:cNvSpPr>
              <a:spLocks/>
            </p:cNvSpPr>
            <p:nvPr/>
          </p:nvSpPr>
          <p:spPr bwMode="auto">
            <a:xfrm>
              <a:off x="1317513" y="2561193"/>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0" name="Freeform 11">
              <a:extLst>
                <a:ext uri="{FF2B5EF4-FFF2-40B4-BE49-F238E27FC236}">
                  <a16:creationId xmlns="" xmlns:a16="http://schemas.microsoft.com/office/drawing/2014/main" id="{E0AA8DC8-11BA-42E7-A6F6-6904F65E5A53}"/>
                </a:ext>
              </a:extLst>
            </p:cNvPr>
            <p:cNvSpPr>
              <a:spLocks/>
            </p:cNvSpPr>
            <p:nvPr/>
          </p:nvSpPr>
          <p:spPr bwMode="auto">
            <a:xfrm>
              <a:off x="1446505" y="2561194"/>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1" name="Freeform 11">
              <a:extLst>
                <a:ext uri="{FF2B5EF4-FFF2-40B4-BE49-F238E27FC236}">
                  <a16:creationId xmlns="" xmlns:a16="http://schemas.microsoft.com/office/drawing/2014/main" id="{9D12DAF0-AB23-48EA-BB09-45831BE59768}"/>
                </a:ext>
              </a:extLst>
            </p:cNvPr>
            <p:cNvSpPr>
              <a:spLocks/>
            </p:cNvSpPr>
            <p:nvPr/>
          </p:nvSpPr>
          <p:spPr bwMode="auto">
            <a:xfrm>
              <a:off x="1575498" y="2561195"/>
              <a:ext cx="110275" cy="154556"/>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2" name="Freeform 11">
              <a:extLst>
                <a:ext uri="{FF2B5EF4-FFF2-40B4-BE49-F238E27FC236}">
                  <a16:creationId xmlns="" xmlns:a16="http://schemas.microsoft.com/office/drawing/2014/main" id="{28A0ED8B-45F1-4D55-B67F-A4A0DB1E2F5D}"/>
                </a:ext>
              </a:extLst>
            </p:cNvPr>
            <p:cNvSpPr>
              <a:spLocks/>
            </p:cNvSpPr>
            <p:nvPr/>
          </p:nvSpPr>
          <p:spPr bwMode="auto">
            <a:xfrm>
              <a:off x="1704490" y="2561196"/>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3" name="Freeform 11">
              <a:extLst>
                <a:ext uri="{FF2B5EF4-FFF2-40B4-BE49-F238E27FC236}">
                  <a16:creationId xmlns="" xmlns:a16="http://schemas.microsoft.com/office/drawing/2014/main" id="{F3AACB3D-7B08-441E-993F-09141DAAA6DF}"/>
                </a:ext>
              </a:extLst>
            </p:cNvPr>
            <p:cNvSpPr>
              <a:spLocks/>
            </p:cNvSpPr>
            <p:nvPr/>
          </p:nvSpPr>
          <p:spPr bwMode="auto">
            <a:xfrm>
              <a:off x="1833483" y="2561196"/>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4" name="Freeform 11">
              <a:extLst>
                <a:ext uri="{FF2B5EF4-FFF2-40B4-BE49-F238E27FC236}">
                  <a16:creationId xmlns="" xmlns:a16="http://schemas.microsoft.com/office/drawing/2014/main" id="{1F7802D7-2B0C-40DD-8BC6-2EFB7195FC00}"/>
                </a:ext>
              </a:extLst>
            </p:cNvPr>
            <p:cNvSpPr>
              <a:spLocks/>
            </p:cNvSpPr>
            <p:nvPr/>
          </p:nvSpPr>
          <p:spPr bwMode="auto">
            <a:xfrm>
              <a:off x="1962475" y="2561197"/>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5" name="Freeform 11">
              <a:extLst>
                <a:ext uri="{FF2B5EF4-FFF2-40B4-BE49-F238E27FC236}">
                  <a16:creationId xmlns="" xmlns:a16="http://schemas.microsoft.com/office/drawing/2014/main" id="{8310EC72-079F-45C5-AEA7-9DE3ABDC8C6E}"/>
                </a:ext>
              </a:extLst>
            </p:cNvPr>
            <p:cNvSpPr>
              <a:spLocks/>
            </p:cNvSpPr>
            <p:nvPr/>
          </p:nvSpPr>
          <p:spPr bwMode="auto">
            <a:xfrm>
              <a:off x="2091468" y="2561198"/>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6" name="Freeform 11">
              <a:extLst>
                <a:ext uri="{FF2B5EF4-FFF2-40B4-BE49-F238E27FC236}">
                  <a16:creationId xmlns="" xmlns:a16="http://schemas.microsoft.com/office/drawing/2014/main" id="{255274B5-E7F7-4E96-9087-BE790CCDA1B0}"/>
                </a:ext>
              </a:extLst>
            </p:cNvPr>
            <p:cNvSpPr>
              <a:spLocks/>
            </p:cNvSpPr>
            <p:nvPr/>
          </p:nvSpPr>
          <p:spPr bwMode="auto">
            <a:xfrm>
              <a:off x="2220460" y="2561199"/>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7" name="Freeform 11">
              <a:extLst>
                <a:ext uri="{FF2B5EF4-FFF2-40B4-BE49-F238E27FC236}">
                  <a16:creationId xmlns="" xmlns:a16="http://schemas.microsoft.com/office/drawing/2014/main" id="{5DED9097-68AF-453D-B268-527BCCE81554}"/>
                </a:ext>
              </a:extLst>
            </p:cNvPr>
            <p:cNvSpPr>
              <a:spLocks/>
            </p:cNvSpPr>
            <p:nvPr/>
          </p:nvSpPr>
          <p:spPr bwMode="auto">
            <a:xfrm>
              <a:off x="2349453" y="2561200"/>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8" name="Freeform 11">
              <a:extLst>
                <a:ext uri="{FF2B5EF4-FFF2-40B4-BE49-F238E27FC236}">
                  <a16:creationId xmlns="" xmlns:a16="http://schemas.microsoft.com/office/drawing/2014/main" id="{5DC95DC3-6FA5-46C9-B5BE-4C182A9F9BD8}"/>
                </a:ext>
              </a:extLst>
            </p:cNvPr>
            <p:cNvSpPr>
              <a:spLocks/>
            </p:cNvSpPr>
            <p:nvPr/>
          </p:nvSpPr>
          <p:spPr bwMode="auto">
            <a:xfrm>
              <a:off x="2478445" y="2561200"/>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89" name="Freeform 11">
              <a:extLst>
                <a:ext uri="{FF2B5EF4-FFF2-40B4-BE49-F238E27FC236}">
                  <a16:creationId xmlns="" xmlns:a16="http://schemas.microsoft.com/office/drawing/2014/main" id="{A866328D-B9DC-42F1-82A4-CBF3AC2AF4F2}"/>
                </a:ext>
              </a:extLst>
            </p:cNvPr>
            <p:cNvSpPr>
              <a:spLocks/>
            </p:cNvSpPr>
            <p:nvPr/>
          </p:nvSpPr>
          <p:spPr bwMode="auto">
            <a:xfrm>
              <a:off x="2607438" y="2561201"/>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0" name="Freeform 11">
              <a:extLst>
                <a:ext uri="{FF2B5EF4-FFF2-40B4-BE49-F238E27FC236}">
                  <a16:creationId xmlns="" xmlns:a16="http://schemas.microsoft.com/office/drawing/2014/main" id="{97756376-3FFE-4191-9CF4-49EED01818E4}"/>
                </a:ext>
              </a:extLst>
            </p:cNvPr>
            <p:cNvSpPr>
              <a:spLocks/>
            </p:cNvSpPr>
            <p:nvPr/>
          </p:nvSpPr>
          <p:spPr bwMode="auto">
            <a:xfrm>
              <a:off x="2736431" y="2561202"/>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1" name="Freeform 11">
              <a:extLst>
                <a:ext uri="{FF2B5EF4-FFF2-40B4-BE49-F238E27FC236}">
                  <a16:creationId xmlns="" xmlns:a16="http://schemas.microsoft.com/office/drawing/2014/main" id="{EA9F360D-4F66-49EC-BDEA-9AAA6812DBE2}"/>
                </a:ext>
              </a:extLst>
            </p:cNvPr>
            <p:cNvSpPr>
              <a:spLocks/>
            </p:cNvSpPr>
            <p:nvPr/>
          </p:nvSpPr>
          <p:spPr bwMode="auto">
            <a:xfrm>
              <a:off x="2865423" y="25612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2" name="Freeform 11">
              <a:extLst>
                <a:ext uri="{FF2B5EF4-FFF2-40B4-BE49-F238E27FC236}">
                  <a16:creationId xmlns="" xmlns:a16="http://schemas.microsoft.com/office/drawing/2014/main" id="{CF423D68-C0CF-43D4-8168-2A678F62D20C}"/>
                </a:ext>
              </a:extLst>
            </p:cNvPr>
            <p:cNvSpPr>
              <a:spLocks/>
            </p:cNvSpPr>
            <p:nvPr/>
          </p:nvSpPr>
          <p:spPr bwMode="auto">
            <a:xfrm>
              <a:off x="2994417" y="2561204"/>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3" name="Freeform 11">
              <a:extLst>
                <a:ext uri="{FF2B5EF4-FFF2-40B4-BE49-F238E27FC236}">
                  <a16:creationId xmlns="" xmlns:a16="http://schemas.microsoft.com/office/drawing/2014/main" id="{3EB57056-C71C-44F4-AEEF-2BDED93012FC}"/>
                </a:ext>
              </a:extLst>
            </p:cNvPr>
            <p:cNvSpPr>
              <a:spLocks/>
            </p:cNvSpPr>
            <p:nvPr/>
          </p:nvSpPr>
          <p:spPr bwMode="auto">
            <a:xfrm>
              <a:off x="3123409" y="2561205"/>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4" name="Freeform 11">
              <a:extLst>
                <a:ext uri="{FF2B5EF4-FFF2-40B4-BE49-F238E27FC236}">
                  <a16:creationId xmlns="" xmlns:a16="http://schemas.microsoft.com/office/drawing/2014/main" id="{4966F41B-A3E4-4490-AED6-1F9629094BBC}"/>
                </a:ext>
              </a:extLst>
            </p:cNvPr>
            <p:cNvSpPr>
              <a:spLocks/>
            </p:cNvSpPr>
            <p:nvPr/>
          </p:nvSpPr>
          <p:spPr bwMode="auto">
            <a:xfrm>
              <a:off x="3252403" y="2561205"/>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727270"/>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5" name="Freeform 11">
              <a:extLst>
                <a:ext uri="{FF2B5EF4-FFF2-40B4-BE49-F238E27FC236}">
                  <a16:creationId xmlns="" xmlns:a16="http://schemas.microsoft.com/office/drawing/2014/main" id="{F58157BD-4182-49A1-BF72-A27C91D681B6}"/>
                </a:ext>
              </a:extLst>
            </p:cNvPr>
            <p:cNvSpPr>
              <a:spLocks/>
            </p:cNvSpPr>
            <p:nvPr/>
          </p:nvSpPr>
          <p:spPr bwMode="auto">
            <a:xfrm>
              <a:off x="801541"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6" name="Freeform 11">
              <a:extLst>
                <a:ext uri="{FF2B5EF4-FFF2-40B4-BE49-F238E27FC236}">
                  <a16:creationId xmlns="" xmlns:a16="http://schemas.microsoft.com/office/drawing/2014/main" id="{85000832-4A5E-4604-8663-89D7277162F9}"/>
                </a:ext>
              </a:extLst>
            </p:cNvPr>
            <p:cNvSpPr>
              <a:spLocks/>
            </p:cNvSpPr>
            <p:nvPr/>
          </p:nvSpPr>
          <p:spPr bwMode="auto">
            <a:xfrm>
              <a:off x="930533"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7" name="Freeform 11">
              <a:extLst>
                <a:ext uri="{FF2B5EF4-FFF2-40B4-BE49-F238E27FC236}">
                  <a16:creationId xmlns="" xmlns:a16="http://schemas.microsoft.com/office/drawing/2014/main" id="{39D3D511-2389-4FB2-8695-ED92B3AE0D21}"/>
                </a:ext>
              </a:extLst>
            </p:cNvPr>
            <p:cNvSpPr>
              <a:spLocks/>
            </p:cNvSpPr>
            <p:nvPr/>
          </p:nvSpPr>
          <p:spPr bwMode="auto">
            <a:xfrm>
              <a:off x="1059526"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8" name="Freeform 11">
              <a:extLst>
                <a:ext uri="{FF2B5EF4-FFF2-40B4-BE49-F238E27FC236}">
                  <a16:creationId xmlns="" xmlns:a16="http://schemas.microsoft.com/office/drawing/2014/main" id="{E5581772-8832-4700-878C-9F5CDDAFD5E0}"/>
                </a:ext>
              </a:extLst>
            </p:cNvPr>
            <p:cNvSpPr>
              <a:spLocks/>
            </p:cNvSpPr>
            <p:nvPr/>
          </p:nvSpPr>
          <p:spPr bwMode="auto">
            <a:xfrm>
              <a:off x="1188518"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399" name="Freeform 11">
              <a:extLst>
                <a:ext uri="{FF2B5EF4-FFF2-40B4-BE49-F238E27FC236}">
                  <a16:creationId xmlns="" xmlns:a16="http://schemas.microsoft.com/office/drawing/2014/main" id="{4F30A577-4E58-4D41-9062-55E79DC3F6D4}"/>
                </a:ext>
              </a:extLst>
            </p:cNvPr>
            <p:cNvSpPr>
              <a:spLocks/>
            </p:cNvSpPr>
            <p:nvPr/>
          </p:nvSpPr>
          <p:spPr bwMode="auto">
            <a:xfrm>
              <a:off x="1317513"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0" name="Freeform 11">
              <a:extLst>
                <a:ext uri="{FF2B5EF4-FFF2-40B4-BE49-F238E27FC236}">
                  <a16:creationId xmlns="" xmlns:a16="http://schemas.microsoft.com/office/drawing/2014/main" id="{D6C200D2-89C5-4791-A223-980A2D42CC4C}"/>
                </a:ext>
              </a:extLst>
            </p:cNvPr>
            <p:cNvSpPr>
              <a:spLocks/>
            </p:cNvSpPr>
            <p:nvPr/>
          </p:nvSpPr>
          <p:spPr bwMode="auto">
            <a:xfrm>
              <a:off x="1446505"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1" name="Freeform 11">
              <a:extLst>
                <a:ext uri="{FF2B5EF4-FFF2-40B4-BE49-F238E27FC236}">
                  <a16:creationId xmlns="" xmlns:a16="http://schemas.microsoft.com/office/drawing/2014/main" id="{51A63587-12CA-4C7F-AC8F-88E003EE9563}"/>
                </a:ext>
              </a:extLst>
            </p:cNvPr>
            <p:cNvSpPr>
              <a:spLocks/>
            </p:cNvSpPr>
            <p:nvPr/>
          </p:nvSpPr>
          <p:spPr bwMode="auto">
            <a:xfrm>
              <a:off x="1575498"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2" name="Freeform 11">
              <a:extLst>
                <a:ext uri="{FF2B5EF4-FFF2-40B4-BE49-F238E27FC236}">
                  <a16:creationId xmlns="" xmlns:a16="http://schemas.microsoft.com/office/drawing/2014/main" id="{C00C2FC8-70F5-4B76-BA01-5C67673F7330}"/>
                </a:ext>
              </a:extLst>
            </p:cNvPr>
            <p:cNvSpPr>
              <a:spLocks/>
            </p:cNvSpPr>
            <p:nvPr/>
          </p:nvSpPr>
          <p:spPr bwMode="auto">
            <a:xfrm>
              <a:off x="1704490"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3" name="Freeform 11">
              <a:extLst>
                <a:ext uri="{FF2B5EF4-FFF2-40B4-BE49-F238E27FC236}">
                  <a16:creationId xmlns="" xmlns:a16="http://schemas.microsoft.com/office/drawing/2014/main" id="{03459694-36B3-4345-BFF9-000A07ED1A47}"/>
                </a:ext>
              </a:extLst>
            </p:cNvPr>
            <p:cNvSpPr>
              <a:spLocks/>
            </p:cNvSpPr>
            <p:nvPr/>
          </p:nvSpPr>
          <p:spPr bwMode="auto">
            <a:xfrm>
              <a:off x="1833483"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4" name="Freeform 11">
              <a:extLst>
                <a:ext uri="{FF2B5EF4-FFF2-40B4-BE49-F238E27FC236}">
                  <a16:creationId xmlns="" xmlns:a16="http://schemas.microsoft.com/office/drawing/2014/main" id="{B49B69CC-8FC2-4F96-BCAF-5BAC21DE9640}"/>
                </a:ext>
              </a:extLst>
            </p:cNvPr>
            <p:cNvSpPr>
              <a:spLocks/>
            </p:cNvSpPr>
            <p:nvPr/>
          </p:nvSpPr>
          <p:spPr bwMode="auto">
            <a:xfrm>
              <a:off x="1962475"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5" name="Freeform 11">
              <a:extLst>
                <a:ext uri="{FF2B5EF4-FFF2-40B4-BE49-F238E27FC236}">
                  <a16:creationId xmlns="" xmlns:a16="http://schemas.microsoft.com/office/drawing/2014/main" id="{E2147532-76EC-4D2E-9F66-15C1A9CC99B9}"/>
                </a:ext>
              </a:extLst>
            </p:cNvPr>
            <p:cNvSpPr>
              <a:spLocks/>
            </p:cNvSpPr>
            <p:nvPr/>
          </p:nvSpPr>
          <p:spPr bwMode="auto">
            <a:xfrm>
              <a:off x="2091468"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6" name="Freeform 11">
              <a:extLst>
                <a:ext uri="{FF2B5EF4-FFF2-40B4-BE49-F238E27FC236}">
                  <a16:creationId xmlns="" xmlns:a16="http://schemas.microsoft.com/office/drawing/2014/main" id="{48293A0B-F19D-4255-8402-FF00390D0915}"/>
                </a:ext>
              </a:extLst>
            </p:cNvPr>
            <p:cNvSpPr>
              <a:spLocks/>
            </p:cNvSpPr>
            <p:nvPr/>
          </p:nvSpPr>
          <p:spPr bwMode="auto">
            <a:xfrm>
              <a:off x="2220460"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7" name="Freeform 11">
              <a:extLst>
                <a:ext uri="{FF2B5EF4-FFF2-40B4-BE49-F238E27FC236}">
                  <a16:creationId xmlns="" xmlns:a16="http://schemas.microsoft.com/office/drawing/2014/main" id="{948B90BC-569A-4FFD-8ABC-9257606210AA}"/>
                </a:ext>
              </a:extLst>
            </p:cNvPr>
            <p:cNvSpPr>
              <a:spLocks/>
            </p:cNvSpPr>
            <p:nvPr/>
          </p:nvSpPr>
          <p:spPr bwMode="auto">
            <a:xfrm>
              <a:off x="2349452"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8" name="Freeform 11">
              <a:extLst>
                <a:ext uri="{FF2B5EF4-FFF2-40B4-BE49-F238E27FC236}">
                  <a16:creationId xmlns="" xmlns:a16="http://schemas.microsoft.com/office/drawing/2014/main" id="{CF627727-FBD2-4F04-AC58-9DD6B061272F}"/>
                </a:ext>
              </a:extLst>
            </p:cNvPr>
            <p:cNvSpPr>
              <a:spLocks/>
            </p:cNvSpPr>
            <p:nvPr/>
          </p:nvSpPr>
          <p:spPr bwMode="auto">
            <a:xfrm>
              <a:off x="2478443"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727270"/>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09" name="Freeform 11">
              <a:extLst>
                <a:ext uri="{FF2B5EF4-FFF2-40B4-BE49-F238E27FC236}">
                  <a16:creationId xmlns="" xmlns:a16="http://schemas.microsoft.com/office/drawing/2014/main" id="{5CBCCCEB-2269-4067-B58D-9261D632A6A7}"/>
                </a:ext>
              </a:extLst>
            </p:cNvPr>
            <p:cNvSpPr>
              <a:spLocks/>
            </p:cNvSpPr>
            <p:nvPr/>
          </p:nvSpPr>
          <p:spPr bwMode="auto">
            <a:xfrm>
              <a:off x="2607435"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10" name="Freeform 11">
              <a:extLst>
                <a:ext uri="{FF2B5EF4-FFF2-40B4-BE49-F238E27FC236}">
                  <a16:creationId xmlns="" xmlns:a16="http://schemas.microsoft.com/office/drawing/2014/main" id="{84D32FE3-3BD8-4E4A-8BEE-EE1340BB7CD8}"/>
                </a:ext>
              </a:extLst>
            </p:cNvPr>
            <p:cNvSpPr>
              <a:spLocks/>
            </p:cNvSpPr>
            <p:nvPr/>
          </p:nvSpPr>
          <p:spPr bwMode="auto">
            <a:xfrm>
              <a:off x="2736426"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11" name="Freeform 11">
              <a:extLst>
                <a:ext uri="{FF2B5EF4-FFF2-40B4-BE49-F238E27FC236}">
                  <a16:creationId xmlns="" xmlns:a16="http://schemas.microsoft.com/office/drawing/2014/main" id="{C80E8F9C-0C01-4188-A87D-A3FAABFEC61C}"/>
                </a:ext>
              </a:extLst>
            </p:cNvPr>
            <p:cNvSpPr>
              <a:spLocks/>
            </p:cNvSpPr>
            <p:nvPr/>
          </p:nvSpPr>
          <p:spPr bwMode="auto">
            <a:xfrm>
              <a:off x="2865418" y="2783703"/>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12" name="Freeform 11">
              <a:extLst>
                <a:ext uri="{FF2B5EF4-FFF2-40B4-BE49-F238E27FC236}">
                  <a16:creationId xmlns="" xmlns:a16="http://schemas.microsoft.com/office/drawing/2014/main" id="{A6269697-5262-4A33-9431-5384A4DB1702}"/>
                </a:ext>
              </a:extLst>
            </p:cNvPr>
            <p:cNvSpPr>
              <a:spLocks/>
            </p:cNvSpPr>
            <p:nvPr/>
          </p:nvSpPr>
          <p:spPr bwMode="auto">
            <a:xfrm>
              <a:off x="2994411" y="2783707"/>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13" name="Freeform 11">
              <a:extLst>
                <a:ext uri="{FF2B5EF4-FFF2-40B4-BE49-F238E27FC236}">
                  <a16:creationId xmlns="" xmlns:a16="http://schemas.microsoft.com/office/drawing/2014/main" id="{DAFB9D6C-5D77-4BD9-90EE-8BE0AA532FDB}"/>
                </a:ext>
              </a:extLst>
            </p:cNvPr>
            <p:cNvSpPr>
              <a:spLocks/>
            </p:cNvSpPr>
            <p:nvPr/>
          </p:nvSpPr>
          <p:spPr bwMode="auto">
            <a:xfrm>
              <a:off x="3123399" y="2783701"/>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sp>
          <p:nvSpPr>
            <p:cNvPr id="414" name="Freeform 11">
              <a:extLst>
                <a:ext uri="{FF2B5EF4-FFF2-40B4-BE49-F238E27FC236}">
                  <a16:creationId xmlns="" xmlns:a16="http://schemas.microsoft.com/office/drawing/2014/main" id="{ABE53CEB-4C0E-436E-9F8D-B71AAA78B77D}"/>
                </a:ext>
              </a:extLst>
            </p:cNvPr>
            <p:cNvSpPr>
              <a:spLocks/>
            </p:cNvSpPr>
            <p:nvPr/>
          </p:nvSpPr>
          <p:spPr bwMode="auto">
            <a:xfrm>
              <a:off x="3252385" y="2783706"/>
              <a:ext cx="110275" cy="154557"/>
            </a:xfrm>
            <a:custGeom>
              <a:avLst/>
              <a:gdLst>
                <a:gd name="T0" fmla="*/ 90 w 92"/>
                <a:gd name="T1" fmla="*/ 120 h 129"/>
                <a:gd name="T2" fmla="*/ 89 w 92"/>
                <a:gd name="T3" fmla="*/ 121 h 129"/>
                <a:gd name="T4" fmla="*/ 88 w 92"/>
                <a:gd name="T5" fmla="*/ 121 h 129"/>
                <a:gd name="T6" fmla="*/ 46 w 92"/>
                <a:gd name="T7" fmla="*/ 129 h 129"/>
                <a:gd name="T8" fmla="*/ 41 w 92"/>
                <a:gd name="T9" fmla="*/ 128 h 129"/>
                <a:gd name="T10" fmla="*/ 41 w 92"/>
                <a:gd name="T11" fmla="*/ 124 h 129"/>
                <a:gd name="T12" fmla="*/ 86 w 92"/>
                <a:gd name="T13" fmla="*/ 118 h 129"/>
                <a:gd name="T14" fmla="*/ 56 w 92"/>
                <a:gd name="T15" fmla="*/ 51 h 129"/>
                <a:gd name="T16" fmla="*/ 54 w 92"/>
                <a:gd name="T17" fmla="*/ 50 h 129"/>
                <a:gd name="T18" fmla="*/ 55 w 92"/>
                <a:gd name="T19" fmla="*/ 48 h 129"/>
                <a:gd name="T20" fmla="*/ 63 w 92"/>
                <a:gd name="T21" fmla="*/ 13 h 129"/>
                <a:gd name="T22" fmla="*/ 44 w 92"/>
                <a:gd name="T23" fmla="*/ 4 h 129"/>
                <a:gd name="T24" fmla="*/ 24 w 92"/>
                <a:gd name="T25" fmla="*/ 16 h 129"/>
                <a:gd name="T26" fmla="*/ 34 w 92"/>
                <a:gd name="T27" fmla="*/ 47 h 129"/>
                <a:gd name="T28" fmla="*/ 37 w 92"/>
                <a:gd name="T29" fmla="*/ 50 h 129"/>
                <a:gd name="T30" fmla="*/ 33 w 92"/>
                <a:gd name="T31" fmla="*/ 51 h 129"/>
                <a:gd name="T32" fmla="*/ 4 w 92"/>
                <a:gd name="T33" fmla="*/ 118 h 129"/>
                <a:gd name="T34" fmla="*/ 0 w 92"/>
                <a:gd name="T35" fmla="*/ 118 h 129"/>
                <a:gd name="T36" fmla="*/ 29 w 92"/>
                <a:gd name="T37" fmla="*/ 48 h 129"/>
                <a:gd name="T38" fmla="*/ 21 w 92"/>
                <a:gd name="T39" fmla="*/ 14 h 129"/>
                <a:gd name="T40" fmla="*/ 44 w 92"/>
                <a:gd name="T41" fmla="*/ 0 h 129"/>
                <a:gd name="T42" fmla="*/ 66 w 92"/>
                <a:gd name="T43" fmla="*/ 11 h 129"/>
                <a:gd name="T44" fmla="*/ 59 w 92"/>
                <a:gd name="T45" fmla="*/ 48 h 129"/>
                <a:gd name="T46" fmla="*/ 90 w 92"/>
                <a:gd name="T47" fmla="*/ 120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92" h="129">
                  <a:moveTo>
                    <a:pt x="90" y="120"/>
                  </a:moveTo>
                  <a:cubicBezTo>
                    <a:pt x="89" y="121"/>
                    <a:pt x="89" y="121"/>
                    <a:pt x="89" y="121"/>
                  </a:cubicBezTo>
                  <a:cubicBezTo>
                    <a:pt x="88" y="121"/>
                    <a:pt x="88" y="121"/>
                    <a:pt x="88" y="121"/>
                  </a:cubicBezTo>
                  <a:cubicBezTo>
                    <a:pt x="77" y="128"/>
                    <a:pt x="56" y="129"/>
                    <a:pt x="46" y="129"/>
                  </a:cubicBezTo>
                  <a:cubicBezTo>
                    <a:pt x="43" y="129"/>
                    <a:pt x="41" y="128"/>
                    <a:pt x="41" y="128"/>
                  </a:cubicBezTo>
                  <a:cubicBezTo>
                    <a:pt x="41" y="124"/>
                    <a:pt x="41" y="124"/>
                    <a:pt x="41" y="124"/>
                  </a:cubicBezTo>
                  <a:cubicBezTo>
                    <a:pt x="41" y="124"/>
                    <a:pt x="70" y="126"/>
                    <a:pt x="86" y="118"/>
                  </a:cubicBezTo>
                  <a:cubicBezTo>
                    <a:pt x="88" y="72"/>
                    <a:pt x="70" y="58"/>
                    <a:pt x="56" y="51"/>
                  </a:cubicBezTo>
                  <a:cubicBezTo>
                    <a:pt x="54" y="50"/>
                    <a:pt x="54" y="50"/>
                    <a:pt x="54" y="50"/>
                  </a:cubicBezTo>
                  <a:cubicBezTo>
                    <a:pt x="55" y="48"/>
                    <a:pt x="55" y="48"/>
                    <a:pt x="55" y="48"/>
                  </a:cubicBezTo>
                  <a:cubicBezTo>
                    <a:pt x="64" y="33"/>
                    <a:pt x="67" y="21"/>
                    <a:pt x="63" y="13"/>
                  </a:cubicBezTo>
                  <a:cubicBezTo>
                    <a:pt x="59" y="8"/>
                    <a:pt x="53" y="4"/>
                    <a:pt x="44" y="4"/>
                  </a:cubicBezTo>
                  <a:cubicBezTo>
                    <a:pt x="34" y="4"/>
                    <a:pt x="27" y="8"/>
                    <a:pt x="24" y="16"/>
                  </a:cubicBezTo>
                  <a:cubicBezTo>
                    <a:pt x="21" y="27"/>
                    <a:pt x="28" y="43"/>
                    <a:pt x="34" y="47"/>
                  </a:cubicBezTo>
                  <a:cubicBezTo>
                    <a:pt x="37" y="50"/>
                    <a:pt x="37" y="50"/>
                    <a:pt x="37" y="50"/>
                  </a:cubicBezTo>
                  <a:cubicBezTo>
                    <a:pt x="33" y="51"/>
                    <a:pt x="33" y="51"/>
                    <a:pt x="33" y="51"/>
                  </a:cubicBezTo>
                  <a:cubicBezTo>
                    <a:pt x="14" y="58"/>
                    <a:pt x="4" y="80"/>
                    <a:pt x="4" y="118"/>
                  </a:cubicBezTo>
                  <a:cubicBezTo>
                    <a:pt x="0" y="118"/>
                    <a:pt x="0" y="118"/>
                    <a:pt x="0" y="118"/>
                  </a:cubicBezTo>
                  <a:cubicBezTo>
                    <a:pt x="0" y="80"/>
                    <a:pt x="10" y="57"/>
                    <a:pt x="29" y="48"/>
                  </a:cubicBezTo>
                  <a:cubicBezTo>
                    <a:pt x="22" y="41"/>
                    <a:pt x="17" y="26"/>
                    <a:pt x="21" y="14"/>
                  </a:cubicBezTo>
                  <a:cubicBezTo>
                    <a:pt x="23" y="8"/>
                    <a:pt x="29" y="0"/>
                    <a:pt x="44" y="0"/>
                  </a:cubicBezTo>
                  <a:cubicBezTo>
                    <a:pt x="54" y="0"/>
                    <a:pt x="62" y="4"/>
                    <a:pt x="66" y="11"/>
                  </a:cubicBezTo>
                  <a:cubicBezTo>
                    <a:pt x="70" y="18"/>
                    <a:pt x="71" y="29"/>
                    <a:pt x="59" y="48"/>
                  </a:cubicBezTo>
                  <a:cubicBezTo>
                    <a:pt x="82" y="60"/>
                    <a:pt x="92" y="84"/>
                    <a:pt x="90" y="120"/>
                  </a:cubicBezTo>
                  <a:close/>
                </a:path>
              </a:pathLst>
            </a:custGeom>
            <a:solidFill>
              <a:srgbClr val="E27959"/>
            </a:solidFill>
            <a:ln>
              <a:solidFill>
                <a:srgbClr val="E27959"/>
              </a:solidFill>
            </a:ln>
          </p:spPr>
          <p:txBody>
            <a:bodyPr vert="horz" wrap="square" lIns="82918" tIns="41459" rIns="82918" bIns="41459" numCol="1" anchor="t" anchorCtr="0" compatLnSpc="1">
              <a:prstTxWarp prst="textNoShape">
                <a:avLst/>
              </a:prstTxWarp>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de-DE" sz="816" b="0" i="0" u="none" strike="noStrike" kern="1200" cap="none" spc="0" normalizeH="0" baseline="0" noProof="0">
                <a:ln>
                  <a:noFill/>
                </a:ln>
                <a:solidFill>
                  <a:srgbClr val="FFFFFF"/>
                </a:solidFill>
                <a:effectLst/>
                <a:uLnTx/>
                <a:uFillTx/>
                <a:latin typeface="Arial" panose="020B0604020202020204" pitchFamily="34" charset="0"/>
                <a:ea typeface="+mn-ea"/>
                <a:cs typeface="+mn-cs"/>
              </a:endParaRPr>
            </a:p>
          </p:txBody>
        </p:sp>
      </p:grpSp>
      <p:sp>
        <p:nvSpPr>
          <p:cNvPr id="415" name="Rectangle 414">
            <a:extLst>
              <a:ext uri="{FF2B5EF4-FFF2-40B4-BE49-F238E27FC236}">
                <a16:creationId xmlns="" xmlns:a16="http://schemas.microsoft.com/office/drawing/2014/main" id="{E72D0F70-7020-4E70-919A-08890AFE683C}"/>
              </a:ext>
            </a:extLst>
          </p:cNvPr>
          <p:cNvSpPr/>
          <p:nvPr/>
        </p:nvSpPr>
        <p:spPr>
          <a:xfrm>
            <a:off x="3077703" y="2579022"/>
            <a:ext cx="1005975" cy="650886"/>
          </a:xfrm>
          <a:prstGeom prst="rect">
            <a:avLst/>
          </a:prstGeom>
          <a:solidFill>
            <a:srgbClr val="E27959"/>
          </a:solidFill>
        </p:spPr>
        <p:txBody>
          <a:bodyPr wrap="square" lIns="0" rIns="0" anchor="ctr" anchorCtr="0">
            <a:noAutofit/>
          </a:bodyPr>
          <a:lstStyle>
            <a:defPPr>
              <a:defRPr lang="fr-FR"/>
            </a:defPPr>
            <a:lvl1pPr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1pPr>
            <a:lvl2pPr marL="446088"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2pPr>
            <a:lvl3pPr marL="9017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3pPr>
            <a:lvl4pPr marL="1358900"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4pPr>
            <a:lvl5pPr marL="1814513" indent="1588" algn="l" rtl="0" eaLnBrk="0" fontAlgn="base" hangingPunct="0">
              <a:spcBef>
                <a:spcPct val="0"/>
              </a:spcBef>
              <a:spcAft>
                <a:spcPct val="0"/>
              </a:spcAft>
              <a:defRPr sz="1400" kern="1200">
                <a:solidFill>
                  <a:srgbClr val="0C419A"/>
                </a:solidFill>
                <a:latin typeface="Arial" panose="020B0604020202020204" pitchFamily="34" charset="0"/>
                <a:ea typeface="+mn-ea"/>
                <a:cs typeface="+mn-cs"/>
              </a:defRPr>
            </a:lvl5pPr>
            <a:lvl6pPr marL="2286000" algn="l" defTabSz="914400" rtl="0" eaLnBrk="1" latinLnBrk="0" hangingPunct="1">
              <a:defRPr sz="1400" kern="1200">
                <a:solidFill>
                  <a:srgbClr val="0C419A"/>
                </a:solidFill>
                <a:latin typeface="Arial" panose="020B0604020202020204" pitchFamily="34" charset="0"/>
                <a:ea typeface="+mn-ea"/>
                <a:cs typeface="+mn-cs"/>
              </a:defRPr>
            </a:lvl6pPr>
            <a:lvl7pPr marL="2743200" algn="l" defTabSz="914400" rtl="0" eaLnBrk="1" latinLnBrk="0" hangingPunct="1">
              <a:defRPr sz="1400" kern="1200">
                <a:solidFill>
                  <a:srgbClr val="0C419A"/>
                </a:solidFill>
                <a:latin typeface="Arial" panose="020B0604020202020204" pitchFamily="34" charset="0"/>
                <a:ea typeface="+mn-ea"/>
                <a:cs typeface="+mn-cs"/>
              </a:defRPr>
            </a:lvl7pPr>
            <a:lvl8pPr marL="3200400" algn="l" defTabSz="914400" rtl="0" eaLnBrk="1" latinLnBrk="0" hangingPunct="1">
              <a:defRPr sz="1400" kern="1200">
                <a:solidFill>
                  <a:srgbClr val="0C419A"/>
                </a:solidFill>
                <a:latin typeface="Arial" panose="020B0604020202020204" pitchFamily="34" charset="0"/>
                <a:ea typeface="+mn-ea"/>
                <a:cs typeface="+mn-cs"/>
              </a:defRPr>
            </a:lvl8pPr>
            <a:lvl9pPr marL="3657600" algn="l" defTabSz="914400" rtl="0" eaLnBrk="1" latinLnBrk="0" hangingPunct="1">
              <a:defRPr sz="1400" kern="1200">
                <a:solidFill>
                  <a:srgbClr val="0C419A"/>
                </a:solidFill>
                <a:latin typeface="Arial" panose="020B0604020202020204" pitchFamily="34" charset="0"/>
                <a:ea typeface="+mn-ea"/>
                <a:cs typeface="+mn-cs"/>
              </a:defRPr>
            </a:lvl9pPr>
          </a:lstStyle>
          <a:p>
            <a:pPr lvl="0" algn="ctr" defTabSz="829178" fontAlgn="ctr">
              <a:defRPr/>
            </a:pPr>
            <a:r>
              <a:rPr kumimoji="0" lang="fr-FR" sz="952" b="1" i="0" u="none" strike="noStrike" kern="0" cap="none" spc="0" normalizeH="0" baseline="0" noProof="0" dirty="0">
                <a:ln>
                  <a:noFill/>
                </a:ln>
                <a:solidFill>
                  <a:schemeClr val="bg1"/>
                </a:solidFill>
                <a:effectLst/>
                <a:uLnTx/>
                <a:uFillTx/>
                <a:latin typeface="Arial"/>
                <a:cs typeface="Calibri" panose="020F0502020204030204" pitchFamily="34" charset="0"/>
              </a:rPr>
              <a:t>dont </a:t>
            </a:r>
            <a:r>
              <a:rPr lang="fr-FR" sz="1100" b="1" kern="0" dirty="0">
                <a:solidFill>
                  <a:srgbClr val="FFFFFF"/>
                </a:solidFill>
                <a:latin typeface="Arial"/>
                <a:cs typeface="Calibri" panose="020F0502020204030204" pitchFamily="34" charset="0"/>
              </a:rPr>
              <a:t>1 </a:t>
            </a:r>
            <a:r>
              <a:rPr lang="fr-FR" sz="1100" b="1" kern="0" dirty="0" smtClean="0">
                <a:solidFill>
                  <a:srgbClr val="FFFFFF"/>
                </a:solidFill>
                <a:latin typeface="Arial"/>
                <a:cs typeface="Calibri" panose="020F0502020204030204" pitchFamily="34" charset="0"/>
              </a:rPr>
              <a:t>423 602 </a:t>
            </a:r>
            <a:r>
              <a:rPr lang="fr-FR" sz="950" b="1" kern="0" dirty="0">
                <a:solidFill>
                  <a:srgbClr val="FFFFFF"/>
                </a:solidFill>
                <a:latin typeface="Arial"/>
                <a:cs typeface="Calibri" panose="020F0502020204030204" pitchFamily="34" charset="0"/>
              </a:rPr>
              <a:t>(16%) </a:t>
            </a:r>
            <a:r>
              <a:rPr kumimoji="0" lang="fr-FR" sz="952" b="1" i="0" u="none" strike="noStrike" kern="0" cap="none" spc="0" normalizeH="0" baseline="0" noProof="0" dirty="0">
                <a:ln>
                  <a:noFill/>
                </a:ln>
                <a:solidFill>
                  <a:schemeClr val="bg1"/>
                </a:solidFill>
                <a:effectLst/>
                <a:uLnTx/>
                <a:uFillTx/>
                <a:latin typeface="Arial"/>
                <a:cs typeface="Calibri" panose="020F0502020204030204" pitchFamily="34" charset="0"/>
              </a:rPr>
              <a:t>en Ile-de-France</a:t>
            </a:r>
            <a:endParaRPr kumimoji="0" lang="fr-FR" sz="635" b="1" i="0" u="none" strike="noStrike" kern="0" cap="none" spc="0" normalizeH="0" baseline="0" noProof="0" dirty="0">
              <a:ln>
                <a:noFill/>
              </a:ln>
              <a:solidFill>
                <a:schemeClr val="bg1"/>
              </a:solidFill>
              <a:effectLst/>
              <a:uLnTx/>
              <a:uFillTx/>
              <a:latin typeface="Arial"/>
              <a:cs typeface="Calibri" panose="020F0502020204030204" pitchFamily="34" charset="0"/>
            </a:endParaRPr>
          </a:p>
        </p:txBody>
      </p:sp>
      <p:sp>
        <p:nvSpPr>
          <p:cNvPr id="426" name="Text Placeholder 2">
            <a:extLst>
              <a:ext uri="{FF2B5EF4-FFF2-40B4-BE49-F238E27FC236}">
                <a16:creationId xmlns="" xmlns:a16="http://schemas.microsoft.com/office/drawing/2014/main" id="{0BDEF0A0-49BE-4BBF-9F78-E7E9E0D50C11}"/>
              </a:ext>
            </a:extLst>
          </p:cNvPr>
          <p:cNvSpPr txBox="1">
            <a:spLocks/>
          </p:cNvSpPr>
          <p:nvPr/>
        </p:nvSpPr>
        <p:spPr>
          <a:xfrm>
            <a:off x="977217" y="264877"/>
            <a:ext cx="9583821" cy="462595"/>
          </a:xfrm>
          <a:prstGeom prst="rect">
            <a:avLst/>
          </a:prstGeom>
        </p:spPr>
        <p:txBody>
          <a:bodyPr/>
          <a:lstStyle>
            <a:lvl1pPr marL="477203" indent="-477203" algn="l" defTabSz="1295832" rtl="0" eaLnBrk="0" fontAlgn="base" hangingPunct="0">
              <a:spcBef>
                <a:spcPct val="20000"/>
              </a:spcBef>
              <a:spcAft>
                <a:spcPct val="0"/>
              </a:spcAft>
              <a:buClr>
                <a:schemeClr val="folHlink"/>
              </a:buClr>
              <a:buFont typeface="Wingdings" panose="05000000000000000000" pitchFamily="2" charset="2"/>
              <a:buChar char="è"/>
              <a:defRPr sz="3019" b="1">
                <a:solidFill>
                  <a:srgbClr val="0C419A"/>
                </a:solidFill>
                <a:latin typeface="+mn-lt"/>
                <a:ea typeface="+mn-ea"/>
                <a:cs typeface="+mn-cs"/>
              </a:defRPr>
            </a:lvl1pPr>
            <a:lvl2pPr marL="1076200" indent="-361396" algn="l" defTabSz="1295832" rtl="0" eaLnBrk="0" fontAlgn="base" hangingPunct="0">
              <a:spcBef>
                <a:spcPct val="20000"/>
              </a:spcBef>
              <a:spcAft>
                <a:spcPct val="0"/>
              </a:spcAft>
              <a:buSzPct val="80000"/>
              <a:buFont typeface="Wingdings" panose="05000000000000000000" pitchFamily="2" charset="2"/>
              <a:buChar char="l"/>
              <a:defRPr sz="2641">
                <a:solidFill>
                  <a:srgbClr val="0C419A"/>
                </a:solidFill>
                <a:latin typeface="+mn-lt"/>
              </a:defRPr>
            </a:lvl2pPr>
            <a:lvl3pPr marL="1629274" indent="-313476" algn="l" defTabSz="1295832"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2278189" indent="-315473" algn="l" defTabSz="1295832" rtl="0" eaLnBrk="0" fontAlgn="base" hangingPunct="0">
              <a:spcBef>
                <a:spcPct val="20000"/>
              </a:spcBef>
              <a:spcAft>
                <a:spcPct val="0"/>
              </a:spcAft>
              <a:buChar char="_"/>
              <a:defRPr sz="2893">
                <a:solidFill>
                  <a:srgbClr val="0C419A"/>
                </a:solidFill>
                <a:latin typeface="+mn-lt"/>
              </a:defRPr>
            </a:lvl4pPr>
            <a:lvl5pPr marL="2927103" indent="-313476" algn="l" defTabSz="1295832" rtl="0" eaLnBrk="0" fontAlgn="base" hangingPunct="0">
              <a:spcBef>
                <a:spcPct val="20000"/>
              </a:spcBef>
              <a:spcAft>
                <a:spcPct val="0"/>
              </a:spcAft>
              <a:buChar char="_"/>
              <a:defRPr sz="2893">
                <a:solidFill>
                  <a:srgbClr val="0C419A"/>
                </a:solidFill>
                <a:latin typeface="+mn-lt"/>
              </a:defRPr>
            </a:lvl5pPr>
            <a:lvl6pPr marL="3506973" indent="-325665" algn="l" defTabSz="1304684" rtl="0" fontAlgn="base">
              <a:spcBef>
                <a:spcPct val="20000"/>
              </a:spcBef>
              <a:spcAft>
                <a:spcPct val="0"/>
              </a:spcAft>
              <a:buChar char="_"/>
              <a:defRPr sz="2893">
                <a:solidFill>
                  <a:srgbClr val="0C419A"/>
                </a:solidFill>
                <a:latin typeface="+mn-lt"/>
              </a:defRPr>
            </a:lvl6pPr>
            <a:lvl7pPr marL="4078883" indent="-325665" algn="l" defTabSz="1304684" rtl="0" fontAlgn="base">
              <a:spcBef>
                <a:spcPct val="20000"/>
              </a:spcBef>
              <a:spcAft>
                <a:spcPct val="0"/>
              </a:spcAft>
              <a:buChar char="_"/>
              <a:defRPr sz="2893">
                <a:solidFill>
                  <a:srgbClr val="0C419A"/>
                </a:solidFill>
                <a:latin typeface="+mn-lt"/>
              </a:defRPr>
            </a:lvl7pPr>
            <a:lvl8pPr marL="4650802" indent="-325665" algn="l" defTabSz="1304684" rtl="0" fontAlgn="base">
              <a:spcBef>
                <a:spcPct val="20000"/>
              </a:spcBef>
              <a:spcAft>
                <a:spcPct val="0"/>
              </a:spcAft>
              <a:buChar char="_"/>
              <a:defRPr sz="2893">
                <a:solidFill>
                  <a:srgbClr val="0C419A"/>
                </a:solidFill>
                <a:latin typeface="+mn-lt"/>
              </a:defRPr>
            </a:lvl8pPr>
            <a:lvl9pPr marL="5222721" indent="-325665" algn="l" defTabSz="1304684" rtl="0" fontAlgn="base">
              <a:spcBef>
                <a:spcPct val="20000"/>
              </a:spcBef>
              <a:spcAft>
                <a:spcPct val="0"/>
              </a:spcAft>
              <a:buChar char="_"/>
              <a:defRPr sz="2893">
                <a:solidFill>
                  <a:srgbClr val="0C419A"/>
                </a:solidFill>
                <a:latin typeface="+mn-lt"/>
              </a:defRPr>
            </a:lvl9pPr>
          </a:lstStyle>
          <a:p>
            <a:pPr marL="0" marR="0" lvl="0" indent="0" algn="l" defTabSz="1175060" rtl="0" eaLnBrk="0" fontAlgn="base" latinLnBrk="0" hangingPunct="0">
              <a:lnSpc>
                <a:spcPct val="85000"/>
              </a:lnSpc>
              <a:spcBef>
                <a:spcPts val="0"/>
              </a:spcBef>
              <a:spcAft>
                <a:spcPct val="0"/>
              </a:spcAft>
              <a:buClr>
                <a:srgbClr val="99CC00"/>
              </a:buClr>
              <a:buSzTx/>
              <a:buFont typeface="Wingdings" panose="05000000000000000000" pitchFamily="2" charset="2"/>
              <a:buNone/>
              <a:tabLst/>
              <a:defRPr/>
            </a:pPr>
            <a:r>
              <a:rPr kumimoji="0" lang="fr-FR" sz="2200" i="0" u="none" strike="noStrike" kern="1200" cap="none" spc="0" normalizeH="0" baseline="0" noProof="0" dirty="0">
                <a:ln>
                  <a:noFill/>
                </a:ln>
                <a:solidFill>
                  <a:schemeClr val="bg1"/>
                </a:solidFill>
                <a:effectLst/>
                <a:uLnTx/>
                <a:uFillTx/>
                <a:latin typeface="Arial"/>
              </a:rPr>
              <a:t>L’état des lieux des créations de DMP au national et en </a:t>
            </a:r>
            <a:r>
              <a:rPr lang="fr-FR" sz="2200" dirty="0">
                <a:solidFill>
                  <a:schemeClr val="bg1"/>
                </a:solidFill>
                <a:latin typeface="Arial"/>
              </a:rPr>
              <a:t>Ile-de-France</a:t>
            </a:r>
            <a:endParaRPr kumimoji="0" lang="fr-FR" sz="2200" i="0" u="none" strike="noStrike" kern="1200" cap="none" spc="0" normalizeH="0" baseline="0" noProof="0" dirty="0">
              <a:ln>
                <a:noFill/>
              </a:ln>
              <a:solidFill>
                <a:schemeClr val="bg1"/>
              </a:solidFill>
              <a:effectLst/>
              <a:uLnTx/>
              <a:uFillTx/>
              <a:latin typeface="Arial"/>
            </a:endParaRPr>
          </a:p>
        </p:txBody>
      </p:sp>
      <p:sp>
        <p:nvSpPr>
          <p:cNvPr id="2" name="Slide Number Placeholder 1">
            <a:extLst>
              <a:ext uri="{FF2B5EF4-FFF2-40B4-BE49-F238E27FC236}">
                <a16:creationId xmlns="" xmlns:a16="http://schemas.microsoft.com/office/drawing/2014/main" id="{47E48B06-873D-4437-AF46-22BFAA29ACB8}"/>
              </a:ext>
            </a:extLst>
          </p:cNvPr>
          <p:cNvSpPr>
            <a:spLocks noGrp="1"/>
          </p:cNvSpPr>
          <p:nvPr>
            <p:ph type="sldNum" sz="quarter" idx="2"/>
          </p:nvPr>
        </p:nvSpPr>
        <p:spPr/>
        <p:txBody>
          <a:bodyPr/>
          <a:lstStyle/>
          <a:p>
            <a:fld id="{86CB4B4D-7CA3-9044-876B-883B54F8677D}" type="slidenum">
              <a:rPr lang="en-US" smtClean="0"/>
              <a:t>14</a:t>
            </a:fld>
            <a:endParaRPr lang="en-US"/>
          </a:p>
        </p:txBody>
      </p:sp>
      <p:cxnSp>
        <p:nvCxnSpPr>
          <p:cNvPr id="204" name="Gerade Verbindung 18">
            <a:extLst>
              <a:ext uri="{FF2B5EF4-FFF2-40B4-BE49-F238E27FC236}">
                <a16:creationId xmlns="" xmlns:a16="http://schemas.microsoft.com/office/drawing/2014/main" id="{3B2975DC-9E89-497E-B41A-6CD85ADAFD23}"/>
              </a:ext>
            </a:extLst>
          </p:cNvPr>
          <p:cNvCxnSpPr/>
          <p:nvPr/>
        </p:nvCxnSpPr>
        <p:spPr bwMode="gray">
          <a:xfrm>
            <a:off x="4334084" y="770481"/>
            <a:ext cx="0" cy="2779000"/>
          </a:xfrm>
          <a:prstGeom prst="line">
            <a:avLst/>
          </a:prstGeom>
          <a:noFill/>
          <a:ln w="12700" cap="flat" cmpd="sng" algn="ctr">
            <a:solidFill>
              <a:srgbClr val="808080"/>
            </a:solidFill>
            <a:prstDash val="solid"/>
          </a:ln>
          <a:effectLst/>
        </p:spPr>
      </p:cxnSp>
      <p:sp>
        <p:nvSpPr>
          <p:cNvPr id="221" name="Textfeld 24">
            <a:extLst>
              <a:ext uri="{FF2B5EF4-FFF2-40B4-BE49-F238E27FC236}">
                <a16:creationId xmlns="" xmlns:a16="http://schemas.microsoft.com/office/drawing/2014/main" id="{E7D000F9-30BD-4A5B-996B-0235D6517D3A}"/>
              </a:ext>
            </a:extLst>
          </p:cNvPr>
          <p:cNvSpPr txBox="1"/>
          <p:nvPr/>
        </p:nvSpPr>
        <p:spPr bwMode="gray">
          <a:xfrm>
            <a:off x="4426889" y="867420"/>
            <a:ext cx="6102005" cy="200055"/>
          </a:xfrm>
          <a:prstGeom prst="rect">
            <a:avLst/>
          </a:prstGeom>
          <a:noFill/>
        </p:spPr>
        <p:txBody>
          <a:bodyPr wrap="square" lIns="0" tIns="0" rIns="0" bIns="0" rtlCol="0" anchor="t" anchorCtr="0">
            <a:spAutoFit/>
          </a:bodyPr>
          <a:lstStyle>
            <a:defPPr>
              <a:defRPr lang="de-DE"/>
            </a:defPPr>
            <a:lvl1pPr lvl="0" algn="ctr">
              <a:spcAft>
                <a:spcPts val="600"/>
              </a:spcAft>
              <a:defRPr sz="1200">
                <a:solidFill>
                  <a:prstClr val="black"/>
                </a:solidFill>
              </a:defRPr>
            </a:lvl1pPr>
          </a:lstStyle>
          <a:p>
            <a:pPr algn="l" eaLnBrk="0" hangingPunct="0">
              <a:spcAft>
                <a:spcPts val="0"/>
              </a:spcAft>
            </a:pPr>
            <a:r>
              <a:rPr lang="fr-FR" sz="1300" b="1" dirty="0">
                <a:solidFill>
                  <a:srgbClr val="11577F"/>
                </a:solidFill>
                <a:latin typeface="Arial"/>
              </a:rPr>
              <a:t>Répartition des créations cumulées de DMP par canal au 31 décembre 2019 </a:t>
            </a:r>
            <a:r>
              <a:rPr lang="fr-FR" b="1" dirty="0">
                <a:solidFill>
                  <a:srgbClr val="11577F"/>
                </a:solidFill>
                <a:latin typeface="Arial"/>
              </a:rPr>
              <a:t>:</a:t>
            </a:r>
            <a:endParaRPr lang="fr-FR" dirty="0">
              <a:solidFill>
                <a:srgbClr val="11577F"/>
              </a:solidFill>
              <a:latin typeface="Arial"/>
            </a:endParaRPr>
          </a:p>
        </p:txBody>
      </p:sp>
      <p:cxnSp>
        <p:nvCxnSpPr>
          <p:cNvPr id="248" name="Gerade Verbindung 18">
            <a:extLst>
              <a:ext uri="{FF2B5EF4-FFF2-40B4-BE49-F238E27FC236}">
                <a16:creationId xmlns="" xmlns:a16="http://schemas.microsoft.com/office/drawing/2014/main" id="{9629B628-5676-4177-B680-82AAD7810712}"/>
              </a:ext>
            </a:extLst>
          </p:cNvPr>
          <p:cNvCxnSpPr/>
          <p:nvPr/>
        </p:nvCxnSpPr>
        <p:spPr bwMode="gray">
          <a:xfrm>
            <a:off x="579744" y="3545686"/>
            <a:ext cx="9468282" cy="0"/>
          </a:xfrm>
          <a:prstGeom prst="line">
            <a:avLst/>
          </a:prstGeom>
          <a:noFill/>
          <a:ln w="12700" cap="flat" cmpd="sng" algn="ctr">
            <a:solidFill>
              <a:srgbClr val="808080"/>
            </a:solidFill>
            <a:prstDash val="solid"/>
          </a:ln>
          <a:effectLst/>
        </p:spPr>
      </p:cxnSp>
      <p:sp>
        <p:nvSpPr>
          <p:cNvPr id="228" name="Textfeld 24">
            <a:extLst>
              <a:ext uri="{FF2B5EF4-FFF2-40B4-BE49-F238E27FC236}">
                <a16:creationId xmlns="" xmlns:a16="http://schemas.microsoft.com/office/drawing/2014/main" id="{5F119747-6DB8-49C4-870D-A6C8FFB6291F}"/>
              </a:ext>
            </a:extLst>
          </p:cNvPr>
          <p:cNvSpPr txBox="1"/>
          <p:nvPr/>
        </p:nvSpPr>
        <p:spPr bwMode="gray">
          <a:xfrm>
            <a:off x="7488036" y="1069984"/>
            <a:ext cx="1595365" cy="369332"/>
          </a:xfrm>
          <a:prstGeom prst="rect">
            <a:avLst/>
          </a:prstGeom>
          <a:noFill/>
        </p:spPr>
        <p:txBody>
          <a:bodyPr wrap="square" lIns="0" tIns="0" rIns="0" bIns="0" rtlCol="0" anchor="t" anchorCtr="0">
            <a:spAutoFit/>
          </a:bodyPr>
          <a:lstStyle>
            <a:defPPr>
              <a:defRPr lang="de-DE"/>
            </a:defPPr>
            <a:lvl1pPr lvl="0" algn="ctr">
              <a:spcAft>
                <a:spcPts val="600"/>
              </a:spcAft>
              <a:defRPr sz="1200">
                <a:solidFill>
                  <a:prstClr val="black"/>
                </a:solidFill>
              </a:defRPr>
            </a:lvl1pPr>
          </a:lstStyle>
          <a:p>
            <a:pPr algn="l" eaLnBrk="0" hangingPunct="0">
              <a:spcAft>
                <a:spcPts val="0"/>
              </a:spcAft>
            </a:pPr>
            <a:r>
              <a:rPr lang="fr-FR" b="1" u="sng" dirty="0">
                <a:solidFill>
                  <a:srgbClr val="E27959"/>
                </a:solidFill>
                <a:latin typeface="Arial"/>
              </a:rPr>
              <a:t>Créations régionales :</a:t>
            </a:r>
          </a:p>
        </p:txBody>
      </p:sp>
      <p:sp>
        <p:nvSpPr>
          <p:cNvPr id="230" name="Freeform 54">
            <a:extLst>
              <a:ext uri="{FF2B5EF4-FFF2-40B4-BE49-F238E27FC236}">
                <a16:creationId xmlns="" xmlns:a16="http://schemas.microsoft.com/office/drawing/2014/main" id="{5B94EE5F-C36A-42C9-91AE-BAABAC352707}"/>
              </a:ext>
            </a:extLst>
          </p:cNvPr>
          <p:cNvSpPr>
            <a:spLocks/>
          </p:cNvSpPr>
          <p:nvPr/>
        </p:nvSpPr>
        <p:spPr bwMode="auto">
          <a:xfrm>
            <a:off x="4714572" y="1393485"/>
            <a:ext cx="1216183" cy="246079"/>
          </a:xfrm>
          <a:prstGeom prst="rect">
            <a:avLst/>
          </a:prstGeom>
          <a:solidFill>
            <a:srgbClr val="E27959"/>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Accueils</a:t>
            </a:r>
          </a:p>
        </p:txBody>
      </p:sp>
      <p:sp>
        <p:nvSpPr>
          <p:cNvPr id="231" name="Freeform 54">
            <a:extLst>
              <a:ext uri="{FF2B5EF4-FFF2-40B4-BE49-F238E27FC236}">
                <a16:creationId xmlns="" xmlns:a16="http://schemas.microsoft.com/office/drawing/2014/main" id="{DC79EF34-C422-4EA8-A538-6BF053D79C3E}"/>
              </a:ext>
            </a:extLst>
          </p:cNvPr>
          <p:cNvSpPr>
            <a:spLocks/>
          </p:cNvSpPr>
          <p:nvPr/>
        </p:nvSpPr>
        <p:spPr bwMode="auto">
          <a:xfrm>
            <a:off x="4714572" y="1685625"/>
            <a:ext cx="1216183" cy="246079"/>
          </a:xfrm>
          <a:prstGeom prst="rect">
            <a:avLst/>
          </a:prstGeom>
          <a:solidFill>
            <a:srgbClr val="11577F"/>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Officines</a:t>
            </a:r>
          </a:p>
        </p:txBody>
      </p:sp>
      <p:sp>
        <p:nvSpPr>
          <p:cNvPr id="232" name="Freeform 54">
            <a:extLst>
              <a:ext uri="{FF2B5EF4-FFF2-40B4-BE49-F238E27FC236}">
                <a16:creationId xmlns="" xmlns:a16="http://schemas.microsoft.com/office/drawing/2014/main" id="{A147E7A7-7815-4862-9A80-456A0594F63F}"/>
              </a:ext>
            </a:extLst>
          </p:cNvPr>
          <p:cNvSpPr>
            <a:spLocks/>
          </p:cNvSpPr>
          <p:nvPr/>
        </p:nvSpPr>
        <p:spPr bwMode="auto">
          <a:xfrm>
            <a:off x="4714572" y="1977765"/>
            <a:ext cx="1216183" cy="246079"/>
          </a:xfrm>
          <a:prstGeom prst="rect">
            <a:avLst/>
          </a:prstGeom>
          <a:solidFill>
            <a:srgbClr val="9ED3D7"/>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Internet</a:t>
            </a:r>
          </a:p>
        </p:txBody>
      </p:sp>
      <p:sp>
        <p:nvSpPr>
          <p:cNvPr id="233" name="Freeform 54">
            <a:extLst>
              <a:ext uri="{FF2B5EF4-FFF2-40B4-BE49-F238E27FC236}">
                <a16:creationId xmlns="" xmlns:a16="http://schemas.microsoft.com/office/drawing/2014/main" id="{EC2BBF7E-3603-4636-9616-B35B3376783C}"/>
              </a:ext>
            </a:extLst>
          </p:cNvPr>
          <p:cNvSpPr>
            <a:spLocks noChangeAspect="1"/>
          </p:cNvSpPr>
          <p:nvPr/>
        </p:nvSpPr>
        <p:spPr bwMode="auto">
          <a:xfrm>
            <a:off x="4714572" y="2269906"/>
            <a:ext cx="1216183" cy="246079"/>
          </a:xfrm>
          <a:prstGeom prst="rect">
            <a:avLst/>
          </a:prstGeom>
          <a:solidFill>
            <a:srgbClr val="32BA7C"/>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ES</a:t>
            </a:r>
          </a:p>
        </p:txBody>
      </p:sp>
      <p:sp>
        <p:nvSpPr>
          <p:cNvPr id="234" name="Freeform 54">
            <a:extLst>
              <a:ext uri="{FF2B5EF4-FFF2-40B4-BE49-F238E27FC236}">
                <a16:creationId xmlns="" xmlns:a16="http://schemas.microsoft.com/office/drawing/2014/main" id="{EBB84161-33E5-49F9-A4C6-A4306AD2ABA5}"/>
              </a:ext>
            </a:extLst>
          </p:cNvPr>
          <p:cNvSpPr>
            <a:spLocks/>
          </p:cNvSpPr>
          <p:nvPr/>
        </p:nvSpPr>
        <p:spPr bwMode="auto">
          <a:xfrm>
            <a:off x="4714572" y="2562045"/>
            <a:ext cx="1216183" cy="246079"/>
          </a:xfrm>
          <a:prstGeom prst="rect">
            <a:avLst/>
          </a:prstGeom>
          <a:solidFill>
            <a:srgbClr val="333399"/>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PSL</a:t>
            </a:r>
          </a:p>
        </p:txBody>
      </p:sp>
      <p:sp>
        <p:nvSpPr>
          <p:cNvPr id="235" name="Rectangle 234">
            <a:extLst>
              <a:ext uri="{FF2B5EF4-FFF2-40B4-BE49-F238E27FC236}">
                <a16:creationId xmlns="" xmlns:a16="http://schemas.microsoft.com/office/drawing/2014/main" id="{3E8D4DFB-EAB4-4FA6-89E3-9FDD2FF09118}"/>
              </a:ext>
            </a:extLst>
          </p:cNvPr>
          <p:cNvSpPr/>
          <p:nvPr/>
        </p:nvSpPr>
        <p:spPr>
          <a:xfrm>
            <a:off x="5947396" y="1392814"/>
            <a:ext cx="1317989" cy="276999"/>
          </a:xfrm>
          <a:prstGeom prst="rect">
            <a:avLst/>
          </a:prstGeom>
        </p:spPr>
        <p:txBody>
          <a:bodyPr wrap="none">
            <a:spAutoFit/>
          </a:bodyPr>
          <a:lstStyle/>
          <a:p>
            <a:pPr algn="r" eaLnBrk="0" fontAlgn="base" hangingPunct="0">
              <a:spcBef>
                <a:spcPct val="0"/>
              </a:spcBef>
              <a:spcAft>
                <a:spcPct val="0"/>
              </a:spcAft>
            </a:pPr>
            <a:r>
              <a:rPr lang="fr-FR" sz="1200" b="1" dirty="0">
                <a:solidFill>
                  <a:srgbClr val="E27959"/>
                </a:solidFill>
                <a:latin typeface="Arial" panose="020B0604020202020204" pitchFamily="34" charset="0"/>
              </a:rPr>
              <a:t>3 </a:t>
            </a:r>
            <a:r>
              <a:rPr lang="fr-FR" sz="1200" b="1" dirty="0" smtClean="0">
                <a:solidFill>
                  <a:srgbClr val="E27959"/>
                </a:solidFill>
              </a:rPr>
              <a:t>266 703</a:t>
            </a:r>
            <a:r>
              <a:rPr lang="fr-FR" sz="1200" b="1" dirty="0" smtClean="0">
                <a:solidFill>
                  <a:srgbClr val="E27959"/>
                </a:solidFill>
                <a:latin typeface="Arial" panose="020B0604020202020204" pitchFamily="34" charset="0"/>
              </a:rPr>
              <a:t> </a:t>
            </a:r>
            <a:r>
              <a:rPr lang="fr-FR" sz="1200" b="1" dirty="0">
                <a:solidFill>
                  <a:srgbClr val="E27959"/>
                </a:solidFill>
                <a:latin typeface="Arial" panose="020B0604020202020204" pitchFamily="34" charset="0"/>
              </a:rPr>
              <a:t>(38%)</a:t>
            </a:r>
          </a:p>
        </p:txBody>
      </p:sp>
      <p:sp>
        <p:nvSpPr>
          <p:cNvPr id="236" name="Rectangle 235">
            <a:extLst>
              <a:ext uri="{FF2B5EF4-FFF2-40B4-BE49-F238E27FC236}">
                <a16:creationId xmlns="" xmlns:a16="http://schemas.microsoft.com/office/drawing/2014/main" id="{D675BC28-42AE-4C7C-B6FE-B340A1EDC1E3}"/>
              </a:ext>
            </a:extLst>
          </p:cNvPr>
          <p:cNvSpPr/>
          <p:nvPr/>
        </p:nvSpPr>
        <p:spPr>
          <a:xfrm>
            <a:off x="5886438" y="1670164"/>
            <a:ext cx="1410221" cy="276999"/>
          </a:xfrm>
          <a:prstGeom prst="rect">
            <a:avLst/>
          </a:prstGeom>
        </p:spPr>
        <p:txBody>
          <a:bodyPr wrap="square">
            <a:spAutoFit/>
          </a:bodyPr>
          <a:lstStyle/>
          <a:p>
            <a:pPr algn="r" eaLnBrk="0" fontAlgn="base" hangingPunct="0">
              <a:spcBef>
                <a:spcPct val="0"/>
              </a:spcBef>
              <a:spcAft>
                <a:spcPct val="0"/>
              </a:spcAft>
            </a:pPr>
            <a:r>
              <a:rPr lang="fr-FR" sz="1200" b="1" dirty="0">
                <a:solidFill>
                  <a:srgbClr val="11577F"/>
                </a:solidFill>
                <a:latin typeface="Arial"/>
              </a:rPr>
              <a:t>2 </a:t>
            </a:r>
            <a:r>
              <a:rPr lang="fr-FR" sz="1200" b="1" dirty="0" smtClean="0">
                <a:solidFill>
                  <a:srgbClr val="11577F"/>
                </a:solidFill>
                <a:latin typeface="Arial"/>
              </a:rPr>
              <a:t>437 142 </a:t>
            </a:r>
            <a:r>
              <a:rPr lang="fr-FR" sz="1200" b="1" dirty="0">
                <a:solidFill>
                  <a:srgbClr val="11577F"/>
                </a:solidFill>
                <a:latin typeface="Arial"/>
              </a:rPr>
              <a:t>(28%)</a:t>
            </a:r>
            <a:endParaRPr lang="fr-FR" sz="1200" dirty="0">
              <a:solidFill>
                <a:srgbClr val="11577F"/>
              </a:solidFill>
              <a:latin typeface="Arial" panose="020B0604020202020204" pitchFamily="34" charset="0"/>
            </a:endParaRPr>
          </a:p>
        </p:txBody>
      </p:sp>
      <p:sp>
        <p:nvSpPr>
          <p:cNvPr id="237" name="Rectangle 236">
            <a:extLst>
              <a:ext uri="{FF2B5EF4-FFF2-40B4-BE49-F238E27FC236}">
                <a16:creationId xmlns="" xmlns:a16="http://schemas.microsoft.com/office/drawing/2014/main" id="{6C45B743-55C1-45F8-AB82-9D0DC9BA3535}"/>
              </a:ext>
            </a:extLst>
          </p:cNvPr>
          <p:cNvSpPr/>
          <p:nvPr/>
        </p:nvSpPr>
        <p:spPr>
          <a:xfrm>
            <a:off x="5886437" y="1945232"/>
            <a:ext cx="1410221" cy="276999"/>
          </a:xfrm>
          <a:prstGeom prst="rect">
            <a:avLst/>
          </a:prstGeom>
        </p:spPr>
        <p:txBody>
          <a:bodyPr wrap="square">
            <a:spAutoFit/>
          </a:bodyPr>
          <a:lstStyle/>
          <a:p>
            <a:pPr algn="r" eaLnBrk="0" fontAlgn="base" hangingPunct="0">
              <a:spcBef>
                <a:spcPct val="0"/>
              </a:spcBef>
              <a:spcAft>
                <a:spcPct val="0"/>
              </a:spcAft>
            </a:pPr>
            <a:r>
              <a:rPr lang="fr-FR" sz="1200" b="1" dirty="0">
                <a:solidFill>
                  <a:srgbClr val="9ED3D7"/>
                </a:solidFill>
                <a:latin typeface="Arial"/>
              </a:rPr>
              <a:t>1 </a:t>
            </a:r>
            <a:r>
              <a:rPr lang="fr-FR" sz="1200" b="1" dirty="0" smtClean="0">
                <a:solidFill>
                  <a:srgbClr val="9ED3D7"/>
                </a:solidFill>
                <a:latin typeface="Arial"/>
              </a:rPr>
              <a:t>785 918 </a:t>
            </a:r>
            <a:r>
              <a:rPr lang="fr-FR" sz="1200" b="1" dirty="0">
                <a:solidFill>
                  <a:srgbClr val="9ED3D7"/>
                </a:solidFill>
                <a:latin typeface="Arial"/>
              </a:rPr>
              <a:t>(21%)</a:t>
            </a:r>
            <a:endParaRPr lang="fr-FR" sz="1200" dirty="0">
              <a:solidFill>
                <a:srgbClr val="9ED3D7"/>
              </a:solidFill>
              <a:latin typeface="Arial" panose="020B0604020202020204" pitchFamily="34" charset="0"/>
            </a:endParaRPr>
          </a:p>
        </p:txBody>
      </p:sp>
      <p:sp>
        <p:nvSpPr>
          <p:cNvPr id="238" name="Rectangle 237">
            <a:extLst>
              <a:ext uri="{FF2B5EF4-FFF2-40B4-BE49-F238E27FC236}">
                <a16:creationId xmlns="" xmlns:a16="http://schemas.microsoft.com/office/drawing/2014/main" id="{A6E78E6C-CCC9-4CEF-B1B4-64FE672DFD59}"/>
              </a:ext>
            </a:extLst>
          </p:cNvPr>
          <p:cNvSpPr/>
          <p:nvPr/>
        </p:nvSpPr>
        <p:spPr>
          <a:xfrm>
            <a:off x="6109396" y="2254444"/>
            <a:ext cx="1187263" cy="276999"/>
          </a:xfrm>
          <a:prstGeom prst="rect">
            <a:avLst/>
          </a:prstGeom>
        </p:spPr>
        <p:txBody>
          <a:bodyPr wrap="square">
            <a:spAutoFit/>
          </a:bodyPr>
          <a:lstStyle/>
          <a:p>
            <a:pPr algn="r" eaLnBrk="0" fontAlgn="base" hangingPunct="0">
              <a:spcBef>
                <a:spcPct val="0"/>
              </a:spcBef>
              <a:spcAft>
                <a:spcPct val="0"/>
              </a:spcAft>
            </a:pPr>
            <a:r>
              <a:rPr lang="fr-FR" sz="1200" b="1" dirty="0" smtClean="0">
                <a:solidFill>
                  <a:srgbClr val="32BA7C"/>
                </a:solidFill>
                <a:latin typeface="Arial"/>
              </a:rPr>
              <a:t>587 258 </a:t>
            </a:r>
            <a:r>
              <a:rPr lang="fr-FR" sz="1200" b="1" dirty="0">
                <a:solidFill>
                  <a:srgbClr val="32BA7C"/>
                </a:solidFill>
                <a:latin typeface="Arial"/>
              </a:rPr>
              <a:t>(7%)</a:t>
            </a:r>
            <a:endParaRPr lang="fr-FR" sz="1200" dirty="0">
              <a:solidFill>
                <a:srgbClr val="32BA7C"/>
              </a:solidFill>
              <a:latin typeface="Arial" panose="020B0604020202020204" pitchFamily="34" charset="0"/>
            </a:endParaRPr>
          </a:p>
        </p:txBody>
      </p:sp>
      <p:sp>
        <p:nvSpPr>
          <p:cNvPr id="242" name="Rectangle 241">
            <a:extLst>
              <a:ext uri="{FF2B5EF4-FFF2-40B4-BE49-F238E27FC236}">
                <a16:creationId xmlns="" xmlns:a16="http://schemas.microsoft.com/office/drawing/2014/main" id="{BBA383E9-47C1-429C-88AB-29F77A5A6445}"/>
              </a:ext>
            </a:extLst>
          </p:cNvPr>
          <p:cNvSpPr/>
          <p:nvPr/>
        </p:nvSpPr>
        <p:spPr>
          <a:xfrm>
            <a:off x="6109396" y="2525260"/>
            <a:ext cx="1187263" cy="276999"/>
          </a:xfrm>
          <a:prstGeom prst="rect">
            <a:avLst/>
          </a:prstGeom>
        </p:spPr>
        <p:txBody>
          <a:bodyPr wrap="square">
            <a:spAutoFit/>
          </a:bodyPr>
          <a:lstStyle/>
          <a:p>
            <a:pPr algn="r" eaLnBrk="0" fontAlgn="base" hangingPunct="0">
              <a:spcBef>
                <a:spcPct val="0"/>
              </a:spcBef>
              <a:spcAft>
                <a:spcPct val="0"/>
              </a:spcAft>
            </a:pPr>
            <a:r>
              <a:rPr lang="fr-FR" sz="1200" b="1" dirty="0" smtClean="0">
                <a:solidFill>
                  <a:srgbClr val="333399"/>
                </a:solidFill>
                <a:latin typeface="Arial"/>
              </a:rPr>
              <a:t>467 457 </a:t>
            </a:r>
            <a:r>
              <a:rPr lang="fr-FR" sz="1200" b="1" dirty="0">
                <a:solidFill>
                  <a:srgbClr val="333399"/>
                </a:solidFill>
                <a:latin typeface="Arial"/>
              </a:rPr>
              <a:t>(5%)</a:t>
            </a:r>
            <a:endParaRPr lang="fr-FR" sz="1200" dirty="0">
              <a:solidFill>
                <a:srgbClr val="333399"/>
              </a:solidFill>
              <a:latin typeface="Arial" panose="020B0604020202020204" pitchFamily="34" charset="0"/>
            </a:endParaRPr>
          </a:p>
        </p:txBody>
      </p:sp>
      <p:sp>
        <p:nvSpPr>
          <p:cNvPr id="243" name="Freeform 54">
            <a:extLst>
              <a:ext uri="{FF2B5EF4-FFF2-40B4-BE49-F238E27FC236}">
                <a16:creationId xmlns="" xmlns:a16="http://schemas.microsoft.com/office/drawing/2014/main" id="{B4D85209-1853-4A25-88CE-09874BF0F425}"/>
              </a:ext>
            </a:extLst>
          </p:cNvPr>
          <p:cNvSpPr>
            <a:spLocks/>
          </p:cNvSpPr>
          <p:nvPr/>
        </p:nvSpPr>
        <p:spPr bwMode="auto">
          <a:xfrm>
            <a:off x="4714572" y="2859209"/>
            <a:ext cx="1216183" cy="246079"/>
          </a:xfrm>
          <a:prstGeom prst="rect">
            <a:avLst/>
          </a:prstGeom>
          <a:solidFill>
            <a:srgbClr val="2D2D8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fr-FR" sz="1200" b="0" i="0" u="none" strike="noStrike" kern="0" cap="none" spc="0" normalizeH="0" baseline="0" noProof="0" dirty="0">
                <a:ln>
                  <a:noFill/>
                </a:ln>
                <a:solidFill>
                  <a:srgbClr val="FFFFFF"/>
                </a:solidFill>
                <a:effectLst/>
                <a:uLnTx/>
                <a:uFillTx/>
                <a:latin typeface="Arial" panose="020B0604020202020204" pitchFamily="34" charset="0"/>
              </a:rPr>
              <a:t>AS</a:t>
            </a:r>
          </a:p>
        </p:txBody>
      </p:sp>
      <p:sp>
        <p:nvSpPr>
          <p:cNvPr id="244" name="Rectangle 243">
            <a:extLst>
              <a:ext uri="{FF2B5EF4-FFF2-40B4-BE49-F238E27FC236}">
                <a16:creationId xmlns="" xmlns:a16="http://schemas.microsoft.com/office/drawing/2014/main" id="{C121FD69-D9DB-4EAF-9382-34E98B519E6F}"/>
              </a:ext>
            </a:extLst>
          </p:cNvPr>
          <p:cNvSpPr/>
          <p:nvPr/>
        </p:nvSpPr>
        <p:spPr>
          <a:xfrm>
            <a:off x="6114769" y="2808124"/>
            <a:ext cx="1187263" cy="276999"/>
          </a:xfrm>
          <a:prstGeom prst="rect">
            <a:avLst/>
          </a:prstGeom>
        </p:spPr>
        <p:txBody>
          <a:bodyPr wrap="square">
            <a:spAutoFit/>
          </a:bodyPr>
          <a:lstStyle/>
          <a:p>
            <a:pPr algn="r" eaLnBrk="0" fontAlgn="base" hangingPunct="0">
              <a:spcBef>
                <a:spcPct val="0"/>
              </a:spcBef>
              <a:spcAft>
                <a:spcPct val="0"/>
              </a:spcAft>
            </a:pPr>
            <a:r>
              <a:rPr lang="fr-FR" sz="1200" b="1" dirty="0">
                <a:solidFill>
                  <a:srgbClr val="2D2D8A">
                    <a:lumMod val="60000"/>
                    <a:lumOff val="40000"/>
                  </a:srgbClr>
                </a:solidFill>
                <a:latin typeface="Arial"/>
              </a:rPr>
              <a:t>33 </a:t>
            </a:r>
            <a:r>
              <a:rPr lang="fr-FR" sz="1200" b="1" dirty="0" smtClean="0">
                <a:solidFill>
                  <a:srgbClr val="2D2D8A">
                    <a:lumMod val="60000"/>
                    <a:lumOff val="40000"/>
                  </a:srgbClr>
                </a:solidFill>
                <a:latin typeface="Arial"/>
              </a:rPr>
              <a:t>631 </a:t>
            </a:r>
            <a:r>
              <a:rPr lang="fr-FR" sz="1200" b="1" dirty="0">
                <a:solidFill>
                  <a:srgbClr val="2D2D8A">
                    <a:lumMod val="60000"/>
                    <a:lumOff val="40000"/>
                  </a:srgbClr>
                </a:solidFill>
                <a:latin typeface="Arial"/>
              </a:rPr>
              <a:t>(0,4%)</a:t>
            </a:r>
            <a:endParaRPr lang="fr-FR" sz="1200" dirty="0">
              <a:solidFill>
                <a:srgbClr val="2D2D8A">
                  <a:lumMod val="60000"/>
                  <a:lumOff val="40000"/>
                </a:srgbClr>
              </a:solidFill>
              <a:latin typeface="Arial" panose="020B0604020202020204" pitchFamily="34" charset="0"/>
            </a:endParaRPr>
          </a:p>
        </p:txBody>
      </p:sp>
      <p:sp>
        <p:nvSpPr>
          <p:cNvPr id="246" name="Espace réservé du contenu 2">
            <a:extLst>
              <a:ext uri="{FF2B5EF4-FFF2-40B4-BE49-F238E27FC236}">
                <a16:creationId xmlns="" xmlns:a16="http://schemas.microsoft.com/office/drawing/2014/main" id="{5426BDC9-1BB5-42AB-AEAC-19D0E6573C41}"/>
              </a:ext>
            </a:extLst>
          </p:cNvPr>
          <p:cNvSpPr txBox="1">
            <a:spLocks/>
          </p:cNvSpPr>
          <p:nvPr/>
        </p:nvSpPr>
        <p:spPr>
          <a:xfrm>
            <a:off x="5542654" y="3143997"/>
            <a:ext cx="1535548" cy="276683"/>
          </a:xfrm>
          <a:prstGeom prst="rect">
            <a:avLst/>
          </a:prstGeom>
        </p:spPr>
        <p:txBody>
          <a:bodyPr wrap="square" lIns="36000" tIns="36000" rIns="36000" bIns="36000">
            <a:no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r">
              <a:spcBef>
                <a:spcPts val="1578"/>
              </a:spcBef>
              <a:buClr>
                <a:srgbClr val="17588B"/>
              </a:buClr>
              <a:buSzPct val="100000"/>
              <a:buFont typeface="Wingdings" panose="05000000000000000000" pitchFamily="2" charset="2"/>
              <a:buNone/>
              <a:defRPr/>
            </a:pPr>
            <a:r>
              <a:rPr lang="fr-FR" sz="1200" b="1" kern="0" dirty="0">
                <a:solidFill>
                  <a:srgbClr val="11577F"/>
                </a:solidFill>
                <a:latin typeface="Arial"/>
                <a:cs typeface="Calibri" panose="020F0502020204030204" pitchFamily="34" charset="0"/>
              </a:rPr>
              <a:t>8 </a:t>
            </a:r>
            <a:r>
              <a:rPr lang="fr-FR" sz="1200" b="1" kern="0" dirty="0" smtClean="0">
                <a:solidFill>
                  <a:srgbClr val="11577F"/>
                </a:solidFill>
                <a:latin typeface="Arial"/>
                <a:cs typeface="Calibri" panose="020F0502020204030204" pitchFamily="34" charset="0"/>
              </a:rPr>
              <a:t>578 109</a:t>
            </a:r>
            <a:endParaRPr lang="fr-FR" sz="1200" b="1" kern="0" dirty="0">
              <a:solidFill>
                <a:srgbClr val="11577F"/>
              </a:solidFill>
              <a:latin typeface="Arial"/>
              <a:cs typeface="Calibri" panose="020F0502020204030204" pitchFamily="34" charset="0"/>
            </a:endParaRPr>
          </a:p>
        </p:txBody>
      </p:sp>
      <p:sp>
        <p:nvSpPr>
          <p:cNvPr id="247" name="Espace réservé du contenu 2">
            <a:extLst>
              <a:ext uri="{FF2B5EF4-FFF2-40B4-BE49-F238E27FC236}">
                <a16:creationId xmlns="" xmlns:a16="http://schemas.microsoft.com/office/drawing/2014/main" id="{8704CEE8-DB5A-4DFE-B626-5D7DFD6F6800}"/>
              </a:ext>
            </a:extLst>
          </p:cNvPr>
          <p:cNvSpPr txBox="1">
            <a:spLocks/>
          </p:cNvSpPr>
          <p:nvPr/>
        </p:nvSpPr>
        <p:spPr>
          <a:xfrm>
            <a:off x="4714572" y="3143997"/>
            <a:ext cx="1223327" cy="276683"/>
          </a:xfrm>
          <a:prstGeom prst="rect">
            <a:avLst/>
          </a:prstGeom>
        </p:spPr>
        <p:txBody>
          <a:bodyPr wrap="square" lIns="36000" tIns="36000" rIns="36000" bIns="36000">
            <a:no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r">
              <a:spcBef>
                <a:spcPts val="1578"/>
              </a:spcBef>
              <a:buClr>
                <a:srgbClr val="17588B"/>
              </a:buClr>
              <a:buSzPct val="100000"/>
              <a:buFont typeface="Wingdings" panose="05000000000000000000" pitchFamily="2" charset="2"/>
              <a:buNone/>
              <a:defRPr/>
            </a:pPr>
            <a:r>
              <a:rPr lang="fr-FR" sz="1200" b="1" kern="0" dirty="0">
                <a:solidFill>
                  <a:srgbClr val="11577F"/>
                </a:solidFill>
                <a:latin typeface="Arial"/>
                <a:cs typeface="Calibri" panose="020F0502020204030204" pitchFamily="34" charset="0"/>
              </a:rPr>
              <a:t>Total :</a:t>
            </a:r>
          </a:p>
        </p:txBody>
      </p:sp>
      <p:sp>
        <p:nvSpPr>
          <p:cNvPr id="249" name="Textfeld 24">
            <a:extLst>
              <a:ext uri="{FF2B5EF4-FFF2-40B4-BE49-F238E27FC236}">
                <a16:creationId xmlns="" xmlns:a16="http://schemas.microsoft.com/office/drawing/2014/main" id="{F75B7733-BE50-4D80-9A97-76A9F3EC049A}"/>
              </a:ext>
            </a:extLst>
          </p:cNvPr>
          <p:cNvSpPr txBox="1"/>
          <p:nvPr/>
        </p:nvSpPr>
        <p:spPr bwMode="gray">
          <a:xfrm>
            <a:off x="4714572" y="1069984"/>
            <a:ext cx="1595365" cy="184666"/>
          </a:xfrm>
          <a:prstGeom prst="rect">
            <a:avLst/>
          </a:prstGeom>
          <a:noFill/>
        </p:spPr>
        <p:txBody>
          <a:bodyPr wrap="square" lIns="0" tIns="0" rIns="0" bIns="0" rtlCol="0" anchor="t" anchorCtr="0">
            <a:spAutoFit/>
          </a:bodyPr>
          <a:lstStyle>
            <a:defPPr>
              <a:defRPr lang="de-DE"/>
            </a:defPPr>
            <a:lvl1pPr lvl="0" algn="ctr">
              <a:spcAft>
                <a:spcPts val="600"/>
              </a:spcAft>
              <a:defRPr sz="1200">
                <a:solidFill>
                  <a:prstClr val="black"/>
                </a:solidFill>
              </a:defRPr>
            </a:lvl1pPr>
          </a:lstStyle>
          <a:p>
            <a:pPr algn="l" eaLnBrk="0" hangingPunct="0">
              <a:spcAft>
                <a:spcPts val="0"/>
              </a:spcAft>
            </a:pPr>
            <a:r>
              <a:rPr lang="fr-FR" b="1" u="sng" dirty="0">
                <a:solidFill>
                  <a:srgbClr val="11577F"/>
                </a:solidFill>
                <a:latin typeface="Arial"/>
              </a:rPr>
              <a:t>Créations nationales :</a:t>
            </a:r>
          </a:p>
        </p:txBody>
      </p:sp>
      <p:grpSp>
        <p:nvGrpSpPr>
          <p:cNvPr id="374" name="Group 373">
            <a:extLst>
              <a:ext uri="{FF2B5EF4-FFF2-40B4-BE49-F238E27FC236}">
                <a16:creationId xmlns="" xmlns:a16="http://schemas.microsoft.com/office/drawing/2014/main" id="{59EA1CB5-D228-46F6-9975-75A287B8F3EF}"/>
              </a:ext>
            </a:extLst>
          </p:cNvPr>
          <p:cNvGrpSpPr/>
          <p:nvPr/>
        </p:nvGrpSpPr>
        <p:grpSpPr>
          <a:xfrm>
            <a:off x="7488036" y="1367909"/>
            <a:ext cx="2363630" cy="2052771"/>
            <a:chOff x="5676951" y="1299215"/>
            <a:chExt cx="1594126" cy="1861455"/>
          </a:xfrm>
        </p:grpSpPr>
        <p:sp>
          <p:nvSpPr>
            <p:cNvPr id="416" name="Freeform 54">
              <a:extLst>
                <a:ext uri="{FF2B5EF4-FFF2-40B4-BE49-F238E27FC236}">
                  <a16:creationId xmlns="" xmlns:a16="http://schemas.microsoft.com/office/drawing/2014/main" id="{96C63411-F293-43C5-80AB-501375FCF918}"/>
                </a:ext>
              </a:extLst>
            </p:cNvPr>
            <p:cNvSpPr>
              <a:spLocks/>
            </p:cNvSpPr>
            <p:nvPr/>
          </p:nvSpPr>
          <p:spPr bwMode="auto">
            <a:xfrm>
              <a:off x="5676951" y="1322407"/>
              <a:ext cx="820242" cy="223145"/>
            </a:xfrm>
            <a:prstGeom prst="rect">
              <a:avLst/>
            </a:prstGeom>
            <a:solidFill>
              <a:srgbClr val="E27959"/>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Accueils</a:t>
              </a:r>
            </a:p>
          </p:txBody>
        </p:sp>
        <p:sp>
          <p:nvSpPr>
            <p:cNvPr id="419" name="Freeform 54">
              <a:extLst>
                <a:ext uri="{FF2B5EF4-FFF2-40B4-BE49-F238E27FC236}">
                  <a16:creationId xmlns="" xmlns:a16="http://schemas.microsoft.com/office/drawing/2014/main" id="{DE57479B-D0C0-465A-BE1B-7A4F858BAA05}"/>
                </a:ext>
              </a:extLst>
            </p:cNvPr>
            <p:cNvSpPr>
              <a:spLocks/>
            </p:cNvSpPr>
            <p:nvPr/>
          </p:nvSpPr>
          <p:spPr bwMode="auto">
            <a:xfrm>
              <a:off x="5676951" y="1587320"/>
              <a:ext cx="820242" cy="223145"/>
            </a:xfrm>
            <a:prstGeom prst="rect">
              <a:avLst/>
            </a:prstGeom>
            <a:solidFill>
              <a:srgbClr val="11577F"/>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Officines</a:t>
              </a:r>
            </a:p>
          </p:txBody>
        </p:sp>
        <p:sp>
          <p:nvSpPr>
            <p:cNvPr id="420" name="Freeform 54">
              <a:extLst>
                <a:ext uri="{FF2B5EF4-FFF2-40B4-BE49-F238E27FC236}">
                  <a16:creationId xmlns="" xmlns:a16="http://schemas.microsoft.com/office/drawing/2014/main" id="{93955625-AFEC-495A-8C56-1CACA3BEACE0}"/>
                </a:ext>
              </a:extLst>
            </p:cNvPr>
            <p:cNvSpPr>
              <a:spLocks/>
            </p:cNvSpPr>
            <p:nvPr/>
          </p:nvSpPr>
          <p:spPr bwMode="auto">
            <a:xfrm>
              <a:off x="5676951" y="1852233"/>
              <a:ext cx="820242" cy="223145"/>
            </a:xfrm>
            <a:prstGeom prst="rect">
              <a:avLst/>
            </a:prstGeom>
            <a:solidFill>
              <a:srgbClr val="9ED3D7"/>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Internet</a:t>
              </a:r>
            </a:p>
          </p:txBody>
        </p:sp>
        <p:sp>
          <p:nvSpPr>
            <p:cNvPr id="421" name="Freeform 54">
              <a:extLst>
                <a:ext uri="{FF2B5EF4-FFF2-40B4-BE49-F238E27FC236}">
                  <a16:creationId xmlns="" xmlns:a16="http://schemas.microsoft.com/office/drawing/2014/main" id="{FBC170C0-C28E-4D24-BF22-D75F4E516382}"/>
                </a:ext>
              </a:extLst>
            </p:cNvPr>
            <p:cNvSpPr>
              <a:spLocks noChangeAspect="1"/>
            </p:cNvSpPr>
            <p:nvPr/>
          </p:nvSpPr>
          <p:spPr bwMode="auto">
            <a:xfrm>
              <a:off x="5676951" y="2117146"/>
              <a:ext cx="820242" cy="223145"/>
            </a:xfrm>
            <a:prstGeom prst="rect">
              <a:avLst/>
            </a:prstGeom>
            <a:solidFill>
              <a:srgbClr val="32BA7C"/>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ES</a:t>
              </a:r>
            </a:p>
          </p:txBody>
        </p:sp>
        <p:sp>
          <p:nvSpPr>
            <p:cNvPr id="422" name="Freeform 54">
              <a:extLst>
                <a:ext uri="{FF2B5EF4-FFF2-40B4-BE49-F238E27FC236}">
                  <a16:creationId xmlns="" xmlns:a16="http://schemas.microsoft.com/office/drawing/2014/main" id="{4E6DCA78-5DEA-494D-9A0A-C7A92177F106}"/>
                </a:ext>
              </a:extLst>
            </p:cNvPr>
            <p:cNvSpPr>
              <a:spLocks/>
            </p:cNvSpPr>
            <p:nvPr/>
          </p:nvSpPr>
          <p:spPr bwMode="auto">
            <a:xfrm>
              <a:off x="5676951" y="2382058"/>
              <a:ext cx="820242" cy="223145"/>
            </a:xfrm>
            <a:prstGeom prst="rect">
              <a:avLst/>
            </a:prstGeom>
            <a:solidFill>
              <a:srgbClr val="333399"/>
            </a:solidFill>
            <a:ln>
              <a:noFill/>
            </a:ln>
            <a:extLst/>
          </p:spPr>
          <p:txBody>
            <a:bodyPr vert="horz" wrap="square" lIns="91440" tIns="45720" rIns="91440" bIns="45720" numCol="1" anchor="t" anchorCtr="0" compatLnSpc="1">
              <a:prstTxWarp prst="textNoShape">
                <a:avLst/>
              </a:prstTxWarp>
            </a:bodyPr>
            <a:lstStyle/>
            <a:p>
              <a:pPr algn="ctr" eaLnBrk="0" fontAlgn="base" hangingPunct="0">
                <a:spcBef>
                  <a:spcPct val="0"/>
                </a:spcBef>
                <a:spcAft>
                  <a:spcPct val="0"/>
                </a:spcAft>
              </a:pPr>
              <a:r>
                <a:rPr lang="fr-FR" sz="1200" dirty="0">
                  <a:solidFill>
                    <a:srgbClr val="FFFFFF"/>
                  </a:solidFill>
                  <a:latin typeface="Arial" panose="020B0604020202020204" pitchFamily="34" charset="0"/>
                </a:rPr>
                <a:t>PSL</a:t>
              </a:r>
            </a:p>
          </p:txBody>
        </p:sp>
        <p:sp>
          <p:nvSpPr>
            <p:cNvPr id="423" name="Rectangle 422">
              <a:extLst>
                <a:ext uri="{FF2B5EF4-FFF2-40B4-BE49-F238E27FC236}">
                  <a16:creationId xmlns="" xmlns:a16="http://schemas.microsoft.com/office/drawing/2014/main" id="{C3CBB7BB-3EA5-4AB0-98F2-1D6243821B93}"/>
                </a:ext>
              </a:extLst>
            </p:cNvPr>
            <p:cNvSpPr/>
            <p:nvPr/>
          </p:nvSpPr>
          <p:spPr>
            <a:xfrm>
              <a:off x="6468663" y="1299215"/>
              <a:ext cx="802414" cy="251183"/>
            </a:xfrm>
            <a:prstGeom prst="rect">
              <a:avLst/>
            </a:prstGeom>
          </p:spPr>
          <p:txBody>
            <a:bodyPr wrap="none">
              <a:spAutoFit/>
            </a:bodyPr>
            <a:lstStyle/>
            <a:p>
              <a:pPr algn="r" eaLnBrk="0" fontAlgn="base" hangingPunct="0">
                <a:spcBef>
                  <a:spcPct val="0"/>
                </a:spcBef>
                <a:spcAft>
                  <a:spcPct val="0"/>
                </a:spcAft>
              </a:pPr>
              <a:r>
                <a:rPr lang="fr-FR" sz="1200" b="1" dirty="0">
                  <a:solidFill>
                    <a:srgbClr val="E27959"/>
                  </a:solidFill>
                  <a:latin typeface="Arial"/>
                </a:rPr>
                <a:t>606 134 (44%)</a:t>
              </a:r>
              <a:endParaRPr lang="fr-FR" sz="1200" dirty="0">
                <a:solidFill>
                  <a:srgbClr val="E27959"/>
                </a:solidFill>
                <a:latin typeface="Arial" panose="020B0604020202020204" pitchFamily="34" charset="0"/>
              </a:endParaRPr>
            </a:p>
          </p:txBody>
        </p:sp>
        <p:sp>
          <p:nvSpPr>
            <p:cNvPr id="424" name="Rectangle 423">
              <a:extLst>
                <a:ext uri="{FF2B5EF4-FFF2-40B4-BE49-F238E27FC236}">
                  <a16:creationId xmlns="" xmlns:a16="http://schemas.microsoft.com/office/drawing/2014/main" id="{2AAE669D-9C7F-440B-A874-D1865D65044D}"/>
                </a:ext>
              </a:extLst>
            </p:cNvPr>
            <p:cNvSpPr/>
            <p:nvPr/>
          </p:nvSpPr>
          <p:spPr>
            <a:xfrm>
              <a:off x="6319967" y="1554353"/>
              <a:ext cx="951109" cy="251183"/>
            </a:xfrm>
            <a:prstGeom prst="rect">
              <a:avLst/>
            </a:prstGeom>
          </p:spPr>
          <p:txBody>
            <a:bodyPr wrap="square">
              <a:spAutoFit/>
            </a:bodyPr>
            <a:lstStyle/>
            <a:p>
              <a:pPr algn="r" eaLnBrk="0" fontAlgn="base" hangingPunct="0">
                <a:spcBef>
                  <a:spcPct val="0"/>
                </a:spcBef>
                <a:spcAft>
                  <a:spcPct val="0"/>
                </a:spcAft>
              </a:pPr>
              <a:r>
                <a:rPr lang="fr-FR" sz="1200" b="1" dirty="0">
                  <a:solidFill>
                    <a:srgbClr val="11577F"/>
                  </a:solidFill>
                  <a:latin typeface="Arial" panose="020B0604020202020204" pitchFamily="34" charset="0"/>
                </a:rPr>
                <a:t>220 742 (16%)</a:t>
              </a:r>
            </a:p>
          </p:txBody>
        </p:sp>
        <p:sp>
          <p:nvSpPr>
            <p:cNvPr id="425" name="Rectangle 424">
              <a:extLst>
                <a:ext uri="{FF2B5EF4-FFF2-40B4-BE49-F238E27FC236}">
                  <a16:creationId xmlns="" xmlns:a16="http://schemas.microsoft.com/office/drawing/2014/main" id="{B29B3692-B6AF-406F-91FA-7E94839563E5}"/>
                </a:ext>
              </a:extLst>
            </p:cNvPr>
            <p:cNvSpPr/>
            <p:nvPr/>
          </p:nvSpPr>
          <p:spPr>
            <a:xfrm>
              <a:off x="6319967" y="1822732"/>
              <a:ext cx="951109" cy="251183"/>
            </a:xfrm>
            <a:prstGeom prst="rect">
              <a:avLst/>
            </a:prstGeom>
          </p:spPr>
          <p:txBody>
            <a:bodyPr wrap="square">
              <a:spAutoFit/>
            </a:bodyPr>
            <a:lstStyle/>
            <a:p>
              <a:pPr algn="r" eaLnBrk="0" fontAlgn="base" hangingPunct="0">
                <a:spcBef>
                  <a:spcPct val="0"/>
                </a:spcBef>
                <a:spcAft>
                  <a:spcPct val="0"/>
                </a:spcAft>
              </a:pPr>
              <a:r>
                <a:rPr lang="fr-FR" sz="1200" b="1" dirty="0">
                  <a:solidFill>
                    <a:srgbClr val="9ED3D7"/>
                  </a:solidFill>
                  <a:latin typeface="Arial"/>
                </a:rPr>
                <a:t>468 665 (34%)</a:t>
              </a:r>
              <a:endParaRPr lang="fr-FR" sz="1200" dirty="0">
                <a:solidFill>
                  <a:srgbClr val="9ED3D7"/>
                </a:solidFill>
                <a:latin typeface="Arial" panose="020B0604020202020204" pitchFamily="34" charset="0"/>
              </a:endParaRPr>
            </a:p>
          </p:txBody>
        </p:sp>
        <p:sp>
          <p:nvSpPr>
            <p:cNvPr id="427" name="Rectangle 426">
              <a:extLst>
                <a:ext uri="{FF2B5EF4-FFF2-40B4-BE49-F238E27FC236}">
                  <a16:creationId xmlns="" xmlns:a16="http://schemas.microsoft.com/office/drawing/2014/main" id="{C17E3394-A574-48EA-9EF1-4BD2473A5E36}"/>
                </a:ext>
              </a:extLst>
            </p:cNvPr>
            <p:cNvSpPr/>
            <p:nvPr/>
          </p:nvSpPr>
          <p:spPr>
            <a:xfrm>
              <a:off x="6470340" y="2113770"/>
              <a:ext cx="800737" cy="251183"/>
            </a:xfrm>
            <a:prstGeom prst="rect">
              <a:avLst/>
            </a:prstGeom>
          </p:spPr>
          <p:txBody>
            <a:bodyPr wrap="square">
              <a:spAutoFit/>
            </a:bodyPr>
            <a:lstStyle/>
            <a:p>
              <a:pPr algn="r" eaLnBrk="0" fontAlgn="base" hangingPunct="0">
                <a:spcBef>
                  <a:spcPct val="0"/>
                </a:spcBef>
                <a:spcAft>
                  <a:spcPct val="0"/>
                </a:spcAft>
              </a:pPr>
              <a:r>
                <a:rPr lang="fr-FR" sz="1200" b="1" dirty="0">
                  <a:solidFill>
                    <a:srgbClr val="32BA7C"/>
                  </a:solidFill>
                  <a:latin typeface="Arial"/>
                </a:rPr>
                <a:t>14 317 (1%)</a:t>
              </a:r>
              <a:endParaRPr lang="fr-FR" sz="1200" dirty="0">
                <a:solidFill>
                  <a:srgbClr val="32BA7C"/>
                </a:solidFill>
                <a:latin typeface="Arial" panose="020B0604020202020204" pitchFamily="34" charset="0"/>
              </a:endParaRPr>
            </a:p>
          </p:txBody>
        </p:sp>
        <p:sp>
          <p:nvSpPr>
            <p:cNvPr id="428" name="Rectangle 427">
              <a:extLst>
                <a:ext uri="{FF2B5EF4-FFF2-40B4-BE49-F238E27FC236}">
                  <a16:creationId xmlns="" xmlns:a16="http://schemas.microsoft.com/office/drawing/2014/main" id="{B7E2E211-5583-4ADC-B072-CAFE94181233}"/>
                </a:ext>
              </a:extLst>
            </p:cNvPr>
            <p:cNvSpPr/>
            <p:nvPr/>
          </p:nvSpPr>
          <p:spPr>
            <a:xfrm>
              <a:off x="6470340" y="2348702"/>
              <a:ext cx="800737" cy="251183"/>
            </a:xfrm>
            <a:prstGeom prst="rect">
              <a:avLst/>
            </a:prstGeom>
          </p:spPr>
          <p:txBody>
            <a:bodyPr wrap="square">
              <a:spAutoFit/>
            </a:bodyPr>
            <a:lstStyle/>
            <a:p>
              <a:pPr algn="r" eaLnBrk="0" fontAlgn="base" hangingPunct="0">
                <a:spcBef>
                  <a:spcPct val="0"/>
                </a:spcBef>
                <a:spcAft>
                  <a:spcPct val="0"/>
                </a:spcAft>
              </a:pPr>
              <a:r>
                <a:rPr lang="fr-FR" sz="1200" b="1" dirty="0">
                  <a:solidFill>
                    <a:srgbClr val="333399"/>
                  </a:solidFill>
                  <a:latin typeface="Arial"/>
                </a:rPr>
                <a:t>56 835 (4%)</a:t>
              </a:r>
              <a:endParaRPr lang="fr-FR" sz="1200" dirty="0">
                <a:solidFill>
                  <a:srgbClr val="333399"/>
                </a:solidFill>
                <a:latin typeface="Arial" panose="020B0604020202020204" pitchFamily="34" charset="0"/>
              </a:endParaRPr>
            </a:p>
          </p:txBody>
        </p:sp>
        <p:sp>
          <p:nvSpPr>
            <p:cNvPr id="429" name="Freeform 54">
              <a:extLst>
                <a:ext uri="{FF2B5EF4-FFF2-40B4-BE49-F238E27FC236}">
                  <a16:creationId xmlns="" xmlns:a16="http://schemas.microsoft.com/office/drawing/2014/main" id="{DA83A3C8-3C6E-453B-AC67-306C7F02D300}"/>
                </a:ext>
              </a:extLst>
            </p:cNvPr>
            <p:cNvSpPr>
              <a:spLocks/>
            </p:cNvSpPr>
            <p:nvPr/>
          </p:nvSpPr>
          <p:spPr bwMode="auto">
            <a:xfrm>
              <a:off x="5676951" y="2651527"/>
              <a:ext cx="820242" cy="223145"/>
            </a:xfrm>
            <a:prstGeom prst="rect">
              <a:avLst/>
            </a:prstGeom>
            <a:solidFill>
              <a:srgbClr val="2D2D8A">
                <a:lumMod val="60000"/>
                <a:lumOff val="40000"/>
              </a:srgbClr>
            </a:solidFill>
            <a:ln>
              <a:noFill/>
            </a:ln>
            <a:extLst/>
          </p:spPr>
          <p:txBody>
            <a:bodyPr vert="horz" wrap="square" lIns="91440" tIns="45720" rIns="91440" bIns="45720" numCol="1" anchor="t" anchorCtr="0" compatLnSpc="1">
              <a:prstTxWarp prst="textNoShape">
                <a:avLst/>
              </a:prstTxWarp>
            </a:bodyPr>
            <a:lstStyle/>
            <a:p>
              <a:pPr marL="0" marR="0" lvl="0" indent="0" algn="ctr" defTabSz="914400" eaLnBrk="0" fontAlgn="base" latinLnBrk="0" hangingPunct="0">
                <a:lnSpc>
                  <a:spcPct val="100000"/>
                </a:lnSpc>
                <a:spcBef>
                  <a:spcPct val="0"/>
                </a:spcBef>
                <a:spcAft>
                  <a:spcPct val="0"/>
                </a:spcAft>
                <a:buClrTx/>
                <a:buSzTx/>
                <a:buFontTx/>
                <a:buNone/>
                <a:tabLst/>
                <a:defRPr/>
              </a:pPr>
              <a:r>
                <a:rPr kumimoji="0" lang="fr-FR" sz="1200" b="0" i="0" u="none" strike="noStrike" kern="0" cap="none" spc="0" normalizeH="0" baseline="0" noProof="0" dirty="0">
                  <a:ln>
                    <a:noFill/>
                  </a:ln>
                  <a:solidFill>
                    <a:srgbClr val="FFFFFF"/>
                  </a:solidFill>
                  <a:effectLst/>
                  <a:uLnTx/>
                  <a:uFillTx/>
                  <a:latin typeface="Arial" panose="020B0604020202020204" pitchFamily="34" charset="0"/>
                </a:rPr>
                <a:t>AS</a:t>
              </a:r>
            </a:p>
          </p:txBody>
        </p:sp>
        <p:sp>
          <p:nvSpPr>
            <p:cNvPr id="430" name="Rectangle 429">
              <a:extLst>
                <a:ext uri="{FF2B5EF4-FFF2-40B4-BE49-F238E27FC236}">
                  <a16:creationId xmlns="" xmlns:a16="http://schemas.microsoft.com/office/drawing/2014/main" id="{15EDEEF8-5858-4F9E-993F-D66998F0B7A7}"/>
                </a:ext>
              </a:extLst>
            </p:cNvPr>
            <p:cNvSpPr/>
            <p:nvPr/>
          </p:nvSpPr>
          <p:spPr>
            <a:xfrm>
              <a:off x="6470340" y="2618169"/>
              <a:ext cx="800737" cy="251183"/>
            </a:xfrm>
            <a:prstGeom prst="rect">
              <a:avLst/>
            </a:prstGeom>
          </p:spPr>
          <p:txBody>
            <a:bodyPr wrap="square">
              <a:spAutoFit/>
            </a:bodyPr>
            <a:lstStyle/>
            <a:p>
              <a:pPr algn="r" eaLnBrk="0" fontAlgn="base" hangingPunct="0">
                <a:spcBef>
                  <a:spcPct val="0"/>
                </a:spcBef>
                <a:spcAft>
                  <a:spcPct val="0"/>
                </a:spcAft>
              </a:pPr>
              <a:r>
                <a:rPr lang="fr-FR" sz="1200" b="1" dirty="0">
                  <a:solidFill>
                    <a:srgbClr val="2D2D8A">
                      <a:lumMod val="60000"/>
                      <a:lumOff val="40000"/>
                    </a:srgbClr>
                  </a:solidFill>
                  <a:latin typeface="Arial"/>
                </a:rPr>
                <a:t>121 (0,01%)</a:t>
              </a:r>
              <a:endParaRPr lang="fr-FR" sz="1200" dirty="0">
                <a:solidFill>
                  <a:srgbClr val="2D2D8A">
                    <a:lumMod val="60000"/>
                    <a:lumOff val="40000"/>
                  </a:srgbClr>
                </a:solidFill>
                <a:latin typeface="Arial" panose="020B0604020202020204" pitchFamily="34" charset="0"/>
              </a:endParaRPr>
            </a:p>
          </p:txBody>
        </p:sp>
        <p:sp>
          <p:nvSpPr>
            <p:cNvPr id="431" name="Espace réservé du contenu 2">
              <a:extLst>
                <a:ext uri="{FF2B5EF4-FFF2-40B4-BE49-F238E27FC236}">
                  <a16:creationId xmlns="" xmlns:a16="http://schemas.microsoft.com/office/drawing/2014/main" id="{F413CDB4-2B8E-455B-8966-3FAD1FB06AA0}"/>
                </a:ext>
              </a:extLst>
            </p:cNvPr>
            <p:cNvSpPr txBox="1">
              <a:spLocks/>
            </p:cNvSpPr>
            <p:nvPr/>
          </p:nvSpPr>
          <p:spPr>
            <a:xfrm>
              <a:off x="6235442" y="2909774"/>
              <a:ext cx="1035634" cy="250896"/>
            </a:xfrm>
            <a:prstGeom prst="rect">
              <a:avLst/>
            </a:prstGeom>
          </p:spPr>
          <p:txBody>
            <a:bodyPr wrap="square" lIns="36000" tIns="36000" rIns="36000" bIns="36000">
              <a:no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r">
                <a:spcBef>
                  <a:spcPts val="1578"/>
                </a:spcBef>
                <a:buClr>
                  <a:srgbClr val="17588B"/>
                </a:buClr>
                <a:buSzPct val="100000"/>
                <a:buFont typeface="Wingdings" panose="05000000000000000000" pitchFamily="2" charset="2"/>
                <a:buNone/>
                <a:defRPr/>
              </a:pPr>
              <a:r>
                <a:rPr lang="fr-FR" sz="1200" b="1" kern="0" dirty="0">
                  <a:solidFill>
                    <a:srgbClr val="11577F"/>
                  </a:solidFill>
                  <a:latin typeface="Arial"/>
                  <a:cs typeface="Calibri" panose="020F0502020204030204" pitchFamily="34" charset="0"/>
                </a:rPr>
                <a:t>1 366 814</a:t>
              </a:r>
            </a:p>
          </p:txBody>
        </p:sp>
        <p:sp>
          <p:nvSpPr>
            <p:cNvPr id="432" name="Espace réservé du contenu 2">
              <a:extLst>
                <a:ext uri="{FF2B5EF4-FFF2-40B4-BE49-F238E27FC236}">
                  <a16:creationId xmlns="" xmlns:a16="http://schemas.microsoft.com/office/drawing/2014/main" id="{07F0F9AD-613B-48E7-9DAC-2A58A315FA0A}"/>
                </a:ext>
              </a:extLst>
            </p:cNvPr>
            <p:cNvSpPr txBox="1">
              <a:spLocks/>
            </p:cNvSpPr>
            <p:nvPr/>
          </p:nvSpPr>
          <p:spPr>
            <a:xfrm>
              <a:off x="5676951" y="2909774"/>
              <a:ext cx="825060" cy="250896"/>
            </a:xfrm>
            <a:prstGeom prst="rect">
              <a:avLst/>
            </a:prstGeom>
          </p:spPr>
          <p:txBody>
            <a:bodyPr wrap="square" lIns="36000" tIns="36000" rIns="36000" bIns="36000">
              <a:no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lgn="r">
                <a:spcBef>
                  <a:spcPts val="1578"/>
                </a:spcBef>
                <a:buClr>
                  <a:srgbClr val="17588B"/>
                </a:buClr>
                <a:buSzPct val="100000"/>
                <a:buFont typeface="Wingdings" panose="05000000000000000000" pitchFamily="2" charset="2"/>
                <a:buNone/>
                <a:defRPr/>
              </a:pPr>
              <a:r>
                <a:rPr lang="fr-FR" sz="1200" b="1" kern="0" dirty="0">
                  <a:solidFill>
                    <a:srgbClr val="11577F"/>
                  </a:solidFill>
                  <a:latin typeface="Arial"/>
                  <a:cs typeface="Calibri" panose="020F0502020204030204" pitchFamily="34" charset="0"/>
                </a:rPr>
                <a:t>Total :</a:t>
              </a:r>
            </a:p>
          </p:txBody>
        </p:sp>
      </p:grpSp>
      <p:grpSp>
        <p:nvGrpSpPr>
          <p:cNvPr id="217" name="Group 3">
            <a:extLst>
              <a:ext uri="{FF2B5EF4-FFF2-40B4-BE49-F238E27FC236}">
                <a16:creationId xmlns="" xmlns:a16="http://schemas.microsoft.com/office/drawing/2014/main" id="{DFBD3ABD-3C62-4D8E-80EB-721920E29B8A}"/>
              </a:ext>
            </a:extLst>
          </p:cNvPr>
          <p:cNvGrpSpPr/>
          <p:nvPr/>
        </p:nvGrpSpPr>
        <p:grpSpPr>
          <a:xfrm>
            <a:off x="564146" y="3711815"/>
            <a:ext cx="9287519" cy="3309970"/>
            <a:chOff x="6303651" y="1276048"/>
            <a:chExt cx="5473447" cy="4879551"/>
          </a:xfrm>
        </p:grpSpPr>
        <p:sp>
          <p:nvSpPr>
            <p:cNvPr id="218" name="Rectangle 14">
              <a:extLst>
                <a:ext uri="{FF2B5EF4-FFF2-40B4-BE49-F238E27FC236}">
                  <a16:creationId xmlns="" xmlns:a16="http://schemas.microsoft.com/office/drawing/2014/main" id="{FD82E5FA-A711-4C3C-87D3-405B6B958596}"/>
                </a:ext>
              </a:extLst>
            </p:cNvPr>
            <p:cNvSpPr>
              <a:spLocks noChangeArrowheads="1"/>
            </p:cNvSpPr>
            <p:nvPr/>
          </p:nvSpPr>
          <p:spPr bwMode="gray">
            <a:xfrm>
              <a:off x="6575576" y="2050396"/>
              <a:ext cx="5144384" cy="4105203"/>
            </a:xfrm>
            <a:prstGeom prst="rect">
              <a:avLst/>
            </a:prstGeom>
            <a:solidFill>
              <a:schemeClr val="bg1"/>
            </a:solidFill>
            <a:ln w="28575" cap="flat" cmpd="sng" algn="ctr">
              <a:solidFill>
                <a:srgbClr val="E27959"/>
              </a:solidFill>
              <a:prstDash val="solid"/>
              <a:headEnd/>
              <a:tailEnd/>
            </a:ln>
            <a:effectLst/>
          </p:spPr>
          <p:txBody>
            <a:bodyPr lIns="179993" tIns="215992" rIns="179993" bIns="0" anchor="t" anchorCtr="0"/>
            <a:lstStyle/>
            <a:p>
              <a:pPr marL="0" marR="0" lvl="0" indent="0" algn="l" defTabSz="914335" rtl="0" eaLnBrk="1" fontAlgn="auto" latinLnBrk="0" hangingPunct="1">
                <a:lnSpc>
                  <a:spcPct val="95000"/>
                </a:lnSpc>
                <a:spcBef>
                  <a:spcPts val="0"/>
                </a:spcBef>
                <a:spcAft>
                  <a:spcPts val="800"/>
                </a:spcAft>
                <a:buClr>
                  <a:srgbClr val="F6814A"/>
                </a:buClr>
                <a:buSzPct val="70000"/>
                <a:buFontTx/>
                <a:buNone/>
                <a:tabLst/>
                <a:defRPr/>
              </a:pPr>
              <a:endParaRPr kumimoji="0" lang="fr-FR" sz="1400" b="0" i="0" u="none" strike="noStrike" kern="0" cap="none" spc="0" normalizeH="0" baseline="0" noProof="0" dirty="0">
                <a:ln>
                  <a:noFill/>
                </a:ln>
                <a:solidFill>
                  <a:srgbClr val="11577F"/>
                </a:solidFill>
                <a:effectLst/>
                <a:uLnTx/>
                <a:uFillTx/>
                <a:latin typeface="Arial"/>
              </a:endParaRPr>
            </a:p>
            <a:p>
              <a:pPr marL="171438" marR="0" lvl="0" indent="-171438" algn="l" defTabSz="829178" rtl="0" eaLnBrk="0" fontAlgn="auto" latinLnBrk="0" hangingPunct="0">
                <a:lnSpc>
                  <a:spcPct val="95000"/>
                </a:lnSpc>
                <a:spcBef>
                  <a:spcPts val="0"/>
                </a:spcBef>
                <a:spcAft>
                  <a:spcPts val="800"/>
                </a:spcAft>
                <a:buClr>
                  <a:srgbClr val="F6814A"/>
                </a:buClr>
                <a:buSzPct val="70000"/>
                <a:buFont typeface="Arial" pitchFamily="34" charset="0"/>
                <a:buChar char="►"/>
                <a:tabLst/>
                <a:defRPr/>
              </a:pPr>
              <a:r>
                <a:rPr kumimoji="0" lang="fr-FR" sz="1400" b="0" i="0" u="none" strike="noStrike" kern="0" cap="none" spc="0" normalizeH="0" baseline="0" noProof="0" dirty="0">
                  <a:ln>
                    <a:noFill/>
                  </a:ln>
                  <a:solidFill>
                    <a:srgbClr val="11577F"/>
                  </a:solidFill>
                  <a:effectLst/>
                  <a:uLnTx/>
                  <a:uFillTx/>
                  <a:latin typeface="Arial"/>
                </a:rPr>
                <a:t>Le DMP est créé par défaut à tout assuré d’un régime d’assurance maladie.</a:t>
              </a:r>
            </a:p>
            <a:p>
              <a:pPr marL="171438" marR="0" lvl="0" indent="-171438" algn="l" defTabSz="829178" rtl="0" eaLnBrk="0" fontAlgn="auto" latinLnBrk="0" hangingPunct="0">
                <a:lnSpc>
                  <a:spcPct val="95000"/>
                </a:lnSpc>
                <a:spcBef>
                  <a:spcPts val="0"/>
                </a:spcBef>
                <a:spcAft>
                  <a:spcPts val="800"/>
                </a:spcAft>
                <a:buClr>
                  <a:srgbClr val="F6814A"/>
                </a:buClr>
                <a:buSzPct val="70000"/>
                <a:buFont typeface="Arial" pitchFamily="34" charset="0"/>
                <a:buChar char="►"/>
                <a:tabLst/>
                <a:defRPr/>
              </a:pPr>
              <a:r>
                <a:rPr kumimoji="0" lang="fr-FR" sz="1400" b="0" i="0" u="none" strike="noStrike" kern="0" cap="none" spc="0" normalizeH="0" baseline="0" noProof="0" dirty="0">
                  <a:ln>
                    <a:noFill/>
                  </a:ln>
                  <a:solidFill>
                    <a:srgbClr val="11577F"/>
                  </a:solidFill>
                  <a:effectLst/>
                  <a:uLnTx/>
                  <a:uFillTx/>
                  <a:latin typeface="Arial"/>
                </a:rPr>
                <a:t>2 options possibles : </a:t>
              </a:r>
            </a:p>
            <a:p>
              <a:pPr marL="628605" marR="0" lvl="2" indent="-171438" algn="l" defTabSz="829178" rtl="0" eaLnBrk="0" fontAlgn="base" latinLnBrk="0" hangingPunct="0">
                <a:lnSpc>
                  <a:spcPct val="95000"/>
                </a:lnSpc>
                <a:spcBef>
                  <a:spcPct val="0"/>
                </a:spcBef>
                <a:spcAft>
                  <a:spcPts val="800"/>
                </a:spcAft>
                <a:buClr>
                  <a:srgbClr val="F6814A"/>
                </a:buClr>
                <a:buSzPct val="70000"/>
                <a:buFont typeface="Arial" pitchFamily="34" charset="0"/>
                <a:buChar char="►"/>
                <a:tabLst/>
                <a:defRPr/>
              </a:pPr>
              <a:r>
                <a:rPr kumimoji="0" lang="fr-FR" sz="1400" b="1" i="0" u="none" strike="noStrike" kern="0" cap="none" spc="0" normalizeH="0" baseline="0" noProof="0" dirty="0">
                  <a:ln>
                    <a:noFill/>
                  </a:ln>
                  <a:solidFill>
                    <a:srgbClr val="11577F"/>
                  </a:solidFill>
                  <a:effectLst/>
                  <a:uLnTx/>
                  <a:uFillTx/>
                  <a:latin typeface="Arial" panose="020B0604020202020204" pitchFamily="34" charset="0"/>
                </a:rPr>
                <a:t>Opt-Out passif </a:t>
              </a:r>
              <a:r>
                <a:rPr kumimoji="0" lang="fr-FR" sz="1400" b="0" i="0" u="none" strike="noStrike" kern="0" cap="none" spc="0" normalizeH="0" baseline="0" noProof="0" dirty="0">
                  <a:ln>
                    <a:noFill/>
                  </a:ln>
                  <a:solidFill>
                    <a:srgbClr val="11577F"/>
                  </a:solidFill>
                  <a:effectLst/>
                  <a:uLnTx/>
                  <a:uFillTx/>
                  <a:latin typeface="Arial" panose="020B0604020202020204" pitchFamily="34" charset="0"/>
                </a:rPr>
                <a:t>: </a:t>
              </a:r>
            </a:p>
            <a:p>
              <a:pPr marL="457167" marR="0" lvl="2" indent="1440" algn="l" defTabSz="829178" rtl="0" eaLnBrk="0" fontAlgn="base" latinLnBrk="0" hangingPunct="0">
                <a:lnSpc>
                  <a:spcPct val="95000"/>
                </a:lnSpc>
                <a:spcBef>
                  <a:spcPct val="0"/>
                </a:spcBef>
                <a:spcAft>
                  <a:spcPts val="800"/>
                </a:spcAft>
                <a:buClr>
                  <a:srgbClr val="F6814A"/>
                </a:buClr>
                <a:buSzPct val="70000"/>
                <a:buFontTx/>
                <a:buNone/>
                <a:tabLst/>
                <a:defRPr/>
              </a:pPr>
              <a:r>
                <a:rPr kumimoji="0" lang="fr-FR" sz="1400" b="0" i="0" u="none" strike="noStrike" kern="0" cap="none" spc="0" normalizeH="0" baseline="0" noProof="0" dirty="0">
                  <a:ln>
                    <a:noFill/>
                  </a:ln>
                  <a:solidFill>
                    <a:srgbClr val="11577F"/>
                  </a:solidFill>
                  <a:effectLst/>
                  <a:uLnTx/>
                  <a:uFillTx/>
                  <a:latin typeface="Arial" panose="020B0604020202020204" pitchFamily="34" charset="0"/>
                </a:rPr>
                <a:t>Le DMP de l’assuré est automatiquement créé, le patient peut néanmoins le fermer s’il le souhaite.</a:t>
              </a:r>
            </a:p>
            <a:p>
              <a:pPr marL="628605" marR="0" lvl="2" indent="-171438" algn="l" defTabSz="829178" rtl="0" eaLnBrk="0" fontAlgn="base" latinLnBrk="0" hangingPunct="0">
                <a:lnSpc>
                  <a:spcPct val="95000"/>
                </a:lnSpc>
                <a:spcBef>
                  <a:spcPct val="0"/>
                </a:spcBef>
                <a:spcAft>
                  <a:spcPts val="800"/>
                </a:spcAft>
                <a:buClr>
                  <a:srgbClr val="F6814A"/>
                </a:buClr>
                <a:buSzPct val="70000"/>
                <a:buFont typeface="Arial" pitchFamily="34" charset="0"/>
                <a:buChar char="►"/>
                <a:tabLst/>
                <a:defRPr/>
              </a:pPr>
              <a:r>
                <a:rPr kumimoji="0" lang="fr-FR" sz="1400" b="1" i="0" u="none" strike="noStrike" kern="0" cap="none" spc="0" normalizeH="0" baseline="0" noProof="0" dirty="0">
                  <a:ln>
                    <a:noFill/>
                  </a:ln>
                  <a:solidFill>
                    <a:srgbClr val="11577F"/>
                  </a:solidFill>
                  <a:effectLst/>
                  <a:uLnTx/>
                  <a:uFillTx/>
                  <a:latin typeface="Arial"/>
                </a:rPr>
                <a:t>Opt-Out actif </a:t>
              </a:r>
              <a:r>
                <a:rPr kumimoji="0" lang="fr-FR" sz="1400" b="0" i="0" u="none" strike="noStrike" kern="0" cap="none" spc="0" normalizeH="0" baseline="0" noProof="0" dirty="0">
                  <a:ln>
                    <a:noFill/>
                  </a:ln>
                  <a:solidFill>
                    <a:srgbClr val="11577F"/>
                  </a:solidFill>
                  <a:effectLst/>
                  <a:uLnTx/>
                  <a:uFillTx/>
                  <a:latin typeface="Arial"/>
                </a:rPr>
                <a:t>: </a:t>
              </a:r>
            </a:p>
            <a:p>
              <a:pPr marL="457167" marR="0" lvl="2" indent="1440" algn="l" defTabSz="829178" rtl="0" eaLnBrk="0" fontAlgn="base" latinLnBrk="0" hangingPunct="0">
                <a:lnSpc>
                  <a:spcPct val="95000"/>
                </a:lnSpc>
                <a:spcBef>
                  <a:spcPct val="0"/>
                </a:spcBef>
                <a:spcAft>
                  <a:spcPts val="800"/>
                </a:spcAft>
                <a:buClr>
                  <a:srgbClr val="F6814A"/>
                </a:buClr>
                <a:buSzPct val="70000"/>
                <a:buFontTx/>
                <a:buNone/>
                <a:tabLst/>
                <a:defRPr/>
              </a:pPr>
              <a:r>
                <a:rPr kumimoji="0" lang="fr-FR" sz="1400" b="0" i="0" u="none" strike="noStrike" kern="0" cap="none" spc="0" normalizeH="0" baseline="0" noProof="0" dirty="0">
                  <a:ln>
                    <a:noFill/>
                  </a:ln>
                  <a:solidFill>
                    <a:srgbClr val="11577F"/>
                  </a:solidFill>
                  <a:effectLst/>
                  <a:uLnTx/>
                  <a:uFillTx/>
                  <a:latin typeface="Arial"/>
                </a:rPr>
                <a:t>Le patient reçoit une communication qui l’engage à suivre une démarche spécifique s’il ne souhaite pas que son DMP soit créé. Cette démarche doit être effectuée avant une échéance limite.</a:t>
              </a:r>
            </a:p>
          </p:txBody>
        </p:sp>
        <p:sp>
          <p:nvSpPr>
            <p:cNvPr id="433" name="Rectangle 25">
              <a:extLst>
                <a:ext uri="{FF2B5EF4-FFF2-40B4-BE49-F238E27FC236}">
                  <a16:creationId xmlns="" xmlns:a16="http://schemas.microsoft.com/office/drawing/2014/main" id="{6CB6C6D3-91C5-4512-8880-0FCC2B67027F}"/>
                </a:ext>
              </a:extLst>
            </p:cNvPr>
            <p:cNvSpPr>
              <a:spLocks noChangeArrowheads="1"/>
            </p:cNvSpPr>
            <p:nvPr/>
          </p:nvSpPr>
          <p:spPr bwMode="gray">
            <a:xfrm>
              <a:off x="9257098" y="1276048"/>
              <a:ext cx="2520000" cy="713729"/>
            </a:xfrm>
            <a:prstGeom prst="rect">
              <a:avLst/>
            </a:prstGeom>
            <a:ln w="28575">
              <a:solidFill>
                <a:srgbClr val="11577F"/>
              </a:solidFill>
              <a:headEnd/>
              <a:tailEnd/>
            </a:ln>
          </p:spPr>
          <p:style>
            <a:lnRef idx="2">
              <a:schemeClr val="dk1"/>
            </a:lnRef>
            <a:fillRef idx="1">
              <a:schemeClr val="lt1"/>
            </a:fillRef>
            <a:effectRef idx="0">
              <a:schemeClr val="dk1"/>
            </a:effectRef>
            <a:fontRef idx="minor">
              <a:schemeClr val="dk1"/>
            </a:fontRef>
          </p:style>
          <p:txBody>
            <a:bodyPr lIns="0" tIns="0" rIns="0" bIns="0" anchor="ctr" anchorCtr="0"/>
            <a:lstStyle/>
            <a:p>
              <a:pPr marL="0" marR="0" lvl="0" indent="0" algn="ctr" defTabSz="829178" rtl="0" eaLnBrk="0" fontAlgn="base" latinLnBrk="0" hangingPunct="0">
                <a:lnSpc>
                  <a:spcPct val="95000"/>
                </a:lnSpc>
                <a:spcBef>
                  <a:spcPct val="50000"/>
                </a:spcBef>
                <a:spcAft>
                  <a:spcPts val="800"/>
                </a:spcAft>
                <a:buClr>
                  <a:srgbClr val="969696"/>
                </a:buClr>
                <a:buSzTx/>
                <a:buFontTx/>
                <a:buNone/>
                <a:tabLst/>
                <a:defRPr/>
              </a:pPr>
              <a:r>
                <a:rPr lang="fr-FR" kern="0" dirty="0">
                  <a:solidFill>
                    <a:srgbClr val="11577F"/>
                  </a:solidFill>
                  <a:latin typeface="Arial"/>
                </a:rPr>
                <a:t>Modèle </a:t>
              </a:r>
              <a:r>
                <a:rPr lang="fr-FR" kern="0" dirty="0" err="1" smtClean="0">
                  <a:solidFill>
                    <a:srgbClr val="11577F"/>
                  </a:solidFill>
                  <a:latin typeface="Arial"/>
                </a:rPr>
                <a:t>Opt-Oupt</a:t>
              </a:r>
              <a:endParaRPr lang="fr-FR" kern="0" dirty="0">
                <a:solidFill>
                  <a:srgbClr val="11577F"/>
                </a:solidFill>
                <a:latin typeface="Arial"/>
              </a:endParaRPr>
            </a:p>
          </p:txBody>
        </p:sp>
        <p:sp>
          <p:nvSpPr>
            <p:cNvPr id="220" name="Rectangle 219">
              <a:extLst>
                <a:ext uri="{FF2B5EF4-FFF2-40B4-BE49-F238E27FC236}">
                  <a16:creationId xmlns="" xmlns:a16="http://schemas.microsoft.com/office/drawing/2014/main" id="{B90AAEFD-9C71-44DA-A85D-B7129D970C17}"/>
                </a:ext>
              </a:extLst>
            </p:cNvPr>
            <p:cNvSpPr/>
            <p:nvPr/>
          </p:nvSpPr>
          <p:spPr bwMode="auto">
            <a:xfrm>
              <a:off x="6303651" y="1669968"/>
              <a:ext cx="720000" cy="720000"/>
            </a:xfrm>
            <a:prstGeom prst="rect">
              <a:avLst/>
            </a:prstGeom>
            <a:solidFill>
              <a:schemeClr val="bg1"/>
            </a:solidFill>
            <a:ln w="28575" cap="flat" cmpd="sng" algn="ctr">
              <a:noFill/>
              <a:prstDash val="solid"/>
              <a:round/>
              <a:headEnd type="none" w="med" len="med"/>
              <a:tailEnd type="none" w="med" len="med"/>
            </a:ln>
            <a:effectLst/>
            <a:extLst/>
          </p:spPr>
          <p:txBody>
            <a:bodyPr vert="horz" wrap="square" lIns="104283" tIns="52142" rIns="104283" bIns="52142" numCol="1" rtlCol="0" anchor="t" anchorCtr="0" compatLnSpc="1">
              <a:prstTxWarp prst="textNoShape">
                <a:avLst/>
              </a:prstTxWarp>
            </a:bodyPr>
            <a:lstStyle/>
            <a:p>
              <a:pPr marL="0" marR="0" lvl="0" indent="0" algn="ctr" defTabSz="1042913"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dirty="0">
                <a:ln>
                  <a:noFill/>
                </a:ln>
                <a:solidFill>
                  <a:srgbClr val="0C419A"/>
                </a:solidFill>
                <a:effectLst/>
                <a:uLnTx/>
                <a:uFillTx/>
                <a:latin typeface="Arial" charset="0"/>
              </a:endParaRPr>
            </a:p>
          </p:txBody>
        </p:sp>
        <p:grpSp>
          <p:nvGrpSpPr>
            <p:cNvPr id="222" name="Group 29">
              <a:extLst>
                <a:ext uri="{FF2B5EF4-FFF2-40B4-BE49-F238E27FC236}">
                  <a16:creationId xmlns="" xmlns:a16="http://schemas.microsoft.com/office/drawing/2014/main" id="{0BB1E1BC-CB46-435A-B046-6999F539B42F}"/>
                </a:ext>
              </a:extLst>
            </p:cNvPr>
            <p:cNvGrpSpPr/>
            <p:nvPr/>
          </p:nvGrpSpPr>
          <p:grpSpPr>
            <a:xfrm>
              <a:off x="7208908" y="1909888"/>
              <a:ext cx="148565" cy="144622"/>
              <a:chOff x="3932622" y="2923279"/>
              <a:chExt cx="148565" cy="144622"/>
            </a:xfrm>
          </p:grpSpPr>
          <p:cxnSp>
            <p:nvCxnSpPr>
              <p:cNvPr id="223" name="Straight Connector 31">
                <a:extLst>
                  <a:ext uri="{FF2B5EF4-FFF2-40B4-BE49-F238E27FC236}">
                    <a16:creationId xmlns="" xmlns:a16="http://schemas.microsoft.com/office/drawing/2014/main" id="{E0BAC6A2-BB13-4671-9DA6-CCA91A71DBDC}"/>
                  </a:ext>
                </a:extLst>
              </p:cNvPr>
              <p:cNvCxnSpPr>
                <a:cxnSpLocks/>
              </p:cNvCxnSpPr>
              <p:nvPr/>
            </p:nvCxnSpPr>
            <p:spPr>
              <a:xfrm>
                <a:off x="3932622" y="2923885"/>
                <a:ext cx="144016" cy="14401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24" name="Straight Connector 32">
                <a:extLst>
                  <a:ext uri="{FF2B5EF4-FFF2-40B4-BE49-F238E27FC236}">
                    <a16:creationId xmlns="" xmlns:a16="http://schemas.microsoft.com/office/drawing/2014/main" id="{FDA7077A-3F4E-4F02-A76B-CD69C714E098}"/>
                  </a:ext>
                </a:extLst>
              </p:cNvPr>
              <p:cNvCxnSpPr>
                <a:cxnSpLocks/>
              </p:cNvCxnSpPr>
              <p:nvPr/>
            </p:nvCxnSpPr>
            <p:spPr>
              <a:xfrm rot="5400000">
                <a:off x="3937171" y="2923279"/>
                <a:ext cx="144016" cy="144016"/>
              </a:xfrm>
              <a:prstGeom prst="line">
                <a:avLst/>
              </a:prstGeom>
              <a:ln w="19050">
                <a:solidFill>
                  <a:schemeClr val="bg1"/>
                </a:solidFill>
              </a:ln>
            </p:spPr>
            <p:style>
              <a:lnRef idx="1">
                <a:schemeClr val="accent1"/>
              </a:lnRef>
              <a:fillRef idx="0">
                <a:schemeClr val="accent1"/>
              </a:fillRef>
              <a:effectRef idx="0">
                <a:schemeClr val="accent1"/>
              </a:effectRef>
              <a:fontRef idx="minor">
                <a:schemeClr val="tx1"/>
              </a:fontRef>
            </p:style>
          </p:cxnSp>
        </p:grpSp>
      </p:grpSp>
      <p:grpSp>
        <p:nvGrpSpPr>
          <p:cNvPr id="435" name="Group 112">
            <a:extLst>
              <a:ext uri="{FF2B5EF4-FFF2-40B4-BE49-F238E27FC236}">
                <a16:creationId xmlns="" xmlns:a16="http://schemas.microsoft.com/office/drawing/2014/main" id="{27CEE803-B5D4-4996-B75B-DFA03B07A605}"/>
              </a:ext>
            </a:extLst>
          </p:cNvPr>
          <p:cNvGrpSpPr>
            <a:grpSpLocks noChangeAspect="1"/>
          </p:cNvGrpSpPr>
          <p:nvPr/>
        </p:nvGrpSpPr>
        <p:grpSpPr bwMode="auto">
          <a:xfrm>
            <a:off x="3097824" y="5938700"/>
            <a:ext cx="286234" cy="286955"/>
            <a:chOff x="2252" y="568"/>
            <a:chExt cx="3176" cy="3184"/>
          </a:xfrm>
        </p:grpSpPr>
        <p:sp>
          <p:nvSpPr>
            <p:cNvPr id="436" name="AutoShape 111">
              <a:extLst>
                <a:ext uri="{FF2B5EF4-FFF2-40B4-BE49-F238E27FC236}">
                  <a16:creationId xmlns="" xmlns:a16="http://schemas.microsoft.com/office/drawing/2014/main" id="{D776DCD1-393E-4CF1-B2BF-F624D9E50EC8}"/>
                </a:ext>
              </a:extLst>
            </p:cNvPr>
            <p:cNvSpPr>
              <a:spLocks noChangeAspect="1" noChangeArrowheads="1" noTextEdit="1"/>
            </p:cNvSpPr>
            <p:nvPr/>
          </p:nvSpPr>
          <p:spPr bwMode="auto">
            <a:xfrm>
              <a:off x="2252" y="568"/>
              <a:ext cx="3176" cy="31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ndParaRPr>
            </a:p>
          </p:txBody>
        </p:sp>
        <p:sp>
          <p:nvSpPr>
            <p:cNvPr id="437" name="Freeform 113">
              <a:extLst>
                <a:ext uri="{FF2B5EF4-FFF2-40B4-BE49-F238E27FC236}">
                  <a16:creationId xmlns="" xmlns:a16="http://schemas.microsoft.com/office/drawing/2014/main" id="{5B284761-2044-4EA4-A3CC-50DA38EB5CD5}"/>
                </a:ext>
              </a:extLst>
            </p:cNvPr>
            <p:cNvSpPr>
              <a:spLocks noEditPoints="1"/>
            </p:cNvSpPr>
            <p:nvPr/>
          </p:nvSpPr>
          <p:spPr bwMode="auto">
            <a:xfrm>
              <a:off x="2252" y="570"/>
              <a:ext cx="3174" cy="3174"/>
            </a:xfrm>
            <a:custGeom>
              <a:avLst/>
              <a:gdLst>
                <a:gd name="T0" fmla="*/ 3172 w 3174"/>
                <a:gd name="T1" fmla="*/ 1668 h 3174"/>
                <a:gd name="T2" fmla="*/ 3142 w 3174"/>
                <a:gd name="T3" fmla="*/ 1906 h 3174"/>
                <a:gd name="T4" fmla="*/ 3078 w 3174"/>
                <a:gd name="T5" fmla="*/ 2132 h 3174"/>
                <a:gd name="T6" fmla="*/ 2982 w 3174"/>
                <a:gd name="T7" fmla="*/ 2342 h 3174"/>
                <a:gd name="T8" fmla="*/ 2858 w 3174"/>
                <a:gd name="T9" fmla="*/ 2536 h 3174"/>
                <a:gd name="T10" fmla="*/ 2710 w 3174"/>
                <a:gd name="T11" fmla="*/ 2708 h 3174"/>
                <a:gd name="T12" fmla="*/ 2536 w 3174"/>
                <a:gd name="T13" fmla="*/ 2858 h 3174"/>
                <a:gd name="T14" fmla="*/ 2344 w 3174"/>
                <a:gd name="T15" fmla="*/ 2982 h 3174"/>
                <a:gd name="T16" fmla="*/ 2132 w 3174"/>
                <a:gd name="T17" fmla="*/ 3078 h 3174"/>
                <a:gd name="T18" fmla="*/ 1906 w 3174"/>
                <a:gd name="T19" fmla="*/ 3142 h 3174"/>
                <a:gd name="T20" fmla="*/ 1668 w 3174"/>
                <a:gd name="T21" fmla="*/ 3172 h 3174"/>
                <a:gd name="T22" fmla="*/ 1506 w 3174"/>
                <a:gd name="T23" fmla="*/ 3172 h 3174"/>
                <a:gd name="T24" fmla="*/ 1268 w 3174"/>
                <a:gd name="T25" fmla="*/ 3142 h 3174"/>
                <a:gd name="T26" fmla="*/ 1042 w 3174"/>
                <a:gd name="T27" fmla="*/ 3078 h 3174"/>
                <a:gd name="T28" fmla="*/ 832 w 3174"/>
                <a:gd name="T29" fmla="*/ 2982 h 3174"/>
                <a:gd name="T30" fmla="*/ 638 w 3174"/>
                <a:gd name="T31" fmla="*/ 2858 h 3174"/>
                <a:gd name="T32" fmla="*/ 466 w 3174"/>
                <a:gd name="T33" fmla="*/ 2708 h 3174"/>
                <a:gd name="T34" fmla="*/ 316 w 3174"/>
                <a:gd name="T35" fmla="*/ 2536 h 3174"/>
                <a:gd name="T36" fmla="*/ 192 w 3174"/>
                <a:gd name="T37" fmla="*/ 2342 h 3174"/>
                <a:gd name="T38" fmla="*/ 96 w 3174"/>
                <a:gd name="T39" fmla="*/ 2132 h 3174"/>
                <a:gd name="T40" fmla="*/ 32 w 3174"/>
                <a:gd name="T41" fmla="*/ 1906 h 3174"/>
                <a:gd name="T42" fmla="*/ 2 w 3174"/>
                <a:gd name="T43" fmla="*/ 1668 h 3174"/>
                <a:gd name="T44" fmla="*/ 2 w 3174"/>
                <a:gd name="T45" fmla="*/ 1504 h 3174"/>
                <a:gd name="T46" fmla="*/ 32 w 3174"/>
                <a:gd name="T47" fmla="*/ 1266 h 3174"/>
                <a:gd name="T48" fmla="*/ 96 w 3174"/>
                <a:gd name="T49" fmla="*/ 1042 h 3174"/>
                <a:gd name="T50" fmla="*/ 192 w 3174"/>
                <a:gd name="T51" fmla="*/ 830 h 3174"/>
                <a:gd name="T52" fmla="*/ 316 w 3174"/>
                <a:gd name="T53" fmla="*/ 638 h 3174"/>
                <a:gd name="T54" fmla="*/ 466 w 3174"/>
                <a:gd name="T55" fmla="*/ 464 h 3174"/>
                <a:gd name="T56" fmla="*/ 638 w 3174"/>
                <a:gd name="T57" fmla="*/ 314 h 3174"/>
                <a:gd name="T58" fmla="*/ 832 w 3174"/>
                <a:gd name="T59" fmla="*/ 192 h 3174"/>
                <a:gd name="T60" fmla="*/ 1042 w 3174"/>
                <a:gd name="T61" fmla="*/ 96 h 3174"/>
                <a:gd name="T62" fmla="*/ 1268 w 3174"/>
                <a:gd name="T63" fmla="*/ 32 h 3174"/>
                <a:gd name="T64" fmla="*/ 1506 w 3174"/>
                <a:gd name="T65" fmla="*/ 2 h 3174"/>
                <a:gd name="T66" fmla="*/ 1668 w 3174"/>
                <a:gd name="T67" fmla="*/ 2 h 3174"/>
                <a:gd name="T68" fmla="*/ 1906 w 3174"/>
                <a:gd name="T69" fmla="*/ 32 h 3174"/>
                <a:gd name="T70" fmla="*/ 2132 w 3174"/>
                <a:gd name="T71" fmla="*/ 96 h 3174"/>
                <a:gd name="T72" fmla="*/ 2344 w 3174"/>
                <a:gd name="T73" fmla="*/ 192 h 3174"/>
                <a:gd name="T74" fmla="*/ 2536 w 3174"/>
                <a:gd name="T75" fmla="*/ 314 h 3174"/>
                <a:gd name="T76" fmla="*/ 2710 w 3174"/>
                <a:gd name="T77" fmla="*/ 464 h 3174"/>
                <a:gd name="T78" fmla="*/ 2858 w 3174"/>
                <a:gd name="T79" fmla="*/ 638 h 3174"/>
                <a:gd name="T80" fmla="*/ 2982 w 3174"/>
                <a:gd name="T81" fmla="*/ 830 h 3174"/>
                <a:gd name="T82" fmla="*/ 3078 w 3174"/>
                <a:gd name="T83" fmla="*/ 1042 h 3174"/>
                <a:gd name="T84" fmla="*/ 3142 w 3174"/>
                <a:gd name="T85" fmla="*/ 1266 h 3174"/>
                <a:gd name="T86" fmla="*/ 3172 w 3174"/>
                <a:gd name="T87" fmla="*/ 1504 h 3174"/>
                <a:gd name="T88" fmla="*/ 3174 w 3174"/>
                <a:gd name="T89" fmla="*/ 1586 h 3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174" h="3174">
                  <a:moveTo>
                    <a:pt x="3174" y="1586"/>
                  </a:moveTo>
                  <a:lnTo>
                    <a:pt x="3174" y="1586"/>
                  </a:lnTo>
                  <a:lnTo>
                    <a:pt x="3172" y="1668"/>
                  </a:lnTo>
                  <a:lnTo>
                    <a:pt x="3166" y="1748"/>
                  </a:lnTo>
                  <a:lnTo>
                    <a:pt x="3156" y="1828"/>
                  </a:lnTo>
                  <a:lnTo>
                    <a:pt x="3142" y="1906"/>
                  </a:lnTo>
                  <a:lnTo>
                    <a:pt x="3124" y="1982"/>
                  </a:lnTo>
                  <a:lnTo>
                    <a:pt x="3102" y="2058"/>
                  </a:lnTo>
                  <a:lnTo>
                    <a:pt x="3078" y="2132"/>
                  </a:lnTo>
                  <a:lnTo>
                    <a:pt x="3050" y="2204"/>
                  </a:lnTo>
                  <a:lnTo>
                    <a:pt x="3018" y="2274"/>
                  </a:lnTo>
                  <a:lnTo>
                    <a:pt x="2982" y="2342"/>
                  </a:lnTo>
                  <a:lnTo>
                    <a:pt x="2944" y="2410"/>
                  </a:lnTo>
                  <a:lnTo>
                    <a:pt x="2904" y="2474"/>
                  </a:lnTo>
                  <a:lnTo>
                    <a:pt x="2858" y="2536"/>
                  </a:lnTo>
                  <a:lnTo>
                    <a:pt x="2812" y="2596"/>
                  </a:lnTo>
                  <a:lnTo>
                    <a:pt x="2762" y="2654"/>
                  </a:lnTo>
                  <a:lnTo>
                    <a:pt x="2710" y="2708"/>
                  </a:lnTo>
                  <a:lnTo>
                    <a:pt x="2654" y="2760"/>
                  </a:lnTo>
                  <a:lnTo>
                    <a:pt x="2596" y="2810"/>
                  </a:lnTo>
                  <a:lnTo>
                    <a:pt x="2536" y="2858"/>
                  </a:lnTo>
                  <a:lnTo>
                    <a:pt x="2474" y="2902"/>
                  </a:lnTo>
                  <a:lnTo>
                    <a:pt x="2410" y="2944"/>
                  </a:lnTo>
                  <a:lnTo>
                    <a:pt x="2344" y="2982"/>
                  </a:lnTo>
                  <a:lnTo>
                    <a:pt x="2274" y="3016"/>
                  </a:lnTo>
                  <a:lnTo>
                    <a:pt x="2204" y="3048"/>
                  </a:lnTo>
                  <a:lnTo>
                    <a:pt x="2132" y="3078"/>
                  </a:lnTo>
                  <a:lnTo>
                    <a:pt x="2058" y="3102"/>
                  </a:lnTo>
                  <a:lnTo>
                    <a:pt x="1984" y="3124"/>
                  </a:lnTo>
                  <a:lnTo>
                    <a:pt x="1906" y="3142"/>
                  </a:lnTo>
                  <a:lnTo>
                    <a:pt x="1828" y="3156"/>
                  </a:lnTo>
                  <a:lnTo>
                    <a:pt x="1750" y="3166"/>
                  </a:lnTo>
                  <a:lnTo>
                    <a:pt x="1668" y="3172"/>
                  </a:lnTo>
                  <a:lnTo>
                    <a:pt x="1588" y="3174"/>
                  </a:lnTo>
                  <a:lnTo>
                    <a:pt x="1588" y="3174"/>
                  </a:lnTo>
                  <a:lnTo>
                    <a:pt x="1506" y="3172"/>
                  </a:lnTo>
                  <a:lnTo>
                    <a:pt x="1426" y="3166"/>
                  </a:lnTo>
                  <a:lnTo>
                    <a:pt x="1346" y="3156"/>
                  </a:lnTo>
                  <a:lnTo>
                    <a:pt x="1268" y="3142"/>
                  </a:lnTo>
                  <a:lnTo>
                    <a:pt x="1190" y="3124"/>
                  </a:lnTo>
                  <a:lnTo>
                    <a:pt x="1116" y="3102"/>
                  </a:lnTo>
                  <a:lnTo>
                    <a:pt x="1042" y="3078"/>
                  </a:lnTo>
                  <a:lnTo>
                    <a:pt x="970" y="3048"/>
                  </a:lnTo>
                  <a:lnTo>
                    <a:pt x="900" y="3016"/>
                  </a:lnTo>
                  <a:lnTo>
                    <a:pt x="832" y="2982"/>
                  </a:lnTo>
                  <a:lnTo>
                    <a:pt x="764" y="2944"/>
                  </a:lnTo>
                  <a:lnTo>
                    <a:pt x="700" y="2902"/>
                  </a:lnTo>
                  <a:lnTo>
                    <a:pt x="638" y="2858"/>
                  </a:lnTo>
                  <a:lnTo>
                    <a:pt x="578" y="2810"/>
                  </a:lnTo>
                  <a:lnTo>
                    <a:pt x="520" y="2760"/>
                  </a:lnTo>
                  <a:lnTo>
                    <a:pt x="466" y="2708"/>
                  </a:lnTo>
                  <a:lnTo>
                    <a:pt x="412" y="2654"/>
                  </a:lnTo>
                  <a:lnTo>
                    <a:pt x="362" y="2596"/>
                  </a:lnTo>
                  <a:lnTo>
                    <a:pt x="316" y="2536"/>
                  </a:lnTo>
                  <a:lnTo>
                    <a:pt x="272" y="2474"/>
                  </a:lnTo>
                  <a:lnTo>
                    <a:pt x="230" y="2410"/>
                  </a:lnTo>
                  <a:lnTo>
                    <a:pt x="192" y="2342"/>
                  </a:lnTo>
                  <a:lnTo>
                    <a:pt x="156" y="2274"/>
                  </a:lnTo>
                  <a:lnTo>
                    <a:pt x="124" y="2204"/>
                  </a:lnTo>
                  <a:lnTo>
                    <a:pt x="96" y="2132"/>
                  </a:lnTo>
                  <a:lnTo>
                    <a:pt x="72" y="2058"/>
                  </a:lnTo>
                  <a:lnTo>
                    <a:pt x="50" y="1982"/>
                  </a:lnTo>
                  <a:lnTo>
                    <a:pt x="32" y="1906"/>
                  </a:lnTo>
                  <a:lnTo>
                    <a:pt x="18" y="1828"/>
                  </a:lnTo>
                  <a:lnTo>
                    <a:pt x="8" y="1748"/>
                  </a:lnTo>
                  <a:lnTo>
                    <a:pt x="2" y="1668"/>
                  </a:lnTo>
                  <a:lnTo>
                    <a:pt x="0" y="1586"/>
                  </a:lnTo>
                  <a:lnTo>
                    <a:pt x="0" y="1586"/>
                  </a:lnTo>
                  <a:lnTo>
                    <a:pt x="2" y="1504"/>
                  </a:lnTo>
                  <a:lnTo>
                    <a:pt x="8" y="1424"/>
                  </a:lnTo>
                  <a:lnTo>
                    <a:pt x="18" y="1346"/>
                  </a:lnTo>
                  <a:lnTo>
                    <a:pt x="32" y="1266"/>
                  </a:lnTo>
                  <a:lnTo>
                    <a:pt x="50" y="1190"/>
                  </a:lnTo>
                  <a:lnTo>
                    <a:pt x="72" y="1114"/>
                  </a:lnTo>
                  <a:lnTo>
                    <a:pt x="96" y="1042"/>
                  </a:lnTo>
                  <a:lnTo>
                    <a:pt x="124" y="970"/>
                  </a:lnTo>
                  <a:lnTo>
                    <a:pt x="156" y="898"/>
                  </a:lnTo>
                  <a:lnTo>
                    <a:pt x="192" y="830"/>
                  </a:lnTo>
                  <a:lnTo>
                    <a:pt x="230" y="764"/>
                  </a:lnTo>
                  <a:lnTo>
                    <a:pt x="272" y="700"/>
                  </a:lnTo>
                  <a:lnTo>
                    <a:pt x="316" y="638"/>
                  </a:lnTo>
                  <a:lnTo>
                    <a:pt x="362" y="578"/>
                  </a:lnTo>
                  <a:lnTo>
                    <a:pt x="412" y="520"/>
                  </a:lnTo>
                  <a:lnTo>
                    <a:pt x="466" y="464"/>
                  </a:lnTo>
                  <a:lnTo>
                    <a:pt x="520" y="412"/>
                  </a:lnTo>
                  <a:lnTo>
                    <a:pt x="578" y="362"/>
                  </a:lnTo>
                  <a:lnTo>
                    <a:pt x="638" y="314"/>
                  </a:lnTo>
                  <a:lnTo>
                    <a:pt x="700" y="270"/>
                  </a:lnTo>
                  <a:lnTo>
                    <a:pt x="764" y="230"/>
                  </a:lnTo>
                  <a:lnTo>
                    <a:pt x="832" y="192"/>
                  </a:lnTo>
                  <a:lnTo>
                    <a:pt x="900" y="156"/>
                  </a:lnTo>
                  <a:lnTo>
                    <a:pt x="970" y="124"/>
                  </a:lnTo>
                  <a:lnTo>
                    <a:pt x="1042" y="96"/>
                  </a:lnTo>
                  <a:lnTo>
                    <a:pt x="1116" y="70"/>
                  </a:lnTo>
                  <a:lnTo>
                    <a:pt x="1190" y="50"/>
                  </a:lnTo>
                  <a:lnTo>
                    <a:pt x="1268" y="32"/>
                  </a:lnTo>
                  <a:lnTo>
                    <a:pt x="1346" y="18"/>
                  </a:lnTo>
                  <a:lnTo>
                    <a:pt x="1426" y="8"/>
                  </a:lnTo>
                  <a:lnTo>
                    <a:pt x="1506" y="2"/>
                  </a:lnTo>
                  <a:lnTo>
                    <a:pt x="1588" y="0"/>
                  </a:lnTo>
                  <a:lnTo>
                    <a:pt x="1588" y="0"/>
                  </a:lnTo>
                  <a:lnTo>
                    <a:pt x="1668" y="2"/>
                  </a:lnTo>
                  <a:lnTo>
                    <a:pt x="1750" y="8"/>
                  </a:lnTo>
                  <a:lnTo>
                    <a:pt x="1828" y="18"/>
                  </a:lnTo>
                  <a:lnTo>
                    <a:pt x="1906" y="32"/>
                  </a:lnTo>
                  <a:lnTo>
                    <a:pt x="1984" y="50"/>
                  </a:lnTo>
                  <a:lnTo>
                    <a:pt x="2058" y="70"/>
                  </a:lnTo>
                  <a:lnTo>
                    <a:pt x="2132" y="96"/>
                  </a:lnTo>
                  <a:lnTo>
                    <a:pt x="2204" y="124"/>
                  </a:lnTo>
                  <a:lnTo>
                    <a:pt x="2274" y="156"/>
                  </a:lnTo>
                  <a:lnTo>
                    <a:pt x="2344" y="192"/>
                  </a:lnTo>
                  <a:lnTo>
                    <a:pt x="2410" y="230"/>
                  </a:lnTo>
                  <a:lnTo>
                    <a:pt x="2474" y="270"/>
                  </a:lnTo>
                  <a:lnTo>
                    <a:pt x="2536" y="314"/>
                  </a:lnTo>
                  <a:lnTo>
                    <a:pt x="2596" y="362"/>
                  </a:lnTo>
                  <a:lnTo>
                    <a:pt x="2654" y="412"/>
                  </a:lnTo>
                  <a:lnTo>
                    <a:pt x="2710" y="464"/>
                  </a:lnTo>
                  <a:lnTo>
                    <a:pt x="2762" y="520"/>
                  </a:lnTo>
                  <a:lnTo>
                    <a:pt x="2812" y="578"/>
                  </a:lnTo>
                  <a:lnTo>
                    <a:pt x="2858" y="638"/>
                  </a:lnTo>
                  <a:lnTo>
                    <a:pt x="2904" y="700"/>
                  </a:lnTo>
                  <a:lnTo>
                    <a:pt x="2944" y="764"/>
                  </a:lnTo>
                  <a:lnTo>
                    <a:pt x="2982" y="830"/>
                  </a:lnTo>
                  <a:lnTo>
                    <a:pt x="3018" y="898"/>
                  </a:lnTo>
                  <a:lnTo>
                    <a:pt x="3050" y="970"/>
                  </a:lnTo>
                  <a:lnTo>
                    <a:pt x="3078" y="1042"/>
                  </a:lnTo>
                  <a:lnTo>
                    <a:pt x="3102" y="1114"/>
                  </a:lnTo>
                  <a:lnTo>
                    <a:pt x="3124" y="1190"/>
                  </a:lnTo>
                  <a:lnTo>
                    <a:pt x="3142" y="1266"/>
                  </a:lnTo>
                  <a:lnTo>
                    <a:pt x="3156" y="1346"/>
                  </a:lnTo>
                  <a:lnTo>
                    <a:pt x="3166" y="1424"/>
                  </a:lnTo>
                  <a:lnTo>
                    <a:pt x="3172" y="1504"/>
                  </a:lnTo>
                  <a:lnTo>
                    <a:pt x="3174" y="1586"/>
                  </a:lnTo>
                  <a:lnTo>
                    <a:pt x="3174" y="1586"/>
                  </a:lnTo>
                  <a:close/>
                  <a:moveTo>
                    <a:pt x="3174" y="1586"/>
                  </a:moveTo>
                  <a:lnTo>
                    <a:pt x="3174" y="1586"/>
                  </a:lnTo>
                  <a:close/>
                </a:path>
              </a:pathLst>
            </a:custGeom>
            <a:solidFill>
              <a:srgbClr val="82CC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ndParaRPr>
            </a:p>
          </p:txBody>
        </p:sp>
        <p:sp>
          <p:nvSpPr>
            <p:cNvPr id="438" name="Freeform 114">
              <a:extLst>
                <a:ext uri="{FF2B5EF4-FFF2-40B4-BE49-F238E27FC236}">
                  <a16:creationId xmlns="" xmlns:a16="http://schemas.microsoft.com/office/drawing/2014/main" id="{74ABDE41-3ECA-4D85-AF8D-358BE44F92C0}"/>
                </a:ext>
              </a:extLst>
            </p:cNvPr>
            <p:cNvSpPr>
              <a:spLocks/>
            </p:cNvSpPr>
            <p:nvPr/>
          </p:nvSpPr>
          <p:spPr bwMode="auto">
            <a:xfrm>
              <a:off x="2252" y="570"/>
              <a:ext cx="3174" cy="3174"/>
            </a:xfrm>
            <a:custGeom>
              <a:avLst/>
              <a:gdLst>
                <a:gd name="T0" fmla="*/ 3172 w 3174"/>
                <a:gd name="T1" fmla="*/ 1668 h 3174"/>
                <a:gd name="T2" fmla="*/ 3142 w 3174"/>
                <a:gd name="T3" fmla="*/ 1906 h 3174"/>
                <a:gd name="T4" fmla="*/ 3078 w 3174"/>
                <a:gd name="T5" fmla="*/ 2132 h 3174"/>
                <a:gd name="T6" fmla="*/ 2982 w 3174"/>
                <a:gd name="T7" fmla="*/ 2342 h 3174"/>
                <a:gd name="T8" fmla="*/ 2858 w 3174"/>
                <a:gd name="T9" fmla="*/ 2536 h 3174"/>
                <a:gd name="T10" fmla="*/ 2710 w 3174"/>
                <a:gd name="T11" fmla="*/ 2708 h 3174"/>
                <a:gd name="T12" fmla="*/ 2536 w 3174"/>
                <a:gd name="T13" fmla="*/ 2858 h 3174"/>
                <a:gd name="T14" fmla="*/ 2344 w 3174"/>
                <a:gd name="T15" fmla="*/ 2982 h 3174"/>
                <a:gd name="T16" fmla="*/ 2132 w 3174"/>
                <a:gd name="T17" fmla="*/ 3078 h 3174"/>
                <a:gd name="T18" fmla="*/ 1906 w 3174"/>
                <a:gd name="T19" fmla="*/ 3142 h 3174"/>
                <a:gd name="T20" fmla="*/ 1668 w 3174"/>
                <a:gd name="T21" fmla="*/ 3172 h 3174"/>
                <a:gd name="T22" fmla="*/ 1506 w 3174"/>
                <a:gd name="T23" fmla="*/ 3172 h 3174"/>
                <a:gd name="T24" fmla="*/ 1268 w 3174"/>
                <a:gd name="T25" fmla="*/ 3142 h 3174"/>
                <a:gd name="T26" fmla="*/ 1042 w 3174"/>
                <a:gd name="T27" fmla="*/ 3078 h 3174"/>
                <a:gd name="T28" fmla="*/ 832 w 3174"/>
                <a:gd name="T29" fmla="*/ 2982 h 3174"/>
                <a:gd name="T30" fmla="*/ 638 w 3174"/>
                <a:gd name="T31" fmla="*/ 2858 h 3174"/>
                <a:gd name="T32" fmla="*/ 466 w 3174"/>
                <a:gd name="T33" fmla="*/ 2708 h 3174"/>
                <a:gd name="T34" fmla="*/ 316 w 3174"/>
                <a:gd name="T35" fmla="*/ 2536 h 3174"/>
                <a:gd name="T36" fmla="*/ 192 w 3174"/>
                <a:gd name="T37" fmla="*/ 2342 h 3174"/>
                <a:gd name="T38" fmla="*/ 96 w 3174"/>
                <a:gd name="T39" fmla="*/ 2132 h 3174"/>
                <a:gd name="T40" fmla="*/ 32 w 3174"/>
                <a:gd name="T41" fmla="*/ 1906 h 3174"/>
                <a:gd name="T42" fmla="*/ 2 w 3174"/>
                <a:gd name="T43" fmla="*/ 1668 h 3174"/>
                <a:gd name="T44" fmla="*/ 2 w 3174"/>
                <a:gd name="T45" fmla="*/ 1504 h 3174"/>
                <a:gd name="T46" fmla="*/ 32 w 3174"/>
                <a:gd name="T47" fmla="*/ 1266 h 3174"/>
                <a:gd name="T48" fmla="*/ 96 w 3174"/>
                <a:gd name="T49" fmla="*/ 1042 h 3174"/>
                <a:gd name="T50" fmla="*/ 192 w 3174"/>
                <a:gd name="T51" fmla="*/ 830 h 3174"/>
                <a:gd name="T52" fmla="*/ 316 w 3174"/>
                <a:gd name="T53" fmla="*/ 638 h 3174"/>
                <a:gd name="T54" fmla="*/ 466 w 3174"/>
                <a:gd name="T55" fmla="*/ 464 h 3174"/>
                <a:gd name="T56" fmla="*/ 638 w 3174"/>
                <a:gd name="T57" fmla="*/ 314 h 3174"/>
                <a:gd name="T58" fmla="*/ 832 w 3174"/>
                <a:gd name="T59" fmla="*/ 192 h 3174"/>
                <a:gd name="T60" fmla="*/ 1042 w 3174"/>
                <a:gd name="T61" fmla="*/ 96 h 3174"/>
                <a:gd name="T62" fmla="*/ 1268 w 3174"/>
                <a:gd name="T63" fmla="*/ 32 h 3174"/>
                <a:gd name="T64" fmla="*/ 1506 w 3174"/>
                <a:gd name="T65" fmla="*/ 2 h 3174"/>
                <a:gd name="T66" fmla="*/ 1668 w 3174"/>
                <a:gd name="T67" fmla="*/ 2 h 3174"/>
                <a:gd name="T68" fmla="*/ 1906 w 3174"/>
                <a:gd name="T69" fmla="*/ 32 h 3174"/>
                <a:gd name="T70" fmla="*/ 2132 w 3174"/>
                <a:gd name="T71" fmla="*/ 96 h 3174"/>
                <a:gd name="T72" fmla="*/ 2344 w 3174"/>
                <a:gd name="T73" fmla="*/ 192 h 3174"/>
                <a:gd name="T74" fmla="*/ 2536 w 3174"/>
                <a:gd name="T75" fmla="*/ 314 h 3174"/>
                <a:gd name="T76" fmla="*/ 2710 w 3174"/>
                <a:gd name="T77" fmla="*/ 464 h 3174"/>
                <a:gd name="T78" fmla="*/ 2858 w 3174"/>
                <a:gd name="T79" fmla="*/ 638 h 3174"/>
                <a:gd name="T80" fmla="*/ 2982 w 3174"/>
                <a:gd name="T81" fmla="*/ 830 h 3174"/>
                <a:gd name="T82" fmla="*/ 3078 w 3174"/>
                <a:gd name="T83" fmla="*/ 1042 h 3174"/>
                <a:gd name="T84" fmla="*/ 3142 w 3174"/>
                <a:gd name="T85" fmla="*/ 1266 h 3174"/>
                <a:gd name="T86" fmla="*/ 3172 w 3174"/>
                <a:gd name="T87" fmla="*/ 1504 h 31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174" h="3174">
                  <a:moveTo>
                    <a:pt x="3174" y="1586"/>
                  </a:moveTo>
                  <a:lnTo>
                    <a:pt x="3174" y="1586"/>
                  </a:lnTo>
                  <a:lnTo>
                    <a:pt x="3172" y="1668"/>
                  </a:lnTo>
                  <a:lnTo>
                    <a:pt x="3166" y="1748"/>
                  </a:lnTo>
                  <a:lnTo>
                    <a:pt x="3156" y="1828"/>
                  </a:lnTo>
                  <a:lnTo>
                    <a:pt x="3142" y="1906"/>
                  </a:lnTo>
                  <a:lnTo>
                    <a:pt x="3124" y="1982"/>
                  </a:lnTo>
                  <a:lnTo>
                    <a:pt x="3102" y="2058"/>
                  </a:lnTo>
                  <a:lnTo>
                    <a:pt x="3078" y="2132"/>
                  </a:lnTo>
                  <a:lnTo>
                    <a:pt x="3050" y="2204"/>
                  </a:lnTo>
                  <a:lnTo>
                    <a:pt x="3018" y="2274"/>
                  </a:lnTo>
                  <a:lnTo>
                    <a:pt x="2982" y="2342"/>
                  </a:lnTo>
                  <a:lnTo>
                    <a:pt x="2944" y="2410"/>
                  </a:lnTo>
                  <a:lnTo>
                    <a:pt x="2904" y="2474"/>
                  </a:lnTo>
                  <a:lnTo>
                    <a:pt x="2858" y="2536"/>
                  </a:lnTo>
                  <a:lnTo>
                    <a:pt x="2812" y="2596"/>
                  </a:lnTo>
                  <a:lnTo>
                    <a:pt x="2762" y="2654"/>
                  </a:lnTo>
                  <a:lnTo>
                    <a:pt x="2710" y="2708"/>
                  </a:lnTo>
                  <a:lnTo>
                    <a:pt x="2654" y="2760"/>
                  </a:lnTo>
                  <a:lnTo>
                    <a:pt x="2596" y="2810"/>
                  </a:lnTo>
                  <a:lnTo>
                    <a:pt x="2536" y="2858"/>
                  </a:lnTo>
                  <a:lnTo>
                    <a:pt x="2474" y="2902"/>
                  </a:lnTo>
                  <a:lnTo>
                    <a:pt x="2410" y="2944"/>
                  </a:lnTo>
                  <a:lnTo>
                    <a:pt x="2344" y="2982"/>
                  </a:lnTo>
                  <a:lnTo>
                    <a:pt x="2274" y="3016"/>
                  </a:lnTo>
                  <a:lnTo>
                    <a:pt x="2204" y="3048"/>
                  </a:lnTo>
                  <a:lnTo>
                    <a:pt x="2132" y="3078"/>
                  </a:lnTo>
                  <a:lnTo>
                    <a:pt x="2058" y="3102"/>
                  </a:lnTo>
                  <a:lnTo>
                    <a:pt x="1984" y="3124"/>
                  </a:lnTo>
                  <a:lnTo>
                    <a:pt x="1906" y="3142"/>
                  </a:lnTo>
                  <a:lnTo>
                    <a:pt x="1828" y="3156"/>
                  </a:lnTo>
                  <a:lnTo>
                    <a:pt x="1750" y="3166"/>
                  </a:lnTo>
                  <a:lnTo>
                    <a:pt x="1668" y="3172"/>
                  </a:lnTo>
                  <a:lnTo>
                    <a:pt x="1588" y="3174"/>
                  </a:lnTo>
                  <a:lnTo>
                    <a:pt x="1588" y="3174"/>
                  </a:lnTo>
                  <a:lnTo>
                    <a:pt x="1506" y="3172"/>
                  </a:lnTo>
                  <a:lnTo>
                    <a:pt x="1426" y="3166"/>
                  </a:lnTo>
                  <a:lnTo>
                    <a:pt x="1346" y="3156"/>
                  </a:lnTo>
                  <a:lnTo>
                    <a:pt x="1268" y="3142"/>
                  </a:lnTo>
                  <a:lnTo>
                    <a:pt x="1190" y="3124"/>
                  </a:lnTo>
                  <a:lnTo>
                    <a:pt x="1116" y="3102"/>
                  </a:lnTo>
                  <a:lnTo>
                    <a:pt x="1042" y="3078"/>
                  </a:lnTo>
                  <a:lnTo>
                    <a:pt x="970" y="3048"/>
                  </a:lnTo>
                  <a:lnTo>
                    <a:pt x="900" y="3016"/>
                  </a:lnTo>
                  <a:lnTo>
                    <a:pt x="832" y="2982"/>
                  </a:lnTo>
                  <a:lnTo>
                    <a:pt x="764" y="2944"/>
                  </a:lnTo>
                  <a:lnTo>
                    <a:pt x="700" y="2902"/>
                  </a:lnTo>
                  <a:lnTo>
                    <a:pt x="638" y="2858"/>
                  </a:lnTo>
                  <a:lnTo>
                    <a:pt x="578" y="2810"/>
                  </a:lnTo>
                  <a:lnTo>
                    <a:pt x="520" y="2760"/>
                  </a:lnTo>
                  <a:lnTo>
                    <a:pt x="466" y="2708"/>
                  </a:lnTo>
                  <a:lnTo>
                    <a:pt x="412" y="2654"/>
                  </a:lnTo>
                  <a:lnTo>
                    <a:pt x="362" y="2596"/>
                  </a:lnTo>
                  <a:lnTo>
                    <a:pt x="316" y="2536"/>
                  </a:lnTo>
                  <a:lnTo>
                    <a:pt x="272" y="2474"/>
                  </a:lnTo>
                  <a:lnTo>
                    <a:pt x="230" y="2410"/>
                  </a:lnTo>
                  <a:lnTo>
                    <a:pt x="192" y="2342"/>
                  </a:lnTo>
                  <a:lnTo>
                    <a:pt x="156" y="2274"/>
                  </a:lnTo>
                  <a:lnTo>
                    <a:pt x="124" y="2204"/>
                  </a:lnTo>
                  <a:lnTo>
                    <a:pt x="96" y="2132"/>
                  </a:lnTo>
                  <a:lnTo>
                    <a:pt x="72" y="2058"/>
                  </a:lnTo>
                  <a:lnTo>
                    <a:pt x="50" y="1982"/>
                  </a:lnTo>
                  <a:lnTo>
                    <a:pt x="32" y="1906"/>
                  </a:lnTo>
                  <a:lnTo>
                    <a:pt x="18" y="1828"/>
                  </a:lnTo>
                  <a:lnTo>
                    <a:pt x="8" y="1748"/>
                  </a:lnTo>
                  <a:lnTo>
                    <a:pt x="2" y="1668"/>
                  </a:lnTo>
                  <a:lnTo>
                    <a:pt x="0" y="1586"/>
                  </a:lnTo>
                  <a:lnTo>
                    <a:pt x="0" y="1586"/>
                  </a:lnTo>
                  <a:lnTo>
                    <a:pt x="2" y="1504"/>
                  </a:lnTo>
                  <a:lnTo>
                    <a:pt x="8" y="1424"/>
                  </a:lnTo>
                  <a:lnTo>
                    <a:pt x="18" y="1346"/>
                  </a:lnTo>
                  <a:lnTo>
                    <a:pt x="32" y="1266"/>
                  </a:lnTo>
                  <a:lnTo>
                    <a:pt x="50" y="1190"/>
                  </a:lnTo>
                  <a:lnTo>
                    <a:pt x="72" y="1114"/>
                  </a:lnTo>
                  <a:lnTo>
                    <a:pt x="96" y="1042"/>
                  </a:lnTo>
                  <a:lnTo>
                    <a:pt x="124" y="970"/>
                  </a:lnTo>
                  <a:lnTo>
                    <a:pt x="156" y="898"/>
                  </a:lnTo>
                  <a:lnTo>
                    <a:pt x="192" y="830"/>
                  </a:lnTo>
                  <a:lnTo>
                    <a:pt x="230" y="764"/>
                  </a:lnTo>
                  <a:lnTo>
                    <a:pt x="272" y="700"/>
                  </a:lnTo>
                  <a:lnTo>
                    <a:pt x="316" y="638"/>
                  </a:lnTo>
                  <a:lnTo>
                    <a:pt x="362" y="578"/>
                  </a:lnTo>
                  <a:lnTo>
                    <a:pt x="412" y="520"/>
                  </a:lnTo>
                  <a:lnTo>
                    <a:pt x="466" y="464"/>
                  </a:lnTo>
                  <a:lnTo>
                    <a:pt x="520" y="412"/>
                  </a:lnTo>
                  <a:lnTo>
                    <a:pt x="578" y="362"/>
                  </a:lnTo>
                  <a:lnTo>
                    <a:pt x="638" y="314"/>
                  </a:lnTo>
                  <a:lnTo>
                    <a:pt x="700" y="270"/>
                  </a:lnTo>
                  <a:lnTo>
                    <a:pt x="764" y="230"/>
                  </a:lnTo>
                  <a:lnTo>
                    <a:pt x="832" y="192"/>
                  </a:lnTo>
                  <a:lnTo>
                    <a:pt x="900" y="156"/>
                  </a:lnTo>
                  <a:lnTo>
                    <a:pt x="970" y="124"/>
                  </a:lnTo>
                  <a:lnTo>
                    <a:pt x="1042" y="96"/>
                  </a:lnTo>
                  <a:lnTo>
                    <a:pt x="1116" y="70"/>
                  </a:lnTo>
                  <a:lnTo>
                    <a:pt x="1190" y="50"/>
                  </a:lnTo>
                  <a:lnTo>
                    <a:pt x="1268" y="32"/>
                  </a:lnTo>
                  <a:lnTo>
                    <a:pt x="1346" y="18"/>
                  </a:lnTo>
                  <a:lnTo>
                    <a:pt x="1426" y="8"/>
                  </a:lnTo>
                  <a:lnTo>
                    <a:pt x="1506" y="2"/>
                  </a:lnTo>
                  <a:lnTo>
                    <a:pt x="1588" y="0"/>
                  </a:lnTo>
                  <a:lnTo>
                    <a:pt x="1588" y="0"/>
                  </a:lnTo>
                  <a:lnTo>
                    <a:pt x="1668" y="2"/>
                  </a:lnTo>
                  <a:lnTo>
                    <a:pt x="1750" y="8"/>
                  </a:lnTo>
                  <a:lnTo>
                    <a:pt x="1828" y="18"/>
                  </a:lnTo>
                  <a:lnTo>
                    <a:pt x="1906" y="32"/>
                  </a:lnTo>
                  <a:lnTo>
                    <a:pt x="1984" y="50"/>
                  </a:lnTo>
                  <a:lnTo>
                    <a:pt x="2058" y="70"/>
                  </a:lnTo>
                  <a:lnTo>
                    <a:pt x="2132" y="96"/>
                  </a:lnTo>
                  <a:lnTo>
                    <a:pt x="2204" y="124"/>
                  </a:lnTo>
                  <a:lnTo>
                    <a:pt x="2274" y="156"/>
                  </a:lnTo>
                  <a:lnTo>
                    <a:pt x="2344" y="192"/>
                  </a:lnTo>
                  <a:lnTo>
                    <a:pt x="2410" y="230"/>
                  </a:lnTo>
                  <a:lnTo>
                    <a:pt x="2474" y="270"/>
                  </a:lnTo>
                  <a:lnTo>
                    <a:pt x="2536" y="314"/>
                  </a:lnTo>
                  <a:lnTo>
                    <a:pt x="2596" y="362"/>
                  </a:lnTo>
                  <a:lnTo>
                    <a:pt x="2654" y="412"/>
                  </a:lnTo>
                  <a:lnTo>
                    <a:pt x="2710" y="464"/>
                  </a:lnTo>
                  <a:lnTo>
                    <a:pt x="2762" y="520"/>
                  </a:lnTo>
                  <a:lnTo>
                    <a:pt x="2812" y="578"/>
                  </a:lnTo>
                  <a:lnTo>
                    <a:pt x="2858" y="638"/>
                  </a:lnTo>
                  <a:lnTo>
                    <a:pt x="2904" y="700"/>
                  </a:lnTo>
                  <a:lnTo>
                    <a:pt x="2944" y="764"/>
                  </a:lnTo>
                  <a:lnTo>
                    <a:pt x="2982" y="830"/>
                  </a:lnTo>
                  <a:lnTo>
                    <a:pt x="3018" y="898"/>
                  </a:lnTo>
                  <a:lnTo>
                    <a:pt x="3050" y="970"/>
                  </a:lnTo>
                  <a:lnTo>
                    <a:pt x="3078" y="1042"/>
                  </a:lnTo>
                  <a:lnTo>
                    <a:pt x="3102" y="1114"/>
                  </a:lnTo>
                  <a:lnTo>
                    <a:pt x="3124" y="1190"/>
                  </a:lnTo>
                  <a:lnTo>
                    <a:pt x="3142" y="1266"/>
                  </a:lnTo>
                  <a:lnTo>
                    <a:pt x="3156" y="1346"/>
                  </a:lnTo>
                  <a:lnTo>
                    <a:pt x="3166" y="1424"/>
                  </a:lnTo>
                  <a:lnTo>
                    <a:pt x="3172" y="1504"/>
                  </a:lnTo>
                  <a:lnTo>
                    <a:pt x="3174" y="1586"/>
                  </a:lnTo>
                  <a:lnTo>
                    <a:pt x="3174" y="158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ndParaRPr>
            </a:p>
          </p:txBody>
        </p:sp>
        <p:sp>
          <p:nvSpPr>
            <p:cNvPr id="439" name="Line 115">
              <a:extLst>
                <a:ext uri="{FF2B5EF4-FFF2-40B4-BE49-F238E27FC236}">
                  <a16:creationId xmlns="" xmlns:a16="http://schemas.microsoft.com/office/drawing/2014/main" id="{39639E22-14CD-4B64-B1E5-F9BA1A306A51}"/>
                </a:ext>
              </a:extLst>
            </p:cNvPr>
            <p:cNvSpPr>
              <a:spLocks noChangeShapeType="1"/>
            </p:cNvSpPr>
            <p:nvPr/>
          </p:nvSpPr>
          <p:spPr bwMode="auto">
            <a:xfrm>
              <a:off x="5426" y="2156"/>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ndParaRPr>
            </a:p>
          </p:txBody>
        </p:sp>
        <p:sp>
          <p:nvSpPr>
            <p:cNvPr id="440" name="Freeform 117">
              <a:extLst>
                <a:ext uri="{FF2B5EF4-FFF2-40B4-BE49-F238E27FC236}">
                  <a16:creationId xmlns="" xmlns:a16="http://schemas.microsoft.com/office/drawing/2014/main" id="{829B4904-4B62-4C3D-8911-1B74A48D4C26}"/>
                </a:ext>
              </a:extLst>
            </p:cNvPr>
            <p:cNvSpPr>
              <a:spLocks noEditPoints="1"/>
            </p:cNvSpPr>
            <p:nvPr/>
          </p:nvSpPr>
          <p:spPr bwMode="auto">
            <a:xfrm>
              <a:off x="3274" y="1708"/>
              <a:ext cx="1464" cy="996"/>
            </a:xfrm>
            <a:custGeom>
              <a:avLst/>
              <a:gdLst>
                <a:gd name="T0" fmla="*/ 540 w 1464"/>
                <a:gd name="T1" fmla="*/ 996 h 996"/>
                <a:gd name="T2" fmla="*/ 540 w 1464"/>
                <a:gd name="T3" fmla="*/ 996 h 996"/>
                <a:gd name="T4" fmla="*/ 526 w 1464"/>
                <a:gd name="T5" fmla="*/ 996 h 996"/>
                <a:gd name="T6" fmla="*/ 512 w 1464"/>
                <a:gd name="T7" fmla="*/ 992 h 996"/>
                <a:gd name="T8" fmla="*/ 500 w 1464"/>
                <a:gd name="T9" fmla="*/ 986 h 996"/>
                <a:gd name="T10" fmla="*/ 488 w 1464"/>
                <a:gd name="T11" fmla="*/ 976 h 996"/>
                <a:gd name="T12" fmla="*/ 22 w 1464"/>
                <a:gd name="T13" fmla="*/ 510 h 996"/>
                <a:gd name="T14" fmla="*/ 22 w 1464"/>
                <a:gd name="T15" fmla="*/ 510 h 996"/>
                <a:gd name="T16" fmla="*/ 12 w 1464"/>
                <a:gd name="T17" fmla="*/ 498 h 996"/>
                <a:gd name="T18" fmla="*/ 6 w 1464"/>
                <a:gd name="T19" fmla="*/ 484 h 996"/>
                <a:gd name="T20" fmla="*/ 0 w 1464"/>
                <a:gd name="T21" fmla="*/ 470 h 996"/>
                <a:gd name="T22" fmla="*/ 0 w 1464"/>
                <a:gd name="T23" fmla="*/ 456 h 996"/>
                <a:gd name="T24" fmla="*/ 0 w 1464"/>
                <a:gd name="T25" fmla="*/ 442 h 996"/>
                <a:gd name="T26" fmla="*/ 6 w 1464"/>
                <a:gd name="T27" fmla="*/ 428 h 996"/>
                <a:gd name="T28" fmla="*/ 12 w 1464"/>
                <a:gd name="T29" fmla="*/ 414 h 996"/>
                <a:gd name="T30" fmla="*/ 22 w 1464"/>
                <a:gd name="T31" fmla="*/ 402 h 996"/>
                <a:gd name="T32" fmla="*/ 22 w 1464"/>
                <a:gd name="T33" fmla="*/ 402 h 996"/>
                <a:gd name="T34" fmla="*/ 34 w 1464"/>
                <a:gd name="T35" fmla="*/ 392 h 996"/>
                <a:gd name="T36" fmla="*/ 48 w 1464"/>
                <a:gd name="T37" fmla="*/ 386 h 996"/>
                <a:gd name="T38" fmla="*/ 62 w 1464"/>
                <a:gd name="T39" fmla="*/ 380 h 996"/>
                <a:gd name="T40" fmla="*/ 76 w 1464"/>
                <a:gd name="T41" fmla="*/ 380 h 996"/>
                <a:gd name="T42" fmla="*/ 90 w 1464"/>
                <a:gd name="T43" fmla="*/ 380 h 996"/>
                <a:gd name="T44" fmla="*/ 104 w 1464"/>
                <a:gd name="T45" fmla="*/ 386 h 996"/>
                <a:gd name="T46" fmla="*/ 118 w 1464"/>
                <a:gd name="T47" fmla="*/ 392 h 996"/>
                <a:gd name="T48" fmla="*/ 130 w 1464"/>
                <a:gd name="T49" fmla="*/ 402 h 996"/>
                <a:gd name="T50" fmla="*/ 544 w 1464"/>
                <a:gd name="T51" fmla="*/ 818 h 996"/>
                <a:gd name="T52" fmla="*/ 1334 w 1464"/>
                <a:gd name="T53" fmla="*/ 24 h 996"/>
                <a:gd name="T54" fmla="*/ 1334 w 1464"/>
                <a:gd name="T55" fmla="*/ 24 h 996"/>
                <a:gd name="T56" fmla="*/ 1346 w 1464"/>
                <a:gd name="T57" fmla="*/ 14 h 996"/>
                <a:gd name="T58" fmla="*/ 1358 w 1464"/>
                <a:gd name="T59" fmla="*/ 6 h 996"/>
                <a:gd name="T60" fmla="*/ 1372 w 1464"/>
                <a:gd name="T61" fmla="*/ 2 h 996"/>
                <a:gd name="T62" fmla="*/ 1386 w 1464"/>
                <a:gd name="T63" fmla="*/ 0 h 996"/>
                <a:gd name="T64" fmla="*/ 1402 w 1464"/>
                <a:gd name="T65" fmla="*/ 2 h 996"/>
                <a:gd name="T66" fmla="*/ 1416 w 1464"/>
                <a:gd name="T67" fmla="*/ 6 h 996"/>
                <a:gd name="T68" fmla="*/ 1428 w 1464"/>
                <a:gd name="T69" fmla="*/ 14 h 996"/>
                <a:gd name="T70" fmla="*/ 1440 w 1464"/>
                <a:gd name="T71" fmla="*/ 24 h 996"/>
                <a:gd name="T72" fmla="*/ 1440 w 1464"/>
                <a:gd name="T73" fmla="*/ 24 h 996"/>
                <a:gd name="T74" fmla="*/ 1450 w 1464"/>
                <a:gd name="T75" fmla="*/ 36 h 996"/>
                <a:gd name="T76" fmla="*/ 1458 w 1464"/>
                <a:gd name="T77" fmla="*/ 48 h 996"/>
                <a:gd name="T78" fmla="*/ 1462 w 1464"/>
                <a:gd name="T79" fmla="*/ 62 h 996"/>
                <a:gd name="T80" fmla="*/ 1464 w 1464"/>
                <a:gd name="T81" fmla="*/ 78 h 996"/>
                <a:gd name="T82" fmla="*/ 1462 w 1464"/>
                <a:gd name="T83" fmla="*/ 92 h 996"/>
                <a:gd name="T84" fmla="*/ 1458 w 1464"/>
                <a:gd name="T85" fmla="*/ 106 h 996"/>
                <a:gd name="T86" fmla="*/ 1450 w 1464"/>
                <a:gd name="T87" fmla="*/ 118 h 996"/>
                <a:gd name="T88" fmla="*/ 1440 w 1464"/>
                <a:gd name="T89" fmla="*/ 132 h 996"/>
                <a:gd name="T90" fmla="*/ 590 w 1464"/>
                <a:gd name="T91" fmla="*/ 976 h 996"/>
                <a:gd name="T92" fmla="*/ 590 w 1464"/>
                <a:gd name="T93" fmla="*/ 976 h 996"/>
                <a:gd name="T94" fmla="*/ 578 w 1464"/>
                <a:gd name="T95" fmla="*/ 986 h 996"/>
                <a:gd name="T96" fmla="*/ 566 w 1464"/>
                <a:gd name="T97" fmla="*/ 992 h 996"/>
                <a:gd name="T98" fmla="*/ 552 w 1464"/>
                <a:gd name="T99" fmla="*/ 996 h 996"/>
                <a:gd name="T100" fmla="*/ 540 w 1464"/>
                <a:gd name="T101" fmla="*/ 996 h 996"/>
                <a:gd name="T102" fmla="*/ 540 w 1464"/>
                <a:gd name="T103" fmla="*/ 996 h 996"/>
                <a:gd name="T104" fmla="*/ 540 w 1464"/>
                <a:gd name="T105" fmla="*/ 996 h 996"/>
                <a:gd name="T106" fmla="*/ 540 w 1464"/>
                <a:gd name="T107"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464" h="996">
                  <a:moveTo>
                    <a:pt x="540" y="996"/>
                  </a:moveTo>
                  <a:lnTo>
                    <a:pt x="540" y="996"/>
                  </a:lnTo>
                  <a:lnTo>
                    <a:pt x="526" y="996"/>
                  </a:lnTo>
                  <a:lnTo>
                    <a:pt x="512" y="992"/>
                  </a:lnTo>
                  <a:lnTo>
                    <a:pt x="500" y="986"/>
                  </a:lnTo>
                  <a:lnTo>
                    <a:pt x="488" y="976"/>
                  </a:lnTo>
                  <a:lnTo>
                    <a:pt x="22" y="510"/>
                  </a:lnTo>
                  <a:lnTo>
                    <a:pt x="22" y="510"/>
                  </a:lnTo>
                  <a:lnTo>
                    <a:pt x="12" y="498"/>
                  </a:lnTo>
                  <a:lnTo>
                    <a:pt x="6" y="484"/>
                  </a:lnTo>
                  <a:lnTo>
                    <a:pt x="0" y="470"/>
                  </a:lnTo>
                  <a:lnTo>
                    <a:pt x="0" y="456"/>
                  </a:lnTo>
                  <a:lnTo>
                    <a:pt x="0" y="442"/>
                  </a:lnTo>
                  <a:lnTo>
                    <a:pt x="6" y="428"/>
                  </a:lnTo>
                  <a:lnTo>
                    <a:pt x="12" y="414"/>
                  </a:lnTo>
                  <a:lnTo>
                    <a:pt x="22" y="402"/>
                  </a:lnTo>
                  <a:lnTo>
                    <a:pt x="22" y="402"/>
                  </a:lnTo>
                  <a:lnTo>
                    <a:pt x="34" y="392"/>
                  </a:lnTo>
                  <a:lnTo>
                    <a:pt x="48" y="386"/>
                  </a:lnTo>
                  <a:lnTo>
                    <a:pt x="62" y="380"/>
                  </a:lnTo>
                  <a:lnTo>
                    <a:pt x="76" y="380"/>
                  </a:lnTo>
                  <a:lnTo>
                    <a:pt x="90" y="380"/>
                  </a:lnTo>
                  <a:lnTo>
                    <a:pt x="104" y="386"/>
                  </a:lnTo>
                  <a:lnTo>
                    <a:pt x="118" y="392"/>
                  </a:lnTo>
                  <a:lnTo>
                    <a:pt x="130" y="402"/>
                  </a:lnTo>
                  <a:lnTo>
                    <a:pt x="544" y="818"/>
                  </a:lnTo>
                  <a:lnTo>
                    <a:pt x="1334" y="24"/>
                  </a:lnTo>
                  <a:lnTo>
                    <a:pt x="1334" y="24"/>
                  </a:lnTo>
                  <a:lnTo>
                    <a:pt x="1346" y="14"/>
                  </a:lnTo>
                  <a:lnTo>
                    <a:pt x="1358" y="6"/>
                  </a:lnTo>
                  <a:lnTo>
                    <a:pt x="1372" y="2"/>
                  </a:lnTo>
                  <a:lnTo>
                    <a:pt x="1386" y="0"/>
                  </a:lnTo>
                  <a:lnTo>
                    <a:pt x="1402" y="2"/>
                  </a:lnTo>
                  <a:lnTo>
                    <a:pt x="1416" y="6"/>
                  </a:lnTo>
                  <a:lnTo>
                    <a:pt x="1428" y="14"/>
                  </a:lnTo>
                  <a:lnTo>
                    <a:pt x="1440" y="24"/>
                  </a:lnTo>
                  <a:lnTo>
                    <a:pt x="1440" y="24"/>
                  </a:lnTo>
                  <a:lnTo>
                    <a:pt x="1450" y="36"/>
                  </a:lnTo>
                  <a:lnTo>
                    <a:pt x="1458" y="48"/>
                  </a:lnTo>
                  <a:lnTo>
                    <a:pt x="1462" y="62"/>
                  </a:lnTo>
                  <a:lnTo>
                    <a:pt x="1464" y="78"/>
                  </a:lnTo>
                  <a:lnTo>
                    <a:pt x="1462" y="92"/>
                  </a:lnTo>
                  <a:lnTo>
                    <a:pt x="1458" y="106"/>
                  </a:lnTo>
                  <a:lnTo>
                    <a:pt x="1450" y="118"/>
                  </a:lnTo>
                  <a:lnTo>
                    <a:pt x="1440" y="132"/>
                  </a:lnTo>
                  <a:lnTo>
                    <a:pt x="590" y="976"/>
                  </a:lnTo>
                  <a:lnTo>
                    <a:pt x="590" y="976"/>
                  </a:lnTo>
                  <a:lnTo>
                    <a:pt x="578" y="986"/>
                  </a:lnTo>
                  <a:lnTo>
                    <a:pt x="566" y="992"/>
                  </a:lnTo>
                  <a:lnTo>
                    <a:pt x="552" y="996"/>
                  </a:lnTo>
                  <a:lnTo>
                    <a:pt x="540" y="996"/>
                  </a:lnTo>
                  <a:lnTo>
                    <a:pt x="540" y="996"/>
                  </a:lnTo>
                  <a:close/>
                  <a:moveTo>
                    <a:pt x="540" y="996"/>
                  </a:moveTo>
                  <a:lnTo>
                    <a:pt x="540" y="996"/>
                  </a:lnTo>
                  <a:close/>
                </a:path>
              </a:pathLst>
            </a:custGeom>
            <a:solidFill>
              <a:srgbClr val="EE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dirty="0">
                <a:ln>
                  <a:noFill/>
                </a:ln>
                <a:solidFill>
                  <a:srgbClr val="0C419A"/>
                </a:solidFill>
                <a:effectLst/>
                <a:uLnTx/>
                <a:uFillTx/>
                <a:latin typeface="Arial" panose="020B0604020202020204" pitchFamily="34" charset="0"/>
              </a:endParaRPr>
            </a:p>
          </p:txBody>
        </p:sp>
        <p:sp>
          <p:nvSpPr>
            <p:cNvPr id="441" name="Freeform 118">
              <a:extLst>
                <a:ext uri="{FF2B5EF4-FFF2-40B4-BE49-F238E27FC236}">
                  <a16:creationId xmlns="" xmlns:a16="http://schemas.microsoft.com/office/drawing/2014/main" id="{DEEEF144-6E23-48F7-8EBC-2D4FEFAE5C81}"/>
                </a:ext>
              </a:extLst>
            </p:cNvPr>
            <p:cNvSpPr>
              <a:spLocks/>
            </p:cNvSpPr>
            <p:nvPr/>
          </p:nvSpPr>
          <p:spPr bwMode="auto">
            <a:xfrm>
              <a:off x="3274" y="1708"/>
              <a:ext cx="1464" cy="996"/>
            </a:xfrm>
            <a:custGeom>
              <a:avLst/>
              <a:gdLst>
                <a:gd name="T0" fmla="*/ 540 w 1464"/>
                <a:gd name="T1" fmla="*/ 996 h 996"/>
                <a:gd name="T2" fmla="*/ 540 w 1464"/>
                <a:gd name="T3" fmla="*/ 996 h 996"/>
                <a:gd name="T4" fmla="*/ 526 w 1464"/>
                <a:gd name="T5" fmla="*/ 996 h 996"/>
                <a:gd name="T6" fmla="*/ 512 w 1464"/>
                <a:gd name="T7" fmla="*/ 992 h 996"/>
                <a:gd name="T8" fmla="*/ 500 w 1464"/>
                <a:gd name="T9" fmla="*/ 986 h 996"/>
                <a:gd name="T10" fmla="*/ 488 w 1464"/>
                <a:gd name="T11" fmla="*/ 976 h 996"/>
                <a:gd name="T12" fmla="*/ 22 w 1464"/>
                <a:gd name="T13" fmla="*/ 510 h 996"/>
                <a:gd name="T14" fmla="*/ 22 w 1464"/>
                <a:gd name="T15" fmla="*/ 510 h 996"/>
                <a:gd name="T16" fmla="*/ 12 w 1464"/>
                <a:gd name="T17" fmla="*/ 498 h 996"/>
                <a:gd name="T18" fmla="*/ 6 w 1464"/>
                <a:gd name="T19" fmla="*/ 484 h 996"/>
                <a:gd name="T20" fmla="*/ 0 w 1464"/>
                <a:gd name="T21" fmla="*/ 470 h 996"/>
                <a:gd name="T22" fmla="*/ 0 w 1464"/>
                <a:gd name="T23" fmla="*/ 456 h 996"/>
                <a:gd name="T24" fmla="*/ 0 w 1464"/>
                <a:gd name="T25" fmla="*/ 442 h 996"/>
                <a:gd name="T26" fmla="*/ 6 w 1464"/>
                <a:gd name="T27" fmla="*/ 428 h 996"/>
                <a:gd name="T28" fmla="*/ 12 w 1464"/>
                <a:gd name="T29" fmla="*/ 414 h 996"/>
                <a:gd name="T30" fmla="*/ 22 w 1464"/>
                <a:gd name="T31" fmla="*/ 402 h 996"/>
                <a:gd name="T32" fmla="*/ 22 w 1464"/>
                <a:gd name="T33" fmla="*/ 402 h 996"/>
                <a:gd name="T34" fmla="*/ 34 w 1464"/>
                <a:gd name="T35" fmla="*/ 392 h 996"/>
                <a:gd name="T36" fmla="*/ 48 w 1464"/>
                <a:gd name="T37" fmla="*/ 386 h 996"/>
                <a:gd name="T38" fmla="*/ 62 w 1464"/>
                <a:gd name="T39" fmla="*/ 380 h 996"/>
                <a:gd name="T40" fmla="*/ 76 w 1464"/>
                <a:gd name="T41" fmla="*/ 380 h 996"/>
                <a:gd name="T42" fmla="*/ 90 w 1464"/>
                <a:gd name="T43" fmla="*/ 380 h 996"/>
                <a:gd name="T44" fmla="*/ 104 w 1464"/>
                <a:gd name="T45" fmla="*/ 386 h 996"/>
                <a:gd name="T46" fmla="*/ 118 w 1464"/>
                <a:gd name="T47" fmla="*/ 392 h 996"/>
                <a:gd name="T48" fmla="*/ 130 w 1464"/>
                <a:gd name="T49" fmla="*/ 402 h 996"/>
                <a:gd name="T50" fmla="*/ 544 w 1464"/>
                <a:gd name="T51" fmla="*/ 818 h 996"/>
                <a:gd name="T52" fmla="*/ 1334 w 1464"/>
                <a:gd name="T53" fmla="*/ 24 h 996"/>
                <a:gd name="T54" fmla="*/ 1334 w 1464"/>
                <a:gd name="T55" fmla="*/ 24 h 996"/>
                <a:gd name="T56" fmla="*/ 1346 w 1464"/>
                <a:gd name="T57" fmla="*/ 14 h 996"/>
                <a:gd name="T58" fmla="*/ 1358 w 1464"/>
                <a:gd name="T59" fmla="*/ 6 h 996"/>
                <a:gd name="T60" fmla="*/ 1372 w 1464"/>
                <a:gd name="T61" fmla="*/ 2 h 996"/>
                <a:gd name="T62" fmla="*/ 1386 w 1464"/>
                <a:gd name="T63" fmla="*/ 0 h 996"/>
                <a:gd name="T64" fmla="*/ 1402 w 1464"/>
                <a:gd name="T65" fmla="*/ 2 h 996"/>
                <a:gd name="T66" fmla="*/ 1416 w 1464"/>
                <a:gd name="T67" fmla="*/ 6 h 996"/>
                <a:gd name="T68" fmla="*/ 1428 w 1464"/>
                <a:gd name="T69" fmla="*/ 14 h 996"/>
                <a:gd name="T70" fmla="*/ 1440 w 1464"/>
                <a:gd name="T71" fmla="*/ 24 h 996"/>
                <a:gd name="T72" fmla="*/ 1440 w 1464"/>
                <a:gd name="T73" fmla="*/ 24 h 996"/>
                <a:gd name="T74" fmla="*/ 1450 w 1464"/>
                <a:gd name="T75" fmla="*/ 36 h 996"/>
                <a:gd name="T76" fmla="*/ 1458 w 1464"/>
                <a:gd name="T77" fmla="*/ 48 h 996"/>
                <a:gd name="T78" fmla="*/ 1462 w 1464"/>
                <a:gd name="T79" fmla="*/ 62 h 996"/>
                <a:gd name="T80" fmla="*/ 1464 w 1464"/>
                <a:gd name="T81" fmla="*/ 78 h 996"/>
                <a:gd name="T82" fmla="*/ 1462 w 1464"/>
                <a:gd name="T83" fmla="*/ 92 h 996"/>
                <a:gd name="T84" fmla="*/ 1458 w 1464"/>
                <a:gd name="T85" fmla="*/ 106 h 996"/>
                <a:gd name="T86" fmla="*/ 1450 w 1464"/>
                <a:gd name="T87" fmla="*/ 118 h 996"/>
                <a:gd name="T88" fmla="*/ 1440 w 1464"/>
                <a:gd name="T89" fmla="*/ 132 h 996"/>
                <a:gd name="T90" fmla="*/ 590 w 1464"/>
                <a:gd name="T91" fmla="*/ 976 h 996"/>
                <a:gd name="T92" fmla="*/ 590 w 1464"/>
                <a:gd name="T93" fmla="*/ 976 h 996"/>
                <a:gd name="T94" fmla="*/ 578 w 1464"/>
                <a:gd name="T95" fmla="*/ 986 h 996"/>
                <a:gd name="T96" fmla="*/ 566 w 1464"/>
                <a:gd name="T97" fmla="*/ 992 h 996"/>
                <a:gd name="T98" fmla="*/ 552 w 1464"/>
                <a:gd name="T99" fmla="*/ 996 h 996"/>
                <a:gd name="T100" fmla="*/ 540 w 1464"/>
                <a:gd name="T101" fmla="*/ 996 h 996"/>
                <a:gd name="T102" fmla="*/ 540 w 1464"/>
                <a:gd name="T103" fmla="*/ 996 h 9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1464" h="996">
                  <a:moveTo>
                    <a:pt x="540" y="996"/>
                  </a:moveTo>
                  <a:lnTo>
                    <a:pt x="540" y="996"/>
                  </a:lnTo>
                  <a:lnTo>
                    <a:pt x="526" y="996"/>
                  </a:lnTo>
                  <a:lnTo>
                    <a:pt x="512" y="992"/>
                  </a:lnTo>
                  <a:lnTo>
                    <a:pt x="500" y="986"/>
                  </a:lnTo>
                  <a:lnTo>
                    <a:pt x="488" y="976"/>
                  </a:lnTo>
                  <a:lnTo>
                    <a:pt x="22" y="510"/>
                  </a:lnTo>
                  <a:lnTo>
                    <a:pt x="22" y="510"/>
                  </a:lnTo>
                  <a:lnTo>
                    <a:pt x="12" y="498"/>
                  </a:lnTo>
                  <a:lnTo>
                    <a:pt x="6" y="484"/>
                  </a:lnTo>
                  <a:lnTo>
                    <a:pt x="0" y="470"/>
                  </a:lnTo>
                  <a:lnTo>
                    <a:pt x="0" y="456"/>
                  </a:lnTo>
                  <a:lnTo>
                    <a:pt x="0" y="442"/>
                  </a:lnTo>
                  <a:lnTo>
                    <a:pt x="6" y="428"/>
                  </a:lnTo>
                  <a:lnTo>
                    <a:pt x="12" y="414"/>
                  </a:lnTo>
                  <a:lnTo>
                    <a:pt x="22" y="402"/>
                  </a:lnTo>
                  <a:lnTo>
                    <a:pt x="22" y="402"/>
                  </a:lnTo>
                  <a:lnTo>
                    <a:pt x="34" y="392"/>
                  </a:lnTo>
                  <a:lnTo>
                    <a:pt x="48" y="386"/>
                  </a:lnTo>
                  <a:lnTo>
                    <a:pt x="62" y="380"/>
                  </a:lnTo>
                  <a:lnTo>
                    <a:pt x="76" y="380"/>
                  </a:lnTo>
                  <a:lnTo>
                    <a:pt x="90" y="380"/>
                  </a:lnTo>
                  <a:lnTo>
                    <a:pt x="104" y="386"/>
                  </a:lnTo>
                  <a:lnTo>
                    <a:pt x="118" y="392"/>
                  </a:lnTo>
                  <a:lnTo>
                    <a:pt x="130" y="402"/>
                  </a:lnTo>
                  <a:lnTo>
                    <a:pt x="544" y="818"/>
                  </a:lnTo>
                  <a:lnTo>
                    <a:pt x="1334" y="24"/>
                  </a:lnTo>
                  <a:lnTo>
                    <a:pt x="1334" y="24"/>
                  </a:lnTo>
                  <a:lnTo>
                    <a:pt x="1346" y="14"/>
                  </a:lnTo>
                  <a:lnTo>
                    <a:pt x="1358" y="6"/>
                  </a:lnTo>
                  <a:lnTo>
                    <a:pt x="1372" y="2"/>
                  </a:lnTo>
                  <a:lnTo>
                    <a:pt x="1386" y="0"/>
                  </a:lnTo>
                  <a:lnTo>
                    <a:pt x="1402" y="2"/>
                  </a:lnTo>
                  <a:lnTo>
                    <a:pt x="1416" y="6"/>
                  </a:lnTo>
                  <a:lnTo>
                    <a:pt x="1428" y="14"/>
                  </a:lnTo>
                  <a:lnTo>
                    <a:pt x="1440" y="24"/>
                  </a:lnTo>
                  <a:lnTo>
                    <a:pt x="1440" y="24"/>
                  </a:lnTo>
                  <a:lnTo>
                    <a:pt x="1450" y="36"/>
                  </a:lnTo>
                  <a:lnTo>
                    <a:pt x="1458" y="48"/>
                  </a:lnTo>
                  <a:lnTo>
                    <a:pt x="1462" y="62"/>
                  </a:lnTo>
                  <a:lnTo>
                    <a:pt x="1464" y="78"/>
                  </a:lnTo>
                  <a:lnTo>
                    <a:pt x="1462" y="92"/>
                  </a:lnTo>
                  <a:lnTo>
                    <a:pt x="1458" y="106"/>
                  </a:lnTo>
                  <a:lnTo>
                    <a:pt x="1450" y="118"/>
                  </a:lnTo>
                  <a:lnTo>
                    <a:pt x="1440" y="132"/>
                  </a:lnTo>
                  <a:lnTo>
                    <a:pt x="590" y="976"/>
                  </a:lnTo>
                  <a:lnTo>
                    <a:pt x="590" y="976"/>
                  </a:lnTo>
                  <a:lnTo>
                    <a:pt x="578" y="986"/>
                  </a:lnTo>
                  <a:lnTo>
                    <a:pt x="566" y="992"/>
                  </a:lnTo>
                  <a:lnTo>
                    <a:pt x="552" y="996"/>
                  </a:lnTo>
                  <a:lnTo>
                    <a:pt x="540" y="996"/>
                  </a:lnTo>
                  <a:lnTo>
                    <a:pt x="540" y="996"/>
                  </a:lnTo>
                </a:path>
              </a:pathLst>
            </a:cu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ndParaRPr>
            </a:p>
          </p:txBody>
        </p:sp>
        <p:sp>
          <p:nvSpPr>
            <p:cNvPr id="442" name="Line 119">
              <a:extLst>
                <a:ext uri="{FF2B5EF4-FFF2-40B4-BE49-F238E27FC236}">
                  <a16:creationId xmlns="" xmlns:a16="http://schemas.microsoft.com/office/drawing/2014/main" id="{11DFB7AD-DD71-4389-8486-7266A7588C90}"/>
                </a:ext>
              </a:extLst>
            </p:cNvPr>
            <p:cNvSpPr>
              <a:spLocks noChangeShapeType="1"/>
            </p:cNvSpPr>
            <p:nvPr/>
          </p:nvSpPr>
          <p:spPr bwMode="auto">
            <a:xfrm>
              <a:off x="3814" y="2704"/>
              <a:ext cx="0" cy="0"/>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9525">
                  <a:solidFill>
                    <a:srgbClr val="000000"/>
                  </a:solidFill>
                  <a:round/>
                  <a:headEnd/>
                  <a:tailEnd/>
                </a14:hiddenLine>
              </a:ext>
            </a:extLst>
          </p:spPr>
          <p:txBody>
            <a:bodyPr vert="horz" wrap="square" lIns="91436" tIns="45718" rIns="91436" bIns="45718" numCol="1" anchor="t" anchorCtr="0" compatLnSpc="1">
              <a:prstTxWarp prst="textNoShape">
                <a:avLst/>
              </a:prstTxWarp>
            </a:bodyPr>
            <a:lstStyle/>
            <a:p>
              <a:pPr marL="0" marR="0" lvl="0" indent="0" algn="l" defTabSz="829178"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ndParaRPr>
            </a:p>
          </p:txBody>
        </p:sp>
      </p:grpSp>
    </p:spTree>
    <p:extLst>
      <p:ext uri="{BB962C8B-B14F-4D97-AF65-F5344CB8AC3E}">
        <p14:creationId xmlns:p14="http://schemas.microsoft.com/office/powerpoint/2010/main" val="29384426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Text Placeholder 2">
            <a:extLst>
              <a:ext uri="{FF2B5EF4-FFF2-40B4-BE49-F238E27FC236}">
                <a16:creationId xmlns:a16="http://schemas.microsoft.com/office/drawing/2014/main" xmlns="" id="{DEF3838B-CB05-4BE3-A43B-AC9E151EB5A2}"/>
              </a:ext>
            </a:extLst>
          </p:cNvPr>
          <p:cNvSpPr txBox="1">
            <a:spLocks/>
          </p:cNvSpPr>
          <p:nvPr/>
        </p:nvSpPr>
        <p:spPr>
          <a:xfrm>
            <a:off x="857094" y="280185"/>
            <a:ext cx="9960130" cy="396036"/>
          </a:xfrm>
          <a:prstGeom prst="rect">
            <a:avLst/>
          </a:prstGeom>
        </p:spPr>
        <p:txBody>
          <a:bodyPr/>
          <a:lstStyle>
            <a:lvl1pPr marL="477203" indent="-477203" algn="l" defTabSz="1295832" rtl="0" eaLnBrk="0" fontAlgn="base" hangingPunct="0">
              <a:spcBef>
                <a:spcPct val="20000"/>
              </a:spcBef>
              <a:spcAft>
                <a:spcPct val="0"/>
              </a:spcAft>
              <a:buClr>
                <a:schemeClr val="folHlink"/>
              </a:buClr>
              <a:buFont typeface="Wingdings" panose="05000000000000000000" pitchFamily="2" charset="2"/>
              <a:buChar char="è"/>
              <a:defRPr sz="3019" b="1">
                <a:solidFill>
                  <a:srgbClr val="0C419A"/>
                </a:solidFill>
                <a:latin typeface="+mn-lt"/>
                <a:ea typeface="+mn-ea"/>
                <a:cs typeface="+mn-cs"/>
              </a:defRPr>
            </a:lvl1pPr>
            <a:lvl2pPr marL="1076200" indent="-361396" algn="l" defTabSz="1295832" rtl="0" eaLnBrk="0" fontAlgn="base" hangingPunct="0">
              <a:spcBef>
                <a:spcPct val="20000"/>
              </a:spcBef>
              <a:spcAft>
                <a:spcPct val="0"/>
              </a:spcAft>
              <a:buSzPct val="80000"/>
              <a:buFont typeface="Wingdings" panose="05000000000000000000" pitchFamily="2" charset="2"/>
              <a:buChar char="l"/>
              <a:defRPr sz="2641">
                <a:solidFill>
                  <a:srgbClr val="0C419A"/>
                </a:solidFill>
                <a:latin typeface="+mn-lt"/>
              </a:defRPr>
            </a:lvl2pPr>
            <a:lvl3pPr marL="1629274" indent="-313476" algn="l" defTabSz="1295832"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2278189" indent="-315473" algn="l" defTabSz="1295832" rtl="0" eaLnBrk="0" fontAlgn="base" hangingPunct="0">
              <a:spcBef>
                <a:spcPct val="20000"/>
              </a:spcBef>
              <a:spcAft>
                <a:spcPct val="0"/>
              </a:spcAft>
              <a:buChar char="_"/>
              <a:defRPr sz="2893">
                <a:solidFill>
                  <a:srgbClr val="0C419A"/>
                </a:solidFill>
                <a:latin typeface="+mn-lt"/>
              </a:defRPr>
            </a:lvl4pPr>
            <a:lvl5pPr marL="2927103" indent="-313476" algn="l" defTabSz="1295832" rtl="0" eaLnBrk="0" fontAlgn="base" hangingPunct="0">
              <a:spcBef>
                <a:spcPct val="20000"/>
              </a:spcBef>
              <a:spcAft>
                <a:spcPct val="0"/>
              </a:spcAft>
              <a:buChar char="_"/>
              <a:defRPr sz="2893">
                <a:solidFill>
                  <a:srgbClr val="0C419A"/>
                </a:solidFill>
                <a:latin typeface="+mn-lt"/>
              </a:defRPr>
            </a:lvl5pPr>
            <a:lvl6pPr marL="3506973" indent="-325665" algn="l" defTabSz="1304684" rtl="0" fontAlgn="base">
              <a:spcBef>
                <a:spcPct val="20000"/>
              </a:spcBef>
              <a:spcAft>
                <a:spcPct val="0"/>
              </a:spcAft>
              <a:buChar char="_"/>
              <a:defRPr sz="2893">
                <a:solidFill>
                  <a:srgbClr val="0C419A"/>
                </a:solidFill>
                <a:latin typeface="+mn-lt"/>
              </a:defRPr>
            </a:lvl6pPr>
            <a:lvl7pPr marL="4078883" indent="-325665" algn="l" defTabSz="1304684" rtl="0" fontAlgn="base">
              <a:spcBef>
                <a:spcPct val="20000"/>
              </a:spcBef>
              <a:spcAft>
                <a:spcPct val="0"/>
              </a:spcAft>
              <a:buChar char="_"/>
              <a:defRPr sz="2893">
                <a:solidFill>
                  <a:srgbClr val="0C419A"/>
                </a:solidFill>
                <a:latin typeface="+mn-lt"/>
              </a:defRPr>
            </a:lvl7pPr>
            <a:lvl8pPr marL="4650802" indent="-325665" algn="l" defTabSz="1304684" rtl="0" fontAlgn="base">
              <a:spcBef>
                <a:spcPct val="20000"/>
              </a:spcBef>
              <a:spcAft>
                <a:spcPct val="0"/>
              </a:spcAft>
              <a:buChar char="_"/>
              <a:defRPr sz="2893">
                <a:solidFill>
                  <a:srgbClr val="0C419A"/>
                </a:solidFill>
                <a:latin typeface="+mn-lt"/>
              </a:defRPr>
            </a:lvl8pPr>
            <a:lvl9pPr marL="5222721" indent="-325665" algn="l" defTabSz="1304684" rtl="0" fontAlgn="base">
              <a:spcBef>
                <a:spcPct val="20000"/>
              </a:spcBef>
              <a:spcAft>
                <a:spcPct val="0"/>
              </a:spcAft>
              <a:buChar char="_"/>
              <a:defRPr sz="2893">
                <a:solidFill>
                  <a:srgbClr val="0C419A"/>
                </a:solidFill>
                <a:latin typeface="+mn-lt"/>
              </a:defRPr>
            </a:lvl9pPr>
          </a:lstStyle>
          <a:p>
            <a:pPr marL="0" marR="0" lvl="0" indent="0" algn="l" defTabSz="1295739" rtl="0" eaLnBrk="0" fontAlgn="base" latinLnBrk="0" hangingPunct="0">
              <a:lnSpc>
                <a:spcPct val="85000"/>
              </a:lnSpc>
              <a:spcBef>
                <a:spcPts val="0"/>
              </a:spcBef>
              <a:spcAft>
                <a:spcPct val="0"/>
              </a:spcAft>
              <a:buClr>
                <a:srgbClr val="99CC00"/>
              </a:buClr>
              <a:buSzTx/>
              <a:buFont typeface="Wingdings" panose="05000000000000000000" pitchFamily="2" charset="2"/>
              <a:buNone/>
              <a:tabLst/>
              <a:defRPr/>
            </a:pPr>
            <a:r>
              <a:rPr kumimoji="0" lang="fr-FR" sz="2200" b="0" i="0" u="none" strike="noStrike" kern="1200" cap="none" spc="0" normalizeH="0" baseline="0" noProof="0" dirty="0">
                <a:ln>
                  <a:noFill/>
                </a:ln>
                <a:solidFill>
                  <a:schemeClr val="bg1"/>
                </a:solidFill>
                <a:effectLst/>
                <a:uLnTx/>
                <a:uFillTx/>
                <a:latin typeface="Arial"/>
                <a:ea typeface="+mn-ea"/>
                <a:cs typeface="+mn-cs"/>
              </a:rPr>
              <a:t>Généralisation de l’alimentation du DMP</a:t>
            </a:r>
          </a:p>
        </p:txBody>
      </p:sp>
      <p:sp>
        <p:nvSpPr>
          <p:cNvPr id="51" name="Rectangle 3">
            <a:extLst>
              <a:ext uri="{FF2B5EF4-FFF2-40B4-BE49-F238E27FC236}">
                <a16:creationId xmlns:a16="http://schemas.microsoft.com/office/drawing/2014/main" xmlns="" id="{A4AB7B74-870C-435E-9CE6-D32BBE25CCA4}"/>
              </a:ext>
            </a:extLst>
          </p:cNvPr>
          <p:cNvSpPr>
            <a:spLocks noChangeArrowheads="1"/>
          </p:cNvSpPr>
          <p:nvPr/>
        </p:nvSpPr>
        <p:spPr bwMode="auto">
          <a:xfrm>
            <a:off x="1377110" y="1742163"/>
            <a:ext cx="3733975" cy="53049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35999" tIns="35999" rIns="35999" bIns="35999" numCol="1" anchor="ctr" anchorCtr="0" compatLnSpc="1">
            <a:prstTxWarp prst="textNoShape">
              <a:avLst/>
            </a:prstTxWarp>
            <a:spAutoFit/>
          </a:bodyPr>
          <a:lstStyle/>
          <a:p>
            <a:pPr marL="0" marR="0" lvl="0" indent="0" algn="just" defTabSz="914335" rtl="0" eaLnBrk="0" fontAlgn="base" latinLnBrk="0" hangingPunct="0">
              <a:lnSpc>
                <a:spcPct val="100000"/>
              </a:lnSpc>
              <a:spcBef>
                <a:spcPct val="0"/>
              </a:spcBef>
              <a:spcAft>
                <a:spcPts val="1200"/>
              </a:spcAft>
              <a:buClrTx/>
              <a:buSzTx/>
              <a:buFontTx/>
              <a:buNone/>
              <a:tabLst/>
              <a:defRPr/>
            </a:pP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L’alimentation en masse </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des DMP apparait comme un volet essentiel de la stratégie de déploiement pour en </a:t>
            </a: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développer les usages</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 </a:t>
            </a:r>
          </a:p>
          <a:p>
            <a:pPr marL="0" marR="0" lvl="0" indent="0" algn="just" defTabSz="914335" rtl="0" eaLnBrk="0" fontAlgn="base" latinLnBrk="0" hangingPunct="0">
              <a:lnSpc>
                <a:spcPct val="100000"/>
              </a:lnSpc>
              <a:spcBef>
                <a:spcPct val="0"/>
              </a:spcBef>
              <a:spcAft>
                <a:spcPts val="1200"/>
              </a:spcAft>
              <a:buClrTx/>
              <a:buSzTx/>
              <a:buFontTx/>
              <a:buNone/>
              <a:tabLst/>
              <a:defRPr/>
            </a:pP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Les efforts menés depuis la généralisation à travers les différents </a:t>
            </a: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canaux de création</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 ont réussi à i</a:t>
            </a: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nscrire la création de DMP comme un acte d’usage courant.</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 Il est désormais crucial de positionner l’alimentation comme une des priorités premières du déploiement. </a:t>
            </a:r>
          </a:p>
          <a:p>
            <a:pPr marL="0" marR="0" lvl="0" indent="0" algn="just" defTabSz="914335" rtl="0" eaLnBrk="0" fontAlgn="base" latinLnBrk="0" hangingPunct="0">
              <a:lnSpc>
                <a:spcPct val="100000"/>
              </a:lnSpc>
              <a:spcBef>
                <a:spcPct val="0"/>
              </a:spcBef>
              <a:spcAft>
                <a:spcPts val="1200"/>
              </a:spcAft>
              <a:buClrTx/>
              <a:buSzTx/>
              <a:buFontTx/>
              <a:buNone/>
              <a:tabLst/>
              <a:defRPr/>
            </a:pP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En effet, c’est l’alimentation du DMP qui permettra </a:t>
            </a: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d’accélérer son usage </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et de le pérenniser comme </a:t>
            </a: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un outil utile et indispensable à la coordination des soins</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 Le passage à </a:t>
            </a:r>
            <a:r>
              <a:rPr kumimoji="0" lang="fr-FR" altLang="fr-FR" sz="1600" b="1"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l’opt-out dans deux ans </a:t>
            </a:r>
            <a:r>
              <a:rPr kumimoji="0" lang="fr-FR" altLang="fr-FR" sz="1600" b="0" i="0" u="none" strike="noStrike" kern="1200" cap="none" spc="0" normalizeH="0" baseline="0" noProof="0" dirty="0">
                <a:ln>
                  <a:noFill/>
                </a:ln>
                <a:solidFill>
                  <a:srgbClr val="175A7E"/>
                </a:solidFill>
                <a:effectLst/>
                <a:uLnTx/>
                <a:uFillTx/>
                <a:latin typeface="Arial" panose="020B0604020202020204" pitchFamily="34" charset="0"/>
                <a:ea typeface="+mn-ea"/>
                <a:cs typeface="+mn-cs"/>
              </a:rPr>
              <a:t>viendra encore accentuer cette nécessité impérieuse de l’alimentation. </a:t>
            </a:r>
          </a:p>
        </p:txBody>
      </p:sp>
      <p:grpSp>
        <p:nvGrpSpPr>
          <p:cNvPr id="54" name="Group 35">
            <a:extLst>
              <a:ext uri="{FF2B5EF4-FFF2-40B4-BE49-F238E27FC236}">
                <a16:creationId xmlns:a16="http://schemas.microsoft.com/office/drawing/2014/main" xmlns="" id="{DF597307-A208-452C-AFE7-54F11F8B6761}"/>
              </a:ext>
            </a:extLst>
          </p:cNvPr>
          <p:cNvGrpSpPr>
            <a:grpSpLocks noChangeAspect="1"/>
          </p:cNvGrpSpPr>
          <p:nvPr/>
        </p:nvGrpSpPr>
        <p:grpSpPr bwMode="auto">
          <a:xfrm>
            <a:off x="709574" y="1844760"/>
            <a:ext cx="523278" cy="645968"/>
            <a:chOff x="3170" y="931"/>
            <a:chExt cx="376" cy="369"/>
          </a:xfrm>
        </p:grpSpPr>
        <p:sp>
          <p:nvSpPr>
            <p:cNvPr id="55" name="AutoShape 34">
              <a:extLst>
                <a:ext uri="{FF2B5EF4-FFF2-40B4-BE49-F238E27FC236}">
                  <a16:creationId xmlns:a16="http://schemas.microsoft.com/office/drawing/2014/main" xmlns="" id="{1F02B4D9-8B0C-4E25-9942-0C70709B4FE5}"/>
                </a:ext>
              </a:extLst>
            </p:cNvPr>
            <p:cNvSpPr>
              <a:spLocks noChangeAspect="1" noChangeArrowheads="1" noTextEdit="1"/>
            </p:cNvSpPr>
            <p:nvPr/>
          </p:nvSpPr>
          <p:spPr bwMode="auto">
            <a:xfrm>
              <a:off x="3170" y="931"/>
              <a:ext cx="376" cy="3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37" tIns="45718" rIns="91437" bIns="45718" numCol="1" anchor="t" anchorCtr="0" compatLnSpc="1">
              <a:prstTxWarp prst="textNoShape">
                <a:avLst/>
              </a:prstTxWarp>
            </a:bodyPr>
            <a:lstStyle/>
            <a:p>
              <a:pPr marL="0" marR="0" lvl="0" indent="0" algn="just" defTabSz="914335"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sp>
          <p:nvSpPr>
            <p:cNvPr id="56" name="Freeform 36">
              <a:extLst>
                <a:ext uri="{FF2B5EF4-FFF2-40B4-BE49-F238E27FC236}">
                  <a16:creationId xmlns:a16="http://schemas.microsoft.com/office/drawing/2014/main" xmlns="" id="{486E4CE3-6A23-4A69-A61B-EBE7FE2CFB6E}"/>
                </a:ext>
              </a:extLst>
            </p:cNvPr>
            <p:cNvSpPr>
              <a:spLocks/>
            </p:cNvSpPr>
            <p:nvPr/>
          </p:nvSpPr>
          <p:spPr bwMode="auto">
            <a:xfrm>
              <a:off x="3276" y="1191"/>
              <a:ext cx="63" cy="106"/>
            </a:xfrm>
            <a:custGeom>
              <a:avLst/>
              <a:gdLst>
                <a:gd name="T0" fmla="*/ 18 w 26"/>
                <a:gd name="T1" fmla="*/ 44 h 44"/>
                <a:gd name="T2" fmla="*/ 18 w 26"/>
                <a:gd name="T3" fmla="*/ 44 h 44"/>
                <a:gd name="T4" fmla="*/ 26 w 26"/>
                <a:gd name="T5" fmla="*/ 36 h 44"/>
                <a:gd name="T6" fmla="*/ 26 w 26"/>
                <a:gd name="T7" fmla="*/ 0 h 44"/>
                <a:gd name="T8" fmla="*/ 13 w 26"/>
                <a:gd name="T9" fmla="*/ 4 h 44"/>
                <a:gd name="T10" fmla="*/ 0 w 26"/>
                <a:gd name="T11" fmla="*/ 7 h 44"/>
                <a:gd name="T12" fmla="*/ 0 w 26"/>
                <a:gd name="T13" fmla="*/ 7 h 44"/>
                <a:gd name="T14" fmla="*/ 0 w 26"/>
                <a:gd name="T15" fmla="*/ 36 h 44"/>
                <a:gd name="T16" fmla="*/ 8 w 26"/>
                <a:gd name="T17" fmla="*/ 44 h 44"/>
                <a:gd name="T18" fmla="*/ 18 w 26"/>
                <a:gd name="T19" fmla="*/ 44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6" h="44">
                  <a:moveTo>
                    <a:pt x="18" y="44"/>
                  </a:moveTo>
                  <a:cubicBezTo>
                    <a:pt x="18" y="44"/>
                    <a:pt x="18" y="44"/>
                    <a:pt x="18" y="44"/>
                  </a:cubicBezTo>
                  <a:cubicBezTo>
                    <a:pt x="23" y="44"/>
                    <a:pt x="26" y="41"/>
                    <a:pt x="26" y="36"/>
                  </a:cubicBezTo>
                  <a:cubicBezTo>
                    <a:pt x="26" y="0"/>
                    <a:pt x="26" y="0"/>
                    <a:pt x="26" y="0"/>
                  </a:cubicBezTo>
                  <a:cubicBezTo>
                    <a:pt x="22" y="2"/>
                    <a:pt x="18" y="3"/>
                    <a:pt x="13" y="4"/>
                  </a:cubicBezTo>
                  <a:cubicBezTo>
                    <a:pt x="9" y="5"/>
                    <a:pt x="5" y="7"/>
                    <a:pt x="0" y="7"/>
                  </a:cubicBezTo>
                  <a:cubicBezTo>
                    <a:pt x="0" y="7"/>
                    <a:pt x="0" y="7"/>
                    <a:pt x="0" y="7"/>
                  </a:cubicBezTo>
                  <a:cubicBezTo>
                    <a:pt x="0" y="36"/>
                    <a:pt x="0" y="36"/>
                    <a:pt x="0" y="36"/>
                  </a:cubicBezTo>
                  <a:cubicBezTo>
                    <a:pt x="0" y="41"/>
                    <a:pt x="3" y="44"/>
                    <a:pt x="8" y="44"/>
                  </a:cubicBezTo>
                  <a:cubicBezTo>
                    <a:pt x="18" y="44"/>
                    <a:pt x="18" y="44"/>
                    <a:pt x="18" y="44"/>
                  </a:cubicBezTo>
                  <a:close/>
                </a:path>
              </a:pathLst>
            </a:custGeom>
            <a:solidFill>
              <a:srgbClr val="7272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7" tIns="45718" rIns="91437" bIns="45718" numCol="1" anchor="t" anchorCtr="0" compatLnSpc="1">
              <a:prstTxWarp prst="textNoShape">
                <a:avLst/>
              </a:prstTxWarp>
            </a:bodyPr>
            <a:lstStyle/>
            <a:p>
              <a:pPr marL="0" marR="0" lvl="0" indent="0" algn="just" defTabSz="914335"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sp>
          <p:nvSpPr>
            <p:cNvPr id="57" name="Freeform 37">
              <a:extLst>
                <a:ext uri="{FF2B5EF4-FFF2-40B4-BE49-F238E27FC236}">
                  <a16:creationId xmlns:a16="http://schemas.microsoft.com/office/drawing/2014/main" xmlns="" id="{E51FEAD9-0A06-455A-8C95-58BE2B0F2808}"/>
                </a:ext>
              </a:extLst>
            </p:cNvPr>
            <p:cNvSpPr>
              <a:spLocks/>
            </p:cNvSpPr>
            <p:nvPr/>
          </p:nvSpPr>
          <p:spPr bwMode="auto">
            <a:xfrm>
              <a:off x="3365" y="1148"/>
              <a:ext cx="65" cy="149"/>
            </a:xfrm>
            <a:custGeom>
              <a:avLst/>
              <a:gdLst>
                <a:gd name="T0" fmla="*/ 18 w 27"/>
                <a:gd name="T1" fmla="*/ 62 h 62"/>
                <a:gd name="T2" fmla="*/ 18 w 27"/>
                <a:gd name="T3" fmla="*/ 62 h 62"/>
                <a:gd name="T4" fmla="*/ 27 w 27"/>
                <a:gd name="T5" fmla="*/ 54 h 62"/>
                <a:gd name="T6" fmla="*/ 27 w 27"/>
                <a:gd name="T7" fmla="*/ 0 h 62"/>
                <a:gd name="T8" fmla="*/ 24 w 27"/>
                <a:gd name="T9" fmla="*/ 2 h 62"/>
                <a:gd name="T10" fmla="*/ 2 w 27"/>
                <a:gd name="T11" fmla="*/ 13 h 62"/>
                <a:gd name="T12" fmla="*/ 0 w 27"/>
                <a:gd name="T13" fmla="*/ 14 h 62"/>
                <a:gd name="T14" fmla="*/ 0 w 27"/>
                <a:gd name="T15" fmla="*/ 54 h 62"/>
                <a:gd name="T16" fmla="*/ 8 w 27"/>
                <a:gd name="T17" fmla="*/ 62 h 62"/>
                <a:gd name="T18" fmla="*/ 18 w 27"/>
                <a:gd name="T19" fmla="*/ 62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62">
                  <a:moveTo>
                    <a:pt x="18" y="62"/>
                  </a:moveTo>
                  <a:cubicBezTo>
                    <a:pt x="18" y="62"/>
                    <a:pt x="18" y="62"/>
                    <a:pt x="18" y="62"/>
                  </a:cubicBezTo>
                  <a:cubicBezTo>
                    <a:pt x="23" y="62"/>
                    <a:pt x="27" y="59"/>
                    <a:pt x="27" y="54"/>
                  </a:cubicBezTo>
                  <a:cubicBezTo>
                    <a:pt x="27" y="0"/>
                    <a:pt x="27" y="0"/>
                    <a:pt x="27" y="0"/>
                  </a:cubicBezTo>
                  <a:cubicBezTo>
                    <a:pt x="26" y="1"/>
                    <a:pt x="25" y="1"/>
                    <a:pt x="24" y="2"/>
                  </a:cubicBezTo>
                  <a:cubicBezTo>
                    <a:pt x="17" y="6"/>
                    <a:pt x="10" y="10"/>
                    <a:pt x="2" y="13"/>
                  </a:cubicBezTo>
                  <a:cubicBezTo>
                    <a:pt x="1" y="14"/>
                    <a:pt x="1" y="14"/>
                    <a:pt x="0" y="14"/>
                  </a:cubicBezTo>
                  <a:cubicBezTo>
                    <a:pt x="0" y="54"/>
                    <a:pt x="0" y="54"/>
                    <a:pt x="0" y="54"/>
                  </a:cubicBezTo>
                  <a:cubicBezTo>
                    <a:pt x="0" y="59"/>
                    <a:pt x="4" y="62"/>
                    <a:pt x="8" y="62"/>
                  </a:cubicBezTo>
                  <a:cubicBezTo>
                    <a:pt x="18" y="62"/>
                    <a:pt x="18" y="62"/>
                    <a:pt x="18" y="62"/>
                  </a:cubicBezTo>
                  <a:close/>
                </a:path>
              </a:pathLst>
            </a:custGeom>
            <a:solidFill>
              <a:srgbClr val="7272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7" tIns="45718" rIns="91437" bIns="45718" numCol="1" anchor="t" anchorCtr="0" compatLnSpc="1">
              <a:prstTxWarp prst="textNoShape">
                <a:avLst/>
              </a:prstTxWarp>
            </a:bodyPr>
            <a:lstStyle/>
            <a:p>
              <a:pPr marL="0" marR="0" lvl="0" indent="0" algn="just" defTabSz="914335"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sp>
          <p:nvSpPr>
            <p:cNvPr id="58" name="Freeform 38">
              <a:extLst>
                <a:ext uri="{FF2B5EF4-FFF2-40B4-BE49-F238E27FC236}">
                  <a16:creationId xmlns:a16="http://schemas.microsoft.com/office/drawing/2014/main" xmlns="" id="{C64C18C5-C55E-42FD-B8BA-D63A2F6FA300}"/>
                </a:ext>
              </a:extLst>
            </p:cNvPr>
            <p:cNvSpPr>
              <a:spLocks/>
            </p:cNvSpPr>
            <p:nvPr/>
          </p:nvSpPr>
          <p:spPr bwMode="auto">
            <a:xfrm>
              <a:off x="3454" y="1052"/>
              <a:ext cx="66" cy="245"/>
            </a:xfrm>
            <a:custGeom>
              <a:avLst/>
              <a:gdLst>
                <a:gd name="T0" fmla="*/ 27 w 27"/>
                <a:gd name="T1" fmla="*/ 94 h 102"/>
                <a:gd name="T2" fmla="*/ 27 w 27"/>
                <a:gd name="T3" fmla="*/ 94 h 102"/>
                <a:gd name="T4" fmla="*/ 27 w 27"/>
                <a:gd name="T5" fmla="*/ 0 h 102"/>
                <a:gd name="T6" fmla="*/ 21 w 27"/>
                <a:gd name="T7" fmla="*/ 9 h 102"/>
                <a:gd name="T8" fmla="*/ 4 w 27"/>
                <a:gd name="T9" fmla="*/ 29 h 102"/>
                <a:gd name="T10" fmla="*/ 0 w 27"/>
                <a:gd name="T11" fmla="*/ 32 h 102"/>
                <a:gd name="T12" fmla="*/ 0 w 27"/>
                <a:gd name="T13" fmla="*/ 94 h 102"/>
                <a:gd name="T14" fmla="*/ 9 w 27"/>
                <a:gd name="T15" fmla="*/ 102 h 102"/>
                <a:gd name="T16" fmla="*/ 19 w 27"/>
                <a:gd name="T17" fmla="*/ 102 h 102"/>
                <a:gd name="T18" fmla="*/ 27 w 27"/>
                <a:gd name="T19" fmla="*/ 94 h 1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7" h="102">
                  <a:moveTo>
                    <a:pt x="27" y="94"/>
                  </a:moveTo>
                  <a:cubicBezTo>
                    <a:pt x="27" y="94"/>
                    <a:pt x="27" y="94"/>
                    <a:pt x="27" y="94"/>
                  </a:cubicBezTo>
                  <a:cubicBezTo>
                    <a:pt x="27" y="0"/>
                    <a:pt x="27" y="0"/>
                    <a:pt x="27" y="0"/>
                  </a:cubicBezTo>
                  <a:cubicBezTo>
                    <a:pt x="25" y="3"/>
                    <a:pt x="24" y="6"/>
                    <a:pt x="21" y="9"/>
                  </a:cubicBezTo>
                  <a:cubicBezTo>
                    <a:pt x="17" y="17"/>
                    <a:pt x="11" y="24"/>
                    <a:pt x="4" y="29"/>
                  </a:cubicBezTo>
                  <a:cubicBezTo>
                    <a:pt x="3" y="30"/>
                    <a:pt x="2" y="32"/>
                    <a:pt x="0" y="32"/>
                  </a:cubicBezTo>
                  <a:cubicBezTo>
                    <a:pt x="0" y="94"/>
                    <a:pt x="0" y="94"/>
                    <a:pt x="0" y="94"/>
                  </a:cubicBezTo>
                  <a:cubicBezTo>
                    <a:pt x="0" y="99"/>
                    <a:pt x="4" y="102"/>
                    <a:pt x="9" y="102"/>
                  </a:cubicBezTo>
                  <a:cubicBezTo>
                    <a:pt x="19" y="102"/>
                    <a:pt x="19" y="102"/>
                    <a:pt x="19" y="102"/>
                  </a:cubicBezTo>
                  <a:cubicBezTo>
                    <a:pt x="24" y="102"/>
                    <a:pt x="27" y="99"/>
                    <a:pt x="27" y="94"/>
                  </a:cubicBezTo>
                  <a:close/>
                </a:path>
              </a:pathLst>
            </a:custGeom>
            <a:solidFill>
              <a:srgbClr val="7272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7" tIns="45718" rIns="91437" bIns="45718" numCol="1" anchor="t" anchorCtr="0" compatLnSpc="1">
              <a:prstTxWarp prst="textNoShape">
                <a:avLst/>
              </a:prstTxWarp>
            </a:bodyPr>
            <a:lstStyle/>
            <a:p>
              <a:pPr marL="0" marR="0" lvl="0" indent="0" algn="just" defTabSz="914335"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sp>
          <p:nvSpPr>
            <p:cNvPr id="59" name="Freeform 39">
              <a:extLst>
                <a:ext uri="{FF2B5EF4-FFF2-40B4-BE49-F238E27FC236}">
                  <a16:creationId xmlns:a16="http://schemas.microsoft.com/office/drawing/2014/main" xmlns="" id="{1A9C680A-CA1E-4C09-9C5A-7586EA4F527D}"/>
                </a:ext>
              </a:extLst>
            </p:cNvPr>
            <p:cNvSpPr>
              <a:spLocks/>
            </p:cNvSpPr>
            <p:nvPr/>
          </p:nvSpPr>
          <p:spPr bwMode="auto">
            <a:xfrm>
              <a:off x="3168" y="933"/>
              <a:ext cx="378" cy="275"/>
            </a:xfrm>
            <a:custGeom>
              <a:avLst/>
              <a:gdLst>
                <a:gd name="T0" fmla="*/ 4 w 157"/>
                <a:gd name="T1" fmla="*/ 114 h 114"/>
                <a:gd name="T2" fmla="*/ 4 w 157"/>
                <a:gd name="T3" fmla="*/ 114 h 114"/>
                <a:gd name="T4" fmla="*/ 7 w 157"/>
                <a:gd name="T5" fmla="*/ 114 h 114"/>
                <a:gd name="T6" fmla="*/ 34 w 157"/>
                <a:gd name="T7" fmla="*/ 111 h 114"/>
                <a:gd name="T8" fmla="*/ 45 w 157"/>
                <a:gd name="T9" fmla="*/ 109 h 114"/>
                <a:gd name="T10" fmla="*/ 57 w 157"/>
                <a:gd name="T11" fmla="*/ 106 h 114"/>
                <a:gd name="T12" fmla="*/ 71 w 157"/>
                <a:gd name="T13" fmla="*/ 102 h 114"/>
                <a:gd name="T14" fmla="*/ 82 w 157"/>
                <a:gd name="T15" fmla="*/ 98 h 114"/>
                <a:gd name="T16" fmla="*/ 104 w 157"/>
                <a:gd name="T17" fmla="*/ 86 h 114"/>
                <a:gd name="T18" fmla="*/ 109 w 157"/>
                <a:gd name="T19" fmla="*/ 83 h 114"/>
                <a:gd name="T20" fmla="*/ 119 w 157"/>
                <a:gd name="T21" fmla="*/ 75 h 114"/>
                <a:gd name="T22" fmla="*/ 136 w 157"/>
                <a:gd name="T23" fmla="*/ 56 h 114"/>
                <a:gd name="T24" fmla="*/ 146 w 157"/>
                <a:gd name="T25" fmla="*/ 35 h 114"/>
                <a:gd name="T26" fmla="*/ 148 w 157"/>
                <a:gd name="T27" fmla="*/ 25 h 114"/>
                <a:gd name="T28" fmla="*/ 152 w 157"/>
                <a:gd name="T29" fmla="*/ 25 h 114"/>
                <a:gd name="T30" fmla="*/ 155 w 157"/>
                <a:gd name="T31" fmla="*/ 19 h 114"/>
                <a:gd name="T32" fmla="*/ 143 w 157"/>
                <a:gd name="T33" fmla="*/ 1 h 114"/>
                <a:gd name="T34" fmla="*/ 140 w 157"/>
                <a:gd name="T35" fmla="*/ 0 h 114"/>
                <a:gd name="T36" fmla="*/ 137 w 157"/>
                <a:gd name="T37" fmla="*/ 1 h 114"/>
                <a:gd name="T38" fmla="*/ 125 w 157"/>
                <a:gd name="T39" fmla="*/ 19 h 114"/>
                <a:gd name="T40" fmla="*/ 128 w 157"/>
                <a:gd name="T41" fmla="*/ 25 h 114"/>
                <a:gd name="T42" fmla="*/ 131 w 157"/>
                <a:gd name="T43" fmla="*/ 25 h 114"/>
                <a:gd name="T44" fmla="*/ 123 w 157"/>
                <a:gd name="T45" fmla="*/ 47 h 114"/>
                <a:gd name="T46" fmla="*/ 119 w 157"/>
                <a:gd name="T47" fmla="*/ 51 h 114"/>
                <a:gd name="T48" fmla="*/ 109 w 157"/>
                <a:gd name="T49" fmla="*/ 63 h 114"/>
                <a:gd name="T50" fmla="*/ 95 w 157"/>
                <a:gd name="T51" fmla="*/ 73 h 114"/>
                <a:gd name="T52" fmla="*/ 82 w 157"/>
                <a:gd name="T53" fmla="*/ 80 h 114"/>
                <a:gd name="T54" fmla="*/ 71 w 157"/>
                <a:gd name="T55" fmla="*/ 84 h 114"/>
                <a:gd name="T56" fmla="*/ 52 w 157"/>
                <a:gd name="T57" fmla="*/ 91 h 114"/>
                <a:gd name="T58" fmla="*/ 45 w 157"/>
                <a:gd name="T59" fmla="*/ 93 h 114"/>
                <a:gd name="T60" fmla="*/ 34 w 157"/>
                <a:gd name="T61" fmla="*/ 95 h 114"/>
                <a:gd name="T62" fmla="*/ 7 w 157"/>
                <a:gd name="T63" fmla="*/ 97 h 114"/>
                <a:gd name="T64" fmla="*/ 4 w 157"/>
                <a:gd name="T65" fmla="*/ 97 h 114"/>
                <a:gd name="T66" fmla="*/ 0 w 157"/>
                <a:gd name="T67" fmla="*/ 101 h 114"/>
                <a:gd name="T68" fmla="*/ 0 w 157"/>
                <a:gd name="T69" fmla="*/ 110 h 114"/>
                <a:gd name="T70" fmla="*/ 4 w 157"/>
                <a:gd name="T71" fmla="*/ 114 h 1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57" h="114">
                  <a:moveTo>
                    <a:pt x="4" y="114"/>
                  </a:moveTo>
                  <a:cubicBezTo>
                    <a:pt x="4" y="114"/>
                    <a:pt x="4" y="114"/>
                    <a:pt x="4" y="114"/>
                  </a:cubicBezTo>
                  <a:cubicBezTo>
                    <a:pt x="5" y="114"/>
                    <a:pt x="6" y="114"/>
                    <a:pt x="7" y="114"/>
                  </a:cubicBezTo>
                  <a:cubicBezTo>
                    <a:pt x="16" y="113"/>
                    <a:pt x="25" y="112"/>
                    <a:pt x="34" y="111"/>
                  </a:cubicBezTo>
                  <a:cubicBezTo>
                    <a:pt x="37" y="111"/>
                    <a:pt x="41" y="110"/>
                    <a:pt x="45" y="109"/>
                  </a:cubicBezTo>
                  <a:cubicBezTo>
                    <a:pt x="48" y="109"/>
                    <a:pt x="53" y="107"/>
                    <a:pt x="57" y="106"/>
                  </a:cubicBezTo>
                  <a:cubicBezTo>
                    <a:pt x="62" y="105"/>
                    <a:pt x="66" y="104"/>
                    <a:pt x="71" y="102"/>
                  </a:cubicBezTo>
                  <a:cubicBezTo>
                    <a:pt x="75" y="101"/>
                    <a:pt x="79" y="99"/>
                    <a:pt x="82" y="98"/>
                  </a:cubicBezTo>
                  <a:cubicBezTo>
                    <a:pt x="90" y="94"/>
                    <a:pt x="97" y="91"/>
                    <a:pt x="104" y="86"/>
                  </a:cubicBezTo>
                  <a:cubicBezTo>
                    <a:pt x="105" y="85"/>
                    <a:pt x="107" y="84"/>
                    <a:pt x="109" y="83"/>
                  </a:cubicBezTo>
                  <a:cubicBezTo>
                    <a:pt x="112" y="81"/>
                    <a:pt x="116" y="78"/>
                    <a:pt x="119" y="75"/>
                  </a:cubicBezTo>
                  <a:cubicBezTo>
                    <a:pt x="126" y="69"/>
                    <a:pt x="131" y="63"/>
                    <a:pt x="136" y="56"/>
                  </a:cubicBezTo>
                  <a:cubicBezTo>
                    <a:pt x="141" y="49"/>
                    <a:pt x="144" y="42"/>
                    <a:pt x="146" y="35"/>
                  </a:cubicBezTo>
                  <a:cubicBezTo>
                    <a:pt x="147" y="32"/>
                    <a:pt x="148" y="28"/>
                    <a:pt x="148" y="25"/>
                  </a:cubicBezTo>
                  <a:cubicBezTo>
                    <a:pt x="152" y="25"/>
                    <a:pt x="152" y="25"/>
                    <a:pt x="152" y="25"/>
                  </a:cubicBezTo>
                  <a:cubicBezTo>
                    <a:pt x="155" y="25"/>
                    <a:pt x="157" y="21"/>
                    <a:pt x="155" y="19"/>
                  </a:cubicBezTo>
                  <a:cubicBezTo>
                    <a:pt x="143" y="1"/>
                    <a:pt x="143" y="1"/>
                    <a:pt x="143" y="1"/>
                  </a:cubicBezTo>
                  <a:cubicBezTo>
                    <a:pt x="143" y="0"/>
                    <a:pt x="141" y="0"/>
                    <a:pt x="140" y="0"/>
                  </a:cubicBezTo>
                  <a:cubicBezTo>
                    <a:pt x="139" y="0"/>
                    <a:pt x="137" y="0"/>
                    <a:pt x="137" y="1"/>
                  </a:cubicBezTo>
                  <a:cubicBezTo>
                    <a:pt x="125" y="19"/>
                    <a:pt x="125" y="19"/>
                    <a:pt x="125" y="19"/>
                  </a:cubicBezTo>
                  <a:cubicBezTo>
                    <a:pt x="123" y="21"/>
                    <a:pt x="125" y="25"/>
                    <a:pt x="128" y="25"/>
                  </a:cubicBezTo>
                  <a:cubicBezTo>
                    <a:pt x="131" y="25"/>
                    <a:pt x="131" y="25"/>
                    <a:pt x="131" y="25"/>
                  </a:cubicBezTo>
                  <a:cubicBezTo>
                    <a:pt x="130" y="32"/>
                    <a:pt x="127" y="40"/>
                    <a:pt x="123" y="47"/>
                  </a:cubicBezTo>
                  <a:cubicBezTo>
                    <a:pt x="122" y="48"/>
                    <a:pt x="121" y="50"/>
                    <a:pt x="119" y="51"/>
                  </a:cubicBezTo>
                  <a:cubicBezTo>
                    <a:pt x="116" y="55"/>
                    <a:pt x="113" y="59"/>
                    <a:pt x="109" y="63"/>
                  </a:cubicBezTo>
                  <a:cubicBezTo>
                    <a:pt x="105" y="66"/>
                    <a:pt x="100" y="70"/>
                    <a:pt x="95" y="73"/>
                  </a:cubicBezTo>
                  <a:cubicBezTo>
                    <a:pt x="91" y="75"/>
                    <a:pt x="87" y="78"/>
                    <a:pt x="82" y="80"/>
                  </a:cubicBezTo>
                  <a:cubicBezTo>
                    <a:pt x="79" y="82"/>
                    <a:pt x="75" y="83"/>
                    <a:pt x="71" y="84"/>
                  </a:cubicBezTo>
                  <a:cubicBezTo>
                    <a:pt x="65" y="87"/>
                    <a:pt x="59" y="89"/>
                    <a:pt x="52" y="91"/>
                  </a:cubicBezTo>
                  <a:cubicBezTo>
                    <a:pt x="50" y="91"/>
                    <a:pt x="47" y="92"/>
                    <a:pt x="45" y="93"/>
                  </a:cubicBezTo>
                  <a:cubicBezTo>
                    <a:pt x="41" y="93"/>
                    <a:pt x="37" y="94"/>
                    <a:pt x="34" y="95"/>
                  </a:cubicBezTo>
                  <a:cubicBezTo>
                    <a:pt x="25" y="96"/>
                    <a:pt x="16" y="97"/>
                    <a:pt x="7" y="97"/>
                  </a:cubicBezTo>
                  <a:cubicBezTo>
                    <a:pt x="6" y="97"/>
                    <a:pt x="5" y="97"/>
                    <a:pt x="4" y="97"/>
                  </a:cubicBezTo>
                  <a:cubicBezTo>
                    <a:pt x="1" y="97"/>
                    <a:pt x="0" y="99"/>
                    <a:pt x="0" y="101"/>
                  </a:cubicBezTo>
                  <a:cubicBezTo>
                    <a:pt x="0" y="110"/>
                    <a:pt x="0" y="110"/>
                    <a:pt x="0" y="110"/>
                  </a:cubicBezTo>
                  <a:cubicBezTo>
                    <a:pt x="0" y="112"/>
                    <a:pt x="1" y="114"/>
                    <a:pt x="4" y="114"/>
                  </a:cubicBezTo>
                  <a:close/>
                </a:path>
              </a:pathLst>
            </a:custGeom>
            <a:solidFill>
              <a:srgbClr val="E2795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7" tIns="45718" rIns="91437" bIns="45718" numCol="1" anchor="t" anchorCtr="0" compatLnSpc="1">
              <a:prstTxWarp prst="textNoShape">
                <a:avLst/>
              </a:prstTxWarp>
            </a:bodyPr>
            <a:lstStyle/>
            <a:p>
              <a:pPr marL="0" marR="0" lvl="0" indent="0" algn="just" defTabSz="914335"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sp>
          <p:nvSpPr>
            <p:cNvPr id="60" name="Freeform 40">
              <a:extLst>
                <a:ext uri="{FF2B5EF4-FFF2-40B4-BE49-F238E27FC236}">
                  <a16:creationId xmlns:a16="http://schemas.microsoft.com/office/drawing/2014/main" xmlns="" id="{985F0CC8-052D-415D-B815-E6760D0929F4}"/>
                </a:ext>
              </a:extLst>
            </p:cNvPr>
            <p:cNvSpPr>
              <a:spLocks/>
            </p:cNvSpPr>
            <p:nvPr/>
          </p:nvSpPr>
          <p:spPr bwMode="auto">
            <a:xfrm>
              <a:off x="3185" y="1213"/>
              <a:ext cx="65" cy="84"/>
            </a:xfrm>
            <a:custGeom>
              <a:avLst/>
              <a:gdLst>
                <a:gd name="T0" fmla="*/ 8 w 27"/>
                <a:gd name="T1" fmla="*/ 35 h 35"/>
                <a:gd name="T2" fmla="*/ 19 w 27"/>
                <a:gd name="T3" fmla="*/ 35 h 35"/>
                <a:gd name="T4" fmla="*/ 27 w 27"/>
                <a:gd name="T5" fmla="*/ 27 h 35"/>
                <a:gd name="T6" fmla="*/ 27 w 27"/>
                <a:gd name="T7" fmla="*/ 0 h 35"/>
                <a:gd name="T8" fmla="*/ 0 w 27"/>
                <a:gd name="T9" fmla="*/ 3 h 35"/>
                <a:gd name="T10" fmla="*/ 0 w 27"/>
                <a:gd name="T11" fmla="*/ 3 h 35"/>
                <a:gd name="T12" fmla="*/ 0 w 27"/>
                <a:gd name="T13" fmla="*/ 27 h 35"/>
                <a:gd name="T14" fmla="*/ 8 w 27"/>
                <a:gd name="T15" fmla="*/ 35 h 35"/>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27" h="35">
                  <a:moveTo>
                    <a:pt x="8" y="35"/>
                  </a:moveTo>
                  <a:cubicBezTo>
                    <a:pt x="19" y="35"/>
                    <a:pt x="19" y="35"/>
                    <a:pt x="19" y="35"/>
                  </a:cubicBezTo>
                  <a:cubicBezTo>
                    <a:pt x="23" y="35"/>
                    <a:pt x="27" y="32"/>
                    <a:pt x="27" y="27"/>
                  </a:cubicBezTo>
                  <a:cubicBezTo>
                    <a:pt x="27" y="0"/>
                    <a:pt x="27" y="0"/>
                    <a:pt x="27" y="0"/>
                  </a:cubicBezTo>
                  <a:cubicBezTo>
                    <a:pt x="18" y="2"/>
                    <a:pt x="9" y="2"/>
                    <a:pt x="0" y="3"/>
                  </a:cubicBezTo>
                  <a:cubicBezTo>
                    <a:pt x="0" y="3"/>
                    <a:pt x="0" y="3"/>
                    <a:pt x="0" y="3"/>
                  </a:cubicBezTo>
                  <a:cubicBezTo>
                    <a:pt x="0" y="27"/>
                    <a:pt x="0" y="27"/>
                    <a:pt x="0" y="27"/>
                  </a:cubicBezTo>
                  <a:cubicBezTo>
                    <a:pt x="0" y="32"/>
                    <a:pt x="4" y="35"/>
                    <a:pt x="8" y="35"/>
                  </a:cubicBezTo>
                  <a:close/>
                </a:path>
              </a:pathLst>
            </a:custGeom>
            <a:solidFill>
              <a:srgbClr val="72727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37" tIns="45718" rIns="91437" bIns="45718" numCol="1" anchor="t" anchorCtr="0" compatLnSpc="1">
              <a:prstTxWarp prst="textNoShape">
                <a:avLst/>
              </a:prstTxWarp>
            </a:bodyPr>
            <a:lstStyle/>
            <a:p>
              <a:pPr marL="0" marR="0" lvl="0" indent="0" algn="just" defTabSz="914335" rtl="0" eaLnBrk="0" fontAlgn="base" latinLnBrk="0" hangingPunct="0">
                <a:lnSpc>
                  <a:spcPct val="100000"/>
                </a:lnSpc>
                <a:spcBef>
                  <a:spcPct val="0"/>
                </a:spcBef>
                <a:spcAft>
                  <a:spcPct val="0"/>
                </a:spcAft>
                <a:buClrTx/>
                <a:buSzTx/>
                <a:buFontTx/>
                <a:buNone/>
                <a:tabLst/>
                <a:defRPr/>
              </a:pPr>
              <a:endParaRPr kumimoji="0" lang="fr-FR" sz="14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grpSp>
      <p:sp>
        <p:nvSpPr>
          <p:cNvPr id="61" name="Text Placeholder 3">
            <a:extLst>
              <a:ext uri="{FF2B5EF4-FFF2-40B4-BE49-F238E27FC236}">
                <a16:creationId xmlns:a16="http://schemas.microsoft.com/office/drawing/2014/main" xmlns="" id="{6A21725C-C4A0-4510-93B2-C92504351B06}"/>
              </a:ext>
            </a:extLst>
          </p:cNvPr>
          <p:cNvSpPr txBox="1">
            <a:spLocks/>
          </p:cNvSpPr>
          <p:nvPr/>
        </p:nvSpPr>
        <p:spPr>
          <a:xfrm>
            <a:off x="231751" y="867128"/>
            <a:ext cx="10374278" cy="360587"/>
          </a:xfrm>
          <a:prstGeom prst="rect">
            <a:avLst/>
          </a:prstGeom>
        </p:spPr>
        <p:txBody>
          <a:bodyPr/>
          <a:lstStyle>
            <a:lvl1pPr marL="477203" indent="-477203" algn="l" defTabSz="1295832" rtl="0" eaLnBrk="0" fontAlgn="base" hangingPunct="0">
              <a:spcBef>
                <a:spcPct val="20000"/>
              </a:spcBef>
              <a:spcAft>
                <a:spcPct val="0"/>
              </a:spcAft>
              <a:buClr>
                <a:schemeClr val="folHlink"/>
              </a:buClr>
              <a:buFont typeface="Wingdings" panose="05000000000000000000" pitchFamily="2" charset="2"/>
              <a:buChar char="è"/>
              <a:defRPr sz="3019" b="1">
                <a:solidFill>
                  <a:srgbClr val="0C419A"/>
                </a:solidFill>
                <a:latin typeface="+mn-lt"/>
                <a:ea typeface="+mn-ea"/>
                <a:cs typeface="+mn-cs"/>
              </a:defRPr>
            </a:lvl1pPr>
            <a:lvl2pPr marL="1076200" indent="-361396" algn="l" defTabSz="1295832" rtl="0" eaLnBrk="0" fontAlgn="base" hangingPunct="0">
              <a:spcBef>
                <a:spcPct val="20000"/>
              </a:spcBef>
              <a:spcAft>
                <a:spcPct val="0"/>
              </a:spcAft>
              <a:buSzPct val="80000"/>
              <a:buFont typeface="Wingdings" panose="05000000000000000000" pitchFamily="2" charset="2"/>
              <a:buChar char="l"/>
              <a:defRPr sz="2641">
                <a:solidFill>
                  <a:srgbClr val="0C419A"/>
                </a:solidFill>
                <a:latin typeface="+mn-lt"/>
              </a:defRPr>
            </a:lvl2pPr>
            <a:lvl3pPr marL="1629274" indent="-313476" algn="l" defTabSz="1295832"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2278189" indent="-315473" algn="l" defTabSz="1295832" rtl="0" eaLnBrk="0" fontAlgn="base" hangingPunct="0">
              <a:spcBef>
                <a:spcPct val="20000"/>
              </a:spcBef>
              <a:spcAft>
                <a:spcPct val="0"/>
              </a:spcAft>
              <a:buChar char="_"/>
              <a:defRPr sz="2893">
                <a:solidFill>
                  <a:srgbClr val="0C419A"/>
                </a:solidFill>
                <a:latin typeface="+mn-lt"/>
              </a:defRPr>
            </a:lvl4pPr>
            <a:lvl5pPr marL="2927103" indent="-313476" algn="l" defTabSz="1295832" rtl="0" eaLnBrk="0" fontAlgn="base" hangingPunct="0">
              <a:spcBef>
                <a:spcPct val="20000"/>
              </a:spcBef>
              <a:spcAft>
                <a:spcPct val="0"/>
              </a:spcAft>
              <a:buChar char="_"/>
              <a:defRPr sz="2893">
                <a:solidFill>
                  <a:srgbClr val="0C419A"/>
                </a:solidFill>
                <a:latin typeface="+mn-lt"/>
              </a:defRPr>
            </a:lvl5pPr>
            <a:lvl6pPr marL="3506973" indent="-325665" algn="l" defTabSz="1304684" rtl="0" fontAlgn="base">
              <a:spcBef>
                <a:spcPct val="20000"/>
              </a:spcBef>
              <a:spcAft>
                <a:spcPct val="0"/>
              </a:spcAft>
              <a:buChar char="_"/>
              <a:defRPr sz="2893">
                <a:solidFill>
                  <a:srgbClr val="0C419A"/>
                </a:solidFill>
                <a:latin typeface="+mn-lt"/>
              </a:defRPr>
            </a:lvl6pPr>
            <a:lvl7pPr marL="4078883" indent="-325665" algn="l" defTabSz="1304684" rtl="0" fontAlgn="base">
              <a:spcBef>
                <a:spcPct val="20000"/>
              </a:spcBef>
              <a:spcAft>
                <a:spcPct val="0"/>
              </a:spcAft>
              <a:buChar char="_"/>
              <a:defRPr sz="2893">
                <a:solidFill>
                  <a:srgbClr val="0C419A"/>
                </a:solidFill>
                <a:latin typeface="+mn-lt"/>
              </a:defRPr>
            </a:lvl7pPr>
            <a:lvl8pPr marL="4650802" indent="-325665" algn="l" defTabSz="1304684" rtl="0" fontAlgn="base">
              <a:spcBef>
                <a:spcPct val="20000"/>
              </a:spcBef>
              <a:spcAft>
                <a:spcPct val="0"/>
              </a:spcAft>
              <a:buChar char="_"/>
              <a:defRPr sz="2893">
                <a:solidFill>
                  <a:srgbClr val="0C419A"/>
                </a:solidFill>
                <a:latin typeface="+mn-lt"/>
              </a:defRPr>
            </a:lvl8pPr>
            <a:lvl9pPr marL="5222721" indent="-325665" algn="l" defTabSz="1304684" rtl="0" fontAlgn="base">
              <a:spcBef>
                <a:spcPct val="20000"/>
              </a:spcBef>
              <a:spcAft>
                <a:spcPct val="0"/>
              </a:spcAft>
              <a:buChar char="_"/>
              <a:defRPr sz="2893">
                <a:solidFill>
                  <a:srgbClr val="0C419A"/>
                </a:solidFill>
                <a:latin typeface="+mn-lt"/>
              </a:defRPr>
            </a:lvl9pPr>
          </a:lstStyle>
          <a:p>
            <a:pPr marL="0" marR="0" lvl="0" indent="0" algn="l" defTabSz="1295739" rtl="0" eaLnBrk="0" fontAlgn="base" latinLnBrk="0" hangingPunct="0">
              <a:lnSpc>
                <a:spcPct val="85000"/>
              </a:lnSpc>
              <a:spcBef>
                <a:spcPts val="0"/>
              </a:spcBef>
              <a:spcAft>
                <a:spcPct val="0"/>
              </a:spcAft>
              <a:buClr>
                <a:srgbClr val="99CC00"/>
              </a:buClr>
              <a:buSzTx/>
              <a:buFont typeface="Wingdings" panose="05000000000000000000" pitchFamily="2" charset="2"/>
              <a:buNone/>
              <a:tabLst/>
              <a:defRPr/>
            </a:pPr>
            <a:r>
              <a:rPr kumimoji="0" lang="fr-FR" sz="2095" b="0" i="0" u="none" strike="noStrike" kern="1200" cap="none" spc="0" normalizeH="0" baseline="0" noProof="0" dirty="0">
                <a:ln>
                  <a:noFill/>
                </a:ln>
                <a:solidFill>
                  <a:srgbClr val="FFFFFF">
                    <a:lumMod val="50000"/>
                  </a:srgbClr>
                </a:solidFill>
                <a:effectLst/>
                <a:uLnTx/>
                <a:uFillTx/>
                <a:latin typeface="Arial"/>
                <a:ea typeface="+mn-ea"/>
                <a:cs typeface="+mn-cs"/>
              </a:rPr>
              <a:t>Généraliser l’alimentation des DMP en ciblant des structures spécifiques</a:t>
            </a:r>
          </a:p>
        </p:txBody>
      </p:sp>
      <p:grpSp>
        <p:nvGrpSpPr>
          <p:cNvPr id="3" name="Group 2">
            <a:extLst>
              <a:ext uri="{FF2B5EF4-FFF2-40B4-BE49-F238E27FC236}">
                <a16:creationId xmlns:a16="http://schemas.microsoft.com/office/drawing/2014/main" xmlns="" id="{0CE806FE-58C1-4558-A27C-462E5D32FF7E}"/>
              </a:ext>
            </a:extLst>
          </p:cNvPr>
          <p:cNvGrpSpPr>
            <a:grpSpLocks noChangeAspect="1"/>
          </p:cNvGrpSpPr>
          <p:nvPr/>
        </p:nvGrpSpPr>
        <p:grpSpPr>
          <a:xfrm>
            <a:off x="5408325" y="1196558"/>
            <a:ext cx="4762600" cy="6113259"/>
            <a:chOff x="6312757" y="854699"/>
            <a:chExt cx="5826086" cy="5945179"/>
          </a:xfrm>
        </p:grpSpPr>
        <p:sp>
          <p:nvSpPr>
            <p:cNvPr id="62" name="Ovale">
              <a:extLst>
                <a:ext uri="{FF2B5EF4-FFF2-40B4-BE49-F238E27FC236}">
                  <a16:creationId xmlns:a16="http://schemas.microsoft.com/office/drawing/2014/main" xmlns="" id="{D8663F75-A6E4-4228-96F2-C4D1645C82C4}"/>
                </a:ext>
              </a:extLst>
            </p:cNvPr>
            <p:cNvSpPr/>
            <p:nvPr/>
          </p:nvSpPr>
          <p:spPr>
            <a:xfrm>
              <a:off x="8590508" y="854699"/>
              <a:ext cx="1231896" cy="1236957"/>
            </a:xfrm>
            <a:prstGeom prst="ellipse">
              <a:avLst/>
            </a:prstGeom>
            <a:solidFill>
              <a:srgbClr val="E27959"/>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3" name="Figure">
              <a:extLst>
                <a:ext uri="{FF2B5EF4-FFF2-40B4-BE49-F238E27FC236}">
                  <a16:creationId xmlns:a16="http://schemas.microsoft.com/office/drawing/2014/main" xmlns="" id="{C3979E9D-6375-4F28-896E-001B363D1DFE}"/>
                </a:ext>
              </a:extLst>
            </p:cNvPr>
            <p:cNvSpPr/>
            <p:nvPr/>
          </p:nvSpPr>
          <p:spPr>
            <a:xfrm>
              <a:off x="7448580" y="5562959"/>
              <a:ext cx="1231605" cy="1236919"/>
            </a:xfrm>
            <a:custGeom>
              <a:avLst/>
              <a:gdLst/>
              <a:ahLst/>
              <a:cxnLst>
                <a:cxn ang="0">
                  <a:pos x="wd2" y="hd2"/>
                </a:cxn>
                <a:cxn ang="5400000">
                  <a:pos x="wd2" y="hd2"/>
                </a:cxn>
                <a:cxn ang="10800000">
                  <a:pos x="wd2" y="hd2"/>
                </a:cxn>
                <a:cxn ang="16200000">
                  <a:pos x="wd2" y="hd2"/>
                </a:cxn>
              </a:cxnLst>
              <a:rect l="0" t="0" r="r" b="b"/>
              <a:pathLst>
                <a:path w="19058" h="19057" extrusionOk="0">
                  <a:moveTo>
                    <a:pt x="3921" y="17232"/>
                  </a:moveTo>
                  <a:cubicBezTo>
                    <a:pt x="-333" y="14137"/>
                    <a:pt x="-1271" y="8174"/>
                    <a:pt x="1826" y="3919"/>
                  </a:cubicBezTo>
                  <a:cubicBezTo>
                    <a:pt x="4923" y="-333"/>
                    <a:pt x="10882" y="-1270"/>
                    <a:pt x="15137" y="1825"/>
                  </a:cubicBezTo>
                  <a:cubicBezTo>
                    <a:pt x="19391" y="4923"/>
                    <a:pt x="20329" y="10879"/>
                    <a:pt x="17232" y="15134"/>
                  </a:cubicBezTo>
                  <a:cubicBezTo>
                    <a:pt x="14135" y="19389"/>
                    <a:pt x="8176" y="20330"/>
                    <a:pt x="3921" y="17232"/>
                  </a:cubicBezTo>
                </a:path>
              </a:pathLst>
            </a:custGeom>
            <a:solidFill>
              <a:srgbClr val="E27959"/>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4" name="Figure">
              <a:extLst>
                <a:ext uri="{FF2B5EF4-FFF2-40B4-BE49-F238E27FC236}">
                  <a16:creationId xmlns:a16="http://schemas.microsoft.com/office/drawing/2014/main" xmlns="" id="{D37DD8E0-630F-4936-BECD-236A8E3550F6}"/>
                </a:ext>
              </a:extLst>
            </p:cNvPr>
            <p:cNvSpPr/>
            <p:nvPr/>
          </p:nvSpPr>
          <p:spPr>
            <a:xfrm>
              <a:off x="10699065" y="2136645"/>
              <a:ext cx="1232427" cy="1237095"/>
            </a:xfrm>
            <a:custGeom>
              <a:avLst/>
              <a:gdLst/>
              <a:ahLst/>
              <a:cxnLst>
                <a:cxn ang="0">
                  <a:pos x="wd2" y="hd2"/>
                </a:cxn>
                <a:cxn ang="5400000">
                  <a:pos x="wd2" y="hd2"/>
                </a:cxn>
                <a:cxn ang="10800000">
                  <a:pos x="wd2" y="hd2"/>
                </a:cxn>
                <a:cxn ang="16200000">
                  <a:pos x="wd2" y="hd2"/>
                </a:cxn>
              </a:cxnLst>
              <a:rect l="0" t="0" r="r" b="b"/>
              <a:pathLst>
                <a:path w="19266" h="19268" extrusionOk="0">
                  <a:moveTo>
                    <a:pt x="470" y="12595"/>
                  </a:moveTo>
                  <a:cubicBezTo>
                    <a:pt x="-1167" y="7531"/>
                    <a:pt x="1611" y="2103"/>
                    <a:pt x="6672" y="468"/>
                  </a:cubicBezTo>
                  <a:cubicBezTo>
                    <a:pt x="11733" y="-1166"/>
                    <a:pt x="17163" y="1613"/>
                    <a:pt x="18796" y="6673"/>
                  </a:cubicBezTo>
                  <a:cubicBezTo>
                    <a:pt x="20433" y="11737"/>
                    <a:pt x="17655" y="17162"/>
                    <a:pt x="12594" y="18800"/>
                  </a:cubicBezTo>
                  <a:cubicBezTo>
                    <a:pt x="7530" y="20434"/>
                    <a:pt x="2103" y="17655"/>
                    <a:pt x="470" y="12595"/>
                  </a:cubicBezTo>
                </a:path>
              </a:pathLst>
            </a:custGeom>
            <a:solidFill>
              <a:srgbClr val="E27959"/>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5" name="Figure">
              <a:extLst>
                <a:ext uri="{FF2B5EF4-FFF2-40B4-BE49-F238E27FC236}">
                  <a16:creationId xmlns:a16="http://schemas.microsoft.com/office/drawing/2014/main" xmlns="" id="{F5A0BC5C-5D5C-4D48-991F-EF1FF83E7276}"/>
                </a:ext>
              </a:extLst>
            </p:cNvPr>
            <p:cNvSpPr/>
            <p:nvPr/>
          </p:nvSpPr>
          <p:spPr>
            <a:xfrm>
              <a:off x="6312757" y="4083237"/>
              <a:ext cx="1232427" cy="1237000"/>
            </a:xfrm>
            <a:custGeom>
              <a:avLst/>
              <a:gdLst/>
              <a:ahLst/>
              <a:cxnLst>
                <a:cxn ang="0">
                  <a:pos x="wd2" y="hd2"/>
                </a:cxn>
                <a:cxn ang="5400000">
                  <a:pos x="wd2" y="hd2"/>
                </a:cxn>
                <a:cxn ang="10800000">
                  <a:pos x="wd2" y="hd2"/>
                </a:cxn>
                <a:cxn ang="16200000">
                  <a:pos x="wd2" y="hd2"/>
                </a:cxn>
              </a:cxnLst>
              <a:rect l="0" t="0" r="r" b="b"/>
              <a:pathLst>
                <a:path w="19266" h="19267" extrusionOk="0">
                  <a:moveTo>
                    <a:pt x="470" y="12592"/>
                  </a:moveTo>
                  <a:cubicBezTo>
                    <a:pt x="-1167" y="7529"/>
                    <a:pt x="1611" y="2103"/>
                    <a:pt x="6672" y="469"/>
                  </a:cubicBezTo>
                  <a:cubicBezTo>
                    <a:pt x="11736" y="-1165"/>
                    <a:pt x="17163" y="1613"/>
                    <a:pt x="18796" y="6671"/>
                  </a:cubicBezTo>
                  <a:cubicBezTo>
                    <a:pt x="20433" y="11734"/>
                    <a:pt x="17655" y="17164"/>
                    <a:pt x="12594" y="18798"/>
                  </a:cubicBezTo>
                  <a:cubicBezTo>
                    <a:pt x="7533" y="20435"/>
                    <a:pt x="2103" y="17654"/>
                    <a:pt x="470" y="12592"/>
                  </a:cubicBezTo>
                </a:path>
              </a:pathLst>
            </a:custGeom>
            <a:solidFill>
              <a:srgbClr val="E27959"/>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6" name="Figure">
              <a:extLst>
                <a:ext uri="{FF2B5EF4-FFF2-40B4-BE49-F238E27FC236}">
                  <a16:creationId xmlns:a16="http://schemas.microsoft.com/office/drawing/2014/main" xmlns="" id="{F24B6DD8-30BA-4CB5-BBAF-6288E7E47725}"/>
                </a:ext>
              </a:extLst>
            </p:cNvPr>
            <p:cNvSpPr/>
            <p:nvPr/>
          </p:nvSpPr>
          <p:spPr>
            <a:xfrm>
              <a:off x="10906399" y="4093091"/>
              <a:ext cx="1232444" cy="1237684"/>
            </a:xfrm>
            <a:custGeom>
              <a:avLst/>
              <a:gdLst/>
              <a:ahLst/>
              <a:cxnLst>
                <a:cxn ang="0">
                  <a:pos x="wd2" y="hd2"/>
                </a:cxn>
                <a:cxn ang="5400000">
                  <a:pos x="wd2" y="hd2"/>
                </a:cxn>
                <a:cxn ang="10800000">
                  <a:pos x="wd2" y="hd2"/>
                </a:cxn>
                <a:cxn ang="16200000">
                  <a:pos x="wd2" y="hd2"/>
                </a:cxn>
              </a:cxnLst>
              <a:rect l="0" t="0" r="r" b="b"/>
              <a:pathLst>
                <a:path w="19252" h="19249" extrusionOk="0">
                  <a:moveTo>
                    <a:pt x="482" y="6626"/>
                  </a:moveTo>
                  <a:cubicBezTo>
                    <a:pt x="2136" y="1579"/>
                    <a:pt x="7573" y="-1175"/>
                    <a:pt x="12624" y="482"/>
                  </a:cubicBezTo>
                  <a:cubicBezTo>
                    <a:pt x="17674" y="2136"/>
                    <a:pt x="20425" y="7573"/>
                    <a:pt x="18771" y="12624"/>
                  </a:cubicBezTo>
                  <a:cubicBezTo>
                    <a:pt x="17114" y="17671"/>
                    <a:pt x="11677" y="20425"/>
                    <a:pt x="6626" y="18768"/>
                  </a:cubicBezTo>
                  <a:cubicBezTo>
                    <a:pt x="1576" y="17114"/>
                    <a:pt x="-1175" y="11677"/>
                    <a:pt x="482" y="6626"/>
                  </a:cubicBezTo>
                </a:path>
              </a:pathLst>
            </a:custGeom>
            <a:solidFill>
              <a:srgbClr val="E27959"/>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7" name="Figure">
              <a:extLst>
                <a:ext uri="{FF2B5EF4-FFF2-40B4-BE49-F238E27FC236}">
                  <a16:creationId xmlns:a16="http://schemas.microsoft.com/office/drawing/2014/main" xmlns="" id="{EC4CF7B8-3B90-43AE-BE4E-A09A685BD178}"/>
                </a:ext>
              </a:extLst>
            </p:cNvPr>
            <p:cNvSpPr/>
            <p:nvPr/>
          </p:nvSpPr>
          <p:spPr>
            <a:xfrm>
              <a:off x="6482414" y="2136843"/>
              <a:ext cx="1232444" cy="1236897"/>
            </a:xfrm>
            <a:custGeom>
              <a:avLst/>
              <a:gdLst/>
              <a:ahLst/>
              <a:cxnLst>
                <a:cxn ang="0">
                  <a:pos x="wd2" y="hd2"/>
                </a:cxn>
                <a:cxn ang="5400000">
                  <a:pos x="wd2" y="hd2"/>
                </a:cxn>
                <a:cxn ang="10800000">
                  <a:pos x="wd2" y="hd2"/>
                </a:cxn>
                <a:cxn ang="16200000">
                  <a:pos x="wd2" y="hd2"/>
                </a:cxn>
              </a:cxnLst>
              <a:rect l="0" t="0" r="r" b="b"/>
              <a:pathLst>
                <a:path w="19252" h="19251" extrusionOk="0">
                  <a:moveTo>
                    <a:pt x="481" y="6630"/>
                  </a:moveTo>
                  <a:cubicBezTo>
                    <a:pt x="2138" y="1578"/>
                    <a:pt x="7575" y="-1173"/>
                    <a:pt x="12626" y="481"/>
                  </a:cubicBezTo>
                  <a:cubicBezTo>
                    <a:pt x="17676" y="2139"/>
                    <a:pt x="20427" y="7573"/>
                    <a:pt x="18770" y="12624"/>
                  </a:cubicBezTo>
                  <a:cubicBezTo>
                    <a:pt x="17116" y="17673"/>
                    <a:pt x="11679" y="20427"/>
                    <a:pt x="6628" y="18769"/>
                  </a:cubicBezTo>
                  <a:cubicBezTo>
                    <a:pt x="1578" y="17115"/>
                    <a:pt x="-1173" y="11678"/>
                    <a:pt x="481" y="6630"/>
                  </a:cubicBezTo>
                </a:path>
              </a:pathLst>
            </a:custGeom>
            <a:solidFill>
              <a:srgbClr val="9ED3D7"/>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8" name="Figure">
              <a:extLst>
                <a:ext uri="{FF2B5EF4-FFF2-40B4-BE49-F238E27FC236}">
                  <a16:creationId xmlns:a16="http://schemas.microsoft.com/office/drawing/2014/main" xmlns="" id="{67842269-7AA4-4028-993B-07E0A89A4B96}"/>
                </a:ext>
              </a:extLst>
            </p:cNvPr>
            <p:cNvSpPr/>
            <p:nvPr/>
          </p:nvSpPr>
          <p:spPr>
            <a:xfrm>
              <a:off x="9765084" y="5561559"/>
              <a:ext cx="1231853" cy="1237051"/>
            </a:xfrm>
            <a:custGeom>
              <a:avLst/>
              <a:gdLst/>
              <a:ahLst/>
              <a:cxnLst>
                <a:cxn ang="0">
                  <a:pos x="wd2" y="hd2"/>
                </a:cxn>
                <a:cxn ang="5400000">
                  <a:pos x="wd2" y="hd2"/>
                </a:cxn>
                <a:cxn ang="10800000">
                  <a:pos x="wd2" y="hd2"/>
                </a:cxn>
                <a:cxn ang="16200000">
                  <a:pos x="wd2" y="hd2"/>
                </a:cxn>
              </a:cxnLst>
              <a:rect l="0" t="0" r="r" b="b"/>
              <a:pathLst>
                <a:path w="19048" h="19045" extrusionOk="0">
                  <a:moveTo>
                    <a:pt x="3953" y="1802"/>
                  </a:moveTo>
                  <a:cubicBezTo>
                    <a:pt x="8219" y="-1277"/>
                    <a:pt x="14171" y="-312"/>
                    <a:pt x="17248" y="3954"/>
                  </a:cubicBezTo>
                  <a:cubicBezTo>
                    <a:pt x="20325" y="8220"/>
                    <a:pt x="19360" y="14169"/>
                    <a:pt x="15094" y="17244"/>
                  </a:cubicBezTo>
                  <a:cubicBezTo>
                    <a:pt x="10828" y="20323"/>
                    <a:pt x="4876" y="19358"/>
                    <a:pt x="1799" y="15092"/>
                  </a:cubicBezTo>
                  <a:cubicBezTo>
                    <a:pt x="-1275" y="10826"/>
                    <a:pt x="-313" y="4877"/>
                    <a:pt x="3953" y="1802"/>
                  </a:cubicBezTo>
                </a:path>
              </a:pathLst>
            </a:custGeom>
            <a:solidFill>
              <a:srgbClr val="E27959"/>
            </a:solidFill>
            <a:ln w="12700">
              <a:miter lim="400000"/>
            </a:ln>
          </p:spPr>
          <p:txBody>
            <a:bodyPr lIns="45719" rIns="45719" anchor="ctr"/>
            <a:lstStyle/>
            <a:p>
              <a:pPr marL="0" marR="0" lvl="0" indent="0" algn="l" defTabSz="1088638" rtl="0" eaLnBrk="0" fontAlgn="base" latinLnBrk="0" hangingPunct="0">
                <a:lnSpc>
                  <a:spcPct val="100000"/>
                </a:lnSpc>
                <a:spcBef>
                  <a:spcPct val="0"/>
                </a:spcBef>
                <a:spcAft>
                  <a:spcPct val="0"/>
                </a:spcAft>
                <a:buClrTx/>
                <a:buSzTx/>
                <a:buFontTx/>
                <a:buNone/>
                <a:tabLst/>
                <a:defRPr sz="4300">
                  <a:solidFill>
                    <a:srgbClr val="565C64"/>
                  </a:solidFill>
                  <a:latin typeface="EYInterstate Regular"/>
                  <a:ea typeface="EYInterstate Regular"/>
                  <a:cs typeface="EYInterstate Regular"/>
                  <a:sym typeface="EYInterstate Regular"/>
                </a:defRPr>
              </a:pPr>
              <a:endParaRPr kumimoji="0" sz="3600" b="0" i="0" u="none" strike="noStrike" kern="1200" cap="none" spc="0" normalizeH="0" baseline="0" noProof="0">
                <a:ln>
                  <a:noFill/>
                </a:ln>
                <a:solidFill>
                  <a:srgbClr val="565C64"/>
                </a:solidFill>
                <a:effectLst/>
                <a:uLnTx/>
                <a:uFillTx/>
                <a:latin typeface="Arial"/>
                <a:sym typeface="EYInterstate Regular"/>
              </a:endParaRPr>
            </a:p>
          </p:txBody>
        </p:sp>
        <p:sp>
          <p:nvSpPr>
            <p:cNvPr id="69" name="Ovale">
              <a:extLst>
                <a:ext uri="{FF2B5EF4-FFF2-40B4-BE49-F238E27FC236}">
                  <a16:creationId xmlns:a16="http://schemas.microsoft.com/office/drawing/2014/main" xmlns="" id="{51E505B6-7F81-48FF-B828-D82A013290DA}"/>
                </a:ext>
              </a:extLst>
            </p:cNvPr>
            <p:cNvSpPr/>
            <p:nvPr/>
          </p:nvSpPr>
          <p:spPr>
            <a:xfrm>
              <a:off x="7771454" y="2501918"/>
              <a:ext cx="2871016" cy="2882152"/>
            </a:xfrm>
            <a:prstGeom prst="ellipse">
              <a:avLst/>
            </a:prstGeom>
            <a:gradFill flip="none" rotWithShape="1">
              <a:gsLst>
                <a:gs pos="0">
                  <a:srgbClr val="11577F"/>
                </a:gs>
                <a:gs pos="59000">
                  <a:srgbClr val="5895AB"/>
                </a:gs>
                <a:gs pos="97000">
                  <a:srgbClr val="82C7CC"/>
                </a:gs>
              </a:gsLst>
              <a:lin ang="0" scaled="1"/>
              <a:tileRect/>
            </a:gradFill>
            <a:ln w="12700" cap="flat">
              <a:noFill/>
              <a:miter lim="400000"/>
            </a:ln>
            <a:effectLst/>
            <a:sp3d/>
          </p:spPr>
          <p:txBody>
            <a:bodyPr rot="0" spcFirstLastPara="1" vertOverflow="overflow" horzOverflow="overflow" vert="horz" wrap="square" lIns="54862" tIns="50797" rIns="50797" bIns="50797" numCol="1" spcCol="38100" rtlCol="0" anchor="ctr">
              <a:noAutofit/>
            </a:bodyPr>
            <a:lstStyle/>
            <a:p>
              <a:pPr marL="0" marR="0" lvl="0" indent="0" algn="ctr" defTabSz="825440" rtl="0" eaLnBrk="1" fontAlgn="auto" latinLnBrk="0" hangingPunct="1">
                <a:lnSpc>
                  <a:spcPct val="100000"/>
                </a:lnSpc>
                <a:spcBef>
                  <a:spcPts val="0"/>
                </a:spcBef>
                <a:spcAft>
                  <a:spcPts val="0"/>
                </a:spcAft>
                <a:buClrTx/>
                <a:buSzTx/>
                <a:buFontTx/>
                <a:buNone/>
                <a:tabLst/>
                <a:defRPr/>
              </a:pPr>
              <a:endParaRPr kumimoji="0" sz="2000" b="0" i="0" u="none" strike="noStrike" kern="0" cap="none" spc="0" normalizeH="0" baseline="0" noProof="0" dirty="0">
                <a:ln>
                  <a:noFill/>
                </a:ln>
                <a:solidFill>
                  <a:srgbClr val="FFFFFF"/>
                </a:solidFill>
                <a:effectLst/>
                <a:uLnTx/>
                <a:uFillTx/>
                <a:latin typeface="Helvetica Light"/>
                <a:ea typeface="+mn-ea"/>
                <a:cs typeface="+mn-cs"/>
              </a:endParaRPr>
            </a:p>
          </p:txBody>
        </p:sp>
        <p:sp>
          <p:nvSpPr>
            <p:cNvPr id="70" name="GOOD…">
              <a:extLst>
                <a:ext uri="{FF2B5EF4-FFF2-40B4-BE49-F238E27FC236}">
                  <a16:creationId xmlns:a16="http://schemas.microsoft.com/office/drawing/2014/main" xmlns="" id="{7AA52ABD-E7FF-44B2-B970-FE8CD0B3F3EC}"/>
                </a:ext>
              </a:extLst>
            </p:cNvPr>
            <p:cNvSpPr txBox="1"/>
            <p:nvPr/>
          </p:nvSpPr>
          <p:spPr>
            <a:xfrm>
              <a:off x="7443963" y="5612514"/>
              <a:ext cx="1346034" cy="43737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0" marR="0" lvl="0" indent="0" algn="ctr" defTabSz="1088638" rtl="0" eaLnBrk="0" fontAlgn="base" latinLnBrk="0" hangingPunct="0">
                <a:lnSpc>
                  <a:spcPct val="100000"/>
                </a:lnSpc>
                <a:spcBef>
                  <a:spcPct val="0"/>
                </a:spcBef>
                <a:spcAft>
                  <a:spcPct val="0"/>
                </a:spcAft>
                <a:buClrTx/>
                <a:buSzTx/>
                <a:buFontTx/>
                <a:buNone/>
                <a:tabLst/>
                <a:defRPr sz="1400" spc="150">
                  <a:solidFill>
                    <a:srgbClr val="565C64"/>
                  </a:solidFill>
                  <a:latin typeface="EYInterstate Regular"/>
                  <a:ea typeface="EYInterstate Regular"/>
                  <a:cs typeface="EYInterstate Regular"/>
                  <a:sym typeface="EYInterstate Regular"/>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Cabinets de radiologie</a:t>
              </a:r>
              <a:endParaRPr kumimoji="0" sz="1100" b="1" i="0" u="none" strike="noStrike" kern="1200" cap="none" spc="150" normalizeH="0" baseline="0" noProof="0" dirty="0">
                <a:ln>
                  <a:noFill/>
                </a:ln>
                <a:solidFill>
                  <a:srgbClr val="565C64"/>
                </a:solidFill>
                <a:effectLst/>
                <a:uLnTx/>
                <a:uFillTx/>
                <a:latin typeface="Arial"/>
                <a:sym typeface="EYInterstate Regular"/>
              </a:endParaRPr>
            </a:p>
          </p:txBody>
        </p:sp>
        <p:sp>
          <p:nvSpPr>
            <p:cNvPr id="71" name="GOOD DESIGN…">
              <a:extLst>
                <a:ext uri="{FF2B5EF4-FFF2-40B4-BE49-F238E27FC236}">
                  <a16:creationId xmlns:a16="http://schemas.microsoft.com/office/drawing/2014/main" xmlns="" id="{2BE60BBD-5CFA-4343-90A6-A6BE34E77AB3}"/>
                </a:ext>
              </a:extLst>
            </p:cNvPr>
            <p:cNvSpPr txBox="1"/>
            <p:nvPr/>
          </p:nvSpPr>
          <p:spPr>
            <a:xfrm>
              <a:off x="8386477" y="895222"/>
              <a:ext cx="1639959" cy="457022"/>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92407" marR="15400" lvl="0" indent="-77776" algn="ctr" defTabSz="1088638" rtl="0" eaLnBrk="0" fontAlgn="base" latinLnBrk="0" hangingPunct="0">
                <a:lnSpc>
                  <a:spcPct val="100400"/>
                </a:lnSpc>
                <a:spcBef>
                  <a:spcPct val="0"/>
                </a:spcBef>
                <a:spcAft>
                  <a:spcPct val="0"/>
                </a:spcAft>
                <a:buClrTx/>
                <a:buSzTx/>
                <a:buFontTx/>
                <a:buNone/>
                <a:tabLst/>
                <a:defRPr sz="1400" spc="150">
                  <a:solidFill>
                    <a:srgbClr val="565C64"/>
                  </a:solidFill>
                  <a:latin typeface="EYInterstate Regular"/>
                  <a:ea typeface="EYInterstate Regular"/>
                  <a:cs typeface="EYInterstate Regular"/>
                  <a:sym typeface="EYInterstate Regular"/>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Etablissements de santé</a:t>
              </a:r>
            </a:p>
          </p:txBody>
        </p:sp>
        <p:sp>
          <p:nvSpPr>
            <p:cNvPr id="72" name="GOODDESIGN MAKE A PRODUCT UNDESTANDABLE">
              <a:extLst>
                <a:ext uri="{FF2B5EF4-FFF2-40B4-BE49-F238E27FC236}">
                  <a16:creationId xmlns:a16="http://schemas.microsoft.com/office/drawing/2014/main" xmlns="" id="{8CFACD7C-2E1D-43CD-BEEF-273C11EF54BF}"/>
                </a:ext>
              </a:extLst>
            </p:cNvPr>
            <p:cNvSpPr txBox="1"/>
            <p:nvPr/>
          </p:nvSpPr>
          <p:spPr>
            <a:xfrm>
              <a:off x="10995912" y="4235067"/>
              <a:ext cx="1106291" cy="298730"/>
            </a:xfrm>
            <a:prstGeom prst="rect">
              <a:avLst/>
            </a:prstGeom>
            <a:ln w="12700">
              <a:miter lim="400000"/>
            </a:ln>
            <a:extLst>
              <a:ext uri="{C572A759-6A51-4108-AA02-DFA0A04FC94B}">
                <ma14:wrappingTextBoxFlag xmlns="" xmlns:ma14="http://schemas.microsoft.com/office/mac/drawingml/2011/main" val="1"/>
              </a:ext>
            </a:extLst>
          </p:spPr>
          <p:txBody>
            <a:bodyPr lIns="0" tIns="0" rIns="0" bIns="0" anchor="ctr"/>
            <a:lstStyle>
              <a:lvl1pPr indent="24642" defTabSz="1088638">
                <a:lnSpc>
                  <a:spcPct val="100000"/>
                </a:lnSpc>
                <a:defRPr sz="1400" spc="150">
                  <a:solidFill>
                    <a:srgbClr val="565C64"/>
                  </a:solidFill>
                  <a:latin typeface="EYInterstate Regular"/>
                  <a:ea typeface="EYInterstate Regular"/>
                  <a:cs typeface="EYInterstate Regular"/>
                  <a:sym typeface="EYInterstate Regular"/>
                </a:defRPr>
              </a:lvl1pPr>
            </a:lstStyle>
            <a:p>
              <a:pPr marL="0" marR="0" lvl="0" indent="24642" algn="ctr" defTabSz="1088638" rtl="0" eaLnBrk="0" fontAlgn="base" latinLnBrk="0" hangingPunct="0">
                <a:lnSpc>
                  <a:spcPct val="100000"/>
                </a:lnSpc>
                <a:spcBef>
                  <a:spcPct val="0"/>
                </a:spcBef>
                <a:spcAft>
                  <a:spcPct val="0"/>
                </a:spcAft>
                <a:buClrTx/>
                <a:buSzTx/>
                <a:buFontTx/>
                <a:buNone/>
                <a:tabLst/>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Médecins</a:t>
              </a:r>
              <a:endParaRPr kumimoji="0" sz="1100" b="1" i="0" u="none" strike="noStrike" kern="1200" cap="none" spc="150" normalizeH="0" baseline="0" noProof="0" dirty="0">
                <a:ln>
                  <a:noFill/>
                </a:ln>
                <a:solidFill>
                  <a:srgbClr val="565C64"/>
                </a:solidFill>
                <a:effectLst/>
                <a:uLnTx/>
                <a:uFillTx/>
                <a:latin typeface="Arial"/>
                <a:sym typeface="EYInterstate Regular"/>
              </a:endParaRPr>
            </a:p>
          </p:txBody>
        </p:sp>
        <p:sp>
          <p:nvSpPr>
            <p:cNvPr id="73" name="GOODDESIGNIS…">
              <a:extLst>
                <a:ext uri="{FF2B5EF4-FFF2-40B4-BE49-F238E27FC236}">
                  <a16:creationId xmlns:a16="http://schemas.microsoft.com/office/drawing/2014/main" xmlns="" id="{89D6D09A-2068-41BB-89F3-97D9F3944167}"/>
                </a:ext>
              </a:extLst>
            </p:cNvPr>
            <p:cNvSpPr txBox="1"/>
            <p:nvPr/>
          </p:nvSpPr>
          <p:spPr>
            <a:xfrm>
              <a:off x="6353054" y="4200239"/>
              <a:ext cx="1182780" cy="2915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0" marR="0" lvl="0" indent="0" algn="ctr" defTabSz="1088638" rtl="0" eaLnBrk="0" fontAlgn="base" latinLnBrk="0" hangingPunct="0">
                <a:lnSpc>
                  <a:spcPct val="100000"/>
                </a:lnSpc>
                <a:spcBef>
                  <a:spcPct val="0"/>
                </a:spcBef>
                <a:spcAft>
                  <a:spcPct val="0"/>
                </a:spcAft>
                <a:buClrTx/>
                <a:buSzTx/>
                <a:buFontTx/>
                <a:buNone/>
                <a:tabLst/>
                <a:defRPr sz="1400" spc="150">
                  <a:solidFill>
                    <a:srgbClr val="565C64"/>
                  </a:solidFill>
                  <a:latin typeface="EYInterstate Regular"/>
                  <a:ea typeface="EYInterstate Regular"/>
                  <a:cs typeface="EYInterstate Regular"/>
                  <a:sym typeface="EYInterstate Regular"/>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CES</a:t>
              </a:r>
              <a:endParaRPr kumimoji="0" sz="1100" b="1" i="0" u="none" strike="noStrike" kern="1200" cap="none" spc="150" normalizeH="0" baseline="0" noProof="0" dirty="0">
                <a:ln>
                  <a:noFill/>
                </a:ln>
                <a:solidFill>
                  <a:srgbClr val="565C64"/>
                </a:solidFill>
                <a:effectLst/>
                <a:uLnTx/>
                <a:uFillTx/>
                <a:latin typeface="Arial"/>
                <a:sym typeface="EYInterstate Regular"/>
              </a:endParaRPr>
            </a:p>
          </p:txBody>
        </p:sp>
        <p:sp>
          <p:nvSpPr>
            <p:cNvPr id="74" name="GOODDESIGNIS…">
              <a:extLst>
                <a:ext uri="{FF2B5EF4-FFF2-40B4-BE49-F238E27FC236}">
                  <a16:creationId xmlns:a16="http://schemas.microsoft.com/office/drawing/2014/main" xmlns="" id="{63557635-1C4A-4626-9C5A-DBC874C00723}"/>
                </a:ext>
              </a:extLst>
            </p:cNvPr>
            <p:cNvSpPr txBox="1"/>
            <p:nvPr/>
          </p:nvSpPr>
          <p:spPr>
            <a:xfrm>
              <a:off x="6563063" y="2239458"/>
              <a:ext cx="1104450" cy="2915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0" marR="0" lvl="0" indent="0" algn="ctr" defTabSz="1088638" rtl="0" eaLnBrk="0" fontAlgn="base" latinLnBrk="0" hangingPunct="0">
                <a:lnSpc>
                  <a:spcPct val="100000"/>
                </a:lnSpc>
                <a:spcBef>
                  <a:spcPct val="0"/>
                </a:spcBef>
                <a:spcAft>
                  <a:spcPct val="0"/>
                </a:spcAft>
                <a:buClrTx/>
                <a:buSzTx/>
                <a:buFontTx/>
                <a:buNone/>
                <a:tabLst/>
                <a:defRPr sz="1400" spc="150">
                  <a:solidFill>
                    <a:srgbClr val="565C64"/>
                  </a:solidFill>
                  <a:latin typeface="EYInterstate Regular"/>
                  <a:ea typeface="EYInterstate Regular"/>
                  <a:cs typeface="EYInterstate Regular"/>
                  <a:sym typeface="EYInterstate Regular"/>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Patients</a:t>
              </a:r>
              <a:endParaRPr kumimoji="0" sz="1100" b="1" i="0" u="none" strike="noStrike" kern="1200" cap="none" spc="150" normalizeH="0" baseline="0" noProof="0" dirty="0">
                <a:ln>
                  <a:noFill/>
                </a:ln>
                <a:solidFill>
                  <a:srgbClr val="565C64"/>
                </a:solidFill>
                <a:effectLst/>
                <a:uLnTx/>
                <a:uFillTx/>
                <a:latin typeface="Arial"/>
                <a:sym typeface="EYInterstate Regular"/>
              </a:endParaRPr>
            </a:p>
          </p:txBody>
        </p:sp>
        <p:sp>
          <p:nvSpPr>
            <p:cNvPr id="75" name="GOOD DESIGNIS IS THOROUGH DOWN TO THE LAST DETAILS">
              <a:extLst>
                <a:ext uri="{FF2B5EF4-FFF2-40B4-BE49-F238E27FC236}">
                  <a16:creationId xmlns:a16="http://schemas.microsoft.com/office/drawing/2014/main" xmlns="" id="{4B894D8C-F636-4275-8C60-7F5CDC5A0C14}"/>
                </a:ext>
              </a:extLst>
            </p:cNvPr>
            <p:cNvSpPr txBox="1"/>
            <p:nvPr/>
          </p:nvSpPr>
          <p:spPr>
            <a:xfrm>
              <a:off x="10582527" y="2270335"/>
              <a:ext cx="1447824" cy="281041"/>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lvl1pPr defTabSz="1088638">
                <a:lnSpc>
                  <a:spcPct val="100000"/>
                </a:lnSpc>
                <a:defRPr sz="1400" spc="150">
                  <a:solidFill>
                    <a:srgbClr val="565C64"/>
                  </a:solidFill>
                  <a:latin typeface="EYInterstate Regular"/>
                  <a:ea typeface="EYInterstate Regular"/>
                  <a:cs typeface="EYInterstate Regular"/>
                  <a:sym typeface="EYInterstate Regular"/>
                </a:defRPr>
              </a:lvl1pPr>
            </a:lstStyle>
            <a:p>
              <a:pPr marL="0" marR="0" lvl="0" indent="0" algn="ctr" defTabSz="1088638" rtl="0" eaLnBrk="0" fontAlgn="base" latinLnBrk="0" hangingPunct="0">
                <a:lnSpc>
                  <a:spcPct val="100000"/>
                </a:lnSpc>
                <a:spcBef>
                  <a:spcPct val="0"/>
                </a:spcBef>
                <a:spcAft>
                  <a:spcPct val="0"/>
                </a:spcAft>
                <a:buClrTx/>
                <a:buSzTx/>
                <a:buFontTx/>
                <a:buNone/>
                <a:tabLst/>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EHPAD</a:t>
              </a:r>
              <a:endParaRPr kumimoji="0" sz="1100" b="1" i="0" u="none" strike="noStrike" kern="1200" cap="none" spc="150" normalizeH="0" baseline="0" noProof="0" dirty="0">
                <a:ln>
                  <a:noFill/>
                </a:ln>
                <a:solidFill>
                  <a:srgbClr val="565C64"/>
                </a:solidFill>
                <a:effectLst/>
                <a:uLnTx/>
                <a:uFillTx/>
                <a:latin typeface="Arial"/>
                <a:sym typeface="EYInterstate Regular"/>
              </a:endParaRPr>
            </a:p>
          </p:txBody>
        </p:sp>
        <p:sp>
          <p:nvSpPr>
            <p:cNvPr id="76" name="GOOD…">
              <a:extLst>
                <a:ext uri="{FF2B5EF4-FFF2-40B4-BE49-F238E27FC236}">
                  <a16:creationId xmlns:a16="http://schemas.microsoft.com/office/drawing/2014/main" xmlns="" id="{0E90ADD8-01E3-4B9C-9C67-E0F95DBDC46B}"/>
                </a:ext>
              </a:extLst>
            </p:cNvPr>
            <p:cNvSpPr txBox="1"/>
            <p:nvPr/>
          </p:nvSpPr>
          <p:spPr>
            <a:xfrm>
              <a:off x="9602828" y="5733467"/>
              <a:ext cx="1613255" cy="297880"/>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0" marR="0" lvl="0" indent="0" algn="ctr" defTabSz="1088638" rtl="0" eaLnBrk="0" fontAlgn="base" latinLnBrk="0" hangingPunct="0">
                <a:lnSpc>
                  <a:spcPct val="100000"/>
                </a:lnSpc>
                <a:spcBef>
                  <a:spcPct val="0"/>
                </a:spcBef>
                <a:spcAft>
                  <a:spcPct val="0"/>
                </a:spcAft>
                <a:buClrTx/>
                <a:buSzTx/>
                <a:buFontTx/>
                <a:buNone/>
                <a:tabLst/>
                <a:defRPr sz="1400" spc="150">
                  <a:solidFill>
                    <a:srgbClr val="565C64"/>
                  </a:solidFill>
                  <a:latin typeface="EYInterstate Regular"/>
                  <a:ea typeface="EYInterstate Regular"/>
                  <a:cs typeface="EYInterstate Regular"/>
                  <a:sym typeface="EYInterstate Regular"/>
                </a:defRPr>
              </a:pPr>
              <a:r>
                <a:rPr kumimoji="0" lang="fr-FR" sz="1100" b="1" i="0" u="none" strike="noStrike" kern="1200" cap="none" spc="150" normalizeH="0" baseline="0" noProof="0" dirty="0">
                  <a:ln>
                    <a:noFill/>
                  </a:ln>
                  <a:solidFill>
                    <a:srgbClr val="565C64"/>
                  </a:solidFill>
                  <a:effectLst/>
                  <a:uLnTx/>
                  <a:uFillTx/>
                  <a:latin typeface="Arial"/>
                  <a:sym typeface="EYInterstate Regular"/>
                </a:rPr>
                <a:t>Laboratoires</a:t>
              </a:r>
              <a:endParaRPr kumimoji="0" sz="1100" b="1" i="0" u="none" strike="noStrike" kern="1200" cap="none" spc="150" normalizeH="0" baseline="0" noProof="0" dirty="0">
                <a:ln>
                  <a:noFill/>
                </a:ln>
                <a:solidFill>
                  <a:srgbClr val="565C64"/>
                </a:solidFill>
                <a:effectLst/>
                <a:uLnTx/>
                <a:uFillTx/>
                <a:latin typeface="Arial"/>
                <a:sym typeface="EYInterstate Regular"/>
              </a:endParaRPr>
            </a:p>
          </p:txBody>
        </p:sp>
        <p:sp>
          <p:nvSpPr>
            <p:cNvPr id="77" name="TEN C OMMANDMENT S OF GOODDESIGN">
              <a:extLst>
                <a:ext uri="{FF2B5EF4-FFF2-40B4-BE49-F238E27FC236}">
                  <a16:creationId xmlns:a16="http://schemas.microsoft.com/office/drawing/2014/main" xmlns="" id="{ECD7573D-1C52-4CE5-B510-3334223E9E59}"/>
                </a:ext>
              </a:extLst>
            </p:cNvPr>
            <p:cNvSpPr txBox="1"/>
            <p:nvPr/>
          </p:nvSpPr>
          <p:spPr>
            <a:xfrm>
              <a:off x="8193409" y="4267339"/>
              <a:ext cx="2074645" cy="543605"/>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0" marR="15400" lvl="0" indent="0" algn="ctr" defTabSz="1088638" rtl="0" eaLnBrk="0" fontAlgn="base" latinLnBrk="0" hangingPunct="0">
                <a:lnSpc>
                  <a:spcPct val="100800"/>
                </a:lnSpc>
                <a:spcBef>
                  <a:spcPct val="0"/>
                </a:spcBef>
                <a:spcAft>
                  <a:spcPct val="0"/>
                </a:spcAft>
                <a:buClrTx/>
                <a:buSzTx/>
                <a:buFontTx/>
                <a:buNone/>
                <a:tabLst>
                  <a:tab pos="0" algn="l"/>
                </a:tabLst>
                <a:defRPr sz="2200" spc="437">
                  <a:solidFill>
                    <a:srgbClr val="FFFFFF"/>
                  </a:solidFill>
                  <a:latin typeface="EYInterstate Regular"/>
                  <a:ea typeface="EYInterstate Regular"/>
                  <a:cs typeface="EYInterstate Regular"/>
                  <a:sym typeface="EYInterstate Regular"/>
                </a:defRPr>
              </a:pPr>
              <a:r>
                <a:rPr kumimoji="0" lang="fr-FR" sz="1400" b="0" i="0" u="none" strike="noStrike" kern="1200" cap="none" spc="437" normalizeH="0" baseline="0" noProof="0" dirty="0">
                  <a:ln>
                    <a:noFill/>
                  </a:ln>
                  <a:solidFill>
                    <a:srgbClr val="FFFFFF"/>
                  </a:solidFill>
                  <a:effectLst/>
                  <a:uLnTx/>
                  <a:uFillTx/>
                  <a:latin typeface="Arial"/>
                  <a:sym typeface="EYInterstate Regular"/>
                </a:rPr>
                <a:t>Alimentation en masse des DMP</a:t>
              </a:r>
              <a:endParaRPr kumimoji="0" lang="fr-FR" sz="1400" b="0" i="0" u="none" strike="noStrike" kern="1200" cap="none" spc="-12" normalizeH="0" baseline="0" noProof="0" dirty="0">
                <a:ln>
                  <a:noFill/>
                </a:ln>
                <a:solidFill>
                  <a:srgbClr val="FFFFFF"/>
                </a:solidFill>
                <a:effectLst/>
                <a:uLnTx/>
                <a:uFillTx/>
                <a:latin typeface="Arial"/>
                <a:sym typeface="EYInterstate Regular"/>
              </a:endParaRPr>
            </a:p>
          </p:txBody>
        </p:sp>
        <p:sp>
          <p:nvSpPr>
            <p:cNvPr id="78" name="Figure">
              <a:extLst>
                <a:ext uri="{FF2B5EF4-FFF2-40B4-BE49-F238E27FC236}">
                  <a16:creationId xmlns:a16="http://schemas.microsoft.com/office/drawing/2014/main" xmlns="" id="{DC3C7A0D-3FF5-4014-B66A-829470BF0DB8}"/>
                </a:ext>
              </a:extLst>
            </p:cNvPr>
            <p:cNvSpPr>
              <a:spLocks noChangeAspect="1"/>
            </p:cNvSpPr>
            <p:nvPr/>
          </p:nvSpPr>
          <p:spPr>
            <a:xfrm>
              <a:off x="8834575" y="3325358"/>
              <a:ext cx="743763" cy="743754"/>
            </a:xfrm>
            <a:custGeom>
              <a:avLst/>
              <a:gdLst/>
              <a:ahLst/>
              <a:cxnLst>
                <a:cxn ang="0">
                  <a:pos x="wd2" y="hd2"/>
                </a:cxn>
                <a:cxn ang="5400000">
                  <a:pos x="wd2" y="hd2"/>
                </a:cxn>
                <a:cxn ang="10800000">
                  <a:pos x="wd2" y="hd2"/>
                </a:cxn>
                <a:cxn ang="16200000">
                  <a:pos x="wd2" y="hd2"/>
                </a:cxn>
              </a:cxnLst>
              <a:rect l="0" t="0" r="r" b="b"/>
              <a:pathLst>
                <a:path w="21600" h="21600" extrusionOk="0">
                  <a:moveTo>
                    <a:pt x="18634" y="6292"/>
                  </a:moveTo>
                  <a:cubicBezTo>
                    <a:pt x="18643" y="6159"/>
                    <a:pt x="18655" y="6026"/>
                    <a:pt x="18655" y="5891"/>
                  </a:cubicBezTo>
                  <a:cubicBezTo>
                    <a:pt x="18655" y="2638"/>
                    <a:pt x="16017" y="0"/>
                    <a:pt x="12764" y="0"/>
                  </a:cubicBezTo>
                  <a:cubicBezTo>
                    <a:pt x="10499" y="0"/>
                    <a:pt x="8536" y="1279"/>
                    <a:pt x="7550" y="3153"/>
                  </a:cubicBezTo>
                  <a:cubicBezTo>
                    <a:pt x="7185" y="3021"/>
                    <a:pt x="6793" y="2945"/>
                    <a:pt x="6382" y="2945"/>
                  </a:cubicBezTo>
                  <a:cubicBezTo>
                    <a:pt x="4484" y="2945"/>
                    <a:pt x="2945" y="4484"/>
                    <a:pt x="2945" y="6382"/>
                  </a:cubicBezTo>
                  <a:cubicBezTo>
                    <a:pt x="2945" y="6629"/>
                    <a:pt x="2973" y="6869"/>
                    <a:pt x="3022" y="7101"/>
                  </a:cubicBezTo>
                  <a:cubicBezTo>
                    <a:pt x="1267" y="7686"/>
                    <a:pt x="0" y="9339"/>
                    <a:pt x="0" y="11291"/>
                  </a:cubicBezTo>
                  <a:cubicBezTo>
                    <a:pt x="0" y="13731"/>
                    <a:pt x="1978" y="15709"/>
                    <a:pt x="4418" y="15709"/>
                  </a:cubicBezTo>
                  <a:lnTo>
                    <a:pt x="8836" y="15709"/>
                  </a:lnTo>
                  <a:cubicBezTo>
                    <a:pt x="9108" y="15709"/>
                    <a:pt x="9327" y="15489"/>
                    <a:pt x="9327" y="15218"/>
                  </a:cubicBezTo>
                  <a:cubicBezTo>
                    <a:pt x="9327" y="14947"/>
                    <a:pt x="9108" y="14727"/>
                    <a:pt x="8836" y="14727"/>
                  </a:cubicBezTo>
                  <a:lnTo>
                    <a:pt x="4418" y="14727"/>
                  </a:lnTo>
                  <a:cubicBezTo>
                    <a:pt x="2524" y="14727"/>
                    <a:pt x="982" y="13185"/>
                    <a:pt x="982" y="11291"/>
                  </a:cubicBezTo>
                  <a:cubicBezTo>
                    <a:pt x="982" y="9810"/>
                    <a:pt x="1926" y="8502"/>
                    <a:pt x="3333" y="8033"/>
                  </a:cubicBezTo>
                  <a:lnTo>
                    <a:pt x="4165" y="7756"/>
                  </a:lnTo>
                  <a:lnTo>
                    <a:pt x="3982" y="6897"/>
                  </a:lnTo>
                  <a:cubicBezTo>
                    <a:pt x="3946" y="6725"/>
                    <a:pt x="3927" y="6551"/>
                    <a:pt x="3927" y="6382"/>
                  </a:cubicBezTo>
                  <a:cubicBezTo>
                    <a:pt x="3927" y="5028"/>
                    <a:pt x="5028" y="3927"/>
                    <a:pt x="6382" y="3927"/>
                  </a:cubicBezTo>
                  <a:cubicBezTo>
                    <a:pt x="6662" y="3927"/>
                    <a:pt x="6942" y="3977"/>
                    <a:pt x="7215" y="4077"/>
                  </a:cubicBezTo>
                  <a:lnTo>
                    <a:pt x="8019" y="4368"/>
                  </a:lnTo>
                  <a:lnTo>
                    <a:pt x="8418" y="3611"/>
                  </a:lnTo>
                  <a:cubicBezTo>
                    <a:pt x="9272" y="1989"/>
                    <a:pt x="10937" y="982"/>
                    <a:pt x="12764" y="982"/>
                  </a:cubicBezTo>
                  <a:cubicBezTo>
                    <a:pt x="15470" y="982"/>
                    <a:pt x="17673" y="3184"/>
                    <a:pt x="17673" y="5891"/>
                  </a:cubicBezTo>
                  <a:cubicBezTo>
                    <a:pt x="17673" y="5977"/>
                    <a:pt x="17666" y="6060"/>
                    <a:pt x="17660" y="6145"/>
                  </a:cubicBezTo>
                  <a:lnTo>
                    <a:pt x="17655" y="6229"/>
                  </a:lnTo>
                  <a:lnTo>
                    <a:pt x="17610" y="6920"/>
                  </a:lnTo>
                  <a:lnTo>
                    <a:pt x="18245" y="7194"/>
                  </a:lnTo>
                  <a:cubicBezTo>
                    <a:pt x="19687" y="7816"/>
                    <a:pt x="20618" y="9232"/>
                    <a:pt x="20618" y="10800"/>
                  </a:cubicBezTo>
                  <a:cubicBezTo>
                    <a:pt x="20618" y="12965"/>
                    <a:pt x="18856" y="14727"/>
                    <a:pt x="16691" y="14727"/>
                  </a:cubicBezTo>
                  <a:lnTo>
                    <a:pt x="12764" y="14727"/>
                  </a:lnTo>
                  <a:cubicBezTo>
                    <a:pt x="12492" y="14727"/>
                    <a:pt x="12273" y="14947"/>
                    <a:pt x="12273" y="15218"/>
                  </a:cubicBezTo>
                  <a:cubicBezTo>
                    <a:pt x="12273" y="15489"/>
                    <a:pt x="12492" y="15709"/>
                    <a:pt x="12764" y="15709"/>
                  </a:cubicBezTo>
                  <a:lnTo>
                    <a:pt x="16691" y="15709"/>
                  </a:lnTo>
                  <a:cubicBezTo>
                    <a:pt x="19401" y="15709"/>
                    <a:pt x="21600" y="13511"/>
                    <a:pt x="21600" y="10800"/>
                  </a:cubicBezTo>
                  <a:cubicBezTo>
                    <a:pt x="21600" y="8780"/>
                    <a:pt x="20378" y="7045"/>
                    <a:pt x="18634" y="6292"/>
                  </a:cubicBezTo>
                  <a:moveTo>
                    <a:pt x="13745" y="11782"/>
                  </a:moveTo>
                  <a:cubicBezTo>
                    <a:pt x="14017" y="11782"/>
                    <a:pt x="14236" y="11562"/>
                    <a:pt x="14236" y="11291"/>
                  </a:cubicBezTo>
                  <a:cubicBezTo>
                    <a:pt x="14236" y="11156"/>
                    <a:pt x="14182" y="11033"/>
                    <a:pt x="14093" y="10944"/>
                  </a:cubicBezTo>
                  <a:lnTo>
                    <a:pt x="11147" y="7998"/>
                  </a:lnTo>
                  <a:cubicBezTo>
                    <a:pt x="11058" y="7910"/>
                    <a:pt x="10936" y="7855"/>
                    <a:pt x="10800" y="7855"/>
                  </a:cubicBezTo>
                  <a:cubicBezTo>
                    <a:pt x="10665" y="7855"/>
                    <a:pt x="10542" y="7910"/>
                    <a:pt x="10453" y="7998"/>
                  </a:cubicBezTo>
                  <a:lnTo>
                    <a:pt x="7507" y="10944"/>
                  </a:lnTo>
                  <a:cubicBezTo>
                    <a:pt x="7419" y="11033"/>
                    <a:pt x="7364" y="11156"/>
                    <a:pt x="7364" y="11291"/>
                  </a:cubicBezTo>
                  <a:cubicBezTo>
                    <a:pt x="7364" y="11562"/>
                    <a:pt x="7583" y="11782"/>
                    <a:pt x="7855" y="11782"/>
                  </a:cubicBezTo>
                  <a:cubicBezTo>
                    <a:pt x="7990" y="11782"/>
                    <a:pt x="8113" y="11727"/>
                    <a:pt x="8202" y="11638"/>
                  </a:cubicBezTo>
                  <a:lnTo>
                    <a:pt x="10309" y="9531"/>
                  </a:lnTo>
                  <a:lnTo>
                    <a:pt x="10309" y="21109"/>
                  </a:lnTo>
                  <a:cubicBezTo>
                    <a:pt x="10309" y="21380"/>
                    <a:pt x="10529" y="21600"/>
                    <a:pt x="10800" y="21600"/>
                  </a:cubicBezTo>
                  <a:cubicBezTo>
                    <a:pt x="11071" y="21600"/>
                    <a:pt x="11291" y="21380"/>
                    <a:pt x="11291" y="21109"/>
                  </a:cubicBezTo>
                  <a:lnTo>
                    <a:pt x="11291" y="9531"/>
                  </a:lnTo>
                  <a:lnTo>
                    <a:pt x="13398" y="11638"/>
                  </a:lnTo>
                  <a:cubicBezTo>
                    <a:pt x="13488" y="11727"/>
                    <a:pt x="13610" y="11782"/>
                    <a:pt x="13745" y="11782"/>
                  </a:cubicBezTo>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79" name="Figure">
              <a:extLst>
                <a:ext uri="{FF2B5EF4-FFF2-40B4-BE49-F238E27FC236}">
                  <a16:creationId xmlns:a16="http://schemas.microsoft.com/office/drawing/2014/main" xmlns="" id="{972EADC2-24D9-4824-998B-FD416A337004}"/>
                </a:ext>
              </a:extLst>
            </p:cNvPr>
            <p:cNvSpPr>
              <a:spLocks noChangeAspect="1"/>
            </p:cNvSpPr>
            <p:nvPr/>
          </p:nvSpPr>
          <p:spPr>
            <a:xfrm>
              <a:off x="10247059" y="6021515"/>
              <a:ext cx="283886" cy="346971"/>
            </a:xfrm>
            <a:custGeom>
              <a:avLst/>
              <a:gdLst/>
              <a:ahLst/>
              <a:cxnLst>
                <a:cxn ang="0">
                  <a:pos x="wd2" y="hd2"/>
                </a:cxn>
                <a:cxn ang="5400000">
                  <a:pos x="wd2" y="hd2"/>
                </a:cxn>
                <a:cxn ang="10800000">
                  <a:pos x="wd2" y="hd2"/>
                </a:cxn>
                <a:cxn ang="16200000">
                  <a:pos x="wd2" y="hd2"/>
                </a:cxn>
              </a:cxnLst>
              <a:rect l="0" t="0" r="r" b="b"/>
              <a:pathLst>
                <a:path w="21600" h="21600" extrusionOk="0">
                  <a:moveTo>
                    <a:pt x="12600" y="17673"/>
                  </a:moveTo>
                  <a:cubicBezTo>
                    <a:pt x="12269" y="17673"/>
                    <a:pt x="12000" y="17892"/>
                    <a:pt x="12000" y="18164"/>
                  </a:cubicBezTo>
                  <a:cubicBezTo>
                    <a:pt x="12000" y="18435"/>
                    <a:pt x="12269" y="18655"/>
                    <a:pt x="12600" y="18655"/>
                  </a:cubicBezTo>
                  <a:cubicBezTo>
                    <a:pt x="12931" y="18655"/>
                    <a:pt x="13200" y="18435"/>
                    <a:pt x="13200" y="18164"/>
                  </a:cubicBezTo>
                  <a:cubicBezTo>
                    <a:pt x="13200" y="17892"/>
                    <a:pt x="12931" y="17673"/>
                    <a:pt x="12600" y="17673"/>
                  </a:cubicBezTo>
                  <a:moveTo>
                    <a:pt x="10800" y="13745"/>
                  </a:moveTo>
                  <a:cubicBezTo>
                    <a:pt x="10138" y="13745"/>
                    <a:pt x="9600" y="14186"/>
                    <a:pt x="9600" y="14727"/>
                  </a:cubicBezTo>
                  <a:cubicBezTo>
                    <a:pt x="9600" y="15269"/>
                    <a:pt x="10138" y="15709"/>
                    <a:pt x="10800" y="15709"/>
                  </a:cubicBezTo>
                  <a:cubicBezTo>
                    <a:pt x="11462" y="15709"/>
                    <a:pt x="12000" y="15269"/>
                    <a:pt x="12000" y="14727"/>
                  </a:cubicBezTo>
                  <a:cubicBezTo>
                    <a:pt x="12000" y="14186"/>
                    <a:pt x="11462" y="13745"/>
                    <a:pt x="10800" y="13745"/>
                  </a:cubicBezTo>
                  <a:moveTo>
                    <a:pt x="12600" y="10800"/>
                  </a:moveTo>
                  <a:cubicBezTo>
                    <a:pt x="12269" y="10800"/>
                    <a:pt x="12000" y="10580"/>
                    <a:pt x="12000" y="10309"/>
                  </a:cubicBezTo>
                  <a:cubicBezTo>
                    <a:pt x="12000" y="10038"/>
                    <a:pt x="12269" y="9818"/>
                    <a:pt x="12600" y="9818"/>
                  </a:cubicBezTo>
                  <a:cubicBezTo>
                    <a:pt x="12931" y="9818"/>
                    <a:pt x="13200" y="10038"/>
                    <a:pt x="13200" y="10309"/>
                  </a:cubicBezTo>
                  <a:cubicBezTo>
                    <a:pt x="13200" y="10580"/>
                    <a:pt x="12931" y="10800"/>
                    <a:pt x="12600" y="10800"/>
                  </a:cubicBezTo>
                  <a:moveTo>
                    <a:pt x="12600" y="8836"/>
                  </a:moveTo>
                  <a:cubicBezTo>
                    <a:pt x="11606" y="8836"/>
                    <a:pt x="10800" y="9496"/>
                    <a:pt x="10800" y="10309"/>
                  </a:cubicBezTo>
                  <a:cubicBezTo>
                    <a:pt x="10800" y="11123"/>
                    <a:pt x="11606" y="11782"/>
                    <a:pt x="12600" y="11782"/>
                  </a:cubicBezTo>
                  <a:cubicBezTo>
                    <a:pt x="13594" y="11782"/>
                    <a:pt x="14400" y="11123"/>
                    <a:pt x="14400" y="10309"/>
                  </a:cubicBezTo>
                  <a:cubicBezTo>
                    <a:pt x="14400" y="9496"/>
                    <a:pt x="13594" y="8836"/>
                    <a:pt x="12600" y="8836"/>
                  </a:cubicBezTo>
                  <a:moveTo>
                    <a:pt x="17760" y="20618"/>
                  </a:moveTo>
                  <a:lnTo>
                    <a:pt x="3840" y="20618"/>
                  </a:lnTo>
                  <a:cubicBezTo>
                    <a:pt x="2134" y="19151"/>
                    <a:pt x="1200" y="17248"/>
                    <a:pt x="1200" y="15218"/>
                  </a:cubicBezTo>
                  <a:cubicBezTo>
                    <a:pt x="1200" y="12593"/>
                    <a:pt x="2796" y="10152"/>
                    <a:pt x="5468" y="8688"/>
                  </a:cubicBezTo>
                  <a:cubicBezTo>
                    <a:pt x="5800" y="8506"/>
                    <a:pt x="6000" y="8199"/>
                    <a:pt x="6000" y="7872"/>
                  </a:cubicBezTo>
                  <a:lnTo>
                    <a:pt x="6000" y="6529"/>
                  </a:lnTo>
                  <a:cubicBezTo>
                    <a:pt x="6729" y="6758"/>
                    <a:pt x="7567" y="6924"/>
                    <a:pt x="8484" y="6924"/>
                  </a:cubicBezTo>
                  <a:cubicBezTo>
                    <a:pt x="9499" y="6924"/>
                    <a:pt x="10603" y="6723"/>
                    <a:pt x="11748" y="6188"/>
                  </a:cubicBezTo>
                  <a:cubicBezTo>
                    <a:pt x="13252" y="5485"/>
                    <a:pt x="14575" y="5306"/>
                    <a:pt x="15600" y="5323"/>
                  </a:cubicBezTo>
                  <a:lnTo>
                    <a:pt x="15600" y="7872"/>
                  </a:lnTo>
                  <a:cubicBezTo>
                    <a:pt x="15600" y="8199"/>
                    <a:pt x="15800" y="8506"/>
                    <a:pt x="16132" y="8688"/>
                  </a:cubicBezTo>
                  <a:cubicBezTo>
                    <a:pt x="18804" y="10152"/>
                    <a:pt x="20400" y="12593"/>
                    <a:pt x="20400" y="15218"/>
                  </a:cubicBezTo>
                  <a:cubicBezTo>
                    <a:pt x="20400" y="17248"/>
                    <a:pt x="19466" y="19151"/>
                    <a:pt x="17760" y="20618"/>
                  </a:cubicBezTo>
                  <a:moveTo>
                    <a:pt x="15600" y="2945"/>
                  </a:moveTo>
                  <a:lnTo>
                    <a:pt x="15600" y="4340"/>
                  </a:lnTo>
                  <a:cubicBezTo>
                    <a:pt x="14391" y="4322"/>
                    <a:pt x="12860" y="4538"/>
                    <a:pt x="11152" y="5336"/>
                  </a:cubicBezTo>
                  <a:cubicBezTo>
                    <a:pt x="9163" y="6265"/>
                    <a:pt x="7312" y="5965"/>
                    <a:pt x="6000" y="5473"/>
                  </a:cubicBezTo>
                  <a:lnTo>
                    <a:pt x="6000" y="2945"/>
                  </a:lnTo>
                  <a:cubicBezTo>
                    <a:pt x="6000" y="2945"/>
                    <a:pt x="15600" y="2945"/>
                    <a:pt x="15600" y="2945"/>
                  </a:cubicBezTo>
                  <a:close/>
                  <a:moveTo>
                    <a:pt x="3600" y="982"/>
                  </a:moveTo>
                  <a:lnTo>
                    <a:pt x="18000" y="982"/>
                  </a:lnTo>
                  <a:lnTo>
                    <a:pt x="18000" y="1964"/>
                  </a:lnTo>
                  <a:lnTo>
                    <a:pt x="3600" y="1964"/>
                  </a:lnTo>
                  <a:cubicBezTo>
                    <a:pt x="3600" y="1964"/>
                    <a:pt x="3600" y="982"/>
                    <a:pt x="3600" y="982"/>
                  </a:cubicBezTo>
                  <a:close/>
                  <a:moveTo>
                    <a:pt x="16800" y="7872"/>
                  </a:moveTo>
                  <a:lnTo>
                    <a:pt x="16800" y="2945"/>
                  </a:lnTo>
                  <a:lnTo>
                    <a:pt x="18000" y="2945"/>
                  </a:lnTo>
                  <a:cubicBezTo>
                    <a:pt x="18662" y="2945"/>
                    <a:pt x="19200" y="2505"/>
                    <a:pt x="19200" y="1964"/>
                  </a:cubicBezTo>
                  <a:lnTo>
                    <a:pt x="19200" y="982"/>
                  </a:lnTo>
                  <a:cubicBezTo>
                    <a:pt x="19200" y="440"/>
                    <a:pt x="18662" y="0"/>
                    <a:pt x="18000" y="0"/>
                  </a:cubicBezTo>
                  <a:lnTo>
                    <a:pt x="3600" y="0"/>
                  </a:lnTo>
                  <a:cubicBezTo>
                    <a:pt x="2938" y="0"/>
                    <a:pt x="2400" y="440"/>
                    <a:pt x="2400" y="982"/>
                  </a:cubicBezTo>
                  <a:lnTo>
                    <a:pt x="2400" y="1964"/>
                  </a:lnTo>
                  <a:cubicBezTo>
                    <a:pt x="2400" y="2505"/>
                    <a:pt x="2938" y="2945"/>
                    <a:pt x="3600" y="2945"/>
                  </a:cubicBezTo>
                  <a:lnTo>
                    <a:pt x="4800" y="2945"/>
                  </a:lnTo>
                  <a:lnTo>
                    <a:pt x="4800" y="7872"/>
                  </a:lnTo>
                  <a:cubicBezTo>
                    <a:pt x="1906" y="9457"/>
                    <a:pt x="0" y="12155"/>
                    <a:pt x="0" y="15218"/>
                  </a:cubicBezTo>
                  <a:cubicBezTo>
                    <a:pt x="0" y="17730"/>
                    <a:pt x="1286" y="19991"/>
                    <a:pt x="3342" y="21600"/>
                  </a:cubicBezTo>
                  <a:lnTo>
                    <a:pt x="18258" y="21600"/>
                  </a:lnTo>
                  <a:cubicBezTo>
                    <a:pt x="20313" y="19991"/>
                    <a:pt x="21600" y="17730"/>
                    <a:pt x="21600" y="15218"/>
                  </a:cubicBezTo>
                  <a:cubicBezTo>
                    <a:pt x="21600" y="12155"/>
                    <a:pt x="19693" y="9457"/>
                    <a:pt x="16800" y="7872"/>
                  </a:cubicBezTo>
                  <a:moveTo>
                    <a:pt x="16200" y="15709"/>
                  </a:moveTo>
                  <a:cubicBezTo>
                    <a:pt x="15869" y="15709"/>
                    <a:pt x="15600" y="15929"/>
                    <a:pt x="15600" y="16200"/>
                  </a:cubicBezTo>
                  <a:cubicBezTo>
                    <a:pt x="15600" y="16471"/>
                    <a:pt x="15869" y="16691"/>
                    <a:pt x="16200" y="16691"/>
                  </a:cubicBezTo>
                  <a:cubicBezTo>
                    <a:pt x="16531" y="16691"/>
                    <a:pt x="16800" y="16471"/>
                    <a:pt x="16800" y="16200"/>
                  </a:cubicBezTo>
                  <a:cubicBezTo>
                    <a:pt x="16800" y="15929"/>
                    <a:pt x="16531" y="15709"/>
                    <a:pt x="16200" y="15709"/>
                  </a:cubicBezTo>
                  <a:moveTo>
                    <a:pt x="7800" y="11782"/>
                  </a:moveTo>
                  <a:cubicBezTo>
                    <a:pt x="7469" y="11782"/>
                    <a:pt x="7200" y="12001"/>
                    <a:pt x="7200" y="12273"/>
                  </a:cubicBezTo>
                  <a:cubicBezTo>
                    <a:pt x="7200" y="12544"/>
                    <a:pt x="7469" y="12764"/>
                    <a:pt x="7800" y="12764"/>
                  </a:cubicBezTo>
                  <a:cubicBezTo>
                    <a:pt x="8131" y="12764"/>
                    <a:pt x="8400" y="12544"/>
                    <a:pt x="8400" y="12273"/>
                  </a:cubicBezTo>
                  <a:cubicBezTo>
                    <a:pt x="8400" y="12001"/>
                    <a:pt x="8131" y="11782"/>
                    <a:pt x="7800" y="11782"/>
                  </a:cubicBezTo>
                  <a:moveTo>
                    <a:pt x="6000" y="15709"/>
                  </a:moveTo>
                  <a:cubicBezTo>
                    <a:pt x="5338" y="15709"/>
                    <a:pt x="4800" y="16149"/>
                    <a:pt x="4800" y="16691"/>
                  </a:cubicBezTo>
                  <a:cubicBezTo>
                    <a:pt x="4800" y="17233"/>
                    <a:pt x="5338" y="17673"/>
                    <a:pt x="6000" y="17673"/>
                  </a:cubicBezTo>
                  <a:cubicBezTo>
                    <a:pt x="6662" y="17673"/>
                    <a:pt x="7200" y="17233"/>
                    <a:pt x="7200" y="16691"/>
                  </a:cubicBezTo>
                  <a:cubicBezTo>
                    <a:pt x="7200" y="16149"/>
                    <a:pt x="6662" y="15709"/>
                    <a:pt x="6000" y="15709"/>
                  </a:cubicBezTo>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80" name="Figure">
              <a:extLst>
                <a:ext uri="{FF2B5EF4-FFF2-40B4-BE49-F238E27FC236}">
                  <a16:creationId xmlns:a16="http://schemas.microsoft.com/office/drawing/2014/main" xmlns="" id="{FD6E2134-C7BB-49DF-A243-2218AE347D27}"/>
                </a:ext>
              </a:extLst>
            </p:cNvPr>
            <p:cNvSpPr>
              <a:spLocks noChangeAspect="1"/>
            </p:cNvSpPr>
            <p:nvPr/>
          </p:nvSpPr>
          <p:spPr>
            <a:xfrm>
              <a:off x="9032969" y="1421457"/>
              <a:ext cx="346971" cy="126172"/>
            </a:xfrm>
            <a:custGeom>
              <a:avLst/>
              <a:gdLst/>
              <a:ahLst/>
              <a:cxnLst>
                <a:cxn ang="0">
                  <a:pos x="wd2" y="hd2"/>
                </a:cxn>
                <a:cxn ang="5400000">
                  <a:pos x="wd2" y="hd2"/>
                </a:cxn>
                <a:cxn ang="10800000">
                  <a:pos x="wd2" y="hd2"/>
                </a:cxn>
                <a:cxn ang="16200000">
                  <a:pos x="wd2" y="hd2"/>
                </a:cxn>
              </a:cxnLst>
              <a:rect l="0" t="0" r="r" b="b"/>
              <a:pathLst>
                <a:path w="21600" h="21600" extrusionOk="0">
                  <a:moveTo>
                    <a:pt x="17673" y="18900"/>
                  </a:moveTo>
                  <a:lnTo>
                    <a:pt x="11291" y="18900"/>
                  </a:lnTo>
                  <a:lnTo>
                    <a:pt x="11291" y="2700"/>
                  </a:lnTo>
                  <a:lnTo>
                    <a:pt x="17673" y="2700"/>
                  </a:lnTo>
                  <a:cubicBezTo>
                    <a:pt x="19300" y="2700"/>
                    <a:pt x="20618" y="6328"/>
                    <a:pt x="20618" y="10800"/>
                  </a:cubicBezTo>
                  <a:cubicBezTo>
                    <a:pt x="20618" y="15273"/>
                    <a:pt x="19300" y="18900"/>
                    <a:pt x="17673" y="18900"/>
                  </a:cubicBezTo>
                  <a:moveTo>
                    <a:pt x="6382" y="13500"/>
                  </a:moveTo>
                  <a:cubicBezTo>
                    <a:pt x="6111" y="13500"/>
                    <a:pt x="5891" y="12896"/>
                    <a:pt x="5891" y="12150"/>
                  </a:cubicBezTo>
                  <a:cubicBezTo>
                    <a:pt x="5891" y="11404"/>
                    <a:pt x="6111" y="10800"/>
                    <a:pt x="6382" y="10800"/>
                  </a:cubicBezTo>
                  <a:cubicBezTo>
                    <a:pt x="6653" y="10800"/>
                    <a:pt x="6873" y="11404"/>
                    <a:pt x="6873" y="12150"/>
                  </a:cubicBezTo>
                  <a:cubicBezTo>
                    <a:pt x="6873" y="12896"/>
                    <a:pt x="6653" y="13500"/>
                    <a:pt x="6382" y="13500"/>
                  </a:cubicBezTo>
                  <a:moveTo>
                    <a:pt x="3927" y="10800"/>
                  </a:moveTo>
                  <a:cubicBezTo>
                    <a:pt x="3385" y="10800"/>
                    <a:pt x="2945" y="9592"/>
                    <a:pt x="2945" y="8100"/>
                  </a:cubicBezTo>
                  <a:cubicBezTo>
                    <a:pt x="2945" y="6610"/>
                    <a:pt x="3385" y="5400"/>
                    <a:pt x="3927" y="5400"/>
                  </a:cubicBezTo>
                  <a:cubicBezTo>
                    <a:pt x="4469" y="5400"/>
                    <a:pt x="4909" y="6610"/>
                    <a:pt x="4909" y="8100"/>
                  </a:cubicBezTo>
                  <a:cubicBezTo>
                    <a:pt x="4909" y="9592"/>
                    <a:pt x="4469" y="10800"/>
                    <a:pt x="3927" y="10800"/>
                  </a:cubicBezTo>
                  <a:moveTo>
                    <a:pt x="17673" y="0"/>
                  </a:moveTo>
                  <a:lnTo>
                    <a:pt x="3927" y="0"/>
                  </a:lnTo>
                  <a:cubicBezTo>
                    <a:pt x="1758" y="0"/>
                    <a:pt x="0" y="4836"/>
                    <a:pt x="0" y="10800"/>
                  </a:cubicBezTo>
                  <a:cubicBezTo>
                    <a:pt x="0" y="16764"/>
                    <a:pt x="1758" y="21600"/>
                    <a:pt x="3927" y="21600"/>
                  </a:cubicBezTo>
                  <a:lnTo>
                    <a:pt x="17673" y="21600"/>
                  </a:lnTo>
                  <a:cubicBezTo>
                    <a:pt x="19842" y="21600"/>
                    <a:pt x="21600" y="16764"/>
                    <a:pt x="21600" y="10800"/>
                  </a:cubicBezTo>
                  <a:cubicBezTo>
                    <a:pt x="21600" y="4836"/>
                    <a:pt x="19842" y="0"/>
                    <a:pt x="17673" y="0"/>
                  </a:cubicBezTo>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81" name="Figure">
              <a:extLst>
                <a:ext uri="{FF2B5EF4-FFF2-40B4-BE49-F238E27FC236}">
                  <a16:creationId xmlns:a16="http://schemas.microsoft.com/office/drawing/2014/main" xmlns="" id="{74F758C0-C53C-44A0-8957-463F5D869D74}"/>
                </a:ext>
              </a:extLst>
            </p:cNvPr>
            <p:cNvSpPr>
              <a:spLocks noChangeAspect="1"/>
            </p:cNvSpPr>
            <p:nvPr/>
          </p:nvSpPr>
          <p:spPr>
            <a:xfrm>
              <a:off x="11131076" y="2589223"/>
              <a:ext cx="346971" cy="346971"/>
            </a:xfrm>
            <a:custGeom>
              <a:avLst/>
              <a:gdLst/>
              <a:ahLst/>
              <a:cxnLst>
                <a:cxn ang="0">
                  <a:pos x="wd2" y="hd2"/>
                </a:cxn>
                <a:cxn ang="5400000">
                  <a:pos x="wd2" y="hd2"/>
                </a:cxn>
                <a:cxn ang="10800000">
                  <a:pos x="wd2" y="hd2"/>
                </a:cxn>
                <a:cxn ang="16200000">
                  <a:pos x="wd2" y="hd2"/>
                </a:cxn>
              </a:cxnLst>
              <a:rect l="0" t="0" r="r" b="b"/>
              <a:pathLst>
                <a:path w="21600" h="21600" extrusionOk="0">
                  <a:moveTo>
                    <a:pt x="15709" y="11782"/>
                  </a:moveTo>
                  <a:lnTo>
                    <a:pt x="11782" y="11782"/>
                  </a:lnTo>
                  <a:lnTo>
                    <a:pt x="11782" y="15709"/>
                  </a:lnTo>
                  <a:lnTo>
                    <a:pt x="9818" y="15709"/>
                  </a:lnTo>
                  <a:lnTo>
                    <a:pt x="9818" y="11782"/>
                  </a:lnTo>
                  <a:lnTo>
                    <a:pt x="5891" y="11782"/>
                  </a:lnTo>
                  <a:lnTo>
                    <a:pt x="5891" y="9818"/>
                  </a:lnTo>
                  <a:lnTo>
                    <a:pt x="9818" y="9818"/>
                  </a:lnTo>
                  <a:lnTo>
                    <a:pt x="9818" y="5891"/>
                  </a:lnTo>
                  <a:lnTo>
                    <a:pt x="11782" y="5891"/>
                  </a:lnTo>
                  <a:lnTo>
                    <a:pt x="11782" y="9818"/>
                  </a:lnTo>
                  <a:lnTo>
                    <a:pt x="15709" y="9818"/>
                  </a:lnTo>
                  <a:cubicBezTo>
                    <a:pt x="15709" y="9818"/>
                    <a:pt x="15709" y="11782"/>
                    <a:pt x="15709" y="11782"/>
                  </a:cubicBezTo>
                  <a:close/>
                  <a:moveTo>
                    <a:pt x="15709" y="8836"/>
                  </a:moveTo>
                  <a:lnTo>
                    <a:pt x="12764" y="8836"/>
                  </a:lnTo>
                  <a:lnTo>
                    <a:pt x="12764" y="5891"/>
                  </a:lnTo>
                  <a:cubicBezTo>
                    <a:pt x="12764" y="5349"/>
                    <a:pt x="12324" y="4909"/>
                    <a:pt x="11782" y="4909"/>
                  </a:cubicBezTo>
                  <a:lnTo>
                    <a:pt x="9818" y="4909"/>
                  </a:lnTo>
                  <a:cubicBezTo>
                    <a:pt x="9276" y="4909"/>
                    <a:pt x="8836" y="5349"/>
                    <a:pt x="8836" y="5891"/>
                  </a:cubicBezTo>
                  <a:lnTo>
                    <a:pt x="8836" y="8836"/>
                  </a:lnTo>
                  <a:lnTo>
                    <a:pt x="5891" y="8836"/>
                  </a:lnTo>
                  <a:cubicBezTo>
                    <a:pt x="5349" y="8836"/>
                    <a:pt x="4909" y="9276"/>
                    <a:pt x="4909" y="9818"/>
                  </a:cubicBezTo>
                  <a:lnTo>
                    <a:pt x="4909" y="11782"/>
                  </a:lnTo>
                  <a:cubicBezTo>
                    <a:pt x="4909" y="12324"/>
                    <a:pt x="5349" y="12764"/>
                    <a:pt x="5891" y="12764"/>
                  </a:cubicBezTo>
                  <a:lnTo>
                    <a:pt x="8836" y="12764"/>
                  </a:lnTo>
                  <a:lnTo>
                    <a:pt x="8836" y="15709"/>
                  </a:lnTo>
                  <a:cubicBezTo>
                    <a:pt x="8836" y="16251"/>
                    <a:pt x="9276" y="16691"/>
                    <a:pt x="9818" y="16691"/>
                  </a:cubicBezTo>
                  <a:lnTo>
                    <a:pt x="11782" y="16691"/>
                  </a:lnTo>
                  <a:cubicBezTo>
                    <a:pt x="12324" y="16691"/>
                    <a:pt x="12764" y="16251"/>
                    <a:pt x="12764" y="15709"/>
                  </a:cubicBezTo>
                  <a:lnTo>
                    <a:pt x="12764" y="12764"/>
                  </a:lnTo>
                  <a:lnTo>
                    <a:pt x="15709" y="12764"/>
                  </a:lnTo>
                  <a:cubicBezTo>
                    <a:pt x="16251" y="12764"/>
                    <a:pt x="16691" y="12324"/>
                    <a:pt x="16691" y="11782"/>
                  </a:cubicBezTo>
                  <a:lnTo>
                    <a:pt x="16691" y="9818"/>
                  </a:lnTo>
                  <a:cubicBezTo>
                    <a:pt x="16691" y="9276"/>
                    <a:pt x="16251" y="8836"/>
                    <a:pt x="15709" y="8836"/>
                  </a:cubicBezTo>
                  <a:moveTo>
                    <a:pt x="10800" y="20618"/>
                  </a:moveTo>
                  <a:cubicBezTo>
                    <a:pt x="5377" y="20618"/>
                    <a:pt x="982" y="16222"/>
                    <a:pt x="982" y="10800"/>
                  </a:cubicBezTo>
                  <a:cubicBezTo>
                    <a:pt x="982" y="5377"/>
                    <a:pt x="5377" y="982"/>
                    <a:pt x="10800" y="982"/>
                  </a:cubicBezTo>
                  <a:cubicBezTo>
                    <a:pt x="16223" y="982"/>
                    <a:pt x="20618" y="5377"/>
                    <a:pt x="20618" y="10800"/>
                  </a:cubicBezTo>
                  <a:cubicBezTo>
                    <a:pt x="20618" y="16222"/>
                    <a:pt x="16223" y="20618"/>
                    <a:pt x="10800" y="20618"/>
                  </a:cubicBezTo>
                  <a:moveTo>
                    <a:pt x="10800" y="0"/>
                  </a:moveTo>
                  <a:cubicBezTo>
                    <a:pt x="4835" y="0"/>
                    <a:pt x="0" y="4835"/>
                    <a:pt x="0" y="10800"/>
                  </a:cubicBezTo>
                  <a:cubicBezTo>
                    <a:pt x="0" y="16765"/>
                    <a:pt x="4835" y="21600"/>
                    <a:pt x="10800" y="21600"/>
                  </a:cubicBezTo>
                  <a:cubicBezTo>
                    <a:pt x="16765" y="21600"/>
                    <a:pt x="21600" y="16765"/>
                    <a:pt x="21600" y="10800"/>
                  </a:cubicBezTo>
                  <a:cubicBezTo>
                    <a:pt x="21600" y="4835"/>
                    <a:pt x="16765" y="0"/>
                    <a:pt x="10800" y="0"/>
                  </a:cubicBezTo>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82" name="Figure">
              <a:extLst>
                <a:ext uri="{FF2B5EF4-FFF2-40B4-BE49-F238E27FC236}">
                  <a16:creationId xmlns:a16="http://schemas.microsoft.com/office/drawing/2014/main" xmlns="" id="{1DBBF61D-097F-4FD8-A02E-7ABB76D2017D}"/>
                </a:ext>
              </a:extLst>
            </p:cNvPr>
            <p:cNvSpPr>
              <a:spLocks noChangeAspect="1"/>
            </p:cNvSpPr>
            <p:nvPr/>
          </p:nvSpPr>
          <p:spPr>
            <a:xfrm>
              <a:off x="6977605" y="2589223"/>
              <a:ext cx="286754" cy="286754"/>
            </a:xfrm>
            <a:custGeom>
              <a:avLst/>
              <a:gdLst/>
              <a:ahLst/>
              <a:cxnLst>
                <a:cxn ang="0">
                  <a:pos x="wd2" y="hd2"/>
                </a:cxn>
                <a:cxn ang="5400000">
                  <a:pos x="wd2" y="hd2"/>
                </a:cxn>
                <a:cxn ang="10800000">
                  <a:pos x="wd2" y="hd2"/>
                </a:cxn>
                <a:cxn ang="16200000">
                  <a:pos x="wd2" y="hd2"/>
                </a:cxn>
              </a:cxnLst>
              <a:rect l="0" t="0" r="r" b="b"/>
              <a:pathLst>
                <a:path w="21600" h="21600" extrusionOk="0">
                  <a:moveTo>
                    <a:pt x="21109" y="7364"/>
                  </a:moveTo>
                  <a:cubicBezTo>
                    <a:pt x="20838" y="7364"/>
                    <a:pt x="20618" y="7584"/>
                    <a:pt x="20618" y="7855"/>
                  </a:cubicBezTo>
                  <a:lnTo>
                    <a:pt x="20618" y="18655"/>
                  </a:lnTo>
                  <a:cubicBezTo>
                    <a:pt x="20618" y="19739"/>
                    <a:pt x="19739" y="20618"/>
                    <a:pt x="18655" y="20618"/>
                  </a:cubicBezTo>
                  <a:lnTo>
                    <a:pt x="2945" y="20618"/>
                  </a:lnTo>
                  <a:cubicBezTo>
                    <a:pt x="1861" y="20618"/>
                    <a:pt x="982" y="19739"/>
                    <a:pt x="982" y="18655"/>
                  </a:cubicBezTo>
                  <a:lnTo>
                    <a:pt x="982" y="2945"/>
                  </a:lnTo>
                  <a:cubicBezTo>
                    <a:pt x="982" y="1861"/>
                    <a:pt x="1861" y="982"/>
                    <a:pt x="2945" y="982"/>
                  </a:cubicBezTo>
                  <a:lnTo>
                    <a:pt x="13745" y="982"/>
                  </a:lnTo>
                  <a:cubicBezTo>
                    <a:pt x="14017" y="982"/>
                    <a:pt x="14236" y="762"/>
                    <a:pt x="14236" y="491"/>
                  </a:cubicBezTo>
                  <a:cubicBezTo>
                    <a:pt x="14236" y="220"/>
                    <a:pt x="14017" y="0"/>
                    <a:pt x="13745" y="0"/>
                  </a:cubicBezTo>
                  <a:lnTo>
                    <a:pt x="2945" y="0"/>
                  </a:lnTo>
                  <a:cubicBezTo>
                    <a:pt x="1318" y="0"/>
                    <a:pt x="0" y="1319"/>
                    <a:pt x="0" y="2945"/>
                  </a:cubicBezTo>
                  <a:lnTo>
                    <a:pt x="0" y="18655"/>
                  </a:lnTo>
                  <a:cubicBezTo>
                    <a:pt x="0" y="20282"/>
                    <a:pt x="1318" y="21600"/>
                    <a:pt x="2945" y="21600"/>
                  </a:cubicBezTo>
                  <a:lnTo>
                    <a:pt x="18655" y="21600"/>
                  </a:lnTo>
                  <a:cubicBezTo>
                    <a:pt x="20282" y="21600"/>
                    <a:pt x="21600" y="20282"/>
                    <a:pt x="21600" y="18655"/>
                  </a:cubicBezTo>
                  <a:lnTo>
                    <a:pt x="21600" y="7855"/>
                  </a:lnTo>
                  <a:cubicBezTo>
                    <a:pt x="21600" y="7584"/>
                    <a:pt x="21380" y="7364"/>
                    <a:pt x="21109" y="7364"/>
                  </a:cubicBezTo>
                  <a:moveTo>
                    <a:pt x="7006" y="12764"/>
                  </a:moveTo>
                  <a:lnTo>
                    <a:pt x="8836" y="12764"/>
                  </a:lnTo>
                  <a:lnTo>
                    <a:pt x="8836" y="14594"/>
                  </a:lnTo>
                  <a:lnTo>
                    <a:pt x="6627" y="14973"/>
                  </a:lnTo>
                  <a:cubicBezTo>
                    <a:pt x="6627" y="14973"/>
                    <a:pt x="7006" y="12764"/>
                    <a:pt x="7006" y="12764"/>
                  </a:cubicBezTo>
                  <a:close/>
                  <a:moveTo>
                    <a:pt x="16775" y="2742"/>
                  </a:moveTo>
                  <a:lnTo>
                    <a:pt x="18858" y="4825"/>
                  </a:lnTo>
                  <a:lnTo>
                    <a:pt x="9818" y="13865"/>
                  </a:lnTo>
                  <a:lnTo>
                    <a:pt x="9818" y="11782"/>
                  </a:lnTo>
                  <a:lnTo>
                    <a:pt x="7736" y="11782"/>
                  </a:lnTo>
                  <a:cubicBezTo>
                    <a:pt x="7736" y="11782"/>
                    <a:pt x="16775" y="2742"/>
                    <a:pt x="16775" y="2742"/>
                  </a:cubicBezTo>
                  <a:close/>
                  <a:moveTo>
                    <a:pt x="18104" y="1414"/>
                  </a:moveTo>
                  <a:cubicBezTo>
                    <a:pt x="18371" y="1147"/>
                    <a:pt x="18739" y="982"/>
                    <a:pt x="19145" y="982"/>
                  </a:cubicBezTo>
                  <a:cubicBezTo>
                    <a:pt x="19959" y="982"/>
                    <a:pt x="20618" y="1642"/>
                    <a:pt x="20618" y="2455"/>
                  </a:cubicBezTo>
                  <a:cubicBezTo>
                    <a:pt x="20618" y="2861"/>
                    <a:pt x="20453" y="3230"/>
                    <a:pt x="20187" y="3496"/>
                  </a:cubicBezTo>
                  <a:lnTo>
                    <a:pt x="19552" y="4131"/>
                  </a:lnTo>
                  <a:lnTo>
                    <a:pt x="17469" y="2048"/>
                  </a:lnTo>
                  <a:cubicBezTo>
                    <a:pt x="17469" y="2048"/>
                    <a:pt x="18104" y="1414"/>
                    <a:pt x="18104" y="1414"/>
                  </a:cubicBezTo>
                  <a:close/>
                  <a:moveTo>
                    <a:pt x="5400" y="16200"/>
                  </a:moveTo>
                  <a:lnTo>
                    <a:pt x="9590" y="15481"/>
                  </a:lnTo>
                  <a:lnTo>
                    <a:pt x="20881" y="4190"/>
                  </a:lnTo>
                  <a:cubicBezTo>
                    <a:pt x="21325" y="3746"/>
                    <a:pt x="21600" y="3133"/>
                    <a:pt x="21600" y="2455"/>
                  </a:cubicBezTo>
                  <a:cubicBezTo>
                    <a:pt x="21600" y="1099"/>
                    <a:pt x="20501" y="0"/>
                    <a:pt x="19145" y="0"/>
                  </a:cubicBezTo>
                  <a:cubicBezTo>
                    <a:pt x="18468" y="0"/>
                    <a:pt x="17854" y="275"/>
                    <a:pt x="17410" y="719"/>
                  </a:cubicBezTo>
                  <a:lnTo>
                    <a:pt x="6119" y="12010"/>
                  </a:lnTo>
                  <a:cubicBezTo>
                    <a:pt x="6119" y="12010"/>
                    <a:pt x="5400" y="16200"/>
                    <a:pt x="5400" y="16200"/>
                  </a:cubicBezTo>
                  <a:close/>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83" name="Figure">
              <a:extLst>
                <a:ext uri="{FF2B5EF4-FFF2-40B4-BE49-F238E27FC236}">
                  <a16:creationId xmlns:a16="http://schemas.microsoft.com/office/drawing/2014/main" xmlns="" id="{7847C562-391E-44A9-80CA-088BCBA1CD9D}"/>
                </a:ext>
              </a:extLst>
            </p:cNvPr>
            <p:cNvSpPr>
              <a:spLocks noChangeAspect="1"/>
            </p:cNvSpPr>
            <p:nvPr/>
          </p:nvSpPr>
          <p:spPr>
            <a:xfrm>
              <a:off x="6786730" y="4535667"/>
              <a:ext cx="315428" cy="315428"/>
            </a:xfrm>
            <a:custGeom>
              <a:avLst/>
              <a:gdLst/>
              <a:ahLst/>
              <a:cxnLst>
                <a:cxn ang="0">
                  <a:pos x="wd2" y="hd2"/>
                </a:cxn>
                <a:cxn ang="5400000">
                  <a:pos x="wd2" y="hd2"/>
                </a:cxn>
                <a:cxn ang="10800000">
                  <a:pos x="wd2" y="hd2"/>
                </a:cxn>
                <a:cxn ang="16200000">
                  <a:pos x="wd2" y="hd2"/>
                </a:cxn>
              </a:cxnLst>
              <a:rect l="0" t="0" r="r" b="b"/>
              <a:pathLst>
                <a:path w="21600" h="21600" extrusionOk="0">
                  <a:moveTo>
                    <a:pt x="9818" y="10800"/>
                  </a:moveTo>
                  <a:lnTo>
                    <a:pt x="11782" y="10800"/>
                  </a:lnTo>
                  <a:lnTo>
                    <a:pt x="11782" y="12764"/>
                  </a:lnTo>
                  <a:lnTo>
                    <a:pt x="9818" y="12764"/>
                  </a:lnTo>
                  <a:cubicBezTo>
                    <a:pt x="9818" y="12764"/>
                    <a:pt x="9818" y="10800"/>
                    <a:pt x="9818" y="10800"/>
                  </a:cubicBezTo>
                  <a:close/>
                  <a:moveTo>
                    <a:pt x="9327" y="13745"/>
                  </a:moveTo>
                  <a:lnTo>
                    <a:pt x="12273" y="13745"/>
                  </a:lnTo>
                  <a:cubicBezTo>
                    <a:pt x="12544" y="13745"/>
                    <a:pt x="12764" y="13526"/>
                    <a:pt x="12764" y="13255"/>
                  </a:cubicBezTo>
                  <a:lnTo>
                    <a:pt x="12764" y="10309"/>
                  </a:lnTo>
                  <a:cubicBezTo>
                    <a:pt x="12764" y="10038"/>
                    <a:pt x="12544" y="9818"/>
                    <a:pt x="12273" y="9818"/>
                  </a:cubicBezTo>
                  <a:lnTo>
                    <a:pt x="9327" y="9818"/>
                  </a:lnTo>
                  <a:cubicBezTo>
                    <a:pt x="9056" y="9818"/>
                    <a:pt x="8836" y="10038"/>
                    <a:pt x="8836" y="10309"/>
                  </a:cubicBezTo>
                  <a:lnTo>
                    <a:pt x="8836" y="13255"/>
                  </a:lnTo>
                  <a:cubicBezTo>
                    <a:pt x="8836" y="13526"/>
                    <a:pt x="9056" y="13745"/>
                    <a:pt x="9327" y="13745"/>
                  </a:cubicBezTo>
                  <a:moveTo>
                    <a:pt x="14727" y="15709"/>
                  </a:moveTo>
                  <a:lnTo>
                    <a:pt x="16691" y="15709"/>
                  </a:lnTo>
                  <a:lnTo>
                    <a:pt x="16691" y="17673"/>
                  </a:lnTo>
                  <a:lnTo>
                    <a:pt x="14727" y="17673"/>
                  </a:lnTo>
                  <a:cubicBezTo>
                    <a:pt x="14727" y="17673"/>
                    <a:pt x="14727" y="15709"/>
                    <a:pt x="14727" y="15709"/>
                  </a:cubicBezTo>
                  <a:close/>
                  <a:moveTo>
                    <a:pt x="14236" y="18655"/>
                  </a:moveTo>
                  <a:lnTo>
                    <a:pt x="17182" y="18655"/>
                  </a:lnTo>
                  <a:cubicBezTo>
                    <a:pt x="17453" y="18655"/>
                    <a:pt x="17673" y="18435"/>
                    <a:pt x="17673" y="18164"/>
                  </a:cubicBezTo>
                  <a:lnTo>
                    <a:pt x="17673" y="15218"/>
                  </a:lnTo>
                  <a:cubicBezTo>
                    <a:pt x="17673" y="14947"/>
                    <a:pt x="17453" y="14727"/>
                    <a:pt x="17182" y="14727"/>
                  </a:cubicBezTo>
                  <a:lnTo>
                    <a:pt x="14236" y="14727"/>
                  </a:lnTo>
                  <a:cubicBezTo>
                    <a:pt x="13965" y="14727"/>
                    <a:pt x="13745" y="14947"/>
                    <a:pt x="13745" y="15218"/>
                  </a:cubicBezTo>
                  <a:lnTo>
                    <a:pt x="13745" y="18164"/>
                  </a:lnTo>
                  <a:cubicBezTo>
                    <a:pt x="13745" y="18435"/>
                    <a:pt x="13965" y="18655"/>
                    <a:pt x="14236" y="18655"/>
                  </a:cubicBezTo>
                  <a:moveTo>
                    <a:pt x="9818" y="5891"/>
                  </a:moveTo>
                  <a:lnTo>
                    <a:pt x="11782" y="5891"/>
                  </a:lnTo>
                  <a:lnTo>
                    <a:pt x="11782" y="7855"/>
                  </a:lnTo>
                  <a:lnTo>
                    <a:pt x="9818" y="7855"/>
                  </a:lnTo>
                  <a:cubicBezTo>
                    <a:pt x="9818" y="7855"/>
                    <a:pt x="9818" y="5891"/>
                    <a:pt x="9818" y="5891"/>
                  </a:cubicBezTo>
                  <a:close/>
                  <a:moveTo>
                    <a:pt x="9327" y="8836"/>
                  </a:moveTo>
                  <a:lnTo>
                    <a:pt x="12273" y="8836"/>
                  </a:lnTo>
                  <a:cubicBezTo>
                    <a:pt x="12544" y="8836"/>
                    <a:pt x="12764" y="8617"/>
                    <a:pt x="12764" y="8345"/>
                  </a:cubicBezTo>
                  <a:lnTo>
                    <a:pt x="12764" y="5400"/>
                  </a:lnTo>
                  <a:cubicBezTo>
                    <a:pt x="12764" y="5129"/>
                    <a:pt x="12544" y="4909"/>
                    <a:pt x="12273" y="4909"/>
                  </a:cubicBezTo>
                  <a:lnTo>
                    <a:pt x="9327" y="4909"/>
                  </a:lnTo>
                  <a:cubicBezTo>
                    <a:pt x="9056" y="4909"/>
                    <a:pt x="8836" y="5129"/>
                    <a:pt x="8836" y="5400"/>
                  </a:cubicBezTo>
                  <a:lnTo>
                    <a:pt x="8836" y="8345"/>
                  </a:lnTo>
                  <a:cubicBezTo>
                    <a:pt x="8836" y="8617"/>
                    <a:pt x="9056" y="8836"/>
                    <a:pt x="9327" y="8836"/>
                  </a:cubicBezTo>
                  <a:moveTo>
                    <a:pt x="4909" y="15709"/>
                  </a:moveTo>
                  <a:lnTo>
                    <a:pt x="6873" y="15709"/>
                  </a:lnTo>
                  <a:lnTo>
                    <a:pt x="6873" y="17673"/>
                  </a:lnTo>
                  <a:lnTo>
                    <a:pt x="4909" y="17673"/>
                  </a:lnTo>
                  <a:cubicBezTo>
                    <a:pt x="4909" y="17673"/>
                    <a:pt x="4909" y="15709"/>
                    <a:pt x="4909" y="15709"/>
                  </a:cubicBezTo>
                  <a:close/>
                  <a:moveTo>
                    <a:pt x="4418" y="18655"/>
                  </a:moveTo>
                  <a:lnTo>
                    <a:pt x="7364" y="18655"/>
                  </a:lnTo>
                  <a:cubicBezTo>
                    <a:pt x="7635" y="18655"/>
                    <a:pt x="7855" y="18435"/>
                    <a:pt x="7855" y="18164"/>
                  </a:cubicBezTo>
                  <a:lnTo>
                    <a:pt x="7855" y="15218"/>
                  </a:lnTo>
                  <a:cubicBezTo>
                    <a:pt x="7855" y="14947"/>
                    <a:pt x="7635" y="14727"/>
                    <a:pt x="7364" y="14727"/>
                  </a:cubicBezTo>
                  <a:lnTo>
                    <a:pt x="4418" y="14727"/>
                  </a:lnTo>
                  <a:cubicBezTo>
                    <a:pt x="4147" y="14727"/>
                    <a:pt x="3927" y="14947"/>
                    <a:pt x="3927" y="15218"/>
                  </a:cubicBezTo>
                  <a:lnTo>
                    <a:pt x="3927" y="18164"/>
                  </a:lnTo>
                  <a:cubicBezTo>
                    <a:pt x="3927" y="18435"/>
                    <a:pt x="4147" y="18655"/>
                    <a:pt x="4418" y="18655"/>
                  </a:cubicBezTo>
                  <a:moveTo>
                    <a:pt x="14727" y="10800"/>
                  </a:moveTo>
                  <a:lnTo>
                    <a:pt x="16691" y="10800"/>
                  </a:lnTo>
                  <a:lnTo>
                    <a:pt x="16691" y="12764"/>
                  </a:lnTo>
                  <a:lnTo>
                    <a:pt x="14727" y="12764"/>
                  </a:lnTo>
                  <a:cubicBezTo>
                    <a:pt x="14727" y="12764"/>
                    <a:pt x="14727" y="10800"/>
                    <a:pt x="14727" y="10800"/>
                  </a:cubicBezTo>
                  <a:close/>
                  <a:moveTo>
                    <a:pt x="14236" y="13745"/>
                  </a:moveTo>
                  <a:lnTo>
                    <a:pt x="17182" y="13745"/>
                  </a:lnTo>
                  <a:cubicBezTo>
                    <a:pt x="17453" y="13745"/>
                    <a:pt x="17673" y="13526"/>
                    <a:pt x="17673" y="13255"/>
                  </a:cubicBezTo>
                  <a:lnTo>
                    <a:pt x="17673" y="10309"/>
                  </a:lnTo>
                  <a:cubicBezTo>
                    <a:pt x="17673" y="10038"/>
                    <a:pt x="17453" y="9818"/>
                    <a:pt x="17182" y="9818"/>
                  </a:cubicBezTo>
                  <a:lnTo>
                    <a:pt x="14236" y="9818"/>
                  </a:lnTo>
                  <a:cubicBezTo>
                    <a:pt x="13965" y="9818"/>
                    <a:pt x="13745" y="10038"/>
                    <a:pt x="13745" y="10309"/>
                  </a:cubicBezTo>
                  <a:lnTo>
                    <a:pt x="13745" y="13255"/>
                  </a:lnTo>
                  <a:cubicBezTo>
                    <a:pt x="13745" y="13526"/>
                    <a:pt x="13965" y="13745"/>
                    <a:pt x="14236" y="13745"/>
                  </a:cubicBezTo>
                  <a:moveTo>
                    <a:pt x="4909" y="10800"/>
                  </a:moveTo>
                  <a:lnTo>
                    <a:pt x="6873" y="10800"/>
                  </a:lnTo>
                  <a:lnTo>
                    <a:pt x="6873" y="12764"/>
                  </a:lnTo>
                  <a:lnTo>
                    <a:pt x="4909" y="12764"/>
                  </a:lnTo>
                  <a:cubicBezTo>
                    <a:pt x="4909" y="12764"/>
                    <a:pt x="4909" y="10800"/>
                    <a:pt x="4909" y="10800"/>
                  </a:cubicBezTo>
                  <a:close/>
                  <a:moveTo>
                    <a:pt x="4418" y="13745"/>
                  </a:moveTo>
                  <a:lnTo>
                    <a:pt x="7364" y="13745"/>
                  </a:lnTo>
                  <a:cubicBezTo>
                    <a:pt x="7635" y="13745"/>
                    <a:pt x="7855" y="13526"/>
                    <a:pt x="7855" y="13255"/>
                  </a:cubicBezTo>
                  <a:lnTo>
                    <a:pt x="7855" y="10309"/>
                  </a:lnTo>
                  <a:cubicBezTo>
                    <a:pt x="7855" y="10038"/>
                    <a:pt x="7635" y="9818"/>
                    <a:pt x="7364" y="9818"/>
                  </a:cubicBezTo>
                  <a:lnTo>
                    <a:pt x="4418" y="9818"/>
                  </a:lnTo>
                  <a:cubicBezTo>
                    <a:pt x="4147" y="9818"/>
                    <a:pt x="3927" y="10038"/>
                    <a:pt x="3927" y="10309"/>
                  </a:cubicBezTo>
                  <a:lnTo>
                    <a:pt x="3927" y="13255"/>
                  </a:lnTo>
                  <a:cubicBezTo>
                    <a:pt x="3927" y="13526"/>
                    <a:pt x="4147" y="13745"/>
                    <a:pt x="4418" y="13745"/>
                  </a:cubicBezTo>
                  <a:moveTo>
                    <a:pt x="4909" y="5891"/>
                  </a:moveTo>
                  <a:lnTo>
                    <a:pt x="6873" y="5891"/>
                  </a:lnTo>
                  <a:lnTo>
                    <a:pt x="6873" y="7855"/>
                  </a:lnTo>
                  <a:lnTo>
                    <a:pt x="4909" y="7855"/>
                  </a:lnTo>
                  <a:cubicBezTo>
                    <a:pt x="4909" y="7855"/>
                    <a:pt x="4909" y="5891"/>
                    <a:pt x="4909" y="5891"/>
                  </a:cubicBezTo>
                  <a:close/>
                  <a:moveTo>
                    <a:pt x="4418" y="8836"/>
                  </a:moveTo>
                  <a:lnTo>
                    <a:pt x="7364" y="8836"/>
                  </a:lnTo>
                  <a:cubicBezTo>
                    <a:pt x="7635" y="8836"/>
                    <a:pt x="7855" y="8617"/>
                    <a:pt x="7855" y="8345"/>
                  </a:cubicBezTo>
                  <a:lnTo>
                    <a:pt x="7855" y="5400"/>
                  </a:lnTo>
                  <a:cubicBezTo>
                    <a:pt x="7855" y="5129"/>
                    <a:pt x="7635" y="4909"/>
                    <a:pt x="7364" y="4909"/>
                  </a:cubicBezTo>
                  <a:lnTo>
                    <a:pt x="4418" y="4909"/>
                  </a:lnTo>
                  <a:cubicBezTo>
                    <a:pt x="4147" y="4909"/>
                    <a:pt x="3927" y="5129"/>
                    <a:pt x="3927" y="5400"/>
                  </a:cubicBezTo>
                  <a:lnTo>
                    <a:pt x="3927" y="8345"/>
                  </a:lnTo>
                  <a:cubicBezTo>
                    <a:pt x="3927" y="8617"/>
                    <a:pt x="4147" y="8836"/>
                    <a:pt x="4418" y="8836"/>
                  </a:cubicBezTo>
                  <a:moveTo>
                    <a:pt x="14727" y="5891"/>
                  </a:moveTo>
                  <a:lnTo>
                    <a:pt x="16691" y="5891"/>
                  </a:lnTo>
                  <a:lnTo>
                    <a:pt x="16691" y="7855"/>
                  </a:lnTo>
                  <a:lnTo>
                    <a:pt x="14727" y="7855"/>
                  </a:lnTo>
                  <a:cubicBezTo>
                    <a:pt x="14727" y="7855"/>
                    <a:pt x="14727" y="5891"/>
                    <a:pt x="14727" y="5891"/>
                  </a:cubicBezTo>
                  <a:close/>
                  <a:moveTo>
                    <a:pt x="14236" y="8836"/>
                  </a:moveTo>
                  <a:lnTo>
                    <a:pt x="17182" y="8836"/>
                  </a:lnTo>
                  <a:cubicBezTo>
                    <a:pt x="17453" y="8836"/>
                    <a:pt x="17673" y="8617"/>
                    <a:pt x="17673" y="8345"/>
                  </a:cubicBezTo>
                  <a:lnTo>
                    <a:pt x="17673" y="5400"/>
                  </a:lnTo>
                  <a:cubicBezTo>
                    <a:pt x="17673" y="5129"/>
                    <a:pt x="17453" y="4909"/>
                    <a:pt x="17182" y="4909"/>
                  </a:cubicBezTo>
                  <a:lnTo>
                    <a:pt x="14236" y="4909"/>
                  </a:lnTo>
                  <a:cubicBezTo>
                    <a:pt x="13965" y="4909"/>
                    <a:pt x="13745" y="5129"/>
                    <a:pt x="13745" y="5400"/>
                  </a:cubicBezTo>
                  <a:lnTo>
                    <a:pt x="13745" y="8345"/>
                  </a:lnTo>
                  <a:cubicBezTo>
                    <a:pt x="13745" y="8617"/>
                    <a:pt x="13965" y="8836"/>
                    <a:pt x="14236" y="8836"/>
                  </a:cubicBezTo>
                  <a:moveTo>
                    <a:pt x="19636" y="1964"/>
                  </a:moveTo>
                  <a:lnTo>
                    <a:pt x="1964" y="1964"/>
                  </a:lnTo>
                  <a:lnTo>
                    <a:pt x="1964" y="982"/>
                  </a:lnTo>
                  <a:lnTo>
                    <a:pt x="19636" y="982"/>
                  </a:lnTo>
                  <a:cubicBezTo>
                    <a:pt x="19636" y="982"/>
                    <a:pt x="19636" y="1964"/>
                    <a:pt x="19636" y="1964"/>
                  </a:cubicBezTo>
                  <a:close/>
                  <a:moveTo>
                    <a:pt x="19636" y="20618"/>
                  </a:moveTo>
                  <a:lnTo>
                    <a:pt x="12764" y="20618"/>
                  </a:lnTo>
                  <a:lnTo>
                    <a:pt x="12764" y="15218"/>
                  </a:lnTo>
                  <a:cubicBezTo>
                    <a:pt x="12764" y="14947"/>
                    <a:pt x="12544" y="14727"/>
                    <a:pt x="12273" y="14727"/>
                  </a:cubicBezTo>
                  <a:lnTo>
                    <a:pt x="9327" y="14727"/>
                  </a:lnTo>
                  <a:cubicBezTo>
                    <a:pt x="9056" y="14727"/>
                    <a:pt x="8836" y="14947"/>
                    <a:pt x="8836" y="15218"/>
                  </a:cubicBezTo>
                  <a:lnTo>
                    <a:pt x="8836" y="20618"/>
                  </a:lnTo>
                  <a:lnTo>
                    <a:pt x="1964" y="20618"/>
                  </a:lnTo>
                  <a:lnTo>
                    <a:pt x="1964" y="2945"/>
                  </a:lnTo>
                  <a:lnTo>
                    <a:pt x="19636" y="2945"/>
                  </a:lnTo>
                  <a:cubicBezTo>
                    <a:pt x="19636" y="2945"/>
                    <a:pt x="19636" y="20618"/>
                    <a:pt x="19636" y="20618"/>
                  </a:cubicBezTo>
                  <a:close/>
                  <a:moveTo>
                    <a:pt x="11782" y="20618"/>
                  </a:moveTo>
                  <a:lnTo>
                    <a:pt x="9818" y="20618"/>
                  </a:lnTo>
                  <a:lnTo>
                    <a:pt x="9818" y="15709"/>
                  </a:lnTo>
                  <a:lnTo>
                    <a:pt x="11782" y="15709"/>
                  </a:lnTo>
                  <a:cubicBezTo>
                    <a:pt x="11782" y="15709"/>
                    <a:pt x="11782" y="20618"/>
                    <a:pt x="11782" y="20618"/>
                  </a:cubicBezTo>
                  <a:close/>
                  <a:moveTo>
                    <a:pt x="21109" y="1964"/>
                  </a:moveTo>
                  <a:lnTo>
                    <a:pt x="20618" y="1964"/>
                  </a:lnTo>
                  <a:lnTo>
                    <a:pt x="20618" y="491"/>
                  </a:lnTo>
                  <a:cubicBezTo>
                    <a:pt x="20618" y="220"/>
                    <a:pt x="20399" y="0"/>
                    <a:pt x="20127" y="0"/>
                  </a:cubicBezTo>
                  <a:lnTo>
                    <a:pt x="1473" y="0"/>
                  </a:lnTo>
                  <a:cubicBezTo>
                    <a:pt x="1201" y="0"/>
                    <a:pt x="982" y="220"/>
                    <a:pt x="982" y="491"/>
                  </a:cubicBezTo>
                  <a:lnTo>
                    <a:pt x="982" y="1964"/>
                  </a:lnTo>
                  <a:lnTo>
                    <a:pt x="491" y="1964"/>
                  </a:lnTo>
                  <a:cubicBezTo>
                    <a:pt x="220" y="1964"/>
                    <a:pt x="0" y="2184"/>
                    <a:pt x="0" y="2455"/>
                  </a:cubicBezTo>
                  <a:cubicBezTo>
                    <a:pt x="0" y="2726"/>
                    <a:pt x="220" y="2945"/>
                    <a:pt x="491" y="2945"/>
                  </a:cubicBezTo>
                  <a:lnTo>
                    <a:pt x="982" y="2945"/>
                  </a:lnTo>
                  <a:lnTo>
                    <a:pt x="982" y="21109"/>
                  </a:lnTo>
                  <a:cubicBezTo>
                    <a:pt x="982" y="21381"/>
                    <a:pt x="1201" y="21600"/>
                    <a:pt x="1473" y="21600"/>
                  </a:cubicBezTo>
                  <a:lnTo>
                    <a:pt x="20127" y="21600"/>
                  </a:lnTo>
                  <a:cubicBezTo>
                    <a:pt x="20399" y="21600"/>
                    <a:pt x="20618" y="21381"/>
                    <a:pt x="20618" y="21109"/>
                  </a:cubicBezTo>
                  <a:lnTo>
                    <a:pt x="20618" y="2945"/>
                  </a:lnTo>
                  <a:lnTo>
                    <a:pt x="21109" y="2945"/>
                  </a:lnTo>
                  <a:cubicBezTo>
                    <a:pt x="21380" y="2945"/>
                    <a:pt x="21600" y="2726"/>
                    <a:pt x="21600" y="2455"/>
                  </a:cubicBezTo>
                  <a:cubicBezTo>
                    <a:pt x="21600" y="2184"/>
                    <a:pt x="21380" y="1964"/>
                    <a:pt x="21109" y="1964"/>
                  </a:cubicBezTo>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84" name="Figure">
              <a:extLst>
                <a:ext uri="{FF2B5EF4-FFF2-40B4-BE49-F238E27FC236}">
                  <a16:creationId xmlns:a16="http://schemas.microsoft.com/office/drawing/2014/main" xmlns="" id="{67CBA2BC-1CA6-429B-9CAB-A466FA8FE6B0}"/>
                </a:ext>
              </a:extLst>
            </p:cNvPr>
            <p:cNvSpPr>
              <a:spLocks noChangeAspect="1"/>
            </p:cNvSpPr>
            <p:nvPr/>
          </p:nvSpPr>
          <p:spPr>
            <a:xfrm>
              <a:off x="11349135" y="4538447"/>
              <a:ext cx="346971" cy="346971"/>
            </a:xfrm>
            <a:custGeom>
              <a:avLst/>
              <a:gdLst/>
              <a:ahLst/>
              <a:cxnLst>
                <a:cxn ang="0">
                  <a:pos x="wd2" y="hd2"/>
                </a:cxn>
                <a:cxn ang="5400000">
                  <a:pos x="wd2" y="hd2"/>
                </a:cxn>
                <a:cxn ang="10800000">
                  <a:pos x="wd2" y="hd2"/>
                </a:cxn>
                <a:cxn ang="16200000">
                  <a:pos x="wd2" y="hd2"/>
                </a:cxn>
              </a:cxnLst>
              <a:rect l="0" t="0" r="r" b="b"/>
              <a:pathLst>
                <a:path w="21600" h="21600" extrusionOk="0">
                  <a:moveTo>
                    <a:pt x="11782" y="12764"/>
                  </a:moveTo>
                  <a:cubicBezTo>
                    <a:pt x="11510" y="12764"/>
                    <a:pt x="11291" y="12984"/>
                    <a:pt x="11291" y="13255"/>
                  </a:cubicBezTo>
                  <a:cubicBezTo>
                    <a:pt x="11291" y="13526"/>
                    <a:pt x="11510" y="13745"/>
                    <a:pt x="11782" y="13745"/>
                  </a:cubicBezTo>
                  <a:cubicBezTo>
                    <a:pt x="12053" y="13745"/>
                    <a:pt x="12273" y="13526"/>
                    <a:pt x="12273" y="13255"/>
                  </a:cubicBezTo>
                  <a:cubicBezTo>
                    <a:pt x="12273" y="12984"/>
                    <a:pt x="12053" y="12764"/>
                    <a:pt x="11782" y="12764"/>
                  </a:cubicBezTo>
                  <a:moveTo>
                    <a:pt x="14727" y="10800"/>
                  </a:moveTo>
                  <a:cubicBezTo>
                    <a:pt x="14999" y="10800"/>
                    <a:pt x="15218" y="10580"/>
                    <a:pt x="15218" y="10309"/>
                  </a:cubicBezTo>
                  <a:cubicBezTo>
                    <a:pt x="15218" y="10038"/>
                    <a:pt x="14999" y="9818"/>
                    <a:pt x="14727" y="9818"/>
                  </a:cubicBezTo>
                  <a:cubicBezTo>
                    <a:pt x="14456" y="9818"/>
                    <a:pt x="14236" y="10038"/>
                    <a:pt x="14236" y="10309"/>
                  </a:cubicBezTo>
                  <a:cubicBezTo>
                    <a:pt x="14236" y="10580"/>
                    <a:pt x="14456" y="10800"/>
                    <a:pt x="14727" y="10800"/>
                  </a:cubicBezTo>
                  <a:moveTo>
                    <a:pt x="19913" y="7150"/>
                  </a:moveTo>
                  <a:lnTo>
                    <a:pt x="19959" y="7195"/>
                  </a:lnTo>
                  <a:lnTo>
                    <a:pt x="19468" y="7686"/>
                  </a:lnTo>
                  <a:lnTo>
                    <a:pt x="19468" y="7687"/>
                  </a:lnTo>
                  <a:lnTo>
                    <a:pt x="17606" y="9549"/>
                  </a:lnTo>
                  <a:lnTo>
                    <a:pt x="12052" y="3994"/>
                  </a:lnTo>
                  <a:lnTo>
                    <a:pt x="13913" y="2132"/>
                  </a:lnTo>
                  <a:cubicBezTo>
                    <a:pt x="13914" y="2132"/>
                    <a:pt x="13914" y="2132"/>
                    <a:pt x="13914" y="2132"/>
                  </a:cubicBezTo>
                  <a:lnTo>
                    <a:pt x="14405" y="1641"/>
                  </a:lnTo>
                  <a:lnTo>
                    <a:pt x="14450" y="1687"/>
                  </a:lnTo>
                  <a:cubicBezTo>
                    <a:pt x="15086" y="1244"/>
                    <a:pt x="15857" y="982"/>
                    <a:pt x="16691" y="982"/>
                  </a:cubicBezTo>
                  <a:cubicBezTo>
                    <a:pt x="18860" y="982"/>
                    <a:pt x="20618" y="2740"/>
                    <a:pt x="20618" y="4909"/>
                  </a:cubicBezTo>
                  <a:cubicBezTo>
                    <a:pt x="20618" y="5743"/>
                    <a:pt x="20356" y="6514"/>
                    <a:pt x="19913" y="7150"/>
                  </a:cubicBezTo>
                  <a:moveTo>
                    <a:pt x="10242" y="16912"/>
                  </a:moveTo>
                  <a:lnTo>
                    <a:pt x="4689" y="11358"/>
                  </a:lnTo>
                  <a:lnTo>
                    <a:pt x="11358" y="4689"/>
                  </a:lnTo>
                  <a:lnTo>
                    <a:pt x="16911" y="10243"/>
                  </a:lnTo>
                  <a:cubicBezTo>
                    <a:pt x="16911" y="10243"/>
                    <a:pt x="10242" y="16912"/>
                    <a:pt x="10242" y="16912"/>
                  </a:cubicBezTo>
                  <a:close/>
                  <a:moveTo>
                    <a:pt x="7686" y="19468"/>
                  </a:moveTo>
                  <a:cubicBezTo>
                    <a:pt x="6975" y="20179"/>
                    <a:pt x="5994" y="20618"/>
                    <a:pt x="4909" y="20618"/>
                  </a:cubicBezTo>
                  <a:cubicBezTo>
                    <a:pt x="2740" y="20618"/>
                    <a:pt x="982" y="18860"/>
                    <a:pt x="982" y="16691"/>
                  </a:cubicBezTo>
                  <a:cubicBezTo>
                    <a:pt x="982" y="15606"/>
                    <a:pt x="1421" y="14625"/>
                    <a:pt x="2132" y="13914"/>
                  </a:cubicBezTo>
                  <a:lnTo>
                    <a:pt x="3994" y="12052"/>
                  </a:lnTo>
                  <a:lnTo>
                    <a:pt x="9548" y="17606"/>
                  </a:lnTo>
                  <a:cubicBezTo>
                    <a:pt x="9548" y="17606"/>
                    <a:pt x="7686" y="19468"/>
                    <a:pt x="7686" y="19468"/>
                  </a:cubicBezTo>
                  <a:close/>
                  <a:moveTo>
                    <a:pt x="21600" y="4909"/>
                  </a:moveTo>
                  <a:cubicBezTo>
                    <a:pt x="21600" y="2198"/>
                    <a:pt x="19402" y="0"/>
                    <a:pt x="16691" y="0"/>
                  </a:cubicBezTo>
                  <a:cubicBezTo>
                    <a:pt x="15586" y="0"/>
                    <a:pt x="14570" y="370"/>
                    <a:pt x="13749" y="986"/>
                  </a:cubicBezTo>
                  <a:lnTo>
                    <a:pt x="13710" y="947"/>
                  </a:lnTo>
                  <a:lnTo>
                    <a:pt x="13221" y="1437"/>
                  </a:lnTo>
                  <a:cubicBezTo>
                    <a:pt x="13220" y="1438"/>
                    <a:pt x="13220" y="1438"/>
                    <a:pt x="13219" y="1439"/>
                  </a:cubicBezTo>
                  <a:lnTo>
                    <a:pt x="1438" y="13220"/>
                  </a:lnTo>
                  <a:cubicBezTo>
                    <a:pt x="549" y="14108"/>
                    <a:pt x="0" y="15336"/>
                    <a:pt x="0" y="16691"/>
                  </a:cubicBezTo>
                  <a:cubicBezTo>
                    <a:pt x="0" y="19402"/>
                    <a:pt x="2198" y="21600"/>
                    <a:pt x="4909" y="21600"/>
                  </a:cubicBezTo>
                  <a:cubicBezTo>
                    <a:pt x="6265" y="21600"/>
                    <a:pt x="7492" y="21051"/>
                    <a:pt x="8380" y="20162"/>
                  </a:cubicBezTo>
                  <a:lnTo>
                    <a:pt x="20162" y="8381"/>
                  </a:lnTo>
                  <a:lnTo>
                    <a:pt x="20163" y="8380"/>
                  </a:lnTo>
                  <a:lnTo>
                    <a:pt x="20653" y="7890"/>
                  </a:lnTo>
                  <a:lnTo>
                    <a:pt x="20614" y="7851"/>
                  </a:lnTo>
                  <a:cubicBezTo>
                    <a:pt x="21230" y="7030"/>
                    <a:pt x="21600" y="6015"/>
                    <a:pt x="21600" y="4909"/>
                  </a:cubicBezTo>
                  <a:moveTo>
                    <a:pt x="10800" y="6873"/>
                  </a:moveTo>
                  <a:cubicBezTo>
                    <a:pt x="10800" y="7144"/>
                    <a:pt x="11020" y="7364"/>
                    <a:pt x="11291" y="7364"/>
                  </a:cubicBezTo>
                  <a:cubicBezTo>
                    <a:pt x="11562" y="7364"/>
                    <a:pt x="11782" y="7144"/>
                    <a:pt x="11782" y="6873"/>
                  </a:cubicBezTo>
                  <a:cubicBezTo>
                    <a:pt x="11782" y="6602"/>
                    <a:pt x="11562" y="6382"/>
                    <a:pt x="11291" y="6382"/>
                  </a:cubicBezTo>
                  <a:cubicBezTo>
                    <a:pt x="11020" y="6382"/>
                    <a:pt x="10800" y="6602"/>
                    <a:pt x="10800" y="6873"/>
                  </a:cubicBezTo>
                  <a:moveTo>
                    <a:pt x="13255" y="12273"/>
                  </a:moveTo>
                  <a:cubicBezTo>
                    <a:pt x="13526" y="12273"/>
                    <a:pt x="13745" y="12053"/>
                    <a:pt x="13745" y="11782"/>
                  </a:cubicBezTo>
                  <a:cubicBezTo>
                    <a:pt x="13745" y="11511"/>
                    <a:pt x="13526" y="11291"/>
                    <a:pt x="13255" y="11291"/>
                  </a:cubicBezTo>
                  <a:cubicBezTo>
                    <a:pt x="12983" y="11291"/>
                    <a:pt x="12764" y="11511"/>
                    <a:pt x="12764" y="11782"/>
                  </a:cubicBezTo>
                  <a:cubicBezTo>
                    <a:pt x="12764" y="12053"/>
                    <a:pt x="12983" y="12273"/>
                    <a:pt x="13255" y="12273"/>
                  </a:cubicBezTo>
                  <a:moveTo>
                    <a:pt x="12273" y="9818"/>
                  </a:moveTo>
                  <a:cubicBezTo>
                    <a:pt x="12544" y="9818"/>
                    <a:pt x="12764" y="9599"/>
                    <a:pt x="12764" y="9327"/>
                  </a:cubicBezTo>
                  <a:cubicBezTo>
                    <a:pt x="12764" y="9056"/>
                    <a:pt x="12544" y="8836"/>
                    <a:pt x="12273" y="8836"/>
                  </a:cubicBezTo>
                  <a:cubicBezTo>
                    <a:pt x="12001" y="8836"/>
                    <a:pt x="11782" y="9056"/>
                    <a:pt x="11782" y="9327"/>
                  </a:cubicBezTo>
                  <a:cubicBezTo>
                    <a:pt x="11782" y="9599"/>
                    <a:pt x="12001" y="9818"/>
                    <a:pt x="12273" y="9818"/>
                  </a:cubicBezTo>
                  <a:moveTo>
                    <a:pt x="10800" y="10309"/>
                  </a:moveTo>
                  <a:cubicBezTo>
                    <a:pt x="10529" y="10309"/>
                    <a:pt x="10309" y="10529"/>
                    <a:pt x="10309" y="10800"/>
                  </a:cubicBezTo>
                  <a:cubicBezTo>
                    <a:pt x="10309" y="11071"/>
                    <a:pt x="10529" y="11291"/>
                    <a:pt x="10800" y="11291"/>
                  </a:cubicBezTo>
                  <a:cubicBezTo>
                    <a:pt x="11071" y="11291"/>
                    <a:pt x="11291" y="11071"/>
                    <a:pt x="11291" y="10800"/>
                  </a:cubicBezTo>
                  <a:cubicBezTo>
                    <a:pt x="11291" y="10529"/>
                    <a:pt x="11071" y="10309"/>
                    <a:pt x="10800" y="10309"/>
                  </a:cubicBezTo>
                  <a:moveTo>
                    <a:pt x="10309" y="14236"/>
                  </a:moveTo>
                  <a:cubicBezTo>
                    <a:pt x="10038" y="14236"/>
                    <a:pt x="9818" y="14456"/>
                    <a:pt x="9818" y="14727"/>
                  </a:cubicBezTo>
                  <a:cubicBezTo>
                    <a:pt x="9818" y="14999"/>
                    <a:pt x="10038" y="15218"/>
                    <a:pt x="10309" y="15218"/>
                  </a:cubicBezTo>
                  <a:cubicBezTo>
                    <a:pt x="10580" y="15218"/>
                    <a:pt x="10800" y="14999"/>
                    <a:pt x="10800" y="14727"/>
                  </a:cubicBezTo>
                  <a:cubicBezTo>
                    <a:pt x="10800" y="14456"/>
                    <a:pt x="10580" y="14236"/>
                    <a:pt x="10309" y="14236"/>
                  </a:cubicBezTo>
                  <a:moveTo>
                    <a:pt x="9818" y="8836"/>
                  </a:moveTo>
                  <a:cubicBezTo>
                    <a:pt x="10090" y="8836"/>
                    <a:pt x="10309" y="8617"/>
                    <a:pt x="10309" y="8345"/>
                  </a:cubicBezTo>
                  <a:cubicBezTo>
                    <a:pt x="10309" y="8075"/>
                    <a:pt x="10090" y="7855"/>
                    <a:pt x="9818" y="7855"/>
                  </a:cubicBezTo>
                  <a:cubicBezTo>
                    <a:pt x="9547" y="7855"/>
                    <a:pt x="9327" y="8075"/>
                    <a:pt x="9327" y="8345"/>
                  </a:cubicBezTo>
                  <a:cubicBezTo>
                    <a:pt x="9327" y="8617"/>
                    <a:pt x="9547" y="8836"/>
                    <a:pt x="9818" y="8836"/>
                  </a:cubicBezTo>
                  <a:moveTo>
                    <a:pt x="6873" y="10800"/>
                  </a:moveTo>
                  <a:cubicBezTo>
                    <a:pt x="6601" y="10800"/>
                    <a:pt x="6382" y="11020"/>
                    <a:pt x="6382" y="11291"/>
                  </a:cubicBezTo>
                  <a:cubicBezTo>
                    <a:pt x="6382" y="11562"/>
                    <a:pt x="6601" y="11782"/>
                    <a:pt x="6873" y="11782"/>
                  </a:cubicBezTo>
                  <a:cubicBezTo>
                    <a:pt x="7144" y="11782"/>
                    <a:pt x="7364" y="11562"/>
                    <a:pt x="7364" y="11291"/>
                  </a:cubicBezTo>
                  <a:cubicBezTo>
                    <a:pt x="7364" y="11020"/>
                    <a:pt x="7144" y="10800"/>
                    <a:pt x="6873" y="10800"/>
                  </a:cubicBezTo>
                  <a:moveTo>
                    <a:pt x="8345" y="9327"/>
                  </a:moveTo>
                  <a:cubicBezTo>
                    <a:pt x="8074" y="9327"/>
                    <a:pt x="7855" y="9547"/>
                    <a:pt x="7855" y="9818"/>
                  </a:cubicBezTo>
                  <a:cubicBezTo>
                    <a:pt x="7855" y="10090"/>
                    <a:pt x="8074" y="10309"/>
                    <a:pt x="8345" y="10309"/>
                  </a:cubicBezTo>
                  <a:cubicBezTo>
                    <a:pt x="8617" y="10309"/>
                    <a:pt x="8836" y="10090"/>
                    <a:pt x="8836" y="9818"/>
                  </a:cubicBezTo>
                  <a:cubicBezTo>
                    <a:pt x="8836" y="9547"/>
                    <a:pt x="8617" y="9327"/>
                    <a:pt x="8345" y="9327"/>
                  </a:cubicBezTo>
                  <a:moveTo>
                    <a:pt x="9327" y="11782"/>
                  </a:moveTo>
                  <a:cubicBezTo>
                    <a:pt x="9056" y="11782"/>
                    <a:pt x="8836" y="12001"/>
                    <a:pt x="8836" y="12273"/>
                  </a:cubicBezTo>
                  <a:cubicBezTo>
                    <a:pt x="8836" y="12544"/>
                    <a:pt x="9056" y="12764"/>
                    <a:pt x="9327" y="12764"/>
                  </a:cubicBezTo>
                  <a:cubicBezTo>
                    <a:pt x="9599" y="12764"/>
                    <a:pt x="9818" y="12544"/>
                    <a:pt x="9818" y="12273"/>
                  </a:cubicBezTo>
                  <a:cubicBezTo>
                    <a:pt x="9818" y="12001"/>
                    <a:pt x="9599" y="11782"/>
                    <a:pt x="9327" y="11782"/>
                  </a:cubicBezTo>
                </a:path>
              </a:pathLst>
            </a:custGeom>
            <a:solidFill>
              <a:schemeClr val="bg1"/>
            </a:solidFill>
            <a:ln w="12700">
              <a:miter lim="400000"/>
            </a:ln>
          </p:spPr>
          <p:txBody>
            <a:bodyPr lIns="38100" tIns="38100" rIns="38100" bIns="38100" anchor="ctr"/>
            <a:lstStyle/>
            <a:p>
              <a:pPr marL="0" marR="0" lvl="0" indent="0" algn="l" defTabSz="457200" rtl="0" eaLnBrk="0" fontAlgn="base" latinLnBrk="0" hangingPunct="0">
                <a:lnSpc>
                  <a:spcPct val="100000"/>
                </a:lnSpc>
                <a:spcBef>
                  <a:spcPct val="0"/>
                </a:spcBef>
                <a:spcAft>
                  <a:spcPct val="0"/>
                </a:spcAft>
                <a:buClrTx/>
                <a:buSzTx/>
                <a:buFontTx/>
                <a:buNone/>
                <a:tabLst/>
                <a:defRPr sz="3000">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kumimoji="0" sz="2400" b="0" i="0" u="none" strike="noStrike" kern="1200" cap="none" spc="0" normalizeH="0" baseline="0" noProof="0">
                <a:ln>
                  <a:noFill/>
                </a:ln>
                <a:solidFill>
                  <a:srgbClr val="FFFFFF"/>
                </a:solidFill>
                <a:effectLst>
                  <a:outerShdw blurRad="38100" dist="12700" dir="5400000" rotWithShape="0">
                    <a:srgbClr val="000000">
                      <a:alpha val="50000"/>
                    </a:srgbClr>
                  </a:outerShdw>
                </a:effectLst>
                <a:uLnTx/>
                <a:uFillTx/>
                <a:latin typeface="Gill Sans"/>
                <a:sym typeface="Gill Sans"/>
              </a:endParaRPr>
            </a:p>
          </p:txBody>
        </p:sp>
        <p:sp>
          <p:nvSpPr>
            <p:cNvPr id="85" name="Freeform 157">
              <a:extLst>
                <a:ext uri="{FF2B5EF4-FFF2-40B4-BE49-F238E27FC236}">
                  <a16:creationId xmlns:a16="http://schemas.microsoft.com/office/drawing/2014/main" xmlns="" id="{04258362-A6B7-4A06-A32D-AEAC81A35218}"/>
                </a:ext>
              </a:extLst>
            </p:cNvPr>
            <p:cNvSpPr>
              <a:spLocks noChangeAspect="1" noEditPoints="1"/>
            </p:cNvSpPr>
            <p:nvPr/>
          </p:nvSpPr>
          <p:spPr bwMode="auto">
            <a:xfrm>
              <a:off x="7934818" y="6082123"/>
              <a:ext cx="296609" cy="296610"/>
            </a:xfrm>
            <a:custGeom>
              <a:avLst/>
              <a:gdLst>
                <a:gd name="T0" fmla="*/ 18 w 140"/>
                <a:gd name="T1" fmla="*/ 0 h 140"/>
                <a:gd name="T2" fmla="*/ 0 w 140"/>
                <a:gd name="T3" fmla="*/ 123 h 140"/>
                <a:gd name="T4" fmla="*/ 123 w 140"/>
                <a:gd name="T5" fmla="*/ 140 h 140"/>
                <a:gd name="T6" fmla="*/ 140 w 140"/>
                <a:gd name="T7" fmla="*/ 17 h 140"/>
                <a:gd name="T8" fmla="*/ 94 w 140"/>
                <a:gd name="T9" fmla="*/ 32 h 140"/>
                <a:gd name="T10" fmla="*/ 122 w 140"/>
                <a:gd name="T11" fmla="*/ 45 h 140"/>
                <a:gd name="T12" fmla="*/ 115 w 140"/>
                <a:gd name="T13" fmla="*/ 45 h 140"/>
                <a:gd name="T14" fmla="*/ 94 w 140"/>
                <a:gd name="T15" fmla="*/ 39 h 140"/>
                <a:gd name="T16" fmla="*/ 94 w 140"/>
                <a:gd name="T17" fmla="*/ 32 h 140"/>
                <a:gd name="T18" fmla="*/ 104 w 140"/>
                <a:gd name="T19" fmla="*/ 56 h 140"/>
                <a:gd name="T20" fmla="*/ 121 w 140"/>
                <a:gd name="T21" fmla="*/ 75 h 140"/>
                <a:gd name="T22" fmla="*/ 104 w 140"/>
                <a:gd name="T23" fmla="*/ 63 h 140"/>
                <a:gd name="T24" fmla="*/ 90 w 140"/>
                <a:gd name="T25" fmla="*/ 59 h 140"/>
                <a:gd name="T26" fmla="*/ 125 w 140"/>
                <a:gd name="T27" fmla="*/ 97 h 140"/>
                <a:gd name="T28" fmla="*/ 118 w 140"/>
                <a:gd name="T29" fmla="*/ 97 h 140"/>
                <a:gd name="T30" fmla="*/ 93 w 140"/>
                <a:gd name="T31" fmla="*/ 87 h 140"/>
                <a:gd name="T32" fmla="*/ 93 w 140"/>
                <a:gd name="T33" fmla="*/ 80 h 140"/>
                <a:gd name="T34" fmla="*/ 125 w 140"/>
                <a:gd name="T35" fmla="*/ 97 h 140"/>
                <a:gd name="T36" fmla="*/ 47 w 140"/>
                <a:gd name="T37" fmla="*/ 32 h 140"/>
                <a:gd name="T38" fmla="*/ 47 w 140"/>
                <a:gd name="T39" fmla="*/ 39 h 140"/>
                <a:gd name="T40" fmla="*/ 29 w 140"/>
                <a:gd name="T41" fmla="*/ 45 h 140"/>
                <a:gd name="T42" fmla="*/ 22 w 140"/>
                <a:gd name="T43" fmla="*/ 45 h 140"/>
                <a:gd name="T44" fmla="*/ 37 w 140"/>
                <a:gd name="T45" fmla="*/ 56 h 140"/>
                <a:gd name="T46" fmla="*/ 51 w 140"/>
                <a:gd name="T47" fmla="*/ 59 h 140"/>
                <a:gd name="T48" fmla="*/ 37 w 140"/>
                <a:gd name="T49" fmla="*/ 63 h 140"/>
                <a:gd name="T50" fmla="*/ 20 w 140"/>
                <a:gd name="T51" fmla="*/ 75 h 140"/>
                <a:gd name="T52" fmla="*/ 37 w 140"/>
                <a:gd name="T53" fmla="*/ 56 h 140"/>
                <a:gd name="T54" fmla="*/ 47 w 140"/>
                <a:gd name="T55" fmla="*/ 80 h 140"/>
                <a:gd name="T56" fmla="*/ 47 w 140"/>
                <a:gd name="T57" fmla="*/ 87 h 140"/>
                <a:gd name="T58" fmla="*/ 22 w 140"/>
                <a:gd name="T59" fmla="*/ 97 h 140"/>
                <a:gd name="T60" fmla="*/ 15 w 140"/>
                <a:gd name="T61" fmla="*/ 97 h 140"/>
                <a:gd name="T62" fmla="*/ 48 w 140"/>
                <a:gd name="T63" fmla="*/ 111 h 140"/>
                <a:gd name="T64" fmla="*/ 20 w 140"/>
                <a:gd name="T65" fmla="*/ 122 h 140"/>
                <a:gd name="T66" fmla="*/ 13 w 140"/>
                <a:gd name="T67" fmla="*/ 122 h 140"/>
                <a:gd name="T68" fmla="*/ 48 w 140"/>
                <a:gd name="T69" fmla="*/ 104 h 140"/>
                <a:gd name="T70" fmla="*/ 48 w 140"/>
                <a:gd name="T71" fmla="*/ 111 h 140"/>
                <a:gd name="T72" fmla="*/ 65 w 140"/>
                <a:gd name="T73" fmla="*/ 111 h 140"/>
                <a:gd name="T74" fmla="*/ 65 w 140"/>
                <a:gd name="T75" fmla="*/ 97 h 140"/>
                <a:gd name="T76" fmla="*/ 82 w 140"/>
                <a:gd name="T77" fmla="*/ 104 h 140"/>
                <a:gd name="T78" fmla="*/ 76 w 140"/>
                <a:gd name="T79" fmla="*/ 90 h 140"/>
                <a:gd name="T80" fmla="*/ 58 w 140"/>
                <a:gd name="T81" fmla="*/ 83 h 140"/>
                <a:gd name="T82" fmla="*/ 76 w 140"/>
                <a:gd name="T83" fmla="*/ 76 h 140"/>
                <a:gd name="T84" fmla="*/ 76 w 140"/>
                <a:gd name="T85" fmla="*/ 90 h 140"/>
                <a:gd name="T86" fmla="*/ 65 w 140"/>
                <a:gd name="T87" fmla="*/ 69 h 140"/>
                <a:gd name="T88" fmla="*/ 65 w 140"/>
                <a:gd name="T89" fmla="*/ 56 h 140"/>
                <a:gd name="T90" fmla="*/ 82 w 140"/>
                <a:gd name="T91" fmla="*/ 63 h 140"/>
                <a:gd name="T92" fmla="*/ 76 w 140"/>
                <a:gd name="T93" fmla="*/ 49 h 140"/>
                <a:gd name="T94" fmla="*/ 58 w 140"/>
                <a:gd name="T95" fmla="*/ 42 h 140"/>
                <a:gd name="T96" fmla="*/ 76 w 140"/>
                <a:gd name="T97" fmla="*/ 35 h 140"/>
                <a:gd name="T98" fmla="*/ 76 w 140"/>
                <a:gd name="T99" fmla="*/ 49 h 140"/>
                <a:gd name="T100" fmla="*/ 65 w 140"/>
                <a:gd name="T101" fmla="*/ 28 h 140"/>
                <a:gd name="T102" fmla="*/ 65 w 140"/>
                <a:gd name="T103" fmla="*/ 14 h 140"/>
                <a:gd name="T104" fmla="*/ 82 w 140"/>
                <a:gd name="T105" fmla="*/ 21 h 140"/>
                <a:gd name="T106" fmla="*/ 124 w 140"/>
                <a:gd name="T107" fmla="*/ 126 h 140"/>
                <a:gd name="T108" fmla="*/ 105 w 140"/>
                <a:gd name="T109" fmla="*/ 111 h 140"/>
                <a:gd name="T110" fmla="*/ 89 w 140"/>
                <a:gd name="T111" fmla="*/ 108 h 140"/>
                <a:gd name="T112" fmla="*/ 105 w 140"/>
                <a:gd name="T113" fmla="*/ 104 h 140"/>
                <a:gd name="T114" fmla="*/ 124 w 140"/>
                <a:gd name="T115" fmla="*/ 126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140" h="140">
                  <a:moveTo>
                    <a:pt x="123" y="0"/>
                  </a:moveTo>
                  <a:cubicBezTo>
                    <a:pt x="18" y="0"/>
                    <a:pt x="18" y="0"/>
                    <a:pt x="18" y="0"/>
                  </a:cubicBezTo>
                  <a:cubicBezTo>
                    <a:pt x="8" y="0"/>
                    <a:pt x="0" y="8"/>
                    <a:pt x="0" y="17"/>
                  </a:cubicBezTo>
                  <a:cubicBezTo>
                    <a:pt x="0" y="123"/>
                    <a:pt x="0" y="123"/>
                    <a:pt x="0" y="123"/>
                  </a:cubicBezTo>
                  <a:cubicBezTo>
                    <a:pt x="0" y="132"/>
                    <a:pt x="8" y="140"/>
                    <a:pt x="18" y="140"/>
                  </a:cubicBezTo>
                  <a:cubicBezTo>
                    <a:pt x="123" y="140"/>
                    <a:pt x="123" y="140"/>
                    <a:pt x="123" y="140"/>
                  </a:cubicBezTo>
                  <a:cubicBezTo>
                    <a:pt x="133" y="140"/>
                    <a:pt x="140" y="132"/>
                    <a:pt x="140" y="123"/>
                  </a:cubicBezTo>
                  <a:cubicBezTo>
                    <a:pt x="140" y="17"/>
                    <a:pt x="140" y="17"/>
                    <a:pt x="140" y="17"/>
                  </a:cubicBezTo>
                  <a:cubicBezTo>
                    <a:pt x="140" y="8"/>
                    <a:pt x="133" y="0"/>
                    <a:pt x="123" y="0"/>
                  </a:cubicBezTo>
                  <a:close/>
                  <a:moveTo>
                    <a:pt x="94" y="32"/>
                  </a:moveTo>
                  <a:cubicBezTo>
                    <a:pt x="102" y="32"/>
                    <a:pt x="102" y="32"/>
                    <a:pt x="102" y="32"/>
                  </a:cubicBezTo>
                  <a:cubicBezTo>
                    <a:pt x="110" y="32"/>
                    <a:pt x="122" y="38"/>
                    <a:pt x="122" y="45"/>
                  </a:cubicBezTo>
                  <a:cubicBezTo>
                    <a:pt x="122" y="47"/>
                    <a:pt x="121" y="49"/>
                    <a:pt x="119" y="49"/>
                  </a:cubicBezTo>
                  <a:cubicBezTo>
                    <a:pt x="117" y="49"/>
                    <a:pt x="115" y="47"/>
                    <a:pt x="115" y="45"/>
                  </a:cubicBezTo>
                  <a:cubicBezTo>
                    <a:pt x="115" y="43"/>
                    <a:pt x="108" y="39"/>
                    <a:pt x="102" y="39"/>
                  </a:cubicBezTo>
                  <a:cubicBezTo>
                    <a:pt x="94" y="39"/>
                    <a:pt x="94" y="39"/>
                    <a:pt x="94" y="39"/>
                  </a:cubicBezTo>
                  <a:cubicBezTo>
                    <a:pt x="92" y="39"/>
                    <a:pt x="91" y="38"/>
                    <a:pt x="91" y="36"/>
                  </a:cubicBezTo>
                  <a:cubicBezTo>
                    <a:pt x="91" y="34"/>
                    <a:pt x="92" y="32"/>
                    <a:pt x="94" y="32"/>
                  </a:cubicBezTo>
                  <a:close/>
                  <a:moveTo>
                    <a:pt x="93" y="56"/>
                  </a:moveTo>
                  <a:cubicBezTo>
                    <a:pt x="104" y="56"/>
                    <a:pt x="104" y="56"/>
                    <a:pt x="104" y="56"/>
                  </a:cubicBezTo>
                  <a:cubicBezTo>
                    <a:pt x="114" y="56"/>
                    <a:pt x="124" y="64"/>
                    <a:pt x="124" y="72"/>
                  </a:cubicBezTo>
                  <a:cubicBezTo>
                    <a:pt x="124" y="74"/>
                    <a:pt x="122" y="75"/>
                    <a:pt x="121" y="75"/>
                  </a:cubicBezTo>
                  <a:cubicBezTo>
                    <a:pt x="119" y="75"/>
                    <a:pt x="117" y="74"/>
                    <a:pt x="117" y="72"/>
                  </a:cubicBezTo>
                  <a:cubicBezTo>
                    <a:pt x="117" y="68"/>
                    <a:pt x="111" y="63"/>
                    <a:pt x="104" y="63"/>
                  </a:cubicBezTo>
                  <a:cubicBezTo>
                    <a:pt x="93" y="63"/>
                    <a:pt x="93" y="63"/>
                    <a:pt x="93" y="63"/>
                  </a:cubicBezTo>
                  <a:cubicBezTo>
                    <a:pt x="91" y="63"/>
                    <a:pt x="90" y="61"/>
                    <a:pt x="90" y="59"/>
                  </a:cubicBezTo>
                  <a:cubicBezTo>
                    <a:pt x="90" y="57"/>
                    <a:pt x="91" y="56"/>
                    <a:pt x="93" y="56"/>
                  </a:cubicBezTo>
                  <a:close/>
                  <a:moveTo>
                    <a:pt x="125" y="97"/>
                  </a:moveTo>
                  <a:cubicBezTo>
                    <a:pt x="125" y="99"/>
                    <a:pt x="124" y="100"/>
                    <a:pt x="122" y="100"/>
                  </a:cubicBezTo>
                  <a:cubicBezTo>
                    <a:pt x="120" y="100"/>
                    <a:pt x="118" y="99"/>
                    <a:pt x="118" y="97"/>
                  </a:cubicBezTo>
                  <a:cubicBezTo>
                    <a:pt x="118" y="92"/>
                    <a:pt x="112" y="87"/>
                    <a:pt x="104" y="87"/>
                  </a:cubicBezTo>
                  <a:cubicBezTo>
                    <a:pt x="93" y="87"/>
                    <a:pt x="93" y="87"/>
                    <a:pt x="93" y="87"/>
                  </a:cubicBezTo>
                  <a:cubicBezTo>
                    <a:pt x="91" y="87"/>
                    <a:pt x="90" y="86"/>
                    <a:pt x="90" y="84"/>
                  </a:cubicBezTo>
                  <a:cubicBezTo>
                    <a:pt x="90" y="82"/>
                    <a:pt x="91" y="80"/>
                    <a:pt x="93" y="80"/>
                  </a:cubicBezTo>
                  <a:cubicBezTo>
                    <a:pt x="104" y="80"/>
                    <a:pt x="104" y="80"/>
                    <a:pt x="104" y="80"/>
                  </a:cubicBezTo>
                  <a:cubicBezTo>
                    <a:pt x="115" y="80"/>
                    <a:pt x="125" y="88"/>
                    <a:pt x="125" y="97"/>
                  </a:cubicBezTo>
                  <a:close/>
                  <a:moveTo>
                    <a:pt x="39" y="32"/>
                  </a:moveTo>
                  <a:cubicBezTo>
                    <a:pt x="47" y="32"/>
                    <a:pt x="47" y="32"/>
                    <a:pt x="47" y="32"/>
                  </a:cubicBezTo>
                  <a:cubicBezTo>
                    <a:pt x="48" y="32"/>
                    <a:pt x="50" y="34"/>
                    <a:pt x="50" y="36"/>
                  </a:cubicBezTo>
                  <a:cubicBezTo>
                    <a:pt x="50" y="38"/>
                    <a:pt x="48" y="39"/>
                    <a:pt x="47" y="39"/>
                  </a:cubicBezTo>
                  <a:cubicBezTo>
                    <a:pt x="39" y="39"/>
                    <a:pt x="39" y="39"/>
                    <a:pt x="39" y="39"/>
                  </a:cubicBezTo>
                  <a:cubicBezTo>
                    <a:pt x="33" y="39"/>
                    <a:pt x="29" y="43"/>
                    <a:pt x="29" y="45"/>
                  </a:cubicBezTo>
                  <a:cubicBezTo>
                    <a:pt x="29" y="47"/>
                    <a:pt x="27" y="49"/>
                    <a:pt x="26" y="49"/>
                  </a:cubicBezTo>
                  <a:cubicBezTo>
                    <a:pt x="24" y="49"/>
                    <a:pt x="22" y="47"/>
                    <a:pt x="22" y="45"/>
                  </a:cubicBezTo>
                  <a:cubicBezTo>
                    <a:pt x="22" y="39"/>
                    <a:pt x="30" y="32"/>
                    <a:pt x="39" y="32"/>
                  </a:cubicBezTo>
                  <a:close/>
                  <a:moveTo>
                    <a:pt x="37" y="56"/>
                  </a:moveTo>
                  <a:cubicBezTo>
                    <a:pt x="48" y="56"/>
                    <a:pt x="48" y="56"/>
                    <a:pt x="48" y="56"/>
                  </a:cubicBezTo>
                  <a:cubicBezTo>
                    <a:pt x="49" y="56"/>
                    <a:pt x="51" y="57"/>
                    <a:pt x="51" y="59"/>
                  </a:cubicBezTo>
                  <a:cubicBezTo>
                    <a:pt x="51" y="61"/>
                    <a:pt x="49" y="63"/>
                    <a:pt x="48" y="63"/>
                  </a:cubicBezTo>
                  <a:cubicBezTo>
                    <a:pt x="37" y="63"/>
                    <a:pt x="37" y="63"/>
                    <a:pt x="37" y="63"/>
                  </a:cubicBezTo>
                  <a:cubicBezTo>
                    <a:pt x="29" y="63"/>
                    <a:pt x="24" y="68"/>
                    <a:pt x="24" y="72"/>
                  </a:cubicBezTo>
                  <a:cubicBezTo>
                    <a:pt x="24" y="74"/>
                    <a:pt x="22" y="75"/>
                    <a:pt x="20" y="75"/>
                  </a:cubicBezTo>
                  <a:cubicBezTo>
                    <a:pt x="18" y="75"/>
                    <a:pt x="17" y="74"/>
                    <a:pt x="17" y="72"/>
                  </a:cubicBezTo>
                  <a:cubicBezTo>
                    <a:pt x="17" y="64"/>
                    <a:pt x="26" y="56"/>
                    <a:pt x="37" y="56"/>
                  </a:cubicBezTo>
                  <a:close/>
                  <a:moveTo>
                    <a:pt x="36" y="80"/>
                  </a:moveTo>
                  <a:cubicBezTo>
                    <a:pt x="47" y="80"/>
                    <a:pt x="47" y="80"/>
                    <a:pt x="47" y="80"/>
                  </a:cubicBezTo>
                  <a:cubicBezTo>
                    <a:pt x="49" y="80"/>
                    <a:pt x="51" y="82"/>
                    <a:pt x="51" y="84"/>
                  </a:cubicBezTo>
                  <a:cubicBezTo>
                    <a:pt x="51" y="86"/>
                    <a:pt x="49" y="87"/>
                    <a:pt x="47" y="87"/>
                  </a:cubicBezTo>
                  <a:cubicBezTo>
                    <a:pt x="36" y="87"/>
                    <a:pt x="36" y="87"/>
                    <a:pt x="36" y="87"/>
                  </a:cubicBezTo>
                  <a:cubicBezTo>
                    <a:pt x="29" y="87"/>
                    <a:pt x="22" y="92"/>
                    <a:pt x="22" y="97"/>
                  </a:cubicBezTo>
                  <a:cubicBezTo>
                    <a:pt x="22" y="99"/>
                    <a:pt x="21" y="100"/>
                    <a:pt x="19" y="100"/>
                  </a:cubicBezTo>
                  <a:cubicBezTo>
                    <a:pt x="17" y="100"/>
                    <a:pt x="15" y="99"/>
                    <a:pt x="15" y="97"/>
                  </a:cubicBezTo>
                  <a:cubicBezTo>
                    <a:pt x="15" y="88"/>
                    <a:pt x="25" y="80"/>
                    <a:pt x="36" y="80"/>
                  </a:cubicBezTo>
                  <a:close/>
                  <a:moveTo>
                    <a:pt x="48" y="111"/>
                  </a:moveTo>
                  <a:cubicBezTo>
                    <a:pt x="36" y="111"/>
                    <a:pt x="36" y="111"/>
                    <a:pt x="36" y="111"/>
                  </a:cubicBezTo>
                  <a:cubicBezTo>
                    <a:pt x="27" y="111"/>
                    <a:pt x="20" y="117"/>
                    <a:pt x="20" y="122"/>
                  </a:cubicBezTo>
                  <a:cubicBezTo>
                    <a:pt x="20" y="124"/>
                    <a:pt x="18" y="126"/>
                    <a:pt x="16" y="126"/>
                  </a:cubicBezTo>
                  <a:cubicBezTo>
                    <a:pt x="14" y="126"/>
                    <a:pt x="13" y="124"/>
                    <a:pt x="13" y="122"/>
                  </a:cubicBezTo>
                  <a:cubicBezTo>
                    <a:pt x="13" y="114"/>
                    <a:pt x="22" y="104"/>
                    <a:pt x="36" y="104"/>
                  </a:cubicBezTo>
                  <a:cubicBezTo>
                    <a:pt x="48" y="104"/>
                    <a:pt x="48" y="104"/>
                    <a:pt x="48" y="104"/>
                  </a:cubicBezTo>
                  <a:cubicBezTo>
                    <a:pt x="50" y="104"/>
                    <a:pt x="51" y="106"/>
                    <a:pt x="51" y="108"/>
                  </a:cubicBezTo>
                  <a:cubicBezTo>
                    <a:pt x="51" y="109"/>
                    <a:pt x="50" y="111"/>
                    <a:pt x="48" y="111"/>
                  </a:cubicBezTo>
                  <a:close/>
                  <a:moveTo>
                    <a:pt x="76" y="111"/>
                  </a:moveTo>
                  <a:cubicBezTo>
                    <a:pt x="65" y="111"/>
                    <a:pt x="65" y="111"/>
                    <a:pt x="65" y="111"/>
                  </a:cubicBezTo>
                  <a:cubicBezTo>
                    <a:pt x="61" y="111"/>
                    <a:pt x="58" y="108"/>
                    <a:pt x="58" y="104"/>
                  </a:cubicBezTo>
                  <a:cubicBezTo>
                    <a:pt x="58" y="100"/>
                    <a:pt x="61" y="97"/>
                    <a:pt x="65" y="97"/>
                  </a:cubicBezTo>
                  <a:cubicBezTo>
                    <a:pt x="76" y="97"/>
                    <a:pt x="76" y="97"/>
                    <a:pt x="76" y="97"/>
                  </a:cubicBezTo>
                  <a:cubicBezTo>
                    <a:pt x="79" y="97"/>
                    <a:pt x="82" y="100"/>
                    <a:pt x="82" y="104"/>
                  </a:cubicBezTo>
                  <a:cubicBezTo>
                    <a:pt x="82" y="108"/>
                    <a:pt x="79" y="111"/>
                    <a:pt x="76" y="111"/>
                  </a:cubicBezTo>
                  <a:close/>
                  <a:moveTo>
                    <a:pt x="76" y="90"/>
                  </a:moveTo>
                  <a:cubicBezTo>
                    <a:pt x="65" y="90"/>
                    <a:pt x="65" y="90"/>
                    <a:pt x="65" y="90"/>
                  </a:cubicBezTo>
                  <a:cubicBezTo>
                    <a:pt x="61" y="90"/>
                    <a:pt x="58" y="87"/>
                    <a:pt x="58" y="83"/>
                  </a:cubicBezTo>
                  <a:cubicBezTo>
                    <a:pt x="58" y="79"/>
                    <a:pt x="61" y="76"/>
                    <a:pt x="65" y="76"/>
                  </a:cubicBezTo>
                  <a:cubicBezTo>
                    <a:pt x="76" y="76"/>
                    <a:pt x="76" y="76"/>
                    <a:pt x="76" y="76"/>
                  </a:cubicBezTo>
                  <a:cubicBezTo>
                    <a:pt x="79" y="76"/>
                    <a:pt x="82" y="79"/>
                    <a:pt x="82" y="83"/>
                  </a:cubicBezTo>
                  <a:cubicBezTo>
                    <a:pt x="82" y="87"/>
                    <a:pt x="79" y="90"/>
                    <a:pt x="76" y="90"/>
                  </a:cubicBezTo>
                  <a:close/>
                  <a:moveTo>
                    <a:pt x="76" y="69"/>
                  </a:moveTo>
                  <a:cubicBezTo>
                    <a:pt x="65" y="69"/>
                    <a:pt x="65" y="69"/>
                    <a:pt x="65" y="69"/>
                  </a:cubicBezTo>
                  <a:cubicBezTo>
                    <a:pt x="61" y="69"/>
                    <a:pt x="58" y="66"/>
                    <a:pt x="58" y="63"/>
                  </a:cubicBezTo>
                  <a:cubicBezTo>
                    <a:pt x="58" y="59"/>
                    <a:pt x="61" y="56"/>
                    <a:pt x="65" y="56"/>
                  </a:cubicBezTo>
                  <a:cubicBezTo>
                    <a:pt x="76" y="56"/>
                    <a:pt x="76" y="56"/>
                    <a:pt x="76" y="56"/>
                  </a:cubicBezTo>
                  <a:cubicBezTo>
                    <a:pt x="79" y="56"/>
                    <a:pt x="82" y="59"/>
                    <a:pt x="82" y="63"/>
                  </a:cubicBezTo>
                  <a:cubicBezTo>
                    <a:pt x="82" y="66"/>
                    <a:pt x="79" y="69"/>
                    <a:pt x="76" y="69"/>
                  </a:cubicBezTo>
                  <a:close/>
                  <a:moveTo>
                    <a:pt x="76" y="49"/>
                  </a:moveTo>
                  <a:cubicBezTo>
                    <a:pt x="65" y="49"/>
                    <a:pt x="65" y="49"/>
                    <a:pt x="65" y="49"/>
                  </a:cubicBezTo>
                  <a:cubicBezTo>
                    <a:pt x="61" y="49"/>
                    <a:pt x="58" y="46"/>
                    <a:pt x="58" y="42"/>
                  </a:cubicBezTo>
                  <a:cubicBezTo>
                    <a:pt x="58" y="38"/>
                    <a:pt x="61" y="35"/>
                    <a:pt x="65" y="35"/>
                  </a:cubicBezTo>
                  <a:cubicBezTo>
                    <a:pt x="76" y="35"/>
                    <a:pt x="76" y="35"/>
                    <a:pt x="76" y="35"/>
                  </a:cubicBezTo>
                  <a:cubicBezTo>
                    <a:pt x="79" y="35"/>
                    <a:pt x="82" y="38"/>
                    <a:pt x="82" y="42"/>
                  </a:cubicBezTo>
                  <a:cubicBezTo>
                    <a:pt x="82" y="46"/>
                    <a:pt x="79" y="49"/>
                    <a:pt x="76" y="49"/>
                  </a:cubicBezTo>
                  <a:close/>
                  <a:moveTo>
                    <a:pt x="76" y="28"/>
                  </a:moveTo>
                  <a:cubicBezTo>
                    <a:pt x="65" y="28"/>
                    <a:pt x="65" y="28"/>
                    <a:pt x="65" y="28"/>
                  </a:cubicBezTo>
                  <a:cubicBezTo>
                    <a:pt x="61" y="28"/>
                    <a:pt x="58" y="25"/>
                    <a:pt x="58" y="21"/>
                  </a:cubicBezTo>
                  <a:cubicBezTo>
                    <a:pt x="58" y="17"/>
                    <a:pt x="61" y="14"/>
                    <a:pt x="65" y="14"/>
                  </a:cubicBezTo>
                  <a:cubicBezTo>
                    <a:pt x="76" y="14"/>
                    <a:pt x="76" y="14"/>
                    <a:pt x="76" y="14"/>
                  </a:cubicBezTo>
                  <a:cubicBezTo>
                    <a:pt x="79" y="14"/>
                    <a:pt x="82" y="17"/>
                    <a:pt x="82" y="21"/>
                  </a:cubicBezTo>
                  <a:cubicBezTo>
                    <a:pt x="82" y="25"/>
                    <a:pt x="79" y="28"/>
                    <a:pt x="76" y="28"/>
                  </a:cubicBezTo>
                  <a:close/>
                  <a:moveTo>
                    <a:pt x="124" y="126"/>
                  </a:moveTo>
                  <a:cubicBezTo>
                    <a:pt x="122" y="126"/>
                    <a:pt x="121" y="124"/>
                    <a:pt x="121" y="122"/>
                  </a:cubicBezTo>
                  <a:cubicBezTo>
                    <a:pt x="121" y="117"/>
                    <a:pt x="114" y="111"/>
                    <a:pt x="105" y="111"/>
                  </a:cubicBezTo>
                  <a:cubicBezTo>
                    <a:pt x="93" y="111"/>
                    <a:pt x="93" y="111"/>
                    <a:pt x="93" y="111"/>
                  </a:cubicBezTo>
                  <a:cubicBezTo>
                    <a:pt x="91" y="111"/>
                    <a:pt x="89" y="109"/>
                    <a:pt x="89" y="108"/>
                  </a:cubicBezTo>
                  <a:cubicBezTo>
                    <a:pt x="89" y="106"/>
                    <a:pt x="91" y="104"/>
                    <a:pt x="93" y="104"/>
                  </a:cubicBezTo>
                  <a:cubicBezTo>
                    <a:pt x="105" y="104"/>
                    <a:pt x="105" y="104"/>
                    <a:pt x="105" y="104"/>
                  </a:cubicBezTo>
                  <a:cubicBezTo>
                    <a:pt x="119" y="104"/>
                    <a:pt x="128" y="114"/>
                    <a:pt x="128" y="122"/>
                  </a:cubicBezTo>
                  <a:cubicBezTo>
                    <a:pt x="128" y="124"/>
                    <a:pt x="126" y="126"/>
                    <a:pt x="124" y="126"/>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fr-FR" sz="1100" b="0" i="0" u="none" strike="noStrike" kern="1200" cap="none" spc="0" normalizeH="0" baseline="0" noProof="0">
                <a:ln>
                  <a:noFill/>
                </a:ln>
                <a:solidFill>
                  <a:srgbClr val="0C419A"/>
                </a:solidFill>
                <a:effectLst/>
                <a:uLnTx/>
                <a:uFillTx/>
                <a:latin typeface="Arial" panose="020B0604020202020204" pitchFamily="34" charset="0"/>
                <a:ea typeface="+mn-ea"/>
                <a:cs typeface="+mn-cs"/>
              </a:endParaRPr>
            </a:p>
          </p:txBody>
        </p:sp>
        <p:sp>
          <p:nvSpPr>
            <p:cNvPr id="86" name="GOOD…">
              <a:extLst>
                <a:ext uri="{FF2B5EF4-FFF2-40B4-BE49-F238E27FC236}">
                  <a16:creationId xmlns:a16="http://schemas.microsoft.com/office/drawing/2014/main" xmlns="" id="{F6F014F2-7E12-4BD6-9697-DB21B2533696}"/>
                </a:ext>
              </a:extLst>
            </p:cNvPr>
            <p:cNvSpPr txBox="1"/>
            <p:nvPr/>
          </p:nvSpPr>
          <p:spPr>
            <a:xfrm>
              <a:off x="8627719" y="1660348"/>
              <a:ext cx="1954808" cy="3620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CR d’hospitalisation</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Lettres de liaison</a:t>
              </a:r>
            </a:p>
          </p:txBody>
        </p:sp>
        <p:sp>
          <p:nvSpPr>
            <p:cNvPr id="87" name="GOOD…">
              <a:extLst>
                <a:ext uri="{FF2B5EF4-FFF2-40B4-BE49-F238E27FC236}">
                  <a16:creationId xmlns:a16="http://schemas.microsoft.com/office/drawing/2014/main" xmlns="" id="{6E789406-146F-46DD-993E-6DE34FC2626E}"/>
                </a:ext>
              </a:extLst>
            </p:cNvPr>
            <p:cNvSpPr txBox="1"/>
            <p:nvPr/>
          </p:nvSpPr>
          <p:spPr>
            <a:xfrm>
              <a:off x="10878090" y="3031425"/>
              <a:ext cx="813426" cy="3620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DLU</a:t>
              </a:r>
              <a:endParaRPr kumimoji="0" sz="800" b="0" i="0" u="none" strike="noStrike" kern="1200" cap="none" spc="150" normalizeH="0" baseline="0" noProof="0" dirty="0">
                <a:ln>
                  <a:noFill/>
                </a:ln>
                <a:solidFill>
                  <a:srgbClr val="135980"/>
                </a:solidFill>
                <a:effectLst/>
                <a:uLnTx/>
                <a:uFillTx/>
                <a:latin typeface="EYInterstate Regular"/>
                <a:sym typeface="EYInterstate Regular"/>
              </a:endParaRPr>
            </a:p>
          </p:txBody>
        </p:sp>
        <p:sp>
          <p:nvSpPr>
            <p:cNvPr id="88" name="GOOD…">
              <a:extLst>
                <a:ext uri="{FF2B5EF4-FFF2-40B4-BE49-F238E27FC236}">
                  <a16:creationId xmlns:a16="http://schemas.microsoft.com/office/drawing/2014/main" xmlns="" id="{19BDC640-E696-47BE-8647-3CEDEFFF9ECA}"/>
                </a:ext>
              </a:extLst>
            </p:cNvPr>
            <p:cNvSpPr txBox="1"/>
            <p:nvPr/>
          </p:nvSpPr>
          <p:spPr>
            <a:xfrm>
              <a:off x="6553911" y="2923305"/>
              <a:ext cx="1104450" cy="362095"/>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Texte libre</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Directives Anticipées</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endParaRPr kumimoji="0" sz="800" b="0" i="0" u="none" strike="noStrike" kern="1200" cap="none" spc="150" normalizeH="0" baseline="0" noProof="0" dirty="0">
                <a:ln>
                  <a:noFill/>
                </a:ln>
                <a:solidFill>
                  <a:srgbClr val="135980"/>
                </a:solidFill>
                <a:effectLst/>
                <a:uLnTx/>
                <a:uFillTx/>
                <a:latin typeface="EYInterstate Regular"/>
                <a:sym typeface="EYInterstate Regular"/>
              </a:endParaRPr>
            </a:p>
          </p:txBody>
        </p:sp>
        <p:sp>
          <p:nvSpPr>
            <p:cNvPr id="89" name="GOOD…">
              <a:extLst>
                <a:ext uri="{FF2B5EF4-FFF2-40B4-BE49-F238E27FC236}">
                  <a16:creationId xmlns:a16="http://schemas.microsoft.com/office/drawing/2014/main" xmlns="" id="{C8DC8650-7E76-4FEC-A75A-7A216531E087}"/>
                </a:ext>
              </a:extLst>
            </p:cNvPr>
            <p:cNvSpPr txBox="1"/>
            <p:nvPr/>
          </p:nvSpPr>
          <p:spPr>
            <a:xfrm>
              <a:off x="6430083" y="4945486"/>
              <a:ext cx="1803556" cy="2894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CR d’examen</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endParaRPr kumimoji="0" sz="800" b="0" i="0" u="none" strike="noStrike" kern="1200" cap="none" spc="150" normalizeH="0" baseline="0" noProof="0" dirty="0">
                <a:ln>
                  <a:noFill/>
                </a:ln>
                <a:solidFill>
                  <a:srgbClr val="135980"/>
                </a:solidFill>
                <a:effectLst/>
                <a:uLnTx/>
                <a:uFillTx/>
                <a:latin typeface="EYInterstate Regular"/>
                <a:sym typeface="EYInterstate Regular"/>
              </a:endParaRPr>
            </a:p>
          </p:txBody>
        </p:sp>
        <p:sp>
          <p:nvSpPr>
            <p:cNvPr id="90" name="GOOD…">
              <a:extLst>
                <a:ext uri="{FF2B5EF4-FFF2-40B4-BE49-F238E27FC236}">
                  <a16:creationId xmlns:a16="http://schemas.microsoft.com/office/drawing/2014/main" xmlns="" id="{54FE48CA-2562-4DD2-AFB1-A33C2E34B2BF}"/>
                </a:ext>
              </a:extLst>
            </p:cNvPr>
            <p:cNvSpPr txBox="1"/>
            <p:nvPr/>
          </p:nvSpPr>
          <p:spPr>
            <a:xfrm>
              <a:off x="11048221" y="4963721"/>
              <a:ext cx="902201" cy="2894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VSM</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endParaRPr kumimoji="0" sz="800" b="0" i="0" u="none" strike="noStrike" kern="1200" cap="none" spc="150" normalizeH="0" baseline="0" noProof="0" dirty="0">
                <a:ln>
                  <a:noFill/>
                </a:ln>
                <a:solidFill>
                  <a:srgbClr val="135980"/>
                </a:solidFill>
                <a:effectLst/>
                <a:uLnTx/>
                <a:uFillTx/>
                <a:latin typeface="EYInterstate Regular"/>
                <a:sym typeface="EYInterstate Regular"/>
              </a:endParaRPr>
            </a:p>
          </p:txBody>
        </p:sp>
        <p:sp>
          <p:nvSpPr>
            <p:cNvPr id="91" name="GOOD…">
              <a:extLst>
                <a:ext uri="{FF2B5EF4-FFF2-40B4-BE49-F238E27FC236}">
                  <a16:creationId xmlns:a16="http://schemas.microsoft.com/office/drawing/2014/main" xmlns="" id="{498E75CA-0645-4B3E-B1A7-28150F48E852}"/>
                </a:ext>
              </a:extLst>
            </p:cNvPr>
            <p:cNvSpPr txBox="1"/>
            <p:nvPr/>
          </p:nvSpPr>
          <p:spPr>
            <a:xfrm>
              <a:off x="7574294" y="6487794"/>
              <a:ext cx="1473574" cy="2894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CR de radiologie</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endParaRPr kumimoji="0" sz="800" b="0" i="0" u="none" strike="noStrike" kern="1200" cap="none" spc="150" normalizeH="0" baseline="0" noProof="0" dirty="0">
                <a:ln>
                  <a:noFill/>
                </a:ln>
                <a:solidFill>
                  <a:srgbClr val="135980"/>
                </a:solidFill>
                <a:effectLst/>
                <a:uLnTx/>
                <a:uFillTx/>
                <a:latin typeface="EYInterstate Regular"/>
                <a:sym typeface="EYInterstate Regular"/>
              </a:endParaRPr>
            </a:p>
          </p:txBody>
        </p:sp>
        <p:sp>
          <p:nvSpPr>
            <p:cNvPr id="92" name="GOOD…">
              <a:extLst>
                <a:ext uri="{FF2B5EF4-FFF2-40B4-BE49-F238E27FC236}">
                  <a16:creationId xmlns:a16="http://schemas.microsoft.com/office/drawing/2014/main" xmlns="" id="{B13B4AF8-2358-4876-B39C-7ADB8CDE9754}"/>
                </a:ext>
              </a:extLst>
            </p:cNvPr>
            <p:cNvSpPr txBox="1"/>
            <p:nvPr/>
          </p:nvSpPr>
          <p:spPr>
            <a:xfrm>
              <a:off x="9871040" y="6497385"/>
              <a:ext cx="1473574" cy="289427"/>
            </a:xfrm>
            <a:prstGeom prst="rect">
              <a:avLst/>
            </a:prstGeom>
            <a:ln w="12700">
              <a:miter lim="400000"/>
            </a:ln>
            <a:extLst>
              <a:ext uri="{C572A759-6A51-4108-AA02-DFA0A04FC94B}">
                <ma14:wrappingTextBoxFlag xmlns="" xmlns:ma14="http://schemas.microsoft.com/office/mac/drawingml/2011/main" val="1"/>
              </a:ext>
            </a:extLst>
          </p:spPr>
          <p:txBody>
            <a:bodyPr lIns="0" tIns="0" rIns="0" bIns="0"/>
            <a:lstStyle/>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r>
                <a:rPr kumimoji="0" lang="fr-FR" sz="800" b="0" i="0" u="none" strike="noStrike" kern="1200" cap="none" spc="150" normalizeH="0" baseline="0" noProof="0" dirty="0">
                  <a:ln>
                    <a:noFill/>
                  </a:ln>
                  <a:solidFill>
                    <a:srgbClr val="135980"/>
                  </a:solidFill>
                  <a:effectLst/>
                  <a:uLnTx/>
                  <a:uFillTx/>
                  <a:latin typeface="EYInterstate Regular"/>
                  <a:sym typeface="EYInterstate Regular"/>
                </a:rPr>
                <a:t>CR de biologie</a:t>
              </a:r>
            </a:p>
            <a:p>
              <a:pPr marL="85725" marR="0" lvl="0" indent="-85725" algn="l" defTabSz="1088638" rtl="0" eaLnBrk="0" fontAlgn="base" latinLnBrk="0" hangingPunct="0">
                <a:lnSpc>
                  <a:spcPct val="100000"/>
                </a:lnSpc>
                <a:spcBef>
                  <a:spcPct val="0"/>
                </a:spcBef>
                <a:spcAft>
                  <a:spcPct val="0"/>
                </a:spcAft>
                <a:buClrTx/>
                <a:buSzTx/>
                <a:buFont typeface="Arial" panose="020B0604020202020204" pitchFamily="34" charset="0"/>
                <a:buChar char="•"/>
                <a:tabLst/>
                <a:defRPr sz="1400" spc="150">
                  <a:solidFill>
                    <a:srgbClr val="565C64"/>
                  </a:solidFill>
                  <a:latin typeface="EYInterstate Regular"/>
                  <a:ea typeface="EYInterstate Regular"/>
                  <a:cs typeface="EYInterstate Regular"/>
                  <a:sym typeface="EYInterstate Regular"/>
                </a:defRPr>
              </a:pPr>
              <a:endParaRPr kumimoji="0" sz="800" b="0" i="0" u="none" strike="noStrike" kern="1200" cap="none" spc="150" normalizeH="0" baseline="0" noProof="0" dirty="0">
                <a:ln>
                  <a:noFill/>
                </a:ln>
                <a:solidFill>
                  <a:srgbClr val="135980"/>
                </a:solidFill>
                <a:effectLst/>
                <a:uLnTx/>
                <a:uFillTx/>
                <a:latin typeface="EYInterstate Regular"/>
                <a:sym typeface="EYInterstate Regular"/>
              </a:endParaRPr>
            </a:p>
          </p:txBody>
        </p:sp>
        <p:grpSp>
          <p:nvGrpSpPr>
            <p:cNvPr id="93" name="Group 92">
              <a:extLst>
                <a:ext uri="{FF2B5EF4-FFF2-40B4-BE49-F238E27FC236}">
                  <a16:creationId xmlns:a16="http://schemas.microsoft.com/office/drawing/2014/main" xmlns="" id="{E9CDB501-982A-4301-875D-C55D28C31E4C}"/>
                </a:ext>
              </a:extLst>
            </p:cNvPr>
            <p:cNvGrpSpPr>
              <a:grpSpLocks noChangeAspect="1"/>
            </p:cNvGrpSpPr>
            <p:nvPr/>
          </p:nvGrpSpPr>
          <p:grpSpPr>
            <a:xfrm>
              <a:off x="7558570" y="2244732"/>
              <a:ext cx="3292902" cy="3340565"/>
              <a:chOff x="2727216" y="1789108"/>
              <a:chExt cx="3622192" cy="3674621"/>
            </a:xfrm>
          </p:grpSpPr>
          <p:sp>
            <p:nvSpPr>
              <p:cNvPr id="94" name="Halbbogen 41">
                <a:extLst>
                  <a:ext uri="{FF2B5EF4-FFF2-40B4-BE49-F238E27FC236}">
                    <a16:creationId xmlns:a16="http://schemas.microsoft.com/office/drawing/2014/main" xmlns="" id="{60564DC4-07D2-4BFE-BA2B-25174BAFFE96}"/>
                  </a:ext>
                </a:extLst>
              </p:cNvPr>
              <p:cNvSpPr>
                <a:spLocks noChangeAspect="1"/>
              </p:cNvSpPr>
              <p:nvPr/>
            </p:nvSpPr>
            <p:spPr bwMode="gray">
              <a:xfrm rot="5400000">
                <a:off x="2727216" y="1841537"/>
                <a:ext cx="3622192" cy="3622192"/>
              </a:xfrm>
              <a:prstGeom prst="blockArc">
                <a:avLst>
                  <a:gd name="adj1" fmla="val 10876095"/>
                  <a:gd name="adj2" fmla="val 9263435"/>
                  <a:gd name="adj3" fmla="val 1623"/>
                </a:avLst>
              </a:prstGeom>
              <a:gradFill flip="none" rotWithShape="1">
                <a:gsLst>
                  <a:gs pos="0">
                    <a:srgbClr val="11577F"/>
                  </a:gs>
                  <a:gs pos="59000">
                    <a:srgbClr val="5895AB"/>
                  </a:gs>
                  <a:gs pos="97000">
                    <a:srgbClr val="82C7CC"/>
                  </a:gs>
                </a:gsLst>
                <a:lin ang="16200000" scaled="1"/>
                <a:tileRect/>
              </a:gradFill>
              <a:ln w="12700" cap="flat">
                <a:noFill/>
                <a:miter lim="400000"/>
              </a:ln>
              <a:effectLst/>
              <a:sp3d/>
            </p:spPr>
            <p:txBody>
              <a:bodyPr rot="0" spcFirstLastPara="1" vertOverflow="overflow" horzOverflow="overflow" vert="horz" wrap="square" lIns="54862" tIns="50797" rIns="50797" bIns="50797" numCol="1" spcCol="38100" rtlCol="0" anchor="ctr">
                <a:noAutofit/>
              </a:bodyPr>
              <a:lstStyle/>
              <a:p>
                <a:pPr marL="0" marR="0" lvl="0" indent="0" algn="ctr" defTabSz="825440" rtl="0" eaLnBrk="1" fontAlgn="auto" latinLnBrk="0" hangingPunct="1">
                  <a:lnSpc>
                    <a:spcPct val="100000"/>
                  </a:lnSpc>
                  <a:spcBef>
                    <a:spcPts val="0"/>
                  </a:spcBef>
                  <a:spcAft>
                    <a:spcPts val="0"/>
                  </a:spcAft>
                  <a:buClrTx/>
                  <a:buSzTx/>
                  <a:buFontTx/>
                  <a:buNone/>
                  <a:tabLst/>
                  <a:defRPr/>
                </a:pPr>
                <a:endParaRPr kumimoji="0" lang="fr-FR" sz="2000" b="0" i="0" u="none" strike="noStrike" kern="0" cap="none" spc="0" normalizeH="0" baseline="0" noProof="1">
                  <a:ln>
                    <a:noFill/>
                  </a:ln>
                  <a:gradFill>
                    <a:gsLst>
                      <a:gs pos="92000">
                        <a:srgbClr val="BBE0E3">
                          <a:lumMod val="5000"/>
                          <a:lumOff val="95000"/>
                        </a:srgbClr>
                      </a:gs>
                      <a:gs pos="74000">
                        <a:srgbClr val="BBE0E3">
                          <a:lumMod val="45000"/>
                          <a:lumOff val="55000"/>
                        </a:srgbClr>
                      </a:gs>
                      <a:gs pos="0">
                        <a:srgbClr val="BBE0E3">
                          <a:lumMod val="45000"/>
                          <a:lumOff val="55000"/>
                        </a:srgbClr>
                      </a:gs>
                      <a:gs pos="100000">
                        <a:srgbClr val="BBE0E3">
                          <a:lumMod val="30000"/>
                          <a:lumOff val="70000"/>
                        </a:srgbClr>
                      </a:gs>
                    </a:gsLst>
                    <a:lin ang="5400000" scaled="1"/>
                  </a:gradFill>
                  <a:effectLst/>
                  <a:uLnTx/>
                  <a:uFillTx/>
                  <a:latin typeface="Helvetica Light"/>
                  <a:ea typeface="+mn-ea"/>
                  <a:cs typeface="+mn-cs"/>
                </a:endParaRPr>
              </a:p>
            </p:txBody>
          </p:sp>
          <p:sp>
            <p:nvSpPr>
              <p:cNvPr id="95" name="Gleichschenkliges Dreieck 42">
                <a:extLst>
                  <a:ext uri="{FF2B5EF4-FFF2-40B4-BE49-F238E27FC236}">
                    <a16:creationId xmlns:a16="http://schemas.microsoft.com/office/drawing/2014/main" xmlns="" id="{A6865E26-F87E-4047-8959-34FC376FD955}"/>
                  </a:ext>
                </a:extLst>
              </p:cNvPr>
              <p:cNvSpPr>
                <a:spLocks noChangeAspect="1"/>
              </p:cNvSpPr>
              <p:nvPr/>
            </p:nvSpPr>
            <p:spPr bwMode="gray">
              <a:xfrm rot="3600000">
                <a:off x="3714110" y="1927665"/>
                <a:ext cx="235241" cy="202795"/>
              </a:xfrm>
              <a:prstGeom prst="triangle">
                <a:avLst/>
              </a:prstGeom>
              <a:solidFill>
                <a:srgbClr val="327494"/>
              </a:solidFill>
              <a:ln w="12700" cap="flat">
                <a:noFill/>
                <a:miter lim="400000"/>
              </a:ln>
              <a:effectLst/>
              <a:sp3d/>
            </p:spPr>
            <p:txBody>
              <a:bodyPr rot="0" spcFirstLastPara="1" vertOverflow="overflow" horzOverflow="overflow" vert="horz" wrap="square" lIns="54862" tIns="50797" rIns="50797" bIns="50797" numCol="1" spcCol="38100" rtlCol="0" anchor="ctr">
                <a:noAutofit/>
              </a:bodyPr>
              <a:lstStyle/>
              <a:p>
                <a:pPr marL="0" marR="0" lvl="0" indent="0" algn="ctr" defTabSz="825440" rtl="0" eaLnBrk="1" fontAlgn="auto" latinLnBrk="0" hangingPunct="1">
                  <a:lnSpc>
                    <a:spcPct val="100000"/>
                  </a:lnSpc>
                  <a:spcBef>
                    <a:spcPts val="0"/>
                  </a:spcBef>
                  <a:spcAft>
                    <a:spcPts val="0"/>
                  </a:spcAft>
                  <a:buClrTx/>
                  <a:buSzTx/>
                  <a:buFontTx/>
                  <a:buNone/>
                  <a:tabLst/>
                  <a:defRPr/>
                </a:pPr>
                <a:endParaRPr kumimoji="0" lang="fr-FR" sz="2000" b="0" i="0" u="none" strike="noStrike" kern="0" cap="none" spc="0" normalizeH="0" baseline="0" noProof="1">
                  <a:ln>
                    <a:noFill/>
                  </a:ln>
                  <a:solidFill>
                    <a:srgbClr val="E27959"/>
                  </a:solidFill>
                  <a:effectLst/>
                  <a:uLnTx/>
                  <a:uFillTx/>
                  <a:latin typeface="Helvetica Light"/>
                  <a:ea typeface="+mn-ea"/>
                  <a:cs typeface="+mn-cs"/>
                </a:endParaRPr>
              </a:p>
            </p:txBody>
          </p:sp>
          <p:sp>
            <p:nvSpPr>
              <p:cNvPr id="96" name="Ellipse 13">
                <a:extLst>
                  <a:ext uri="{FF2B5EF4-FFF2-40B4-BE49-F238E27FC236}">
                    <a16:creationId xmlns:a16="http://schemas.microsoft.com/office/drawing/2014/main" xmlns="" id="{66AC19DD-4AA3-4DBC-87F9-A858153AB426}"/>
                  </a:ext>
                </a:extLst>
              </p:cNvPr>
              <p:cNvSpPr>
                <a:spLocks noChangeAspect="1"/>
              </p:cNvSpPr>
              <p:nvPr/>
            </p:nvSpPr>
            <p:spPr bwMode="gray">
              <a:xfrm>
                <a:off x="4449493" y="1789108"/>
                <a:ext cx="191245" cy="191245"/>
              </a:xfrm>
              <a:prstGeom prst="ellipse">
                <a:avLst/>
              </a:prstGeom>
              <a:solidFill>
                <a:srgbClr val="4C8BA4"/>
              </a:solidFill>
              <a:ln w="12700" cap="flat">
                <a:noFill/>
                <a:miter lim="400000"/>
              </a:ln>
              <a:effectLst/>
              <a:sp3d/>
            </p:spPr>
            <p:txBody>
              <a:bodyPr rot="0" spcFirstLastPara="1" vertOverflow="overflow" horzOverflow="overflow" vert="horz" wrap="square" lIns="54862" tIns="50797" rIns="50797" bIns="50797" numCol="1" spcCol="38100" rtlCol="0" anchor="ctr">
                <a:noAutofit/>
              </a:bodyPr>
              <a:lstStyle/>
              <a:p>
                <a:pPr marL="0" marR="0" lvl="0" indent="0" algn="ctr" defTabSz="825440" rtl="0" eaLnBrk="1" fontAlgn="auto" latinLnBrk="0" hangingPunct="1">
                  <a:lnSpc>
                    <a:spcPct val="100000"/>
                  </a:lnSpc>
                  <a:spcBef>
                    <a:spcPts val="0"/>
                  </a:spcBef>
                  <a:spcAft>
                    <a:spcPts val="0"/>
                  </a:spcAft>
                  <a:buClrTx/>
                  <a:buSzTx/>
                  <a:buFontTx/>
                  <a:buNone/>
                  <a:tabLst/>
                  <a:defRPr/>
                </a:pPr>
                <a:endParaRPr kumimoji="0" lang="fr-FR" sz="2000" b="0" i="0" u="none" strike="noStrike" kern="0" cap="none" spc="0" normalizeH="0" baseline="0" noProof="1">
                  <a:ln>
                    <a:noFill/>
                  </a:ln>
                  <a:solidFill>
                    <a:srgbClr val="FFFFFF"/>
                  </a:solidFill>
                  <a:effectLst/>
                  <a:uLnTx/>
                  <a:uFillTx/>
                  <a:latin typeface="Helvetica Light"/>
                  <a:ea typeface="+mn-ea"/>
                  <a:cs typeface="+mn-cs"/>
                </a:endParaRPr>
              </a:p>
            </p:txBody>
          </p:sp>
        </p:grpSp>
      </p:grpSp>
      <p:sp>
        <p:nvSpPr>
          <p:cNvPr id="2" name="Slide Number Placeholder 1">
            <a:extLst>
              <a:ext uri="{FF2B5EF4-FFF2-40B4-BE49-F238E27FC236}">
                <a16:creationId xmlns:a16="http://schemas.microsoft.com/office/drawing/2014/main" xmlns="" id="{C3E9438B-BCD9-4356-BDA4-0766C7847F8F}"/>
              </a:ext>
            </a:extLst>
          </p:cNvPr>
          <p:cNvSpPr>
            <a:spLocks noGrp="1"/>
          </p:cNvSpPr>
          <p:nvPr>
            <p:ph type="sldNum" sz="quarter" idx="2"/>
          </p:nvPr>
        </p:nvSpPr>
        <p:spPr/>
        <p:txBody>
          <a:bodyPr/>
          <a:lstStyle/>
          <a:p>
            <a:fld id="{86CB4B4D-7CA3-9044-876B-883B54F8677D}" type="slidenum">
              <a:rPr lang="en-US" smtClean="0"/>
              <a:t>15</a:t>
            </a:fld>
            <a:endParaRPr lang="en-US"/>
          </a:p>
        </p:txBody>
      </p:sp>
    </p:spTree>
    <p:extLst>
      <p:ext uri="{BB962C8B-B14F-4D97-AF65-F5344CB8AC3E}">
        <p14:creationId xmlns:p14="http://schemas.microsoft.com/office/powerpoint/2010/main" val="2793991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E98C33CB-2178-48D3-AC23-3232B70EA051}"/>
              </a:ext>
            </a:extLst>
          </p:cNvPr>
          <p:cNvSpPr>
            <a:spLocks noGrp="1"/>
          </p:cNvSpPr>
          <p:nvPr>
            <p:ph type="sldNum" sz="quarter" idx="2"/>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US" sz="900" b="0" i="0" u="none" strike="noStrike" kern="1200" cap="none" spc="0" normalizeH="0" baseline="0" noProof="0" smtClean="0">
                <a:ln>
                  <a:noFill/>
                </a:ln>
                <a:solidFill>
                  <a:srgbClr val="30353E"/>
                </a:solidFill>
                <a:effectLst/>
                <a:uLnTx/>
                <a:uFillTx/>
                <a:latin typeface="Helvetica Neue Medium"/>
              </a:rPr>
              <a:pPr marL="0" marR="0" lvl="0" indent="0" algn="l" defTabSz="914400" rtl="0" eaLnBrk="1" fontAlgn="auto" latinLnBrk="0" hangingPunct="1">
                <a:lnSpc>
                  <a:spcPct val="100000"/>
                </a:lnSpc>
                <a:spcBef>
                  <a:spcPts val="0"/>
                </a:spcBef>
                <a:spcAft>
                  <a:spcPts val="0"/>
                </a:spcAft>
                <a:buClrTx/>
                <a:buSzTx/>
                <a:buFontTx/>
                <a:buNone/>
                <a:tabLst/>
                <a:defRPr/>
              </a:pPr>
              <a:t>16</a:t>
            </a:fld>
            <a:endParaRPr kumimoji="0" lang="en-US" sz="900" b="0" i="0" u="none" strike="noStrike" kern="1200" cap="none" spc="0" normalizeH="0" baseline="0" noProof="0">
              <a:ln>
                <a:noFill/>
              </a:ln>
              <a:solidFill>
                <a:srgbClr val="30353E"/>
              </a:solidFill>
              <a:effectLst/>
              <a:uLnTx/>
              <a:uFillTx/>
              <a:latin typeface="Helvetica Neue Medium"/>
            </a:endParaRPr>
          </a:p>
        </p:txBody>
      </p:sp>
      <p:sp>
        <p:nvSpPr>
          <p:cNvPr id="5" name="Text Placeholder 2">
            <a:extLst>
              <a:ext uri="{FF2B5EF4-FFF2-40B4-BE49-F238E27FC236}">
                <a16:creationId xmlns:a16="http://schemas.microsoft.com/office/drawing/2014/main" xmlns="" id="{C02D6E08-282A-4A7D-95A0-D3B549BBD0DE}"/>
              </a:ext>
            </a:extLst>
          </p:cNvPr>
          <p:cNvSpPr txBox="1">
            <a:spLocks/>
          </p:cNvSpPr>
          <p:nvPr/>
        </p:nvSpPr>
        <p:spPr>
          <a:xfrm>
            <a:off x="1094979" y="181025"/>
            <a:ext cx="8568952" cy="391374"/>
          </a:xfrm>
          <a:prstGeom prst="rect">
            <a:avLst/>
          </a:prstGeom>
        </p:spPr>
        <p:txBody>
          <a:bodyPr/>
          <a:lstStyle>
            <a:lvl1pPr marL="477203" indent="-477203" algn="l" defTabSz="1295832" rtl="0" eaLnBrk="0" fontAlgn="base" hangingPunct="0">
              <a:spcBef>
                <a:spcPct val="20000"/>
              </a:spcBef>
              <a:spcAft>
                <a:spcPct val="0"/>
              </a:spcAft>
              <a:buClr>
                <a:schemeClr val="folHlink"/>
              </a:buClr>
              <a:buFont typeface="Wingdings" panose="05000000000000000000" pitchFamily="2" charset="2"/>
              <a:buChar char="è"/>
              <a:defRPr sz="3019" b="1">
                <a:solidFill>
                  <a:srgbClr val="0C419A"/>
                </a:solidFill>
                <a:latin typeface="+mn-lt"/>
                <a:ea typeface="+mn-ea"/>
                <a:cs typeface="+mn-cs"/>
              </a:defRPr>
            </a:lvl1pPr>
            <a:lvl2pPr marL="1076200" indent="-361396" algn="l" defTabSz="1295832" rtl="0" eaLnBrk="0" fontAlgn="base" hangingPunct="0">
              <a:spcBef>
                <a:spcPct val="20000"/>
              </a:spcBef>
              <a:spcAft>
                <a:spcPct val="0"/>
              </a:spcAft>
              <a:buSzPct val="80000"/>
              <a:buFont typeface="Wingdings" panose="05000000000000000000" pitchFamily="2" charset="2"/>
              <a:buChar char="l"/>
              <a:defRPr sz="2641">
                <a:solidFill>
                  <a:srgbClr val="0C419A"/>
                </a:solidFill>
                <a:latin typeface="+mn-lt"/>
              </a:defRPr>
            </a:lvl2pPr>
            <a:lvl3pPr marL="1629274" indent="-313476" algn="l" defTabSz="1295832"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2278189" indent="-315473" algn="l" defTabSz="1295832" rtl="0" eaLnBrk="0" fontAlgn="base" hangingPunct="0">
              <a:spcBef>
                <a:spcPct val="20000"/>
              </a:spcBef>
              <a:spcAft>
                <a:spcPct val="0"/>
              </a:spcAft>
              <a:buChar char="_"/>
              <a:defRPr sz="2893">
                <a:solidFill>
                  <a:srgbClr val="0C419A"/>
                </a:solidFill>
                <a:latin typeface="+mn-lt"/>
              </a:defRPr>
            </a:lvl4pPr>
            <a:lvl5pPr marL="2927103" indent="-313476" algn="l" defTabSz="1295832" rtl="0" eaLnBrk="0" fontAlgn="base" hangingPunct="0">
              <a:spcBef>
                <a:spcPct val="20000"/>
              </a:spcBef>
              <a:spcAft>
                <a:spcPct val="0"/>
              </a:spcAft>
              <a:buChar char="_"/>
              <a:defRPr sz="2893">
                <a:solidFill>
                  <a:srgbClr val="0C419A"/>
                </a:solidFill>
                <a:latin typeface="+mn-lt"/>
              </a:defRPr>
            </a:lvl5pPr>
            <a:lvl6pPr marL="3506973" indent="-325665" algn="l" defTabSz="1304684" rtl="0" fontAlgn="base">
              <a:spcBef>
                <a:spcPct val="20000"/>
              </a:spcBef>
              <a:spcAft>
                <a:spcPct val="0"/>
              </a:spcAft>
              <a:buChar char="_"/>
              <a:defRPr sz="2893">
                <a:solidFill>
                  <a:srgbClr val="0C419A"/>
                </a:solidFill>
                <a:latin typeface="+mn-lt"/>
              </a:defRPr>
            </a:lvl6pPr>
            <a:lvl7pPr marL="4078883" indent="-325665" algn="l" defTabSz="1304684" rtl="0" fontAlgn="base">
              <a:spcBef>
                <a:spcPct val="20000"/>
              </a:spcBef>
              <a:spcAft>
                <a:spcPct val="0"/>
              </a:spcAft>
              <a:buChar char="_"/>
              <a:defRPr sz="2893">
                <a:solidFill>
                  <a:srgbClr val="0C419A"/>
                </a:solidFill>
                <a:latin typeface="+mn-lt"/>
              </a:defRPr>
            </a:lvl7pPr>
            <a:lvl8pPr marL="4650802" indent="-325665" algn="l" defTabSz="1304684" rtl="0" fontAlgn="base">
              <a:spcBef>
                <a:spcPct val="20000"/>
              </a:spcBef>
              <a:spcAft>
                <a:spcPct val="0"/>
              </a:spcAft>
              <a:buChar char="_"/>
              <a:defRPr sz="2893">
                <a:solidFill>
                  <a:srgbClr val="0C419A"/>
                </a:solidFill>
                <a:latin typeface="+mn-lt"/>
              </a:defRPr>
            </a:lvl8pPr>
            <a:lvl9pPr marL="5222721" indent="-325665" algn="l" defTabSz="1304684" rtl="0" fontAlgn="base">
              <a:spcBef>
                <a:spcPct val="20000"/>
              </a:spcBef>
              <a:spcAft>
                <a:spcPct val="0"/>
              </a:spcAft>
              <a:buChar char="_"/>
              <a:defRPr sz="2893">
                <a:solidFill>
                  <a:srgbClr val="0C419A"/>
                </a:solidFill>
                <a:latin typeface="+mn-lt"/>
              </a:defRPr>
            </a:lvl9pPr>
          </a:lstStyle>
          <a:p>
            <a:pPr marL="0" marR="0" lvl="0" indent="0" defTabSz="1175060" rtl="0" eaLnBrk="0" fontAlgn="base" latinLnBrk="0" hangingPunct="0">
              <a:lnSpc>
                <a:spcPct val="85000"/>
              </a:lnSpc>
              <a:spcBef>
                <a:spcPts val="0"/>
              </a:spcBef>
              <a:spcAft>
                <a:spcPct val="0"/>
              </a:spcAft>
              <a:buClr>
                <a:srgbClr val="99CC00"/>
              </a:buClr>
              <a:buSzTx/>
              <a:buFont typeface="Wingdings" panose="05000000000000000000" pitchFamily="2" charset="2"/>
              <a:buNone/>
              <a:tabLst/>
              <a:defRPr/>
            </a:pPr>
            <a:r>
              <a:rPr kumimoji="0" lang="fr-FR" sz="2200" i="0" u="none" strike="noStrike" kern="1200" cap="none" spc="0" normalizeH="0" baseline="0" noProof="0" dirty="0">
                <a:ln>
                  <a:noFill/>
                </a:ln>
                <a:solidFill>
                  <a:schemeClr val="bg1"/>
                </a:solidFill>
                <a:effectLst/>
                <a:uLnTx/>
                <a:uFillTx/>
                <a:latin typeface="Arial"/>
              </a:rPr>
              <a:t>L’état des lieux des alimentations de DMP au </a:t>
            </a:r>
            <a:r>
              <a:rPr kumimoji="0" lang="fr-FR" sz="2200" i="0" u="none" strike="noStrike" kern="1200" cap="none" spc="0" normalizeH="0" baseline="0" noProof="0" dirty="0" smtClean="0">
                <a:ln>
                  <a:noFill/>
                </a:ln>
                <a:solidFill>
                  <a:schemeClr val="bg1"/>
                </a:solidFill>
                <a:effectLst/>
                <a:uLnTx/>
                <a:uFillTx/>
                <a:latin typeface="Arial"/>
              </a:rPr>
              <a:t>national</a:t>
            </a:r>
            <a:endParaRPr kumimoji="0" lang="fr-FR" sz="2200" i="0" u="none" strike="noStrike" kern="1200" cap="none" spc="0" normalizeH="0" baseline="0" noProof="0" dirty="0">
              <a:ln>
                <a:noFill/>
              </a:ln>
              <a:solidFill>
                <a:schemeClr val="bg1"/>
              </a:solidFill>
              <a:effectLst/>
              <a:uLnTx/>
              <a:uFillTx/>
              <a:latin typeface="Arial"/>
            </a:endParaRPr>
          </a:p>
        </p:txBody>
      </p:sp>
      <p:graphicFrame>
        <p:nvGraphicFramePr>
          <p:cNvPr id="11" name="Graphique 10"/>
          <p:cNvGraphicFramePr>
            <a:graphicFrameLocks/>
          </p:cNvGraphicFramePr>
          <p:nvPr>
            <p:extLst>
              <p:ext uri="{D42A27DB-BD31-4B8C-83A1-F6EECF244321}">
                <p14:modId xmlns:p14="http://schemas.microsoft.com/office/powerpoint/2010/main" val="148861077"/>
              </p:ext>
            </p:extLst>
          </p:nvPr>
        </p:nvGraphicFramePr>
        <p:xfrm>
          <a:off x="426584" y="1039101"/>
          <a:ext cx="5193992" cy="6258911"/>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5" name="Graphique 14"/>
          <p:cNvGraphicFramePr>
            <a:graphicFrameLocks/>
          </p:cNvGraphicFramePr>
          <p:nvPr>
            <p:extLst>
              <p:ext uri="{D42A27DB-BD31-4B8C-83A1-F6EECF244321}">
                <p14:modId xmlns:p14="http://schemas.microsoft.com/office/powerpoint/2010/main" val="2535350961"/>
              </p:ext>
            </p:extLst>
          </p:nvPr>
        </p:nvGraphicFramePr>
        <p:xfrm>
          <a:off x="5805756" y="1032147"/>
          <a:ext cx="4882882" cy="6251939"/>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2989591974"/>
      </p:ext>
    </p:extLst>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numéro de diapositive 1"/>
          <p:cNvSpPr>
            <a:spLocks noGrp="1"/>
          </p:cNvSpPr>
          <p:nvPr>
            <p:ph type="sldNum" sz="quarter" idx="4294967295"/>
          </p:nvPr>
        </p:nvSpPr>
        <p:spPr>
          <a:xfrm>
            <a:off x="12159" y="6949777"/>
            <a:ext cx="1023938" cy="503238"/>
          </a:xfrm>
          <a:prstGeom prst="rect">
            <a:avLst/>
          </a:prstGeom>
        </p:spPr>
        <p:txBody>
          <a:bodyPr/>
          <a:lstStyle/>
          <a:p>
            <a:pPr>
              <a:defRPr/>
            </a:pPr>
            <a:endParaRPr lang="fr-FR" altLang="fr-FR" smtClean="0"/>
          </a:p>
          <a:p>
            <a:pPr>
              <a:defRPr/>
            </a:pPr>
            <a:fld id="{D01030C7-3868-454B-8447-1C351B6B5F49}" type="slidenum">
              <a:rPr lang="fr-FR" altLang="fr-FR" smtClean="0"/>
              <a:pPr>
                <a:defRPr/>
              </a:pPr>
              <a:t>17</a:t>
            </a:fld>
            <a:endParaRPr lang="fr-FR" altLang="fr-FR" dirty="0"/>
          </a:p>
        </p:txBody>
      </p:sp>
      <p:sp>
        <p:nvSpPr>
          <p:cNvPr id="3" name="ZoneTexte 2"/>
          <p:cNvSpPr txBox="1"/>
          <p:nvPr/>
        </p:nvSpPr>
        <p:spPr>
          <a:xfrm>
            <a:off x="1249730" y="2053233"/>
            <a:ext cx="8208912" cy="769441"/>
          </a:xfrm>
          <a:prstGeom prst="rect">
            <a:avLst/>
          </a:prstGeom>
          <a:noFill/>
        </p:spPr>
        <p:txBody>
          <a:bodyPr wrap="square" rtlCol="0">
            <a:spAutoFit/>
          </a:bodyPr>
          <a:lstStyle/>
          <a:p>
            <a:pPr algn="ctr"/>
            <a:r>
              <a:rPr lang="fr-FR" sz="4400" b="1" dirty="0" smtClean="0"/>
              <a:t>Merci de votre attention…</a:t>
            </a:r>
          </a:p>
        </p:txBody>
      </p:sp>
    </p:spTree>
    <p:extLst>
      <p:ext uri="{BB962C8B-B14F-4D97-AF65-F5344CB8AC3E}">
        <p14:creationId xmlns:p14="http://schemas.microsoft.com/office/powerpoint/2010/main" val="33347250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a:extLst>
              <a:ext uri="{FF2B5EF4-FFF2-40B4-BE49-F238E27FC236}">
                <a16:creationId xmlns:a16="http://schemas.microsoft.com/office/drawing/2014/main" xmlns="" id="{ADF77F58-52B3-4E8C-BE83-E633C07379FA}"/>
              </a:ext>
            </a:extLst>
          </p:cNvPr>
          <p:cNvSpPr>
            <a:spLocks noGrp="1"/>
          </p:cNvSpPr>
          <p:nvPr>
            <p:ph type="sldNum" sz="quarter" idx="12"/>
          </p:nvPr>
        </p:nvSpPr>
        <p:spPr/>
        <p:txBody>
          <a:bodyPr/>
          <a:lstStyle/>
          <a:p>
            <a:pPr defTabSz="914354"/>
            <a:fld id="{2B72D0DF-BEAB-414D-959A-CD7F9891DEC9}" type="slidenum">
              <a:rPr lang="fr-FR">
                <a:solidFill>
                  <a:srgbClr val="177C9B"/>
                </a:solidFill>
                <a:latin typeface="Arial" panose="020B0604020202020204"/>
              </a:rPr>
              <a:pPr defTabSz="914354"/>
              <a:t>2</a:t>
            </a:fld>
            <a:endParaRPr lang="fr-FR" dirty="0">
              <a:solidFill>
                <a:srgbClr val="177C9B"/>
              </a:solidFill>
              <a:latin typeface="Arial" panose="020B0604020202020204"/>
            </a:endParaRPr>
          </a:p>
        </p:txBody>
      </p:sp>
      <p:pic>
        <p:nvPicPr>
          <p:cNvPr id="3" name="Image 2"/>
          <p:cNvPicPr>
            <a:picLocks noChangeAspect="1"/>
          </p:cNvPicPr>
          <p:nvPr/>
        </p:nvPicPr>
        <p:blipFill>
          <a:blip r:embed="rId3"/>
          <a:stretch>
            <a:fillRect/>
          </a:stretch>
        </p:blipFill>
        <p:spPr>
          <a:xfrm>
            <a:off x="3184079" y="1"/>
            <a:ext cx="7211364" cy="6812241"/>
          </a:xfrm>
          <a:prstGeom prst="rect">
            <a:avLst/>
          </a:prstGeom>
        </p:spPr>
      </p:pic>
      <p:sp>
        <p:nvSpPr>
          <p:cNvPr id="7" name="Text Placeholder 2">
            <a:extLst>
              <a:ext uri="{FF2B5EF4-FFF2-40B4-BE49-F238E27FC236}">
                <a16:creationId xmlns="" xmlns:a16="http://schemas.microsoft.com/office/drawing/2014/main" id="{0BDEF0A0-49BE-4BBF-9F78-E7E9E0D50C11}"/>
              </a:ext>
            </a:extLst>
          </p:cNvPr>
          <p:cNvSpPr txBox="1">
            <a:spLocks/>
          </p:cNvSpPr>
          <p:nvPr/>
        </p:nvSpPr>
        <p:spPr>
          <a:xfrm>
            <a:off x="387003" y="1526771"/>
            <a:ext cx="2376886" cy="4482847"/>
          </a:xfrm>
          <a:prstGeom prst="rect">
            <a:avLst/>
          </a:prstGeom>
        </p:spPr>
        <p:txBody>
          <a:bodyPr/>
          <a:lstStyle>
            <a:lvl1pPr marL="477203" indent="-477203" algn="l" defTabSz="1295832" rtl="0" eaLnBrk="0" fontAlgn="base" hangingPunct="0">
              <a:spcBef>
                <a:spcPct val="20000"/>
              </a:spcBef>
              <a:spcAft>
                <a:spcPct val="0"/>
              </a:spcAft>
              <a:buClr>
                <a:schemeClr val="folHlink"/>
              </a:buClr>
              <a:buFont typeface="Wingdings" panose="05000000000000000000" pitchFamily="2" charset="2"/>
              <a:buChar char="è"/>
              <a:defRPr sz="3019" b="1">
                <a:solidFill>
                  <a:srgbClr val="0C419A"/>
                </a:solidFill>
                <a:latin typeface="+mn-lt"/>
                <a:ea typeface="+mn-ea"/>
                <a:cs typeface="+mn-cs"/>
              </a:defRPr>
            </a:lvl1pPr>
            <a:lvl2pPr marL="1076200" indent="-361396" algn="l" defTabSz="1295832" rtl="0" eaLnBrk="0" fontAlgn="base" hangingPunct="0">
              <a:spcBef>
                <a:spcPct val="20000"/>
              </a:spcBef>
              <a:spcAft>
                <a:spcPct val="0"/>
              </a:spcAft>
              <a:buSzPct val="80000"/>
              <a:buFont typeface="Wingdings" panose="05000000000000000000" pitchFamily="2" charset="2"/>
              <a:buChar char="l"/>
              <a:defRPr sz="2641">
                <a:solidFill>
                  <a:srgbClr val="0C419A"/>
                </a:solidFill>
                <a:latin typeface="+mn-lt"/>
              </a:defRPr>
            </a:lvl2pPr>
            <a:lvl3pPr marL="1629274" indent="-313476" algn="l" defTabSz="1295832"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2278189" indent="-315473" algn="l" defTabSz="1295832" rtl="0" eaLnBrk="0" fontAlgn="base" hangingPunct="0">
              <a:spcBef>
                <a:spcPct val="20000"/>
              </a:spcBef>
              <a:spcAft>
                <a:spcPct val="0"/>
              </a:spcAft>
              <a:buChar char="_"/>
              <a:defRPr sz="2893">
                <a:solidFill>
                  <a:srgbClr val="0C419A"/>
                </a:solidFill>
                <a:latin typeface="+mn-lt"/>
              </a:defRPr>
            </a:lvl4pPr>
            <a:lvl5pPr marL="2927103" indent="-313476" algn="l" defTabSz="1295832" rtl="0" eaLnBrk="0" fontAlgn="base" hangingPunct="0">
              <a:spcBef>
                <a:spcPct val="20000"/>
              </a:spcBef>
              <a:spcAft>
                <a:spcPct val="0"/>
              </a:spcAft>
              <a:buChar char="_"/>
              <a:defRPr sz="2893">
                <a:solidFill>
                  <a:srgbClr val="0C419A"/>
                </a:solidFill>
                <a:latin typeface="+mn-lt"/>
              </a:defRPr>
            </a:lvl5pPr>
            <a:lvl6pPr marL="3506973" indent="-325665" algn="l" defTabSz="1304684" rtl="0" fontAlgn="base">
              <a:spcBef>
                <a:spcPct val="20000"/>
              </a:spcBef>
              <a:spcAft>
                <a:spcPct val="0"/>
              </a:spcAft>
              <a:buChar char="_"/>
              <a:defRPr sz="2893">
                <a:solidFill>
                  <a:srgbClr val="0C419A"/>
                </a:solidFill>
                <a:latin typeface="+mn-lt"/>
              </a:defRPr>
            </a:lvl6pPr>
            <a:lvl7pPr marL="4078883" indent="-325665" algn="l" defTabSz="1304684" rtl="0" fontAlgn="base">
              <a:spcBef>
                <a:spcPct val="20000"/>
              </a:spcBef>
              <a:spcAft>
                <a:spcPct val="0"/>
              </a:spcAft>
              <a:buChar char="_"/>
              <a:defRPr sz="2893">
                <a:solidFill>
                  <a:srgbClr val="0C419A"/>
                </a:solidFill>
                <a:latin typeface="+mn-lt"/>
              </a:defRPr>
            </a:lvl7pPr>
            <a:lvl8pPr marL="4650802" indent="-325665" algn="l" defTabSz="1304684" rtl="0" fontAlgn="base">
              <a:spcBef>
                <a:spcPct val="20000"/>
              </a:spcBef>
              <a:spcAft>
                <a:spcPct val="0"/>
              </a:spcAft>
              <a:buChar char="_"/>
              <a:defRPr sz="2893">
                <a:solidFill>
                  <a:srgbClr val="0C419A"/>
                </a:solidFill>
                <a:latin typeface="+mn-lt"/>
              </a:defRPr>
            </a:lvl8pPr>
            <a:lvl9pPr marL="5222721" indent="-325665" algn="l" defTabSz="1304684" rtl="0" fontAlgn="base">
              <a:spcBef>
                <a:spcPct val="20000"/>
              </a:spcBef>
              <a:spcAft>
                <a:spcPct val="0"/>
              </a:spcAft>
              <a:buChar char="_"/>
              <a:defRPr sz="2893">
                <a:solidFill>
                  <a:srgbClr val="0C419A"/>
                </a:solidFill>
                <a:latin typeface="+mn-lt"/>
              </a:defRPr>
            </a:lvl9pPr>
          </a:lstStyle>
          <a:p>
            <a:pPr marL="0" marR="0" lvl="0" indent="0" algn="ctr" defTabSz="1175060" rtl="0" eaLnBrk="0" fontAlgn="base" latinLnBrk="0" hangingPunct="0">
              <a:lnSpc>
                <a:spcPct val="85000"/>
              </a:lnSpc>
              <a:spcBef>
                <a:spcPts val="0"/>
              </a:spcBef>
              <a:spcAft>
                <a:spcPct val="0"/>
              </a:spcAft>
              <a:buClr>
                <a:srgbClr val="99CC00"/>
              </a:buClr>
              <a:buSzTx/>
              <a:buFont typeface="Wingdings" panose="05000000000000000000" pitchFamily="2" charset="2"/>
              <a:buNone/>
              <a:tabLst/>
              <a:defRPr/>
            </a:pPr>
            <a:r>
              <a:rPr kumimoji="0" lang="fr-FR" sz="3200" b="0" i="0" u="none" strike="noStrike" kern="1200" cap="none" spc="0" normalizeH="0" baseline="0" noProof="0" dirty="0" smtClean="0">
                <a:ln>
                  <a:noFill/>
                </a:ln>
                <a:solidFill>
                  <a:srgbClr val="11577F"/>
                </a:solidFill>
                <a:effectLst/>
                <a:uLnTx/>
                <a:uFillTx/>
                <a:latin typeface="Arial"/>
              </a:rPr>
              <a:t>Le DMP au cœur de la feuille de route du numérique en santé</a:t>
            </a:r>
            <a:endParaRPr kumimoji="0" lang="fr-FR" sz="3200" b="0" i="0" u="none" strike="noStrike" kern="1200" cap="none" spc="0" normalizeH="0" baseline="0" noProof="0" dirty="0">
              <a:ln>
                <a:noFill/>
              </a:ln>
              <a:solidFill>
                <a:srgbClr val="11577F"/>
              </a:solidFill>
              <a:effectLst/>
              <a:uLnTx/>
              <a:uFillTx/>
              <a:latin typeface="Arial"/>
            </a:endParaRPr>
          </a:p>
        </p:txBody>
      </p:sp>
      <p:pic>
        <p:nvPicPr>
          <p:cNvPr id="7168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51831" y="5005561"/>
            <a:ext cx="1812058" cy="180668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7609900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05266"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74" name="Title 1"/>
          <p:cNvSpPr txBox="1">
            <a:spLocks/>
          </p:cNvSpPr>
          <p:nvPr/>
        </p:nvSpPr>
        <p:spPr bwMode="auto">
          <a:xfrm>
            <a:off x="1185973" y="158383"/>
            <a:ext cx="8800169"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lvl="0" algn="l">
              <a:defRPr/>
            </a:pPr>
            <a:r>
              <a:rPr lang="fr-FR" sz="2000" dirty="0" smtClean="0">
                <a:solidFill>
                  <a:schemeClr val="bg1"/>
                </a:solidFill>
              </a:rPr>
              <a:t>Qu’est-ce </a:t>
            </a:r>
            <a:r>
              <a:rPr lang="fr-FR" sz="2000" dirty="0">
                <a:solidFill>
                  <a:schemeClr val="bg1"/>
                </a:solidFill>
              </a:rPr>
              <a:t>que le DMP </a:t>
            </a:r>
            <a:r>
              <a:rPr lang="fr-FR" sz="2000" dirty="0" smtClean="0">
                <a:solidFill>
                  <a:schemeClr val="bg1"/>
                </a:solidFill>
              </a:rPr>
              <a:t>?</a:t>
            </a:r>
            <a:endParaRPr lang="fr-FR" altLang="fr-FR" sz="1600" b="0" kern="0" dirty="0">
              <a:solidFill>
                <a:schemeClr val="bg1"/>
              </a:solidFill>
            </a:endParaRPr>
          </a:p>
        </p:txBody>
      </p:sp>
      <p:grpSp>
        <p:nvGrpSpPr>
          <p:cNvPr id="63" name="Group 62"/>
          <p:cNvGrpSpPr/>
          <p:nvPr/>
        </p:nvGrpSpPr>
        <p:grpSpPr>
          <a:xfrm>
            <a:off x="181766" y="1693193"/>
            <a:ext cx="10325106" cy="5040560"/>
            <a:chOff x="87735" y="1621185"/>
            <a:chExt cx="10325106" cy="5040560"/>
          </a:xfrm>
        </p:grpSpPr>
        <p:pic>
          <p:nvPicPr>
            <p:cNvPr id="73" name="Picture 72"/>
            <p:cNvPicPr>
              <a:picLocks noChangeAspect="1"/>
            </p:cNvPicPr>
            <p:nvPr/>
          </p:nvPicPr>
          <p:blipFill>
            <a:blip r:embed="rId7"/>
            <a:stretch>
              <a:fillRect/>
            </a:stretch>
          </p:blipFill>
          <p:spPr>
            <a:xfrm>
              <a:off x="87735" y="2450780"/>
              <a:ext cx="3986222" cy="4210965"/>
            </a:xfrm>
            <a:prstGeom prst="rect">
              <a:avLst/>
            </a:prstGeom>
          </p:spPr>
        </p:pic>
        <p:sp>
          <p:nvSpPr>
            <p:cNvPr id="75" name="Espace réservé du contenu 2"/>
            <p:cNvSpPr txBox="1">
              <a:spLocks/>
            </p:cNvSpPr>
            <p:nvPr/>
          </p:nvSpPr>
          <p:spPr>
            <a:xfrm>
              <a:off x="1167855" y="1691245"/>
              <a:ext cx="8712968" cy="338554"/>
            </a:xfrm>
            <a:prstGeom prst="rect">
              <a:avLst/>
            </a:prstGeom>
          </p:spPr>
          <p:txBody>
            <a:bodyPr wrap="square">
              <a:sp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spcBef>
                  <a:spcPts val="1800"/>
                </a:spcBef>
                <a:buClr>
                  <a:srgbClr val="17588B"/>
                </a:buClr>
                <a:buSzPct val="100000"/>
                <a:buFont typeface="Wingdings" panose="05000000000000000000" pitchFamily="2" charset="2"/>
                <a:buNone/>
                <a:defRPr/>
              </a:pPr>
              <a:r>
                <a:rPr lang="fr-FR" sz="1600" kern="0" dirty="0">
                  <a:solidFill>
                    <a:srgbClr val="00477F"/>
                  </a:solidFill>
                  <a:cs typeface="Arial" panose="020B0604020202020204" pitchFamily="34" charset="0"/>
                </a:rPr>
                <a:t>Le DMP est le carnet de santé </a:t>
              </a:r>
              <a:r>
                <a:rPr lang="fr-FR" sz="1600" kern="0" dirty="0" smtClean="0">
                  <a:solidFill>
                    <a:srgbClr val="00477F"/>
                  </a:solidFill>
                  <a:cs typeface="Arial" panose="020B0604020202020204" pitchFamily="34" charset="0"/>
                </a:rPr>
                <a:t>numérique du </a:t>
              </a:r>
              <a:r>
                <a:rPr lang="fr-FR" sz="1600" kern="0" dirty="0">
                  <a:solidFill>
                    <a:srgbClr val="00477F"/>
                  </a:solidFill>
                  <a:cs typeface="Arial" panose="020B0604020202020204" pitchFamily="34" charset="0"/>
                </a:rPr>
                <a:t>patient : </a:t>
              </a:r>
              <a:r>
                <a:rPr lang="fr-FR" sz="1600" b="1" kern="0" dirty="0" smtClean="0">
                  <a:solidFill>
                    <a:srgbClr val="00477F"/>
                  </a:solidFill>
                  <a:cs typeface="Arial" panose="020B0604020202020204" pitchFamily="34" charset="0"/>
                </a:rPr>
                <a:t>confidentiel </a:t>
              </a:r>
              <a:r>
                <a:rPr lang="fr-FR" sz="1600" b="1" kern="0" dirty="0">
                  <a:solidFill>
                    <a:srgbClr val="00477F"/>
                  </a:solidFill>
                  <a:cs typeface="Arial" panose="020B0604020202020204" pitchFamily="34" charset="0"/>
                </a:rPr>
                <a:t>et non obligatoire</a:t>
              </a:r>
            </a:p>
          </p:txBody>
        </p:sp>
        <p:sp>
          <p:nvSpPr>
            <p:cNvPr id="76" name="Rectangle 75"/>
            <p:cNvSpPr/>
            <p:nvPr/>
          </p:nvSpPr>
          <p:spPr>
            <a:xfrm>
              <a:off x="5056287" y="4636251"/>
              <a:ext cx="5256584" cy="822381"/>
            </a:xfrm>
            <a:prstGeom prst="rect">
              <a:avLst/>
            </a:prstGeom>
          </p:spPr>
          <p:txBody>
            <a:bodyPr wrap="square" lIns="82907" tIns="41454" rIns="82907" bIns="41454">
              <a:spAutoFit/>
            </a:bodyPr>
            <a:lstStyle/>
            <a:p>
              <a:pPr marL="0" lvl="1" indent="0" defTabSz="1030288" eaLnBrk="1" fontAlgn="auto" hangingPunct="1">
                <a:spcBef>
                  <a:spcPts val="1800"/>
                </a:spcBef>
                <a:spcAft>
                  <a:spcPts val="0"/>
                </a:spcAft>
                <a:buClr>
                  <a:srgbClr val="00A3BB"/>
                </a:buClr>
                <a:buSzPct val="100000"/>
                <a:defRPr/>
              </a:pPr>
              <a:r>
                <a:rPr lang="fr-FR" sz="1600" kern="0" dirty="0">
                  <a:solidFill>
                    <a:srgbClr val="17588B"/>
                  </a:solidFill>
                  <a:latin typeface="Arial"/>
                  <a:cs typeface="Calibri" panose="020F0502020204030204" pitchFamily="34" charset="0"/>
                </a:rPr>
                <a:t>Les professionnels de santé peuvent ajouter tous types de documents jugés pertinents dans le cadre de la prise en charge du </a:t>
              </a:r>
              <a:r>
                <a:rPr lang="fr-FR" sz="1600" kern="0" dirty="0" smtClean="0">
                  <a:solidFill>
                    <a:srgbClr val="17588B"/>
                  </a:solidFill>
                  <a:latin typeface="Arial"/>
                  <a:cs typeface="Calibri" panose="020F0502020204030204" pitchFamily="34" charset="0"/>
                </a:rPr>
                <a:t>patient</a:t>
              </a:r>
              <a:endParaRPr lang="fr-FR" sz="1600" kern="0" dirty="0">
                <a:solidFill>
                  <a:srgbClr val="17588B"/>
                </a:solidFill>
                <a:latin typeface="Arial"/>
                <a:cs typeface="Calibri" panose="020F0502020204030204" pitchFamily="34" charset="0"/>
              </a:endParaRPr>
            </a:p>
          </p:txBody>
        </p:sp>
        <p:sp>
          <p:nvSpPr>
            <p:cNvPr id="77" name="Espace réservé du contenu 2"/>
            <p:cNvSpPr txBox="1">
              <a:spLocks/>
            </p:cNvSpPr>
            <p:nvPr/>
          </p:nvSpPr>
          <p:spPr>
            <a:xfrm>
              <a:off x="4336207" y="3293687"/>
              <a:ext cx="5649936" cy="830997"/>
            </a:xfrm>
            <a:prstGeom prst="rect">
              <a:avLst/>
            </a:prstGeom>
          </p:spPr>
          <p:txBody>
            <a:bodyPr wrap="square">
              <a:spAutoFit/>
            </a:bodyPr>
            <a:lstStyle>
              <a:defPPr>
                <a:defRPr lang="fr-FR"/>
              </a:defPPr>
              <a:lvl1pPr marL="379413" indent="-379413" defTabSz="1030288">
                <a:spcBef>
                  <a:spcPct val="20000"/>
                </a:spcBef>
                <a:buClr>
                  <a:schemeClr val="folHlink"/>
                </a:buClr>
                <a:buFont typeface="Wingdings" panose="05000000000000000000" pitchFamily="2" charset="2"/>
                <a:buChar char="è"/>
                <a:defRPr sz="2400" b="1">
                  <a:latin typeface="+mn-lt"/>
                </a:defRPr>
              </a:lvl1pPr>
              <a:lvl2pPr marL="0" lvl="1" indent="0" defTabSz="1030288">
                <a:spcBef>
                  <a:spcPts val="1800"/>
                </a:spcBef>
                <a:buClr>
                  <a:srgbClr val="17588B"/>
                </a:buClr>
                <a:buSzPct val="100000"/>
                <a:buFont typeface="Wingdings" panose="05000000000000000000" pitchFamily="2" charset="2"/>
                <a:buNone/>
                <a:defRPr sz="1600" b="1" kern="0">
                  <a:solidFill>
                    <a:srgbClr val="00477F"/>
                  </a:solidFill>
                  <a:latin typeface="+mn-lt"/>
                  <a:cs typeface="Arial" panose="020B0604020202020204" pitchFamily="34" charset="0"/>
                </a:defRPr>
              </a:lvl2pPr>
              <a:lvl3pPr marL="1295400" indent="-249238" defTabSz="1030288">
                <a:spcBef>
                  <a:spcPct val="20000"/>
                </a:spcBef>
                <a:buClr>
                  <a:schemeClr val="folHlink"/>
                </a:buClr>
                <a:buFont typeface="Wingdings" panose="05000000000000000000" pitchFamily="2" charset="2"/>
                <a:buChar char="ü"/>
                <a:defRPr>
                  <a:latin typeface="+mn-lt"/>
                </a:defRPr>
              </a:lvl3pPr>
              <a:lvl4pPr marL="1811338" indent="-250825" defTabSz="1030288">
                <a:spcBef>
                  <a:spcPct val="20000"/>
                </a:spcBef>
                <a:buChar char="_"/>
                <a:defRPr sz="2300">
                  <a:latin typeface="+mn-lt"/>
                </a:defRPr>
              </a:lvl4pPr>
              <a:lvl5pPr marL="2327275" indent="-249238" defTabSz="1030288">
                <a:spcBef>
                  <a:spcPct val="20000"/>
                </a:spcBef>
                <a:buChar char="_"/>
                <a:defRPr sz="2300">
                  <a:latin typeface="+mn-lt"/>
                </a:defRPr>
              </a:lvl5pPr>
              <a:lvl6pPr marL="2788317" indent="-258929" defTabSz="1037326" fontAlgn="base">
                <a:spcBef>
                  <a:spcPct val="20000"/>
                </a:spcBef>
                <a:spcAft>
                  <a:spcPct val="0"/>
                </a:spcAft>
                <a:buChar char="_"/>
                <a:defRPr sz="2300">
                  <a:latin typeface="+mn-lt"/>
                </a:defRPr>
              </a:lvl6pPr>
              <a:lvl7pPr marL="3243030" indent="-258929" defTabSz="1037326" fontAlgn="base">
                <a:spcBef>
                  <a:spcPct val="20000"/>
                </a:spcBef>
                <a:spcAft>
                  <a:spcPct val="0"/>
                </a:spcAft>
                <a:buChar char="_"/>
                <a:defRPr sz="2300">
                  <a:latin typeface="+mn-lt"/>
                </a:defRPr>
              </a:lvl7pPr>
              <a:lvl8pPr marL="3697750" indent="-258929" defTabSz="1037326" fontAlgn="base">
                <a:spcBef>
                  <a:spcPct val="20000"/>
                </a:spcBef>
                <a:spcAft>
                  <a:spcPct val="0"/>
                </a:spcAft>
                <a:buChar char="_"/>
                <a:defRPr sz="2300">
                  <a:latin typeface="+mn-lt"/>
                </a:defRPr>
              </a:lvl8pPr>
              <a:lvl9pPr marL="4152470" indent="-258929" defTabSz="1037326" fontAlgn="base">
                <a:spcBef>
                  <a:spcPct val="20000"/>
                </a:spcBef>
                <a:spcAft>
                  <a:spcPct val="0"/>
                </a:spcAft>
                <a:buChar char="_"/>
                <a:defRPr sz="2300">
                  <a:latin typeface="+mn-lt"/>
                </a:defRPr>
              </a:lvl9pPr>
            </a:lstStyle>
            <a:p>
              <a:pPr lvl="1"/>
              <a:r>
                <a:rPr lang="fr-FR" b="0" dirty="0"/>
                <a:t>Il permet à un patient de partager ses données médicales </a:t>
              </a:r>
              <a:r>
                <a:rPr lang="fr-FR" b="0" dirty="0" smtClean="0"/>
                <a:t>avec un </a:t>
              </a:r>
              <a:r>
                <a:rPr lang="fr-FR" b="0" dirty="0"/>
                <a:t>professionnel de santé, en ville ou à l’hôpital, lors d’une consultation médicale ou en cas </a:t>
              </a:r>
              <a:r>
                <a:rPr lang="fr-FR" b="0" dirty="0" smtClean="0"/>
                <a:t>d’urgence</a:t>
              </a:r>
              <a:endParaRPr lang="fr-FR" b="0" dirty="0"/>
            </a:p>
          </p:txBody>
        </p:sp>
        <p:sp>
          <p:nvSpPr>
            <p:cNvPr id="78" name="Oval 36"/>
            <p:cNvSpPr>
              <a:spLocks noChangeAspect="1" noChangeArrowheads="1"/>
            </p:cNvSpPr>
            <p:nvPr/>
          </p:nvSpPr>
          <p:spPr bwMode="auto">
            <a:xfrm>
              <a:off x="519783" y="1621185"/>
              <a:ext cx="504000" cy="503788"/>
            </a:xfrm>
            <a:prstGeom prst="ellipse">
              <a:avLst/>
            </a:prstGeom>
            <a:solidFill>
              <a:srgbClr val="17588B"/>
            </a:solidFill>
            <a:ln w="28575">
              <a:noFill/>
              <a:round/>
              <a:headEnd/>
              <a:tailEnd/>
            </a:ln>
          </p:spPr>
          <p:txBody>
            <a:bodyPr wrap="none" lIns="0" tIns="45607" rIns="0" bIns="45607" anchor="ctr"/>
            <a:lstStyle/>
            <a:p>
              <a:pPr algn="ctr" eaLnBrk="1" fontAlgn="auto" hangingPunct="1">
                <a:spcBef>
                  <a:spcPts val="0"/>
                </a:spcBef>
                <a:spcAft>
                  <a:spcPts val="0"/>
                </a:spcAft>
                <a:defRPr/>
              </a:pPr>
              <a:endParaRPr lang="fr-FR" sz="2800" b="1" kern="0" dirty="0">
                <a:solidFill>
                  <a:srgbClr val="FFFFFF"/>
                </a:solidFill>
                <a:cs typeface="Arial" panose="020B0604020202020204" pitchFamily="34" charset="0"/>
              </a:endParaRPr>
            </a:p>
          </p:txBody>
        </p:sp>
        <p:sp>
          <p:nvSpPr>
            <p:cNvPr id="79" name="Oval 36"/>
            <p:cNvSpPr>
              <a:spLocks noChangeAspect="1" noChangeArrowheads="1"/>
            </p:cNvSpPr>
            <p:nvPr/>
          </p:nvSpPr>
          <p:spPr bwMode="auto">
            <a:xfrm>
              <a:off x="2824039" y="2379040"/>
              <a:ext cx="504000" cy="503788"/>
            </a:xfrm>
            <a:prstGeom prst="ellipse">
              <a:avLst/>
            </a:prstGeom>
            <a:solidFill>
              <a:srgbClr val="17588B"/>
            </a:solidFill>
            <a:ln w="28575">
              <a:noFill/>
              <a:round/>
              <a:headEnd/>
              <a:tailEnd/>
            </a:ln>
          </p:spPr>
          <p:txBody>
            <a:bodyPr wrap="none" lIns="0" tIns="45607" rIns="0" bIns="45607" anchor="ctr"/>
            <a:lstStyle/>
            <a:p>
              <a:pPr algn="ctr" eaLnBrk="1" fontAlgn="auto" hangingPunct="1">
                <a:spcBef>
                  <a:spcPts val="0"/>
                </a:spcBef>
                <a:spcAft>
                  <a:spcPts val="0"/>
                </a:spcAft>
                <a:defRPr/>
              </a:pPr>
              <a:endParaRPr lang="fr-FR" sz="2800" b="1" kern="0" dirty="0">
                <a:solidFill>
                  <a:srgbClr val="FFFFFF"/>
                </a:solidFill>
                <a:cs typeface="Arial" panose="020B0604020202020204" pitchFamily="34" charset="0"/>
              </a:endParaRPr>
            </a:p>
          </p:txBody>
        </p:sp>
        <p:sp>
          <p:nvSpPr>
            <p:cNvPr id="80" name="Espace réservé du contenu 2"/>
            <p:cNvSpPr txBox="1">
              <a:spLocks/>
            </p:cNvSpPr>
            <p:nvPr/>
          </p:nvSpPr>
          <p:spPr>
            <a:xfrm>
              <a:off x="3518239" y="2363667"/>
              <a:ext cx="6894602" cy="584775"/>
            </a:xfrm>
            <a:prstGeom prst="rect">
              <a:avLst/>
            </a:prstGeom>
          </p:spPr>
          <p:txBody>
            <a:bodyPr wrap="square">
              <a:sp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spcBef>
                  <a:spcPts val="1800"/>
                </a:spcBef>
                <a:buClr>
                  <a:srgbClr val="17588B"/>
                </a:buClr>
                <a:buSzPct val="100000"/>
                <a:buFont typeface="Wingdings" panose="05000000000000000000" pitchFamily="2" charset="2"/>
                <a:buNone/>
                <a:defRPr/>
              </a:pPr>
              <a:r>
                <a:rPr lang="fr-FR" sz="1600" kern="0" dirty="0">
                  <a:solidFill>
                    <a:srgbClr val="00477F"/>
                  </a:solidFill>
                  <a:cs typeface="Arial" panose="020B0604020202020204" pitchFamily="34" charset="0"/>
                </a:rPr>
                <a:t>Tout bénéficiaire d’un régime de sécurité sociale (majeur ou mineur) peut bénéficier d’un </a:t>
              </a:r>
              <a:r>
                <a:rPr lang="fr-FR" sz="1600" kern="0" dirty="0" smtClean="0">
                  <a:solidFill>
                    <a:srgbClr val="00477F"/>
                  </a:solidFill>
                  <a:cs typeface="Arial" panose="020B0604020202020204" pitchFamily="34" charset="0"/>
                </a:rPr>
                <a:t>DMP</a:t>
              </a:r>
              <a:endParaRPr lang="fr-FR" sz="1600" kern="0" dirty="0">
                <a:solidFill>
                  <a:srgbClr val="00477F"/>
                </a:solidFill>
                <a:cs typeface="Arial" panose="020B0604020202020204" pitchFamily="34" charset="0"/>
              </a:endParaRPr>
            </a:p>
          </p:txBody>
        </p:sp>
        <p:sp>
          <p:nvSpPr>
            <p:cNvPr id="81" name="Rectangle 80"/>
            <p:cNvSpPr/>
            <p:nvPr/>
          </p:nvSpPr>
          <p:spPr>
            <a:xfrm>
              <a:off x="4401006" y="5999396"/>
              <a:ext cx="5710996" cy="576160"/>
            </a:xfrm>
            <a:prstGeom prst="rect">
              <a:avLst/>
            </a:prstGeom>
          </p:spPr>
          <p:txBody>
            <a:bodyPr wrap="square" lIns="82907" tIns="41454" rIns="82907" bIns="41454">
              <a:spAutoFit/>
            </a:bodyPr>
            <a:lstStyle/>
            <a:p>
              <a:pPr marL="0" lvl="1" indent="0" defTabSz="1030288" eaLnBrk="1" fontAlgn="auto" hangingPunct="1">
                <a:spcBef>
                  <a:spcPts val="1800"/>
                </a:spcBef>
                <a:spcAft>
                  <a:spcPts val="0"/>
                </a:spcAft>
                <a:buClr>
                  <a:srgbClr val="00A3BB"/>
                </a:buClr>
                <a:buSzPct val="100000"/>
                <a:defRPr/>
              </a:pPr>
              <a:r>
                <a:rPr lang="fr-FR" sz="1600" kern="0" dirty="0" smtClean="0">
                  <a:solidFill>
                    <a:srgbClr val="17588B"/>
                  </a:solidFill>
                  <a:latin typeface="Arial"/>
                  <a:cs typeface="Calibri" panose="020F0502020204030204" pitchFamily="34" charset="0"/>
                </a:rPr>
                <a:t>Les </a:t>
              </a:r>
              <a:r>
                <a:rPr lang="fr-FR" sz="1600" kern="0" dirty="0">
                  <a:solidFill>
                    <a:srgbClr val="17588B"/>
                  </a:solidFill>
                  <a:latin typeface="Arial"/>
                  <a:cs typeface="Calibri" panose="020F0502020204030204" pitchFamily="34" charset="0"/>
                </a:rPr>
                <a:t>patients peuvent également ajouter les informations utiles à leur suivi </a:t>
              </a:r>
              <a:r>
                <a:rPr lang="fr-FR" sz="1600" kern="0" dirty="0" smtClean="0">
                  <a:solidFill>
                    <a:srgbClr val="17588B"/>
                  </a:solidFill>
                  <a:latin typeface="Arial"/>
                  <a:cs typeface="Calibri" panose="020F0502020204030204" pitchFamily="34" charset="0"/>
                </a:rPr>
                <a:t>médical</a:t>
              </a:r>
              <a:endParaRPr lang="fr-FR" sz="1600" kern="0" dirty="0">
                <a:solidFill>
                  <a:srgbClr val="17588B"/>
                </a:solidFill>
                <a:latin typeface="Arial"/>
                <a:cs typeface="Calibri" panose="020F0502020204030204" pitchFamily="34" charset="0"/>
              </a:endParaRPr>
            </a:p>
          </p:txBody>
        </p:sp>
        <p:sp>
          <p:nvSpPr>
            <p:cNvPr id="82" name="Oval 36"/>
            <p:cNvSpPr>
              <a:spLocks noChangeAspect="1" noChangeArrowheads="1"/>
            </p:cNvSpPr>
            <p:nvPr/>
          </p:nvSpPr>
          <p:spPr bwMode="auto">
            <a:xfrm>
              <a:off x="3623067" y="3442644"/>
              <a:ext cx="504000" cy="503788"/>
            </a:xfrm>
            <a:prstGeom prst="ellipse">
              <a:avLst/>
            </a:prstGeom>
            <a:solidFill>
              <a:srgbClr val="17588B"/>
            </a:solidFill>
            <a:ln w="28575">
              <a:noFill/>
              <a:round/>
              <a:headEnd/>
              <a:tailEnd/>
            </a:ln>
          </p:spPr>
          <p:txBody>
            <a:bodyPr wrap="none" lIns="0" tIns="45607" rIns="0" bIns="45607" anchor="ctr"/>
            <a:lstStyle/>
            <a:p>
              <a:pPr algn="ctr" eaLnBrk="1" fontAlgn="auto" hangingPunct="1">
                <a:spcBef>
                  <a:spcPts val="0"/>
                </a:spcBef>
                <a:spcAft>
                  <a:spcPts val="0"/>
                </a:spcAft>
                <a:defRPr/>
              </a:pPr>
              <a:endParaRPr lang="fr-FR" sz="2800" b="1" kern="0" dirty="0">
                <a:solidFill>
                  <a:srgbClr val="FFFFFF"/>
                </a:solidFill>
                <a:cs typeface="Arial" panose="020B0604020202020204" pitchFamily="34" charset="0"/>
              </a:endParaRPr>
            </a:p>
          </p:txBody>
        </p:sp>
        <p:sp>
          <p:nvSpPr>
            <p:cNvPr id="83" name="Oval 36"/>
            <p:cNvSpPr>
              <a:spLocks noChangeAspect="1" noChangeArrowheads="1"/>
            </p:cNvSpPr>
            <p:nvPr/>
          </p:nvSpPr>
          <p:spPr bwMode="auto">
            <a:xfrm>
              <a:off x="4401006" y="4810146"/>
              <a:ext cx="504000" cy="503788"/>
            </a:xfrm>
            <a:prstGeom prst="ellipse">
              <a:avLst/>
            </a:prstGeom>
            <a:solidFill>
              <a:srgbClr val="17588B"/>
            </a:solidFill>
            <a:ln w="28575">
              <a:noFill/>
              <a:round/>
              <a:headEnd/>
              <a:tailEnd/>
            </a:ln>
          </p:spPr>
          <p:txBody>
            <a:bodyPr wrap="none" lIns="0" tIns="45607" rIns="0" bIns="45607" anchor="ctr"/>
            <a:lstStyle/>
            <a:p>
              <a:pPr algn="ctr" eaLnBrk="1" fontAlgn="auto" hangingPunct="1">
                <a:spcBef>
                  <a:spcPts val="0"/>
                </a:spcBef>
                <a:spcAft>
                  <a:spcPts val="0"/>
                </a:spcAft>
                <a:defRPr/>
              </a:pPr>
              <a:endParaRPr lang="fr-FR" sz="2800" b="1" kern="0" dirty="0">
                <a:solidFill>
                  <a:srgbClr val="FFFFFF"/>
                </a:solidFill>
                <a:cs typeface="Arial" panose="020B0604020202020204" pitchFamily="34" charset="0"/>
              </a:endParaRPr>
            </a:p>
          </p:txBody>
        </p:sp>
        <p:sp>
          <p:nvSpPr>
            <p:cNvPr id="84" name="Oval 36"/>
            <p:cNvSpPr>
              <a:spLocks noChangeAspect="1" noChangeArrowheads="1"/>
            </p:cNvSpPr>
            <p:nvPr/>
          </p:nvSpPr>
          <p:spPr bwMode="auto">
            <a:xfrm>
              <a:off x="3688135" y="6035965"/>
              <a:ext cx="504000" cy="503788"/>
            </a:xfrm>
            <a:prstGeom prst="ellipse">
              <a:avLst/>
            </a:prstGeom>
            <a:solidFill>
              <a:srgbClr val="17588B"/>
            </a:solidFill>
            <a:ln w="28575">
              <a:noFill/>
              <a:round/>
              <a:headEnd/>
              <a:tailEnd/>
            </a:ln>
          </p:spPr>
          <p:txBody>
            <a:bodyPr wrap="none" lIns="0" tIns="45607" rIns="0" bIns="45607" anchor="ctr"/>
            <a:lstStyle/>
            <a:p>
              <a:pPr algn="ctr" eaLnBrk="1" fontAlgn="auto" hangingPunct="1">
                <a:spcBef>
                  <a:spcPts val="0"/>
                </a:spcBef>
                <a:spcAft>
                  <a:spcPts val="0"/>
                </a:spcAft>
                <a:defRPr/>
              </a:pPr>
              <a:endParaRPr lang="fr-FR" sz="2800" b="1" kern="0" dirty="0">
                <a:solidFill>
                  <a:srgbClr val="FFFFFF"/>
                </a:solidFill>
                <a:cs typeface="Arial" panose="020B0604020202020204" pitchFamily="34" charset="0"/>
              </a:endParaRPr>
            </a:p>
          </p:txBody>
        </p:sp>
        <p:cxnSp>
          <p:nvCxnSpPr>
            <p:cNvPr id="85" name="Straight Connector 84"/>
            <p:cNvCxnSpPr>
              <a:endCxn id="78" idx="5"/>
            </p:cNvCxnSpPr>
            <p:nvPr/>
          </p:nvCxnSpPr>
          <p:spPr bwMode="auto">
            <a:xfrm flipH="1" flipV="1">
              <a:off x="949974" y="2051195"/>
              <a:ext cx="937961" cy="579739"/>
            </a:xfrm>
            <a:prstGeom prst="line">
              <a:avLst/>
            </a:prstGeom>
            <a:ln w="19050"/>
            <a:extLst/>
          </p:spPr>
          <p:style>
            <a:lnRef idx="1">
              <a:schemeClr val="accent1"/>
            </a:lnRef>
            <a:fillRef idx="0">
              <a:schemeClr val="accent1"/>
            </a:fillRef>
            <a:effectRef idx="0">
              <a:schemeClr val="accent1"/>
            </a:effectRef>
            <a:fontRef idx="minor">
              <a:schemeClr val="tx1"/>
            </a:fontRef>
          </p:style>
        </p:cxnSp>
        <p:cxnSp>
          <p:nvCxnSpPr>
            <p:cNvPr id="86" name="Straight Connector 85"/>
            <p:cNvCxnSpPr>
              <a:stCxn id="79" idx="2"/>
            </p:cNvCxnSpPr>
            <p:nvPr/>
          </p:nvCxnSpPr>
          <p:spPr bwMode="auto">
            <a:xfrm flipH="1">
              <a:off x="2078135" y="2630934"/>
              <a:ext cx="745904" cy="107878"/>
            </a:xfrm>
            <a:prstGeom prst="line">
              <a:avLst/>
            </a:prstGeom>
            <a:ln w="19050"/>
            <a:extLst/>
          </p:spPr>
          <p:style>
            <a:lnRef idx="1">
              <a:schemeClr val="accent1"/>
            </a:lnRef>
            <a:fillRef idx="0">
              <a:schemeClr val="accent1"/>
            </a:fillRef>
            <a:effectRef idx="0">
              <a:schemeClr val="accent1"/>
            </a:effectRef>
            <a:fontRef idx="minor">
              <a:schemeClr val="tx1"/>
            </a:fontRef>
          </p:style>
        </p:cxnSp>
        <p:cxnSp>
          <p:nvCxnSpPr>
            <p:cNvPr id="87" name="Straight Connector 86"/>
            <p:cNvCxnSpPr>
              <a:stCxn id="82" idx="2"/>
            </p:cNvCxnSpPr>
            <p:nvPr/>
          </p:nvCxnSpPr>
          <p:spPr bwMode="auto">
            <a:xfrm flipH="1">
              <a:off x="3184080" y="3694538"/>
              <a:ext cx="438987" cy="92443"/>
            </a:xfrm>
            <a:prstGeom prst="line">
              <a:avLst/>
            </a:prstGeom>
            <a:ln w="19050"/>
            <a:extLst/>
          </p:spPr>
          <p:style>
            <a:lnRef idx="1">
              <a:schemeClr val="accent1"/>
            </a:lnRef>
            <a:fillRef idx="0">
              <a:schemeClr val="accent1"/>
            </a:fillRef>
            <a:effectRef idx="0">
              <a:schemeClr val="accent1"/>
            </a:effectRef>
            <a:fontRef idx="minor">
              <a:schemeClr val="tx1"/>
            </a:fontRef>
          </p:style>
        </p:cxnSp>
        <p:cxnSp>
          <p:nvCxnSpPr>
            <p:cNvPr id="88" name="Straight Connector 87"/>
            <p:cNvCxnSpPr>
              <a:stCxn id="83" idx="2"/>
            </p:cNvCxnSpPr>
            <p:nvPr/>
          </p:nvCxnSpPr>
          <p:spPr bwMode="auto">
            <a:xfrm flipH="1" flipV="1">
              <a:off x="3952946" y="4977297"/>
              <a:ext cx="448060" cy="84743"/>
            </a:xfrm>
            <a:prstGeom prst="line">
              <a:avLst/>
            </a:prstGeom>
            <a:ln w="19050"/>
            <a:extLst/>
          </p:spPr>
          <p:style>
            <a:lnRef idx="1">
              <a:schemeClr val="accent1"/>
            </a:lnRef>
            <a:fillRef idx="0">
              <a:schemeClr val="accent1"/>
            </a:fillRef>
            <a:effectRef idx="0">
              <a:schemeClr val="accent1"/>
            </a:effectRef>
            <a:fontRef idx="minor">
              <a:schemeClr val="tx1"/>
            </a:fontRef>
          </p:style>
        </p:cxnSp>
        <p:cxnSp>
          <p:nvCxnSpPr>
            <p:cNvPr id="89" name="Straight Connector 88"/>
            <p:cNvCxnSpPr>
              <a:stCxn id="84" idx="2"/>
            </p:cNvCxnSpPr>
            <p:nvPr/>
          </p:nvCxnSpPr>
          <p:spPr bwMode="auto">
            <a:xfrm flipH="1">
              <a:off x="3313416" y="6287859"/>
              <a:ext cx="374719" cy="51353"/>
            </a:xfrm>
            <a:prstGeom prst="line">
              <a:avLst/>
            </a:prstGeom>
            <a:ln w="19050"/>
            <a:extLst/>
          </p:spPr>
          <p:style>
            <a:lnRef idx="1">
              <a:schemeClr val="accent1"/>
            </a:lnRef>
            <a:fillRef idx="0">
              <a:schemeClr val="accent1"/>
            </a:fillRef>
            <a:effectRef idx="0">
              <a:schemeClr val="accent1"/>
            </a:effectRef>
            <a:fontRef idx="minor">
              <a:schemeClr val="tx1"/>
            </a:fontRef>
          </p:style>
        </p:cxnSp>
        <p:grpSp>
          <p:nvGrpSpPr>
            <p:cNvPr id="90" name="Group 89"/>
            <p:cNvGrpSpPr/>
            <p:nvPr/>
          </p:nvGrpSpPr>
          <p:grpSpPr>
            <a:xfrm>
              <a:off x="4528925" y="4853986"/>
              <a:ext cx="262047" cy="382296"/>
              <a:chOff x="4137025" y="479426"/>
              <a:chExt cx="401637" cy="528638"/>
            </a:xfrm>
            <a:solidFill>
              <a:schemeClr val="bg1"/>
            </a:solidFill>
          </p:grpSpPr>
          <p:sp>
            <p:nvSpPr>
              <p:cNvPr id="116" name="Freeform 81"/>
              <p:cNvSpPr>
                <a:spLocks/>
              </p:cNvSpPr>
              <p:nvPr/>
            </p:nvSpPr>
            <p:spPr bwMode="auto">
              <a:xfrm>
                <a:off x="4294188" y="754063"/>
                <a:ext cx="82550" cy="146050"/>
              </a:xfrm>
              <a:custGeom>
                <a:avLst/>
                <a:gdLst>
                  <a:gd name="T0" fmla="*/ 11 w 22"/>
                  <a:gd name="T1" fmla="*/ 39 h 39"/>
                  <a:gd name="T2" fmla="*/ 15 w 22"/>
                  <a:gd name="T3" fmla="*/ 11 h 39"/>
                  <a:gd name="T4" fmla="*/ 17 w 22"/>
                  <a:gd name="T5" fmla="*/ 6 h 39"/>
                  <a:gd name="T6" fmla="*/ 11 w 22"/>
                  <a:gd name="T7" fmla="*/ 0 h 39"/>
                  <a:gd name="T8" fmla="*/ 5 w 22"/>
                  <a:gd name="T9" fmla="*/ 6 h 39"/>
                  <a:gd name="T10" fmla="*/ 8 w 22"/>
                  <a:gd name="T11" fmla="*/ 11 h 39"/>
                  <a:gd name="T12" fmla="*/ 11 w 22"/>
                  <a:gd name="T13" fmla="*/ 39 h 39"/>
                </a:gdLst>
                <a:ahLst/>
                <a:cxnLst>
                  <a:cxn ang="0">
                    <a:pos x="T0" y="T1"/>
                  </a:cxn>
                  <a:cxn ang="0">
                    <a:pos x="T2" y="T3"/>
                  </a:cxn>
                  <a:cxn ang="0">
                    <a:pos x="T4" y="T5"/>
                  </a:cxn>
                  <a:cxn ang="0">
                    <a:pos x="T6" y="T7"/>
                  </a:cxn>
                  <a:cxn ang="0">
                    <a:pos x="T8" y="T9"/>
                  </a:cxn>
                  <a:cxn ang="0">
                    <a:pos x="T10" y="T11"/>
                  </a:cxn>
                  <a:cxn ang="0">
                    <a:pos x="T12" y="T13"/>
                  </a:cxn>
                </a:cxnLst>
                <a:rect l="0" t="0" r="r" b="b"/>
                <a:pathLst>
                  <a:path w="22" h="39">
                    <a:moveTo>
                      <a:pt x="11" y="39"/>
                    </a:moveTo>
                    <a:cubicBezTo>
                      <a:pt x="22" y="20"/>
                      <a:pt x="16" y="13"/>
                      <a:pt x="15" y="11"/>
                    </a:cubicBezTo>
                    <a:cubicBezTo>
                      <a:pt x="16" y="10"/>
                      <a:pt x="17" y="8"/>
                      <a:pt x="17" y="6"/>
                    </a:cubicBezTo>
                    <a:cubicBezTo>
                      <a:pt x="17" y="3"/>
                      <a:pt x="15" y="0"/>
                      <a:pt x="11" y="0"/>
                    </a:cubicBezTo>
                    <a:cubicBezTo>
                      <a:pt x="8" y="0"/>
                      <a:pt x="5" y="3"/>
                      <a:pt x="5" y="6"/>
                    </a:cubicBezTo>
                    <a:cubicBezTo>
                      <a:pt x="5" y="8"/>
                      <a:pt x="6" y="10"/>
                      <a:pt x="8" y="11"/>
                    </a:cubicBezTo>
                    <a:cubicBezTo>
                      <a:pt x="7" y="13"/>
                      <a:pt x="0" y="20"/>
                      <a:pt x="11" y="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7" name="Freeform 82"/>
              <p:cNvSpPr>
                <a:spLocks noEditPoints="1"/>
              </p:cNvSpPr>
              <p:nvPr/>
            </p:nvSpPr>
            <p:spPr bwMode="auto">
              <a:xfrm>
                <a:off x="4197350" y="479426"/>
                <a:ext cx="303212" cy="263525"/>
              </a:xfrm>
              <a:custGeom>
                <a:avLst/>
                <a:gdLst>
                  <a:gd name="T0" fmla="*/ 7 w 81"/>
                  <a:gd name="T1" fmla="*/ 44 h 70"/>
                  <a:gd name="T2" fmla="*/ 18 w 81"/>
                  <a:gd name="T3" fmla="*/ 61 h 70"/>
                  <a:gd name="T4" fmla="*/ 37 w 81"/>
                  <a:gd name="T5" fmla="*/ 70 h 70"/>
                  <a:gd name="T6" fmla="*/ 56 w 81"/>
                  <a:gd name="T7" fmla="*/ 61 h 70"/>
                  <a:gd name="T8" fmla="*/ 66 w 81"/>
                  <a:gd name="T9" fmla="*/ 44 h 70"/>
                  <a:gd name="T10" fmla="*/ 68 w 81"/>
                  <a:gd name="T11" fmla="*/ 43 h 70"/>
                  <a:gd name="T12" fmla="*/ 41 w 81"/>
                  <a:gd name="T13" fmla="*/ 1 h 70"/>
                  <a:gd name="T14" fmla="*/ 15 w 81"/>
                  <a:gd name="T15" fmla="*/ 9 h 70"/>
                  <a:gd name="T16" fmla="*/ 5 w 81"/>
                  <a:gd name="T17" fmla="*/ 43 h 70"/>
                  <a:gd name="T18" fmla="*/ 7 w 81"/>
                  <a:gd name="T19" fmla="*/ 44 h 70"/>
                  <a:gd name="T20" fmla="*/ 22 w 81"/>
                  <a:gd name="T21" fmla="*/ 19 h 70"/>
                  <a:gd name="T22" fmla="*/ 50 w 81"/>
                  <a:gd name="T23" fmla="*/ 20 h 70"/>
                  <a:gd name="T24" fmla="*/ 63 w 81"/>
                  <a:gd name="T25" fmla="*/ 40 h 70"/>
                  <a:gd name="T26" fmla="*/ 37 w 81"/>
                  <a:gd name="T27" fmla="*/ 66 h 70"/>
                  <a:gd name="T28" fmla="*/ 11 w 81"/>
                  <a:gd name="T29" fmla="*/ 40 h 70"/>
                  <a:gd name="T30" fmla="*/ 22 w 81"/>
                  <a:gd name="T31" fmla="*/ 19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81" h="70">
                    <a:moveTo>
                      <a:pt x="7" y="44"/>
                    </a:moveTo>
                    <a:cubicBezTo>
                      <a:pt x="9" y="52"/>
                      <a:pt x="14" y="58"/>
                      <a:pt x="18" y="61"/>
                    </a:cubicBezTo>
                    <a:cubicBezTo>
                      <a:pt x="24" y="67"/>
                      <a:pt x="32" y="70"/>
                      <a:pt x="37" y="70"/>
                    </a:cubicBezTo>
                    <a:cubicBezTo>
                      <a:pt x="42" y="70"/>
                      <a:pt x="50" y="67"/>
                      <a:pt x="56" y="61"/>
                    </a:cubicBezTo>
                    <a:cubicBezTo>
                      <a:pt x="62" y="56"/>
                      <a:pt x="65" y="50"/>
                      <a:pt x="66" y="44"/>
                    </a:cubicBezTo>
                    <a:cubicBezTo>
                      <a:pt x="67" y="44"/>
                      <a:pt x="67" y="44"/>
                      <a:pt x="68" y="43"/>
                    </a:cubicBezTo>
                    <a:cubicBezTo>
                      <a:pt x="68" y="43"/>
                      <a:pt x="81" y="2"/>
                      <a:pt x="41" y="1"/>
                    </a:cubicBezTo>
                    <a:cubicBezTo>
                      <a:pt x="23" y="0"/>
                      <a:pt x="15" y="4"/>
                      <a:pt x="15" y="9"/>
                    </a:cubicBezTo>
                    <a:cubicBezTo>
                      <a:pt x="11" y="9"/>
                      <a:pt x="0" y="13"/>
                      <a:pt x="5" y="43"/>
                    </a:cubicBezTo>
                    <a:cubicBezTo>
                      <a:pt x="5" y="43"/>
                      <a:pt x="6" y="45"/>
                      <a:pt x="7" y="44"/>
                    </a:cubicBezTo>
                    <a:close/>
                    <a:moveTo>
                      <a:pt x="22" y="19"/>
                    </a:moveTo>
                    <a:cubicBezTo>
                      <a:pt x="29" y="22"/>
                      <a:pt x="34" y="18"/>
                      <a:pt x="50" y="20"/>
                    </a:cubicBezTo>
                    <a:cubicBezTo>
                      <a:pt x="59" y="20"/>
                      <a:pt x="63" y="31"/>
                      <a:pt x="63" y="40"/>
                    </a:cubicBezTo>
                    <a:cubicBezTo>
                      <a:pt x="63" y="54"/>
                      <a:pt x="45" y="66"/>
                      <a:pt x="37" y="66"/>
                    </a:cubicBezTo>
                    <a:cubicBezTo>
                      <a:pt x="29" y="66"/>
                      <a:pt x="11" y="54"/>
                      <a:pt x="11" y="40"/>
                    </a:cubicBezTo>
                    <a:cubicBezTo>
                      <a:pt x="11" y="31"/>
                      <a:pt x="15" y="23"/>
                      <a:pt x="22" y="1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8" name="Freeform 83"/>
              <p:cNvSpPr>
                <a:spLocks noEditPoints="1"/>
              </p:cNvSpPr>
              <p:nvPr/>
            </p:nvSpPr>
            <p:spPr bwMode="auto">
              <a:xfrm>
                <a:off x="4137025" y="746126"/>
                <a:ext cx="401637" cy="261938"/>
              </a:xfrm>
              <a:custGeom>
                <a:avLst/>
                <a:gdLst>
                  <a:gd name="T0" fmla="*/ 86 w 107"/>
                  <a:gd name="T1" fmla="*/ 0 h 70"/>
                  <a:gd name="T2" fmla="*/ 83 w 107"/>
                  <a:gd name="T3" fmla="*/ 0 h 70"/>
                  <a:gd name="T4" fmla="*/ 89 w 107"/>
                  <a:gd name="T5" fmla="*/ 30 h 70"/>
                  <a:gd name="T6" fmla="*/ 96 w 107"/>
                  <a:gd name="T7" fmla="*/ 39 h 70"/>
                  <a:gd name="T8" fmla="*/ 101 w 107"/>
                  <a:gd name="T9" fmla="*/ 46 h 70"/>
                  <a:gd name="T10" fmla="*/ 93 w 107"/>
                  <a:gd name="T11" fmla="*/ 53 h 70"/>
                  <a:gd name="T12" fmla="*/ 86 w 107"/>
                  <a:gd name="T13" fmla="*/ 46 h 70"/>
                  <a:gd name="T14" fmla="*/ 92 w 107"/>
                  <a:gd name="T15" fmla="*/ 38 h 70"/>
                  <a:gd name="T16" fmla="*/ 85 w 107"/>
                  <a:gd name="T17" fmla="*/ 33 h 70"/>
                  <a:gd name="T18" fmla="*/ 76 w 107"/>
                  <a:gd name="T19" fmla="*/ 34 h 70"/>
                  <a:gd name="T20" fmla="*/ 78 w 107"/>
                  <a:gd name="T21" fmla="*/ 39 h 70"/>
                  <a:gd name="T22" fmla="*/ 71 w 107"/>
                  <a:gd name="T23" fmla="*/ 47 h 70"/>
                  <a:gd name="T24" fmla="*/ 63 w 107"/>
                  <a:gd name="T25" fmla="*/ 39 h 70"/>
                  <a:gd name="T26" fmla="*/ 71 w 107"/>
                  <a:gd name="T27" fmla="*/ 32 h 70"/>
                  <a:gd name="T28" fmla="*/ 73 w 107"/>
                  <a:gd name="T29" fmla="*/ 32 h 70"/>
                  <a:gd name="T30" fmla="*/ 85 w 107"/>
                  <a:gd name="T31" fmla="*/ 28 h 70"/>
                  <a:gd name="T32" fmla="*/ 76 w 107"/>
                  <a:gd name="T33" fmla="*/ 0 h 70"/>
                  <a:gd name="T34" fmla="*/ 73 w 107"/>
                  <a:gd name="T35" fmla="*/ 0 h 70"/>
                  <a:gd name="T36" fmla="*/ 53 w 107"/>
                  <a:gd name="T37" fmla="*/ 52 h 70"/>
                  <a:gd name="T38" fmla="*/ 34 w 107"/>
                  <a:gd name="T39" fmla="*/ 0 h 70"/>
                  <a:gd name="T40" fmla="*/ 32 w 107"/>
                  <a:gd name="T41" fmla="*/ 0 h 70"/>
                  <a:gd name="T42" fmla="*/ 23 w 107"/>
                  <a:gd name="T43" fmla="*/ 30 h 70"/>
                  <a:gd name="T44" fmla="*/ 20 w 107"/>
                  <a:gd name="T45" fmla="*/ 32 h 70"/>
                  <a:gd name="T46" fmla="*/ 25 w 107"/>
                  <a:gd name="T47" fmla="*/ 0 h 70"/>
                  <a:gd name="T48" fmla="*/ 22 w 107"/>
                  <a:gd name="T49" fmla="*/ 0 h 70"/>
                  <a:gd name="T50" fmla="*/ 17 w 107"/>
                  <a:gd name="T51" fmla="*/ 1 h 70"/>
                  <a:gd name="T52" fmla="*/ 0 w 107"/>
                  <a:gd name="T53" fmla="*/ 24 h 70"/>
                  <a:gd name="T54" fmla="*/ 0 w 107"/>
                  <a:gd name="T55" fmla="*/ 45 h 70"/>
                  <a:gd name="T56" fmla="*/ 26 w 107"/>
                  <a:gd name="T57" fmla="*/ 70 h 70"/>
                  <a:gd name="T58" fmla="*/ 80 w 107"/>
                  <a:gd name="T59" fmla="*/ 70 h 70"/>
                  <a:gd name="T60" fmla="*/ 107 w 107"/>
                  <a:gd name="T61" fmla="*/ 45 h 70"/>
                  <a:gd name="T62" fmla="*/ 107 w 107"/>
                  <a:gd name="T63" fmla="*/ 24 h 70"/>
                  <a:gd name="T64" fmla="*/ 86 w 107"/>
                  <a:gd name="T65" fmla="*/ 0 h 70"/>
                  <a:gd name="T66" fmla="*/ 29 w 107"/>
                  <a:gd name="T67" fmla="*/ 56 h 70"/>
                  <a:gd name="T68" fmla="*/ 18 w 107"/>
                  <a:gd name="T69" fmla="*/ 45 h 70"/>
                  <a:gd name="T70" fmla="*/ 29 w 107"/>
                  <a:gd name="T71" fmla="*/ 34 h 70"/>
                  <a:gd name="T72" fmla="*/ 40 w 107"/>
                  <a:gd name="T73" fmla="*/ 45 h 70"/>
                  <a:gd name="T74" fmla="*/ 29 w 107"/>
                  <a:gd name="T75" fmla="*/ 56 h 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7" h="70">
                    <a:moveTo>
                      <a:pt x="86" y="0"/>
                    </a:moveTo>
                    <a:cubicBezTo>
                      <a:pt x="83" y="0"/>
                      <a:pt x="83" y="0"/>
                      <a:pt x="83" y="0"/>
                    </a:cubicBezTo>
                    <a:cubicBezTo>
                      <a:pt x="91" y="8"/>
                      <a:pt x="93" y="19"/>
                      <a:pt x="89" y="30"/>
                    </a:cubicBezTo>
                    <a:cubicBezTo>
                      <a:pt x="93" y="32"/>
                      <a:pt x="95" y="35"/>
                      <a:pt x="96" y="39"/>
                    </a:cubicBezTo>
                    <a:cubicBezTo>
                      <a:pt x="99" y="40"/>
                      <a:pt x="101" y="42"/>
                      <a:pt x="101" y="46"/>
                    </a:cubicBezTo>
                    <a:cubicBezTo>
                      <a:pt x="101" y="50"/>
                      <a:pt x="98" y="53"/>
                      <a:pt x="93" y="53"/>
                    </a:cubicBezTo>
                    <a:cubicBezTo>
                      <a:pt x="89" y="53"/>
                      <a:pt x="86" y="50"/>
                      <a:pt x="86" y="46"/>
                    </a:cubicBezTo>
                    <a:cubicBezTo>
                      <a:pt x="86" y="42"/>
                      <a:pt x="89" y="39"/>
                      <a:pt x="92" y="38"/>
                    </a:cubicBezTo>
                    <a:cubicBezTo>
                      <a:pt x="91" y="36"/>
                      <a:pt x="88" y="33"/>
                      <a:pt x="85" y="33"/>
                    </a:cubicBezTo>
                    <a:cubicBezTo>
                      <a:pt x="82" y="32"/>
                      <a:pt x="79" y="32"/>
                      <a:pt x="76" y="34"/>
                    </a:cubicBezTo>
                    <a:cubicBezTo>
                      <a:pt x="78" y="36"/>
                      <a:pt x="78" y="37"/>
                      <a:pt x="78" y="39"/>
                    </a:cubicBezTo>
                    <a:cubicBezTo>
                      <a:pt x="78" y="43"/>
                      <a:pt x="75" y="47"/>
                      <a:pt x="71" y="47"/>
                    </a:cubicBezTo>
                    <a:cubicBezTo>
                      <a:pt x="67" y="47"/>
                      <a:pt x="63" y="43"/>
                      <a:pt x="63" y="39"/>
                    </a:cubicBezTo>
                    <a:cubicBezTo>
                      <a:pt x="63" y="35"/>
                      <a:pt x="67" y="32"/>
                      <a:pt x="71" y="32"/>
                    </a:cubicBezTo>
                    <a:cubicBezTo>
                      <a:pt x="71" y="32"/>
                      <a:pt x="72" y="32"/>
                      <a:pt x="73" y="32"/>
                    </a:cubicBezTo>
                    <a:cubicBezTo>
                      <a:pt x="76" y="29"/>
                      <a:pt x="81" y="28"/>
                      <a:pt x="85" y="28"/>
                    </a:cubicBezTo>
                    <a:cubicBezTo>
                      <a:pt x="90" y="18"/>
                      <a:pt x="86" y="6"/>
                      <a:pt x="76" y="0"/>
                    </a:cubicBezTo>
                    <a:cubicBezTo>
                      <a:pt x="73" y="0"/>
                      <a:pt x="73" y="0"/>
                      <a:pt x="73" y="0"/>
                    </a:cubicBezTo>
                    <a:cubicBezTo>
                      <a:pt x="53" y="52"/>
                      <a:pt x="53" y="52"/>
                      <a:pt x="53" y="52"/>
                    </a:cubicBezTo>
                    <a:cubicBezTo>
                      <a:pt x="34" y="0"/>
                      <a:pt x="34" y="0"/>
                      <a:pt x="34" y="0"/>
                    </a:cubicBezTo>
                    <a:cubicBezTo>
                      <a:pt x="32" y="0"/>
                      <a:pt x="32" y="0"/>
                      <a:pt x="32" y="0"/>
                    </a:cubicBezTo>
                    <a:cubicBezTo>
                      <a:pt x="21" y="6"/>
                      <a:pt x="17" y="20"/>
                      <a:pt x="23" y="30"/>
                    </a:cubicBezTo>
                    <a:cubicBezTo>
                      <a:pt x="20" y="32"/>
                      <a:pt x="20" y="32"/>
                      <a:pt x="20" y="32"/>
                    </a:cubicBezTo>
                    <a:cubicBezTo>
                      <a:pt x="14" y="21"/>
                      <a:pt x="16" y="8"/>
                      <a:pt x="25" y="0"/>
                    </a:cubicBezTo>
                    <a:cubicBezTo>
                      <a:pt x="24" y="0"/>
                      <a:pt x="23" y="0"/>
                      <a:pt x="22" y="0"/>
                    </a:cubicBezTo>
                    <a:cubicBezTo>
                      <a:pt x="17" y="1"/>
                      <a:pt x="17" y="1"/>
                      <a:pt x="17" y="1"/>
                    </a:cubicBezTo>
                    <a:cubicBezTo>
                      <a:pt x="7" y="5"/>
                      <a:pt x="0" y="14"/>
                      <a:pt x="0" y="24"/>
                    </a:cubicBezTo>
                    <a:cubicBezTo>
                      <a:pt x="0" y="45"/>
                      <a:pt x="0" y="45"/>
                      <a:pt x="0" y="45"/>
                    </a:cubicBezTo>
                    <a:cubicBezTo>
                      <a:pt x="0" y="59"/>
                      <a:pt x="12" y="70"/>
                      <a:pt x="26" y="70"/>
                    </a:cubicBezTo>
                    <a:cubicBezTo>
                      <a:pt x="80" y="70"/>
                      <a:pt x="80" y="70"/>
                      <a:pt x="80" y="70"/>
                    </a:cubicBezTo>
                    <a:cubicBezTo>
                      <a:pt x="95" y="70"/>
                      <a:pt x="107" y="59"/>
                      <a:pt x="107" y="45"/>
                    </a:cubicBezTo>
                    <a:cubicBezTo>
                      <a:pt x="107" y="24"/>
                      <a:pt x="107" y="24"/>
                      <a:pt x="107" y="24"/>
                    </a:cubicBezTo>
                    <a:cubicBezTo>
                      <a:pt x="107" y="13"/>
                      <a:pt x="98" y="3"/>
                      <a:pt x="86" y="0"/>
                    </a:cubicBezTo>
                    <a:close/>
                    <a:moveTo>
                      <a:pt x="29" y="56"/>
                    </a:moveTo>
                    <a:cubicBezTo>
                      <a:pt x="23" y="56"/>
                      <a:pt x="18" y="51"/>
                      <a:pt x="18" y="45"/>
                    </a:cubicBezTo>
                    <a:cubicBezTo>
                      <a:pt x="18" y="39"/>
                      <a:pt x="23" y="34"/>
                      <a:pt x="29" y="34"/>
                    </a:cubicBezTo>
                    <a:cubicBezTo>
                      <a:pt x="35" y="34"/>
                      <a:pt x="40" y="39"/>
                      <a:pt x="40" y="45"/>
                    </a:cubicBezTo>
                    <a:cubicBezTo>
                      <a:pt x="40" y="51"/>
                      <a:pt x="35" y="56"/>
                      <a:pt x="29"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9" name="Oval 84"/>
              <p:cNvSpPr>
                <a:spLocks noChangeArrowheads="1"/>
              </p:cNvSpPr>
              <p:nvPr/>
            </p:nvSpPr>
            <p:spPr bwMode="auto">
              <a:xfrm>
                <a:off x="4219575" y="889001"/>
                <a:ext cx="52387" cy="523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91" name="Group 90"/>
            <p:cNvGrpSpPr/>
            <p:nvPr/>
          </p:nvGrpSpPr>
          <p:grpSpPr>
            <a:xfrm>
              <a:off x="3768767" y="3559854"/>
              <a:ext cx="219084" cy="282768"/>
              <a:chOff x="7140575" y="3521076"/>
              <a:chExt cx="393700" cy="525463"/>
            </a:xfrm>
            <a:solidFill>
              <a:schemeClr val="bg1"/>
            </a:solidFill>
          </p:grpSpPr>
          <p:sp>
            <p:nvSpPr>
              <p:cNvPr id="112" name="Oval 175"/>
              <p:cNvSpPr>
                <a:spLocks noChangeArrowheads="1"/>
              </p:cNvSpPr>
              <p:nvPr/>
            </p:nvSpPr>
            <p:spPr bwMode="auto">
              <a:xfrm>
                <a:off x="7215188" y="3521076"/>
                <a:ext cx="244475" cy="228600"/>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3" name="Freeform 176"/>
              <p:cNvSpPr>
                <a:spLocks/>
              </p:cNvSpPr>
              <p:nvPr/>
            </p:nvSpPr>
            <p:spPr bwMode="auto">
              <a:xfrm>
                <a:off x="7140575" y="3787776"/>
                <a:ext cx="393700" cy="258763"/>
              </a:xfrm>
              <a:custGeom>
                <a:avLst/>
                <a:gdLst>
                  <a:gd name="T0" fmla="*/ 71 w 105"/>
                  <a:gd name="T1" fmla="*/ 0 h 69"/>
                  <a:gd name="T2" fmla="*/ 66 w 105"/>
                  <a:gd name="T3" fmla="*/ 0 h 69"/>
                  <a:gd name="T4" fmla="*/ 77 w 105"/>
                  <a:gd name="T5" fmla="*/ 40 h 69"/>
                  <a:gd name="T6" fmla="*/ 77 w 105"/>
                  <a:gd name="T7" fmla="*/ 40 h 69"/>
                  <a:gd name="T8" fmla="*/ 77 w 105"/>
                  <a:gd name="T9" fmla="*/ 43 h 69"/>
                  <a:gd name="T10" fmla="*/ 66 w 105"/>
                  <a:gd name="T11" fmla="*/ 54 h 69"/>
                  <a:gd name="T12" fmla="*/ 26 w 105"/>
                  <a:gd name="T13" fmla="*/ 54 h 69"/>
                  <a:gd name="T14" fmla="*/ 15 w 105"/>
                  <a:gd name="T15" fmla="*/ 43 h 69"/>
                  <a:gd name="T16" fmla="*/ 26 w 105"/>
                  <a:gd name="T17" fmla="*/ 31 h 69"/>
                  <a:gd name="T18" fmla="*/ 30 w 105"/>
                  <a:gd name="T19" fmla="*/ 31 h 69"/>
                  <a:gd name="T20" fmla="*/ 40 w 105"/>
                  <a:gd name="T21" fmla="*/ 0 h 69"/>
                  <a:gd name="T22" fmla="*/ 34 w 105"/>
                  <a:gd name="T23" fmla="*/ 0 h 69"/>
                  <a:gd name="T24" fmla="*/ 0 w 105"/>
                  <a:gd name="T25" fmla="*/ 46 h 69"/>
                  <a:gd name="T26" fmla="*/ 34 w 105"/>
                  <a:gd name="T27" fmla="*/ 69 h 69"/>
                  <a:gd name="T28" fmla="*/ 71 w 105"/>
                  <a:gd name="T29" fmla="*/ 69 h 69"/>
                  <a:gd name="T30" fmla="*/ 105 w 105"/>
                  <a:gd name="T31" fmla="*/ 46 h 69"/>
                  <a:gd name="T32" fmla="*/ 71 w 105"/>
                  <a:gd name="T33" fmla="*/ 0 h 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05" h="69">
                    <a:moveTo>
                      <a:pt x="71" y="0"/>
                    </a:moveTo>
                    <a:cubicBezTo>
                      <a:pt x="66" y="0"/>
                      <a:pt x="66" y="0"/>
                      <a:pt x="66" y="0"/>
                    </a:cubicBezTo>
                    <a:cubicBezTo>
                      <a:pt x="77" y="40"/>
                      <a:pt x="77" y="40"/>
                      <a:pt x="77" y="40"/>
                    </a:cubicBezTo>
                    <a:cubicBezTo>
                      <a:pt x="77" y="40"/>
                      <a:pt x="77" y="40"/>
                      <a:pt x="77" y="40"/>
                    </a:cubicBezTo>
                    <a:cubicBezTo>
                      <a:pt x="77" y="41"/>
                      <a:pt x="77" y="42"/>
                      <a:pt x="77" y="43"/>
                    </a:cubicBezTo>
                    <a:cubicBezTo>
                      <a:pt x="77" y="49"/>
                      <a:pt x="72" y="54"/>
                      <a:pt x="66" y="54"/>
                    </a:cubicBezTo>
                    <a:cubicBezTo>
                      <a:pt x="26" y="54"/>
                      <a:pt x="26" y="54"/>
                      <a:pt x="26" y="54"/>
                    </a:cubicBezTo>
                    <a:cubicBezTo>
                      <a:pt x="20" y="54"/>
                      <a:pt x="15" y="49"/>
                      <a:pt x="15" y="43"/>
                    </a:cubicBezTo>
                    <a:cubicBezTo>
                      <a:pt x="15" y="37"/>
                      <a:pt x="20" y="31"/>
                      <a:pt x="26" y="31"/>
                    </a:cubicBezTo>
                    <a:cubicBezTo>
                      <a:pt x="30" y="31"/>
                      <a:pt x="30" y="31"/>
                      <a:pt x="30" y="31"/>
                    </a:cubicBezTo>
                    <a:cubicBezTo>
                      <a:pt x="40" y="0"/>
                      <a:pt x="40" y="0"/>
                      <a:pt x="40" y="0"/>
                    </a:cubicBezTo>
                    <a:cubicBezTo>
                      <a:pt x="34" y="0"/>
                      <a:pt x="34" y="0"/>
                      <a:pt x="34" y="0"/>
                    </a:cubicBezTo>
                    <a:cubicBezTo>
                      <a:pt x="8" y="0"/>
                      <a:pt x="0" y="29"/>
                      <a:pt x="0" y="46"/>
                    </a:cubicBezTo>
                    <a:cubicBezTo>
                      <a:pt x="0" y="63"/>
                      <a:pt x="19" y="69"/>
                      <a:pt x="34" y="69"/>
                    </a:cubicBezTo>
                    <a:cubicBezTo>
                      <a:pt x="71" y="69"/>
                      <a:pt x="71" y="69"/>
                      <a:pt x="71" y="69"/>
                    </a:cubicBezTo>
                    <a:cubicBezTo>
                      <a:pt x="87" y="69"/>
                      <a:pt x="105" y="66"/>
                      <a:pt x="105" y="46"/>
                    </a:cubicBezTo>
                    <a:cubicBezTo>
                      <a:pt x="105" y="27"/>
                      <a:pt x="95" y="0"/>
                      <a:pt x="71"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4" name="Freeform 177"/>
              <p:cNvSpPr>
                <a:spLocks/>
              </p:cNvSpPr>
              <p:nvPr/>
            </p:nvSpPr>
            <p:spPr bwMode="auto">
              <a:xfrm>
                <a:off x="7223125" y="3925888"/>
                <a:ext cx="71437" cy="41275"/>
              </a:xfrm>
              <a:custGeom>
                <a:avLst/>
                <a:gdLst>
                  <a:gd name="T0" fmla="*/ 6 w 19"/>
                  <a:gd name="T1" fmla="*/ 0 h 11"/>
                  <a:gd name="T2" fmla="*/ 0 w 19"/>
                  <a:gd name="T3" fmla="*/ 6 h 11"/>
                  <a:gd name="T4" fmla="*/ 6 w 19"/>
                  <a:gd name="T5" fmla="*/ 11 h 11"/>
                  <a:gd name="T6" fmla="*/ 15 w 19"/>
                  <a:gd name="T7" fmla="*/ 11 h 11"/>
                  <a:gd name="T8" fmla="*/ 19 w 19"/>
                  <a:gd name="T9" fmla="*/ 0 h 11"/>
                  <a:gd name="T10" fmla="*/ 6 w 19"/>
                  <a:gd name="T11" fmla="*/ 0 h 11"/>
                </a:gdLst>
                <a:ahLst/>
                <a:cxnLst>
                  <a:cxn ang="0">
                    <a:pos x="T0" y="T1"/>
                  </a:cxn>
                  <a:cxn ang="0">
                    <a:pos x="T2" y="T3"/>
                  </a:cxn>
                  <a:cxn ang="0">
                    <a:pos x="T4" y="T5"/>
                  </a:cxn>
                  <a:cxn ang="0">
                    <a:pos x="T6" y="T7"/>
                  </a:cxn>
                  <a:cxn ang="0">
                    <a:pos x="T8" y="T9"/>
                  </a:cxn>
                  <a:cxn ang="0">
                    <a:pos x="T10" y="T11"/>
                  </a:cxn>
                </a:cxnLst>
                <a:rect l="0" t="0" r="r" b="b"/>
                <a:pathLst>
                  <a:path w="19" h="11">
                    <a:moveTo>
                      <a:pt x="6" y="0"/>
                    </a:moveTo>
                    <a:cubicBezTo>
                      <a:pt x="3" y="0"/>
                      <a:pt x="0" y="3"/>
                      <a:pt x="0" y="6"/>
                    </a:cubicBezTo>
                    <a:cubicBezTo>
                      <a:pt x="0" y="9"/>
                      <a:pt x="3" y="11"/>
                      <a:pt x="6" y="11"/>
                    </a:cubicBezTo>
                    <a:cubicBezTo>
                      <a:pt x="15" y="11"/>
                      <a:pt x="15" y="11"/>
                      <a:pt x="15" y="11"/>
                    </a:cubicBezTo>
                    <a:cubicBezTo>
                      <a:pt x="19" y="0"/>
                      <a:pt x="19" y="0"/>
                      <a:pt x="19" y="0"/>
                    </a:cubicBezTo>
                    <a:lnTo>
                      <a:pt x="6"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5" name="Freeform 178"/>
              <p:cNvSpPr>
                <a:spLocks/>
              </p:cNvSpPr>
              <p:nvPr/>
            </p:nvSpPr>
            <p:spPr bwMode="auto">
              <a:xfrm>
                <a:off x="7289800" y="3779838"/>
                <a:ext cx="68262" cy="123825"/>
              </a:xfrm>
              <a:custGeom>
                <a:avLst/>
                <a:gdLst>
                  <a:gd name="T0" fmla="*/ 10 w 43"/>
                  <a:gd name="T1" fmla="*/ 78 h 78"/>
                  <a:gd name="T2" fmla="*/ 43 w 43"/>
                  <a:gd name="T3" fmla="*/ 5 h 78"/>
                  <a:gd name="T4" fmla="*/ 19 w 43"/>
                  <a:gd name="T5" fmla="*/ 0 h 78"/>
                  <a:gd name="T6" fmla="*/ 17 w 43"/>
                  <a:gd name="T7" fmla="*/ 5 h 78"/>
                  <a:gd name="T8" fmla="*/ 0 w 43"/>
                  <a:gd name="T9" fmla="*/ 78 h 78"/>
                  <a:gd name="T10" fmla="*/ 10 w 43"/>
                  <a:gd name="T11" fmla="*/ 78 h 78"/>
                </a:gdLst>
                <a:ahLst/>
                <a:cxnLst>
                  <a:cxn ang="0">
                    <a:pos x="T0" y="T1"/>
                  </a:cxn>
                  <a:cxn ang="0">
                    <a:pos x="T2" y="T3"/>
                  </a:cxn>
                  <a:cxn ang="0">
                    <a:pos x="T4" y="T5"/>
                  </a:cxn>
                  <a:cxn ang="0">
                    <a:pos x="T6" y="T7"/>
                  </a:cxn>
                  <a:cxn ang="0">
                    <a:pos x="T8" y="T9"/>
                  </a:cxn>
                  <a:cxn ang="0">
                    <a:pos x="T10" y="T11"/>
                  </a:cxn>
                </a:cxnLst>
                <a:rect l="0" t="0" r="r" b="b"/>
                <a:pathLst>
                  <a:path w="43" h="78">
                    <a:moveTo>
                      <a:pt x="10" y="78"/>
                    </a:moveTo>
                    <a:lnTo>
                      <a:pt x="43" y="5"/>
                    </a:lnTo>
                    <a:lnTo>
                      <a:pt x="19" y="0"/>
                    </a:lnTo>
                    <a:lnTo>
                      <a:pt x="17" y="5"/>
                    </a:lnTo>
                    <a:lnTo>
                      <a:pt x="0" y="78"/>
                    </a:lnTo>
                    <a:lnTo>
                      <a:pt x="10"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92" name="Group 91"/>
            <p:cNvGrpSpPr/>
            <p:nvPr/>
          </p:nvGrpSpPr>
          <p:grpSpPr>
            <a:xfrm>
              <a:off x="2892570" y="2492770"/>
              <a:ext cx="358559" cy="262291"/>
              <a:chOff x="7077075" y="1547813"/>
              <a:chExt cx="523875" cy="398463"/>
            </a:xfrm>
            <a:solidFill>
              <a:schemeClr val="bg1"/>
            </a:solidFill>
          </p:grpSpPr>
          <p:sp>
            <p:nvSpPr>
              <p:cNvPr id="110" name="Freeform 139"/>
              <p:cNvSpPr>
                <a:spLocks/>
              </p:cNvSpPr>
              <p:nvPr/>
            </p:nvSpPr>
            <p:spPr bwMode="auto">
              <a:xfrm>
                <a:off x="7140575" y="1547813"/>
                <a:ext cx="460375" cy="330200"/>
              </a:xfrm>
              <a:custGeom>
                <a:avLst/>
                <a:gdLst>
                  <a:gd name="T0" fmla="*/ 114 w 123"/>
                  <a:gd name="T1" fmla="*/ 0 h 88"/>
                  <a:gd name="T2" fmla="*/ 9 w 123"/>
                  <a:gd name="T3" fmla="*/ 0 h 88"/>
                  <a:gd name="T4" fmla="*/ 0 w 123"/>
                  <a:gd name="T5" fmla="*/ 9 h 88"/>
                  <a:gd name="T6" fmla="*/ 0 w 123"/>
                  <a:gd name="T7" fmla="*/ 10 h 88"/>
                  <a:gd name="T8" fmla="*/ 97 w 123"/>
                  <a:gd name="T9" fmla="*/ 10 h 88"/>
                  <a:gd name="T10" fmla="*/ 114 w 123"/>
                  <a:gd name="T11" fmla="*/ 27 h 88"/>
                  <a:gd name="T12" fmla="*/ 114 w 123"/>
                  <a:gd name="T13" fmla="*/ 88 h 88"/>
                  <a:gd name="T14" fmla="*/ 114 w 123"/>
                  <a:gd name="T15" fmla="*/ 88 h 88"/>
                  <a:gd name="T16" fmla="*/ 123 w 123"/>
                  <a:gd name="T17" fmla="*/ 79 h 88"/>
                  <a:gd name="T18" fmla="*/ 123 w 123"/>
                  <a:gd name="T19" fmla="*/ 9 h 88"/>
                  <a:gd name="T20" fmla="*/ 114 w 123"/>
                  <a:gd name="T21" fmla="*/ 0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23" h="88">
                    <a:moveTo>
                      <a:pt x="114" y="0"/>
                    </a:moveTo>
                    <a:cubicBezTo>
                      <a:pt x="9" y="0"/>
                      <a:pt x="9" y="0"/>
                      <a:pt x="9" y="0"/>
                    </a:cubicBezTo>
                    <a:cubicBezTo>
                      <a:pt x="4" y="0"/>
                      <a:pt x="0" y="4"/>
                      <a:pt x="0" y="9"/>
                    </a:cubicBezTo>
                    <a:cubicBezTo>
                      <a:pt x="0" y="10"/>
                      <a:pt x="0" y="10"/>
                      <a:pt x="0" y="10"/>
                    </a:cubicBezTo>
                    <a:cubicBezTo>
                      <a:pt x="97" y="10"/>
                      <a:pt x="97" y="10"/>
                      <a:pt x="97" y="10"/>
                    </a:cubicBezTo>
                    <a:cubicBezTo>
                      <a:pt x="106" y="10"/>
                      <a:pt x="114" y="17"/>
                      <a:pt x="114" y="27"/>
                    </a:cubicBezTo>
                    <a:cubicBezTo>
                      <a:pt x="114" y="88"/>
                      <a:pt x="114" y="88"/>
                      <a:pt x="114" y="88"/>
                    </a:cubicBezTo>
                    <a:cubicBezTo>
                      <a:pt x="114" y="88"/>
                      <a:pt x="114" y="88"/>
                      <a:pt x="114" y="88"/>
                    </a:cubicBezTo>
                    <a:cubicBezTo>
                      <a:pt x="119" y="88"/>
                      <a:pt x="123" y="84"/>
                      <a:pt x="123" y="79"/>
                    </a:cubicBezTo>
                    <a:cubicBezTo>
                      <a:pt x="123" y="9"/>
                      <a:pt x="123" y="9"/>
                      <a:pt x="123" y="9"/>
                    </a:cubicBezTo>
                    <a:cubicBezTo>
                      <a:pt x="123" y="4"/>
                      <a:pt x="119" y="0"/>
                      <a:pt x="11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1" name="Freeform 140"/>
              <p:cNvSpPr>
                <a:spLocks noEditPoints="1"/>
              </p:cNvSpPr>
              <p:nvPr/>
            </p:nvSpPr>
            <p:spPr bwMode="auto">
              <a:xfrm>
                <a:off x="7077075" y="1616076"/>
                <a:ext cx="457200" cy="330200"/>
              </a:xfrm>
              <a:custGeom>
                <a:avLst/>
                <a:gdLst>
                  <a:gd name="T0" fmla="*/ 114 w 122"/>
                  <a:gd name="T1" fmla="*/ 0 h 88"/>
                  <a:gd name="T2" fmla="*/ 8 w 122"/>
                  <a:gd name="T3" fmla="*/ 0 h 88"/>
                  <a:gd name="T4" fmla="*/ 0 w 122"/>
                  <a:gd name="T5" fmla="*/ 9 h 88"/>
                  <a:gd name="T6" fmla="*/ 0 w 122"/>
                  <a:gd name="T7" fmla="*/ 80 h 88"/>
                  <a:gd name="T8" fmla="*/ 8 w 122"/>
                  <a:gd name="T9" fmla="*/ 88 h 88"/>
                  <a:gd name="T10" fmla="*/ 25 w 122"/>
                  <a:gd name="T11" fmla="*/ 88 h 88"/>
                  <a:gd name="T12" fmla="*/ 25 w 122"/>
                  <a:gd name="T13" fmla="*/ 70 h 88"/>
                  <a:gd name="T14" fmla="*/ 48 w 122"/>
                  <a:gd name="T15" fmla="*/ 59 h 88"/>
                  <a:gd name="T16" fmla="*/ 58 w 122"/>
                  <a:gd name="T17" fmla="*/ 76 h 88"/>
                  <a:gd name="T18" fmla="*/ 58 w 122"/>
                  <a:gd name="T19" fmla="*/ 73 h 88"/>
                  <a:gd name="T20" fmla="*/ 59 w 122"/>
                  <a:gd name="T21" fmla="*/ 67 h 88"/>
                  <a:gd name="T22" fmla="*/ 57 w 122"/>
                  <a:gd name="T23" fmla="*/ 64 h 88"/>
                  <a:gd name="T24" fmla="*/ 61 w 122"/>
                  <a:gd name="T25" fmla="*/ 62 h 88"/>
                  <a:gd name="T26" fmla="*/ 62 w 122"/>
                  <a:gd name="T27" fmla="*/ 62 h 88"/>
                  <a:gd name="T28" fmla="*/ 66 w 122"/>
                  <a:gd name="T29" fmla="*/ 64 h 88"/>
                  <a:gd name="T30" fmla="*/ 64 w 122"/>
                  <a:gd name="T31" fmla="*/ 67 h 88"/>
                  <a:gd name="T32" fmla="*/ 66 w 122"/>
                  <a:gd name="T33" fmla="*/ 73 h 88"/>
                  <a:gd name="T34" fmla="*/ 66 w 122"/>
                  <a:gd name="T35" fmla="*/ 76 h 88"/>
                  <a:gd name="T36" fmla="*/ 75 w 122"/>
                  <a:gd name="T37" fmla="*/ 59 h 88"/>
                  <a:gd name="T38" fmla="*/ 97 w 122"/>
                  <a:gd name="T39" fmla="*/ 70 h 88"/>
                  <a:gd name="T40" fmla="*/ 97 w 122"/>
                  <a:gd name="T41" fmla="*/ 88 h 88"/>
                  <a:gd name="T42" fmla="*/ 114 w 122"/>
                  <a:gd name="T43" fmla="*/ 88 h 88"/>
                  <a:gd name="T44" fmla="*/ 122 w 122"/>
                  <a:gd name="T45" fmla="*/ 80 h 88"/>
                  <a:gd name="T46" fmla="*/ 122 w 122"/>
                  <a:gd name="T47" fmla="*/ 9 h 88"/>
                  <a:gd name="T48" fmla="*/ 114 w 122"/>
                  <a:gd name="T49" fmla="*/ 0 h 88"/>
                  <a:gd name="T50" fmla="*/ 75 w 122"/>
                  <a:gd name="T51" fmla="*/ 45 h 88"/>
                  <a:gd name="T52" fmla="*/ 75 w 122"/>
                  <a:gd name="T53" fmla="*/ 45 h 88"/>
                  <a:gd name="T54" fmla="*/ 61 w 122"/>
                  <a:gd name="T55" fmla="*/ 60 h 88"/>
                  <a:gd name="T56" fmla="*/ 47 w 122"/>
                  <a:gd name="T57" fmla="*/ 45 h 88"/>
                  <a:gd name="T58" fmla="*/ 42 w 122"/>
                  <a:gd name="T59" fmla="*/ 40 h 88"/>
                  <a:gd name="T60" fmla="*/ 45 w 122"/>
                  <a:gd name="T61" fmla="*/ 36 h 88"/>
                  <a:gd name="T62" fmla="*/ 45 w 122"/>
                  <a:gd name="T63" fmla="*/ 35 h 88"/>
                  <a:gd name="T64" fmla="*/ 61 w 122"/>
                  <a:gd name="T65" fmla="*/ 17 h 88"/>
                  <a:gd name="T66" fmla="*/ 77 w 122"/>
                  <a:gd name="T67" fmla="*/ 35 h 88"/>
                  <a:gd name="T68" fmla="*/ 77 w 122"/>
                  <a:gd name="T69" fmla="*/ 35 h 88"/>
                  <a:gd name="T70" fmla="*/ 77 w 122"/>
                  <a:gd name="T71" fmla="*/ 35 h 88"/>
                  <a:gd name="T72" fmla="*/ 80 w 122"/>
                  <a:gd name="T73" fmla="*/ 40 h 88"/>
                  <a:gd name="T74" fmla="*/ 75 w 122"/>
                  <a:gd name="T75" fmla="*/ 45 h 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22" h="88">
                    <a:moveTo>
                      <a:pt x="114" y="0"/>
                    </a:moveTo>
                    <a:cubicBezTo>
                      <a:pt x="8" y="0"/>
                      <a:pt x="8" y="0"/>
                      <a:pt x="8" y="0"/>
                    </a:cubicBezTo>
                    <a:cubicBezTo>
                      <a:pt x="4" y="0"/>
                      <a:pt x="0" y="4"/>
                      <a:pt x="0" y="9"/>
                    </a:cubicBezTo>
                    <a:cubicBezTo>
                      <a:pt x="0" y="80"/>
                      <a:pt x="0" y="80"/>
                      <a:pt x="0" y="80"/>
                    </a:cubicBezTo>
                    <a:cubicBezTo>
                      <a:pt x="0" y="84"/>
                      <a:pt x="4" y="88"/>
                      <a:pt x="8" y="88"/>
                    </a:cubicBezTo>
                    <a:cubicBezTo>
                      <a:pt x="25" y="88"/>
                      <a:pt x="25" y="88"/>
                      <a:pt x="25" y="88"/>
                    </a:cubicBezTo>
                    <a:cubicBezTo>
                      <a:pt x="25" y="70"/>
                      <a:pt x="25" y="70"/>
                      <a:pt x="25" y="70"/>
                    </a:cubicBezTo>
                    <a:cubicBezTo>
                      <a:pt x="25" y="70"/>
                      <a:pt x="35" y="62"/>
                      <a:pt x="48" y="59"/>
                    </a:cubicBezTo>
                    <a:cubicBezTo>
                      <a:pt x="50" y="63"/>
                      <a:pt x="55" y="73"/>
                      <a:pt x="58" y="76"/>
                    </a:cubicBezTo>
                    <a:cubicBezTo>
                      <a:pt x="58" y="76"/>
                      <a:pt x="58" y="75"/>
                      <a:pt x="58" y="73"/>
                    </a:cubicBezTo>
                    <a:cubicBezTo>
                      <a:pt x="58" y="71"/>
                      <a:pt x="59" y="68"/>
                      <a:pt x="59" y="67"/>
                    </a:cubicBezTo>
                    <a:cubicBezTo>
                      <a:pt x="59" y="66"/>
                      <a:pt x="57" y="66"/>
                      <a:pt x="57" y="64"/>
                    </a:cubicBezTo>
                    <a:cubicBezTo>
                      <a:pt x="57" y="62"/>
                      <a:pt x="58" y="62"/>
                      <a:pt x="61" y="62"/>
                    </a:cubicBezTo>
                    <a:cubicBezTo>
                      <a:pt x="61" y="62"/>
                      <a:pt x="62" y="62"/>
                      <a:pt x="62" y="62"/>
                    </a:cubicBezTo>
                    <a:cubicBezTo>
                      <a:pt x="65" y="62"/>
                      <a:pt x="66" y="62"/>
                      <a:pt x="66" y="64"/>
                    </a:cubicBezTo>
                    <a:cubicBezTo>
                      <a:pt x="66" y="66"/>
                      <a:pt x="64" y="66"/>
                      <a:pt x="64" y="67"/>
                    </a:cubicBezTo>
                    <a:cubicBezTo>
                      <a:pt x="64" y="68"/>
                      <a:pt x="66" y="71"/>
                      <a:pt x="66" y="73"/>
                    </a:cubicBezTo>
                    <a:cubicBezTo>
                      <a:pt x="66" y="75"/>
                      <a:pt x="66" y="76"/>
                      <a:pt x="66" y="76"/>
                    </a:cubicBezTo>
                    <a:cubicBezTo>
                      <a:pt x="68" y="73"/>
                      <a:pt x="73" y="64"/>
                      <a:pt x="75" y="59"/>
                    </a:cubicBezTo>
                    <a:cubicBezTo>
                      <a:pt x="88" y="63"/>
                      <a:pt x="97" y="70"/>
                      <a:pt x="97" y="70"/>
                    </a:cubicBezTo>
                    <a:cubicBezTo>
                      <a:pt x="97" y="88"/>
                      <a:pt x="97" y="88"/>
                      <a:pt x="97" y="88"/>
                    </a:cubicBezTo>
                    <a:cubicBezTo>
                      <a:pt x="114" y="88"/>
                      <a:pt x="114" y="88"/>
                      <a:pt x="114" y="88"/>
                    </a:cubicBezTo>
                    <a:cubicBezTo>
                      <a:pt x="118" y="88"/>
                      <a:pt x="122" y="84"/>
                      <a:pt x="122" y="80"/>
                    </a:cubicBezTo>
                    <a:cubicBezTo>
                      <a:pt x="122" y="9"/>
                      <a:pt x="122" y="9"/>
                      <a:pt x="122" y="9"/>
                    </a:cubicBezTo>
                    <a:cubicBezTo>
                      <a:pt x="122" y="4"/>
                      <a:pt x="118" y="0"/>
                      <a:pt x="114" y="0"/>
                    </a:cubicBezTo>
                    <a:close/>
                    <a:moveTo>
                      <a:pt x="75" y="45"/>
                    </a:moveTo>
                    <a:cubicBezTo>
                      <a:pt x="75" y="45"/>
                      <a:pt x="75" y="45"/>
                      <a:pt x="75" y="45"/>
                    </a:cubicBezTo>
                    <a:cubicBezTo>
                      <a:pt x="72" y="53"/>
                      <a:pt x="66" y="60"/>
                      <a:pt x="61" y="60"/>
                    </a:cubicBezTo>
                    <a:cubicBezTo>
                      <a:pt x="56" y="60"/>
                      <a:pt x="50" y="53"/>
                      <a:pt x="47" y="45"/>
                    </a:cubicBezTo>
                    <a:cubicBezTo>
                      <a:pt x="45" y="44"/>
                      <a:pt x="42" y="42"/>
                      <a:pt x="42" y="40"/>
                    </a:cubicBezTo>
                    <a:cubicBezTo>
                      <a:pt x="42" y="38"/>
                      <a:pt x="44" y="36"/>
                      <a:pt x="45" y="36"/>
                    </a:cubicBezTo>
                    <a:cubicBezTo>
                      <a:pt x="45" y="35"/>
                      <a:pt x="45" y="35"/>
                      <a:pt x="45" y="35"/>
                    </a:cubicBezTo>
                    <a:cubicBezTo>
                      <a:pt x="45" y="23"/>
                      <a:pt x="53" y="17"/>
                      <a:pt x="61" y="17"/>
                    </a:cubicBezTo>
                    <a:cubicBezTo>
                      <a:pt x="69" y="17"/>
                      <a:pt x="77" y="23"/>
                      <a:pt x="77" y="35"/>
                    </a:cubicBezTo>
                    <a:cubicBezTo>
                      <a:pt x="77" y="35"/>
                      <a:pt x="77" y="35"/>
                      <a:pt x="77" y="35"/>
                    </a:cubicBezTo>
                    <a:cubicBezTo>
                      <a:pt x="77" y="35"/>
                      <a:pt x="77" y="35"/>
                      <a:pt x="77" y="35"/>
                    </a:cubicBezTo>
                    <a:cubicBezTo>
                      <a:pt x="79" y="35"/>
                      <a:pt x="80" y="38"/>
                      <a:pt x="80" y="40"/>
                    </a:cubicBezTo>
                    <a:cubicBezTo>
                      <a:pt x="80" y="43"/>
                      <a:pt x="77" y="45"/>
                      <a:pt x="75" y="4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93" name="Group 92"/>
            <p:cNvGrpSpPr/>
            <p:nvPr/>
          </p:nvGrpSpPr>
          <p:grpSpPr>
            <a:xfrm>
              <a:off x="3807471" y="6137705"/>
              <a:ext cx="266242" cy="290345"/>
              <a:chOff x="6078538" y="5541963"/>
              <a:chExt cx="525462" cy="503238"/>
            </a:xfrm>
            <a:solidFill>
              <a:schemeClr val="bg1"/>
            </a:solidFill>
          </p:grpSpPr>
          <p:sp>
            <p:nvSpPr>
              <p:cNvPr id="100" name="Freeform 30"/>
              <p:cNvSpPr>
                <a:spLocks/>
              </p:cNvSpPr>
              <p:nvPr/>
            </p:nvSpPr>
            <p:spPr bwMode="auto">
              <a:xfrm>
                <a:off x="6078538" y="5719763"/>
                <a:ext cx="109537" cy="33338"/>
              </a:xfrm>
              <a:custGeom>
                <a:avLst/>
                <a:gdLst>
                  <a:gd name="T0" fmla="*/ 7 w 29"/>
                  <a:gd name="T1" fmla="*/ 9 h 9"/>
                  <a:gd name="T2" fmla="*/ 23 w 29"/>
                  <a:gd name="T3" fmla="*/ 9 h 9"/>
                  <a:gd name="T4" fmla="*/ 29 w 29"/>
                  <a:gd name="T5" fmla="*/ 5 h 9"/>
                  <a:gd name="T6" fmla="*/ 23 w 29"/>
                  <a:gd name="T7" fmla="*/ 0 h 9"/>
                  <a:gd name="T8" fmla="*/ 7 w 29"/>
                  <a:gd name="T9" fmla="*/ 0 h 9"/>
                  <a:gd name="T10" fmla="*/ 0 w 29"/>
                  <a:gd name="T11" fmla="*/ 5 h 9"/>
                  <a:gd name="T12" fmla="*/ 7 w 2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7" y="9"/>
                    </a:moveTo>
                    <a:cubicBezTo>
                      <a:pt x="23" y="9"/>
                      <a:pt x="23" y="9"/>
                      <a:pt x="23" y="9"/>
                    </a:cubicBezTo>
                    <a:cubicBezTo>
                      <a:pt x="26" y="9"/>
                      <a:pt x="29" y="7"/>
                      <a:pt x="29" y="5"/>
                    </a:cubicBezTo>
                    <a:cubicBezTo>
                      <a:pt x="29" y="2"/>
                      <a:pt x="26" y="0"/>
                      <a:pt x="23" y="0"/>
                    </a:cubicBezTo>
                    <a:cubicBezTo>
                      <a:pt x="7" y="0"/>
                      <a:pt x="7" y="0"/>
                      <a:pt x="7" y="0"/>
                    </a:cubicBezTo>
                    <a:cubicBezTo>
                      <a:pt x="3" y="0"/>
                      <a:pt x="0" y="2"/>
                      <a:pt x="0" y="5"/>
                    </a:cubicBezTo>
                    <a:cubicBezTo>
                      <a:pt x="0" y="7"/>
                      <a:pt x="3" y="9"/>
                      <a:pt x="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1" name="Freeform 31"/>
              <p:cNvSpPr>
                <a:spLocks/>
              </p:cNvSpPr>
              <p:nvPr/>
            </p:nvSpPr>
            <p:spPr bwMode="auto">
              <a:xfrm>
                <a:off x="6078538" y="5602288"/>
                <a:ext cx="109537" cy="34925"/>
              </a:xfrm>
              <a:custGeom>
                <a:avLst/>
                <a:gdLst>
                  <a:gd name="T0" fmla="*/ 7 w 29"/>
                  <a:gd name="T1" fmla="*/ 9 h 9"/>
                  <a:gd name="T2" fmla="*/ 23 w 29"/>
                  <a:gd name="T3" fmla="*/ 9 h 9"/>
                  <a:gd name="T4" fmla="*/ 29 w 29"/>
                  <a:gd name="T5" fmla="*/ 4 h 9"/>
                  <a:gd name="T6" fmla="*/ 23 w 29"/>
                  <a:gd name="T7" fmla="*/ 0 h 9"/>
                  <a:gd name="T8" fmla="*/ 7 w 29"/>
                  <a:gd name="T9" fmla="*/ 0 h 9"/>
                  <a:gd name="T10" fmla="*/ 0 w 29"/>
                  <a:gd name="T11" fmla="*/ 4 h 9"/>
                  <a:gd name="T12" fmla="*/ 7 w 29"/>
                  <a:gd name="T13" fmla="*/ 9 h 9"/>
                </a:gdLst>
                <a:ahLst/>
                <a:cxnLst>
                  <a:cxn ang="0">
                    <a:pos x="T0" y="T1"/>
                  </a:cxn>
                  <a:cxn ang="0">
                    <a:pos x="T2" y="T3"/>
                  </a:cxn>
                  <a:cxn ang="0">
                    <a:pos x="T4" y="T5"/>
                  </a:cxn>
                  <a:cxn ang="0">
                    <a:pos x="T6" y="T7"/>
                  </a:cxn>
                  <a:cxn ang="0">
                    <a:pos x="T8" y="T9"/>
                  </a:cxn>
                  <a:cxn ang="0">
                    <a:pos x="T10" y="T11"/>
                  </a:cxn>
                  <a:cxn ang="0">
                    <a:pos x="T12" y="T13"/>
                  </a:cxn>
                </a:cxnLst>
                <a:rect l="0" t="0" r="r" b="b"/>
                <a:pathLst>
                  <a:path w="29" h="9">
                    <a:moveTo>
                      <a:pt x="7" y="9"/>
                    </a:moveTo>
                    <a:cubicBezTo>
                      <a:pt x="23" y="9"/>
                      <a:pt x="23" y="9"/>
                      <a:pt x="23" y="9"/>
                    </a:cubicBezTo>
                    <a:cubicBezTo>
                      <a:pt x="26" y="9"/>
                      <a:pt x="29" y="7"/>
                      <a:pt x="29" y="4"/>
                    </a:cubicBezTo>
                    <a:cubicBezTo>
                      <a:pt x="29" y="2"/>
                      <a:pt x="26" y="0"/>
                      <a:pt x="23" y="0"/>
                    </a:cubicBezTo>
                    <a:cubicBezTo>
                      <a:pt x="7" y="0"/>
                      <a:pt x="7" y="0"/>
                      <a:pt x="7" y="0"/>
                    </a:cubicBezTo>
                    <a:cubicBezTo>
                      <a:pt x="3" y="0"/>
                      <a:pt x="0" y="2"/>
                      <a:pt x="0" y="4"/>
                    </a:cubicBezTo>
                    <a:cubicBezTo>
                      <a:pt x="0" y="7"/>
                      <a:pt x="3" y="9"/>
                      <a:pt x="7"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2" name="Freeform 32"/>
              <p:cNvSpPr>
                <a:spLocks/>
              </p:cNvSpPr>
              <p:nvPr/>
            </p:nvSpPr>
            <p:spPr bwMode="auto">
              <a:xfrm>
                <a:off x="6078538" y="5835651"/>
                <a:ext cx="109537" cy="36513"/>
              </a:xfrm>
              <a:custGeom>
                <a:avLst/>
                <a:gdLst>
                  <a:gd name="T0" fmla="*/ 7 w 29"/>
                  <a:gd name="T1" fmla="*/ 10 h 10"/>
                  <a:gd name="T2" fmla="*/ 23 w 29"/>
                  <a:gd name="T3" fmla="*/ 10 h 10"/>
                  <a:gd name="T4" fmla="*/ 29 w 29"/>
                  <a:gd name="T5" fmla="*/ 5 h 10"/>
                  <a:gd name="T6" fmla="*/ 23 w 29"/>
                  <a:gd name="T7" fmla="*/ 0 h 10"/>
                  <a:gd name="T8" fmla="*/ 7 w 29"/>
                  <a:gd name="T9" fmla="*/ 0 h 10"/>
                  <a:gd name="T10" fmla="*/ 0 w 29"/>
                  <a:gd name="T11" fmla="*/ 5 h 10"/>
                  <a:gd name="T12" fmla="*/ 7 w 29"/>
                  <a:gd name="T13" fmla="*/ 10 h 10"/>
                </a:gdLst>
                <a:ahLst/>
                <a:cxnLst>
                  <a:cxn ang="0">
                    <a:pos x="T0" y="T1"/>
                  </a:cxn>
                  <a:cxn ang="0">
                    <a:pos x="T2" y="T3"/>
                  </a:cxn>
                  <a:cxn ang="0">
                    <a:pos x="T4" y="T5"/>
                  </a:cxn>
                  <a:cxn ang="0">
                    <a:pos x="T6" y="T7"/>
                  </a:cxn>
                  <a:cxn ang="0">
                    <a:pos x="T8" y="T9"/>
                  </a:cxn>
                  <a:cxn ang="0">
                    <a:pos x="T10" y="T11"/>
                  </a:cxn>
                  <a:cxn ang="0">
                    <a:pos x="T12" y="T13"/>
                  </a:cxn>
                </a:cxnLst>
                <a:rect l="0" t="0" r="r" b="b"/>
                <a:pathLst>
                  <a:path w="29" h="10">
                    <a:moveTo>
                      <a:pt x="7" y="10"/>
                    </a:moveTo>
                    <a:cubicBezTo>
                      <a:pt x="23" y="10"/>
                      <a:pt x="23" y="10"/>
                      <a:pt x="23" y="10"/>
                    </a:cubicBezTo>
                    <a:cubicBezTo>
                      <a:pt x="26" y="10"/>
                      <a:pt x="29" y="7"/>
                      <a:pt x="29" y="5"/>
                    </a:cubicBezTo>
                    <a:cubicBezTo>
                      <a:pt x="29" y="2"/>
                      <a:pt x="26" y="0"/>
                      <a:pt x="23" y="0"/>
                    </a:cubicBezTo>
                    <a:cubicBezTo>
                      <a:pt x="7" y="0"/>
                      <a:pt x="7" y="0"/>
                      <a:pt x="7" y="0"/>
                    </a:cubicBezTo>
                    <a:cubicBezTo>
                      <a:pt x="3" y="0"/>
                      <a:pt x="0" y="2"/>
                      <a:pt x="0" y="5"/>
                    </a:cubicBezTo>
                    <a:cubicBezTo>
                      <a:pt x="0" y="7"/>
                      <a:pt x="3" y="10"/>
                      <a:pt x="7"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3" name="Freeform 33"/>
              <p:cNvSpPr>
                <a:spLocks noEditPoints="1"/>
              </p:cNvSpPr>
              <p:nvPr/>
            </p:nvSpPr>
            <p:spPr bwMode="auto">
              <a:xfrm>
                <a:off x="6119813" y="5541963"/>
                <a:ext cx="404812" cy="503238"/>
              </a:xfrm>
              <a:custGeom>
                <a:avLst/>
                <a:gdLst>
                  <a:gd name="T0" fmla="*/ 100 w 108"/>
                  <a:gd name="T1" fmla="*/ 0 h 134"/>
                  <a:gd name="T2" fmla="*/ 8 w 108"/>
                  <a:gd name="T3" fmla="*/ 0 h 134"/>
                  <a:gd name="T4" fmla="*/ 0 w 108"/>
                  <a:gd name="T5" fmla="*/ 8 h 134"/>
                  <a:gd name="T6" fmla="*/ 0 w 108"/>
                  <a:gd name="T7" fmla="*/ 12 h 134"/>
                  <a:gd name="T8" fmla="*/ 14 w 108"/>
                  <a:gd name="T9" fmla="*/ 12 h 134"/>
                  <a:gd name="T10" fmla="*/ 22 w 108"/>
                  <a:gd name="T11" fmla="*/ 20 h 134"/>
                  <a:gd name="T12" fmla="*/ 14 w 108"/>
                  <a:gd name="T13" fmla="*/ 28 h 134"/>
                  <a:gd name="T14" fmla="*/ 0 w 108"/>
                  <a:gd name="T15" fmla="*/ 28 h 134"/>
                  <a:gd name="T16" fmla="*/ 0 w 108"/>
                  <a:gd name="T17" fmla="*/ 44 h 134"/>
                  <a:gd name="T18" fmla="*/ 14 w 108"/>
                  <a:gd name="T19" fmla="*/ 44 h 134"/>
                  <a:gd name="T20" fmla="*/ 22 w 108"/>
                  <a:gd name="T21" fmla="*/ 52 h 134"/>
                  <a:gd name="T22" fmla="*/ 14 w 108"/>
                  <a:gd name="T23" fmla="*/ 60 h 134"/>
                  <a:gd name="T24" fmla="*/ 0 w 108"/>
                  <a:gd name="T25" fmla="*/ 60 h 134"/>
                  <a:gd name="T26" fmla="*/ 0 w 108"/>
                  <a:gd name="T27" fmla="*/ 75 h 134"/>
                  <a:gd name="T28" fmla="*/ 14 w 108"/>
                  <a:gd name="T29" fmla="*/ 75 h 134"/>
                  <a:gd name="T30" fmla="*/ 22 w 108"/>
                  <a:gd name="T31" fmla="*/ 83 h 134"/>
                  <a:gd name="T32" fmla="*/ 14 w 108"/>
                  <a:gd name="T33" fmla="*/ 91 h 134"/>
                  <a:gd name="T34" fmla="*/ 0 w 108"/>
                  <a:gd name="T35" fmla="*/ 91 h 134"/>
                  <a:gd name="T36" fmla="*/ 0 w 108"/>
                  <a:gd name="T37" fmla="*/ 106 h 134"/>
                  <a:gd name="T38" fmla="*/ 14 w 108"/>
                  <a:gd name="T39" fmla="*/ 106 h 134"/>
                  <a:gd name="T40" fmla="*/ 22 w 108"/>
                  <a:gd name="T41" fmla="*/ 114 h 134"/>
                  <a:gd name="T42" fmla="*/ 14 w 108"/>
                  <a:gd name="T43" fmla="*/ 122 h 134"/>
                  <a:gd name="T44" fmla="*/ 0 w 108"/>
                  <a:gd name="T45" fmla="*/ 122 h 134"/>
                  <a:gd name="T46" fmla="*/ 0 w 108"/>
                  <a:gd name="T47" fmla="*/ 126 h 134"/>
                  <a:gd name="T48" fmla="*/ 8 w 108"/>
                  <a:gd name="T49" fmla="*/ 134 h 134"/>
                  <a:gd name="T50" fmla="*/ 100 w 108"/>
                  <a:gd name="T51" fmla="*/ 134 h 134"/>
                  <a:gd name="T52" fmla="*/ 108 w 108"/>
                  <a:gd name="T53" fmla="*/ 126 h 134"/>
                  <a:gd name="T54" fmla="*/ 108 w 108"/>
                  <a:gd name="T55" fmla="*/ 8 h 134"/>
                  <a:gd name="T56" fmla="*/ 100 w 108"/>
                  <a:gd name="T57" fmla="*/ 0 h 134"/>
                  <a:gd name="T58" fmla="*/ 100 w 108"/>
                  <a:gd name="T59" fmla="*/ 33 h 134"/>
                  <a:gd name="T60" fmla="*/ 92 w 108"/>
                  <a:gd name="T61" fmla="*/ 41 h 134"/>
                  <a:gd name="T62" fmla="*/ 39 w 108"/>
                  <a:gd name="T63" fmla="*/ 41 h 134"/>
                  <a:gd name="T64" fmla="*/ 31 w 108"/>
                  <a:gd name="T65" fmla="*/ 33 h 134"/>
                  <a:gd name="T66" fmla="*/ 31 w 108"/>
                  <a:gd name="T67" fmla="*/ 20 h 134"/>
                  <a:gd name="T68" fmla="*/ 39 w 108"/>
                  <a:gd name="T69" fmla="*/ 12 h 134"/>
                  <a:gd name="T70" fmla="*/ 92 w 108"/>
                  <a:gd name="T71" fmla="*/ 12 h 134"/>
                  <a:gd name="T72" fmla="*/ 100 w 108"/>
                  <a:gd name="T73" fmla="*/ 20 h 134"/>
                  <a:gd name="T74" fmla="*/ 100 w 108"/>
                  <a:gd name="T75" fmla="*/ 33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108" h="134">
                    <a:moveTo>
                      <a:pt x="100" y="0"/>
                    </a:moveTo>
                    <a:cubicBezTo>
                      <a:pt x="8" y="0"/>
                      <a:pt x="8" y="0"/>
                      <a:pt x="8" y="0"/>
                    </a:cubicBezTo>
                    <a:cubicBezTo>
                      <a:pt x="4" y="0"/>
                      <a:pt x="0" y="3"/>
                      <a:pt x="0" y="8"/>
                    </a:cubicBezTo>
                    <a:cubicBezTo>
                      <a:pt x="0" y="12"/>
                      <a:pt x="0" y="12"/>
                      <a:pt x="0" y="12"/>
                    </a:cubicBezTo>
                    <a:cubicBezTo>
                      <a:pt x="14" y="12"/>
                      <a:pt x="14" y="12"/>
                      <a:pt x="14" y="12"/>
                    </a:cubicBezTo>
                    <a:cubicBezTo>
                      <a:pt x="19" y="12"/>
                      <a:pt x="22" y="16"/>
                      <a:pt x="22" y="20"/>
                    </a:cubicBezTo>
                    <a:cubicBezTo>
                      <a:pt x="22" y="25"/>
                      <a:pt x="19" y="28"/>
                      <a:pt x="14" y="28"/>
                    </a:cubicBezTo>
                    <a:cubicBezTo>
                      <a:pt x="0" y="28"/>
                      <a:pt x="0" y="28"/>
                      <a:pt x="0" y="28"/>
                    </a:cubicBezTo>
                    <a:cubicBezTo>
                      <a:pt x="0" y="44"/>
                      <a:pt x="0" y="44"/>
                      <a:pt x="0" y="44"/>
                    </a:cubicBezTo>
                    <a:cubicBezTo>
                      <a:pt x="14" y="44"/>
                      <a:pt x="14" y="44"/>
                      <a:pt x="14" y="44"/>
                    </a:cubicBezTo>
                    <a:cubicBezTo>
                      <a:pt x="19" y="44"/>
                      <a:pt x="22" y="47"/>
                      <a:pt x="22" y="52"/>
                    </a:cubicBezTo>
                    <a:cubicBezTo>
                      <a:pt x="22" y="56"/>
                      <a:pt x="19" y="60"/>
                      <a:pt x="14" y="60"/>
                    </a:cubicBezTo>
                    <a:cubicBezTo>
                      <a:pt x="0" y="60"/>
                      <a:pt x="0" y="60"/>
                      <a:pt x="0" y="60"/>
                    </a:cubicBezTo>
                    <a:cubicBezTo>
                      <a:pt x="0" y="75"/>
                      <a:pt x="0" y="75"/>
                      <a:pt x="0" y="75"/>
                    </a:cubicBezTo>
                    <a:cubicBezTo>
                      <a:pt x="14" y="75"/>
                      <a:pt x="14" y="75"/>
                      <a:pt x="14" y="75"/>
                    </a:cubicBezTo>
                    <a:cubicBezTo>
                      <a:pt x="19" y="75"/>
                      <a:pt x="22" y="78"/>
                      <a:pt x="22" y="83"/>
                    </a:cubicBezTo>
                    <a:cubicBezTo>
                      <a:pt x="22" y="87"/>
                      <a:pt x="19" y="91"/>
                      <a:pt x="14" y="91"/>
                    </a:cubicBezTo>
                    <a:cubicBezTo>
                      <a:pt x="0" y="91"/>
                      <a:pt x="0" y="91"/>
                      <a:pt x="0" y="91"/>
                    </a:cubicBezTo>
                    <a:cubicBezTo>
                      <a:pt x="0" y="106"/>
                      <a:pt x="0" y="106"/>
                      <a:pt x="0" y="106"/>
                    </a:cubicBezTo>
                    <a:cubicBezTo>
                      <a:pt x="14" y="106"/>
                      <a:pt x="14" y="106"/>
                      <a:pt x="14" y="106"/>
                    </a:cubicBezTo>
                    <a:cubicBezTo>
                      <a:pt x="19" y="106"/>
                      <a:pt x="22" y="110"/>
                      <a:pt x="22" y="114"/>
                    </a:cubicBezTo>
                    <a:cubicBezTo>
                      <a:pt x="22" y="118"/>
                      <a:pt x="19" y="122"/>
                      <a:pt x="14" y="122"/>
                    </a:cubicBezTo>
                    <a:cubicBezTo>
                      <a:pt x="0" y="122"/>
                      <a:pt x="0" y="122"/>
                      <a:pt x="0" y="122"/>
                    </a:cubicBezTo>
                    <a:cubicBezTo>
                      <a:pt x="0" y="126"/>
                      <a:pt x="0" y="126"/>
                      <a:pt x="0" y="126"/>
                    </a:cubicBezTo>
                    <a:cubicBezTo>
                      <a:pt x="0" y="131"/>
                      <a:pt x="4" y="134"/>
                      <a:pt x="8" y="134"/>
                    </a:cubicBezTo>
                    <a:cubicBezTo>
                      <a:pt x="100" y="134"/>
                      <a:pt x="100" y="134"/>
                      <a:pt x="100" y="134"/>
                    </a:cubicBezTo>
                    <a:cubicBezTo>
                      <a:pt x="105" y="134"/>
                      <a:pt x="108" y="131"/>
                      <a:pt x="108" y="126"/>
                    </a:cubicBezTo>
                    <a:cubicBezTo>
                      <a:pt x="108" y="8"/>
                      <a:pt x="108" y="8"/>
                      <a:pt x="108" y="8"/>
                    </a:cubicBezTo>
                    <a:cubicBezTo>
                      <a:pt x="108" y="3"/>
                      <a:pt x="105" y="0"/>
                      <a:pt x="100" y="0"/>
                    </a:cubicBezTo>
                    <a:close/>
                    <a:moveTo>
                      <a:pt x="100" y="33"/>
                    </a:moveTo>
                    <a:cubicBezTo>
                      <a:pt x="100" y="37"/>
                      <a:pt x="96" y="41"/>
                      <a:pt x="92" y="41"/>
                    </a:cubicBezTo>
                    <a:cubicBezTo>
                      <a:pt x="39" y="41"/>
                      <a:pt x="39" y="41"/>
                      <a:pt x="39" y="41"/>
                    </a:cubicBezTo>
                    <a:cubicBezTo>
                      <a:pt x="35" y="41"/>
                      <a:pt x="31" y="37"/>
                      <a:pt x="31" y="33"/>
                    </a:cubicBezTo>
                    <a:cubicBezTo>
                      <a:pt x="31" y="20"/>
                      <a:pt x="31" y="20"/>
                      <a:pt x="31" y="20"/>
                    </a:cubicBezTo>
                    <a:cubicBezTo>
                      <a:pt x="31" y="15"/>
                      <a:pt x="35" y="12"/>
                      <a:pt x="39" y="12"/>
                    </a:cubicBezTo>
                    <a:cubicBezTo>
                      <a:pt x="92" y="12"/>
                      <a:pt x="92" y="12"/>
                      <a:pt x="92" y="12"/>
                    </a:cubicBezTo>
                    <a:cubicBezTo>
                      <a:pt x="96" y="12"/>
                      <a:pt x="100" y="15"/>
                      <a:pt x="100" y="20"/>
                    </a:cubicBezTo>
                    <a:lnTo>
                      <a:pt x="100" y="3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4" name="Freeform 34"/>
              <p:cNvSpPr>
                <a:spLocks/>
              </p:cNvSpPr>
              <p:nvPr/>
            </p:nvSpPr>
            <p:spPr bwMode="auto">
              <a:xfrm>
                <a:off x="6078538" y="5951538"/>
                <a:ext cx="109537" cy="38100"/>
              </a:xfrm>
              <a:custGeom>
                <a:avLst/>
                <a:gdLst>
                  <a:gd name="T0" fmla="*/ 29 w 29"/>
                  <a:gd name="T1" fmla="*/ 5 h 10"/>
                  <a:gd name="T2" fmla="*/ 23 w 29"/>
                  <a:gd name="T3" fmla="*/ 0 h 10"/>
                  <a:gd name="T4" fmla="*/ 7 w 29"/>
                  <a:gd name="T5" fmla="*/ 0 h 10"/>
                  <a:gd name="T6" fmla="*/ 0 w 29"/>
                  <a:gd name="T7" fmla="*/ 5 h 10"/>
                  <a:gd name="T8" fmla="*/ 7 w 29"/>
                  <a:gd name="T9" fmla="*/ 10 h 10"/>
                  <a:gd name="T10" fmla="*/ 23 w 29"/>
                  <a:gd name="T11" fmla="*/ 10 h 10"/>
                  <a:gd name="T12" fmla="*/ 29 w 29"/>
                  <a:gd name="T13" fmla="*/ 5 h 10"/>
                </a:gdLst>
                <a:ahLst/>
                <a:cxnLst>
                  <a:cxn ang="0">
                    <a:pos x="T0" y="T1"/>
                  </a:cxn>
                  <a:cxn ang="0">
                    <a:pos x="T2" y="T3"/>
                  </a:cxn>
                  <a:cxn ang="0">
                    <a:pos x="T4" y="T5"/>
                  </a:cxn>
                  <a:cxn ang="0">
                    <a:pos x="T6" y="T7"/>
                  </a:cxn>
                  <a:cxn ang="0">
                    <a:pos x="T8" y="T9"/>
                  </a:cxn>
                  <a:cxn ang="0">
                    <a:pos x="T10" y="T11"/>
                  </a:cxn>
                  <a:cxn ang="0">
                    <a:pos x="T12" y="T13"/>
                  </a:cxn>
                </a:cxnLst>
                <a:rect l="0" t="0" r="r" b="b"/>
                <a:pathLst>
                  <a:path w="29" h="10">
                    <a:moveTo>
                      <a:pt x="29" y="5"/>
                    </a:moveTo>
                    <a:cubicBezTo>
                      <a:pt x="29" y="2"/>
                      <a:pt x="26" y="0"/>
                      <a:pt x="23" y="0"/>
                    </a:cubicBezTo>
                    <a:cubicBezTo>
                      <a:pt x="7" y="0"/>
                      <a:pt x="7" y="0"/>
                      <a:pt x="7" y="0"/>
                    </a:cubicBezTo>
                    <a:cubicBezTo>
                      <a:pt x="3" y="0"/>
                      <a:pt x="0" y="2"/>
                      <a:pt x="0" y="5"/>
                    </a:cubicBezTo>
                    <a:cubicBezTo>
                      <a:pt x="0" y="8"/>
                      <a:pt x="3" y="10"/>
                      <a:pt x="7" y="10"/>
                    </a:cubicBezTo>
                    <a:cubicBezTo>
                      <a:pt x="23" y="10"/>
                      <a:pt x="23" y="10"/>
                      <a:pt x="23" y="10"/>
                    </a:cubicBezTo>
                    <a:cubicBezTo>
                      <a:pt x="26" y="10"/>
                      <a:pt x="29" y="8"/>
                      <a:pt x="2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5" name="Freeform 35"/>
              <p:cNvSpPr>
                <a:spLocks/>
              </p:cNvSpPr>
              <p:nvPr/>
            </p:nvSpPr>
            <p:spPr bwMode="auto">
              <a:xfrm>
                <a:off x="6284913" y="5610226"/>
                <a:ext cx="150812" cy="14288"/>
              </a:xfrm>
              <a:custGeom>
                <a:avLst/>
                <a:gdLst>
                  <a:gd name="T0" fmla="*/ 38 w 40"/>
                  <a:gd name="T1" fmla="*/ 0 h 4"/>
                  <a:gd name="T2" fmla="*/ 2 w 40"/>
                  <a:gd name="T3" fmla="*/ 0 h 4"/>
                  <a:gd name="T4" fmla="*/ 0 w 40"/>
                  <a:gd name="T5" fmla="*/ 2 h 4"/>
                  <a:gd name="T6" fmla="*/ 2 w 40"/>
                  <a:gd name="T7" fmla="*/ 4 h 4"/>
                  <a:gd name="T8" fmla="*/ 38 w 40"/>
                  <a:gd name="T9" fmla="*/ 4 h 4"/>
                  <a:gd name="T10" fmla="*/ 40 w 40"/>
                  <a:gd name="T11" fmla="*/ 2 h 4"/>
                  <a:gd name="T12" fmla="*/ 38 w 4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0" h="4">
                    <a:moveTo>
                      <a:pt x="38" y="0"/>
                    </a:moveTo>
                    <a:cubicBezTo>
                      <a:pt x="2" y="0"/>
                      <a:pt x="2" y="0"/>
                      <a:pt x="2" y="0"/>
                    </a:cubicBezTo>
                    <a:cubicBezTo>
                      <a:pt x="1" y="0"/>
                      <a:pt x="0" y="1"/>
                      <a:pt x="0" y="2"/>
                    </a:cubicBezTo>
                    <a:cubicBezTo>
                      <a:pt x="0" y="4"/>
                      <a:pt x="1" y="4"/>
                      <a:pt x="2" y="4"/>
                    </a:cubicBezTo>
                    <a:cubicBezTo>
                      <a:pt x="38" y="4"/>
                      <a:pt x="38" y="4"/>
                      <a:pt x="38" y="4"/>
                    </a:cubicBezTo>
                    <a:cubicBezTo>
                      <a:pt x="39" y="4"/>
                      <a:pt x="40" y="4"/>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6" name="Freeform 36"/>
              <p:cNvSpPr>
                <a:spLocks/>
              </p:cNvSpPr>
              <p:nvPr/>
            </p:nvSpPr>
            <p:spPr bwMode="auto">
              <a:xfrm>
                <a:off x="6284913" y="5648326"/>
                <a:ext cx="150812" cy="14288"/>
              </a:xfrm>
              <a:custGeom>
                <a:avLst/>
                <a:gdLst>
                  <a:gd name="T0" fmla="*/ 38 w 40"/>
                  <a:gd name="T1" fmla="*/ 0 h 4"/>
                  <a:gd name="T2" fmla="*/ 2 w 40"/>
                  <a:gd name="T3" fmla="*/ 0 h 4"/>
                  <a:gd name="T4" fmla="*/ 0 w 40"/>
                  <a:gd name="T5" fmla="*/ 2 h 4"/>
                  <a:gd name="T6" fmla="*/ 2 w 40"/>
                  <a:gd name="T7" fmla="*/ 4 h 4"/>
                  <a:gd name="T8" fmla="*/ 38 w 40"/>
                  <a:gd name="T9" fmla="*/ 4 h 4"/>
                  <a:gd name="T10" fmla="*/ 40 w 40"/>
                  <a:gd name="T11" fmla="*/ 2 h 4"/>
                  <a:gd name="T12" fmla="*/ 38 w 40"/>
                  <a:gd name="T13" fmla="*/ 0 h 4"/>
                </a:gdLst>
                <a:ahLst/>
                <a:cxnLst>
                  <a:cxn ang="0">
                    <a:pos x="T0" y="T1"/>
                  </a:cxn>
                  <a:cxn ang="0">
                    <a:pos x="T2" y="T3"/>
                  </a:cxn>
                  <a:cxn ang="0">
                    <a:pos x="T4" y="T5"/>
                  </a:cxn>
                  <a:cxn ang="0">
                    <a:pos x="T6" y="T7"/>
                  </a:cxn>
                  <a:cxn ang="0">
                    <a:pos x="T8" y="T9"/>
                  </a:cxn>
                  <a:cxn ang="0">
                    <a:pos x="T10" y="T11"/>
                  </a:cxn>
                  <a:cxn ang="0">
                    <a:pos x="T12" y="T13"/>
                  </a:cxn>
                </a:cxnLst>
                <a:rect l="0" t="0" r="r" b="b"/>
                <a:pathLst>
                  <a:path w="40" h="4">
                    <a:moveTo>
                      <a:pt x="38" y="0"/>
                    </a:moveTo>
                    <a:cubicBezTo>
                      <a:pt x="2" y="0"/>
                      <a:pt x="2" y="0"/>
                      <a:pt x="2" y="0"/>
                    </a:cubicBezTo>
                    <a:cubicBezTo>
                      <a:pt x="1" y="0"/>
                      <a:pt x="0" y="1"/>
                      <a:pt x="0" y="2"/>
                    </a:cubicBezTo>
                    <a:cubicBezTo>
                      <a:pt x="0" y="3"/>
                      <a:pt x="1" y="4"/>
                      <a:pt x="2" y="4"/>
                    </a:cubicBezTo>
                    <a:cubicBezTo>
                      <a:pt x="38" y="4"/>
                      <a:pt x="38" y="4"/>
                      <a:pt x="38" y="4"/>
                    </a:cubicBezTo>
                    <a:cubicBezTo>
                      <a:pt x="39" y="4"/>
                      <a:pt x="40" y="3"/>
                      <a:pt x="40" y="2"/>
                    </a:cubicBezTo>
                    <a:cubicBezTo>
                      <a:pt x="40" y="1"/>
                      <a:pt x="39" y="0"/>
                      <a:pt x="38"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7" name="Freeform 37"/>
              <p:cNvSpPr>
                <a:spLocks/>
              </p:cNvSpPr>
              <p:nvPr/>
            </p:nvSpPr>
            <p:spPr bwMode="auto">
              <a:xfrm>
                <a:off x="6548438" y="5703888"/>
                <a:ext cx="55562" cy="68263"/>
              </a:xfrm>
              <a:custGeom>
                <a:avLst/>
                <a:gdLst>
                  <a:gd name="T0" fmla="*/ 15 w 15"/>
                  <a:gd name="T1" fmla="*/ 9 h 18"/>
                  <a:gd name="T2" fmla="*/ 6 w 15"/>
                  <a:gd name="T3" fmla="*/ 0 h 18"/>
                  <a:gd name="T4" fmla="*/ 0 w 15"/>
                  <a:gd name="T5" fmla="*/ 0 h 18"/>
                  <a:gd name="T6" fmla="*/ 0 w 15"/>
                  <a:gd name="T7" fmla="*/ 18 h 18"/>
                  <a:gd name="T8" fmla="*/ 6 w 15"/>
                  <a:gd name="T9" fmla="*/ 18 h 18"/>
                  <a:gd name="T10" fmla="*/ 15 w 15"/>
                  <a:gd name="T11" fmla="*/ 9 h 18"/>
                </a:gdLst>
                <a:ahLst/>
                <a:cxnLst>
                  <a:cxn ang="0">
                    <a:pos x="T0" y="T1"/>
                  </a:cxn>
                  <a:cxn ang="0">
                    <a:pos x="T2" y="T3"/>
                  </a:cxn>
                  <a:cxn ang="0">
                    <a:pos x="T4" y="T5"/>
                  </a:cxn>
                  <a:cxn ang="0">
                    <a:pos x="T6" y="T7"/>
                  </a:cxn>
                  <a:cxn ang="0">
                    <a:pos x="T8" y="T9"/>
                  </a:cxn>
                  <a:cxn ang="0">
                    <a:pos x="T10" y="T11"/>
                  </a:cxn>
                </a:cxnLst>
                <a:rect l="0" t="0" r="r" b="b"/>
                <a:pathLst>
                  <a:path w="15" h="18">
                    <a:moveTo>
                      <a:pt x="15" y="9"/>
                    </a:moveTo>
                    <a:cubicBezTo>
                      <a:pt x="15" y="4"/>
                      <a:pt x="11" y="0"/>
                      <a:pt x="6" y="0"/>
                    </a:cubicBezTo>
                    <a:cubicBezTo>
                      <a:pt x="0" y="0"/>
                      <a:pt x="0" y="0"/>
                      <a:pt x="0" y="0"/>
                    </a:cubicBezTo>
                    <a:cubicBezTo>
                      <a:pt x="0" y="18"/>
                      <a:pt x="0" y="18"/>
                      <a:pt x="0" y="18"/>
                    </a:cubicBezTo>
                    <a:cubicBezTo>
                      <a:pt x="6" y="18"/>
                      <a:pt x="6" y="18"/>
                      <a:pt x="6" y="18"/>
                    </a:cubicBezTo>
                    <a:cubicBezTo>
                      <a:pt x="11" y="18"/>
                      <a:pt x="15" y="14"/>
                      <a:pt x="15"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8" name="Freeform 38"/>
              <p:cNvSpPr>
                <a:spLocks/>
              </p:cNvSpPr>
              <p:nvPr/>
            </p:nvSpPr>
            <p:spPr bwMode="auto">
              <a:xfrm>
                <a:off x="6548438" y="5794376"/>
                <a:ext cx="55562" cy="66675"/>
              </a:xfrm>
              <a:custGeom>
                <a:avLst/>
                <a:gdLst>
                  <a:gd name="T0" fmla="*/ 6 w 15"/>
                  <a:gd name="T1" fmla="*/ 0 h 18"/>
                  <a:gd name="T2" fmla="*/ 0 w 15"/>
                  <a:gd name="T3" fmla="*/ 0 h 18"/>
                  <a:gd name="T4" fmla="*/ 0 w 15"/>
                  <a:gd name="T5" fmla="*/ 18 h 18"/>
                  <a:gd name="T6" fmla="*/ 6 w 15"/>
                  <a:gd name="T7" fmla="*/ 18 h 18"/>
                  <a:gd name="T8" fmla="*/ 15 w 15"/>
                  <a:gd name="T9" fmla="*/ 9 h 18"/>
                  <a:gd name="T10" fmla="*/ 6 w 15"/>
                  <a:gd name="T11" fmla="*/ 0 h 18"/>
                </a:gdLst>
                <a:ahLst/>
                <a:cxnLst>
                  <a:cxn ang="0">
                    <a:pos x="T0" y="T1"/>
                  </a:cxn>
                  <a:cxn ang="0">
                    <a:pos x="T2" y="T3"/>
                  </a:cxn>
                  <a:cxn ang="0">
                    <a:pos x="T4" y="T5"/>
                  </a:cxn>
                  <a:cxn ang="0">
                    <a:pos x="T6" y="T7"/>
                  </a:cxn>
                  <a:cxn ang="0">
                    <a:pos x="T8" y="T9"/>
                  </a:cxn>
                  <a:cxn ang="0">
                    <a:pos x="T10" y="T11"/>
                  </a:cxn>
                </a:cxnLst>
                <a:rect l="0" t="0" r="r" b="b"/>
                <a:pathLst>
                  <a:path w="15" h="18">
                    <a:moveTo>
                      <a:pt x="6" y="0"/>
                    </a:moveTo>
                    <a:cubicBezTo>
                      <a:pt x="0" y="0"/>
                      <a:pt x="0" y="0"/>
                      <a:pt x="0" y="0"/>
                    </a:cubicBezTo>
                    <a:cubicBezTo>
                      <a:pt x="0" y="18"/>
                      <a:pt x="0" y="18"/>
                      <a:pt x="0" y="18"/>
                    </a:cubicBezTo>
                    <a:cubicBezTo>
                      <a:pt x="6" y="18"/>
                      <a:pt x="6" y="18"/>
                      <a:pt x="6" y="18"/>
                    </a:cubicBezTo>
                    <a:cubicBezTo>
                      <a:pt x="11" y="18"/>
                      <a:pt x="15" y="14"/>
                      <a:pt x="15" y="9"/>
                    </a:cubicBezTo>
                    <a:cubicBezTo>
                      <a:pt x="15" y="4"/>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9" name="Freeform 39"/>
              <p:cNvSpPr>
                <a:spLocks/>
              </p:cNvSpPr>
              <p:nvPr/>
            </p:nvSpPr>
            <p:spPr bwMode="auto">
              <a:xfrm>
                <a:off x="6548438" y="5883276"/>
                <a:ext cx="55562" cy="68263"/>
              </a:xfrm>
              <a:custGeom>
                <a:avLst/>
                <a:gdLst>
                  <a:gd name="T0" fmla="*/ 6 w 15"/>
                  <a:gd name="T1" fmla="*/ 0 h 18"/>
                  <a:gd name="T2" fmla="*/ 0 w 15"/>
                  <a:gd name="T3" fmla="*/ 0 h 18"/>
                  <a:gd name="T4" fmla="*/ 0 w 15"/>
                  <a:gd name="T5" fmla="*/ 18 h 18"/>
                  <a:gd name="T6" fmla="*/ 6 w 15"/>
                  <a:gd name="T7" fmla="*/ 18 h 18"/>
                  <a:gd name="T8" fmla="*/ 15 w 15"/>
                  <a:gd name="T9" fmla="*/ 9 h 18"/>
                  <a:gd name="T10" fmla="*/ 6 w 15"/>
                  <a:gd name="T11" fmla="*/ 0 h 18"/>
                </a:gdLst>
                <a:ahLst/>
                <a:cxnLst>
                  <a:cxn ang="0">
                    <a:pos x="T0" y="T1"/>
                  </a:cxn>
                  <a:cxn ang="0">
                    <a:pos x="T2" y="T3"/>
                  </a:cxn>
                  <a:cxn ang="0">
                    <a:pos x="T4" y="T5"/>
                  </a:cxn>
                  <a:cxn ang="0">
                    <a:pos x="T6" y="T7"/>
                  </a:cxn>
                  <a:cxn ang="0">
                    <a:pos x="T8" y="T9"/>
                  </a:cxn>
                  <a:cxn ang="0">
                    <a:pos x="T10" y="T11"/>
                  </a:cxn>
                </a:cxnLst>
                <a:rect l="0" t="0" r="r" b="b"/>
                <a:pathLst>
                  <a:path w="15" h="18">
                    <a:moveTo>
                      <a:pt x="6" y="0"/>
                    </a:moveTo>
                    <a:cubicBezTo>
                      <a:pt x="0" y="0"/>
                      <a:pt x="0" y="0"/>
                      <a:pt x="0" y="0"/>
                    </a:cubicBezTo>
                    <a:cubicBezTo>
                      <a:pt x="0" y="18"/>
                      <a:pt x="0" y="18"/>
                      <a:pt x="0" y="18"/>
                    </a:cubicBezTo>
                    <a:cubicBezTo>
                      <a:pt x="6" y="18"/>
                      <a:pt x="6" y="18"/>
                      <a:pt x="6" y="18"/>
                    </a:cubicBezTo>
                    <a:cubicBezTo>
                      <a:pt x="11" y="18"/>
                      <a:pt x="15" y="14"/>
                      <a:pt x="15" y="9"/>
                    </a:cubicBezTo>
                    <a:cubicBezTo>
                      <a:pt x="15" y="4"/>
                      <a:pt x="11" y="0"/>
                      <a:pt x="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94" name="Group 93"/>
            <p:cNvGrpSpPr/>
            <p:nvPr/>
          </p:nvGrpSpPr>
          <p:grpSpPr>
            <a:xfrm>
              <a:off x="1038469" y="6434037"/>
              <a:ext cx="270455" cy="203631"/>
              <a:chOff x="6270625" y="2579688"/>
              <a:chExt cx="317500" cy="246063"/>
            </a:xfrm>
            <a:solidFill>
              <a:schemeClr val="bg1"/>
            </a:solidFill>
          </p:grpSpPr>
          <p:sp>
            <p:nvSpPr>
              <p:cNvPr id="98" name="Freeform 457"/>
              <p:cNvSpPr>
                <a:spLocks noEditPoints="1"/>
              </p:cNvSpPr>
              <p:nvPr/>
            </p:nvSpPr>
            <p:spPr bwMode="auto">
              <a:xfrm>
                <a:off x="6270625" y="2662238"/>
                <a:ext cx="161925" cy="163513"/>
              </a:xfrm>
              <a:custGeom>
                <a:avLst/>
                <a:gdLst>
                  <a:gd name="T0" fmla="*/ 45 w 57"/>
                  <a:gd name="T1" fmla="*/ 2 h 57"/>
                  <a:gd name="T2" fmla="*/ 30 w 57"/>
                  <a:gd name="T3" fmla="*/ 5 h 57"/>
                  <a:gd name="T4" fmla="*/ 6 w 57"/>
                  <a:gd name="T5" fmla="*/ 30 h 57"/>
                  <a:gd name="T6" fmla="*/ 6 w 57"/>
                  <a:gd name="T7" fmla="*/ 51 h 57"/>
                  <a:gd name="T8" fmla="*/ 27 w 57"/>
                  <a:gd name="T9" fmla="*/ 51 h 57"/>
                  <a:gd name="T10" fmla="*/ 51 w 57"/>
                  <a:gd name="T11" fmla="*/ 26 h 57"/>
                  <a:gd name="T12" fmla="*/ 55 w 57"/>
                  <a:gd name="T13" fmla="*/ 11 h 57"/>
                  <a:gd name="T14" fmla="*/ 45 w 57"/>
                  <a:gd name="T15" fmla="*/ 2 h 57"/>
                  <a:gd name="T16" fmla="*/ 44 w 57"/>
                  <a:gd name="T17" fmla="*/ 21 h 57"/>
                  <a:gd name="T18" fmla="*/ 34 w 57"/>
                  <a:gd name="T19" fmla="*/ 31 h 57"/>
                  <a:gd name="T20" fmla="*/ 25 w 57"/>
                  <a:gd name="T21" fmla="*/ 31 h 57"/>
                  <a:gd name="T22" fmla="*/ 25 w 57"/>
                  <a:gd name="T23" fmla="*/ 22 h 57"/>
                  <a:gd name="T24" fmla="*/ 35 w 57"/>
                  <a:gd name="T25" fmla="*/ 12 h 57"/>
                  <a:gd name="T26" fmla="*/ 41 w 57"/>
                  <a:gd name="T27" fmla="*/ 11 h 57"/>
                  <a:gd name="T28" fmla="*/ 45 w 57"/>
                  <a:gd name="T29" fmla="*/ 15 h 57"/>
                  <a:gd name="T30" fmla="*/ 44 w 57"/>
                  <a:gd name="T31" fmla="*/ 21 h 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57" h="57">
                    <a:moveTo>
                      <a:pt x="45" y="2"/>
                    </a:moveTo>
                    <a:cubicBezTo>
                      <a:pt x="40" y="0"/>
                      <a:pt x="34" y="1"/>
                      <a:pt x="30" y="5"/>
                    </a:cubicBezTo>
                    <a:cubicBezTo>
                      <a:pt x="6" y="30"/>
                      <a:pt x="6" y="30"/>
                      <a:pt x="6" y="30"/>
                    </a:cubicBezTo>
                    <a:cubicBezTo>
                      <a:pt x="0" y="36"/>
                      <a:pt x="0" y="45"/>
                      <a:pt x="6" y="51"/>
                    </a:cubicBezTo>
                    <a:cubicBezTo>
                      <a:pt x="12" y="57"/>
                      <a:pt x="21" y="57"/>
                      <a:pt x="27" y="51"/>
                    </a:cubicBezTo>
                    <a:cubicBezTo>
                      <a:pt x="51" y="26"/>
                      <a:pt x="51" y="26"/>
                      <a:pt x="51" y="26"/>
                    </a:cubicBezTo>
                    <a:cubicBezTo>
                      <a:pt x="55" y="22"/>
                      <a:pt x="57" y="16"/>
                      <a:pt x="55" y="11"/>
                    </a:cubicBezTo>
                    <a:lnTo>
                      <a:pt x="45" y="2"/>
                    </a:lnTo>
                    <a:close/>
                    <a:moveTo>
                      <a:pt x="44" y="21"/>
                    </a:moveTo>
                    <a:cubicBezTo>
                      <a:pt x="34" y="31"/>
                      <a:pt x="34" y="31"/>
                      <a:pt x="34" y="31"/>
                    </a:cubicBezTo>
                    <a:cubicBezTo>
                      <a:pt x="32" y="33"/>
                      <a:pt x="28" y="33"/>
                      <a:pt x="25" y="31"/>
                    </a:cubicBezTo>
                    <a:cubicBezTo>
                      <a:pt x="23" y="28"/>
                      <a:pt x="23" y="25"/>
                      <a:pt x="25" y="22"/>
                    </a:cubicBezTo>
                    <a:cubicBezTo>
                      <a:pt x="35" y="12"/>
                      <a:pt x="35" y="12"/>
                      <a:pt x="35" y="12"/>
                    </a:cubicBezTo>
                    <a:cubicBezTo>
                      <a:pt x="37" y="11"/>
                      <a:pt x="39" y="10"/>
                      <a:pt x="41" y="11"/>
                    </a:cubicBezTo>
                    <a:cubicBezTo>
                      <a:pt x="45" y="15"/>
                      <a:pt x="45" y="15"/>
                      <a:pt x="45" y="15"/>
                    </a:cubicBezTo>
                    <a:cubicBezTo>
                      <a:pt x="46" y="17"/>
                      <a:pt x="46" y="19"/>
                      <a:pt x="44" y="2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99" name="Freeform 458"/>
              <p:cNvSpPr>
                <a:spLocks/>
              </p:cNvSpPr>
              <p:nvPr/>
            </p:nvSpPr>
            <p:spPr bwMode="auto">
              <a:xfrm>
                <a:off x="6523038" y="2579688"/>
                <a:ext cx="65087" cy="68263"/>
              </a:xfrm>
              <a:custGeom>
                <a:avLst/>
                <a:gdLst>
                  <a:gd name="T0" fmla="*/ 16 w 23"/>
                  <a:gd name="T1" fmla="*/ 0 h 24"/>
                  <a:gd name="T2" fmla="*/ 0 w 23"/>
                  <a:gd name="T3" fmla="*/ 17 h 24"/>
                  <a:gd name="T4" fmla="*/ 0 w 23"/>
                  <a:gd name="T5" fmla="*/ 24 h 24"/>
                  <a:gd name="T6" fmla="*/ 23 w 23"/>
                  <a:gd name="T7" fmla="*/ 0 h 24"/>
                  <a:gd name="T8" fmla="*/ 16 w 23"/>
                  <a:gd name="T9" fmla="*/ 0 h 24"/>
                  <a:gd name="T10" fmla="*/ 16 w 23"/>
                  <a:gd name="T11" fmla="*/ 0 h 24"/>
                </a:gdLst>
                <a:ahLst/>
                <a:cxnLst>
                  <a:cxn ang="0">
                    <a:pos x="T0" y="T1"/>
                  </a:cxn>
                  <a:cxn ang="0">
                    <a:pos x="T2" y="T3"/>
                  </a:cxn>
                  <a:cxn ang="0">
                    <a:pos x="T4" y="T5"/>
                  </a:cxn>
                  <a:cxn ang="0">
                    <a:pos x="T6" y="T7"/>
                  </a:cxn>
                  <a:cxn ang="0">
                    <a:pos x="T8" y="T9"/>
                  </a:cxn>
                  <a:cxn ang="0">
                    <a:pos x="T10" y="T11"/>
                  </a:cxn>
                </a:cxnLst>
                <a:rect l="0" t="0" r="r" b="b"/>
                <a:pathLst>
                  <a:path w="23" h="24">
                    <a:moveTo>
                      <a:pt x="16" y="0"/>
                    </a:moveTo>
                    <a:cubicBezTo>
                      <a:pt x="16" y="9"/>
                      <a:pt x="9" y="17"/>
                      <a:pt x="0" y="17"/>
                    </a:cubicBezTo>
                    <a:cubicBezTo>
                      <a:pt x="0" y="24"/>
                      <a:pt x="0" y="24"/>
                      <a:pt x="0" y="24"/>
                    </a:cubicBezTo>
                    <a:cubicBezTo>
                      <a:pt x="13" y="24"/>
                      <a:pt x="23" y="13"/>
                      <a:pt x="23" y="0"/>
                    </a:cubicBezTo>
                    <a:cubicBezTo>
                      <a:pt x="16" y="0"/>
                      <a:pt x="16" y="0"/>
                      <a:pt x="16" y="0"/>
                    </a:cubicBezTo>
                    <a:cubicBezTo>
                      <a:pt x="16" y="0"/>
                      <a:pt x="16" y="0"/>
                      <a:pt x="16"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95" name="Group 94"/>
            <p:cNvGrpSpPr/>
            <p:nvPr/>
          </p:nvGrpSpPr>
          <p:grpSpPr>
            <a:xfrm>
              <a:off x="601267" y="1759128"/>
              <a:ext cx="339824" cy="205665"/>
              <a:chOff x="4716463" y="6399213"/>
              <a:chExt cx="392112" cy="258763"/>
            </a:xfrm>
            <a:solidFill>
              <a:schemeClr val="bg1"/>
            </a:solidFill>
          </p:grpSpPr>
          <p:sp>
            <p:nvSpPr>
              <p:cNvPr id="96" name="Freeform 52"/>
              <p:cNvSpPr>
                <a:spLocks/>
              </p:cNvSpPr>
              <p:nvPr/>
            </p:nvSpPr>
            <p:spPr bwMode="auto">
              <a:xfrm>
                <a:off x="4772025" y="6453188"/>
                <a:ext cx="100012" cy="103188"/>
              </a:xfrm>
              <a:custGeom>
                <a:avLst/>
                <a:gdLst>
                  <a:gd name="T0" fmla="*/ 0 w 63"/>
                  <a:gd name="T1" fmla="*/ 0 h 65"/>
                  <a:gd name="T2" fmla="*/ 18 w 63"/>
                  <a:gd name="T3" fmla="*/ 51 h 65"/>
                  <a:gd name="T4" fmla="*/ 26 w 63"/>
                  <a:gd name="T5" fmla="*/ 33 h 65"/>
                  <a:gd name="T6" fmla="*/ 56 w 63"/>
                  <a:gd name="T7" fmla="*/ 65 h 65"/>
                  <a:gd name="T8" fmla="*/ 63 w 63"/>
                  <a:gd name="T9" fmla="*/ 63 h 65"/>
                  <a:gd name="T10" fmla="*/ 63 w 63"/>
                  <a:gd name="T11" fmla="*/ 63 h 65"/>
                  <a:gd name="T12" fmla="*/ 63 w 63"/>
                  <a:gd name="T13" fmla="*/ 63 h 65"/>
                  <a:gd name="T14" fmla="*/ 63 w 63"/>
                  <a:gd name="T15" fmla="*/ 63 h 65"/>
                  <a:gd name="T16" fmla="*/ 63 w 63"/>
                  <a:gd name="T17" fmla="*/ 63 h 65"/>
                  <a:gd name="T18" fmla="*/ 63 w 63"/>
                  <a:gd name="T19" fmla="*/ 56 h 65"/>
                  <a:gd name="T20" fmla="*/ 33 w 63"/>
                  <a:gd name="T21" fmla="*/ 25 h 65"/>
                  <a:gd name="T22" fmla="*/ 51 w 63"/>
                  <a:gd name="T23" fmla="*/ 20 h 65"/>
                  <a:gd name="T24" fmla="*/ 0 w 63"/>
                  <a:gd name="T25" fmla="*/ 0 h 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3" h="65">
                    <a:moveTo>
                      <a:pt x="0" y="0"/>
                    </a:moveTo>
                    <a:lnTo>
                      <a:pt x="18" y="51"/>
                    </a:lnTo>
                    <a:lnTo>
                      <a:pt x="26" y="33"/>
                    </a:lnTo>
                    <a:lnTo>
                      <a:pt x="56" y="65"/>
                    </a:lnTo>
                    <a:lnTo>
                      <a:pt x="63" y="63"/>
                    </a:lnTo>
                    <a:lnTo>
                      <a:pt x="63" y="63"/>
                    </a:lnTo>
                    <a:lnTo>
                      <a:pt x="63" y="63"/>
                    </a:lnTo>
                    <a:lnTo>
                      <a:pt x="63" y="63"/>
                    </a:lnTo>
                    <a:lnTo>
                      <a:pt x="63" y="63"/>
                    </a:lnTo>
                    <a:lnTo>
                      <a:pt x="63" y="56"/>
                    </a:lnTo>
                    <a:lnTo>
                      <a:pt x="33" y="25"/>
                    </a:lnTo>
                    <a:lnTo>
                      <a:pt x="51" y="2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97" name="Freeform 53"/>
              <p:cNvSpPr>
                <a:spLocks noEditPoints="1"/>
              </p:cNvSpPr>
              <p:nvPr/>
            </p:nvSpPr>
            <p:spPr bwMode="auto">
              <a:xfrm>
                <a:off x="4716463" y="6399213"/>
                <a:ext cx="392112" cy="258763"/>
              </a:xfrm>
              <a:custGeom>
                <a:avLst/>
                <a:gdLst>
                  <a:gd name="T0" fmla="*/ 136 w 138"/>
                  <a:gd name="T1" fmla="*/ 78 h 91"/>
                  <a:gd name="T2" fmla="*/ 134 w 138"/>
                  <a:gd name="T3" fmla="*/ 78 h 91"/>
                  <a:gd name="T4" fmla="*/ 134 w 138"/>
                  <a:gd name="T5" fmla="*/ 4 h 91"/>
                  <a:gd name="T6" fmla="*/ 131 w 138"/>
                  <a:gd name="T7" fmla="*/ 0 h 91"/>
                  <a:gd name="T8" fmla="*/ 7 w 138"/>
                  <a:gd name="T9" fmla="*/ 0 h 91"/>
                  <a:gd name="T10" fmla="*/ 5 w 138"/>
                  <a:gd name="T11" fmla="*/ 4 h 91"/>
                  <a:gd name="T12" fmla="*/ 5 w 138"/>
                  <a:gd name="T13" fmla="*/ 78 h 91"/>
                  <a:gd name="T14" fmla="*/ 2 w 138"/>
                  <a:gd name="T15" fmla="*/ 78 h 91"/>
                  <a:gd name="T16" fmla="*/ 0 w 138"/>
                  <a:gd name="T17" fmla="*/ 80 h 91"/>
                  <a:gd name="T18" fmla="*/ 0 w 138"/>
                  <a:gd name="T19" fmla="*/ 89 h 91"/>
                  <a:gd name="T20" fmla="*/ 2 w 138"/>
                  <a:gd name="T21" fmla="*/ 91 h 91"/>
                  <a:gd name="T22" fmla="*/ 136 w 138"/>
                  <a:gd name="T23" fmla="*/ 91 h 91"/>
                  <a:gd name="T24" fmla="*/ 138 w 138"/>
                  <a:gd name="T25" fmla="*/ 89 h 91"/>
                  <a:gd name="T26" fmla="*/ 138 w 138"/>
                  <a:gd name="T27" fmla="*/ 80 h 91"/>
                  <a:gd name="T28" fmla="*/ 136 w 138"/>
                  <a:gd name="T29" fmla="*/ 78 h 91"/>
                  <a:gd name="T30" fmla="*/ 86 w 138"/>
                  <a:gd name="T31" fmla="*/ 85 h 91"/>
                  <a:gd name="T32" fmla="*/ 52 w 138"/>
                  <a:gd name="T33" fmla="*/ 85 h 91"/>
                  <a:gd name="T34" fmla="*/ 51 w 138"/>
                  <a:gd name="T35" fmla="*/ 84 h 91"/>
                  <a:gd name="T36" fmla="*/ 52 w 138"/>
                  <a:gd name="T37" fmla="*/ 82 h 91"/>
                  <a:gd name="T38" fmla="*/ 86 w 138"/>
                  <a:gd name="T39" fmla="*/ 82 h 91"/>
                  <a:gd name="T40" fmla="*/ 87 w 138"/>
                  <a:gd name="T41" fmla="*/ 84 h 91"/>
                  <a:gd name="T42" fmla="*/ 86 w 138"/>
                  <a:gd name="T43" fmla="*/ 85 h 91"/>
                  <a:gd name="T44" fmla="*/ 127 w 138"/>
                  <a:gd name="T45" fmla="*/ 78 h 91"/>
                  <a:gd name="T46" fmla="*/ 10 w 138"/>
                  <a:gd name="T47" fmla="*/ 78 h 91"/>
                  <a:gd name="T48" fmla="*/ 10 w 138"/>
                  <a:gd name="T49" fmla="*/ 11 h 91"/>
                  <a:gd name="T50" fmla="*/ 13 w 138"/>
                  <a:gd name="T51" fmla="*/ 8 h 91"/>
                  <a:gd name="T52" fmla="*/ 125 w 138"/>
                  <a:gd name="T53" fmla="*/ 8 h 91"/>
                  <a:gd name="T54" fmla="*/ 127 w 138"/>
                  <a:gd name="T55" fmla="*/ 11 h 91"/>
                  <a:gd name="T56" fmla="*/ 127 w 138"/>
                  <a:gd name="T57" fmla="*/ 78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38" h="91">
                    <a:moveTo>
                      <a:pt x="136" y="78"/>
                    </a:moveTo>
                    <a:cubicBezTo>
                      <a:pt x="134" y="78"/>
                      <a:pt x="134" y="78"/>
                      <a:pt x="134" y="78"/>
                    </a:cubicBezTo>
                    <a:cubicBezTo>
                      <a:pt x="134" y="4"/>
                      <a:pt x="134" y="4"/>
                      <a:pt x="134" y="4"/>
                    </a:cubicBezTo>
                    <a:cubicBezTo>
                      <a:pt x="134" y="2"/>
                      <a:pt x="132" y="0"/>
                      <a:pt x="131" y="0"/>
                    </a:cubicBezTo>
                    <a:cubicBezTo>
                      <a:pt x="7" y="0"/>
                      <a:pt x="7" y="0"/>
                      <a:pt x="7" y="0"/>
                    </a:cubicBezTo>
                    <a:cubicBezTo>
                      <a:pt x="6" y="0"/>
                      <a:pt x="5" y="2"/>
                      <a:pt x="5" y="4"/>
                    </a:cubicBezTo>
                    <a:cubicBezTo>
                      <a:pt x="5" y="78"/>
                      <a:pt x="5" y="78"/>
                      <a:pt x="5" y="78"/>
                    </a:cubicBezTo>
                    <a:cubicBezTo>
                      <a:pt x="2" y="78"/>
                      <a:pt x="2" y="78"/>
                      <a:pt x="2" y="78"/>
                    </a:cubicBezTo>
                    <a:cubicBezTo>
                      <a:pt x="1" y="78"/>
                      <a:pt x="0" y="79"/>
                      <a:pt x="0" y="80"/>
                    </a:cubicBezTo>
                    <a:cubicBezTo>
                      <a:pt x="0" y="89"/>
                      <a:pt x="0" y="89"/>
                      <a:pt x="0" y="89"/>
                    </a:cubicBezTo>
                    <a:cubicBezTo>
                      <a:pt x="0" y="90"/>
                      <a:pt x="1" y="91"/>
                      <a:pt x="2" y="91"/>
                    </a:cubicBezTo>
                    <a:cubicBezTo>
                      <a:pt x="136" y="91"/>
                      <a:pt x="136" y="91"/>
                      <a:pt x="136" y="91"/>
                    </a:cubicBezTo>
                    <a:cubicBezTo>
                      <a:pt x="137" y="91"/>
                      <a:pt x="138" y="90"/>
                      <a:pt x="138" y="89"/>
                    </a:cubicBezTo>
                    <a:cubicBezTo>
                      <a:pt x="138" y="80"/>
                      <a:pt x="138" y="80"/>
                      <a:pt x="138" y="80"/>
                    </a:cubicBezTo>
                    <a:cubicBezTo>
                      <a:pt x="138" y="79"/>
                      <a:pt x="137" y="78"/>
                      <a:pt x="136" y="78"/>
                    </a:cubicBezTo>
                    <a:close/>
                    <a:moveTo>
                      <a:pt x="86" y="85"/>
                    </a:moveTo>
                    <a:cubicBezTo>
                      <a:pt x="52" y="85"/>
                      <a:pt x="52" y="85"/>
                      <a:pt x="52" y="85"/>
                    </a:cubicBezTo>
                    <a:cubicBezTo>
                      <a:pt x="51" y="85"/>
                      <a:pt x="51" y="85"/>
                      <a:pt x="51" y="84"/>
                    </a:cubicBezTo>
                    <a:cubicBezTo>
                      <a:pt x="51" y="83"/>
                      <a:pt x="51" y="82"/>
                      <a:pt x="52" y="82"/>
                    </a:cubicBezTo>
                    <a:cubicBezTo>
                      <a:pt x="86" y="82"/>
                      <a:pt x="86" y="82"/>
                      <a:pt x="86" y="82"/>
                    </a:cubicBezTo>
                    <a:cubicBezTo>
                      <a:pt x="87" y="82"/>
                      <a:pt x="87" y="83"/>
                      <a:pt x="87" y="84"/>
                    </a:cubicBezTo>
                    <a:cubicBezTo>
                      <a:pt x="87" y="85"/>
                      <a:pt x="87" y="85"/>
                      <a:pt x="86" y="85"/>
                    </a:cubicBezTo>
                    <a:close/>
                    <a:moveTo>
                      <a:pt x="127" y="78"/>
                    </a:moveTo>
                    <a:cubicBezTo>
                      <a:pt x="10" y="78"/>
                      <a:pt x="10" y="78"/>
                      <a:pt x="10" y="78"/>
                    </a:cubicBezTo>
                    <a:cubicBezTo>
                      <a:pt x="10" y="11"/>
                      <a:pt x="10" y="11"/>
                      <a:pt x="10" y="11"/>
                    </a:cubicBezTo>
                    <a:cubicBezTo>
                      <a:pt x="10" y="9"/>
                      <a:pt x="12" y="8"/>
                      <a:pt x="13" y="8"/>
                    </a:cubicBezTo>
                    <a:cubicBezTo>
                      <a:pt x="125" y="8"/>
                      <a:pt x="125" y="8"/>
                      <a:pt x="125" y="8"/>
                    </a:cubicBezTo>
                    <a:cubicBezTo>
                      <a:pt x="126" y="8"/>
                      <a:pt x="127" y="9"/>
                      <a:pt x="127" y="11"/>
                    </a:cubicBezTo>
                    <a:lnTo>
                      <a:pt x="127" y="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spTree>
    <p:extLst>
      <p:ext uri="{BB962C8B-B14F-4D97-AF65-F5344CB8AC3E}">
        <p14:creationId xmlns:p14="http://schemas.microsoft.com/office/powerpoint/2010/main" val="14594947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TextBox 59"/>
          <p:cNvSpPr txBox="1"/>
          <p:nvPr/>
        </p:nvSpPr>
        <p:spPr>
          <a:xfrm>
            <a:off x="735807" y="2980626"/>
            <a:ext cx="2627713" cy="492443"/>
          </a:xfrm>
          <a:prstGeom prst="rect">
            <a:avLst/>
          </a:prstGeom>
          <a:noFill/>
        </p:spPr>
        <p:txBody>
          <a:bodyPr wrap="square" lIns="0" tIns="0" rIns="0" bIns="0" rtlCol="0">
            <a:spAutoFit/>
          </a:bodyPr>
          <a:lstStyle/>
          <a:p>
            <a:pPr defTabSz="1218868">
              <a:spcBef>
                <a:spcPct val="20000"/>
              </a:spcBef>
              <a:defRPr/>
            </a:pPr>
            <a:r>
              <a:rPr lang="fr-FR" sz="1600" b="1" dirty="0">
                <a:solidFill>
                  <a:srgbClr val="405888"/>
                </a:solidFill>
                <a:latin typeface="Calibri" panose="020F0502020204030204" pitchFamily="34" charset="0"/>
              </a:rPr>
              <a:t>Rédiger  </a:t>
            </a:r>
            <a:r>
              <a:rPr lang="fr-FR" sz="1600" dirty="0" smtClean="0">
                <a:solidFill>
                  <a:schemeClr val="bg1">
                    <a:lumMod val="50000"/>
                  </a:schemeClr>
                </a:solidFill>
                <a:latin typeface="Calibri" panose="020F0502020204030204" pitchFamily="34" charset="0"/>
              </a:rPr>
              <a:t>ses </a:t>
            </a:r>
            <a:r>
              <a:rPr lang="fr-FR" sz="1600" dirty="0">
                <a:solidFill>
                  <a:schemeClr val="bg1">
                    <a:lumMod val="50000"/>
                  </a:schemeClr>
                </a:solidFill>
                <a:latin typeface="Calibri" panose="020F0502020204030204" pitchFamily="34" charset="0"/>
              </a:rPr>
              <a:t>directives anticipées (à venir</a:t>
            </a:r>
            <a:r>
              <a:rPr lang="fr-FR" sz="1600" dirty="0" smtClean="0">
                <a:solidFill>
                  <a:schemeClr val="bg1">
                    <a:lumMod val="50000"/>
                  </a:schemeClr>
                </a:solidFill>
                <a:latin typeface="EYInterstate Light" panose="02000506000000020004" pitchFamily="2" charset="0"/>
              </a:rPr>
              <a:t>)</a:t>
            </a:r>
            <a:endParaRPr lang="fr-FR" sz="1600" dirty="0">
              <a:solidFill>
                <a:schemeClr val="bg1">
                  <a:lumMod val="50000"/>
                </a:schemeClr>
              </a:solidFill>
              <a:latin typeface="EYInterstate Light" panose="02000506000000020004" pitchFamily="2" charset="0"/>
            </a:endParaRPr>
          </a:p>
        </p:txBody>
      </p:sp>
      <p:sp>
        <p:nvSpPr>
          <p:cNvPr id="63" name="TextBox 62"/>
          <p:cNvSpPr txBox="1"/>
          <p:nvPr/>
        </p:nvSpPr>
        <p:spPr>
          <a:xfrm>
            <a:off x="7493507" y="4069457"/>
            <a:ext cx="2883430" cy="1384995"/>
          </a:xfrm>
          <a:prstGeom prst="rect">
            <a:avLst/>
          </a:prstGeom>
          <a:noFill/>
        </p:spPr>
        <p:txBody>
          <a:bodyPr wrap="square" lIns="0" tIns="0" rIns="0" bIns="0" rtlCol="0">
            <a:spAutoFit/>
          </a:bodyPr>
          <a:lstStyle/>
          <a:p>
            <a:pPr defTabSz="1218868">
              <a:spcBef>
                <a:spcPct val="20000"/>
              </a:spcBef>
              <a:defRPr/>
            </a:pPr>
            <a:r>
              <a:rPr lang="fr-FR" sz="1500" b="1" dirty="0" smtClean="0">
                <a:solidFill>
                  <a:schemeClr val="tx1">
                    <a:lumMod val="95000"/>
                    <a:lumOff val="5000"/>
                  </a:schemeClr>
                </a:solidFill>
                <a:latin typeface="Calibri" panose="020F0502020204030204" pitchFamily="34" charset="0"/>
              </a:rPr>
              <a:t>Accéder </a:t>
            </a:r>
            <a:r>
              <a:rPr lang="fr-FR" sz="1500" dirty="0">
                <a:solidFill>
                  <a:schemeClr val="bg1">
                    <a:lumMod val="50000"/>
                  </a:schemeClr>
                </a:solidFill>
                <a:latin typeface="Calibri" panose="020F0502020204030204" pitchFamily="34" charset="0"/>
              </a:rPr>
              <a:t>à son histoire médicale en ligne, qui remplace les documents papiers, tels que les comptes rendus médicaux, bilans sanguins, ou encore la liste des traitements pris par le patient, en tout point du territoire</a:t>
            </a:r>
          </a:p>
        </p:txBody>
      </p:sp>
      <p:sp>
        <p:nvSpPr>
          <p:cNvPr id="69" name="TextBox 68"/>
          <p:cNvSpPr txBox="1"/>
          <p:nvPr/>
        </p:nvSpPr>
        <p:spPr>
          <a:xfrm>
            <a:off x="3468753" y="1675770"/>
            <a:ext cx="3747774" cy="738664"/>
          </a:xfrm>
          <a:prstGeom prst="rect">
            <a:avLst/>
          </a:prstGeom>
          <a:noFill/>
        </p:spPr>
        <p:txBody>
          <a:bodyPr wrap="square" lIns="0" tIns="0" rIns="0" bIns="0" rtlCol="0">
            <a:spAutoFit/>
          </a:bodyPr>
          <a:lstStyle/>
          <a:p>
            <a:pPr defTabSz="1218868">
              <a:spcBef>
                <a:spcPct val="20000"/>
              </a:spcBef>
              <a:defRPr/>
            </a:pPr>
            <a:r>
              <a:rPr lang="fr-FR" sz="1600" b="1" dirty="0">
                <a:solidFill>
                  <a:srgbClr val="E27959"/>
                </a:solidFill>
                <a:latin typeface="Calibri" panose="020F0502020204030204" pitchFamily="34" charset="0"/>
              </a:rPr>
              <a:t>Partager</a:t>
            </a:r>
            <a:r>
              <a:rPr lang="fr-FR" sz="1600" b="1" dirty="0">
                <a:solidFill>
                  <a:srgbClr val="405888"/>
                </a:solidFill>
                <a:latin typeface="Calibri" panose="020F0502020204030204" pitchFamily="34" charset="0"/>
              </a:rPr>
              <a:t> </a:t>
            </a:r>
            <a:r>
              <a:rPr lang="fr-FR" sz="1600" dirty="0">
                <a:solidFill>
                  <a:schemeClr val="bg1">
                    <a:lumMod val="50000"/>
                  </a:schemeClr>
                </a:solidFill>
                <a:latin typeface="Calibri" panose="020F0502020204030204" pitchFamily="34" charset="0"/>
              </a:rPr>
              <a:t>les données de santé du patient entre la médecine de ville et </a:t>
            </a:r>
            <a:r>
              <a:rPr lang="fr-FR" sz="1600" dirty="0" smtClean="0">
                <a:solidFill>
                  <a:schemeClr val="bg1">
                    <a:lumMod val="50000"/>
                  </a:schemeClr>
                </a:solidFill>
                <a:latin typeface="Calibri" panose="020F0502020204030204" pitchFamily="34" charset="0"/>
              </a:rPr>
              <a:t>l’hôpital, </a:t>
            </a:r>
            <a:r>
              <a:rPr lang="fr-FR" sz="1600" b="1" dirty="0" smtClean="0">
                <a:solidFill>
                  <a:schemeClr val="bg1">
                    <a:lumMod val="50000"/>
                  </a:schemeClr>
                </a:solidFill>
                <a:latin typeface="Calibri" panose="020F0502020204030204" pitchFamily="34" charset="0"/>
              </a:rPr>
              <a:t>même en cas d’urgence</a:t>
            </a:r>
            <a:r>
              <a:rPr lang="fr-FR" sz="1100" dirty="0" smtClean="0">
                <a:solidFill>
                  <a:srgbClr val="256291"/>
                </a:solidFill>
                <a:latin typeface="Calibri" panose="020F0502020204030204" pitchFamily="34" charset="0"/>
              </a:rPr>
              <a:t>.</a:t>
            </a:r>
            <a:endParaRPr lang="fr-FR" sz="1100" dirty="0">
              <a:solidFill>
                <a:srgbClr val="256291"/>
              </a:solidFill>
              <a:latin typeface="Calibri" panose="020F0502020204030204" pitchFamily="34" charset="0"/>
            </a:endParaRPr>
          </a:p>
        </p:txBody>
      </p:sp>
      <p:sp>
        <p:nvSpPr>
          <p:cNvPr id="75" name="TextBox 74"/>
          <p:cNvSpPr txBox="1"/>
          <p:nvPr/>
        </p:nvSpPr>
        <p:spPr>
          <a:xfrm>
            <a:off x="7072511" y="2989337"/>
            <a:ext cx="2952326" cy="738664"/>
          </a:xfrm>
          <a:prstGeom prst="rect">
            <a:avLst/>
          </a:prstGeom>
          <a:noFill/>
        </p:spPr>
        <p:txBody>
          <a:bodyPr wrap="square" lIns="0" tIns="0" rIns="0" bIns="0" rtlCol="0">
            <a:spAutoFit/>
          </a:bodyPr>
          <a:lstStyle/>
          <a:p>
            <a:pPr defTabSz="1218868">
              <a:spcBef>
                <a:spcPct val="20000"/>
              </a:spcBef>
              <a:defRPr/>
            </a:pPr>
            <a:r>
              <a:rPr lang="fr-FR" sz="1600" b="1" dirty="0">
                <a:solidFill>
                  <a:srgbClr val="E27959"/>
                </a:solidFill>
                <a:latin typeface="Calibri" panose="020F0502020204030204" pitchFamily="34" charset="0"/>
              </a:rPr>
              <a:t>Renseigner </a:t>
            </a:r>
            <a:r>
              <a:rPr lang="fr-FR" sz="1600" dirty="0">
                <a:solidFill>
                  <a:schemeClr val="bg1">
                    <a:lumMod val="50000"/>
                  </a:schemeClr>
                </a:solidFill>
                <a:latin typeface="Calibri" panose="020F0502020204030204" pitchFamily="34" charset="0"/>
              </a:rPr>
              <a:t>et mettre à jour les personnes à contacter en cas d’urgence</a:t>
            </a:r>
          </a:p>
        </p:txBody>
      </p:sp>
      <p:sp>
        <p:nvSpPr>
          <p:cNvPr id="115" name="Rectangle 114"/>
          <p:cNvSpPr/>
          <p:nvPr/>
        </p:nvSpPr>
        <p:spPr>
          <a:xfrm>
            <a:off x="1268729" y="949739"/>
            <a:ext cx="9055419" cy="584775"/>
          </a:xfrm>
          <a:prstGeom prst="rect">
            <a:avLst/>
          </a:prstGeom>
        </p:spPr>
        <p:txBody>
          <a:bodyPr wrap="square" lIns="91417" tIns="45709" rIns="91417" bIns="45709">
            <a:spAutoFit/>
          </a:bodyPr>
          <a:lstStyle/>
          <a:p>
            <a:pPr marL="0" lvl="1" algn="just" defTabSz="457086">
              <a:spcBef>
                <a:spcPts val="1800"/>
              </a:spcBef>
              <a:buClr>
                <a:srgbClr val="99CC00"/>
              </a:buClr>
              <a:buSzPct val="100000"/>
              <a:defRPr/>
            </a:pPr>
            <a:r>
              <a:rPr lang="fr-FR" sz="1600" b="1" dirty="0">
                <a:solidFill>
                  <a:srgbClr val="405888"/>
                </a:solidFill>
              </a:rPr>
              <a:t>Les usages </a:t>
            </a:r>
            <a:r>
              <a:rPr lang="fr-FR" sz="1600" b="1" dirty="0">
                <a:solidFill>
                  <a:srgbClr val="4B628F"/>
                </a:solidFill>
              </a:rPr>
              <a:t>du DMP par le patient sont multiples et correspondent aux attentes en termes de disponibilité, sécurité </a:t>
            </a:r>
            <a:r>
              <a:rPr lang="fr-FR" sz="1600" b="1" dirty="0">
                <a:solidFill>
                  <a:srgbClr val="405888"/>
                </a:solidFill>
              </a:rPr>
              <a:t>et gestion de leurs informations de santé</a:t>
            </a:r>
          </a:p>
        </p:txBody>
      </p:sp>
      <p:pic>
        <p:nvPicPr>
          <p:cNvPr id="116" name="Picture 11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2516" y="901105"/>
            <a:ext cx="648000" cy="648000"/>
          </a:xfrm>
          <a:prstGeom prst="rect">
            <a:avLst/>
          </a:prstGeom>
        </p:spPr>
      </p:pic>
      <p:sp>
        <p:nvSpPr>
          <p:cNvPr id="120" name="TextBox 119"/>
          <p:cNvSpPr txBox="1"/>
          <p:nvPr/>
        </p:nvSpPr>
        <p:spPr>
          <a:xfrm>
            <a:off x="211833" y="3976621"/>
            <a:ext cx="2672939" cy="1508105"/>
          </a:xfrm>
          <a:prstGeom prst="rect">
            <a:avLst/>
          </a:prstGeom>
          <a:noFill/>
        </p:spPr>
        <p:txBody>
          <a:bodyPr wrap="square" lIns="0" tIns="0" rIns="0" bIns="0" rtlCol="0">
            <a:spAutoFit/>
          </a:bodyPr>
          <a:lstStyle/>
          <a:p>
            <a:pPr defTabSz="1218868">
              <a:spcBef>
                <a:spcPct val="20000"/>
              </a:spcBef>
              <a:defRPr/>
            </a:pPr>
            <a:r>
              <a:rPr lang="fr-FR" b="1" dirty="0">
                <a:solidFill>
                  <a:srgbClr val="405888"/>
                </a:solidFill>
                <a:latin typeface="Calibri" panose="020F0502020204030204" pitchFamily="34" charset="0"/>
              </a:rPr>
              <a:t>Ajouter</a:t>
            </a:r>
            <a:r>
              <a:rPr lang="fr-FR" b="1" dirty="0">
                <a:solidFill>
                  <a:srgbClr val="77B9AC"/>
                </a:solidFill>
                <a:latin typeface="Calibri" panose="020F0502020204030204" pitchFamily="34" charset="0"/>
              </a:rPr>
              <a:t> </a:t>
            </a:r>
            <a:r>
              <a:rPr lang="fr-FR" b="1" dirty="0" smtClean="0">
                <a:solidFill>
                  <a:srgbClr val="77B9AC"/>
                </a:solidFill>
                <a:latin typeface="EYInterstate Light" panose="02000506000000020004" pitchFamily="2" charset="0"/>
              </a:rPr>
              <a:t> </a:t>
            </a:r>
            <a:r>
              <a:rPr lang="fr-FR" dirty="0">
                <a:solidFill>
                  <a:schemeClr val="bg1">
                    <a:lumMod val="50000"/>
                  </a:schemeClr>
                </a:solidFill>
                <a:latin typeface="Calibri" panose="020F0502020204030204" pitchFamily="34" charset="0"/>
              </a:rPr>
              <a:t>à son espace personnel un document dans son DMP de manière libre (en renseignant ses allergies médicamenteuses, ses antécédents médicaux, ses opérations précédentes par exemple)</a:t>
            </a:r>
          </a:p>
        </p:txBody>
      </p:sp>
      <p:sp>
        <p:nvSpPr>
          <p:cNvPr id="123" name="TextBox 122"/>
          <p:cNvSpPr txBox="1"/>
          <p:nvPr/>
        </p:nvSpPr>
        <p:spPr>
          <a:xfrm>
            <a:off x="519784" y="5613449"/>
            <a:ext cx="2843736" cy="1384995"/>
          </a:xfrm>
          <a:prstGeom prst="rect">
            <a:avLst/>
          </a:prstGeom>
          <a:noFill/>
        </p:spPr>
        <p:txBody>
          <a:bodyPr wrap="square" lIns="0" tIns="0" rIns="0" bIns="0" rtlCol="0">
            <a:spAutoFit/>
          </a:bodyPr>
          <a:lstStyle/>
          <a:p>
            <a:pPr defTabSz="1218868">
              <a:spcBef>
                <a:spcPct val="20000"/>
              </a:spcBef>
              <a:defRPr/>
            </a:pPr>
            <a:r>
              <a:rPr lang="fr-FR" sz="1500" b="1" dirty="0">
                <a:solidFill>
                  <a:srgbClr val="77B9AC"/>
                </a:solidFill>
                <a:latin typeface="EYInterstate Light" panose="02000506000000020004" pitchFamily="2" charset="0"/>
              </a:rPr>
              <a:t>Gérer</a:t>
            </a:r>
            <a:r>
              <a:rPr lang="fr-FR" sz="1500" b="1" dirty="0">
                <a:solidFill>
                  <a:srgbClr val="E27959"/>
                </a:solidFill>
                <a:latin typeface="EYInterstate Light" panose="02000506000000020004" pitchFamily="2" charset="0"/>
              </a:rPr>
              <a:t> </a:t>
            </a:r>
            <a:r>
              <a:rPr lang="fr-FR" sz="1500" dirty="0">
                <a:solidFill>
                  <a:schemeClr val="bg1">
                    <a:lumMod val="50000"/>
                  </a:schemeClr>
                </a:solidFill>
                <a:latin typeface="Calibri" panose="020F0502020204030204" pitchFamily="34" charset="0"/>
              </a:rPr>
              <a:t>l’accès à son DMP par les professionnels de santé en masquant tout document jugé sensible par le patient (sauf à son médecin traitant) ou en bloquant les professionnels de santé de son choix </a:t>
            </a:r>
          </a:p>
        </p:txBody>
      </p:sp>
      <p:sp>
        <p:nvSpPr>
          <p:cNvPr id="49" name="Title 1"/>
          <p:cNvSpPr txBox="1">
            <a:spLocks/>
          </p:cNvSpPr>
          <p:nvPr/>
        </p:nvSpPr>
        <p:spPr bwMode="auto">
          <a:xfrm>
            <a:off x="1185973" y="158383"/>
            <a:ext cx="5760641" cy="557212"/>
          </a:xfrm>
          <a:prstGeom prst="rect">
            <a:avLst/>
          </a:prstGeom>
          <a:solidFill>
            <a:schemeClr val="accent1">
              <a:lumMod val="90000"/>
            </a:schemeClr>
          </a:solidFill>
          <a:ln>
            <a:noFill/>
          </a:ln>
          <a:effectLst/>
          <a:extLst/>
        </p:spPr>
        <p:txBody>
          <a:bodyPr lIns="103700" tIns="51843" rIns="103700" bIns="51843"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100" kern="0" dirty="0">
                <a:solidFill>
                  <a:srgbClr val="FFFFFF"/>
                </a:solidFill>
              </a:rPr>
              <a:t>Les bénéfices du DMP pour le patient</a:t>
            </a:r>
            <a:endParaRPr lang="fr-FR" altLang="fr-FR" sz="1600" b="0" kern="0" dirty="0">
              <a:solidFill>
                <a:srgbClr val="FFFFFF"/>
              </a:solidFill>
            </a:endParaRPr>
          </a:p>
        </p:txBody>
      </p:sp>
      <p:grpSp>
        <p:nvGrpSpPr>
          <p:cNvPr id="59" name="Group 58"/>
          <p:cNvGrpSpPr/>
          <p:nvPr/>
        </p:nvGrpSpPr>
        <p:grpSpPr>
          <a:xfrm>
            <a:off x="4963017" y="2406453"/>
            <a:ext cx="4258834" cy="393034"/>
            <a:chOff x="8480425" y="4155356"/>
            <a:chExt cx="6394217" cy="845155"/>
          </a:xfrm>
          <a:solidFill>
            <a:schemeClr val="bg1"/>
          </a:solidFill>
        </p:grpSpPr>
        <p:sp>
          <p:nvSpPr>
            <p:cNvPr id="61" name="Freeform 117"/>
            <p:cNvSpPr>
              <a:spLocks noEditPoints="1"/>
            </p:cNvSpPr>
            <p:nvPr/>
          </p:nvSpPr>
          <p:spPr bwMode="auto">
            <a:xfrm>
              <a:off x="14566667" y="4155356"/>
              <a:ext cx="307975" cy="304799"/>
            </a:xfrm>
            <a:custGeom>
              <a:avLst/>
              <a:gdLst>
                <a:gd name="T0" fmla="*/ 0 w 91"/>
                <a:gd name="T1" fmla="*/ 45 h 90"/>
                <a:gd name="T2" fmla="*/ 91 w 91"/>
                <a:gd name="T3" fmla="*/ 45 h 90"/>
                <a:gd name="T4" fmla="*/ 51 w 91"/>
                <a:gd name="T5" fmla="*/ 83 h 90"/>
                <a:gd name="T6" fmla="*/ 48 w 91"/>
                <a:gd name="T7" fmla="*/ 69 h 90"/>
                <a:gd name="T8" fmla="*/ 51 w 91"/>
                <a:gd name="T9" fmla="*/ 83 h 90"/>
                <a:gd name="T10" fmla="*/ 43 w 91"/>
                <a:gd name="T11" fmla="*/ 69 h 90"/>
                <a:gd name="T12" fmla="*/ 40 w 91"/>
                <a:gd name="T13" fmla="*/ 83 h 90"/>
                <a:gd name="T14" fmla="*/ 7 w 91"/>
                <a:gd name="T15" fmla="*/ 48 h 90"/>
                <a:gd name="T16" fmla="*/ 22 w 91"/>
                <a:gd name="T17" fmla="*/ 65 h 90"/>
                <a:gd name="T18" fmla="*/ 7 w 91"/>
                <a:gd name="T19" fmla="*/ 48 h 90"/>
                <a:gd name="T20" fmla="*/ 43 w 91"/>
                <a:gd name="T21" fmla="*/ 6 h 90"/>
                <a:gd name="T22" fmla="*/ 28 w 91"/>
                <a:gd name="T23" fmla="*/ 22 h 90"/>
                <a:gd name="T24" fmla="*/ 63 w 91"/>
                <a:gd name="T25" fmla="*/ 22 h 90"/>
                <a:gd name="T26" fmla="*/ 48 w 91"/>
                <a:gd name="T27" fmla="*/ 6 h 90"/>
                <a:gd name="T28" fmla="*/ 63 w 91"/>
                <a:gd name="T29" fmla="*/ 22 h 90"/>
                <a:gd name="T30" fmla="*/ 67 w 91"/>
                <a:gd name="T31" fmla="*/ 43 h 90"/>
                <a:gd name="T32" fmla="*/ 48 w 91"/>
                <a:gd name="T33" fmla="*/ 26 h 90"/>
                <a:gd name="T34" fmla="*/ 43 w 91"/>
                <a:gd name="T35" fmla="*/ 26 h 90"/>
                <a:gd name="T36" fmla="*/ 24 w 91"/>
                <a:gd name="T37" fmla="*/ 43 h 90"/>
                <a:gd name="T38" fmla="*/ 43 w 91"/>
                <a:gd name="T39" fmla="*/ 26 h 90"/>
                <a:gd name="T40" fmla="*/ 7 w 91"/>
                <a:gd name="T41" fmla="*/ 43 h 90"/>
                <a:gd name="T42" fmla="*/ 22 w 91"/>
                <a:gd name="T43" fmla="*/ 26 h 90"/>
                <a:gd name="T44" fmla="*/ 24 w 91"/>
                <a:gd name="T45" fmla="*/ 48 h 90"/>
                <a:gd name="T46" fmla="*/ 43 w 91"/>
                <a:gd name="T47" fmla="*/ 65 h 90"/>
                <a:gd name="T48" fmla="*/ 24 w 91"/>
                <a:gd name="T49" fmla="*/ 48 h 90"/>
                <a:gd name="T50" fmla="*/ 48 w 91"/>
                <a:gd name="T51" fmla="*/ 48 h 90"/>
                <a:gd name="T52" fmla="*/ 64 w 91"/>
                <a:gd name="T53" fmla="*/ 65 h 90"/>
                <a:gd name="T54" fmla="*/ 72 w 91"/>
                <a:gd name="T55" fmla="*/ 48 h 90"/>
                <a:gd name="T56" fmla="*/ 79 w 91"/>
                <a:gd name="T57" fmla="*/ 65 h 90"/>
                <a:gd name="T58" fmla="*/ 72 w 91"/>
                <a:gd name="T59" fmla="*/ 48 h 90"/>
                <a:gd name="T60" fmla="*/ 69 w 91"/>
                <a:gd name="T61" fmla="*/ 26 h 90"/>
                <a:gd name="T62" fmla="*/ 84 w 91"/>
                <a:gd name="T63" fmla="*/ 43 h 90"/>
                <a:gd name="T64" fmla="*/ 76 w 91"/>
                <a:gd name="T65" fmla="*/ 22 h 90"/>
                <a:gd name="T66" fmla="*/ 61 w 91"/>
                <a:gd name="T67" fmla="*/ 10 h 90"/>
                <a:gd name="T68" fmla="*/ 30 w 91"/>
                <a:gd name="T69" fmla="*/ 10 h 90"/>
                <a:gd name="T70" fmla="*/ 15 w 91"/>
                <a:gd name="T71" fmla="*/ 22 h 90"/>
                <a:gd name="T72" fmla="*/ 15 w 91"/>
                <a:gd name="T73" fmla="*/ 69 h 90"/>
                <a:gd name="T74" fmla="*/ 30 w 91"/>
                <a:gd name="T75" fmla="*/ 80 h 90"/>
                <a:gd name="T76" fmla="*/ 61 w 91"/>
                <a:gd name="T77" fmla="*/ 80 h 90"/>
                <a:gd name="T78" fmla="*/ 76 w 91"/>
                <a:gd name="T79"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1" h="90">
                  <a:moveTo>
                    <a:pt x="45" y="0"/>
                  </a:moveTo>
                  <a:cubicBezTo>
                    <a:pt x="20" y="0"/>
                    <a:pt x="0" y="20"/>
                    <a:pt x="0" y="45"/>
                  </a:cubicBezTo>
                  <a:cubicBezTo>
                    <a:pt x="0" y="70"/>
                    <a:pt x="20" y="90"/>
                    <a:pt x="45" y="90"/>
                  </a:cubicBezTo>
                  <a:cubicBezTo>
                    <a:pt x="71" y="90"/>
                    <a:pt x="91" y="70"/>
                    <a:pt x="91" y="45"/>
                  </a:cubicBezTo>
                  <a:cubicBezTo>
                    <a:pt x="91" y="20"/>
                    <a:pt x="71" y="0"/>
                    <a:pt x="45" y="0"/>
                  </a:cubicBezTo>
                  <a:close/>
                  <a:moveTo>
                    <a:pt x="51" y="83"/>
                  </a:moveTo>
                  <a:cubicBezTo>
                    <a:pt x="50" y="84"/>
                    <a:pt x="49" y="84"/>
                    <a:pt x="48" y="84"/>
                  </a:cubicBezTo>
                  <a:cubicBezTo>
                    <a:pt x="48" y="69"/>
                    <a:pt x="48" y="69"/>
                    <a:pt x="48" y="69"/>
                  </a:cubicBezTo>
                  <a:cubicBezTo>
                    <a:pt x="63" y="69"/>
                    <a:pt x="63" y="69"/>
                    <a:pt x="63" y="69"/>
                  </a:cubicBezTo>
                  <a:cubicBezTo>
                    <a:pt x="60" y="76"/>
                    <a:pt x="56" y="81"/>
                    <a:pt x="51" y="83"/>
                  </a:cubicBezTo>
                  <a:close/>
                  <a:moveTo>
                    <a:pt x="28" y="69"/>
                  </a:moveTo>
                  <a:cubicBezTo>
                    <a:pt x="43" y="69"/>
                    <a:pt x="43" y="69"/>
                    <a:pt x="43" y="69"/>
                  </a:cubicBezTo>
                  <a:cubicBezTo>
                    <a:pt x="43" y="84"/>
                    <a:pt x="43" y="84"/>
                    <a:pt x="43" y="84"/>
                  </a:cubicBezTo>
                  <a:cubicBezTo>
                    <a:pt x="42" y="84"/>
                    <a:pt x="41" y="84"/>
                    <a:pt x="40" y="83"/>
                  </a:cubicBezTo>
                  <a:cubicBezTo>
                    <a:pt x="35" y="81"/>
                    <a:pt x="31" y="76"/>
                    <a:pt x="28" y="69"/>
                  </a:cubicBezTo>
                  <a:close/>
                  <a:moveTo>
                    <a:pt x="7" y="48"/>
                  </a:moveTo>
                  <a:cubicBezTo>
                    <a:pt x="19" y="48"/>
                    <a:pt x="19" y="48"/>
                    <a:pt x="19" y="48"/>
                  </a:cubicBezTo>
                  <a:cubicBezTo>
                    <a:pt x="20" y="54"/>
                    <a:pt x="20" y="60"/>
                    <a:pt x="22" y="65"/>
                  </a:cubicBezTo>
                  <a:cubicBezTo>
                    <a:pt x="12" y="65"/>
                    <a:pt x="12" y="65"/>
                    <a:pt x="12" y="65"/>
                  </a:cubicBezTo>
                  <a:cubicBezTo>
                    <a:pt x="9" y="60"/>
                    <a:pt x="7" y="54"/>
                    <a:pt x="7" y="48"/>
                  </a:cubicBezTo>
                  <a:close/>
                  <a:moveTo>
                    <a:pt x="40" y="7"/>
                  </a:moveTo>
                  <a:cubicBezTo>
                    <a:pt x="41" y="6"/>
                    <a:pt x="42" y="6"/>
                    <a:pt x="43" y="6"/>
                  </a:cubicBezTo>
                  <a:cubicBezTo>
                    <a:pt x="43" y="22"/>
                    <a:pt x="43" y="22"/>
                    <a:pt x="43" y="22"/>
                  </a:cubicBezTo>
                  <a:cubicBezTo>
                    <a:pt x="28" y="22"/>
                    <a:pt x="28" y="22"/>
                    <a:pt x="28" y="22"/>
                  </a:cubicBezTo>
                  <a:cubicBezTo>
                    <a:pt x="31" y="15"/>
                    <a:pt x="35" y="9"/>
                    <a:pt x="40" y="7"/>
                  </a:cubicBezTo>
                  <a:close/>
                  <a:moveTo>
                    <a:pt x="63" y="22"/>
                  </a:moveTo>
                  <a:cubicBezTo>
                    <a:pt x="48" y="22"/>
                    <a:pt x="48" y="22"/>
                    <a:pt x="48" y="22"/>
                  </a:cubicBezTo>
                  <a:cubicBezTo>
                    <a:pt x="48" y="6"/>
                    <a:pt x="48" y="6"/>
                    <a:pt x="48" y="6"/>
                  </a:cubicBezTo>
                  <a:cubicBezTo>
                    <a:pt x="49" y="6"/>
                    <a:pt x="50" y="6"/>
                    <a:pt x="51" y="7"/>
                  </a:cubicBezTo>
                  <a:cubicBezTo>
                    <a:pt x="56" y="9"/>
                    <a:pt x="60" y="15"/>
                    <a:pt x="63" y="22"/>
                  </a:cubicBezTo>
                  <a:close/>
                  <a:moveTo>
                    <a:pt x="65" y="26"/>
                  </a:moveTo>
                  <a:cubicBezTo>
                    <a:pt x="66" y="31"/>
                    <a:pt x="67" y="37"/>
                    <a:pt x="67" y="43"/>
                  </a:cubicBezTo>
                  <a:cubicBezTo>
                    <a:pt x="48" y="43"/>
                    <a:pt x="48" y="43"/>
                    <a:pt x="48" y="43"/>
                  </a:cubicBezTo>
                  <a:cubicBezTo>
                    <a:pt x="48" y="26"/>
                    <a:pt x="48" y="26"/>
                    <a:pt x="48" y="26"/>
                  </a:cubicBezTo>
                  <a:lnTo>
                    <a:pt x="65" y="26"/>
                  </a:lnTo>
                  <a:close/>
                  <a:moveTo>
                    <a:pt x="43" y="26"/>
                  </a:moveTo>
                  <a:cubicBezTo>
                    <a:pt x="43" y="43"/>
                    <a:pt x="43" y="43"/>
                    <a:pt x="43" y="43"/>
                  </a:cubicBezTo>
                  <a:cubicBezTo>
                    <a:pt x="24" y="43"/>
                    <a:pt x="24" y="43"/>
                    <a:pt x="24" y="43"/>
                  </a:cubicBezTo>
                  <a:cubicBezTo>
                    <a:pt x="24" y="37"/>
                    <a:pt x="25" y="31"/>
                    <a:pt x="26" y="26"/>
                  </a:cubicBezTo>
                  <a:lnTo>
                    <a:pt x="43" y="26"/>
                  </a:lnTo>
                  <a:close/>
                  <a:moveTo>
                    <a:pt x="19" y="43"/>
                  </a:moveTo>
                  <a:cubicBezTo>
                    <a:pt x="7" y="43"/>
                    <a:pt x="7" y="43"/>
                    <a:pt x="7" y="43"/>
                  </a:cubicBezTo>
                  <a:cubicBezTo>
                    <a:pt x="7" y="37"/>
                    <a:pt x="9" y="31"/>
                    <a:pt x="12" y="26"/>
                  </a:cubicBezTo>
                  <a:cubicBezTo>
                    <a:pt x="22" y="26"/>
                    <a:pt x="22" y="26"/>
                    <a:pt x="22" y="26"/>
                  </a:cubicBezTo>
                  <a:cubicBezTo>
                    <a:pt x="20" y="31"/>
                    <a:pt x="19" y="37"/>
                    <a:pt x="19" y="43"/>
                  </a:cubicBezTo>
                  <a:close/>
                  <a:moveTo>
                    <a:pt x="24" y="48"/>
                  </a:moveTo>
                  <a:cubicBezTo>
                    <a:pt x="43" y="48"/>
                    <a:pt x="43" y="48"/>
                    <a:pt x="43" y="48"/>
                  </a:cubicBezTo>
                  <a:cubicBezTo>
                    <a:pt x="43" y="65"/>
                    <a:pt x="43" y="65"/>
                    <a:pt x="43" y="65"/>
                  </a:cubicBezTo>
                  <a:cubicBezTo>
                    <a:pt x="27" y="65"/>
                    <a:pt x="27" y="65"/>
                    <a:pt x="27" y="65"/>
                  </a:cubicBezTo>
                  <a:cubicBezTo>
                    <a:pt x="25" y="60"/>
                    <a:pt x="24" y="54"/>
                    <a:pt x="24" y="48"/>
                  </a:cubicBezTo>
                  <a:close/>
                  <a:moveTo>
                    <a:pt x="48" y="65"/>
                  </a:moveTo>
                  <a:cubicBezTo>
                    <a:pt x="48" y="48"/>
                    <a:pt x="48" y="48"/>
                    <a:pt x="48" y="48"/>
                  </a:cubicBezTo>
                  <a:cubicBezTo>
                    <a:pt x="67" y="48"/>
                    <a:pt x="67" y="48"/>
                    <a:pt x="67" y="48"/>
                  </a:cubicBezTo>
                  <a:cubicBezTo>
                    <a:pt x="67" y="54"/>
                    <a:pt x="66" y="60"/>
                    <a:pt x="64" y="65"/>
                  </a:cubicBezTo>
                  <a:lnTo>
                    <a:pt x="48" y="65"/>
                  </a:lnTo>
                  <a:close/>
                  <a:moveTo>
                    <a:pt x="72" y="48"/>
                  </a:moveTo>
                  <a:cubicBezTo>
                    <a:pt x="84" y="48"/>
                    <a:pt x="84" y="48"/>
                    <a:pt x="84" y="48"/>
                  </a:cubicBezTo>
                  <a:cubicBezTo>
                    <a:pt x="84" y="54"/>
                    <a:pt x="82" y="60"/>
                    <a:pt x="79" y="65"/>
                  </a:cubicBezTo>
                  <a:cubicBezTo>
                    <a:pt x="69" y="65"/>
                    <a:pt x="69" y="65"/>
                    <a:pt x="69" y="65"/>
                  </a:cubicBezTo>
                  <a:cubicBezTo>
                    <a:pt x="70" y="60"/>
                    <a:pt x="71" y="54"/>
                    <a:pt x="72" y="48"/>
                  </a:cubicBezTo>
                  <a:close/>
                  <a:moveTo>
                    <a:pt x="72" y="43"/>
                  </a:moveTo>
                  <a:cubicBezTo>
                    <a:pt x="72" y="37"/>
                    <a:pt x="71" y="31"/>
                    <a:pt x="69" y="26"/>
                  </a:cubicBezTo>
                  <a:cubicBezTo>
                    <a:pt x="79" y="26"/>
                    <a:pt x="79" y="26"/>
                    <a:pt x="79" y="26"/>
                  </a:cubicBezTo>
                  <a:cubicBezTo>
                    <a:pt x="82" y="31"/>
                    <a:pt x="84" y="37"/>
                    <a:pt x="84" y="43"/>
                  </a:cubicBezTo>
                  <a:lnTo>
                    <a:pt x="72" y="43"/>
                  </a:lnTo>
                  <a:close/>
                  <a:moveTo>
                    <a:pt x="76" y="22"/>
                  </a:moveTo>
                  <a:cubicBezTo>
                    <a:pt x="68" y="22"/>
                    <a:pt x="68" y="22"/>
                    <a:pt x="68" y="22"/>
                  </a:cubicBezTo>
                  <a:cubicBezTo>
                    <a:pt x="66" y="17"/>
                    <a:pt x="64" y="13"/>
                    <a:pt x="61" y="10"/>
                  </a:cubicBezTo>
                  <a:cubicBezTo>
                    <a:pt x="67" y="12"/>
                    <a:pt x="72" y="16"/>
                    <a:pt x="76" y="22"/>
                  </a:cubicBezTo>
                  <a:close/>
                  <a:moveTo>
                    <a:pt x="30" y="10"/>
                  </a:moveTo>
                  <a:cubicBezTo>
                    <a:pt x="27" y="13"/>
                    <a:pt x="25" y="17"/>
                    <a:pt x="23" y="22"/>
                  </a:cubicBezTo>
                  <a:cubicBezTo>
                    <a:pt x="15" y="22"/>
                    <a:pt x="15" y="22"/>
                    <a:pt x="15" y="22"/>
                  </a:cubicBezTo>
                  <a:cubicBezTo>
                    <a:pt x="19" y="16"/>
                    <a:pt x="24" y="12"/>
                    <a:pt x="30" y="10"/>
                  </a:cubicBezTo>
                  <a:close/>
                  <a:moveTo>
                    <a:pt x="15" y="69"/>
                  </a:moveTo>
                  <a:cubicBezTo>
                    <a:pt x="23" y="69"/>
                    <a:pt x="23" y="69"/>
                    <a:pt x="23" y="69"/>
                  </a:cubicBezTo>
                  <a:cubicBezTo>
                    <a:pt x="25" y="73"/>
                    <a:pt x="27" y="77"/>
                    <a:pt x="30" y="80"/>
                  </a:cubicBezTo>
                  <a:cubicBezTo>
                    <a:pt x="24" y="78"/>
                    <a:pt x="19" y="74"/>
                    <a:pt x="15" y="69"/>
                  </a:cubicBezTo>
                  <a:close/>
                  <a:moveTo>
                    <a:pt x="61" y="80"/>
                  </a:moveTo>
                  <a:cubicBezTo>
                    <a:pt x="64" y="77"/>
                    <a:pt x="66" y="73"/>
                    <a:pt x="68" y="69"/>
                  </a:cubicBezTo>
                  <a:cubicBezTo>
                    <a:pt x="76" y="69"/>
                    <a:pt x="76" y="69"/>
                    <a:pt x="76" y="69"/>
                  </a:cubicBezTo>
                  <a:cubicBezTo>
                    <a:pt x="72" y="74"/>
                    <a:pt x="67" y="78"/>
                    <a:pt x="6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fr-FR" dirty="0"/>
            </a:p>
          </p:txBody>
        </p:sp>
        <p:sp>
          <p:nvSpPr>
            <p:cNvPr id="62" name="Freeform 118"/>
            <p:cNvSpPr>
              <a:spLocks/>
            </p:cNvSpPr>
            <p:nvPr/>
          </p:nvSpPr>
          <p:spPr bwMode="auto">
            <a:xfrm>
              <a:off x="8480425" y="4987926"/>
              <a:ext cx="3175" cy="3175"/>
            </a:xfrm>
            <a:custGeom>
              <a:avLst/>
              <a:gdLst>
                <a:gd name="T0" fmla="*/ 0 w 2"/>
                <a:gd name="T1" fmla="*/ 2 h 2"/>
                <a:gd name="T2" fmla="*/ 0 w 2"/>
                <a:gd name="T3" fmla="*/ 2 h 2"/>
                <a:gd name="T4" fmla="*/ 2 w 2"/>
                <a:gd name="T5" fmla="*/ 0 h 2"/>
                <a:gd name="T6" fmla="*/ 0 w 2"/>
                <a:gd name="T7" fmla="*/ 0 h 2"/>
                <a:gd name="T8" fmla="*/ 0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lnTo>
                    <a:pt x="0" y="2"/>
                  </a:lnTo>
                  <a:lnTo>
                    <a:pt x="2" y="0"/>
                  </a:lnTo>
                  <a:lnTo>
                    <a:pt x="0" y="0"/>
                  </a:lnTo>
                  <a:lnTo>
                    <a:pt x="0"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fr-FR" dirty="0"/>
            </a:p>
          </p:txBody>
        </p:sp>
        <p:sp>
          <p:nvSpPr>
            <p:cNvPr id="64" name="Freeform 119"/>
            <p:cNvSpPr>
              <a:spLocks/>
            </p:cNvSpPr>
            <p:nvPr/>
          </p:nvSpPr>
          <p:spPr bwMode="auto">
            <a:xfrm>
              <a:off x="14453954" y="4741748"/>
              <a:ext cx="196850" cy="258763"/>
            </a:xfrm>
            <a:custGeom>
              <a:avLst/>
              <a:gdLst>
                <a:gd name="T0" fmla="*/ 58 w 58"/>
                <a:gd name="T1" fmla="*/ 73 h 76"/>
                <a:gd name="T2" fmla="*/ 56 w 58"/>
                <a:gd name="T3" fmla="*/ 54 h 76"/>
                <a:gd name="T4" fmla="*/ 56 w 58"/>
                <a:gd name="T5" fmla="*/ 53 h 76"/>
                <a:gd name="T6" fmla="*/ 56 w 58"/>
                <a:gd name="T7" fmla="*/ 51 h 76"/>
                <a:gd name="T8" fmla="*/ 55 w 58"/>
                <a:gd name="T9" fmla="*/ 50 h 76"/>
                <a:gd name="T10" fmla="*/ 55 w 58"/>
                <a:gd name="T11" fmla="*/ 49 h 76"/>
                <a:gd name="T12" fmla="*/ 53 w 58"/>
                <a:gd name="T13" fmla="*/ 46 h 76"/>
                <a:gd name="T14" fmla="*/ 51 w 58"/>
                <a:gd name="T15" fmla="*/ 43 h 76"/>
                <a:gd name="T16" fmla="*/ 49 w 58"/>
                <a:gd name="T17" fmla="*/ 42 h 76"/>
                <a:gd name="T18" fmla="*/ 43 w 58"/>
                <a:gd name="T19" fmla="*/ 36 h 76"/>
                <a:gd name="T20" fmla="*/ 31 w 58"/>
                <a:gd name="T21" fmla="*/ 26 h 76"/>
                <a:gd name="T22" fmla="*/ 24 w 58"/>
                <a:gd name="T23" fmla="*/ 26 h 76"/>
                <a:gd name="T24" fmla="*/ 23 w 58"/>
                <a:gd name="T25" fmla="*/ 33 h 76"/>
                <a:gd name="T26" fmla="*/ 32 w 58"/>
                <a:gd name="T27" fmla="*/ 43 h 76"/>
                <a:gd name="T28" fmla="*/ 37 w 58"/>
                <a:gd name="T29" fmla="*/ 50 h 76"/>
                <a:gd name="T30" fmla="*/ 36 w 58"/>
                <a:gd name="T31" fmla="*/ 55 h 76"/>
                <a:gd name="T32" fmla="*/ 11 w 58"/>
                <a:gd name="T33" fmla="*/ 35 h 76"/>
                <a:gd name="T34" fmla="*/ 11 w 58"/>
                <a:gd name="T35" fmla="*/ 5 h 76"/>
                <a:gd name="T36" fmla="*/ 5 w 58"/>
                <a:gd name="T37" fmla="*/ 0 h 76"/>
                <a:gd name="T38" fmla="*/ 0 w 58"/>
                <a:gd name="T39" fmla="*/ 5 h 76"/>
                <a:gd name="T40" fmla="*/ 0 w 58"/>
                <a:gd name="T41" fmla="*/ 37 h 76"/>
                <a:gd name="T42" fmla="*/ 0 w 58"/>
                <a:gd name="T43" fmla="*/ 39 h 76"/>
                <a:gd name="T44" fmla="*/ 1 w 58"/>
                <a:gd name="T45" fmla="*/ 41 h 76"/>
                <a:gd name="T46" fmla="*/ 27 w 58"/>
                <a:gd name="T47" fmla="*/ 76 h 76"/>
                <a:gd name="T48" fmla="*/ 58 w 58"/>
                <a:gd name="T49" fmla="*/ 76 h 76"/>
                <a:gd name="T50" fmla="*/ 58 w 58"/>
                <a:gd name="T5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76">
                  <a:moveTo>
                    <a:pt x="58" y="73"/>
                  </a:moveTo>
                  <a:cubicBezTo>
                    <a:pt x="56" y="54"/>
                    <a:pt x="56" y="54"/>
                    <a:pt x="56" y="54"/>
                  </a:cubicBezTo>
                  <a:cubicBezTo>
                    <a:pt x="56" y="53"/>
                    <a:pt x="56" y="53"/>
                    <a:pt x="56" y="53"/>
                  </a:cubicBezTo>
                  <a:cubicBezTo>
                    <a:pt x="56" y="52"/>
                    <a:pt x="56" y="52"/>
                    <a:pt x="56" y="51"/>
                  </a:cubicBezTo>
                  <a:cubicBezTo>
                    <a:pt x="55" y="50"/>
                    <a:pt x="55" y="50"/>
                    <a:pt x="55" y="50"/>
                  </a:cubicBezTo>
                  <a:cubicBezTo>
                    <a:pt x="55" y="50"/>
                    <a:pt x="55" y="49"/>
                    <a:pt x="55" y="49"/>
                  </a:cubicBezTo>
                  <a:cubicBezTo>
                    <a:pt x="54" y="48"/>
                    <a:pt x="54" y="47"/>
                    <a:pt x="53" y="46"/>
                  </a:cubicBezTo>
                  <a:cubicBezTo>
                    <a:pt x="52" y="45"/>
                    <a:pt x="52" y="44"/>
                    <a:pt x="51" y="43"/>
                  </a:cubicBezTo>
                  <a:cubicBezTo>
                    <a:pt x="50" y="42"/>
                    <a:pt x="50" y="42"/>
                    <a:pt x="49" y="42"/>
                  </a:cubicBezTo>
                  <a:cubicBezTo>
                    <a:pt x="43" y="36"/>
                    <a:pt x="43" y="36"/>
                    <a:pt x="43" y="36"/>
                  </a:cubicBezTo>
                  <a:cubicBezTo>
                    <a:pt x="31" y="26"/>
                    <a:pt x="31" y="26"/>
                    <a:pt x="31" y="26"/>
                  </a:cubicBezTo>
                  <a:cubicBezTo>
                    <a:pt x="29" y="24"/>
                    <a:pt x="26" y="24"/>
                    <a:pt x="24" y="26"/>
                  </a:cubicBezTo>
                  <a:cubicBezTo>
                    <a:pt x="21" y="28"/>
                    <a:pt x="21" y="31"/>
                    <a:pt x="23" y="33"/>
                  </a:cubicBezTo>
                  <a:cubicBezTo>
                    <a:pt x="32" y="43"/>
                    <a:pt x="32" y="43"/>
                    <a:pt x="32" y="43"/>
                  </a:cubicBezTo>
                  <a:cubicBezTo>
                    <a:pt x="37" y="50"/>
                    <a:pt x="37" y="50"/>
                    <a:pt x="37" y="50"/>
                  </a:cubicBezTo>
                  <a:cubicBezTo>
                    <a:pt x="39" y="52"/>
                    <a:pt x="36" y="55"/>
                    <a:pt x="36" y="55"/>
                  </a:cubicBezTo>
                  <a:cubicBezTo>
                    <a:pt x="11" y="35"/>
                    <a:pt x="11" y="35"/>
                    <a:pt x="11" y="35"/>
                  </a:cubicBezTo>
                  <a:cubicBezTo>
                    <a:pt x="11" y="5"/>
                    <a:pt x="11" y="5"/>
                    <a:pt x="11" y="5"/>
                  </a:cubicBezTo>
                  <a:cubicBezTo>
                    <a:pt x="11" y="2"/>
                    <a:pt x="8" y="0"/>
                    <a:pt x="5" y="0"/>
                  </a:cubicBezTo>
                  <a:cubicBezTo>
                    <a:pt x="2" y="0"/>
                    <a:pt x="0" y="2"/>
                    <a:pt x="0" y="5"/>
                  </a:cubicBezTo>
                  <a:cubicBezTo>
                    <a:pt x="0" y="37"/>
                    <a:pt x="0" y="37"/>
                    <a:pt x="0" y="37"/>
                  </a:cubicBezTo>
                  <a:cubicBezTo>
                    <a:pt x="0" y="39"/>
                    <a:pt x="0" y="39"/>
                    <a:pt x="0" y="39"/>
                  </a:cubicBezTo>
                  <a:cubicBezTo>
                    <a:pt x="1" y="41"/>
                    <a:pt x="1" y="41"/>
                    <a:pt x="1" y="41"/>
                  </a:cubicBezTo>
                  <a:cubicBezTo>
                    <a:pt x="27" y="76"/>
                    <a:pt x="27" y="76"/>
                    <a:pt x="27" y="76"/>
                  </a:cubicBezTo>
                  <a:cubicBezTo>
                    <a:pt x="58" y="76"/>
                    <a:pt x="58" y="76"/>
                    <a:pt x="58" y="76"/>
                  </a:cubicBezTo>
                  <a:lnTo>
                    <a:pt x="58"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fr-FR" dirty="0"/>
            </a:p>
          </p:txBody>
        </p:sp>
        <p:sp>
          <p:nvSpPr>
            <p:cNvPr id="65" name="Freeform 120"/>
            <p:cNvSpPr>
              <a:spLocks/>
            </p:cNvSpPr>
            <p:nvPr/>
          </p:nvSpPr>
          <p:spPr bwMode="auto">
            <a:xfrm>
              <a:off x="8624888" y="4987926"/>
              <a:ext cx="0" cy="3175"/>
            </a:xfrm>
            <a:custGeom>
              <a:avLst/>
              <a:gdLst>
                <a:gd name="T0" fmla="*/ 2 h 2"/>
                <a:gd name="T1" fmla="*/ 2 h 2"/>
                <a:gd name="T2" fmla="*/ 0 h 2"/>
                <a:gd name="T3" fmla="*/ 0 h 2"/>
                <a:gd name="T4" fmla="*/ 0 h 2"/>
                <a:gd name="T5" fmla="*/ 0 h 2"/>
                <a:gd name="T6" fmla="*/ 2 h 2"/>
              </a:gdLst>
              <a:ahLst/>
              <a:cxnLst>
                <a:cxn ang="0">
                  <a:pos x="0" y="T0"/>
                </a:cxn>
                <a:cxn ang="0">
                  <a:pos x="0" y="T1"/>
                </a:cxn>
                <a:cxn ang="0">
                  <a:pos x="0" y="T2"/>
                </a:cxn>
                <a:cxn ang="0">
                  <a:pos x="0" y="T3"/>
                </a:cxn>
                <a:cxn ang="0">
                  <a:pos x="0" y="T4"/>
                </a:cxn>
                <a:cxn ang="0">
                  <a:pos x="0" y="T5"/>
                </a:cxn>
                <a:cxn ang="0">
                  <a:pos x="0" y="T6"/>
                </a:cxn>
              </a:cxnLst>
              <a:rect l="0" t="0" r="r" b="b"/>
              <a:pathLst>
                <a:path h="2">
                  <a:moveTo>
                    <a:pt x="0" y="2"/>
                  </a:moveTo>
                  <a:lnTo>
                    <a:pt x="0" y="2"/>
                  </a:lnTo>
                  <a:lnTo>
                    <a:pt x="0" y="0"/>
                  </a:lnTo>
                  <a:lnTo>
                    <a:pt x="0" y="0"/>
                  </a:lnTo>
                  <a:lnTo>
                    <a:pt x="0"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fr-FR" dirty="0"/>
            </a:p>
          </p:txBody>
        </p:sp>
        <p:sp>
          <p:nvSpPr>
            <p:cNvPr id="67" name="Freeform 121"/>
            <p:cNvSpPr>
              <a:spLocks/>
            </p:cNvSpPr>
            <p:nvPr/>
          </p:nvSpPr>
          <p:spPr bwMode="auto">
            <a:xfrm>
              <a:off x="14677792" y="4741748"/>
              <a:ext cx="196850" cy="258763"/>
            </a:xfrm>
            <a:custGeom>
              <a:avLst/>
              <a:gdLst>
                <a:gd name="T0" fmla="*/ 0 w 58"/>
                <a:gd name="T1" fmla="*/ 76 h 76"/>
                <a:gd name="T2" fmla="*/ 30 w 58"/>
                <a:gd name="T3" fmla="*/ 76 h 76"/>
                <a:gd name="T4" fmla="*/ 56 w 58"/>
                <a:gd name="T5" fmla="*/ 41 h 76"/>
                <a:gd name="T6" fmla="*/ 58 w 58"/>
                <a:gd name="T7" fmla="*/ 39 h 76"/>
                <a:gd name="T8" fmla="*/ 58 w 58"/>
                <a:gd name="T9" fmla="*/ 37 h 76"/>
                <a:gd name="T10" fmla="*/ 58 w 58"/>
                <a:gd name="T11" fmla="*/ 5 h 76"/>
                <a:gd name="T12" fmla="*/ 52 w 58"/>
                <a:gd name="T13" fmla="*/ 0 h 76"/>
                <a:gd name="T14" fmla="*/ 47 w 58"/>
                <a:gd name="T15" fmla="*/ 5 h 76"/>
                <a:gd name="T16" fmla="*/ 47 w 58"/>
                <a:gd name="T17" fmla="*/ 35 h 76"/>
                <a:gd name="T18" fmla="*/ 22 w 58"/>
                <a:gd name="T19" fmla="*/ 55 h 76"/>
                <a:gd name="T20" fmla="*/ 21 w 58"/>
                <a:gd name="T21" fmla="*/ 50 h 76"/>
                <a:gd name="T22" fmla="*/ 26 w 58"/>
                <a:gd name="T23" fmla="*/ 43 h 76"/>
                <a:gd name="T24" fmla="*/ 34 w 58"/>
                <a:gd name="T25" fmla="*/ 33 h 76"/>
                <a:gd name="T26" fmla="*/ 34 w 58"/>
                <a:gd name="T27" fmla="*/ 26 h 76"/>
                <a:gd name="T28" fmla="*/ 27 w 58"/>
                <a:gd name="T29" fmla="*/ 26 h 76"/>
                <a:gd name="T30" fmla="*/ 15 w 58"/>
                <a:gd name="T31" fmla="*/ 36 h 76"/>
                <a:gd name="T32" fmla="*/ 8 w 58"/>
                <a:gd name="T33" fmla="*/ 42 h 76"/>
                <a:gd name="T34" fmla="*/ 7 w 58"/>
                <a:gd name="T35" fmla="*/ 43 h 76"/>
                <a:gd name="T36" fmla="*/ 4 w 58"/>
                <a:gd name="T37" fmla="*/ 46 h 76"/>
                <a:gd name="T38" fmla="*/ 3 w 58"/>
                <a:gd name="T39" fmla="*/ 49 h 76"/>
                <a:gd name="T40" fmla="*/ 2 w 58"/>
                <a:gd name="T41" fmla="*/ 50 h 76"/>
                <a:gd name="T42" fmla="*/ 2 w 58"/>
                <a:gd name="T43" fmla="*/ 51 h 76"/>
                <a:gd name="T44" fmla="*/ 2 w 58"/>
                <a:gd name="T45" fmla="*/ 53 h 76"/>
                <a:gd name="T46" fmla="*/ 1 w 58"/>
                <a:gd name="T47" fmla="*/ 54 h 76"/>
                <a:gd name="T48" fmla="*/ 0 w 58"/>
                <a:gd name="T49" fmla="*/ 73 h 76"/>
                <a:gd name="T50" fmla="*/ 0 w 58"/>
                <a:gd name="T5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76">
                  <a:moveTo>
                    <a:pt x="0" y="76"/>
                  </a:moveTo>
                  <a:cubicBezTo>
                    <a:pt x="30" y="76"/>
                    <a:pt x="30" y="76"/>
                    <a:pt x="30" y="76"/>
                  </a:cubicBezTo>
                  <a:cubicBezTo>
                    <a:pt x="56" y="41"/>
                    <a:pt x="56" y="41"/>
                    <a:pt x="56" y="41"/>
                  </a:cubicBezTo>
                  <a:cubicBezTo>
                    <a:pt x="58" y="39"/>
                    <a:pt x="58" y="39"/>
                    <a:pt x="58" y="39"/>
                  </a:cubicBezTo>
                  <a:cubicBezTo>
                    <a:pt x="58" y="37"/>
                    <a:pt x="58" y="37"/>
                    <a:pt x="58" y="37"/>
                  </a:cubicBezTo>
                  <a:cubicBezTo>
                    <a:pt x="58" y="5"/>
                    <a:pt x="58" y="5"/>
                    <a:pt x="58" y="5"/>
                  </a:cubicBezTo>
                  <a:cubicBezTo>
                    <a:pt x="58" y="2"/>
                    <a:pt x="55" y="0"/>
                    <a:pt x="52" y="0"/>
                  </a:cubicBezTo>
                  <a:cubicBezTo>
                    <a:pt x="49" y="0"/>
                    <a:pt x="47" y="2"/>
                    <a:pt x="47" y="5"/>
                  </a:cubicBezTo>
                  <a:cubicBezTo>
                    <a:pt x="47" y="35"/>
                    <a:pt x="47" y="35"/>
                    <a:pt x="47" y="35"/>
                  </a:cubicBezTo>
                  <a:cubicBezTo>
                    <a:pt x="22" y="55"/>
                    <a:pt x="22" y="55"/>
                    <a:pt x="22" y="55"/>
                  </a:cubicBezTo>
                  <a:cubicBezTo>
                    <a:pt x="22" y="55"/>
                    <a:pt x="19" y="52"/>
                    <a:pt x="21" y="50"/>
                  </a:cubicBezTo>
                  <a:cubicBezTo>
                    <a:pt x="26" y="43"/>
                    <a:pt x="26" y="43"/>
                    <a:pt x="26" y="43"/>
                  </a:cubicBezTo>
                  <a:cubicBezTo>
                    <a:pt x="34" y="33"/>
                    <a:pt x="34" y="33"/>
                    <a:pt x="34" y="33"/>
                  </a:cubicBezTo>
                  <a:cubicBezTo>
                    <a:pt x="36" y="31"/>
                    <a:pt x="36" y="28"/>
                    <a:pt x="34" y="26"/>
                  </a:cubicBezTo>
                  <a:cubicBezTo>
                    <a:pt x="32" y="24"/>
                    <a:pt x="29" y="24"/>
                    <a:pt x="27" y="26"/>
                  </a:cubicBezTo>
                  <a:cubicBezTo>
                    <a:pt x="15" y="36"/>
                    <a:pt x="15" y="36"/>
                    <a:pt x="15" y="36"/>
                  </a:cubicBezTo>
                  <a:cubicBezTo>
                    <a:pt x="8" y="42"/>
                    <a:pt x="8" y="42"/>
                    <a:pt x="8" y="42"/>
                  </a:cubicBezTo>
                  <a:cubicBezTo>
                    <a:pt x="8" y="42"/>
                    <a:pt x="7" y="42"/>
                    <a:pt x="7" y="43"/>
                  </a:cubicBezTo>
                  <a:cubicBezTo>
                    <a:pt x="6" y="44"/>
                    <a:pt x="5" y="45"/>
                    <a:pt x="4" y="46"/>
                  </a:cubicBezTo>
                  <a:cubicBezTo>
                    <a:pt x="4" y="47"/>
                    <a:pt x="3" y="48"/>
                    <a:pt x="3" y="49"/>
                  </a:cubicBezTo>
                  <a:cubicBezTo>
                    <a:pt x="2" y="49"/>
                    <a:pt x="2" y="50"/>
                    <a:pt x="2" y="50"/>
                  </a:cubicBezTo>
                  <a:cubicBezTo>
                    <a:pt x="2" y="51"/>
                    <a:pt x="2" y="51"/>
                    <a:pt x="2" y="51"/>
                  </a:cubicBezTo>
                  <a:cubicBezTo>
                    <a:pt x="2" y="52"/>
                    <a:pt x="2" y="52"/>
                    <a:pt x="2" y="53"/>
                  </a:cubicBezTo>
                  <a:cubicBezTo>
                    <a:pt x="1" y="54"/>
                    <a:pt x="1" y="54"/>
                    <a:pt x="1" y="54"/>
                  </a:cubicBezTo>
                  <a:cubicBezTo>
                    <a:pt x="0" y="73"/>
                    <a:pt x="0" y="73"/>
                    <a:pt x="0" y="73"/>
                  </a:cubicBez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eaLnBrk="0" fontAlgn="base" hangingPunct="0">
                <a:spcBef>
                  <a:spcPct val="0"/>
                </a:spcBef>
                <a:spcAft>
                  <a:spcPct val="0"/>
                </a:spcAft>
              </a:pPr>
              <a:endParaRPr lang="fr-FR" dirty="0"/>
            </a:p>
          </p:txBody>
        </p:sp>
      </p:grpSp>
      <p:sp>
        <p:nvSpPr>
          <p:cNvPr id="89" name="TextBox 62"/>
          <p:cNvSpPr txBox="1"/>
          <p:nvPr/>
        </p:nvSpPr>
        <p:spPr>
          <a:xfrm>
            <a:off x="7091510" y="5605765"/>
            <a:ext cx="2731938" cy="492443"/>
          </a:xfrm>
          <a:prstGeom prst="rect">
            <a:avLst/>
          </a:prstGeom>
          <a:noFill/>
        </p:spPr>
        <p:txBody>
          <a:bodyPr wrap="square" lIns="0" tIns="0" rIns="0" bIns="0" rtlCol="0">
            <a:spAutoFit/>
          </a:bodyPr>
          <a:lstStyle/>
          <a:p>
            <a:pPr defTabSz="1218868">
              <a:spcBef>
                <a:spcPct val="20000"/>
              </a:spcBef>
              <a:defRPr/>
            </a:pPr>
            <a:r>
              <a:rPr lang="fr-FR" sz="1600" b="1" dirty="0">
                <a:solidFill>
                  <a:schemeClr val="tx1">
                    <a:lumMod val="95000"/>
                    <a:lumOff val="5000"/>
                  </a:schemeClr>
                </a:solidFill>
                <a:latin typeface="Calibri" panose="020F0502020204030204" pitchFamily="34" charset="0"/>
              </a:rPr>
              <a:t>Garantir</a:t>
            </a:r>
            <a:r>
              <a:rPr lang="fr-FR" sz="1600" b="1" dirty="0">
                <a:solidFill>
                  <a:srgbClr val="A5A5A5"/>
                </a:solidFill>
                <a:latin typeface="Calibri" panose="020F0502020204030204" pitchFamily="34" charset="0"/>
              </a:rPr>
              <a:t> </a:t>
            </a:r>
            <a:r>
              <a:rPr lang="fr-FR" sz="1600" dirty="0">
                <a:solidFill>
                  <a:schemeClr val="bg1">
                    <a:lumMod val="50000"/>
                  </a:schemeClr>
                </a:solidFill>
                <a:latin typeface="Calibri" panose="020F0502020204030204" pitchFamily="34" charset="0"/>
              </a:rPr>
              <a:t>l’accès à ses données de façon sécurisée</a:t>
            </a:r>
          </a:p>
        </p:txBody>
      </p:sp>
      <p:sp>
        <p:nvSpPr>
          <p:cNvPr id="4" name="Rectangle à coins arrondis 3"/>
          <p:cNvSpPr/>
          <p:nvPr/>
        </p:nvSpPr>
        <p:spPr bwMode="auto">
          <a:xfrm>
            <a:off x="3605401" y="6675008"/>
            <a:ext cx="3126944" cy="648072"/>
          </a:xfrm>
          <a:prstGeom prst="roundRect">
            <a:avLst/>
          </a:prstGeom>
          <a:solidFill>
            <a:schemeClr val="bg1"/>
          </a:solidFill>
          <a:ln w="9525" cap="flat" cmpd="sng" algn="ctr">
            <a:noFill/>
            <a:prstDash val="solid"/>
            <a:round/>
            <a:headEnd type="none" w="med" len="med"/>
            <a:tailEnd type="none" w="med" len="med"/>
          </a:ln>
          <a:effectLst/>
          <a:extLst/>
        </p:spPr>
        <p:txBody>
          <a:bodyPr vert="horz" wrap="square" lIns="104287" tIns="52144" rIns="104287" bIns="52144" numCol="1" rtlCol="0" anchor="t"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r>
              <a:rPr lang="fr-FR" sz="1600" b="1" dirty="0">
                <a:solidFill>
                  <a:srgbClr val="77B9AC"/>
                </a:solidFill>
                <a:latin typeface="Calibri" panose="020F0502020204030204" pitchFamily="34" charset="0"/>
              </a:rPr>
              <a:t>Un outil évolutif, en fonction des besoins identifiés </a:t>
            </a:r>
          </a:p>
        </p:txBody>
      </p:sp>
      <p:sp>
        <p:nvSpPr>
          <p:cNvPr id="31" name="Oval 30"/>
          <p:cNvSpPr/>
          <p:nvPr/>
        </p:nvSpPr>
        <p:spPr>
          <a:xfrm>
            <a:off x="3410186" y="2794809"/>
            <a:ext cx="3536428" cy="3536425"/>
          </a:xfrm>
          <a:prstGeom prst="ellipse">
            <a:avLst/>
          </a:prstGeom>
          <a:noFill/>
          <a:ln w="19050" cap="flat" cmpd="sng" algn="ctr">
            <a:solidFill>
              <a:srgbClr val="44546A">
                <a:lumMod val="25000"/>
                <a:lumOff val="75000"/>
              </a:srgbClr>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sp>
        <p:nvSpPr>
          <p:cNvPr id="32" name="Freeform 31"/>
          <p:cNvSpPr/>
          <p:nvPr/>
        </p:nvSpPr>
        <p:spPr>
          <a:xfrm>
            <a:off x="4560360" y="2341265"/>
            <a:ext cx="1236077" cy="1236077"/>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E27959"/>
          </a:solidFill>
          <a:ln w="12700" cap="flat" cmpd="sng" algn="ctr">
            <a:noFill/>
            <a:prstDash val="solid"/>
            <a:miter lim="800000"/>
          </a:ln>
          <a:effectLst/>
        </p:spPr>
        <p:txBody>
          <a:bodyPr spcFirstLastPara="0" vert="horz" wrap="square" lIns="264112" tIns="264111" rIns="264112" bIns="264111" numCol="1" spcCol="1270" anchor="ctr" anchorCtr="0">
            <a:noAutofit/>
          </a:bodyPr>
          <a:lstStyle/>
          <a:p>
            <a:pPr marL="0" marR="0" lvl="0" indent="0" algn="ctr" defTabSz="1540895" eaLnBrk="1" fontAlgn="auto" latinLnBrk="0" hangingPunct="1">
              <a:lnSpc>
                <a:spcPct val="90000"/>
              </a:lnSpc>
              <a:spcBef>
                <a:spcPts val="0"/>
              </a:spcBef>
              <a:spcAft>
                <a:spcPct val="35000"/>
              </a:spcAft>
              <a:buClrTx/>
              <a:buSzTx/>
              <a:buFontTx/>
              <a:buNone/>
              <a:tabLst/>
              <a:defRPr/>
            </a:pPr>
            <a:endParaRPr kumimoji="0" lang="en-US" sz="3200" b="0" i="0" u="none" strike="noStrike" kern="0" cap="none" spc="0" normalizeH="0" baseline="0" noProof="0" dirty="0" smtClean="0">
              <a:ln>
                <a:noFill/>
              </a:ln>
              <a:solidFill>
                <a:srgbClr val="ED7D31">
                  <a:lumMod val="50000"/>
                </a:srgbClr>
              </a:solidFill>
              <a:effectLst/>
              <a:uLnTx/>
              <a:uFillTx/>
              <a:latin typeface="EYInterstate Light" panose="02000506000000020004" pitchFamily="2" charset="0"/>
              <a:ea typeface="+mn-ea"/>
              <a:cs typeface="+mn-cs"/>
            </a:endParaRPr>
          </a:p>
        </p:txBody>
      </p:sp>
      <p:sp>
        <p:nvSpPr>
          <p:cNvPr id="33" name="Freeform 32"/>
          <p:cNvSpPr/>
          <p:nvPr/>
        </p:nvSpPr>
        <p:spPr>
          <a:xfrm>
            <a:off x="6170304" y="3951208"/>
            <a:ext cx="1236077" cy="1236077"/>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A5A5A5"/>
          </a:solidFill>
          <a:ln w="12700" cap="flat" cmpd="sng" algn="ctr">
            <a:noFill/>
            <a:prstDash val="solid"/>
            <a:miter lim="800000"/>
          </a:ln>
          <a:effectLst/>
        </p:spPr>
        <p:txBody>
          <a:bodyPr spcFirstLastPara="0" vert="horz" wrap="square" lIns="264112" tIns="264111" rIns="264112" bIns="264111" numCol="1" spcCol="1270" anchor="ctr" anchorCtr="0">
            <a:noAutofit/>
          </a:bodyPr>
          <a:lstStyle/>
          <a:p>
            <a:pPr marL="0" marR="0" lvl="0" indent="0" algn="ctr" defTabSz="1540895" eaLnBrk="1" fontAlgn="auto" latinLnBrk="0" hangingPunct="1">
              <a:lnSpc>
                <a:spcPct val="90000"/>
              </a:lnSpc>
              <a:spcBef>
                <a:spcPts val="0"/>
              </a:spcBef>
              <a:spcAft>
                <a:spcPct val="35000"/>
              </a:spcAft>
              <a:buClrTx/>
              <a:buSzTx/>
              <a:buFontTx/>
              <a:buNone/>
              <a:tabLst/>
              <a:defRPr/>
            </a:pPr>
            <a:endParaRPr kumimoji="0" lang="en-US" sz="3200" b="0" i="0" u="none" strike="noStrike" kern="0" cap="none" spc="0" normalizeH="0" baseline="0" noProof="0" dirty="0" smtClean="0">
              <a:ln>
                <a:noFill/>
              </a:ln>
              <a:solidFill>
                <a:srgbClr val="A5A5A5">
                  <a:lumMod val="50000"/>
                </a:srgbClr>
              </a:solidFill>
              <a:effectLst/>
              <a:uLnTx/>
              <a:uFillTx/>
              <a:latin typeface="EYInterstate Light" panose="02000506000000020004" pitchFamily="2" charset="0"/>
              <a:ea typeface="+mn-ea"/>
              <a:cs typeface="+mn-cs"/>
            </a:endParaRPr>
          </a:p>
        </p:txBody>
      </p:sp>
      <p:grpSp>
        <p:nvGrpSpPr>
          <p:cNvPr id="34" name="Group 131"/>
          <p:cNvGrpSpPr>
            <a:grpSpLocks noChangeAspect="1"/>
          </p:cNvGrpSpPr>
          <p:nvPr/>
        </p:nvGrpSpPr>
        <p:grpSpPr>
          <a:xfrm>
            <a:off x="5934190" y="5309291"/>
            <a:ext cx="1018919" cy="1019772"/>
            <a:chOff x="5244691" y="3613920"/>
            <a:chExt cx="648499" cy="649042"/>
          </a:xfrm>
        </p:grpSpPr>
        <p:sp>
          <p:nvSpPr>
            <p:cNvPr id="35" name="Oval 34"/>
            <p:cNvSpPr>
              <a:spLocks noChangeAspect="1"/>
            </p:cNvSpPr>
            <p:nvPr/>
          </p:nvSpPr>
          <p:spPr>
            <a:xfrm>
              <a:off x="5244691" y="3613920"/>
              <a:ext cx="648499" cy="649042"/>
            </a:xfrm>
            <a:prstGeom prst="ellipse">
              <a:avLst/>
            </a:prstGeom>
            <a:solidFill>
              <a:srgbClr val="A5A5A5">
                <a:alpha val="5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sp>
          <p:nvSpPr>
            <p:cNvPr id="36" name="Oval 35"/>
            <p:cNvSpPr>
              <a:spLocks noChangeAspect="1"/>
            </p:cNvSpPr>
            <p:nvPr/>
          </p:nvSpPr>
          <p:spPr>
            <a:xfrm>
              <a:off x="5319518" y="3688810"/>
              <a:ext cx="498845" cy="499263"/>
            </a:xfrm>
            <a:prstGeom prst="ellipse">
              <a:avLst/>
            </a:prstGeom>
            <a:solidFill>
              <a:srgbClr val="A5A5A5"/>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grpSp>
      <p:grpSp>
        <p:nvGrpSpPr>
          <p:cNvPr id="37" name="Group 130"/>
          <p:cNvGrpSpPr>
            <a:grpSpLocks noChangeAspect="1"/>
          </p:cNvGrpSpPr>
          <p:nvPr/>
        </p:nvGrpSpPr>
        <p:grpSpPr>
          <a:xfrm>
            <a:off x="3413236" y="5309290"/>
            <a:ext cx="1018919" cy="1019772"/>
            <a:chOff x="3287425" y="3613920"/>
            <a:chExt cx="648499" cy="649042"/>
          </a:xfrm>
        </p:grpSpPr>
        <p:sp>
          <p:nvSpPr>
            <p:cNvPr id="38" name="Oval 37"/>
            <p:cNvSpPr>
              <a:spLocks noChangeAspect="1"/>
            </p:cNvSpPr>
            <p:nvPr/>
          </p:nvSpPr>
          <p:spPr>
            <a:xfrm>
              <a:off x="3287425" y="3613920"/>
              <a:ext cx="648499" cy="649042"/>
            </a:xfrm>
            <a:prstGeom prst="ellipse">
              <a:avLst/>
            </a:prstGeom>
            <a:solidFill>
              <a:schemeClr val="accent1">
                <a:lumMod val="90000"/>
                <a:alpha val="50000"/>
              </a:scheme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sp>
          <p:nvSpPr>
            <p:cNvPr id="39" name="Oval 38"/>
            <p:cNvSpPr>
              <a:spLocks noChangeAspect="1"/>
            </p:cNvSpPr>
            <p:nvPr/>
          </p:nvSpPr>
          <p:spPr>
            <a:xfrm>
              <a:off x="3362252" y="3688810"/>
              <a:ext cx="498845" cy="499263"/>
            </a:xfrm>
            <a:prstGeom prst="ellipse">
              <a:avLst/>
            </a:prstGeom>
            <a:solidFill>
              <a:srgbClr val="77B9AC"/>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grpSp>
      <p:sp>
        <p:nvSpPr>
          <p:cNvPr id="40" name="Freeform 39"/>
          <p:cNvSpPr/>
          <p:nvPr/>
        </p:nvSpPr>
        <p:spPr>
          <a:xfrm>
            <a:off x="2950416" y="3951208"/>
            <a:ext cx="1236077" cy="1236077"/>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405888"/>
          </a:solidFill>
          <a:ln w="12700" cap="flat" cmpd="sng" algn="ctr">
            <a:noFill/>
            <a:prstDash val="solid"/>
            <a:miter lim="800000"/>
          </a:ln>
          <a:effectLst/>
        </p:spPr>
        <p:txBody>
          <a:bodyPr spcFirstLastPara="0" vert="horz" wrap="square" lIns="264112" tIns="264111" rIns="264112" bIns="264111" numCol="1" spcCol="1270" anchor="ctr" anchorCtr="0">
            <a:noAutofit/>
          </a:bodyPr>
          <a:lstStyle/>
          <a:p>
            <a:pPr marL="0" marR="0" lvl="0" indent="0" algn="ctr" defTabSz="1540895" eaLnBrk="1" fontAlgn="auto" latinLnBrk="0" hangingPunct="1">
              <a:lnSpc>
                <a:spcPct val="90000"/>
              </a:lnSpc>
              <a:spcBef>
                <a:spcPts val="0"/>
              </a:spcBef>
              <a:spcAft>
                <a:spcPct val="35000"/>
              </a:spcAft>
              <a:buClrTx/>
              <a:buSzTx/>
              <a:buFontTx/>
              <a:buNone/>
              <a:tabLst/>
              <a:defRPr/>
            </a:pPr>
            <a:endParaRPr kumimoji="0" lang="en-US" sz="3200" b="0" i="0" u="none" strike="noStrike" kern="0" cap="none" spc="0" normalizeH="0" baseline="0" noProof="0" dirty="0" smtClean="0">
              <a:ln>
                <a:noFill/>
              </a:ln>
              <a:solidFill>
                <a:srgbClr val="4472C4">
                  <a:lumMod val="50000"/>
                </a:srgbClr>
              </a:solidFill>
              <a:effectLst/>
              <a:uLnTx/>
              <a:uFillTx/>
              <a:latin typeface="EYInterstate Light" panose="02000506000000020004" pitchFamily="2" charset="0"/>
              <a:ea typeface="+mn-ea"/>
              <a:cs typeface="+mn-cs"/>
            </a:endParaRPr>
          </a:p>
        </p:txBody>
      </p:sp>
      <p:grpSp>
        <p:nvGrpSpPr>
          <p:cNvPr id="41" name="Group 58"/>
          <p:cNvGrpSpPr/>
          <p:nvPr/>
        </p:nvGrpSpPr>
        <p:grpSpPr>
          <a:xfrm>
            <a:off x="3413239" y="2800636"/>
            <a:ext cx="1018919" cy="3188518"/>
            <a:chOff x="3111512" y="1483996"/>
            <a:chExt cx="843049" cy="2638166"/>
          </a:xfrm>
        </p:grpSpPr>
        <p:grpSp>
          <p:nvGrpSpPr>
            <p:cNvPr id="42" name="Group 134"/>
            <p:cNvGrpSpPr>
              <a:grpSpLocks noChangeAspect="1"/>
            </p:cNvGrpSpPr>
            <p:nvPr/>
          </p:nvGrpSpPr>
          <p:grpSpPr>
            <a:xfrm>
              <a:off x="3111512" y="1483996"/>
              <a:ext cx="843049" cy="843755"/>
              <a:chOff x="3287425" y="1417883"/>
              <a:chExt cx="648499" cy="649042"/>
            </a:xfrm>
          </p:grpSpPr>
          <p:sp>
            <p:nvSpPr>
              <p:cNvPr id="44" name="Oval 43"/>
              <p:cNvSpPr>
                <a:spLocks noChangeAspect="1"/>
              </p:cNvSpPr>
              <p:nvPr/>
            </p:nvSpPr>
            <p:spPr>
              <a:xfrm>
                <a:off x="3287425" y="1417883"/>
                <a:ext cx="648499" cy="649042"/>
              </a:xfrm>
              <a:prstGeom prst="ellipse">
                <a:avLst/>
              </a:prstGeom>
              <a:solidFill>
                <a:srgbClr val="4472C4">
                  <a:lumMod val="40000"/>
                  <a:lumOff val="6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sp>
            <p:nvSpPr>
              <p:cNvPr id="51" name="Oval 50"/>
              <p:cNvSpPr>
                <a:spLocks noChangeAspect="1"/>
              </p:cNvSpPr>
              <p:nvPr/>
            </p:nvSpPr>
            <p:spPr>
              <a:xfrm>
                <a:off x="3362252" y="1492773"/>
                <a:ext cx="498845" cy="499263"/>
              </a:xfrm>
              <a:prstGeom prst="ellipse">
                <a:avLst/>
              </a:prstGeom>
              <a:solidFill>
                <a:srgbClr val="405888"/>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grpSp>
        <p:sp>
          <p:nvSpPr>
            <p:cNvPr id="43" name="Freeform 187"/>
            <p:cNvSpPr>
              <a:spLocks noEditPoints="1"/>
            </p:cNvSpPr>
            <p:nvPr/>
          </p:nvSpPr>
          <p:spPr bwMode="auto">
            <a:xfrm>
              <a:off x="3279381" y="3840885"/>
              <a:ext cx="478764" cy="281277"/>
            </a:xfrm>
            <a:custGeom>
              <a:avLst/>
              <a:gdLst/>
              <a:ahLst/>
              <a:cxnLst>
                <a:cxn ang="0">
                  <a:pos x="68" y="25"/>
                </a:cxn>
                <a:cxn ang="0">
                  <a:pos x="34" y="44"/>
                </a:cxn>
                <a:cxn ang="0">
                  <a:pos x="1" y="25"/>
                </a:cxn>
                <a:cxn ang="0">
                  <a:pos x="0" y="22"/>
                </a:cxn>
                <a:cxn ang="0">
                  <a:pos x="1" y="20"/>
                </a:cxn>
                <a:cxn ang="0">
                  <a:pos x="34" y="0"/>
                </a:cxn>
                <a:cxn ang="0">
                  <a:pos x="68" y="20"/>
                </a:cxn>
                <a:cxn ang="0">
                  <a:pos x="68" y="22"/>
                </a:cxn>
                <a:cxn ang="0">
                  <a:pos x="68" y="25"/>
                </a:cxn>
                <a:cxn ang="0">
                  <a:pos x="49" y="9"/>
                </a:cxn>
                <a:cxn ang="0">
                  <a:pos x="51" y="17"/>
                </a:cxn>
                <a:cxn ang="0">
                  <a:pos x="34" y="34"/>
                </a:cxn>
                <a:cxn ang="0">
                  <a:pos x="17" y="17"/>
                </a:cxn>
                <a:cxn ang="0">
                  <a:pos x="20" y="9"/>
                </a:cxn>
                <a:cxn ang="0">
                  <a:pos x="5" y="22"/>
                </a:cxn>
                <a:cxn ang="0">
                  <a:pos x="34" y="39"/>
                </a:cxn>
                <a:cxn ang="0">
                  <a:pos x="64" y="22"/>
                </a:cxn>
                <a:cxn ang="0">
                  <a:pos x="49" y="9"/>
                </a:cxn>
                <a:cxn ang="0">
                  <a:pos x="34" y="6"/>
                </a:cxn>
                <a:cxn ang="0">
                  <a:pos x="23" y="17"/>
                </a:cxn>
                <a:cxn ang="0">
                  <a:pos x="25" y="19"/>
                </a:cxn>
                <a:cxn ang="0">
                  <a:pos x="27" y="17"/>
                </a:cxn>
                <a:cxn ang="0">
                  <a:pos x="34" y="9"/>
                </a:cxn>
                <a:cxn ang="0">
                  <a:pos x="36" y="8"/>
                </a:cxn>
                <a:cxn ang="0">
                  <a:pos x="34" y="6"/>
                </a:cxn>
              </a:cxnLst>
              <a:rect l="0" t="0" r="r" b="b"/>
              <a:pathLst>
                <a:path w="68" h="44">
                  <a:moveTo>
                    <a:pt x="68" y="25"/>
                  </a:moveTo>
                  <a:cubicBezTo>
                    <a:pt x="61" y="36"/>
                    <a:pt x="48" y="44"/>
                    <a:pt x="34" y="44"/>
                  </a:cubicBezTo>
                  <a:cubicBezTo>
                    <a:pt x="21" y="44"/>
                    <a:pt x="8" y="36"/>
                    <a:pt x="1" y="25"/>
                  </a:cubicBezTo>
                  <a:cubicBezTo>
                    <a:pt x="1" y="24"/>
                    <a:pt x="0" y="23"/>
                    <a:pt x="0" y="22"/>
                  </a:cubicBezTo>
                  <a:cubicBezTo>
                    <a:pt x="0" y="21"/>
                    <a:pt x="1" y="20"/>
                    <a:pt x="1" y="20"/>
                  </a:cubicBezTo>
                  <a:cubicBezTo>
                    <a:pt x="8" y="8"/>
                    <a:pt x="21" y="0"/>
                    <a:pt x="34" y="0"/>
                  </a:cubicBezTo>
                  <a:cubicBezTo>
                    <a:pt x="48" y="0"/>
                    <a:pt x="61" y="8"/>
                    <a:pt x="68" y="20"/>
                  </a:cubicBezTo>
                  <a:cubicBezTo>
                    <a:pt x="68" y="20"/>
                    <a:pt x="68" y="21"/>
                    <a:pt x="68" y="22"/>
                  </a:cubicBezTo>
                  <a:cubicBezTo>
                    <a:pt x="68" y="23"/>
                    <a:pt x="68" y="24"/>
                    <a:pt x="68" y="25"/>
                  </a:cubicBezTo>
                  <a:close/>
                  <a:moveTo>
                    <a:pt x="49" y="9"/>
                  </a:moveTo>
                  <a:cubicBezTo>
                    <a:pt x="51" y="11"/>
                    <a:pt x="51" y="14"/>
                    <a:pt x="51" y="17"/>
                  </a:cubicBezTo>
                  <a:cubicBezTo>
                    <a:pt x="51" y="27"/>
                    <a:pt x="44" y="34"/>
                    <a:pt x="34" y="34"/>
                  </a:cubicBezTo>
                  <a:cubicBezTo>
                    <a:pt x="25" y="34"/>
                    <a:pt x="17" y="27"/>
                    <a:pt x="17" y="17"/>
                  </a:cubicBezTo>
                  <a:cubicBezTo>
                    <a:pt x="17" y="14"/>
                    <a:pt x="18" y="11"/>
                    <a:pt x="20" y="9"/>
                  </a:cubicBezTo>
                  <a:cubicBezTo>
                    <a:pt x="14" y="12"/>
                    <a:pt x="9" y="17"/>
                    <a:pt x="5" y="22"/>
                  </a:cubicBezTo>
                  <a:cubicBezTo>
                    <a:pt x="12" y="32"/>
                    <a:pt x="22" y="39"/>
                    <a:pt x="34" y="39"/>
                  </a:cubicBezTo>
                  <a:cubicBezTo>
                    <a:pt x="47" y="39"/>
                    <a:pt x="57" y="32"/>
                    <a:pt x="64" y="22"/>
                  </a:cubicBezTo>
                  <a:cubicBezTo>
                    <a:pt x="60" y="17"/>
                    <a:pt x="55" y="12"/>
                    <a:pt x="49" y="9"/>
                  </a:cubicBezTo>
                  <a:close/>
                  <a:moveTo>
                    <a:pt x="34" y="6"/>
                  </a:moveTo>
                  <a:cubicBezTo>
                    <a:pt x="28" y="6"/>
                    <a:pt x="23" y="11"/>
                    <a:pt x="23" y="17"/>
                  </a:cubicBezTo>
                  <a:cubicBezTo>
                    <a:pt x="23" y="18"/>
                    <a:pt x="24" y="19"/>
                    <a:pt x="25" y="19"/>
                  </a:cubicBezTo>
                  <a:cubicBezTo>
                    <a:pt x="26" y="19"/>
                    <a:pt x="27" y="18"/>
                    <a:pt x="27" y="17"/>
                  </a:cubicBezTo>
                  <a:cubicBezTo>
                    <a:pt x="27" y="13"/>
                    <a:pt x="30" y="9"/>
                    <a:pt x="34" y="9"/>
                  </a:cubicBezTo>
                  <a:cubicBezTo>
                    <a:pt x="35" y="9"/>
                    <a:pt x="36" y="9"/>
                    <a:pt x="36" y="8"/>
                  </a:cubicBezTo>
                  <a:cubicBezTo>
                    <a:pt x="36" y="7"/>
                    <a:pt x="35" y="6"/>
                    <a:pt x="34" y="6"/>
                  </a:cubicBez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black"/>
                </a:solidFill>
                <a:effectLst/>
                <a:uLnTx/>
                <a:uFillTx/>
                <a:latin typeface="EYInterstate Light" panose="02000506000000020004" pitchFamily="2" charset="0"/>
              </a:endParaRPr>
            </a:p>
          </p:txBody>
        </p:sp>
      </p:grpSp>
      <p:sp>
        <p:nvSpPr>
          <p:cNvPr id="52" name="Freeform 51"/>
          <p:cNvSpPr/>
          <p:nvPr/>
        </p:nvSpPr>
        <p:spPr>
          <a:xfrm>
            <a:off x="4560360" y="5466265"/>
            <a:ext cx="1182491" cy="1118545"/>
          </a:xfrm>
          <a:custGeom>
            <a:avLst/>
            <a:gdLst>
              <a:gd name="connsiteX0" fmla="*/ 0 w 1127124"/>
              <a:gd name="connsiteY0" fmla="*/ 563562 h 1127124"/>
              <a:gd name="connsiteX1" fmla="*/ 165064 w 1127124"/>
              <a:gd name="connsiteY1" fmla="*/ 165064 h 1127124"/>
              <a:gd name="connsiteX2" fmla="*/ 563563 w 1127124"/>
              <a:gd name="connsiteY2" fmla="*/ 1 h 1127124"/>
              <a:gd name="connsiteX3" fmla="*/ 962061 w 1127124"/>
              <a:gd name="connsiteY3" fmla="*/ 165065 h 1127124"/>
              <a:gd name="connsiteX4" fmla="*/ 1127124 w 1127124"/>
              <a:gd name="connsiteY4" fmla="*/ 563564 h 1127124"/>
              <a:gd name="connsiteX5" fmla="*/ 962060 w 1127124"/>
              <a:gd name="connsiteY5" fmla="*/ 962063 h 1127124"/>
              <a:gd name="connsiteX6" fmla="*/ 563561 w 1127124"/>
              <a:gd name="connsiteY6" fmla="*/ 1127126 h 1127124"/>
              <a:gd name="connsiteX7" fmla="*/ 165062 w 1127124"/>
              <a:gd name="connsiteY7" fmla="*/ 962062 h 1127124"/>
              <a:gd name="connsiteX8" fmla="*/ -1 w 1127124"/>
              <a:gd name="connsiteY8" fmla="*/ 563563 h 1127124"/>
              <a:gd name="connsiteX9" fmla="*/ 0 w 1127124"/>
              <a:gd name="connsiteY9" fmla="*/ 563562 h 112712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127124" h="1127124">
                <a:moveTo>
                  <a:pt x="0" y="563562"/>
                </a:moveTo>
                <a:cubicBezTo>
                  <a:pt x="0" y="414096"/>
                  <a:pt x="59375" y="270752"/>
                  <a:pt x="165064" y="165064"/>
                </a:cubicBezTo>
                <a:cubicBezTo>
                  <a:pt x="270753" y="59376"/>
                  <a:pt x="414097" y="1"/>
                  <a:pt x="563563" y="1"/>
                </a:cubicBezTo>
                <a:cubicBezTo>
                  <a:pt x="713029" y="1"/>
                  <a:pt x="856373" y="59376"/>
                  <a:pt x="962061" y="165065"/>
                </a:cubicBezTo>
                <a:cubicBezTo>
                  <a:pt x="1067749" y="270754"/>
                  <a:pt x="1127124" y="414098"/>
                  <a:pt x="1127124" y="563564"/>
                </a:cubicBezTo>
                <a:cubicBezTo>
                  <a:pt x="1127124" y="713030"/>
                  <a:pt x="1067749" y="856374"/>
                  <a:pt x="962060" y="962063"/>
                </a:cubicBezTo>
                <a:cubicBezTo>
                  <a:pt x="856372" y="1067751"/>
                  <a:pt x="713027" y="1127126"/>
                  <a:pt x="563561" y="1127126"/>
                </a:cubicBezTo>
                <a:cubicBezTo>
                  <a:pt x="414095" y="1127126"/>
                  <a:pt x="270751" y="1067751"/>
                  <a:pt x="165062" y="962062"/>
                </a:cubicBezTo>
                <a:cubicBezTo>
                  <a:pt x="59374" y="856373"/>
                  <a:pt x="-1" y="713029"/>
                  <a:pt x="-1" y="563563"/>
                </a:cubicBezTo>
                <a:lnTo>
                  <a:pt x="0" y="563562"/>
                </a:lnTo>
                <a:close/>
              </a:path>
            </a:pathLst>
          </a:custGeom>
          <a:solidFill>
            <a:srgbClr val="77B9AC"/>
          </a:solidFill>
          <a:ln w="12700" cap="flat" cmpd="sng" algn="ctr">
            <a:noFill/>
            <a:prstDash val="solid"/>
            <a:miter lim="800000"/>
          </a:ln>
          <a:effectLst/>
        </p:spPr>
        <p:txBody>
          <a:bodyPr spcFirstLastPara="0" vert="horz" wrap="square" lIns="264112" tIns="264111" rIns="264112" bIns="264111" numCol="1" spcCol="1270" anchor="ctr" anchorCtr="0">
            <a:noAutofit/>
          </a:bodyPr>
          <a:lstStyle/>
          <a:p>
            <a:pPr marL="0" marR="0" lvl="0" indent="0" algn="ctr" defTabSz="1540895" eaLnBrk="1" fontAlgn="auto" latinLnBrk="0" hangingPunct="1">
              <a:lnSpc>
                <a:spcPct val="90000"/>
              </a:lnSpc>
              <a:spcBef>
                <a:spcPts val="0"/>
              </a:spcBef>
              <a:spcAft>
                <a:spcPct val="35000"/>
              </a:spcAft>
              <a:buClrTx/>
              <a:buSzTx/>
              <a:buFontTx/>
              <a:buNone/>
              <a:tabLst/>
              <a:defRPr/>
            </a:pPr>
            <a:endParaRPr kumimoji="0" lang="en-US" sz="3200" b="0" i="0" u="none" strike="noStrike" kern="0" cap="none" spc="0" normalizeH="0" baseline="0" noProof="0" dirty="0" smtClean="0">
              <a:ln>
                <a:noFill/>
              </a:ln>
              <a:solidFill>
                <a:srgbClr val="FFC000">
                  <a:lumMod val="50000"/>
                </a:srgbClr>
              </a:solidFill>
              <a:effectLst/>
              <a:uLnTx/>
              <a:uFillTx/>
              <a:latin typeface="EYInterstate Light" panose="02000506000000020004" pitchFamily="2" charset="0"/>
              <a:ea typeface="+mn-ea"/>
              <a:cs typeface="+mn-cs"/>
            </a:endParaRPr>
          </a:p>
        </p:txBody>
      </p:sp>
      <p:sp>
        <p:nvSpPr>
          <p:cNvPr id="53" name="Freeform 52"/>
          <p:cNvSpPr/>
          <p:nvPr/>
        </p:nvSpPr>
        <p:spPr>
          <a:xfrm>
            <a:off x="4311896" y="3648067"/>
            <a:ext cx="1733008" cy="1728000"/>
          </a:xfrm>
          <a:custGeom>
            <a:avLst/>
            <a:gdLst>
              <a:gd name="connsiteX0" fmla="*/ 0 w 2254249"/>
              <a:gd name="connsiteY0" fmla="*/ 1127125 h 2254249"/>
              <a:gd name="connsiteX1" fmla="*/ 330128 w 2254249"/>
              <a:gd name="connsiteY1" fmla="*/ 330127 h 2254249"/>
              <a:gd name="connsiteX2" fmla="*/ 1127127 w 2254249"/>
              <a:gd name="connsiteY2" fmla="*/ 1 h 2254249"/>
              <a:gd name="connsiteX3" fmla="*/ 1924125 w 2254249"/>
              <a:gd name="connsiteY3" fmla="*/ 330129 h 2254249"/>
              <a:gd name="connsiteX4" fmla="*/ 2254251 w 2254249"/>
              <a:gd name="connsiteY4" fmla="*/ 1127128 h 2254249"/>
              <a:gd name="connsiteX5" fmla="*/ 1924123 w 2254249"/>
              <a:gd name="connsiteY5" fmla="*/ 1924126 h 2254249"/>
              <a:gd name="connsiteX6" fmla="*/ 1127125 w 2254249"/>
              <a:gd name="connsiteY6" fmla="*/ 2254253 h 2254249"/>
              <a:gd name="connsiteX7" fmla="*/ 330127 w 2254249"/>
              <a:gd name="connsiteY7" fmla="*/ 1924125 h 2254249"/>
              <a:gd name="connsiteX8" fmla="*/ 0 w 2254249"/>
              <a:gd name="connsiteY8" fmla="*/ 1127127 h 2254249"/>
              <a:gd name="connsiteX9" fmla="*/ 0 w 2254249"/>
              <a:gd name="connsiteY9" fmla="*/ 1127125 h 22542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254249" h="2254249">
                <a:moveTo>
                  <a:pt x="0" y="1127125"/>
                </a:moveTo>
                <a:cubicBezTo>
                  <a:pt x="0" y="828193"/>
                  <a:pt x="118751" y="541504"/>
                  <a:pt x="330128" y="330127"/>
                </a:cubicBezTo>
                <a:cubicBezTo>
                  <a:pt x="541505" y="118750"/>
                  <a:pt x="828194" y="0"/>
                  <a:pt x="1127127" y="1"/>
                </a:cubicBezTo>
                <a:cubicBezTo>
                  <a:pt x="1426059" y="1"/>
                  <a:pt x="1712748" y="118752"/>
                  <a:pt x="1924125" y="330129"/>
                </a:cubicBezTo>
                <a:cubicBezTo>
                  <a:pt x="2135502" y="541506"/>
                  <a:pt x="2254252" y="828195"/>
                  <a:pt x="2254251" y="1127128"/>
                </a:cubicBezTo>
                <a:cubicBezTo>
                  <a:pt x="2254251" y="1426060"/>
                  <a:pt x="2135501" y="1712749"/>
                  <a:pt x="1924123" y="1924126"/>
                </a:cubicBezTo>
                <a:cubicBezTo>
                  <a:pt x="1712746" y="2135503"/>
                  <a:pt x="1426057" y="2254253"/>
                  <a:pt x="1127125" y="2254253"/>
                </a:cubicBezTo>
                <a:cubicBezTo>
                  <a:pt x="828193" y="2254253"/>
                  <a:pt x="541504" y="2135502"/>
                  <a:pt x="330127" y="1924125"/>
                </a:cubicBezTo>
                <a:cubicBezTo>
                  <a:pt x="118750" y="1712748"/>
                  <a:pt x="0" y="1426059"/>
                  <a:pt x="0" y="1127127"/>
                </a:cubicBezTo>
                <a:lnTo>
                  <a:pt x="0" y="1127125"/>
                </a:lnTo>
                <a:close/>
              </a:path>
            </a:pathLst>
          </a:custGeom>
          <a:noFill/>
          <a:ln w="12700" cap="flat" cmpd="sng" algn="ctr">
            <a:solidFill>
              <a:schemeClr val="bg1">
                <a:lumMod val="75000"/>
              </a:schemeClr>
            </a:solidFill>
            <a:prstDash val="solid"/>
            <a:miter lim="800000"/>
          </a:ln>
          <a:effectLst/>
        </p:spPr>
        <p:txBody>
          <a:bodyPr spcFirstLastPara="0" vert="horz" wrap="square" lIns="180000" tIns="528223" rIns="180000" bIns="528223" numCol="1" spcCol="1270" anchor="ctr" anchorCtr="0">
            <a:noAutofit/>
          </a:bodyPr>
          <a:lstStyle/>
          <a:p>
            <a:pPr marL="0" marR="0" lvl="0" indent="0" algn="ctr" defTabSz="3081790" eaLnBrk="1" fontAlgn="auto" latinLnBrk="0" hangingPunct="1">
              <a:lnSpc>
                <a:spcPct val="90000"/>
              </a:lnSpc>
              <a:spcBef>
                <a:spcPts val="0"/>
              </a:spcBef>
              <a:spcAft>
                <a:spcPct val="35000"/>
              </a:spcAft>
              <a:buClrTx/>
              <a:buSzTx/>
              <a:buFontTx/>
              <a:buNone/>
              <a:tabLst/>
              <a:defRPr/>
            </a:pPr>
            <a:endParaRPr kumimoji="0" lang="fr-FR" sz="1800" b="1" i="0" u="none" strike="noStrike" kern="0" cap="none" spc="0" normalizeH="0" baseline="0" noProof="0" dirty="0" smtClean="0">
              <a:ln>
                <a:noFill/>
              </a:ln>
              <a:solidFill>
                <a:prstClr val="white">
                  <a:lumMod val="50000"/>
                </a:prstClr>
              </a:solidFill>
              <a:effectLst/>
              <a:uLnTx/>
              <a:uFillTx/>
              <a:latin typeface="EYInterstate Light" panose="02000506000000020004" pitchFamily="2" charset="0"/>
              <a:ea typeface="+mn-ea"/>
              <a:cs typeface="+mn-cs"/>
            </a:endParaRPr>
          </a:p>
        </p:txBody>
      </p:sp>
      <p:grpSp>
        <p:nvGrpSpPr>
          <p:cNvPr id="54" name="Group 133"/>
          <p:cNvGrpSpPr>
            <a:grpSpLocks noChangeAspect="1"/>
          </p:cNvGrpSpPr>
          <p:nvPr/>
        </p:nvGrpSpPr>
        <p:grpSpPr>
          <a:xfrm>
            <a:off x="5934192" y="2800637"/>
            <a:ext cx="1018919" cy="1019772"/>
            <a:chOff x="5249342" y="1406453"/>
            <a:chExt cx="648499" cy="649042"/>
          </a:xfrm>
        </p:grpSpPr>
        <p:sp>
          <p:nvSpPr>
            <p:cNvPr id="55" name="Oval 54"/>
            <p:cNvSpPr>
              <a:spLocks noChangeAspect="1"/>
            </p:cNvSpPr>
            <p:nvPr/>
          </p:nvSpPr>
          <p:spPr>
            <a:xfrm>
              <a:off x="5249342" y="1406453"/>
              <a:ext cx="648499" cy="649042"/>
            </a:xfrm>
            <a:prstGeom prst="ellipse">
              <a:avLst/>
            </a:prstGeom>
            <a:solidFill>
              <a:srgbClr val="E27959">
                <a:alpha val="50000"/>
              </a:srgbClr>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sp>
          <p:nvSpPr>
            <p:cNvPr id="56" name="Oval 55"/>
            <p:cNvSpPr>
              <a:spLocks noChangeAspect="1"/>
            </p:cNvSpPr>
            <p:nvPr/>
          </p:nvSpPr>
          <p:spPr>
            <a:xfrm>
              <a:off x="5324169" y="1481343"/>
              <a:ext cx="498845" cy="499263"/>
            </a:xfrm>
            <a:prstGeom prst="ellipse">
              <a:avLst/>
            </a:prstGeom>
            <a:solidFill>
              <a:srgbClr val="E27959"/>
            </a:solidFill>
            <a:ln w="190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1" i="0" u="none" strike="noStrike" kern="0" cap="none" spc="0" normalizeH="0" baseline="0" noProof="0" dirty="0" smtClean="0">
                <a:ln>
                  <a:noFill/>
                </a:ln>
                <a:solidFill>
                  <a:prstClr val="white"/>
                </a:solidFill>
                <a:effectLst/>
                <a:uLnTx/>
                <a:uFillTx/>
                <a:latin typeface="EYInterstate Light" panose="02000506000000020004" pitchFamily="2" charset="0"/>
                <a:ea typeface="+mn-ea"/>
                <a:cs typeface="+mn-cs"/>
              </a:endParaRPr>
            </a:p>
          </p:txBody>
        </p:sp>
      </p:grpSp>
      <p:pic>
        <p:nvPicPr>
          <p:cNvPr id="57" name="Picture 5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06165" y="4126822"/>
            <a:ext cx="1107680" cy="780211"/>
          </a:xfrm>
          <a:prstGeom prst="rect">
            <a:avLst/>
          </a:prstGeom>
        </p:spPr>
      </p:pic>
      <p:sp>
        <p:nvSpPr>
          <p:cNvPr id="58" name="Freeform 99"/>
          <p:cNvSpPr>
            <a:spLocks noChangeAspect="1"/>
          </p:cNvSpPr>
          <p:nvPr/>
        </p:nvSpPr>
        <p:spPr bwMode="auto">
          <a:xfrm>
            <a:off x="3235749" y="4384032"/>
            <a:ext cx="665409" cy="432000"/>
          </a:xfrm>
          <a:custGeom>
            <a:avLst/>
            <a:gdLst>
              <a:gd name="T0" fmla="*/ 2147483647 w 6736"/>
              <a:gd name="T1" fmla="*/ 0 h 4379"/>
              <a:gd name="T2" fmla="*/ 2147483647 w 6736"/>
              <a:gd name="T3" fmla="*/ 0 h 4379"/>
              <a:gd name="T4" fmla="*/ 2147483647 w 6736"/>
              <a:gd name="T5" fmla="*/ 2147483647 h 4379"/>
              <a:gd name="T6" fmla="*/ 2147483647 w 6736"/>
              <a:gd name="T7" fmla="*/ 2147483647 h 4379"/>
              <a:gd name="T8" fmla="*/ 2147483647 w 6736"/>
              <a:gd name="T9" fmla="*/ 2147483647 h 4379"/>
              <a:gd name="T10" fmla="*/ 2147483647 w 6736"/>
              <a:gd name="T11" fmla="*/ 2147483647 h 4379"/>
              <a:gd name="T12" fmla="*/ 2147483647 w 6736"/>
              <a:gd name="T13" fmla="*/ 2147483647 h 4379"/>
              <a:gd name="T14" fmla="*/ 2147483647 w 6736"/>
              <a:gd name="T15" fmla="*/ 2147483647 h 4379"/>
              <a:gd name="T16" fmla="*/ 2147483647 w 6736"/>
              <a:gd name="T17" fmla="*/ 2147483647 h 4379"/>
              <a:gd name="T18" fmla="*/ 2147483647 w 6736"/>
              <a:gd name="T19" fmla="*/ 2147483647 h 4379"/>
              <a:gd name="T20" fmla="*/ 2147483647 w 6736"/>
              <a:gd name="T21" fmla="*/ 2147483647 h 4379"/>
              <a:gd name="T22" fmla="*/ 2147483647 w 6736"/>
              <a:gd name="T23" fmla="*/ 2147483647 h 4379"/>
              <a:gd name="T24" fmla="*/ 2147483647 w 6736"/>
              <a:gd name="T25" fmla="*/ 2147483647 h 4379"/>
              <a:gd name="T26" fmla="*/ 0 w 6736"/>
              <a:gd name="T27" fmla="*/ 2147483647 h 4379"/>
              <a:gd name="T28" fmla="*/ 2147483647 w 6736"/>
              <a:gd name="T29" fmla="*/ 2147483647 h 4379"/>
              <a:gd name="T30" fmla="*/ 2147483647 w 6736"/>
              <a:gd name="T31" fmla="*/ 0 h 4379"/>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6736"/>
              <a:gd name="T49" fmla="*/ 0 h 4379"/>
              <a:gd name="T50" fmla="*/ 6736 w 6736"/>
              <a:gd name="T51" fmla="*/ 4379 h 4379"/>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6736" h="4379">
                <a:moveTo>
                  <a:pt x="246" y="0"/>
                </a:moveTo>
                <a:lnTo>
                  <a:pt x="2365" y="0"/>
                </a:lnTo>
                <a:lnTo>
                  <a:pt x="3525" y="1158"/>
                </a:lnTo>
                <a:lnTo>
                  <a:pt x="1091" y="1158"/>
                </a:lnTo>
                <a:lnTo>
                  <a:pt x="340" y="4115"/>
                </a:lnTo>
                <a:lnTo>
                  <a:pt x="5645" y="4115"/>
                </a:lnTo>
                <a:lnTo>
                  <a:pt x="6396" y="1158"/>
                </a:lnTo>
                <a:lnTo>
                  <a:pt x="3898" y="1158"/>
                </a:lnTo>
                <a:lnTo>
                  <a:pt x="3248" y="510"/>
                </a:lnTo>
                <a:lnTo>
                  <a:pt x="5427" y="510"/>
                </a:lnTo>
                <a:lnTo>
                  <a:pt x="5454" y="894"/>
                </a:lnTo>
                <a:lnTo>
                  <a:pt x="6736" y="894"/>
                </a:lnTo>
                <a:lnTo>
                  <a:pt x="5852" y="4379"/>
                </a:lnTo>
                <a:lnTo>
                  <a:pt x="0" y="4379"/>
                </a:lnTo>
                <a:lnTo>
                  <a:pt x="3" y="4363"/>
                </a:lnTo>
                <a:lnTo>
                  <a:pt x="246" y="0"/>
                </a:lnTo>
                <a:close/>
              </a:path>
            </a:pathLst>
          </a:custGeom>
          <a:solidFill>
            <a:schemeClr val="bg1"/>
          </a:solidFill>
          <a:ln w="9525">
            <a:noFill/>
            <a:round/>
            <a:headEnd/>
            <a:tailEnd/>
          </a:ln>
        </p:spPr>
        <p:txBody>
          <a:bodyPr/>
          <a:lstStyle/>
          <a:p>
            <a:endParaRPr lang="de-DE" dirty="0"/>
          </a:p>
        </p:txBody>
      </p:sp>
      <p:sp>
        <p:nvSpPr>
          <p:cNvPr id="78" name="Freeform 480"/>
          <p:cNvSpPr>
            <a:spLocks noEditPoints="1"/>
          </p:cNvSpPr>
          <p:nvPr/>
        </p:nvSpPr>
        <p:spPr bwMode="auto">
          <a:xfrm>
            <a:off x="6519292" y="4243292"/>
            <a:ext cx="625227" cy="618253"/>
          </a:xfrm>
          <a:custGeom>
            <a:avLst/>
            <a:gdLst>
              <a:gd name="T0" fmla="*/ 120 w 126"/>
              <a:gd name="T1" fmla="*/ 100 h 125"/>
              <a:gd name="T2" fmla="*/ 98 w 126"/>
              <a:gd name="T3" fmla="*/ 78 h 125"/>
              <a:gd name="T4" fmla="*/ 95 w 126"/>
              <a:gd name="T5" fmla="*/ 76 h 125"/>
              <a:gd name="T6" fmla="*/ 102 w 126"/>
              <a:gd name="T7" fmla="*/ 51 h 125"/>
              <a:gd name="T8" fmla="*/ 51 w 126"/>
              <a:gd name="T9" fmla="*/ 0 h 125"/>
              <a:gd name="T10" fmla="*/ 0 w 126"/>
              <a:gd name="T11" fmla="*/ 51 h 125"/>
              <a:gd name="T12" fmla="*/ 51 w 126"/>
              <a:gd name="T13" fmla="*/ 102 h 125"/>
              <a:gd name="T14" fmla="*/ 76 w 126"/>
              <a:gd name="T15" fmla="*/ 95 h 125"/>
              <a:gd name="T16" fmla="*/ 78 w 126"/>
              <a:gd name="T17" fmla="*/ 97 h 125"/>
              <a:gd name="T18" fmla="*/ 101 w 126"/>
              <a:gd name="T19" fmla="*/ 120 h 125"/>
              <a:gd name="T20" fmla="*/ 120 w 126"/>
              <a:gd name="T21" fmla="*/ 120 h 125"/>
              <a:gd name="T22" fmla="*/ 120 w 126"/>
              <a:gd name="T23" fmla="*/ 100 h 125"/>
              <a:gd name="T24" fmla="*/ 13 w 126"/>
              <a:gd name="T25" fmla="*/ 50 h 125"/>
              <a:gd name="T26" fmla="*/ 51 w 126"/>
              <a:gd name="T27" fmla="*/ 12 h 125"/>
              <a:gd name="T28" fmla="*/ 90 w 126"/>
              <a:gd name="T29" fmla="*/ 50 h 125"/>
              <a:gd name="T30" fmla="*/ 51 w 126"/>
              <a:gd name="T31" fmla="*/ 89 h 125"/>
              <a:gd name="T32" fmla="*/ 13 w 126"/>
              <a:gd name="T33" fmla="*/ 50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26" h="125">
                <a:moveTo>
                  <a:pt x="120" y="100"/>
                </a:moveTo>
                <a:cubicBezTo>
                  <a:pt x="98" y="78"/>
                  <a:pt x="98" y="78"/>
                  <a:pt x="98" y="78"/>
                </a:cubicBezTo>
                <a:cubicBezTo>
                  <a:pt x="97" y="77"/>
                  <a:pt x="96" y="76"/>
                  <a:pt x="95" y="76"/>
                </a:cubicBezTo>
                <a:cubicBezTo>
                  <a:pt x="100" y="68"/>
                  <a:pt x="102" y="60"/>
                  <a:pt x="102" y="51"/>
                </a:cubicBezTo>
                <a:cubicBezTo>
                  <a:pt x="102" y="23"/>
                  <a:pt x="79" y="0"/>
                  <a:pt x="51" y="0"/>
                </a:cubicBezTo>
                <a:cubicBezTo>
                  <a:pt x="23" y="0"/>
                  <a:pt x="0" y="23"/>
                  <a:pt x="0" y="51"/>
                </a:cubicBezTo>
                <a:cubicBezTo>
                  <a:pt x="0" y="79"/>
                  <a:pt x="23" y="102"/>
                  <a:pt x="51" y="102"/>
                </a:cubicBezTo>
                <a:cubicBezTo>
                  <a:pt x="60" y="102"/>
                  <a:pt x="69" y="99"/>
                  <a:pt x="76" y="95"/>
                </a:cubicBezTo>
                <a:cubicBezTo>
                  <a:pt x="77" y="96"/>
                  <a:pt x="77" y="97"/>
                  <a:pt x="78" y="97"/>
                </a:cubicBezTo>
                <a:cubicBezTo>
                  <a:pt x="101" y="120"/>
                  <a:pt x="101" y="120"/>
                  <a:pt x="101" y="120"/>
                </a:cubicBezTo>
                <a:cubicBezTo>
                  <a:pt x="106" y="125"/>
                  <a:pt x="115" y="125"/>
                  <a:pt x="120" y="120"/>
                </a:cubicBezTo>
                <a:cubicBezTo>
                  <a:pt x="126" y="115"/>
                  <a:pt x="126" y="106"/>
                  <a:pt x="120" y="100"/>
                </a:cubicBezTo>
                <a:close/>
                <a:moveTo>
                  <a:pt x="13" y="50"/>
                </a:moveTo>
                <a:cubicBezTo>
                  <a:pt x="13" y="29"/>
                  <a:pt x="30" y="12"/>
                  <a:pt x="51" y="12"/>
                </a:cubicBezTo>
                <a:cubicBezTo>
                  <a:pt x="72" y="12"/>
                  <a:pt x="90" y="29"/>
                  <a:pt x="90" y="50"/>
                </a:cubicBezTo>
                <a:cubicBezTo>
                  <a:pt x="90" y="72"/>
                  <a:pt x="72" y="89"/>
                  <a:pt x="51" y="89"/>
                </a:cubicBezTo>
                <a:cubicBezTo>
                  <a:pt x="30" y="89"/>
                  <a:pt x="13" y="72"/>
                  <a:pt x="13" y="50"/>
                </a:cubicBez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fr-FR" dirty="0"/>
          </a:p>
        </p:txBody>
      </p:sp>
      <p:grpSp>
        <p:nvGrpSpPr>
          <p:cNvPr id="79" name="Group 78"/>
          <p:cNvGrpSpPr/>
          <p:nvPr/>
        </p:nvGrpSpPr>
        <p:grpSpPr>
          <a:xfrm>
            <a:off x="6259463" y="5547362"/>
            <a:ext cx="400050" cy="525463"/>
            <a:chOff x="2146300" y="3521076"/>
            <a:chExt cx="400050" cy="525463"/>
          </a:xfrm>
          <a:solidFill>
            <a:schemeClr val="bg1"/>
          </a:solidFill>
        </p:grpSpPr>
        <p:sp>
          <p:nvSpPr>
            <p:cNvPr id="80" name="Freeform 92"/>
            <p:cNvSpPr>
              <a:spLocks noEditPoints="1"/>
            </p:cNvSpPr>
            <p:nvPr/>
          </p:nvSpPr>
          <p:spPr bwMode="auto">
            <a:xfrm>
              <a:off x="2254250" y="3521076"/>
              <a:ext cx="179387" cy="165100"/>
            </a:xfrm>
            <a:custGeom>
              <a:avLst/>
              <a:gdLst>
                <a:gd name="T0" fmla="*/ 24 w 48"/>
                <a:gd name="T1" fmla="*/ 44 h 44"/>
                <a:gd name="T2" fmla="*/ 48 w 48"/>
                <a:gd name="T3" fmla="*/ 32 h 44"/>
                <a:gd name="T4" fmla="*/ 48 w 48"/>
                <a:gd name="T5" fmla="*/ 32 h 44"/>
                <a:gd name="T6" fmla="*/ 48 w 48"/>
                <a:gd name="T7" fmla="*/ 17 h 44"/>
                <a:gd name="T8" fmla="*/ 39 w 48"/>
                <a:gd name="T9" fmla="*/ 17 h 44"/>
                <a:gd name="T10" fmla="*/ 24 w 48"/>
                <a:gd name="T11" fmla="*/ 0 h 44"/>
                <a:gd name="T12" fmla="*/ 10 w 48"/>
                <a:gd name="T13" fmla="*/ 17 h 44"/>
                <a:gd name="T14" fmla="*/ 0 w 48"/>
                <a:gd name="T15" fmla="*/ 17 h 44"/>
                <a:gd name="T16" fmla="*/ 0 w 48"/>
                <a:gd name="T17" fmla="*/ 32 h 44"/>
                <a:gd name="T18" fmla="*/ 24 w 48"/>
                <a:gd name="T19" fmla="*/ 44 h 44"/>
                <a:gd name="T20" fmla="*/ 24 w 48"/>
                <a:gd name="T21" fmla="*/ 9 h 44"/>
                <a:gd name="T22" fmla="*/ 31 w 48"/>
                <a:gd name="T23" fmla="*/ 17 h 44"/>
                <a:gd name="T24" fmla="*/ 24 w 48"/>
                <a:gd name="T25" fmla="*/ 25 h 44"/>
                <a:gd name="T26" fmla="*/ 18 w 48"/>
                <a:gd name="T27" fmla="*/ 17 h 44"/>
                <a:gd name="T28" fmla="*/ 24 w 48"/>
                <a:gd name="T29"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44">
                  <a:moveTo>
                    <a:pt x="24" y="44"/>
                  </a:moveTo>
                  <a:cubicBezTo>
                    <a:pt x="47" y="44"/>
                    <a:pt x="48" y="32"/>
                    <a:pt x="48" y="32"/>
                  </a:cubicBezTo>
                  <a:cubicBezTo>
                    <a:pt x="48" y="32"/>
                    <a:pt x="48" y="32"/>
                    <a:pt x="48" y="32"/>
                  </a:cubicBezTo>
                  <a:cubicBezTo>
                    <a:pt x="48" y="17"/>
                    <a:pt x="48" y="17"/>
                    <a:pt x="48" y="17"/>
                  </a:cubicBezTo>
                  <a:cubicBezTo>
                    <a:pt x="39" y="17"/>
                    <a:pt x="39" y="17"/>
                    <a:pt x="39" y="17"/>
                  </a:cubicBezTo>
                  <a:cubicBezTo>
                    <a:pt x="39" y="8"/>
                    <a:pt x="32" y="0"/>
                    <a:pt x="24" y="0"/>
                  </a:cubicBezTo>
                  <a:cubicBezTo>
                    <a:pt x="16" y="0"/>
                    <a:pt x="10" y="8"/>
                    <a:pt x="10" y="17"/>
                  </a:cubicBezTo>
                  <a:cubicBezTo>
                    <a:pt x="0" y="17"/>
                    <a:pt x="0" y="17"/>
                    <a:pt x="0" y="17"/>
                  </a:cubicBezTo>
                  <a:cubicBezTo>
                    <a:pt x="0" y="32"/>
                    <a:pt x="0" y="32"/>
                    <a:pt x="0" y="32"/>
                  </a:cubicBezTo>
                  <a:cubicBezTo>
                    <a:pt x="0" y="32"/>
                    <a:pt x="1" y="44"/>
                    <a:pt x="24" y="44"/>
                  </a:cubicBezTo>
                  <a:close/>
                  <a:moveTo>
                    <a:pt x="24" y="9"/>
                  </a:moveTo>
                  <a:cubicBezTo>
                    <a:pt x="28" y="9"/>
                    <a:pt x="31" y="12"/>
                    <a:pt x="31" y="17"/>
                  </a:cubicBezTo>
                  <a:cubicBezTo>
                    <a:pt x="31" y="21"/>
                    <a:pt x="28" y="25"/>
                    <a:pt x="24" y="25"/>
                  </a:cubicBezTo>
                  <a:cubicBezTo>
                    <a:pt x="21" y="25"/>
                    <a:pt x="18" y="21"/>
                    <a:pt x="18" y="17"/>
                  </a:cubicBezTo>
                  <a:cubicBezTo>
                    <a:pt x="18" y="12"/>
                    <a:pt x="21" y="9"/>
                    <a:pt x="24" y="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81" name="Freeform 93"/>
            <p:cNvSpPr>
              <a:spLocks/>
            </p:cNvSpPr>
            <p:nvPr/>
          </p:nvSpPr>
          <p:spPr bwMode="auto">
            <a:xfrm>
              <a:off x="2146300" y="3584576"/>
              <a:ext cx="400050" cy="461963"/>
            </a:xfrm>
            <a:custGeom>
              <a:avLst/>
              <a:gdLst>
                <a:gd name="T0" fmla="*/ 99 w 107"/>
                <a:gd name="T1" fmla="*/ 0 h 123"/>
                <a:gd name="T2" fmla="*/ 94 w 107"/>
                <a:gd name="T3" fmla="*/ 0 h 123"/>
                <a:gd name="T4" fmla="*/ 94 w 107"/>
                <a:gd name="T5" fmla="*/ 15 h 123"/>
                <a:gd name="T6" fmla="*/ 94 w 107"/>
                <a:gd name="T7" fmla="*/ 16 h 123"/>
                <a:gd name="T8" fmla="*/ 94 w 107"/>
                <a:gd name="T9" fmla="*/ 111 h 123"/>
                <a:gd name="T10" fmla="*/ 94 w 107"/>
                <a:gd name="T11" fmla="*/ 111 h 123"/>
                <a:gd name="T12" fmla="*/ 12 w 107"/>
                <a:gd name="T13" fmla="*/ 111 h 123"/>
                <a:gd name="T14" fmla="*/ 12 w 107"/>
                <a:gd name="T15" fmla="*/ 16 h 123"/>
                <a:gd name="T16" fmla="*/ 12 w 107"/>
                <a:gd name="T17" fmla="*/ 15 h 123"/>
                <a:gd name="T18" fmla="*/ 12 w 107"/>
                <a:gd name="T19" fmla="*/ 0 h 123"/>
                <a:gd name="T20" fmla="*/ 9 w 107"/>
                <a:gd name="T21" fmla="*/ 0 h 123"/>
                <a:gd name="T22" fmla="*/ 0 w 107"/>
                <a:gd name="T23" fmla="*/ 9 h 123"/>
                <a:gd name="T24" fmla="*/ 0 w 107"/>
                <a:gd name="T25" fmla="*/ 113 h 123"/>
                <a:gd name="T26" fmla="*/ 9 w 107"/>
                <a:gd name="T27" fmla="*/ 123 h 123"/>
                <a:gd name="T28" fmla="*/ 49 w 107"/>
                <a:gd name="T29" fmla="*/ 123 h 123"/>
                <a:gd name="T30" fmla="*/ 57 w 107"/>
                <a:gd name="T31" fmla="*/ 123 h 123"/>
                <a:gd name="T32" fmla="*/ 98 w 107"/>
                <a:gd name="T33" fmla="*/ 123 h 123"/>
                <a:gd name="T34" fmla="*/ 107 w 107"/>
                <a:gd name="T35" fmla="*/ 113 h 123"/>
                <a:gd name="T36" fmla="*/ 107 w 107"/>
                <a:gd name="T37" fmla="*/ 9 h 123"/>
                <a:gd name="T38" fmla="*/ 99 w 107"/>
                <a:gd name="T3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23">
                  <a:moveTo>
                    <a:pt x="99" y="0"/>
                  </a:moveTo>
                  <a:cubicBezTo>
                    <a:pt x="94" y="0"/>
                    <a:pt x="94" y="0"/>
                    <a:pt x="94" y="0"/>
                  </a:cubicBezTo>
                  <a:cubicBezTo>
                    <a:pt x="94" y="15"/>
                    <a:pt x="94" y="15"/>
                    <a:pt x="94" y="15"/>
                  </a:cubicBezTo>
                  <a:cubicBezTo>
                    <a:pt x="94" y="16"/>
                    <a:pt x="94" y="16"/>
                    <a:pt x="94" y="16"/>
                  </a:cubicBezTo>
                  <a:cubicBezTo>
                    <a:pt x="94" y="111"/>
                    <a:pt x="94" y="111"/>
                    <a:pt x="94" y="111"/>
                  </a:cubicBezTo>
                  <a:cubicBezTo>
                    <a:pt x="94" y="111"/>
                    <a:pt x="94" y="111"/>
                    <a:pt x="94" y="111"/>
                  </a:cubicBezTo>
                  <a:cubicBezTo>
                    <a:pt x="12" y="111"/>
                    <a:pt x="12" y="111"/>
                    <a:pt x="12" y="111"/>
                  </a:cubicBezTo>
                  <a:cubicBezTo>
                    <a:pt x="12" y="16"/>
                    <a:pt x="12" y="16"/>
                    <a:pt x="12" y="16"/>
                  </a:cubicBezTo>
                  <a:cubicBezTo>
                    <a:pt x="12" y="15"/>
                    <a:pt x="12" y="15"/>
                    <a:pt x="12" y="15"/>
                  </a:cubicBezTo>
                  <a:cubicBezTo>
                    <a:pt x="12" y="0"/>
                    <a:pt x="12" y="0"/>
                    <a:pt x="12" y="0"/>
                  </a:cubicBezTo>
                  <a:cubicBezTo>
                    <a:pt x="9" y="0"/>
                    <a:pt x="9" y="0"/>
                    <a:pt x="9" y="0"/>
                  </a:cubicBezTo>
                  <a:cubicBezTo>
                    <a:pt x="4" y="0"/>
                    <a:pt x="0" y="4"/>
                    <a:pt x="0" y="9"/>
                  </a:cubicBezTo>
                  <a:cubicBezTo>
                    <a:pt x="0" y="113"/>
                    <a:pt x="0" y="113"/>
                    <a:pt x="0" y="113"/>
                  </a:cubicBezTo>
                  <a:cubicBezTo>
                    <a:pt x="0" y="119"/>
                    <a:pt x="4" y="123"/>
                    <a:pt x="9" y="123"/>
                  </a:cubicBezTo>
                  <a:cubicBezTo>
                    <a:pt x="49" y="123"/>
                    <a:pt x="49" y="123"/>
                    <a:pt x="49" y="123"/>
                  </a:cubicBezTo>
                  <a:cubicBezTo>
                    <a:pt x="57" y="123"/>
                    <a:pt x="57" y="123"/>
                    <a:pt x="57" y="123"/>
                  </a:cubicBezTo>
                  <a:cubicBezTo>
                    <a:pt x="98" y="123"/>
                    <a:pt x="98" y="123"/>
                    <a:pt x="98" y="123"/>
                  </a:cubicBezTo>
                  <a:cubicBezTo>
                    <a:pt x="103" y="123"/>
                    <a:pt x="107" y="119"/>
                    <a:pt x="107" y="113"/>
                  </a:cubicBezTo>
                  <a:cubicBezTo>
                    <a:pt x="107" y="9"/>
                    <a:pt x="107" y="9"/>
                    <a:pt x="107" y="9"/>
                  </a:cubicBezTo>
                  <a:cubicBezTo>
                    <a:pt x="107" y="4"/>
                    <a:pt x="105" y="0"/>
                    <a:pt x="99"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82" name="Freeform 94"/>
            <p:cNvSpPr>
              <a:spLocks/>
            </p:cNvSpPr>
            <p:nvPr/>
          </p:nvSpPr>
          <p:spPr bwMode="auto">
            <a:xfrm>
              <a:off x="2205038" y="3716338"/>
              <a:ext cx="274637" cy="236538"/>
            </a:xfrm>
            <a:custGeom>
              <a:avLst/>
              <a:gdLst>
                <a:gd name="T0" fmla="*/ 2 w 73"/>
                <a:gd name="T1" fmla="*/ 41 h 63"/>
                <a:gd name="T2" fmla="*/ 21 w 73"/>
                <a:gd name="T3" fmla="*/ 43 h 63"/>
                <a:gd name="T4" fmla="*/ 27 w 73"/>
                <a:gd name="T5" fmla="*/ 36 h 63"/>
                <a:gd name="T6" fmla="*/ 31 w 73"/>
                <a:gd name="T7" fmla="*/ 22 h 63"/>
                <a:gd name="T8" fmla="*/ 33 w 73"/>
                <a:gd name="T9" fmla="*/ 17 h 63"/>
                <a:gd name="T10" fmla="*/ 36 w 73"/>
                <a:gd name="T11" fmla="*/ 60 h 63"/>
                <a:gd name="T12" fmla="*/ 38 w 73"/>
                <a:gd name="T13" fmla="*/ 63 h 63"/>
                <a:gd name="T14" fmla="*/ 38 w 73"/>
                <a:gd name="T15" fmla="*/ 63 h 63"/>
                <a:gd name="T16" fmla="*/ 41 w 73"/>
                <a:gd name="T17" fmla="*/ 61 h 63"/>
                <a:gd name="T18" fmla="*/ 46 w 73"/>
                <a:gd name="T19" fmla="*/ 36 h 63"/>
                <a:gd name="T20" fmla="*/ 49 w 73"/>
                <a:gd name="T21" fmla="*/ 40 h 63"/>
                <a:gd name="T22" fmla="*/ 51 w 73"/>
                <a:gd name="T23" fmla="*/ 41 h 63"/>
                <a:gd name="T24" fmla="*/ 53 w 73"/>
                <a:gd name="T25" fmla="*/ 40 h 63"/>
                <a:gd name="T26" fmla="*/ 55 w 73"/>
                <a:gd name="T27" fmla="*/ 37 h 63"/>
                <a:gd name="T28" fmla="*/ 60 w 73"/>
                <a:gd name="T29" fmla="*/ 40 h 63"/>
                <a:gd name="T30" fmla="*/ 61 w 73"/>
                <a:gd name="T31" fmla="*/ 41 h 63"/>
                <a:gd name="T32" fmla="*/ 71 w 73"/>
                <a:gd name="T33" fmla="*/ 41 h 63"/>
                <a:gd name="T34" fmla="*/ 73 w 73"/>
                <a:gd name="T35" fmla="*/ 38 h 63"/>
                <a:gd name="T36" fmla="*/ 71 w 73"/>
                <a:gd name="T37" fmla="*/ 36 h 63"/>
                <a:gd name="T38" fmla="*/ 62 w 73"/>
                <a:gd name="T39" fmla="*/ 36 h 63"/>
                <a:gd name="T40" fmla="*/ 55 w 73"/>
                <a:gd name="T41" fmla="*/ 32 h 63"/>
                <a:gd name="T42" fmla="*/ 52 w 73"/>
                <a:gd name="T43" fmla="*/ 33 h 63"/>
                <a:gd name="T44" fmla="*/ 51 w 73"/>
                <a:gd name="T45" fmla="*/ 34 h 63"/>
                <a:gd name="T46" fmla="*/ 47 w 73"/>
                <a:gd name="T47" fmla="*/ 28 h 63"/>
                <a:gd name="T48" fmla="*/ 45 w 73"/>
                <a:gd name="T49" fmla="*/ 27 h 63"/>
                <a:gd name="T50" fmla="*/ 43 w 73"/>
                <a:gd name="T51" fmla="*/ 29 h 63"/>
                <a:gd name="T52" fmla="*/ 40 w 73"/>
                <a:gd name="T53" fmla="*/ 44 h 63"/>
                <a:gd name="T54" fmla="*/ 36 w 73"/>
                <a:gd name="T55" fmla="*/ 3 h 63"/>
                <a:gd name="T56" fmla="*/ 34 w 73"/>
                <a:gd name="T57" fmla="*/ 0 h 63"/>
                <a:gd name="T58" fmla="*/ 31 w 73"/>
                <a:gd name="T59" fmla="*/ 2 h 63"/>
                <a:gd name="T60" fmla="*/ 27 w 73"/>
                <a:gd name="T61" fmla="*/ 19 h 63"/>
                <a:gd name="T62" fmla="*/ 20 w 73"/>
                <a:gd name="T63" fmla="*/ 38 h 63"/>
                <a:gd name="T64" fmla="*/ 3 w 73"/>
                <a:gd name="T65" fmla="*/ 36 h 63"/>
                <a:gd name="T66" fmla="*/ 0 w 73"/>
                <a:gd name="T67" fmla="*/ 38 h 63"/>
                <a:gd name="T68" fmla="*/ 2 w 73"/>
                <a:gd name="T69"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63">
                  <a:moveTo>
                    <a:pt x="2" y="41"/>
                  </a:moveTo>
                  <a:cubicBezTo>
                    <a:pt x="4" y="41"/>
                    <a:pt x="18" y="43"/>
                    <a:pt x="21" y="43"/>
                  </a:cubicBezTo>
                  <a:cubicBezTo>
                    <a:pt x="23" y="43"/>
                    <a:pt x="25" y="41"/>
                    <a:pt x="27" y="36"/>
                  </a:cubicBezTo>
                  <a:cubicBezTo>
                    <a:pt x="28" y="32"/>
                    <a:pt x="29" y="28"/>
                    <a:pt x="31" y="22"/>
                  </a:cubicBezTo>
                  <a:cubicBezTo>
                    <a:pt x="32" y="21"/>
                    <a:pt x="32" y="19"/>
                    <a:pt x="33" y="17"/>
                  </a:cubicBezTo>
                  <a:cubicBezTo>
                    <a:pt x="36" y="60"/>
                    <a:pt x="36" y="60"/>
                    <a:pt x="36" y="60"/>
                  </a:cubicBezTo>
                  <a:cubicBezTo>
                    <a:pt x="36" y="61"/>
                    <a:pt x="37" y="62"/>
                    <a:pt x="38" y="63"/>
                  </a:cubicBezTo>
                  <a:cubicBezTo>
                    <a:pt x="38" y="63"/>
                    <a:pt x="38" y="63"/>
                    <a:pt x="38" y="63"/>
                  </a:cubicBezTo>
                  <a:cubicBezTo>
                    <a:pt x="40" y="63"/>
                    <a:pt x="41" y="62"/>
                    <a:pt x="41" y="61"/>
                  </a:cubicBezTo>
                  <a:cubicBezTo>
                    <a:pt x="46" y="36"/>
                    <a:pt x="46" y="36"/>
                    <a:pt x="46" y="36"/>
                  </a:cubicBezTo>
                  <a:cubicBezTo>
                    <a:pt x="49" y="40"/>
                    <a:pt x="49" y="40"/>
                    <a:pt x="49" y="40"/>
                  </a:cubicBezTo>
                  <a:cubicBezTo>
                    <a:pt x="49" y="40"/>
                    <a:pt x="50" y="41"/>
                    <a:pt x="51" y="41"/>
                  </a:cubicBezTo>
                  <a:cubicBezTo>
                    <a:pt x="52" y="41"/>
                    <a:pt x="52" y="41"/>
                    <a:pt x="53" y="40"/>
                  </a:cubicBezTo>
                  <a:cubicBezTo>
                    <a:pt x="55" y="37"/>
                    <a:pt x="55" y="37"/>
                    <a:pt x="55" y="37"/>
                  </a:cubicBezTo>
                  <a:cubicBezTo>
                    <a:pt x="60" y="40"/>
                    <a:pt x="60" y="40"/>
                    <a:pt x="60" y="40"/>
                  </a:cubicBezTo>
                  <a:cubicBezTo>
                    <a:pt x="60" y="41"/>
                    <a:pt x="61" y="41"/>
                    <a:pt x="61" y="41"/>
                  </a:cubicBezTo>
                  <a:cubicBezTo>
                    <a:pt x="71" y="41"/>
                    <a:pt x="71" y="41"/>
                    <a:pt x="71" y="41"/>
                  </a:cubicBezTo>
                  <a:cubicBezTo>
                    <a:pt x="72" y="41"/>
                    <a:pt x="73" y="40"/>
                    <a:pt x="73" y="38"/>
                  </a:cubicBezTo>
                  <a:cubicBezTo>
                    <a:pt x="73" y="37"/>
                    <a:pt x="72" y="36"/>
                    <a:pt x="71" y="36"/>
                  </a:cubicBezTo>
                  <a:cubicBezTo>
                    <a:pt x="62" y="36"/>
                    <a:pt x="62" y="36"/>
                    <a:pt x="62" y="36"/>
                  </a:cubicBezTo>
                  <a:cubicBezTo>
                    <a:pt x="55" y="32"/>
                    <a:pt x="55" y="32"/>
                    <a:pt x="55" y="32"/>
                  </a:cubicBezTo>
                  <a:cubicBezTo>
                    <a:pt x="54" y="31"/>
                    <a:pt x="53" y="32"/>
                    <a:pt x="52" y="33"/>
                  </a:cubicBezTo>
                  <a:cubicBezTo>
                    <a:pt x="51" y="34"/>
                    <a:pt x="51" y="34"/>
                    <a:pt x="51" y="34"/>
                  </a:cubicBezTo>
                  <a:cubicBezTo>
                    <a:pt x="47" y="28"/>
                    <a:pt x="47" y="28"/>
                    <a:pt x="47" y="28"/>
                  </a:cubicBezTo>
                  <a:cubicBezTo>
                    <a:pt x="47" y="28"/>
                    <a:pt x="46" y="27"/>
                    <a:pt x="45" y="27"/>
                  </a:cubicBezTo>
                  <a:cubicBezTo>
                    <a:pt x="44" y="27"/>
                    <a:pt x="43" y="28"/>
                    <a:pt x="43" y="29"/>
                  </a:cubicBezTo>
                  <a:cubicBezTo>
                    <a:pt x="40" y="44"/>
                    <a:pt x="40" y="44"/>
                    <a:pt x="40" y="44"/>
                  </a:cubicBezTo>
                  <a:cubicBezTo>
                    <a:pt x="36" y="3"/>
                    <a:pt x="36" y="3"/>
                    <a:pt x="36" y="3"/>
                  </a:cubicBezTo>
                  <a:cubicBezTo>
                    <a:pt x="36" y="1"/>
                    <a:pt x="35" y="0"/>
                    <a:pt x="34" y="0"/>
                  </a:cubicBezTo>
                  <a:cubicBezTo>
                    <a:pt x="33" y="0"/>
                    <a:pt x="32" y="1"/>
                    <a:pt x="31" y="2"/>
                  </a:cubicBezTo>
                  <a:cubicBezTo>
                    <a:pt x="31" y="2"/>
                    <a:pt x="29" y="11"/>
                    <a:pt x="27" y="19"/>
                  </a:cubicBezTo>
                  <a:cubicBezTo>
                    <a:pt x="23" y="33"/>
                    <a:pt x="21" y="37"/>
                    <a:pt x="20" y="38"/>
                  </a:cubicBezTo>
                  <a:cubicBezTo>
                    <a:pt x="17" y="38"/>
                    <a:pt x="9" y="37"/>
                    <a:pt x="3" y="36"/>
                  </a:cubicBezTo>
                  <a:cubicBezTo>
                    <a:pt x="2" y="36"/>
                    <a:pt x="1" y="37"/>
                    <a:pt x="0" y="38"/>
                  </a:cubicBezTo>
                  <a:cubicBezTo>
                    <a:pt x="0" y="39"/>
                    <a:pt x="1" y="40"/>
                    <a:pt x="2" y="41"/>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83" name="Group 82"/>
          <p:cNvGrpSpPr/>
          <p:nvPr/>
        </p:nvGrpSpPr>
        <p:grpSpPr>
          <a:xfrm>
            <a:off x="4889810" y="5731633"/>
            <a:ext cx="511889" cy="579260"/>
            <a:chOff x="7727950" y="6265863"/>
            <a:chExt cx="344487" cy="355600"/>
          </a:xfrm>
          <a:solidFill>
            <a:schemeClr val="bg1"/>
          </a:solidFill>
        </p:grpSpPr>
        <p:sp>
          <p:nvSpPr>
            <p:cNvPr id="84" name="Freeform 419"/>
            <p:cNvSpPr>
              <a:spLocks noEditPoints="1"/>
            </p:cNvSpPr>
            <p:nvPr/>
          </p:nvSpPr>
          <p:spPr bwMode="auto">
            <a:xfrm>
              <a:off x="7772400" y="6265863"/>
              <a:ext cx="300037" cy="355600"/>
            </a:xfrm>
            <a:custGeom>
              <a:avLst/>
              <a:gdLst>
                <a:gd name="T0" fmla="*/ 16 w 105"/>
                <a:gd name="T1" fmla="*/ 6 h 125"/>
                <a:gd name="T2" fmla="*/ 56 w 105"/>
                <a:gd name="T3" fmla="*/ 6 h 125"/>
                <a:gd name="T4" fmla="*/ 56 w 105"/>
                <a:gd name="T5" fmla="*/ 34 h 125"/>
                <a:gd name="T6" fmla="*/ 71 w 105"/>
                <a:gd name="T7" fmla="*/ 49 h 125"/>
                <a:gd name="T8" fmla="*/ 99 w 105"/>
                <a:gd name="T9" fmla="*/ 49 h 125"/>
                <a:gd name="T10" fmla="*/ 99 w 105"/>
                <a:gd name="T11" fmla="*/ 94 h 125"/>
                <a:gd name="T12" fmla="*/ 99 w 105"/>
                <a:gd name="T13" fmla="*/ 94 h 125"/>
                <a:gd name="T14" fmla="*/ 99 w 105"/>
                <a:gd name="T15" fmla="*/ 109 h 125"/>
                <a:gd name="T16" fmla="*/ 90 w 105"/>
                <a:gd name="T17" fmla="*/ 119 h 125"/>
                <a:gd name="T18" fmla="*/ 65 w 105"/>
                <a:gd name="T19" fmla="*/ 119 h 125"/>
                <a:gd name="T20" fmla="*/ 65 w 105"/>
                <a:gd name="T21" fmla="*/ 125 h 125"/>
                <a:gd name="T22" fmla="*/ 90 w 105"/>
                <a:gd name="T23" fmla="*/ 125 h 125"/>
                <a:gd name="T24" fmla="*/ 105 w 105"/>
                <a:gd name="T25" fmla="*/ 109 h 125"/>
                <a:gd name="T26" fmla="*/ 105 w 105"/>
                <a:gd name="T27" fmla="*/ 94 h 125"/>
                <a:gd name="T28" fmla="*/ 105 w 105"/>
                <a:gd name="T29" fmla="*/ 94 h 125"/>
                <a:gd name="T30" fmla="*/ 105 w 105"/>
                <a:gd name="T31" fmla="*/ 45 h 125"/>
                <a:gd name="T32" fmla="*/ 60 w 105"/>
                <a:gd name="T33" fmla="*/ 0 h 125"/>
                <a:gd name="T34" fmla="*/ 16 w 105"/>
                <a:gd name="T35" fmla="*/ 0 h 125"/>
                <a:gd name="T36" fmla="*/ 0 w 105"/>
                <a:gd name="T37" fmla="*/ 16 h 125"/>
                <a:gd name="T38" fmla="*/ 0 w 105"/>
                <a:gd name="T39" fmla="*/ 32 h 125"/>
                <a:gd name="T40" fmla="*/ 6 w 105"/>
                <a:gd name="T41" fmla="*/ 32 h 125"/>
                <a:gd name="T42" fmla="*/ 6 w 105"/>
                <a:gd name="T43" fmla="*/ 16 h 125"/>
                <a:gd name="T44" fmla="*/ 16 w 105"/>
                <a:gd name="T45" fmla="*/ 6 h 125"/>
                <a:gd name="T46" fmla="*/ 63 w 105"/>
                <a:gd name="T47" fmla="*/ 14 h 125"/>
                <a:gd name="T48" fmla="*/ 91 w 105"/>
                <a:gd name="T49" fmla="*/ 41 h 125"/>
                <a:gd name="T50" fmla="*/ 71 w 105"/>
                <a:gd name="T51" fmla="*/ 41 h 125"/>
                <a:gd name="T52" fmla="*/ 63 w 105"/>
                <a:gd name="T53" fmla="*/ 33 h 125"/>
                <a:gd name="T54" fmla="*/ 63 w 105"/>
                <a:gd name="T55" fmla="*/ 14 h 12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5" h="125">
                  <a:moveTo>
                    <a:pt x="16" y="6"/>
                  </a:moveTo>
                  <a:cubicBezTo>
                    <a:pt x="56" y="6"/>
                    <a:pt x="56" y="6"/>
                    <a:pt x="56" y="6"/>
                  </a:cubicBezTo>
                  <a:cubicBezTo>
                    <a:pt x="56" y="34"/>
                    <a:pt x="56" y="34"/>
                    <a:pt x="56" y="34"/>
                  </a:cubicBezTo>
                  <a:cubicBezTo>
                    <a:pt x="56" y="42"/>
                    <a:pt x="63" y="49"/>
                    <a:pt x="71" y="49"/>
                  </a:cubicBezTo>
                  <a:cubicBezTo>
                    <a:pt x="99" y="49"/>
                    <a:pt x="99" y="49"/>
                    <a:pt x="99" y="49"/>
                  </a:cubicBezTo>
                  <a:cubicBezTo>
                    <a:pt x="99" y="94"/>
                    <a:pt x="99" y="94"/>
                    <a:pt x="99" y="94"/>
                  </a:cubicBezTo>
                  <a:cubicBezTo>
                    <a:pt x="99" y="94"/>
                    <a:pt x="99" y="94"/>
                    <a:pt x="99" y="94"/>
                  </a:cubicBezTo>
                  <a:cubicBezTo>
                    <a:pt x="99" y="109"/>
                    <a:pt x="99" y="109"/>
                    <a:pt x="99" y="109"/>
                  </a:cubicBezTo>
                  <a:cubicBezTo>
                    <a:pt x="99" y="115"/>
                    <a:pt x="95" y="119"/>
                    <a:pt x="90" y="119"/>
                  </a:cubicBezTo>
                  <a:cubicBezTo>
                    <a:pt x="90" y="119"/>
                    <a:pt x="68" y="119"/>
                    <a:pt x="65" y="119"/>
                  </a:cubicBezTo>
                  <a:cubicBezTo>
                    <a:pt x="62" y="119"/>
                    <a:pt x="62" y="125"/>
                    <a:pt x="65" y="125"/>
                  </a:cubicBezTo>
                  <a:cubicBezTo>
                    <a:pt x="67" y="125"/>
                    <a:pt x="90" y="125"/>
                    <a:pt x="90" y="125"/>
                  </a:cubicBezTo>
                  <a:cubicBezTo>
                    <a:pt x="98" y="125"/>
                    <a:pt x="105" y="118"/>
                    <a:pt x="105" y="109"/>
                  </a:cubicBezTo>
                  <a:cubicBezTo>
                    <a:pt x="105" y="94"/>
                    <a:pt x="105" y="94"/>
                    <a:pt x="105" y="94"/>
                  </a:cubicBezTo>
                  <a:cubicBezTo>
                    <a:pt x="105" y="94"/>
                    <a:pt x="105" y="94"/>
                    <a:pt x="105" y="94"/>
                  </a:cubicBezTo>
                  <a:cubicBezTo>
                    <a:pt x="105" y="45"/>
                    <a:pt x="105" y="45"/>
                    <a:pt x="105" y="45"/>
                  </a:cubicBezTo>
                  <a:cubicBezTo>
                    <a:pt x="60" y="0"/>
                    <a:pt x="60" y="0"/>
                    <a:pt x="60" y="0"/>
                  </a:cubicBezTo>
                  <a:cubicBezTo>
                    <a:pt x="16" y="0"/>
                    <a:pt x="16" y="0"/>
                    <a:pt x="16" y="0"/>
                  </a:cubicBezTo>
                  <a:cubicBezTo>
                    <a:pt x="7" y="0"/>
                    <a:pt x="0" y="7"/>
                    <a:pt x="0" y="16"/>
                  </a:cubicBezTo>
                  <a:cubicBezTo>
                    <a:pt x="0" y="16"/>
                    <a:pt x="0" y="30"/>
                    <a:pt x="0" y="32"/>
                  </a:cubicBezTo>
                  <a:cubicBezTo>
                    <a:pt x="0" y="35"/>
                    <a:pt x="6" y="35"/>
                    <a:pt x="6" y="32"/>
                  </a:cubicBezTo>
                  <a:cubicBezTo>
                    <a:pt x="6" y="30"/>
                    <a:pt x="6" y="16"/>
                    <a:pt x="6" y="16"/>
                  </a:cubicBezTo>
                  <a:cubicBezTo>
                    <a:pt x="6" y="10"/>
                    <a:pt x="11" y="6"/>
                    <a:pt x="16" y="6"/>
                  </a:cubicBezTo>
                  <a:close/>
                  <a:moveTo>
                    <a:pt x="63" y="14"/>
                  </a:moveTo>
                  <a:cubicBezTo>
                    <a:pt x="91" y="41"/>
                    <a:pt x="91" y="41"/>
                    <a:pt x="91" y="41"/>
                  </a:cubicBezTo>
                  <a:cubicBezTo>
                    <a:pt x="71" y="41"/>
                    <a:pt x="71" y="41"/>
                    <a:pt x="71" y="41"/>
                  </a:cubicBezTo>
                  <a:cubicBezTo>
                    <a:pt x="67" y="41"/>
                    <a:pt x="63" y="38"/>
                    <a:pt x="63" y="33"/>
                  </a:cubicBezTo>
                  <a:lnTo>
                    <a:pt x="63" y="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85" name="Freeform 445"/>
            <p:cNvSpPr>
              <a:spLocks noEditPoints="1"/>
            </p:cNvSpPr>
            <p:nvPr/>
          </p:nvSpPr>
          <p:spPr bwMode="auto">
            <a:xfrm>
              <a:off x="7727950" y="6402388"/>
              <a:ext cx="204787" cy="204788"/>
            </a:xfrm>
            <a:custGeom>
              <a:avLst/>
              <a:gdLst>
                <a:gd name="T0" fmla="*/ 36 w 72"/>
                <a:gd name="T1" fmla="*/ 0 h 72"/>
                <a:gd name="T2" fmla="*/ 0 w 72"/>
                <a:gd name="T3" fmla="*/ 36 h 72"/>
                <a:gd name="T4" fmla="*/ 36 w 72"/>
                <a:gd name="T5" fmla="*/ 72 h 72"/>
                <a:gd name="T6" fmla="*/ 72 w 72"/>
                <a:gd name="T7" fmla="*/ 36 h 72"/>
                <a:gd name="T8" fmla="*/ 36 w 72"/>
                <a:gd name="T9" fmla="*/ 0 h 72"/>
                <a:gd name="T10" fmla="*/ 54 w 72"/>
                <a:gd name="T11" fmla="*/ 42 h 72"/>
                <a:gd name="T12" fmla="*/ 41 w 72"/>
                <a:gd name="T13" fmla="*/ 42 h 72"/>
                <a:gd name="T14" fmla="*/ 41 w 72"/>
                <a:gd name="T15" fmla="*/ 55 h 72"/>
                <a:gd name="T16" fmla="*/ 36 w 72"/>
                <a:gd name="T17" fmla="*/ 60 h 72"/>
                <a:gd name="T18" fmla="*/ 30 w 72"/>
                <a:gd name="T19" fmla="*/ 55 h 72"/>
                <a:gd name="T20" fmla="*/ 30 w 72"/>
                <a:gd name="T21" fmla="*/ 42 h 72"/>
                <a:gd name="T22" fmla="*/ 17 w 72"/>
                <a:gd name="T23" fmla="*/ 42 h 72"/>
                <a:gd name="T24" fmla="*/ 12 w 72"/>
                <a:gd name="T25" fmla="*/ 37 h 72"/>
                <a:gd name="T26" fmla="*/ 11 w 72"/>
                <a:gd name="T27" fmla="*/ 36 h 72"/>
                <a:gd name="T28" fmla="*/ 17 w 72"/>
                <a:gd name="T29" fmla="*/ 30 h 72"/>
                <a:gd name="T30" fmla="*/ 30 w 72"/>
                <a:gd name="T31" fmla="*/ 30 h 72"/>
                <a:gd name="T32" fmla="*/ 30 w 72"/>
                <a:gd name="T33" fmla="*/ 18 h 72"/>
                <a:gd name="T34" fmla="*/ 35 w 72"/>
                <a:gd name="T35" fmla="*/ 12 h 72"/>
                <a:gd name="T36" fmla="*/ 36 w 72"/>
                <a:gd name="T37" fmla="*/ 12 h 72"/>
                <a:gd name="T38" fmla="*/ 41 w 72"/>
                <a:gd name="T39" fmla="*/ 18 h 72"/>
                <a:gd name="T40" fmla="*/ 41 w 72"/>
                <a:gd name="T41" fmla="*/ 30 h 72"/>
                <a:gd name="T42" fmla="*/ 54 w 72"/>
                <a:gd name="T43" fmla="*/ 30 h 72"/>
                <a:gd name="T44" fmla="*/ 60 w 72"/>
                <a:gd name="T45" fmla="*/ 36 h 72"/>
                <a:gd name="T46" fmla="*/ 54 w 72"/>
                <a:gd name="T47" fmla="*/ 42 h 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 h="72">
                  <a:moveTo>
                    <a:pt x="36" y="0"/>
                  </a:moveTo>
                  <a:cubicBezTo>
                    <a:pt x="16" y="0"/>
                    <a:pt x="0" y="16"/>
                    <a:pt x="0" y="36"/>
                  </a:cubicBezTo>
                  <a:cubicBezTo>
                    <a:pt x="0" y="56"/>
                    <a:pt x="16" y="72"/>
                    <a:pt x="36" y="72"/>
                  </a:cubicBezTo>
                  <a:cubicBezTo>
                    <a:pt x="55" y="72"/>
                    <a:pt x="72" y="56"/>
                    <a:pt x="72" y="36"/>
                  </a:cubicBezTo>
                  <a:cubicBezTo>
                    <a:pt x="72" y="16"/>
                    <a:pt x="55" y="0"/>
                    <a:pt x="36" y="0"/>
                  </a:cubicBezTo>
                  <a:close/>
                  <a:moveTo>
                    <a:pt x="54" y="42"/>
                  </a:moveTo>
                  <a:cubicBezTo>
                    <a:pt x="41" y="42"/>
                    <a:pt x="41" y="42"/>
                    <a:pt x="41" y="42"/>
                  </a:cubicBezTo>
                  <a:cubicBezTo>
                    <a:pt x="41" y="55"/>
                    <a:pt x="41" y="55"/>
                    <a:pt x="41" y="55"/>
                  </a:cubicBezTo>
                  <a:cubicBezTo>
                    <a:pt x="41" y="58"/>
                    <a:pt x="39" y="60"/>
                    <a:pt x="36" y="60"/>
                  </a:cubicBezTo>
                  <a:cubicBezTo>
                    <a:pt x="32" y="60"/>
                    <a:pt x="30" y="58"/>
                    <a:pt x="30" y="55"/>
                  </a:cubicBezTo>
                  <a:cubicBezTo>
                    <a:pt x="30" y="42"/>
                    <a:pt x="30" y="42"/>
                    <a:pt x="30" y="42"/>
                  </a:cubicBezTo>
                  <a:cubicBezTo>
                    <a:pt x="17" y="42"/>
                    <a:pt x="17" y="42"/>
                    <a:pt x="17" y="42"/>
                  </a:cubicBezTo>
                  <a:cubicBezTo>
                    <a:pt x="14" y="42"/>
                    <a:pt x="12" y="40"/>
                    <a:pt x="12" y="37"/>
                  </a:cubicBezTo>
                  <a:cubicBezTo>
                    <a:pt x="11" y="37"/>
                    <a:pt x="11" y="36"/>
                    <a:pt x="11" y="36"/>
                  </a:cubicBezTo>
                  <a:cubicBezTo>
                    <a:pt x="11" y="33"/>
                    <a:pt x="14" y="30"/>
                    <a:pt x="17" y="30"/>
                  </a:cubicBezTo>
                  <a:cubicBezTo>
                    <a:pt x="30" y="30"/>
                    <a:pt x="30" y="30"/>
                    <a:pt x="30" y="30"/>
                  </a:cubicBezTo>
                  <a:cubicBezTo>
                    <a:pt x="30" y="18"/>
                    <a:pt x="30" y="18"/>
                    <a:pt x="30" y="18"/>
                  </a:cubicBezTo>
                  <a:cubicBezTo>
                    <a:pt x="30" y="15"/>
                    <a:pt x="32" y="12"/>
                    <a:pt x="35" y="12"/>
                  </a:cubicBezTo>
                  <a:cubicBezTo>
                    <a:pt x="35" y="12"/>
                    <a:pt x="35" y="12"/>
                    <a:pt x="36" y="12"/>
                  </a:cubicBezTo>
                  <a:cubicBezTo>
                    <a:pt x="39" y="12"/>
                    <a:pt x="41" y="15"/>
                    <a:pt x="41" y="18"/>
                  </a:cubicBezTo>
                  <a:cubicBezTo>
                    <a:pt x="41" y="30"/>
                    <a:pt x="41" y="30"/>
                    <a:pt x="41" y="30"/>
                  </a:cubicBezTo>
                  <a:cubicBezTo>
                    <a:pt x="54" y="30"/>
                    <a:pt x="54" y="30"/>
                    <a:pt x="54" y="30"/>
                  </a:cubicBezTo>
                  <a:cubicBezTo>
                    <a:pt x="57" y="30"/>
                    <a:pt x="60" y="33"/>
                    <a:pt x="60" y="36"/>
                  </a:cubicBezTo>
                  <a:cubicBezTo>
                    <a:pt x="60" y="39"/>
                    <a:pt x="57" y="42"/>
                    <a:pt x="54" y="4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103" name="Group 102"/>
          <p:cNvGrpSpPr>
            <a:grpSpLocks noChangeAspect="1"/>
          </p:cNvGrpSpPr>
          <p:nvPr/>
        </p:nvGrpSpPr>
        <p:grpSpPr>
          <a:xfrm>
            <a:off x="3635177" y="3070870"/>
            <a:ext cx="507111" cy="443722"/>
            <a:chOff x="7648575" y="938213"/>
            <a:chExt cx="381000" cy="333375"/>
          </a:xfrm>
          <a:solidFill>
            <a:schemeClr val="bg1"/>
          </a:solidFill>
        </p:grpSpPr>
        <p:sp>
          <p:nvSpPr>
            <p:cNvPr id="104" name="Freeform 64"/>
            <p:cNvSpPr>
              <a:spLocks/>
            </p:cNvSpPr>
            <p:nvPr/>
          </p:nvSpPr>
          <p:spPr bwMode="auto">
            <a:xfrm>
              <a:off x="7896225" y="1165226"/>
              <a:ext cx="96837" cy="96838"/>
            </a:xfrm>
            <a:custGeom>
              <a:avLst/>
              <a:gdLst>
                <a:gd name="T0" fmla="*/ 0 w 34"/>
                <a:gd name="T1" fmla="*/ 34 h 34"/>
                <a:gd name="T2" fmla="*/ 0 w 34"/>
                <a:gd name="T3" fmla="*/ 9 h 34"/>
                <a:gd name="T4" fmla="*/ 10 w 34"/>
                <a:gd name="T5" fmla="*/ 0 h 34"/>
                <a:gd name="T6" fmla="*/ 34 w 34"/>
                <a:gd name="T7" fmla="*/ 0 h 34"/>
              </a:gdLst>
              <a:ahLst/>
              <a:cxnLst>
                <a:cxn ang="0">
                  <a:pos x="T0" y="T1"/>
                </a:cxn>
                <a:cxn ang="0">
                  <a:pos x="T2" y="T3"/>
                </a:cxn>
                <a:cxn ang="0">
                  <a:pos x="T4" y="T5"/>
                </a:cxn>
                <a:cxn ang="0">
                  <a:pos x="T6" y="T7"/>
                </a:cxn>
              </a:cxnLst>
              <a:rect l="0" t="0" r="r" b="b"/>
              <a:pathLst>
                <a:path w="34" h="34">
                  <a:moveTo>
                    <a:pt x="0" y="34"/>
                  </a:moveTo>
                  <a:cubicBezTo>
                    <a:pt x="0" y="9"/>
                    <a:pt x="0" y="9"/>
                    <a:pt x="0" y="9"/>
                  </a:cubicBezTo>
                  <a:cubicBezTo>
                    <a:pt x="0" y="4"/>
                    <a:pt x="4" y="0"/>
                    <a:pt x="10" y="0"/>
                  </a:cubicBezTo>
                  <a:cubicBezTo>
                    <a:pt x="34" y="0"/>
                    <a:pt x="34" y="0"/>
                    <a:pt x="34" y="0"/>
                  </a:cubicBezTo>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5" name="Freeform 65"/>
            <p:cNvSpPr>
              <a:spLocks/>
            </p:cNvSpPr>
            <p:nvPr/>
          </p:nvSpPr>
          <p:spPr bwMode="auto">
            <a:xfrm>
              <a:off x="7761288" y="966788"/>
              <a:ext cx="239712" cy="301625"/>
            </a:xfrm>
            <a:custGeom>
              <a:avLst/>
              <a:gdLst>
                <a:gd name="T0" fmla="*/ 79 w 84"/>
                <a:gd name="T1" fmla="*/ 5 h 106"/>
                <a:gd name="T2" fmla="*/ 79 w 84"/>
                <a:gd name="T3" fmla="*/ 31 h 106"/>
                <a:gd name="T4" fmla="*/ 79 w 84"/>
                <a:gd name="T5" fmla="*/ 32 h 106"/>
                <a:gd name="T6" fmla="*/ 79 w 84"/>
                <a:gd name="T7" fmla="*/ 69 h 106"/>
                <a:gd name="T8" fmla="*/ 46 w 84"/>
                <a:gd name="T9" fmla="*/ 101 h 106"/>
                <a:gd name="T10" fmla="*/ 12 w 84"/>
                <a:gd name="T11" fmla="*/ 101 h 106"/>
                <a:gd name="T12" fmla="*/ 5 w 84"/>
                <a:gd name="T13" fmla="*/ 94 h 106"/>
                <a:gd name="T14" fmla="*/ 5 w 84"/>
                <a:gd name="T15" fmla="*/ 80 h 106"/>
                <a:gd name="T16" fmla="*/ 0 w 84"/>
                <a:gd name="T17" fmla="*/ 80 h 106"/>
                <a:gd name="T18" fmla="*/ 0 w 84"/>
                <a:gd name="T19" fmla="*/ 94 h 106"/>
                <a:gd name="T20" fmla="*/ 12 w 84"/>
                <a:gd name="T21" fmla="*/ 106 h 106"/>
                <a:gd name="T22" fmla="*/ 48 w 84"/>
                <a:gd name="T23" fmla="*/ 106 h 106"/>
                <a:gd name="T24" fmla="*/ 84 w 84"/>
                <a:gd name="T25" fmla="*/ 71 h 106"/>
                <a:gd name="T26" fmla="*/ 84 w 84"/>
                <a:gd name="T27" fmla="*/ 31 h 106"/>
                <a:gd name="T28" fmla="*/ 84 w 84"/>
                <a:gd name="T29" fmla="*/ 31 h 106"/>
                <a:gd name="T30" fmla="*/ 84 w 84"/>
                <a:gd name="T31" fmla="*/ 5 h 106"/>
                <a:gd name="T32" fmla="*/ 79 w 84"/>
                <a:gd name="T33" fmla="*/ 5 h 1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84" h="106">
                  <a:moveTo>
                    <a:pt x="79" y="5"/>
                  </a:moveTo>
                  <a:cubicBezTo>
                    <a:pt x="79" y="9"/>
                    <a:pt x="79" y="31"/>
                    <a:pt x="79" y="31"/>
                  </a:cubicBezTo>
                  <a:cubicBezTo>
                    <a:pt x="79" y="32"/>
                    <a:pt x="79" y="32"/>
                    <a:pt x="79" y="32"/>
                  </a:cubicBezTo>
                  <a:cubicBezTo>
                    <a:pt x="79" y="69"/>
                    <a:pt x="79" y="69"/>
                    <a:pt x="79" y="69"/>
                  </a:cubicBezTo>
                  <a:cubicBezTo>
                    <a:pt x="46" y="101"/>
                    <a:pt x="46" y="101"/>
                    <a:pt x="46" y="101"/>
                  </a:cubicBezTo>
                  <a:cubicBezTo>
                    <a:pt x="12" y="101"/>
                    <a:pt x="12" y="101"/>
                    <a:pt x="12" y="101"/>
                  </a:cubicBezTo>
                  <a:cubicBezTo>
                    <a:pt x="8" y="101"/>
                    <a:pt x="5" y="98"/>
                    <a:pt x="5" y="94"/>
                  </a:cubicBezTo>
                  <a:cubicBezTo>
                    <a:pt x="5" y="94"/>
                    <a:pt x="5" y="82"/>
                    <a:pt x="5" y="80"/>
                  </a:cubicBezTo>
                  <a:cubicBezTo>
                    <a:pt x="5" y="79"/>
                    <a:pt x="0" y="79"/>
                    <a:pt x="0" y="80"/>
                  </a:cubicBezTo>
                  <a:cubicBezTo>
                    <a:pt x="0" y="82"/>
                    <a:pt x="0" y="94"/>
                    <a:pt x="0" y="94"/>
                  </a:cubicBezTo>
                  <a:cubicBezTo>
                    <a:pt x="0" y="101"/>
                    <a:pt x="5" y="106"/>
                    <a:pt x="12" y="106"/>
                  </a:cubicBezTo>
                  <a:cubicBezTo>
                    <a:pt x="48" y="106"/>
                    <a:pt x="48" y="106"/>
                    <a:pt x="48" y="106"/>
                  </a:cubicBezTo>
                  <a:cubicBezTo>
                    <a:pt x="84" y="71"/>
                    <a:pt x="84" y="71"/>
                    <a:pt x="84" y="71"/>
                  </a:cubicBezTo>
                  <a:cubicBezTo>
                    <a:pt x="84" y="31"/>
                    <a:pt x="84" y="31"/>
                    <a:pt x="84" y="31"/>
                  </a:cubicBezTo>
                  <a:cubicBezTo>
                    <a:pt x="84" y="31"/>
                    <a:pt x="84" y="31"/>
                    <a:pt x="84" y="31"/>
                  </a:cubicBezTo>
                  <a:cubicBezTo>
                    <a:pt x="84" y="31"/>
                    <a:pt x="84" y="9"/>
                    <a:pt x="84" y="5"/>
                  </a:cubicBezTo>
                  <a:cubicBezTo>
                    <a:pt x="84" y="0"/>
                    <a:pt x="79" y="0"/>
                    <a:pt x="79" y="5"/>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6" name="Freeform 78"/>
            <p:cNvSpPr>
              <a:spLocks/>
            </p:cNvSpPr>
            <p:nvPr/>
          </p:nvSpPr>
          <p:spPr bwMode="auto">
            <a:xfrm>
              <a:off x="7932738" y="960438"/>
              <a:ext cx="96837" cy="311150"/>
            </a:xfrm>
            <a:custGeom>
              <a:avLst/>
              <a:gdLst>
                <a:gd name="T0" fmla="*/ 6 w 34"/>
                <a:gd name="T1" fmla="*/ 106 h 109"/>
                <a:gd name="T2" fmla="*/ 34 w 34"/>
                <a:gd name="T3" fmla="*/ 78 h 109"/>
                <a:gd name="T4" fmla="*/ 34 w 34"/>
                <a:gd name="T5" fmla="*/ 38 h 109"/>
                <a:gd name="T6" fmla="*/ 34 w 34"/>
                <a:gd name="T7" fmla="*/ 38 h 109"/>
                <a:gd name="T8" fmla="*/ 34 w 34"/>
                <a:gd name="T9" fmla="*/ 4 h 109"/>
                <a:gd name="T10" fmla="*/ 29 w 34"/>
                <a:gd name="T11" fmla="*/ 4 h 109"/>
                <a:gd name="T12" fmla="*/ 29 w 34"/>
                <a:gd name="T13" fmla="*/ 38 h 109"/>
                <a:gd name="T14" fmla="*/ 29 w 34"/>
                <a:gd name="T15" fmla="*/ 39 h 109"/>
                <a:gd name="T16" fmla="*/ 29 w 34"/>
                <a:gd name="T17" fmla="*/ 76 h 109"/>
                <a:gd name="T18" fmla="*/ 2 w 34"/>
                <a:gd name="T19" fmla="*/ 103 h 109"/>
                <a:gd name="T20" fmla="*/ 6 w 34"/>
                <a:gd name="T21" fmla="*/ 106 h 1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34" h="109">
                  <a:moveTo>
                    <a:pt x="6" y="106"/>
                  </a:moveTo>
                  <a:cubicBezTo>
                    <a:pt x="8" y="104"/>
                    <a:pt x="34" y="78"/>
                    <a:pt x="34" y="78"/>
                  </a:cubicBezTo>
                  <a:cubicBezTo>
                    <a:pt x="34" y="38"/>
                    <a:pt x="34" y="38"/>
                    <a:pt x="34" y="38"/>
                  </a:cubicBezTo>
                  <a:cubicBezTo>
                    <a:pt x="34" y="38"/>
                    <a:pt x="34" y="38"/>
                    <a:pt x="34" y="38"/>
                  </a:cubicBezTo>
                  <a:cubicBezTo>
                    <a:pt x="34" y="38"/>
                    <a:pt x="34" y="7"/>
                    <a:pt x="34" y="4"/>
                  </a:cubicBezTo>
                  <a:cubicBezTo>
                    <a:pt x="34" y="0"/>
                    <a:pt x="29" y="0"/>
                    <a:pt x="29" y="4"/>
                  </a:cubicBezTo>
                  <a:cubicBezTo>
                    <a:pt x="29" y="7"/>
                    <a:pt x="29" y="38"/>
                    <a:pt x="29" y="38"/>
                  </a:cubicBezTo>
                  <a:cubicBezTo>
                    <a:pt x="29" y="39"/>
                    <a:pt x="29" y="39"/>
                    <a:pt x="29" y="39"/>
                  </a:cubicBezTo>
                  <a:cubicBezTo>
                    <a:pt x="29" y="76"/>
                    <a:pt x="29" y="76"/>
                    <a:pt x="29" y="76"/>
                  </a:cubicBezTo>
                  <a:cubicBezTo>
                    <a:pt x="29" y="76"/>
                    <a:pt x="4" y="101"/>
                    <a:pt x="2" y="103"/>
                  </a:cubicBezTo>
                  <a:cubicBezTo>
                    <a:pt x="0" y="105"/>
                    <a:pt x="3" y="109"/>
                    <a:pt x="6" y="10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7" name="Freeform 79"/>
            <p:cNvSpPr>
              <a:spLocks/>
            </p:cNvSpPr>
            <p:nvPr/>
          </p:nvSpPr>
          <p:spPr bwMode="auto">
            <a:xfrm>
              <a:off x="7761288" y="938213"/>
              <a:ext cx="31750" cy="79375"/>
            </a:xfrm>
            <a:custGeom>
              <a:avLst/>
              <a:gdLst>
                <a:gd name="T0" fmla="*/ 11 w 11"/>
                <a:gd name="T1" fmla="*/ 22 h 28"/>
                <a:gd name="T2" fmla="*/ 5 w 11"/>
                <a:gd name="T3" fmla="*/ 28 h 28"/>
                <a:gd name="T4" fmla="*/ 5 w 11"/>
                <a:gd name="T5" fmla="*/ 28 h 28"/>
                <a:gd name="T6" fmla="*/ 0 w 11"/>
                <a:gd name="T7" fmla="*/ 22 h 28"/>
                <a:gd name="T8" fmla="*/ 0 w 11"/>
                <a:gd name="T9" fmla="*/ 5 h 28"/>
                <a:gd name="T10" fmla="*/ 5 w 11"/>
                <a:gd name="T11" fmla="*/ 0 h 28"/>
                <a:gd name="T12" fmla="*/ 5 w 11"/>
                <a:gd name="T13" fmla="*/ 0 h 28"/>
                <a:gd name="T14" fmla="*/ 11 w 11"/>
                <a:gd name="T15" fmla="*/ 5 h 28"/>
                <a:gd name="T16" fmla="*/ 11 w 11"/>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2"/>
                  </a:moveTo>
                  <a:cubicBezTo>
                    <a:pt x="11" y="25"/>
                    <a:pt x="8" y="28"/>
                    <a:pt x="5" y="28"/>
                  </a:cubicBezTo>
                  <a:cubicBezTo>
                    <a:pt x="5" y="28"/>
                    <a:pt x="5" y="28"/>
                    <a:pt x="5" y="28"/>
                  </a:cubicBezTo>
                  <a:cubicBezTo>
                    <a:pt x="2" y="28"/>
                    <a:pt x="0" y="25"/>
                    <a:pt x="0" y="22"/>
                  </a:cubicBezTo>
                  <a:cubicBezTo>
                    <a:pt x="0" y="5"/>
                    <a:pt x="0" y="5"/>
                    <a:pt x="0" y="5"/>
                  </a:cubicBezTo>
                  <a:cubicBezTo>
                    <a:pt x="0" y="2"/>
                    <a:pt x="2" y="0"/>
                    <a:pt x="5" y="0"/>
                  </a:cubicBezTo>
                  <a:cubicBezTo>
                    <a:pt x="5" y="0"/>
                    <a:pt x="5" y="0"/>
                    <a:pt x="5" y="0"/>
                  </a:cubicBezTo>
                  <a:cubicBezTo>
                    <a:pt x="8" y="0"/>
                    <a:pt x="11" y="2"/>
                    <a:pt x="11" y="5"/>
                  </a:cubicBezTo>
                  <a:lnTo>
                    <a:pt x="1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09" name="Freeform 80"/>
            <p:cNvSpPr>
              <a:spLocks/>
            </p:cNvSpPr>
            <p:nvPr/>
          </p:nvSpPr>
          <p:spPr bwMode="auto">
            <a:xfrm>
              <a:off x="7818438" y="938213"/>
              <a:ext cx="31750" cy="79375"/>
            </a:xfrm>
            <a:custGeom>
              <a:avLst/>
              <a:gdLst>
                <a:gd name="T0" fmla="*/ 11 w 11"/>
                <a:gd name="T1" fmla="*/ 22 h 28"/>
                <a:gd name="T2" fmla="*/ 5 w 11"/>
                <a:gd name="T3" fmla="*/ 28 h 28"/>
                <a:gd name="T4" fmla="*/ 5 w 11"/>
                <a:gd name="T5" fmla="*/ 28 h 28"/>
                <a:gd name="T6" fmla="*/ 0 w 11"/>
                <a:gd name="T7" fmla="*/ 22 h 28"/>
                <a:gd name="T8" fmla="*/ 0 w 11"/>
                <a:gd name="T9" fmla="*/ 5 h 28"/>
                <a:gd name="T10" fmla="*/ 5 w 11"/>
                <a:gd name="T11" fmla="*/ 0 h 28"/>
                <a:gd name="T12" fmla="*/ 5 w 11"/>
                <a:gd name="T13" fmla="*/ 0 h 28"/>
                <a:gd name="T14" fmla="*/ 11 w 11"/>
                <a:gd name="T15" fmla="*/ 5 h 28"/>
                <a:gd name="T16" fmla="*/ 11 w 11"/>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2"/>
                  </a:moveTo>
                  <a:cubicBezTo>
                    <a:pt x="11" y="25"/>
                    <a:pt x="8" y="28"/>
                    <a:pt x="5" y="28"/>
                  </a:cubicBezTo>
                  <a:cubicBezTo>
                    <a:pt x="5" y="28"/>
                    <a:pt x="5" y="28"/>
                    <a:pt x="5" y="28"/>
                  </a:cubicBezTo>
                  <a:cubicBezTo>
                    <a:pt x="2" y="28"/>
                    <a:pt x="0" y="25"/>
                    <a:pt x="0" y="22"/>
                  </a:cubicBezTo>
                  <a:cubicBezTo>
                    <a:pt x="0" y="5"/>
                    <a:pt x="0" y="5"/>
                    <a:pt x="0" y="5"/>
                  </a:cubicBezTo>
                  <a:cubicBezTo>
                    <a:pt x="0" y="2"/>
                    <a:pt x="2" y="0"/>
                    <a:pt x="5" y="0"/>
                  </a:cubicBezTo>
                  <a:cubicBezTo>
                    <a:pt x="5" y="0"/>
                    <a:pt x="5" y="0"/>
                    <a:pt x="5" y="0"/>
                  </a:cubicBezTo>
                  <a:cubicBezTo>
                    <a:pt x="8" y="0"/>
                    <a:pt x="11" y="2"/>
                    <a:pt x="11" y="5"/>
                  </a:cubicBezTo>
                  <a:lnTo>
                    <a:pt x="1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0" name="Freeform 81"/>
            <p:cNvSpPr>
              <a:spLocks/>
            </p:cNvSpPr>
            <p:nvPr/>
          </p:nvSpPr>
          <p:spPr bwMode="auto">
            <a:xfrm>
              <a:off x="7872413" y="938213"/>
              <a:ext cx="31750" cy="79375"/>
            </a:xfrm>
            <a:custGeom>
              <a:avLst/>
              <a:gdLst>
                <a:gd name="T0" fmla="*/ 11 w 11"/>
                <a:gd name="T1" fmla="*/ 22 h 28"/>
                <a:gd name="T2" fmla="*/ 5 w 11"/>
                <a:gd name="T3" fmla="*/ 28 h 28"/>
                <a:gd name="T4" fmla="*/ 5 w 11"/>
                <a:gd name="T5" fmla="*/ 28 h 28"/>
                <a:gd name="T6" fmla="*/ 0 w 11"/>
                <a:gd name="T7" fmla="*/ 22 h 28"/>
                <a:gd name="T8" fmla="*/ 0 w 11"/>
                <a:gd name="T9" fmla="*/ 5 h 28"/>
                <a:gd name="T10" fmla="*/ 5 w 11"/>
                <a:gd name="T11" fmla="*/ 0 h 28"/>
                <a:gd name="T12" fmla="*/ 5 w 11"/>
                <a:gd name="T13" fmla="*/ 0 h 28"/>
                <a:gd name="T14" fmla="*/ 11 w 11"/>
                <a:gd name="T15" fmla="*/ 5 h 28"/>
                <a:gd name="T16" fmla="*/ 11 w 11"/>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2"/>
                  </a:moveTo>
                  <a:cubicBezTo>
                    <a:pt x="11" y="25"/>
                    <a:pt x="8" y="28"/>
                    <a:pt x="5" y="28"/>
                  </a:cubicBezTo>
                  <a:cubicBezTo>
                    <a:pt x="5" y="28"/>
                    <a:pt x="5" y="28"/>
                    <a:pt x="5" y="28"/>
                  </a:cubicBezTo>
                  <a:cubicBezTo>
                    <a:pt x="2" y="28"/>
                    <a:pt x="0" y="25"/>
                    <a:pt x="0" y="22"/>
                  </a:cubicBezTo>
                  <a:cubicBezTo>
                    <a:pt x="0" y="5"/>
                    <a:pt x="0" y="5"/>
                    <a:pt x="0" y="5"/>
                  </a:cubicBezTo>
                  <a:cubicBezTo>
                    <a:pt x="0" y="2"/>
                    <a:pt x="2" y="0"/>
                    <a:pt x="5" y="0"/>
                  </a:cubicBezTo>
                  <a:cubicBezTo>
                    <a:pt x="5" y="0"/>
                    <a:pt x="5" y="0"/>
                    <a:pt x="5" y="0"/>
                  </a:cubicBezTo>
                  <a:cubicBezTo>
                    <a:pt x="8" y="0"/>
                    <a:pt x="11" y="2"/>
                    <a:pt x="11" y="5"/>
                  </a:cubicBezTo>
                  <a:lnTo>
                    <a:pt x="1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1" name="Freeform 82"/>
            <p:cNvSpPr>
              <a:spLocks/>
            </p:cNvSpPr>
            <p:nvPr/>
          </p:nvSpPr>
          <p:spPr bwMode="auto">
            <a:xfrm>
              <a:off x="7929563" y="938213"/>
              <a:ext cx="31750" cy="79375"/>
            </a:xfrm>
            <a:custGeom>
              <a:avLst/>
              <a:gdLst>
                <a:gd name="T0" fmla="*/ 11 w 11"/>
                <a:gd name="T1" fmla="*/ 22 h 28"/>
                <a:gd name="T2" fmla="*/ 6 w 11"/>
                <a:gd name="T3" fmla="*/ 28 h 28"/>
                <a:gd name="T4" fmla="*/ 6 w 11"/>
                <a:gd name="T5" fmla="*/ 28 h 28"/>
                <a:gd name="T6" fmla="*/ 0 w 11"/>
                <a:gd name="T7" fmla="*/ 22 h 28"/>
                <a:gd name="T8" fmla="*/ 0 w 11"/>
                <a:gd name="T9" fmla="*/ 5 h 28"/>
                <a:gd name="T10" fmla="*/ 6 w 11"/>
                <a:gd name="T11" fmla="*/ 0 h 28"/>
                <a:gd name="T12" fmla="*/ 6 w 11"/>
                <a:gd name="T13" fmla="*/ 0 h 28"/>
                <a:gd name="T14" fmla="*/ 11 w 11"/>
                <a:gd name="T15" fmla="*/ 5 h 28"/>
                <a:gd name="T16" fmla="*/ 11 w 11"/>
                <a:gd name="T17" fmla="*/ 22 h 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 h="28">
                  <a:moveTo>
                    <a:pt x="11" y="22"/>
                  </a:moveTo>
                  <a:cubicBezTo>
                    <a:pt x="11" y="25"/>
                    <a:pt x="9" y="28"/>
                    <a:pt x="6" y="28"/>
                  </a:cubicBezTo>
                  <a:cubicBezTo>
                    <a:pt x="6" y="28"/>
                    <a:pt x="6" y="28"/>
                    <a:pt x="6" y="28"/>
                  </a:cubicBezTo>
                  <a:cubicBezTo>
                    <a:pt x="3" y="28"/>
                    <a:pt x="0" y="25"/>
                    <a:pt x="0" y="22"/>
                  </a:cubicBezTo>
                  <a:cubicBezTo>
                    <a:pt x="0" y="5"/>
                    <a:pt x="0" y="5"/>
                    <a:pt x="0" y="5"/>
                  </a:cubicBezTo>
                  <a:cubicBezTo>
                    <a:pt x="0" y="2"/>
                    <a:pt x="3" y="0"/>
                    <a:pt x="6" y="0"/>
                  </a:cubicBezTo>
                  <a:cubicBezTo>
                    <a:pt x="6" y="0"/>
                    <a:pt x="6" y="0"/>
                    <a:pt x="6" y="0"/>
                  </a:cubicBezTo>
                  <a:cubicBezTo>
                    <a:pt x="9" y="0"/>
                    <a:pt x="11" y="2"/>
                    <a:pt x="11" y="5"/>
                  </a:cubicBezTo>
                  <a:lnTo>
                    <a:pt x="11" y="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2" name="Freeform 83"/>
            <p:cNvSpPr>
              <a:spLocks/>
            </p:cNvSpPr>
            <p:nvPr/>
          </p:nvSpPr>
          <p:spPr bwMode="auto">
            <a:xfrm>
              <a:off x="7775575" y="1108076"/>
              <a:ext cx="82550" cy="80963"/>
            </a:xfrm>
            <a:custGeom>
              <a:avLst/>
              <a:gdLst>
                <a:gd name="T0" fmla="*/ 0 w 52"/>
                <a:gd name="T1" fmla="*/ 29 h 51"/>
                <a:gd name="T2" fmla="*/ 29 w 52"/>
                <a:gd name="T3" fmla="*/ 0 h 51"/>
                <a:gd name="T4" fmla="*/ 52 w 52"/>
                <a:gd name="T5" fmla="*/ 47 h 51"/>
                <a:gd name="T6" fmla="*/ 49 w 52"/>
                <a:gd name="T7" fmla="*/ 51 h 51"/>
                <a:gd name="T8" fmla="*/ 0 w 52"/>
                <a:gd name="T9" fmla="*/ 29 h 51"/>
              </a:gdLst>
              <a:ahLst/>
              <a:cxnLst>
                <a:cxn ang="0">
                  <a:pos x="T0" y="T1"/>
                </a:cxn>
                <a:cxn ang="0">
                  <a:pos x="T2" y="T3"/>
                </a:cxn>
                <a:cxn ang="0">
                  <a:pos x="T4" y="T5"/>
                </a:cxn>
                <a:cxn ang="0">
                  <a:pos x="T6" y="T7"/>
                </a:cxn>
                <a:cxn ang="0">
                  <a:pos x="T8" y="T9"/>
                </a:cxn>
              </a:cxnLst>
              <a:rect l="0" t="0" r="r" b="b"/>
              <a:pathLst>
                <a:path w="52" h="51">
                  <a:moveTo>
                    <a:pt x="0" y="29"/>
                  </a:moveTo>
                  <a:lnTo>
                    <a:pt x="29" y="0"/>
                  </a:lnTo>
                  <a:lnTo>
                    <a:pt x="52" y="47"/>
                  </a:lnTo>
                  <a:lnTo>
                    <a:pt x="49" y="51"/>
                  </a:lnTo>
                  <a:lnTo>
                    <a:pt x="0" y="29"/>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3" name="Freeform 84"/>
            <p:cNvSpPr>
              <a:spLocks/>
            </p:cNvSpPr>
            <p:nvPr/>
          </p:nvSpPr>
          <p:spPr bwMode="auto">
            <a:xfrm>
              <a:off x="7696200" y="1027113"/>
              <a:ext cx="111125" cy="112713"/>
            </a:xfrm>
            <a:custGeom>
              <a:avLst/>
              <a:gdLst>
                <a:gd name="T0" fmla="*/ 25 w 39"/>
                <a:gd name="T1" fmla="*/ 38 h 40"/>
                <a:gd name="T2" fmla="*/ 22 w 39"/>
                <a:gd name="T3" fmla="*/ 39 h 40"/>
                <a:gd name="T4" fmla="*/ 0 w 39"/>
                <a:gd name="T5" fmla="*/ 17 h 40"/>
                <a:gd name="T6" fmla="*/ 1 w 39"/>
                <a:gd name="T7" fmla="*/ 14 h 40"/>
                <a:gd name="T8" fmla="*/ 14 w 39"/>
                <a:gd name="T9" fmla="*/ 1 h 40"/>
                <a:gd name="T10" fmla="*/ 17 w 39"/>
                <a:gd name="T11" fmla="*/ 1 h 40"/>
                <a:gd name="T12" fmla="*/ 38 w 39"/>
                <a:gd name="T13" fmla="*/ 22 h 40"/>
                <a:gd name="T14" fmla="*/ 38 w 39"/>
                <a:gd name="T15" fmla="*/ 25 h 40"/>
                <a:gd name="T16" fmla="*/ 25 w 39"/>
                <a:gd name="T17" fmla="*/ 38 h 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 h="40">
                  <a:moveTo>
                    <a:pt x="25" y="38"/>
                  </a:moveTo>
                  <a:cubicBezTo>
                    <a:pt x="24" y="39"/>
                    <a:pt x="23" y="40"/>
                    <a:pt x="22" y="39"/>
                  </a:cubicBezTo>
                  <a:cubicBezTo>
                    <a:pt x="0" y="17"/>
                    <a:pt x="0" y="17"/>
                    <a:pt x="0" y="17"/>
                  </a:cubicBezTo>
                  <a:cubicBezTo>
                    <a:pt x="0" y="17"/>
                    <a:pt x="0" y="15"/>
                    <a:pt x="1" y="14"/>
                  </a:cubicBezTo>
                  <a:cubicBezTo>
                    <a:pt x="14" y="1"/>
                    <a:pt x="14" y="1"/>
                    <a:pt x="14" y="1"/>
                  </a:cubicBezTo>
                  <a:cubicBezTo>
                    <a:pt x="15" y="0"/>
                    <a:pt x="16" y="0"/>
                    <a:pt x="17" y="1"/>
                  </a:cubicBezTo>
                  <a:cubicBezTo>
                    <a:pt x="38" y="22"/>
                    <a:pt x="38" y="22"/>
                    <a:pt x="38" y="22"/>
                  </a:cubicBezTo>
                  <a:cubicBezTo>
                    <a:pt x="39" y="23"/>
                    <a:pt x="39" y="24"/>
                    <a:pt x="38" y="25"/>
                  </a:cubicBezTo>
                  <a:lnTo>
                    <a:pt x="25" y="3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14" name="Freeform 85"/>
            <p:cNvSpPr>
              <a:spLocks/>
            </p:cNvSpPr>
            <p:nvPr/>
          </p:nvSpPr>
          <p:spPr bwMode="auto">
            <a:xfrm>
              <a:off x="7648575" y="977901"/>
              <a:ext cx="73025" cy="74613"/>
            </a:xfrm>
            <a:custGeom>
              <a:avLst/>
              <a:gdLst>
                <a:gd name="T0" fmla="*/ 12 w 26"/>
                <a:gd name="T1" fmla="*/ 25 h 26"/>
                <a:gd name="T2" fmla="*/ 9 w 26"/>
                <a:gd name="T3" fmla="*/ 26 h 26"/>
                <a:gd name="T4" fmla="*/ 1 w 26"/>
                <a:gd name="T5" fmla="*/ 18 h 26"/>
                <a:gd name="T6" fmla="*/ 1 w 26"/>
                <a:gd name="T7" fmla="*/ 14 h 26"/>
                <a:gd name="T8" fmla="*/ 14 w 26"/>
                <a:gd name="T9" fmla="*/ 1 h 26"/>
                <a:gd name="T10" fmla="*/ 18 w 26"/>
                <a:gd name="T11" fmla="*/ 1 h 26"/>
                <a:gd name="T12" fmla="*/ 25 w 26"/>
                <a:gd name="T13" fmla="*/ 9 h 26"/>
                <a:gd name="T14" fmla="*/ 25 w 26"/>
                <a:gd name="T15" fmla="*/ 12 h 26"/>
                <a:gd name="T16" fmla="*/ 12 w 26"/>
                <a:gd name="T17" fmla="*/ 25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 h="26">
                  <a:moveTo>
                    <a:pt x="12" y="25"/>
                  </a:moveTo>
                  <a:cubicBezTo>
                    <a:pt x="11" y="26"/>
                    <a:pt x="9" y="26"/>
                    <a:pt x="9" y="26"/>
                  </a:cubicBezTo>
                  <a:cubicBezTo>
                    <a:pt x="1" y="18"/>
                    <a:pt x="1" y="18"/>
                    <a:pt x="1" y="18"/>
                  </a:cubicBezTo>
                  <a:cubicBezTo>
                    <a:pt x="1" y="17"/>
                    <a:pt x="0" y="15"/>
                    <a:pt x="1" y="14"/>
                  </a:cubicBezTo>
                  <a:cubicBezTo>
                    <a:pt x="14" y="1"/>
                    <a:pt x="14" y="1"/>
                    <a:pt x="14" y="1"/>
                  </a:cubicBezTo>
                  <a:cubicBezTo>
                    <a:pt x="15" y="0"/>
                    <a:pt x="17" y="1"/>
                    <a:pt x="18" y="1"/>
                  </a:cubicBezTo>
                  <a:cubicBezTo>
                    <a:pt x="25" y="9"/>
                    <a:pt x="25" y="9"/>
                    <a:pt x="25" y="9"/>
                  </a:cubicBezTo>
                  <a:cubicBezTo>
                    <a:pt x="26" y="10"/>
                    <a:pt x="26" y="11"/>
                    <a:pt x="25" y="12"/>
                  </a:cubicBezTo>
                  <a:lnTo>
                    <a:pt x="12" y="2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grpSp>
        <p:nvGrpSpPr>
          <p:cNvPr id="125" name="Group 124"/>
          <p:cNvGrpSpPr/>
          <p:nvPr/>
        </p:nvGrpSpPr>
        <p:grpSpPr>
          <a:xfrm>
            <a:off x="4921795" y="2622884"/>
            <a:ext cx="509033" cy="558975"/>
            <a:chOff x="8343900" y="4600576"/>
            <a:chExt cx="420688" cy="461963"/>
          </a:xfrm>
          <a:solidFill>
            <a:schemeClr val="bg1"/>
          </a:solidFill>
        </p:grpSpPr>
        <p:sp>
          <p:nvSpPr>
            <p:cNvPr id="126" name="Freeform 125"/>
            <p:cNvSpPr>
              <a:spLocks noEditPoints="1"/>
            </p:cNvSpPr>
            <p:nvPr/>
          </p:nvSpPr>
          <p:spPr bwMode="auto">
            <a:xfrm>
              <a:off x="8399463" y="4600576"/>
              <a:ext cx="307975" cy="304800"/>
            </a:xfrm>
            <a:custGeom>
              <a:avLst/>
              <a:gdLst>
                <a:gd name="T0" fmla="*/ 0 w 91"/>
                <a:gd name="T1" fmla="*/ 45 h 90"/>
                <a:gd name="T2" fmla="*/ 91 w 91"/>
                <a:gd name="T3" fmla="*/ 45 h 90"/>
                <a:gd name="T4" fmla="*/ 51 w 91"/>
                <a:gd name="T5" fmla="*/ 83 h 90"/>
                <a:gd name="T6" fmla="*/ 48 w 91"/>
                <a:gd name="T7" fmla="*/ 69 h 90"/>
                <a:gd name="T8" fmla="*/ 51 w 91"/>
                <a:gd name="T9" fmla="*/ 83 h 90"/>
                <a:gd name="T10" fmla="*/ 43 w 91"/>
                <a:gd name="T11" fmla="*/ 69 h 90"/>
                <a:gd name="T12" fmla="*/ 40 w 91"/>
                <a:gd name="T13" fmla="*/ 83 h 90"/>
                <a:gd name="T14" fmla="*/ 7 w 91"/>
                <a:gd name="T15" fmla="*/ 48 h 90"/>
                <a:gd name="T16" fmla="*/ 22 w 91"/>
                <a:gd name="T17" fmla="*/ 65 h 90"/>
                <a:gd name="T18" fmla="*/ 7 w 91"/>
                <a:gd name="T19" fmla="*/ 48 h 90"/>
                <a:gd name="T20" fmla="*/ 43 w 91"/>
                <a:gd name="T21" fmla="*/ 6 h 90"/>
                <a:gd name="T22" fmla="*/ 28 w 91"/>
                <a:gd name="T23" fmla="*/ 22 h 90"/>
                <a:gd name="T24" fmla="*/ 63 w 91"/>
                <a:gd name="T25" fmla="*/ 22 h 90"/>
                <a:gd name="T26" fmla="*/ 48 w 91"/>
                <a:gd name="T27" fmla="*/ 6 h 90"/>
                <a:gd name="T28" fmla="*/ 63 w 91"/>
                <a:gd name="T29" fmla="*/ 22 h 90"/>
                <a:gd name="T30" fmla="*/ 67 w 91"/>
                <a:gd name="T31" fmla="*/ 43 h 90"/>
                <a:gd name="T32" fmla="*/ 48 w 91"/>
                <a:gd name="T33" fmla="*/ 26 h 90"/>
                <a:gd name="T34" fmla="*/ 43 w 91"/>
                <a:gd name="T35" fmla="*/ 26 h 90"/>
                <a:gd name="T36" fmla="*/ 24 w 91"/>
                <a:gd name="T37" fmla="*/ 43 h 90"/>
                <a:gd name="T38" fmla="*/ 43 w 91"/>
                <a:gd name="T39" fmla="*/ 26 h 90"/>
                <a:gd name="T40" fmla="*/ 7 w 91"/>
                <a:gd name="T41" fmla="*/ 43 h 90"/>
                <a:gd name="T42" fmla="*/ 22 w 91"/>
                <a:gd name="T43" fmla="*/ 26 h 90"/>
                <a:gd name="T44" fmla="*/ 24 w 91"/>
                <a:gd name="T45" fmla="*/ 48 h 90"/>
                <a:gd name="T46" fmla="*/ 43 w 91"/>
                <a:gd name="T47" fmla="*/ 65 h 90"/>
                <a:gd name="T48" fmla="*/ 24 w 91"/>
                <a:gd name="T49" fmla="*/ 48 h 90"/>
                <a:gd name="T50" fmla="*/ 48 w 91"/>
                <a:gd name="T51" fmla="*/ 48 h 90"/>
                <a:gd name="T52" fmla="*/ 64 w 91"/>
                <a:gd name="T53" fmla="*/ 65 h 90"/>
                <a:gd name="T54" fmla="*/ 72 w 91"/>
                <a:gd name="T55" fmla="*/ 48 h 90"/>
                <a:gd name="T56" fmla="*/ 79 w 91"/>
                <a:gd name="T57" fmla="*/ 65 h 90"/>
                <a:gd name="T58" fmla="*/ 72 w 91"/>
                <a:gd name="T59" fmla="*/ 48 h 90"/>
                <a:gd name="T60" fmla="*/ 69 w 91"/>
                <a:gd name="T61" fmla="*/ 26 h 90"/>
                <a:gd name="T62" fmla="*/ 84 w 91"/>
                <a:gd name="T63" fmla="*/ 43 h 90"/>
                <a:gd name="T64" fmla="*/ 76 w 91"/>
                <a:gd name="T65" fmla="*/ 22 h 90"/>
                <a:gd name="T66" fmla="*/ 61 w 91"/>
                <a:gd name="T67" fmla="*/ 10 h 90"/>
                <a:gd name="T68" fmla="*/ 30 w 91"/>
                <a:gd name="T69" fmla="*/ 10 h 90"/>
                <a:gd name="T70" fmla="*/ 15 w 91"/>
                <a:gd name="T71" fmla="*/ 22 h 90"/>
                <a:gd name="T72" fmla="*/ 15 w 91"/>
                <a:gd name="T73" fmla="*/ 69 h 90"/>
                <a:gd name="T74" fmla="*/ 30 w 91"/>
                <a:gd name="T75" fmla="*/ 80 h 90"/>
                <a:gd name="T76" fmla="*/ 61 w 91"/>
                <a:gd name="T77" fmla="*/ 80 h 90"/>
                <a:gd name="T78" fmla="*/ 76 w 91"/>
                <a:gd name="T79" fmla="*/ 69 h 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91" h="90">
                  <a:moveTo>
                    <a:pt x="45" y="0"/>
                  </a:moveTo>
                  <a:cubicBezTo>
                    <a:pt x="20" y="0"/>
                    <a:pt x="0" y="20"/>
                    <a:pt x="0" y="45"/>
                  </a:cubicBezTo>
                  <a:cubicBezTo>
                    <a:pt x="0" y="70"/>
                    <a:pt x="20" y="90"/>
                    <a:pt x="45" y="90"/>
                  </a:cubicBezTo>
                  <a:cubicBezTo>
                    <a:pt x="71" y="90"/>
                    <a:pt x="91" y="70"/>
                    <a:pt x="91" y="45"/>
                  </a:cubicBezTo>
                  <a:cubicBezTo>
                    <a:pt x="91" y="20"/>
                    <a:pt x="71" y="0"/>
                    <a:pt x="45" y="0"/>
                  </a:cubicBezTo>
                  <a:close/>
                  <a:moveTo>
                    <a:pt x="51" y="83"/>
                  </a:moveTo>
                  <a:cubicBezTo>
                    <a:pt x="50" y="84"/>
                    <a:pt x="49" y="84"/>
                    <a:pt x="48" y="84"/>
                  </a:cubicBezTo>
                  <a:cubicBezTo>
                    <a:pt x="48" y="69"/>
                    <a:pt x="48" y="69"/>
                    <a:pt x="48" y="69"/>
                  </a:cubicBezTo>
                  <a:cubicBezTo>
                    <a:pt x="63" y="69"/>
                    <a:pt x="63" y="69"/>
                    <a:pt x="63" y="69"/>
                  </a:cubicBezTo>
                  <a:cubicBezTo>
                    <a:pt x="60" y="76"/>
                    <a:pt x="56" y="81"/>
                    <a:pt x="51" y="83"/>
                  </a:cubicBezTo>
                  <a:close/>
                  <a:moveTo>
                    <a:pt x="28" y="69"/>
                  </a:moveTo>
                  <a:cubicBezTo>
                    <a:pt x="43" y="69"/>
                    <a:pt x="43" y="69"/>
                    <a:pt x="43" y="69"/>
                  </a:cubicBezTo>
                  <a:cubicBezTo>
                    <a:pt x="43" y="84"/>
                    <a:pt x="43" y="84"/>
                    <a:pt x="43" y="84"/>
                  </a:cubicBezTo>
                  <a:cubicBezTo>
                    <a:pt x="42" y="84"/>
                    <a:pt x="41" y="84"/>
                    <a:pt x="40" y="83"/>
                  </a:cubicBezTo>
                  <a:cubicBezTo>
                    <a:pt x="35" y="81"/>
                    <a:pt x="31" y="76"/>
                    <a:pt x="28" y="69"/>
                  </a:cubicBezTo>
                  <a:close/>
                  <a:moveTo>
                    <a:pt x="7" y="48"/>
                  </a:moveTo>
                  <a:cubicBezTo>
                    <a:pt x="19" y="48"/>
                    <a:pt x="19" y="48"/>
                    <a:pt x="19" y="48"/>
                  </a:cubicBezTo>
                  <a:cubicBezTo>
                    <a:pt x="20" y="54"/>
                    <a:pt x="20" y="60"/>
                    <a:pt x="22" y="65"/>
                  </a:cubicBezTo>
                  <a:cubicBezTo>
                    <a:pt x="12" y="65"/>
                    <a:pt x="12" y="65"/>
                    <a:pt x="12" y="65"/>
                  </a:cubicBezTo>
                  <a:cubicBezTo>
                    <a:pt x="9" y="60"/>
                    <a:pt x="7" y="54"/>
                    <a:pt x="7" y="48"/>
                  </a:cubicBezTo>
                  <a:close/>
                  <a:moveTo>
                    <a:pt x="40" y="7"/>
                  </a:moveTo>
                  <a:cubicBezTo>
                    <a:pt x="41" y="6"/>
                    <a:pt x="42" y="6"/>
                    <a:pt x="43" y="6"/>
                  </a:cubicBezTo>
                  <a:cubicBezTo>
                    <a:pt x="43" y="22"/>
                    <a:pt x="43" y="22"/>
                    <a:pt x="43" y="22"/>
                  </a:cubicBezTo>
                  <a:cubicBezTo>
                    <a:pt x="28" y="22"/>
                    <a:pt x="28" y="22"/>
                    <a:pt x="28" y="22"/>
                  </a:cubicBezTo>
                  <a:cubicBezTo>
                    <a:pt x="31" y="15"/>
                    <a:pt x="35" y="9"/>
                    <a:pt x="40" y="7"/>
                  </a:cubicBezTo>
                  <a:close/>
                  <a:moveTo>
                    <a:pt x="63" y="22"/>
                  </a:moveTo>
                  <a:cubicBezTo>
                    <a:pt x="48" y="22"/>
                    <a:pt x="48" y="22"/>
                    <a:pt x="48" y="22"/>
                  </a:cubicBezTo>
                  <a:cubicBezTo>
                    <a:pt x="48" y="6"/>
                    <a:pt x="48" y="6"/>
                    <a:pt x="48" y="6"/>
                  </a:cubicBezTo>
                  <a:cubicBezTo>
                    <a:pt x="49" y="6"/>
                    <a:pt x="50" y="6"/>
                    <a:pt x="51" y="7"/>
                  </a:cubicBezTo>
                  <a:cubicBezTo>
                    <a:pt x="56" y="9"/>
                    <a:pt x="60" y="15"/>
                    <a:pt x="63" y="22"/>
                  </a:cubicBezTo>
                  <a:close/>
                  <a:moveTo>
                    <a:pt x="65" y="26"/>
                  </a:moveTo>
                  <a:cubicBezTo>
                    <a:pt x="66" y="31"/>
                    <a:pt x="67" y="37"/>
                    <a:pt x="67" y="43"/>
                  </a:cubicBezTo>
                  <a:cubicBezTo>
                    <a:pt x="48" y="43"/>
                    <a:pt x="48" y="43"/>
                    <a:pt x="48" y="43"/>
                  </a:cubicBezTo>
                  <a:cubicBezTo>
                    <a:pt x="48" y="26"/>
                    <a:pt x="48" y="26"/>
                    <a:pt x="48" y="26"/>
                  </a:cubicBezTo>
                  <a:lnTo>
                    <a:pt x="65" y="26"/>
                  </a:lnTo>
                  <a:close/>
                  <a:moveTo>
                    <a:pt x="43" y="26"/>
                  </a:moveTo>
                  <a:cubicBezTo>
                    <a:pt x="43" y="43"/>
                    <a:pt x="43" y="43"/>
                    <a:pt x="43" y="43"/>
                  </a:cubicBezTo>
                  <a:cubicBezTo>
                    <a:pt x="24" y="43"/>
                    <a:pt x="24" y="43"/>
                    <a:pt x="24" y="43"/>
                  </a:cubicBezTo>
                  <a:cubicBezTo>
                    <a:pt x="24" y="37"/>
                    <a:pt x="25" y="31"/>
                    <a:pt x="26" y="26"/>
                  </a:cubicBezTo>
                  <a:lnTo>
                    <a:pt x="43" y="26"/>
                  </a:lnTo>
                  <a:close/>
                  <a:moveTo>
                    <a:pt x="19" y="43"/>
                  </a:moveTo>
                  <a:cubicBezTo>
                    <a:pt x="7" y="43"/>
                    <a:pt x="7" y="43"/>
                    <a:pt x="7" y="43"/>
                  </a:cubicBezTo>
                  <a:cubicBezTo>
                    <a:pt x="7" y="37"/>
                    <a:pt x="9" y="31"/>
                    <a:pt x="12" y="26"/>
                  </a:cubicBezTo>
                  <a:cubicBezTo>
                    <a:pt x="22" y="26"/>
                    <a:pt x="22" y="26"/>
                    <a:pt x="22" y="26"/>
                  </a:cubicBezTo>
                  <a:cubicBezTo>
                    <a:pt x="20" y="31"/>
                    <a:pt x="19" y="37"/>
                    <a:pt x="19" y="43"/>
                  </a:cubicBezTo>
                  <a:close/>
                  <a:moveTo>
                    <a:pt x="24" y="48"/>
                  </a:moveTo>
                  <a:cubicBezTo>
                    <a:pt x="43" y="48"/>
                    <a:pt x="43" y="48"/>
                    <a:pt x="43" y="48"/>
                  </a:cubicBezTo>
                  <a:cubicBezTo>
                    <a:pt x="43" y="65"/>
                    <a:pt x="43" y="65"/>
                    <a:pt x="43" y="65"/>
                  </a:cubicBezTo>
                  <a:cubicBezTo>
                    <a:pt x="27" y="65"/>
                    <a:pt x="27" y="65"/>
                    <a:pt x="27" y="65"/>
                  </a:cubicBezTo>
                  <a:cubicBezTo>
                    <a:pt x="25" y="60"/>
                    <a:pt x="24" y="54"/>
                    <a:pt x="24" y="48"/>
                  </a:cubicBezTo>
                  <a:close/>
                  <a:moveTo>
                    <a:pt x="48" y="65"/>
                  </a:moveTo>
                  <a:cubicBezTo>
                    <a:pt x="48" y="48"/>
                    <a:pt x="48" y="48"/>
                    <a:pt x="48" y="48"/>
                  </a:cubicBezTo>
                  <a:cubicBezTo>
                    <a:pt x="67" y="48"/>
                    <a:pt x="67" y="48"/>
                    <a:pt x="67" y="48"/>
                  </a:cubicBezTo>
                  <a:cubicBezTo>
                    <a:pt x="67" y="54"/>
                    <a:pt x="66" y="60"/>
                    <a:pt x="64" y="65"/>
                  </a:cubicBezTo>
                  <a:lnTo>
                    <a:pt x="48" y="65"/>
                  </a:lnTo>
                  <a:close/>
                  <a:moveTo>
                    <a:pt x="72" y="48"/>
                  </a:moveTo>
                  <a:cubicBezTo>
                    <a:pt x="84" y="48"/>
                    <a:pt x="84" y="48"/>
                    <a:pt x="84" y="48"/>
                  </a:cubicBezTo>
                  <a:cubicBezTo>
                    <a:pt x="84" y="54"/>
                    <a:pt x="82" y="60"/>
                    <a:pt x="79" y="65"/>
                  </a:cubicBezTo>
                  <a:cubicBezTo>
                    <a:pt x="69" y="65"/>
                    <a:pt x="69" y="65"/>
                    <a:pt x="69" y="65"/>
                  </a:cubicBezTo>
                  <a:cubicBezTo>
                    <a:pt x="70" y="60"/>
                    <a:pt x="71" y="54"/>
                    <a:pt x="72" y="48"/>
                  </a:cubicBezTo>
                  <a:close/>
                  <a:moveTo>
                    <a:pt x="72" y="43"/>
                  </a:moveTo>
                  <a:cubicBezTo>
                    <a:pt x="72" y="37"/>
                    <a:pt x="71" y="31"/>
                    <a:pt x="69" y="26"/>
                  </a:cubicBezTo>
                  <a:cubicBezTo>
                    <a:pt x="79" y="26"/>
                    <a:pt x="79" y="26"/>
                    <a:pt x="79" y="26"/>
                  </a:cubicBezTo>
                  <a:cubicBezTo>
                    <a:pt x="82" y="31"/>
                    <a:pt x="84" y="37"/>
                    <a:pt x="84" y="43"/>
                  </a:cubicBezTo>
                  <a:lnTo>
                    <a:pt x="72" y="43"/>
                  </a:lnTo>
                  <a:close/>
                  <a:moveTo>
                    <a:pt x="76" y="22"/>
                  </a:moveTo>
                  <a:cubicBezTo>
                    <a:pt x="68" y="22"/>
                    <a:pt x="68" y="22"/>
                    <a:pt x="68" y="22"/>
                  </a:cubicBezTo>
                  <a:cubicBezTo>
                    <a:pt x="66" y="17"/>
                    <a:pt x="64" y="13"/>
                    <a:pt x="61" y="10"/>
                  </a:cubicBezTo>
                  <a:cubicBezTo>
                    <a:pt x="67" y="12"/>
                    <a:pt x="72" y="16"/>
                    <a:pt x="76" y="22"/>
                  </a:cubicBezTo>
                  <a:close/>
                  <a:moveTo>
                    <a:pt x="30" y="10"/>
                  </a:moveTo>
                  <a:cubicBezTo>
                    <a:pt x="27" y="13"/>
                    <a:pt x="25" y="17"/>
                    <a:pt x="23" y="22"/>
                  </a:cubicBezTo>
                  <a:cubicBezTo>
                    <a:pt x="15" y="22"/>
                    <a:pt x="15" y="22"/>
                    <a:pt x="15" y="22"/>
                  </a:cubicBezTo>
                  <a:cubicBezTo>
                    <a:pt x="19" y="16"/>
                    <a:pt x="24" y="12"/>
                    <a:pt x="30" y="10"/>
                  </a:cubicBezTo>
                  <a:close/>
                  <a:moveTo>
                    <a:pt x="15" y="69"/>
                  </a:moveTo>
                  <a:cubicBezTo>
                    <a:pt x="23" y="69"/>
                    <a:pt x="23" y="69"/>
                    <a:pt x="23" y="69"/>
                  </a:cubicBezTo>
                  <a:cubicBezTo>
                    <a:pt x="25" y="73"/>
                    <a:pt x="27" y="77"/>
                    <a:pt x="30" y="80"/>
                  </a:cubicBezTo>
                  <a:cubicBezTo>
                    <a:pt x="24" y="78"/>
                    <a:pt x="19" y="74"/>
                    <a:pt x="15" y="69"/>
                  </a:cubicBezTo>
                  <a:close/>
                  <a:moveTo>
                    <a:pt x="61" y="80"/>
                  </a:moveTo>
                  <a:cubicBezTo>
                    <a:pt x="64" y="77"/>
                    <a:pt x="66" y="73"/>
                    <a:pt x="68" y="69"/>
                  </a:cubicBezTo>
                  <a:cubicBezTo>
                    <a:pt x="76" y="69"/>
                    <a:pt x="76" y="69"/>
                    <a:pt x="76" y="69"/>
                  </a:cubicBezTo>
                  <a:cubicBezTo>
                    <a:pt x="72" y="74"/>
                    <a:pt x="67" y="78"/>
                    <a:pt x="61" y="8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27" name="Freeform 126"/>
            <p:cNvSpPr>
              <a:spLocks/>
            </p:cNvSpPr>
            <p:nvPr/>
          </p:nvSpPr>
          <p:spPr bwMode="auto">
            <a:xfrm>
              <a:off x="8480425" y="4987926"/>
              <a:ext cx="3175" cy="3175"/>
            </a:xfrm>
            <a:custGeom>
              <a:avLst/>
              <a:gdLst>
                <a:gd name="T0" fmla="*/ 0 w 2"/>
                <a:gd name="T1" fmla="*/ 2 h 2"/>
                <a:gd name="T2" fmla="*/ 0 w 2"/>
                <a:gd name="T3" fmla="*/ 2 h 2"/>
                <a:gd name="T4" fmla="*/ 2 w 2"/>
                <a:gd name="T5" fmla="*/ 0 h 2"/>
                <a:gd name="T6" fmla="*/ 0 w 2"/>
                <a:gd name="T7" fmla="*/ 0 h 2"/>
                <a:gd name="T8" fmla="*/ 0 w 2"/>
                <a:gd name="T9" fmla="*/ 0 h 2"/>
                <a:gd name="T10" fmla="*/ 0 w 2"/>
                <a:gd name="T11" fmla="*/ 0 h 2"/>
                <a:gd name="T12" fmla="*/ 0 w 2"/>
                <a:gd name="T13" fmla="*/ 2 h 2"/>
              </a:gdLst>
              <a:ahLst/>
              <a:cxnLst>
                <a:cxn ang="0">
                  <a:pos x="T0" y="T1"/>
                </a:cxn>
                <a:cxn ang="0">
                  <a:pos x="T2" y="T3"/>
                </a:cxn>
                <a:cxn ang="0">
                  <a:pos x="T4" y="T5"/>
                </a:cxn>
                <a:cxn ang="0">
                  <a:pos x="T6" y="T7"/>
                </a:cxn>
                <a:cxn ang="0">
                  <a:pos x="T8" y="T9"/>
                </a:cxn>
                <a:cxn ang="0">
                  <a:pos x="T10" y="T11"/>
                </a:cxn>
                <a:cxn ang="0">
                  <a:pos x="T12" y="T13"/>
                </a:cxn>
              </a:cxnLst>
              <a:rect l="0" t="0" r="r" b="b"/>
              <a:pathLst>
                <a:path w="2" h="2">
                  <a:moveTo>
                    <a:pt x="0" y="2"/>
                  </a:moveTo>
                  <a:lnTo>
                    <a:pt x="0" y="2"/>
                  </a:lnTo>
                  <a:lnTo>
                    <a:pt x="2" y="0"/>
                  </a:lnTo>
                  <a:lnTo>
                    <a:pt x="0" y="0"/>
                  </a:lnTo>
                  <a:lnTo>
                    <a:pt x="0"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28" name="Freeform 119"/>
            <p:cNvSpPr>
              <a:spLocks/>
            </p:cNvSpPr>
            <p:nvPr/>
          </p:nvSpPr>
          <p:spPr bwMode="auto">
            <a:xfrm>
              <a:off x="8343900" y="4803776"/>
              <a:ext cx="196850" cy="258763"/>
            </a:xfrm>
            <a:custGeom>
              <a:avLst/>
              <a:gdLst>
                <a:gd name="T0" fmla="*/ 58 w 58"/>
                <a:gd name="T1" fmla="*/ 73 h 76"/>
                <a:gd name="T2" fmla="*/ 56 w 58"/>
                <a:gd name="T3" fmla="*/ 54 h 76"/>
                <a:gd name="T4" fmla="*/ 56 w 58"/>
                <a:gd name="T5" fmla="*/ 53 h 76"/>
                <a:gd name="T6" fmla="*/ 56 w 58"/>
                <a:gd name="T7" fmla="*/ 51 h 76"/>
                <a:gd name="T8" fmla="*/ 55 w 58"/>
                <a:gd name="T9" fmla="*/ 50 h 76"/>
                <a:gd name="T10" fmla="*/ 55 w 58"/>
                <a:gd name="T11" fmla="*/ 49 h 76"/>
                <a:gd name="T12" fmla="*/ 53 w 58"/>
                <a:gd name="T13" fmla="*/ 46 h 76"/>
                <a:gd name="T14" fmla="*/ 51 w 58"/>
                <a:gd name="T15" fmla="*/ 43 h 76"/>
                <a:gd name="T16" fmla="*/ 49 w 58"/>
                <a:gd name="T17" fmla="*/ 42 h 76"/>
                <a:gd name="T18" fmla="*/ 43 w 58"/>
                <a:gd name="T19" fmla="*/ 36 h 76"/>
                <a:gd name="T20" fmla="*/ 31 w 58"/>
                <a:gd name="T21" fmla="*/ 26 h 76"/>
                <a:gd name="T22" fmla="*/ 24 w 58"/>
                <a:gd name="T23" fmla="*/ 26 h 76"/>
                <a:gd name="T24" fmla="*/ 23 w 58"/>
                <a:gd name="T25" fmla="*/ 33 h 76"/>
                <a:gd name="T26" fmla="*/ 32 w 58"/>
                <a:gd name="T27" fmla="*/ 43 h 76"/>
                <a:gd name="T28" fmla="*/ 37 w 58"/>
                <a:gd name="T29" fmla="*/ 50 h 76"/>
                <a:gd name="T30" fmla="*/ 36 w 58"/>
                <a:gd name="T31" fmla="*/ 55 h 76"/>
                <a:gd name="T32" fmla="*/ 11 w 58"/>
                <a:gd name="T33" fmla="*/ 35 h 76"/>
                <a:gd name="T34" fmla="*/ 11 w 58"/>
                <a:gd name="T35" fmla="*/ 5 h 76"/>
                <a:gd name="T36" fmla="*/ 5 w 58"/>
                <a:gd name="T37" fmla="*/ 0 h 76"/>
                <a:gd name="T38" fmla="*/ 0 w 58"/>
                <a:gd name="T39" fmla="*/ 5 h 76"/>
                <a:gd name="T40" fmla="*/ 0 w 58"/>
                <a:gd name="T41" fmla="*/ 37 h 76"/>
                <a:gd name="T42" fmla="*/ 0 w 58"/>
                <a:gd name="T43" fmla="*/ 39 h 76"/>
                <a:gd name="T44" fmla="*/ 1 w 58"/>
                <a:gd name="T45" fmla="*/ 41 h 76"/>
                <a:gd name="T46" fmla="*/ 27 w 58"/>
                <a:gd name="T47" fmla="*/ 76 h 76"/>
                <a:gd name="T48" fmla="*/ 58 w 58"/>
                <a:gd name="T49" fmla="*/ 76 h 76"/>
                <a:gd name="T50" fmla="*/ 58 w 58"/>
                <a:gd name="T51" fmla="*/ 73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76">
                  <a:moveTo>
                    <a:pt x="58" y="73"/>
                  </a:moveTo>
                  <a:cubicBezTo>
                    <a:pt x="56" y="54"/>
                    <a:pt x="56" y="54"/>
                    <a:pt x="56" y="54"/>
                  </a:cubicBezTo>
                  <a:cubicBezTo>
                    <a:pt x="56" y="53"/>
                    <a:pt x="56" y="53"/>
                    <a:pt x="56" y="53"/>
                  </a:cubicBezTo>
                  <a:cubicBezTo>
                    <a:pt x="56" y="52"/>
                    <a:pt x="56" y="52"/>
                    <a:pt x="56" y="51"/>
                  </a:cubicBezTo>
                  <a:cubicBezTo>
                    <a:pt x="55" y="50"/>
                    <a:pt x="55" y="50"/>
                    <a:pt x="55" y="50"/>
                  </a:cubicBezTo>
                  <a:cubicBezTo>
                    <a:pt x="55" y="50"/>
                    <a:pt x="55" y="49"/>
                    <a:pt x="55" y="49"/>
                  </a:cubicBezTo>
                  <a:cubicBezTo>
                    <a:pt x="54" y="48"/>
                    <a:pt x="54" y="47"/>
                    <a:pt x="53" y="46"/>
                  </a:cubicBezTo>
                  <a:cubicBezTo>
                    <a:pt x="52" y="45"/>
                    <a:pt x="52" y="44"/>
                    <a:pt x="51" y="43"/>
                  </a:cubicBezTo>
                  <a:cubicBezTo>
                    <a:pt x="50" y="42"/>
                    <a:pt x="50" y="42"/>
                    <a:pt x="49" y="42"/>
                  </a:cubicBezTo>
                  <a:cubicBezTo>
                    <a:pt x="43" y="36"/>
                    <a:pt x="43" y="36"/>
                    <a:pt x="43" y="36"/>
                  </a:cubicBezTo>
                  <a:cubicBezTo>
                    <a:pt x="31" y="26"/>
                    <a:pt x="31" y="26"/>
                    <a:pt x="31" y="26"/>
                  </a:cubicBezTo>
                  <a:cubicBezTo>
                    <a:pt x="29" y="24"/>
                    <a:pt x="26" y="24"/>
                    <a:pt x="24" y="26"/>
                  </a:cubicBezTo>
                  <a:cubicBezTo>
                    <a:pt x="21" y="28"/>
                    <a:pt x="21" y="31"/>
                    <a:pt x="23" y="33"/>
                  </a:cubicBezTo>
                  <a:cubicBezTo>
                    <a:pt x="32" y="43"/>
                    <a:pt x="32" y="43"/>
                    <a:pt x="32" y="43"/>
                  </a:cubicBezTo>
                  <a:cubicBezTo>
                    <a:pt x="37" y="50"/>
                    <a:pt x="37" y="50"/>
                    <a:pt x="37" y="50"/>
                  </a:cubicBezTo>
                  <a:cubicBezTo>
                    <a:pt x="39" y="52"/>
                    <a:pt x="36" y="55"/>
                    <a:pt x="36" y="55"/>
                  </a:cubicBezTo>
                  <a:cubicBezTo>
                    <a:pt x="11" y="35"/>
                    <a:pt x="11" y="35"/>
                    <a:pt x="11" y="35"/>
                  </a:cubicBezTo>
                  <a:cubicBezTo>
                    <a:pt x="11" y="5"/>
                    <a:pt x="11" y="5"/>
                    <a:pt x="11" y="5"/>
                  </a:cubicBezTo>
                  <a:cubicBezTo>
                    <a:pt x="11" y="2"/>
                    <a:pt x="8" y="0"/>
                    <a:pt x="5" y="0"/>
                  </a:cubicBezTo>
                  <a:cubicBezTo>
                    <a:pt x="2" y="0"/>
                    <a:pt x="0" y="2"/>
                    <a:pt x="0" y="5"/>
                  </a:cubicBezTo>
                  <a:cubicBezTo>
                    <a:pt x="0" y="37"/>
                    <a:pt x="0" y="37"/>
                    <a:pt x="0" y="37"/>
                  </a:cubicBezTo>
                  <a:cubicBezTo>
                    <a:pt x="0" y="39"/>
                    <a:pt x="0" y="39"/>
                    <a:pt x="0" y="39"/>
                  </a:cubicBezTo>
                  <a:cubicBezTo>
                    <a:pt x="1" y="41"/>
                    <a:pt x="1" y="41"/>
                    <a:pt x="1" y="41"/>
                  </a:cubicBezTo>
                  <a:cubicBezTo>
                    <a:pt x="27" y="76"/>
                    <a:pt x="27" y="76"/>
                    <a:pt x="27" y="76"/>
                  </a:cubicBezTo>
                  <a:cubicBezTo>
                    <a:pt x="58" y="76"/>
                    <a:pt x="58" y="76"/>
                    <a:pt x="58" y="76"/>
                  </a:cubicBezTo>
                  <a:lnTo>
                    <a:pt x="58" y="7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29" name="Freeform 120"/>
            <p:cNvSpPr>
              <a:spLocks/>
            </p:cNvSpPr>
            <p:nvPr/>
          </p:nvSpPr>
          <p:spPr bwMode="auto">
            <a:xfrm>
              <a:off x="8624888" y="4987926"/>
              <a:ext cx="0" cy="3175"/>
            </a:xfrm>
            <a:custGeom>
              <a:avLst/>
              <a:gdLst>
                <a:gd name="T0" fmla="*/ 2 h 2"/>
                <a:gd name="T1" fmla="*/ 2 h 2"/>
                <a:gd name="T2" fmla="*/ 0 h 2"/>
                <a:gd name="T3" fmla="*/ 0 h 2"/>
                <a:gd name="T4" fmla="*/ 0 h 2"/>
                <a:gd name="T5" fmla="*/ 0 h 2"/>
                <a:gd name="T6" fmla="*/ 2 h 2"/>
              </a:gdLst>
              <a:ahLst/>
              <a:cxnLst>
                <a:cxn ang="0">
                  <a:pos x="0" y="T0"/>
                </a:cxn>
                <a:cxn ang="0">
                  <a:pos x="0" y="T1"/>
                </a:cxn>
                <a:cxn ang="0">
                  <a:pos x="0" y="T2"/>
                </a:cxn>
                <a:cxn ang="0">
                  <a:pos x="0" y="T3"/>
                </a:cxn>
                <a:cxn ang="0">
                  <a:pos x="0" y="T4"/>
                </a:cxn>
                <a:cxn ang="0">
                  <a:pos x="0" y="T5"/>
                </a:cxn>
                <a:cxn ang="0">
                  <a:pos x="0" y="T6"/>
                </a:cxn>
              </a:cxnLst>
              <a:rect l="0" t="0" r="r" b="b"/>
              <a:pathLst>
                <a:path h="2">
                  <a:moveTo>
                    <a:pt x="0" y="2"/>
                  </a:moveTo>
                  <a:lnTo>
                    <a:pt x="0" y="2"/>
                  </a:lnTo>
                  <a:lnTo>
                    <a:pt x="0" y="0"/>
                  </a:lnTo>
                  <a:lnTo>
                    <a:pt x="0" y="0"/>
                  </a:lnTo>
                  <a:lnTo>
                    <a:pt x="0" y="0"/>
                  </a:lnTo>
                  <a:lnTo>
                    <a:pt x="0" y="0"/>
                  </a:lnTo>
                  <a:lnTo>
                    <a:pt x="0"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sp>
          <p:nvSpPr>
            <p:cNvPr id="130" name="Freeform 121"/>
            <p:cNvSpPr>
              <a:spLocks/>
            </p:cNvSpPr>
            <p:nvPr/>
          </p:nvSpPr>
          <p:spPr bwMode="auto">
            <a:xfrm>
              <a:off x="8567738" y="4803776"/>
              <a:ext cx="196850" cy="258763"/>
            </a:xfrm>
            <a:custGeom>
              <a:avLst/>
              <a:gdLst>
                <a:gd name="T0" fmla="*/ 0 w 58"/>
                <a:gd name="T1" fmla="*/ 76 h 76"/>
                <a:gd name="T2" fmla="*/ 30 w 58"/>
                <a:gd name="T3" fmla="*/ 76 h 76"/>
                <a:gd name="T4" fmla="*/ 56 w 58"/>
                <a:gd name="T5" fmla="*/ 41 h 76"/>
                <a:gd name="T6" fmla="*/ 58 w 58"/>
                <a:gd name="T7" fmla="*/ 39 h 76"/>
                <a:gd name="T8" fmla="*/ 58 w 58"/>
                <a:gd name="T9" fmla="*/ 37 h 76"/>
                <a:gd name="T10" fmla="*/ 58 w 58"/>
                <a:gd name="T11" fmla="*/ 5 h 76"/>
                <a:gd name="T12" fmla="*/ 52 w 58"/>
                <a:gd name="T13" fmla="*/ 0 h 76"/>
                <a:gd name="T14" fmla="*/ 47 w 58"/>
                <a:gd name="T15" fmla="*/ 5 h 76"/>
                <a:gd name="T16" fmla="*/ 47 w 58"/>
                <a:gd name="T17" fmla="*/ 35 h 76"/>
                <a:gd name="T18" fmla="*/ 22 w 58"/>
                <a:gd name="T19" fmla="*/ 55 h 76"/>
                <a:gd name="T20" fmla="*/ 21 w 58"/>
                <a:gd name="T21" fmla="*/ 50 h 76"/>
                <a:gd name="T22" fmla="*/ 26 w 58"/>
                <a:gd name="T23" fmla="*/ 43 h 76"/>
                <a:gd name="T24" fmla="*/ 34 w 58"/>
                <a:gd name="T25" fmla="*/ 33 h 76"/>
                <a:gd name="T26" fmla="*/ 34 w 58"/>
                <a:gd name="T27" fmla="*/ 26 h 76"/>
                <a:gd name="T28" fmla="*/ 27 w 58"/>
                <a:gd name="T29" fmla="*/ 26 h 76"/>
                <a:gd name="T30" fmla="*/ 15 w 58"/>
                <a:gd name="T31" fmla="*/ 36 h 76"/>
                <a:gd name="T32" fmla="*/ 8 w 58"/>
                <a:gd name="T33" fmla="*/ 42 h 76"/>
                <a:gd name="T34" fmla="*/ 7 w 58"/>
                <a:gd name="T35" fmla="*/ 43 h 76"/>
                <a:gd name="T36" fmla="*/ 4 w 58"/>
                <a:gd name="T37" fmla="*/ 46 h 76"/>
                <a:gd name="T38" fmla="*/ 3 w 58"/>
                <a:gd name="T39" fmla="*/ 49 h 76"/>
                <a:gd name="T40" fmla="*/ 2 w 58"/>
                <a:gd name="T41" fmla="*/ 50 h 76"/>
                <a:gd name="T42" fmla="*/ 2 w 58"/>
                <a:gd name="T43" fmla="*/ 51 h 76"/>
                <a:gd name="T44" fmla="*/ 2 w 58"/>
                <a:gd name="T45" fmla="*/ 53 h 76"/>
                <a:gd name="T46" fmla="*/ 1 w 58"/>
                <a:gd name="T47" fmla="*/ 54 h 76"/>
                <a:gd name="T48" fmla="*/ 0 w 58"/>
                <a:gd name="T49" fmla="*/ 73 h 76"/>
                <a:gd name="T50" fmla="*/ 0 w 58"/>
                <a:gd name="T51" fmla="*/ 76 h 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58" h="76">
                  <a:moveTo>
                    <a:pt x="0" y="76"/>
                  </a:moveTo>
                  <a:cubicBezTo>
                    <a:pt x="30" y="76"/>
                    <a:pt x="30" y="76"/>
                    <a:pt x="30" y="76"/>
                  </a:cubicBezTo>
                  <a:cubicBezTo>
                    <a:pt x="56" y="41"/>
                    <a:pt x="56" y="41"/>
                    <a:pt x="56" y="41"/>
                  </a:cubicBezTo>
                  <a:cubicBezTo>
                    <a:pt x="58" y="39"/>
                    <a:pt x="58" y="39"/>
                    <a:pt x="58" y="39"/>
                  </a:cubicBezTo>
                  <a:cubicBezTo>
                    <a:pt x="58" y="37"/>
                    <a:pt x="58" y="37"/>
                    <a:pt x="58" y="37"/>
                  </a:cubicBezTo>
                  <a:cubicBezTo>
                    <a:pt x="58" y="5"/>
                    <a:pt x="58" y="5"/>
                    <a:pt x="58" y="5"/>
                  </a:cubicBezTo>
                  <a:cubicBezTo>
                    <a:pt x="58" y="2"/>
                    <a:pt x="55" y="0"/>
                    <a:pt x="52" y="0"/>
                  </a:cubicBezTo>
                  <a:cubicBezTo>
                    <a:pt x="49" y="0"/>
                    <a:pt x="47" y="2"/>
                    <a:pt x="47" y="5"/>
                  </a:cubicBezTo>
                  <a:cubicBezTo>
                    <a:pt x="47" y="35"/>
                    <a:pt x="47" y="35"/>
                    <a:pt x="47" y="35"/>
                  </a:cubicBezTo>
                  <a:cubicBezTo>
                    <a:pt x="22" y="55"/>
                    <a:pt x="22" y="55"/>
                    <a:pt x="22" y="55"/>
                  </a:cubicBezTo>
                  <a:cubicBezTo>
                    <a:pt x="22" y="55"/>
                    <a:pt x="19" y="52"/>
                    <a:pt x="21" y="50"/>
                  </a:cubicBezTo>
                  <a:cubicBezTo>
                    <a:pt x="26" y="43"/>
                    <a:pt x="26" y="43"/>
                    <a:pt x="26" y="43"/>
                  </a:cubicBezTo>
                  <a:cubicBezTo>
                    <a:pt x="34" y="33"/>
                    <a:pt x="34" y="33"/>
                    <a:pt x="34" y="33"/>
                  </a:cubicBezTo>
                  <a:cubicBezTo>
                    <a:pt x="36" y="31"/>
                    <a:pt x="36" y="28"/>
                    <a:pt x="34" y="26"/>
                  </a:cubicBezTo>
                  <a:cubicBezTo>
                    <a:pt x="32" y="24"/>
                    <a:pt x="29" y="24"/>
                    <a:pt x="27" y="26"/>
                  </a:cubicBezTo>
                  <a:cubicBezTo>
                    <a:pt x="15" y="36"/>
                    <a:pt x="15" y="36"/>
                    <a:pt x="15" y="36"/>
                  </a:cubicBezTo>
                  <a:cubicBezTo>
                    <a:pt x="8" y="42"/>
                    <a:pt x="8" y="42"/>
                    <a:pt x="8" y="42"/>
                  </a:cubicBezTo>
                  <a:cubicBezTo>
                    <a:pt x="8" y="42"/>
                    <a:pt x="7" y="42"/>
                    <a:pt x="7" y="43"/>
                  </a:cubicBezTo>
                  <a:cubicBezTo>
                    <a:pt x="6" y="44"/>
                    <a:pt x="5" y="45"/>
                    <a:pt x="4" y="46"/>
                  </a:cubicBezTo>
                  <a:cubicBezTo>
                    <a:pt x="4" y="47"/>
                    <a:pt x="3" y="48"/>
                    <a:pt x="3" y="49"/>
                  </a:cubicBezTo>
                  <a:cubicBezTo>
                    <a:pt x="2" y="49"/>
                    <a:pt x="2" y="50"/>
                    <a:pt x="2" y="50"/>
                  </a:cubicBezTo>
                  <a:cubicBezTo>
                    <a:pt x="2" y="51"/>
                    <a:pt x="2" y="51"/>
                    <a:pt x="2" y="51"/>
                  </a:cubicBezTo>
                  <a:cubicBezTo>
                    <a:pt x="2" y="52"/>
                    <a:pt x="2" y="52"/>
                    <a:pt x="2" y="53"/>
                  </a:cubicBezTo>
                  <a:cubicBezTo>
                    <a:pt x="1" y="54"/>
                    <a:pt x="1" y="54"/>
                    <a:pt x="1" y="54"/>
                  </a:cubicBezTo>
                  <a:cubicBezTo>
                    <a:pt x="0" y="73"/>
                    <a:pt x="0" y="73"/>
                    <a:pt x="0" y="73"/>
                  </a:cubicBezTo>
                  <a:lnTo>
                    <a:pt x="0" y="7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dirty="0"/>
            </a:p>
          </p:txBody>
        </p:sp>
      </p:grpSp>
      <p:sp>
        <p:nvSpPr>
          <p:cNvPr id="132" name="Freeform 123"/>
          <p:cNvSpPr>
            <a:spLocks noEditPoints="1"/>
          </p:cNvSpPr>
          <p:nvPr/>
        </p:nvSpPr>
        <p:spPr bwMode="auto">
          <a:xfrm>
            <a:off x="6178111" y="3054163"/>
            <a:ext cx="505785" cy="505785"/>
          </a:xfrm>
          <a:custGeom>
            <a:avLst/>
            <a:gdLst/>
            <a:ahLst/>
            <a:cxnLst>
              <a:cxn ang="0">
                <a:pos x="31" y="62"/>
              </a:cxn>
              <a:cxn ang="0">
                <a:pos x="0" y="31"/>
              </a:cxn>
              <a:cxn ang="0">
                <a:pos x="31" y="0"/>
              </a:cxn>
              <a:cxn ang="0">
                <a:pos x="62" y="31"/>
              </a:cxn>
              <a:cxn ang="0">
                <a:pos x="31" y="62"/>
              </a:cxn>
              <a:cxn ang="0">
                <a:pos x="32" y="11"/>
              </a:cxn>
              <a:cxn ang="0">
                <a:pos x="17" y="19"/>
              </a:cxn>
              <a:cxn ang="0">
                <a:pos x="18" y="21"/>
              </a:cxn>
              <a:cxn ang="0">
                <a:pos x="23" y="25"/>
              </a:cxn>
              <a:cxn ang="0">
                <a:pos x="24" y="25"/>
              </a:cxn>
              <a:cxn ang="0">
                <a:pos x="25" y="25"/>
              </a:cxn>
              <a:cxn ang="0">
                <a:pos x="28" y="21"/>
              </a:cxn>
              <a:cxn ang="0">
                <a:pos x="32" y="20"/>
              </a:cxn>
              <a:cxn ang="0">
                <a:pos x="36" y="24"/>
              </a:cxn>
              <a:cxn ang="0">
                <a:pos x="33" y="28"/>
              </a:cxn>
              <a:cxn ang="0">
                <a:pos x="26" y="36"/>
              </a:cxn>
              <a:cxn ang="0">
                <a:pos x="26" y="38"/>
              </a:cxn>
              <a:cxn ang="0">
                <a:pos x="27" y="39"/>
              </a:cxn>
              <a:cxn ang="0">
                <a:pos x="35" y="39"/>
              </a:cxn>
              <a:cxn ang="0">
                <a:pos x="36" y="38"/>
              </a:cxn>
              <a:cxn ang="0">
                <a:pos x="40" y="34"/>
              </a:cxn>
              <a:cxn ang="0">
                <a:pos x="47" y="24"/>
              </a:cxn>
              <a:cxn ang="0">
                <a:pos x="32" y="11"/>
              </a:cxn>
              <a:cxn ang="0">
                <a:pos x="36" y="43"/>
              </a:cxn>
              <a:cxn ang="0">
                <a:pos x="35" y="42"/>
              </a:cxn>
              <a:cxn ang="0">
                <a:pos x="27" y="42"/>
              </a:cxn>
              <a:cxn ang="0">
                <a:pos x="26" y="43"/>
              </a:cxn>
              <a:cxn ang="0">
                <a:pos x="26" y="51"/>
              </a:cxn>
              <a:cxn ang="0">
                <a:pos x="27" y="52"/>
              </a:cxn>
              <a:cxn ang="0">
                <a:pos x="35" y="52"/>
              </a:cxn>
              <a:cxn ang="0">
                <a:pos x="36" y="51"/>
              </a:cxn>
              <a:cxn ang="0">
                <a:pos x="36" y="43"/>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2" y="11"/>
                </a:moveTo>
                <a:cubicBezTo>
                  <a:pt x="26" y="11"/>
                  <a:pt x="21" y="14"/>
                  <a:pt x="17" y="19"/>
                </a:cubicBezTo>
                <a:cubicBezTo>
                  <a:pt x="17" y="20"/>
                  <a:pt x="17" y="21"/>
                  <a:pt x="18" y="21"/>
                </a:cubicBezTo>
                <a:cubicBezTo>
                  <a:pt x="23" y="25"/>
                  <a:pt x="23" y="25"/>
                  <a:pt x="23" y="25"/>
                </a:cubicBezTo>
                <a:cubicBezTo>
                  <a:pt x="23" y="25"/>
                  <a:pt x="23" y="25"/>
                  <a:pt x="24" y="25"/>
                </a:cubicBezTo>
                <a:cubicBezTo>
                  <a:pt x="24" y="25"/>
                  <a:pt x="24" y="25"/>
                  <a:pt x="25" y="25"/>
                </a:cubicBezTo>
                <a:cubicBezTo>
                  <a:pt x="27" y="22"/>
                  <a:pt x="27" y="22"/>
                  <a:pt x="28" y="21"/>
                </a:cubicBezTo>
                <a:cubicBezTo>
                  <a:pt x="29" y="21"/>
                  <a:pt x="30" y="20"/>
                  <a:pt x="32" y="20"/>
                </a:cubicBezTo>
                <a:cubicBezTo>
                  <a:pt x="34" y="20"/>
                  <a:pt x="36" y="22"/>
                  <a:pt x="36" y="24"/>
                </a:cubicBezTo>
                <a:cubicBezTo>
                  <a:pt x="36" y="26"/>
                  <a:pt x="35" y="27"/>
                  <a:pt x="33" y="28"/>
                </a:cubicBezTo>
                <a:cubicBezTo>
                  <a:pt x="30" y="29"/>
                  <a:pt x="26" y="32"/>
                  <a:pt x="26" y="36"/>
                </a:cubicBezTo>
                <a:cubicBezTo>
                  <a:pt x="26" y="38"/>
                  <a:pt x="26" y="38"/>
                  <a:pt x="26" y="38"/>
                </a:cubicBezTo>
                <a:cubicBezTo>
                  <a:pt x="26" y="38"/>
                  <a:pt x="27" y="39"/>
                  <a:pt x="27" y="39"/>
                </a:cubicBezTo>
                <a:cubicBezTo>
                  <a:pt x="35" y="39"/>
                  <a:pt x="35" y="39"/>
                  <a:pt x="35" y="39"/>
                </a:cubicBezTo>
                <a:cubicBezTo>
                  <a:pt x="36" y="39"/>
                  <a:pt x="36" y="38"/>
                  <a:pt x="36" y="38"/>
                </a:cubicBezTo>
                <a:cubicBezTo>
                  <a:pt x="36" y="37"/>
                  <a:pt x="38" y="35"/>
                  <a:pt x="40" y="34"/>
                </a:cubicBezTo>
                <a:cubicBezTo>
                  <a:pt x="43" y="32"/>
                  <a:pt x="47" y="30"/>
                  <a:pt x="47" y="24"/>
                </a:cubicBezTo>
                <a:cubicBezTo>
                  <a:pt x="47" y="16"/>
                  <a:pt x="39" y="11"/>
                  <a:pt x="32" y="11"/>
                </a:cubicBezTo>
                <a:close/>
                <a:moveTo>
                  <a:pt x="36" y="43"/>
                </a:moveTo>
                <a:cubicBezTo>
                  <a:pt x="36" y="42"/>
                  <a:pt x="36" y="42"/>
                  <a:pt x="35" y="42"/>
                </a:cubicBezTo>
                <a:cubicBezTo>
                  <a:pt x="27" y="42"/>
                  <a:pt x="27" y="42"/>
                  <a:pt x="27" y="42"/>
                </a:cubicBezTo>
                <a:cubicBezTo>
                  <a:pt x="27" y="42"/>
                  <a:pt x="26" y="42"/>
                  <a:pt x="26" y="43"/>
                </a:cubicBezTo>
                <a:cubicBezTo>
                  <a:pt x="26" y="51"/>
                  <a:pt x="26" y="51"/>
                  <a:pt x="26" y="51"/>
                </a:cubicBezTo>
                <a:cubicBezTo>
                  <a:pt x="26" y="51"/>
                  <a:pt x="27" y="52"/>
                  <a:pt x="27" y="52"/>
                </a:cubicBezTo>
                <a:cubicBezTo>
                  <a:pt x="35" y="52"/>
                  <a:pt x="35" y="52"/>
                  <a:pt x="35" y="52"/>
                </a:cubicBezTo>
                <a:cubicBezTo>
                  <a:pt x="36" y="52"/>
                  <a:pt x="36" y="51"/>
                  <a:pt x="36" y="51"/>
                </a:cubicBezTo>
                <a:lnTo>
                  <a:pt x="36" y="43"/>
                </a:lnTo>
                <a:close/>
              </a:path>
            </a:pathLst>
          </a:custGeom>
          <a:solidFill>
            <a:sysClr val="window" lastClr="FFFFFF"/>
          </a:solidFill>
          <a:ln w="9525">
            <a:noFill/>
            <a:round/>
            <a:headEnd/>
            <a:tailEnd/>
          </a:ln>
        </p:spPr>
        <p:txBody>
          <a:bodyPr vert="horz" wrap="square" lIns="121920" tIns="60960" rIns="121920" bIns="60960" numCol="1" anchor="t" anchorCtr="0" compatLnSpc="1">
            <a:prstTxWarp prst="textNoShape">
              <a:avLst/>
            </a:prstTxWarp>
          </a:bodyP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2000" b="0" i="0" u="none" strike="noStrike" kern="0" cap="none" spc="0" normalizeH="0" baseline="0" noProof="0" dirty="0" smtClean="0">
              <a:ln>
                <a:noFill/>
              </a:ln>
              <a:solidFill>
                <a:prstClr val="black"/>
              </a:solidFill>
              <a:effectLst/>
              <a:uLnTx/>
              <a:uFillTx/>
              <a:latin typeface="EYInterstate Light" panose="02000506000000020004" pitchFamily="2" charset="0"/>
            </a:endParaRPr>
          </a:p>
        </p:txBody>
      </p:sp>
    </p:spTree>
    <p:extLst>
      <p:ext uri="{BB962C8B-B14F-4D97-AF65-F5344CB8AC3E}">
        <p14:creationId xmlns:p14="http://schemas.microsoft.com/office/powerpoint/2010/main" val="91257093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94"/>
          <a:ext cx="1587" cy="1587"/>
        </p:xfrm>
        <a:graphic>
          <a:graphicData uri="http://schemas.openxmlformats.org/presentationml/2006/ole">
            <mc:AlternateContent xmlns:mc="http://schemas.openxmlformats.org/markup-compatibility/2006">
              <mc:Choice xmlns:v="urn:schemas-microsoft-com:vml" Requires="v">
                <p:oleObj spid="_x0000_s956422"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94"/>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27" name="Title 1"/>
          <p:cNvSpPr txBox="1">
            <a:spLocks/>
          </p:cNvSpPr>
          <p:nvPr/>
        </p:nvSpPr>
        <p:spPr bwMode="auto">
          <a:xfrm>
            <a:off x="1185978" y="158383"/>
            <a:ext cx="8800169"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a:solidFill>
                  <a:srgbClr val="FFFFFF"/>
                </a:solidFill>
              </a:rPr>
              <a:t>Un service hautement sécurisé</a:t>
            </a:r>
          </a:p>
        </p:txBody>
      </p:sp>
      <p:sp>
        <p:nvSpPr>
          <p:cNvPr id="28" name="Rectangle 27"/>
          <p:cNvSpPr/>
          <p:nvPr/>
        </p:nvSpPr>
        <p:spPr bwMode="auto">
          <a:xfrm>
            <a:off x="147756" y="4219874"/>
            <a:ext cx="2455200" cy="2578504"/>
          </a:xfrm>
          <a:prstGeom prst="rect">
            <a:avLst/>
          </a:prstGeom>
          <a:solidFill>
            <a:srgbClr val="C9E7E9">
              <a:alpha val="40000"/>
            </a:srgbClr>
          </a:solidFill>
          <a:ln>
            <a:noFill/>
          </a:ln>
          <a:effectLst/>
          <a:extLst/>
        </p:spPr>
        <p:txBody>
          <a:bodyPr vert="horz" wrap="square" lIns="104287" tIns="52144" rIns="104287" bIns="52144" numCol="1" rtlCol="0" anchor="ctr" anchorCtr="0" compatLnSpc="1">
            <a:prstTxWarp prst="textNoShape">
              <a:avLst/>
            </a:prstTxWarp>
          </a:bodyPr>
          <a:lstStyle/>
          <a:p>
            <a:pPr algn="ctr" defTabSz="1042988"/>
            <a:endParaRPr lang="fr-FR" b="1" dirty="0">
              <a:solidFill>
                <a:srgbClr val="FFFFFF"/>
              </a:solidFill>
              <a:latin typeface="Arial" charset="0"/>
            </a:endParaRPr>
          </a:p>
        </p:txBody>
      </p:sp>
      <p:sp>
        <p:nvSpPr>
          <p:cNvPr id="29" name="Rectangle 28"/>
          <p:cNvSpPr/>
          <p:nvPr/>
        </p:nvSpPr>
        <p:spPr bwMode="auto">
          <a:xfrm>
            <a:off x="2795035" y="4219874"/>
            <a:ext cx="2453522" cy="2578504"/>
          </a:xfrm>
          <a:prstGeom prst="rect">
            <a:avLst/>
          </a:prstGeom>
          <a:solidFill>
            <a:srgbClr val="E9F5F6"/>
          </a:solidFill>
          <a:ln>
            <a:noFill/>
          </a:ln>
          <a:effectLst/>
          <a:extLst/>
        </p:spPr>
        <p:txBody>
          <a:bodyPr vert="horz" wrap="square" lIns="104287" tIns="52144" rIns="104287" bIns="52144" numCol="1" rtlCol="0" anchor="ctr" anchorCtr="0" compatLnSpc="1">
            <a:prstTxWarp prst="textNoShape">
              <a:avLst/>
            </a:prstTxWarp>
          </a:bodyPr>
          <a:lstStyle/>
          <a:p>
            <a:pPr algn="ctr" defTabSz="1042988"/>
            <a:endParaRPr lang="fr-FR" b="1" dirty="0">
              <a:solidFill>
                <a:srgbClr val="FFFFFF"/>
              </a:solidFill>
              <a:latin typeface="Arial" charset="0"/>
            </a:endParaRPr>
          </a:p>
        </p:txBody>
      </p:sp>
      <p:sp>
        <p:nvSpPr>
          <p:cNvPr id="30" name="Rectangle 29"/>
          <p:cNvSpPr/>
          <p:nvPr/>
        </p:nvSpPr>
        <p:spPr bwMode="auto">
          <a:xfrm>
            <a:off x="5469546" y="4219874"/>
            <a:ext cx="2453522" cy="2578504"/>
          </a:xfrm>
          <a:prstGeom prst="rect">
            <a:avLst/>
          </a:prstGeom>
          <a:solidFill>
            <a:srgbClr val="4B5468">
              <a:alpha val="40000"/>
            </a:srgbClr>
          </a:solidFill>
          <a:ln>
            <a:noFill/>
          </a:ln>
          <a:effectLst/>
          <a:extLst/>
        </p:spPr>
        <p:txBody>
          <a:bodyPr vert="horz" wrap="square" lIns="104287" tIns="52144" rIns="104287" bIns="52144" numCol="1" rtlCol="0" anchor="ctr" anchorCtr="0" compatLnSpc="1">
            <a:prstTxWarp prst="textNoShape">
              <a:avLst/>
            </a:prstTxWarp>
          </a:bodyPr>
          <a:lstStyle/>
          <a:p>
            <a:pPr algn="ctr" defTabSz="1042988"/>
            <a:endParaRPr lang="fr-FR" b="1" dirty="0">
              <a:solidFill>
                <a:srgbClr val="FFFFFF"/>
              </a:solidFill>
              <a:latin typeface="Arial" charset="0"/>
            </a:endParaRPr>
          </a:p>
        </p:txBody>
      </p:sp>
      <p:sp>
        <p:nvSpPr>
          <p:cNvPr id="31" name="Rectangle 30"/>
          <p:cNvSpPr/>
          <p:nvPr/>
        </p:nvSpPr>
        <p:spPr bwMode="auto">
          <a:xfrm>
            <a:off x="8102226" y="4219874"/>
            <a:ext cx="2453522" cy="2578504"/>
          </a:xfrm>
          <a:prstGeom prst="rect">
            <a:avLst/>
          </a:prstGeom>
          <a:solidFill>
            <a:srgbClr val="E27959">
              <a:alpha val="40000"/>
            </a:srgbClr>
          </a:solidFill>
          <a:ln>
            <a:noFill/>
          </a:ln>
          <a:effectLst/>
          <a:extLst/>
        </p:spPr>
        <p:txBody>
          <a:bodyPr vert="horz" wrap="square" lIns="104287" tIns="52144" rIns="104287" bIns="52144" numCol="1" rtlCol="0" anchor="ctr" anchorCtr="0" compatLnSpc="1">
            <a:prstTxWarp prst="textNoShape">
              <a:avLst/>
            </a:prstTxWarp>
          </a:bodyPr>
          <a:lstStyle/>
          <a:p>
            <a:pPr algn="ctr" defTabSz="1042988"/>
            <a:endParaRPr lang="fr-FR" b="1" dirty="0">
              <a:solidFill>
                <a:srgbClr val="FFFFFF"/>
              </a:solidFill>
              <a:latin typeface="Arial" charset="0"/>
            </a:endParaRPr>
          </a:p>
        </p:txBody>
      </p:sp>
      <p:sp>
        <p:nvSpPr>
          <p:cNvPr id="32" name="Rectangle 31"/>
          <p:cNvSpPr/>
          <p:nvPr/>
        </p:nvSpPr>
        <p:spPr bwMode="auto">
          <a:xfrm>
            <a:off x="394137" y="1909889"/>
            <a:ext cx="2672153" cy="632928"/>
          </a:xfrm>
          <a:prstGeom prst="rect">
            <a:avLst/>
          </a:prstGeom>
          <a:solidFill>
            <a:schemeClr val="accent1">
              <a:lumMod val="90000"/>
            </a:schemeClr>
          </a:solidFill>
          <a:ln>
            <a:noFill/>
          </a:ln>
          <a:effectLst/>
          <a:extLst/>
        </p:spPr>
        <p:txBody>
          <a:bodyPr vert="horz" wrap="square" lIns="104287" tIns="52144" rIns="104287" bIns="52144" numCol="1" rtlCol="0" anchor="ctr" anchorCtr="0" compatLnSpc="1">
            <a:prstTxWarp prst="textNoShape">
              <a:avLst/>
            </a:prstTxWarp>
          </a:bodyPr>
          <a:lstStyle/>
          <a:p>
            <a:pPr algn="ctr" defTabSz="1042988"/>
            <a:r>
              <a:rPr lang="fr-FR" b="1" dirty="0" smtClean="0">
                <a:solidFill>
                  <a:srgbClr val="FFFFFF"/>
                </a:solidFill>
                <a:latin typeface="Arial" charset="0"/>
              </a:rPr>
              <a:t>Confidentialité</a:t>
            </a:r>
            <a:endParaRPr lang="fr-FR" b="1" dirty="0">
              <a:solidFill>
                <a:srgbClr val="FFFFFF"/>
              </a:solidFill>
              <a:latin typeface="Arial" charset="0"/>
            </a:endParaRPr>
          </a:p>
        </p:txBody>
      </p:sp>
      <p:sp>
        <p:nvSpPr>
          <p:cNvPr id="33" name="Rectangle 32"/>
          <p:cNvSpPr/>
          <p:nvPr/>
        </p:nvSpPr>
        <p:spPr bwMode="auto">
          <a:xfrm>
            <a:off x="4016259" y="1911592"/>
            <a:ext cx="2672153" cy="632928"/>
          </a:xfrm>
          <a:prstGeom prst="rect">
            <a:avLst/>
          </a:prstGeom>
          <a:solidFill>
            <a:srgbClr val="4B5468"/>
          </a:solidFill>
          <a:ln>
            <a:noFill/>
          </a:ln>
          <a:effectLst/>
          <a:extLst/>
        </p:spPr>
        <p:txBody>
          <a:bodyPr vert="horz" wrap="square" lIns="104287" tIns="52144" rIns="104287" bIns="52144" numCol="1" rtlCol="0" anchor="ctr" anchorCtr="0" compatLnSpc="1">
            <a:prstTxWarp prst="textNoShape">
              <a:avLst/>
            </a:prstTxWarp>
          </a:bodyPr>
          <a:lstStyle/>
          <a:p>
            <a:pPr algn="ctr" defTabSz="1042988"/>
            <a:r>
              <a:rPr lang="fr-FR" b="1" dirty="0" smtClean="0">
                <a:solidFill>
                  <a:srgbClr val="FFFFFF"/>
                </a:solidFill>
                <a:latin typeface="Arial" charset="0"/>
              </a:rPr>
              <a:t>Notification</a:t>
            </a:r>
            <a:endParaRPr lang="fr-FR" b="1" dirty="0">
              <a:solidFill>
                <a:srgbClr val="FFFFFF"/>
              </a:solidFill>
              <a:latin typeface="Arial" charset="0"/>
            </a:endParaRPr>
          </a:p>
        </p:txBody>
      </p:sp>
      <p:sp>
        <p:nvSpPr>
          <p:cNvPr id="34" name="Rectangle 33"/>
          <p:cNvSpPr/>
          <p:nvPr/>
        </p:nvSpPr>
        <p:spPr bwMode="auto">
          <a:xfrm>
            <a:off x="7638381" y="1909889"/>
            <a:ext cx="2672153" cy="632928"/>
          </a:xfrm>
          <a:prstGeom prst="rect">
            <a:avLst/>
          </a:prstGeom>
          <a:solidFill>
            <a:srgbClr val="E27959"/>
          </a:solidFill>
          <a:ln>
            <a:noFill/>
          </a:ln>
          <a:effectLst/>
          <a:extLst/>
        </p:spPr>
        <p:txBody>
          <a:bodyPr vert="horz" wrap="square" lIns="104287" tIns="52144" rIns="104287" bIns="52144" numCol="1" rtlCol="0" anchor="ctr" anchorCtr="0" compatLnSpc="1">
            <a:prstTxWarp prst="textNoShape">
              <a:avLst/>
            </a:prstTxWarp>
          </a:bodyPr>
          <a:lstStyle/>
          <a:p>
            <a:pPr algn="ctr" defTabSz="1042988"/>
            <a:r>
              <a:rPr lang="fr-FR" b="1" dirty="0" smtClean="0">
                <a:solidFill>
                  <a:srgbClr val="FFFFFF"/>
                </a:solidFill>
                <a:latin typeface="Arial" charset="0"/>
              </a:rPr>
              <a:t>Traçabilité</a:t>
            </a:r>
            <a:endParaRPr lang="fr-FR" b="1" dirty="0">
              <a:solidFill>
                <a:srgbClr val="FFFFFF"/>
              </a:solidFill>
              <a:latin typeface="Arial" charset="0"/>
            </a:endParaRPr>
          </a:p>
        </p:txBody>
      </p:sp>
      <p:sp>
        <p:nvSpPr>
          <p:cNvPr id="35" name="Rectangle 34"/>
          <p:cNvSpPr/>
          <p:nvPr/>
        </p:nvSpPr>
        <p:spPr>
          <a:xfrm>
            <a:off x="160211" y="4257864"/>
            <a:ext cx="2441071" cy="2132950"/>
          </a:xfrm>
          <a:prstGeom prst="rect">
            <a:avLst/>
          </a:prstGeom>
        </p:spPr>
        <p:txBody>
          <a:bodyPr wrap="square">
            <a:noAutofit/>
          </a:bodyPr>
          <a:lstStyle/>
          <a:p>
            <a:pPr marL="180975" indent="-180975" algn="just" defTabSz="1042988" eaLnBrk="1" fontAlgn="auto" hangingPunct="1">
              <a:spcBef>
                <a:spcPts val="0"/>
              </a:spcBef>
              <a:spcAft>
                <a:spcPts val="300"/>
              </a:spcAft>
              <a:buClr>
                <a:srgbClr val="1C3871"/>
              </a:buClr>
              <a:buFont typeface="Wingdings" panose="05000000000000000000" pitchFamily="2" charset="2"/>
              <a:buChar char="§"/>
            </a:pPr>
            <a:r>
              <a:rPr lang="fr-FR" sz="1100" dirty="0" smtClean="0">
                <a:solidFill>
                  <a:srgbClr val="000000">
                    <a:lumMod val="75000"/>
                    <a:lumOff val="25000"/>
                  </a:srgbClr>
                </a:solidFill>
                <a:latin typeface="Arial"/>
              </a:rPr>
              <a:t>La </a:t>
            </a:r>
            <a:r>
              <a:rPr lang="fr-FR" sz="1100" b="1" kern="0" dirty="0">
                <a:solidFill>
                  <a:srgbClr val="17588B"/>
                </a:solidFill>
                <a:latin typeface="Arial" panose="020B0604020202020204"/>
                <a:cs typeface="Arial" panose="020B0604020202020204" pitchFamily="34" charset="0"/>
              </a:rPr>
              <a:t>création</a:t>
            </a:r>
            <a:r>
              <a:rPr lang="fr-FR" sz="1050" dirty="0" smtClean="0">
                <a:solidFill>
                  <a:srgbClr val="000000">
                    <a:lumMod val="75000"/>
                    <a:lumOff val="25000"/>
                  </a:srgbClr>
                </a:solidFill>
                <a:latin typeface="Arial"/>
              </a:rPr>
              <a:t> </a:t>
            </a:r>
            <a:r>
              <a:rPr lang="fr-FR" sz="1100" dirty="0" smtClean="0">
                <a:solidFill>
                  <a:srgbClr val="000000">
                    <a:lumMod val="75000"/>
                    <a:lumOff val="25000"/>
                  </a:srgbClr>
                </a:solidFill>
                <a:latin typeface="Arial"/>
              </a:rPr>
              <a:t>du DMP et sa </a:t>
            </a:r>
            <a:r>
              <a:rPr lang="fr-FR" sz="1100" b="1" kern="0" dirty="0">
                <a:solidFill>
                  <a:srgbClr val="17588B"/>
                </a:solidFill>
                <a:latin typeface="Arial" panose="020B0604020202020204"/>
                <a:cs typeface="Arial" panose="020B0604020202020204" pitchFamily="34" charset="0"/>
              </a:rPr>
              <a:t>consultation par un professionnel de santé </a:t>
            </a:r>
            <a:r>
              <a:rPr lang="fr-FR" sz="1100" dirty="0" smtClean="0">
                <a:solidFill>
                  <a:srgbClr val="000000">
                    <a:lumMod val="75000"/>
                    <a:lumOff val="25000"/>
                  </a:srgbClr>
                </a:solidFill>
                <a:latin typeface="Arial"/>
              </a:rPr>
              <a:t>requièrent l’accord du patient.</a:t>
            </a:r>
          </a:p>
          <a:p>
            <a:pPr marL="180975" indent="-180975" algn="just" defTabSz="1042988" eaLnBrk="1" fontAlgn="auto" hangingPunct="1">
              <a:spcBef>
                <a:spcPts val="0"/>
              </a:spcBef>
              <a:spcAft>
                <a:spcPts val="300"/>
              </a:spcAft>
              <a:buClr>
                <a:srgbClr val="1C3871"/>
              </a:buClr>
              <a:buFont typeface="Wingdings" panose="05000000000000000000" pitchFamily="2" charset="2"/>
              <a:buChar char="§"/>
            </a:pPr>
            <a:r>
              <a:rPr lang="fr-FR" sz="1100" dirty="0" smtClean="0">
                <a:solidFill>
                  <a:srgbClr val="000000">
                    <a:lumMod val="75000"/>
                    <a:lumOff val="25000"/>
                  </a:srgbClr>
                </a:solidFill>
                <a:latin typeface="Arial"/>
              </a:rPr>
              <a:t>Le </a:t>
            </a:r>
            <a:r>
              <a:rPr lang="fr-FR" sz="1100" b="1" kern="0" dirty="0">
                <a:solidFill>
                  <a:srgbClr val="17588B"/>
                </a:solidFill>
                <a:latin typeface="Arial" panose="020B0604020202020204"/>
                <a:cs typeface="Arial" panose="020B0604020202020204" pitchFamily="34" charset="0"/>
              </a:rPr>
              <a:t>patient</a:t>
            </a:r>
            <a:r>
              <a:rPr lang="fr-FR" sz="1100" dirty="0" smtClean="0">
                <a:solidFill>
                  <a:srgbClr val="000000">
                    <a:lumMod val="75000"/>
                    <a:lumOff val="25000"/>
                  </a:srgbClr>
                </a:solidFill>
                <a:latin typeface="Arial"/>
              </a:rPr>
              <a:t> peut </a:t>
            </a:r>
            <a:r>
              <a:rPr lang="fr-FR" sz="1100" b="1" kern="0" dirty="0">
                <a:solidFill>
                  <a:srgbClr val="17588B"/>
                </a:solidFill>
                <a:latin typeface="Arial" panose="020B0604020202020204"/>
                <a:cs typeface="Arial" panose="020B0604020202020204" pitchFamily="34" charset="0"/>
              </a:rPr>
              <a:t>masquer</a:t>
            </a:r>
            <a:r>
              <a:rPr lang="fr-FR" sz="1100" dirty="0" smtClean="0">
                <a:solidFill>
                  <a:srgbClr val="000000">
                    <a:lumMod val="75000"/>
                    <a:lumOff val="25000"/>
                  </a:srgbClr>
                </a:solidFill>
                <a:latin typeface="Arial"/>
              </a:rPr>
              <a:t> </a:t>
            </a:r>
            <a:r>
              <a:rPr lang="fr-FR" sz="1100" b="1" kern="0" dirty="0">
                <a:solidFill>
                  <a:srgbClr val="17588B"/>
                </a:solidFill>
                <a:latin typeface="Arial" panose="020B0604020202020204"/>
                <a:cs typeface="Arial" panose="020B0604020202020204" pitchFamily="34" charset="0"/>
              </a:rPr>
              <a:t>une information </a:t>
            </a:r>
            <a:r>
              <a:rPr lang="fr-FR" sz="1100" dirty="0" smtClean="0">
                <a:solidFill>
                  <a:srgbClr val="000000">
                    <a:lumMod val="75000"/>
                    <a:lumOff val="25000"/>
                  </a:srgbClr>
                </a:solidFill>
                <a:latin typeface="Arial"/>
              </a:rPr>
              <a:t>et </a:t>
            </a:r>
            <a:r>
              <a:rPr lang="fr-FR" sz="1100" b="1" kern="0" dirty="0">
                <a:solidFill>
                  <a:srgbClr val="17588B"/>
                </a:solidFill>
                <a:latin typeface="Arial" panose="020B0604020202020204"/>
                <a:cs typeface="Arial" panose="020B0604020202020204" pitchFamily="34" charset="0"/>
              </a:rPr>
              <a:t>seul son </a:t>
            </a:r>
            <a:r>
              <a:rPr lang="fr-FR" sz="1100" b="1" kern="0" dirty="0" smtClean="0">
                <a:solidFill>
                  <a:srgbClr val="17588B"/>
                </a:solidFill>
                <a:latin typeface="Arial" panose="020B0604020202020204"/>
                <a:cs typeface="Arial" panose="020B0604020202020204" pitchFamily="34" charset="0"/>
              </a:rPr>
              <a:t>médecin traitant</a:t>
            </a:r>
            <a:r>
              <a:rPr lang="fr-FR" sz="1100" dirty="0" smtClean="0">
                <a:solidFill>
                  <a:srgbClr val="000000">
                    <a:lumMod val="75000"/>
                    <a:lumOff val="25000"/>
                  </a:srgbClr>
                </a:solidFill>
                <a:latin typeface="Arial"/>
              </a:rPr>
              <a:t> et l’auteur du document pourront en prendre connaissance.</a:t>
            </a:r>
          </a:p>
          <a:p>
            <a:pPr marL="180975" indent="-180975" algn="just" defTabSz="1042988" eaLnBrk="1" fontAlgn="auto" hangingPunct="1">
              <a:spcBef>
                <a:spcPts val="0"/>
              </a:spcBef>
              <a:spcAft>
                <a:spcPts val="300"/>
              </a:spcAft>
              <a:buClr>
                <a:srgbClr val="1C3871"/>
              </a:buClr>
              <a:buFont typeface="Wingdings" panose="05000000000000000000" pitchFamily="2" charset="2"/>
              <a:buChar char="§"/>
            </a:pPr>
            <a:r>
              <a:rPr lang="fr-FR" sz="1100" dirty="0" smtClean="0">
                <a:solidFill>
                  <a:srgbClr val="000000">
                    <a:lumMod val="75000"/>
                    <a:lumOff val="25000"/>
                  </a:srgbClr>
                </a:solidFill>
                <a:latin typeface="Arial"/>
              </a:rPr>
              <a:t>Seule une situation </a:t>
            </a:r>
            <a:r>
              <a:rPr lang="fr-FR" sz="1100" kern="0" dirty="0" smtClean="0">
                <a:solidFill>
                  <a:srgbClr val="000000">
                    <a:lumMod val="75000"/>
                    <a:lumOff val="25000"/>
                  </a:srgbClr>
                </a:solidFill>
                <a:latin typeface="Arial"/>
                <a:cs typeface="Arial" panose="020B0604020202020204" pitchFamily="34" charset="0"/>
              </a:rPr>
              <a:t>d’urgence justifie l’accès par un professionnel au </a:t>
            </a:r>
            <a:r>
              <a:rPr lang="fr-FR" sz="1100" kern="0" dirty="0">
                <a:solidFill>
                  <a:srgbClr val="000000">
                    <a:lumMod val="75000"/>
                    <a:lumOff val="25000"/>
                  </a:srgbClr>
                </a:solidFill>
                <a:latin typeface="Arial"/>
                <a:cs typeface="Arial" panose="020B0604020202020204" pitchFamily="34" charset="0"/>
              </a:rPr>
              <a:t>DMP </a:t>
            </a:r>
            <a:r>
              <a:rPr lang="fr-FR" sz="1100" kern="0" dirty="0" smtClean="0">
                <a:solidFill>
                  <a:srgbClr val="000000">
                    <a:lumMod val="75000"/>
                    <a:lumOff val="25000"/>
                  </a:srgbClr>
                </a:solidFill>
                <a:latin typeface="Arial"/>
                <a:cs typeface="Arial" panose="020B0604020202020204" pitchFamily="34" charset="0"/>
              </a:rPr>
              <a:t>sans accord préalable : il s’agit du </a:t>
            </a:r>
            <a:r>
              <a:rPr lang="fr-FR" sz="1100" b="1" kern="0" dirty="0">
                <a:solidFill>
                  <a:srgbClr val="17588B"/>
                </a:solidFill>
                <a:latin typeface="Arial" panose="020B0604020202020204"/>
                <a:cs typeface="Arial" panose="020B0604020202020204" pitchFamily="34" charset="0"/>
              </a:rPr>
              <a:t>mode « bris de glace ». </a:t>
            </a:r>
            <a:endParaRPr lang="fr-FR" sz="1100" kern="0" dirty="0">
              <a:solidFill>
                <a:srgbClr val="000000">
                  <a:lumMod val="75000"/>
                  <a:lumOff val="25000"/>
                </a:srgbClr>
              </a:solidFill>
              <a:latin typeface="Arial"/>
              <a:cs typeface="Arial" panose="020B0604020202020204" pitchFamily="34" charset="0"/>
            </a:endParaRPr>
          </a:p>
        </p:txBody>
      </p:sp>
      <p:sp>
        <p:nvSpPr>
          <p:cNvPr id="36" name="Rectangle 35"/>
          <p:cNvSpPr/>
          <p:nvPr/>
        </p:nvSpPr>
        <p:spPr>
          <a:xfrm>
            <a:off x="147756" y="3610477"/>
            <a:ext cx="2453522" cy="264688"/>
          </a:xfrm>
          <a:prstGeom prst="rect">
            <a:avLst/>
          </a:prstGeom>
        </p:spPr>
        <p:txBody>
          <a:bodyPr wrap="square">
            <a:spAutoFit/>
          </a:bodyPr>
          <a:lstStyle/>
          <a:p>
            <a:pPr marL="0" lvl="1" indent="0" algn="ctr" eaLnBrk="1" fontAlgn="auto" hangingPunct="1">
              <a:lnSpc>
                <a:spcPct val="80000"/>
              </a:lnSpc>
              <a:spcBef>
                <a:spcPts val="1200"/>
              </a:spcBef>
              <a:spcAft>
                <a:spcPts val="0"/>
              </a:spcAft>
              <a:buClr>
                <a:srgbClr val="009900"/>
              </a:buClr>
              <a:buSzPct val="100000"/>
              <a:defRPr/>
            </a:pPr>
            <a:r>
              <a:rPr lang="fr-FR" b="1" kern="0" dirty="0" smtClean="0">
                <a:solidFill>
                  <a:srgbClr val="1C3871"/>
                </a:solidFill>
                <a:latin typeface="Arial" panose="020B0604020202020204"/>
                <a:cs typeface="Arial" panose="020B0604020202020204" pitchFamily="34" charset="0"/>
              </a:rPr>
              <a:t>Un accord du </a:t>
            </a:r>
            <a:r>
              <a:rPr lang="fr-FR" b="1" kern="0" dirty="0">
                <a:solidFill>
                  <a:srgbClr val="1C3871"/>
                </a:solidFill>
                <a:latin typeface="Arial" panose="020B0604020202020204"/>
                <a:cs typeface="Arial" panose="020B0604020202020204" pitchFamily="34" charset="0"/>
              </a:rPr>
              <a:t>patient</a:t>
            </a:r>
            <a:endParaRPr lang="fr-FR" sz="1600" kern="0" dirty="0">
              <a:solidFill>
                <a:srgbClr val="1C3871"/>
              </a:solidFill>
              <a:latin typeface="Arial" panose="020B0604020202020204"/>
            </a:endParaRPr>
          </a:p>
        </p:txBody>
      </p:sp>
      <p:sp>
        <p:nvSpPr>
          <p:cNvPr id="37" name="Rectangle 36"/>
          <p:cNvSpPr/>
          <p:nvPr/>
        </p:nvSpPr>
        <p:spPr>
          <a:xfrm>
            <a:off x="8114677" y="4257864"/>
            <a:ext cx="2413840" cy="2132950"/>
          </a:xfrm>
          <a:prstGeom prst="rect">
            <a:avLst/>
          </a:prstGeom>
          <a:noFill/>
          <a:ln>
            <a:noFill/>
          </a:ln>
        </p:spPr>
        <p:txBody>
          <a:bodyPr wrap="square">
            <a:noAutofit/>
          </a:bodyPr>
          <a:lstStyle/>
          <a:p>
            <a:pPr marL="180975" indent="-180975" algn="just" defTabSz="1042988" eaLnBrk="1" fontAlgn="auto" hangingPunct="1">
              <a:spcBef>
                <a:spcPts val="0"/>
              </a:spcBef>
              <a:spcAft>
                <a:spcPts val="600"/>
              </a:spcAft>
              <a:buClr>
                <a:srgbClr val="1C3871"/>
              </a:buClr>
              <a:buFont typeface="Wingdings" panose="05000000000000000000" pitchFamily="2" charset="2"/>
              <a:buChar char="§"/>
            </a:pPr>
            <a:r>
              <a:rPr lang="fr-FR" sz="1050" dirty="0">
                <a:solidFill>
                  <a:srgbClr val="000000">
                    <a:lumMod val="75000"/>
                    <a:lumOff val="25000"/>
                  </a:srgbClr>
                </a:solidFill>
                <a:latin typeface="Arial"/>
              </a:rPr>
              <a:t>Les professionnels de santé accèdent au DMP d’un patient </a:t>
            </a:r>
            <a:r>
              <a:rPr lang="fr-FR" sz="1050" b="1" kern="0" dirty="0">
                <a:solidFill>
                  <a:srgbClr val="17588B"/>
                </a:solidFill>
                <a:latin typeface="Arial" panose="020B0604020202020204"/>
                <a:cs typeface="Arial" panose="020B0604020202020204" pitchFamily="34" charset="0"/>
              </a:rPr>
              <a:t>grâce à leur carte CPS et leurs droits sont définis par une matrice </a:t>
            </a:r>
            <a:r>
              <a:rPr lang="fr-FR" sz="1050" b="1" kern="0" dirty="0" smtClean="0">
                <a:solidFill>
                  <a:srgbClr val="17588B"/>
                </a:solidFill>
                <a:latin typeface="Arial" panose="020B0604020202020204"/>
                <a:cs typeface="Arial" panose="020B0604020202020204" pitchFamily="34" charset="0"/>
              </a:rPr>
              <a:t>d’habilitations.</a:t>
            </a:r>
            <a:endParaRPr lang="fr-FR" sz="1050" b="1" kern="0" dirty="0">
              <a:solidFill>
                <a:srgbClr val="17588B"/>
              </a:solidFill>
              <a:latin typeface="Arial" panose="020B0604020202020204"/>
              <a:cs typeface="Arial" panose="020B0604020202020204" pitchFamily="34" charset="0"/>
            </a:endParaRPr>
          </a:p>
          <a:p>
            <a:pPr marL="180975" indent="-180975" algn="just" defTabSz="1042988" eaLnBrk="1" fontAlgn="auto" hangingPunct="1">
              <a:spcBef>
                <a:spcPts val="0"/>
              </a:spcBef>
              <a:spcAft>
                <a:spcPts val="600"/>
              </a:spcAft>
              <a:buClr>
                <a:srgbClr val="1C3871"/>
              </a:buClr>
              <a:buFont typeface="Wingdings" panose="05000000000000000000" pitchFamily="2" charset="2"/>
              <a:buChar char="§"/>
            </a:pPr>
            <a:r>
              <a:rPr lang="fr-FR" sz="1050" dirty="0">
                <a:solidFill>
                  <a:srgbClr val="000000">
                    <a:lumMod val="75000"/>
                    <a:lumOff val="25000"/>
                  </a:srgbClr>
                </a:solidFill>
                <a:latin typeface="Arial"/>
              </a:rPr>
              <a:t>Les accès des </a:t>
            </a:r>
            <a:r>
              <a:rPr lang="fr-FR" sz="1050" dirty="0" smtClean="0">
                <a:solidFill>
                  <a:srgbClr val="000000">
                    <a:lumMod val="75000"/>
                    <a:lumOff val="25000"/>
                  </a:srgbClr>
                </a:solidFill>
                <a:latin typeface="Arial"/>
              </a:rPr>
              <a:t>professionnels de santé sont </a:t>
            </a:r>
            <a:r>
              <a:rPr lang="fr-FR" sz="1050" b="1" kern="0" dirty="0">
                <a:solidFill>
                  <a:srgbClr val="17588B"/>
                </a:solidFill>
                <a:latin typeface="Arial" panose="020B0604020202020204"/>
                <a:cs typeface="Arial" panose="020B0604020202020204" pitchFamily="34" charset="0"/>
              </a:rPr>
              <a:t>tracés et accessibles</a:t>
            </a:r>
            <a:r>
              <a:rPr lang="fr-FR" sz="1050" b="1" dirty="0">
                <a:solidFill>
                  <a:srgbClr val="000000">
                    <a:lumMod val="75000"/>
                    <a:lumOff val="25000"/>
                  </a:srgbClr>
                </a:solidFill>
                <a:latin typeface="Arial"/>
              </a:rPr>
              <a:t> </a:t>
            </a:r>
            <a:r>
              <a:rPr lang="fr-FR" sz="1050" dirty="0">
                <a:solidFill>
                  <a:srgbClr val="000000">
                    <a:lumMod val="75000"/>
                    <a:lumOff val="25000"/>
                  </a:srgbClr>
                </a:solidFill>
                <a:latin typeface="Arial"/>
              </a:rPr>
              <a:t>au patient ainsi qu’à son médecin </a:t>
            </a:r>
            <a:r>
              <a:rPr lang="fr-FR" sz="1050" dirty="0" smtClean="0">
                <a:solidFill>
                  <a:srgbClr val="000000">
                    <a:lumMod val="75000"/>
                    <a:lumOff val="25000"/>
                  </a:srgbClr>
                </a:solidFill>
                <a:latin typeface="Arial"/>
              </a:rPr>
              <a:t>traitant.</a:t>
            </a:r>
            <a:endParaRPr lang="fr-FR" sz="1050" dirty="0">
              <a:solidFill>
                <a:srgbClr val="000000">
                  <a:lumMod val="75000"/>
                  <a:lumOff val="25000"/>
                </a:srgbClr>
              </a:solidFill>
              <a:latin typeface="Arial"/>
            </a:endParaRPr>
          </a:p>
        </p:txBody>
      </p:sp>
      <p:sp>
        <p:nvSpPr>
          <p:cNvPr id="38" name="Rectangle 37"/>
          <p:cNvSpPr/>
          <p:nvPr/>
        </p:nvSpPr>
        <p:spPr>
          <a:xfrm>
            <a:off x="5436306" y="3610479"/>
            <a:ext cx="2453522" cy="437043"/>
          </a:xfrm>
          <a:prstGeom prst="rect">
            <a:avLst/>
          </a:prstGeom>
        </p:spPr>
        <p:txBody>
          <a:bodyPr wrap="square">
            <a:spAutoFit/>
          </a:bodyPr>
          <a:lstStyle/>
          <a:p>
            <a:pPr marL="0" lvl="1" indent="0" algn="ctr" eaLnBrk="1" fontAlgn="auto" hangingPunct="1">
              <a:lnSpc>
                <a:spcPct val="80000"/>
              </a:lnSpc>
              <a:spcBef>
                <a:spcPts val="1200"/>
              </a:spcBef>
              <a:spcAft>
                <a:spcPts val="0"/>
              </a:spcAft>
              <a:buClr>
                <a:srgbClr val="009900"/>
              </a:buClr>
              <a:buSzPct val="100000"/>
              <a:defRPr/>
            </a:pPr>
            <a:r>
              <a:rPr lang="fr-FR" b="1" kern="0" dirty="0" smtClean="0">
                <a:solidFill>
                  <a:srgbClr val="1C3871"/>
                </a:solidFill>
                <a:latin typeface="Arial" panose="020B0604020202020204"/>
                <a:cs typeface="Arial" panose="020B0604020202020204" pitchFamily="34" charset="0"/>
              </a:rPr>
              <a:t>Un système de notifications</a:t>
            </a:r>
            <a:endParaRPr lang="fr-FR" sz="1600" kern="0" dirty="0">
              <a:solidFill>
                <a:srgbClr val="1C3871"/>
              </a:solidFill>
              <a:latin typeface="Arial" panose="020B0604020202020204"/>
            </a:endParaRPr>
          </a:p>
        </p:txBody>
      </p:sp>
      <p:sp>
        <p:nvSpPr>
          <p:cNvPr id="39" name="Rectangle 38"/>
          <p:cNvSpPr/>
          <p:nvPr/>
        </p:nvSpPr>
        <p:spPr>
          <a:xfrm>
            <a:off x="7953799" y="3438119"/>
            <a:ext cx="2652155" cy="781752"/>
          </a:xfrm>
          <a:prstGeom prst="rect">
            <a:avLst/>
          </a:prstGeom>
        </p:spPr>
        <p:txBody>
          <a:bodyPr wrap="square">
            <a:spAutoFit/>
          </a:bodyPr>
          <a:lstStyle/>
          <a:p>
            <a:pPr marL="0" lvl="1" indent="0" algn="ctr" eaLnBrk="1" fontAlgn="auto" hangingPunct="1">
              <a:lnSpc>
                <a:spcPct val="80000"/>
              </a:lnSpc>
              <a:spcBef>
                <a:spcPts val="1200"/>
              </a:spcBef>
              <a:spcAft>
                <a:spcPts val="0"/>
              </a:spcAft>
              <a:buClr>
                <a:srgbClr val="009900"/>
              </a:buClr>
              <a:buSzPct val="100000"/>
              <a:defRPr/>
            </a:pPr>
            <a:r>
              <a:rPr lang="fr-FR" b="1" kern="0" dirty="0" smtClean="0">
                <a:solidFill>
                  <a:srgbClr val="1C3871"/>
                </a:solidFill>
                <a:latin typeface="Arial" panose="020B0604020202020204"/>
                <a:cs typeface="Arial" panose="020B0604020202020204" pitchFamily="34" charset="0"/>
              </a:rPr>
              <a:t>Un contrôle renforcé de la consultation du </a:t>
            </a:r>
            <a:r>
              <a:rPr lang="fr-FR" b="1" kern="0" dirty="0">
                <a:solidFill>
                  <a:srgbClr val="1C3871"/>
                </a:solidFill>
                <a:latin typeface="Arial" panose="020B0604020202020204"/>
                <a:cs typeface="Arial" panose="020B0604020202020204" pitchFamily="34" charset="0"/>
              </a:rPr>
              <a:t>DMP par les professionnels de santé </a:t>
            </a:r>
            <a:r>
              <a:rPr lang="fr-FR" b="1" kern="0" dirty="0" smtClean="0">
                <a:solidFill>
                  <a:srgbClr val="1C3871"/>
                </a:solidFill>
                <a:latin typeface="Arial" panose="020B0604020202020204"/>
                <a:cs typeface="Arial" panose="020B0604020202020204" pitchFamily="34" charset="0"/>
              </a:rPr>
              <a:t>via une authentificatio</a:t>
            </a:r>
            <a:r>
              <a:rPr lang="fr-FR" b="1" kern="0" dirty="0">
                <a:solidFill>
                  <a:srgbClr val="1C3871"/>
                </a:solidFill>
                <a:latin typeface="Arial" panose="020B0604020202020204"/>
                <a:cs typeface="Arial" panose="020B0604020202020204" pitchFamily="34" charset="0"/>
              </a:rPr>
              <a:t>n</a:t>
            </a:r>
            <a:r>
              <a:rPr lang="fr-FR" b="1" kern="0" dirty="0" smtClean="0">
                <a:solidFill>
                  <a:srgbClr val="1C3871"/>
                </a:solidFill>
                <a:latin typeface="Arial" panose="020B0604020202020204"/>
                <a:cs typeface="Arial" panose="020B0604020202020204" pitchFamily="34" charset="0"/>
              </a:rPr>
              <a:t> forte</a:t>
            </a:r>
            <a:endParaRPr lang="fr-FR" sz="1600" dirty="0">
              <a:solidFill>
                <a:srgbClr val="1C3871"/>
              </a:solidFill>
              <a:latin typeface="Arial" panose="020B0604020202020204"/>
            </a:endParaRPr>
          </a:p>
        </p:txBody>
      </p:sp>
      <p:sp>
        <p:nvSpPr>
          <p:cNvPr id="40" name="Rectangle 39"/>
          <p:cNvSpPr/>
          <p:nvPr/>
        </p:nvSpPr>
        <p:spPr>
          <a:xfrm>
            <a:off x="5481997" y="4257864"/>
            <a:ext cx="2413840" cy="2132950"/>
          </a:xfrm>
          <a:prstGeom prst="rect">
            <a:avLst/>
          </a:prstGeom>
          <a:noFill/>
          <a:ln>
            <a:noFill/>
          </a:ln>
        </p:spPr>
        <p:txBody>
          <a:bodyPr wrap="square">
            <a:noAutofit/>
          </a:bodyPr>
          <a:lstStyle/>
          <a:p>
            <a:pPr marL="180975" indent="-180975" algn="just" defTabSz="1042988" eaLnBrk="1" fontAlgn="auto" hangingPunct="1">
              <a:spcBef>
                <a:spcPts val="0"/>
              </a:spcBef>
              <a:spcAft>
                <a:spcPts val="600"/>
              </a:spcAft>
              <a:buClr>
                <a:srgbClr val="1C3871"/>
              </a:buClr>
              <a:buFont typeface="Wingdings" panose="05000000000000000000" pitchFamily="2" charset="2"/>
              <a:buChar char="§"/>
            </a:pPr>
            <a:r>
              <a:rPr lang="fr-FR" sz="1050" b="1" kern="0" dirty="0">
                <a:solidFill>
                  <a:srgbClr val="17588B"/>
                </a:solidFill>
                <a:latin typeface="Arial" panose="020B0604020202020204"/>
                <a:cs typeface="Arial" panose="020B0604020202020204" pitchFamily="34" charset="0"/>
              </a:rPr>
              <a:t>Un système de notifications </a:t>
            </a:r>
            <a:r>
              <a:rPr lang="fr-FR" sz="1050" dirty="0">
                <a:solidFill>
                  <a:srgbClr val="000000">
                    <a:lumMod val="75000"/>
                    <a:lumOff val="25000"/>
                  </a:srgbClr>
                </a:solidFill>
                <a:latin typeface="Arial"/>
              </a:rPr>
              <a:t>permet d’avertir le patient à la création, en cas de </a:t>
            </a:r>
            <a:r>
              <a:rPr lang="fr-FR" sz="1050" dirty="0" smtClean="0">
                <a:solidFill>
                  <a:srgbClr val="000000">
                    <a:lumMod val="75000"/>
                    <a:lumOff val="25000"/>
                  </a:srgbClr>
                </a:solidFill>
                <a:latin typeface="Arial"/>
              </a:rPr>
              <a:t>1</a:t>
            </a:r>
            <a:r>
              <a:rPr lang="fr-FR" sz="1050" baseline="30000" dirty="0" smtClean="0">
                <a:solidFill>
                  <a:srgbClr val="000000">
                    <a:lumMod val="75000"/>
                    <a:lumOff val="25000"/>
                  </a:srgbClr>
                </a:solidFill>
                <a:latin typeface="Arial"/>
              </a:rPr>
              <a:t>ère</a:t>
            </a:r>
            <a:r>
              <a:rPr lang="fr-FR" sz="1050" dirty="0" smtClean="0">
                <a:solidFill>
                  <a:srgbClr val="000000">
                    <a:lumMod val="75000"/>
                    <a:lumOff val="25000"/>
                  </a:srgbClr>
                </a:solidFill>
                <a:latin typeface="Arial"/>
              </a:rPr>
              <a:t> </a:t>
            </a:r>
            <a:r>
              <a:rPr lang="fr-FR" sz="1050" dirty="0">
                <a:solidFill>
                  <a:srgbClr val="000000">
                    <a:lumMod val="75000"/>
                    <a:lumOff val="25000"/>
                  </a:srgbClr>
                </a:solidFill>
                <a:latin typeface="Arial"/>
              </a:rPr>
              <a:t>consultation de son DMP par un </a:t>
            </a:r>
            <a:r>
              <a:rPr lang="fr-FR" sz="1050" dirty="0" smtClean="0">
                <a:solidFill>
                  <a:srgbClr val="000000">
                    <a:lumMod val="75000"/>
                    <a:lumOff val="25000"/>
                  </a:srgbClr>
                </a:solidFill>
                <a:latin typeface="Arial"/>
              </a:rPr>
              <a:t>professionnel de </a:t>
            </a:r>
            <a:r>
              <a:rPr lang="fr-FR" sz="1050" dirty="0">
                <a:solidFill>
                  <a:srgbClr val="000000">
                    <a:lumMod val="75000"/>
                    <a:lumOff val="25000"/>
                  </a:srgbClr>
                </a:solidFill>
                <a:latin typeface="Arial"/>
              </a:rPr>
              <a:t>santé ou en cas d’ajout d’un nouveau document par un professionnel de santé.</a:t>
            </a:r>
          </a:p>
          <a:p>
            <a:pPr algn="just" defTabSz="1042988" eaLnBrk="1" fontAlgn="auto" hangingPunct="1">
              <a:spcBef>
                <a:spcPts val="0"/>
              </a:spcBef>
              <a:spcAft>
                <a:spcPts val="600"/>
              </a:spcAft>
              <a:buClr>
                <a:srgbClr val="1C3871"/>
              </a:buClr>
            </a:pPr>
            <a:endParaRPr lang="fr-FR" sz="1050" dirty="0" smtClean="0">
              <a:solidFill>
                <a:srgbClr val="000000">
                  <a:lumMod val="75000"/>
                  <a:lumOff val="25000"/>
                </a:srgbClr>
              </a:solidFill>
              <a:latin typeface="Arial"/>
            </a:endParaRPr>
          </a:p>
        </p:txBody>
      </p:sp>
      <p:sp>
        <p:nvSpPr>
          <p:cNvPr id="41" name="Rectangle 40"/>
          <p:cNvSpPr/>
          <p:nvPr/>
        </p:nvSpPr>
        <p:spPr>
          <a:xfrm>
            <a:off x="2815370" y="4257864"/>
            <a:ext cx="2405756" cy="2132950"/>
          </a:xfrm>
          <a:prstGeom prst="rect">
            <a:avLst/>
          </a:prstGeom>
          <a:noFill/>
          <a:ln>
            <a:noFill/>
          </a:ln>
        </p:spPr>
        <p:txBody>
          <a:bodyPr wrap="square">
            <a:noAutofit/>
          </a:bodyPr>
          <a:lstStyle/>
          <a:p>
            <a:pPr marL="180975" indent="-180975" algn="just" defTabSz="1042988" eaLnBrk="1" fontAlgn="auto" hangingPunct="1">
              <a:spcBef>
                <a:spcPts val="0"/>
              </a:spcBef>
              <a:spcAft>
                <a:spcPts val="0"/>
              </a:spcAft>
              <a:buClr>
                <a:srgbClr val="1C3871"/>
              </a:buClr>
              <a:buFont typeface="Wingdings" panose="05000000000000000000" pitchFamily="2" charset="2"/>
              <a:buChar char="§"/>
            </a:pPr>
            <a:r>
              <a:rPr lang="fr-FR" sz="1050" dirty="0" smtClean="0">
                <a:solidFill>
                  <a:srgbClr val="000000">
                    <a:lumMod val="75000"/>
                    <a:lumOff val="25000"/>
                  </a:srgbClr>
                </a:solidFill>
                <a:latin typeface="Arial"/>
              </a:rPr>
              <a:t>Le patient se connecte à son DMP en renseignant son </a:t>
            </a:r>
            <a:r>
              <a:rPr lang="fr-FR" sz="1050" b="1" kern="0" dirty="0">
                <a:solidFill>
                  <a:srgbClr val="17588B"/>
                </a:solidFill>
                <a:latin typeface="Arial" panose="020B0604020202020204"/>
                <a:cs typeface="Arial" panose="020B0604020202020204" pitchFamily="34" charset="0"/>
              </a:rPr>
              <a:t>identifiant de connexion</a:t>
            </a:r>
            <a:r>
              <a:rPr lang="fr-FR" sz="1050" dirty="0" smtClean="0">
                <a:solidFill>
                  <a:srgbClr val="000000">
                    <a:lumMod val="75000"/>
                    <a:lumOff val="25000"/>
                  </a:srgbClr>
                </a:solidFill>
                <a:latin typeface="Arial"/>
              </a:rPr>
              <a:t>, son </a:t>
            </a:r>
            <a:r>
              <a:rPr lang="fr-FR" sz="1050" b="1" kern="0" dirty="0">
                <a:solidFill>
                  <a:srgbClr val="17588B"/>
                </a:solidFill>
                <a:latin typeface="Arial" panose="020B0604020202020204"/>
                <a:cs typeface="Arial" panose="020B0604020202020204" pitchFamily="34" charset="0"/>
              </a:rPr>
              <a:t>mot de passe </a:t>
            </a:r>
            <a:r>
              <a:rPr lang="fr-FR" sz="1050" dirty="0" smtClean="0">
                <a:solidFill>
                  <a:srgbClr val="000000">
                    <a:lumMod val="75000"/>
                    <a:lumOff val="25000"/>
                  </a:srgbClr>
                </a:solidFill>
                <a:latin typeface="Arial"/>
              </a:rPr>
              <a:t>– qu’il devra personnaliser lors de la 1</a:t>
            </a:r>
            <a:r>
              <a:rPr lang="fr-FR" sz="1050" baseline="30000" dirty="0" smtClean="0">
                <a:solidFill>
                  <a:srgbClr val="000000">
                    <a:lumMod val="75000"/>
                    <a:lumOff val="25000"/>
                  </a:srgbClr>
                </a:solidFill>
                <a:latin typeface="Arial"/>
              </a:rPr>
              <a:t>ère</a:t>
            </a:r>
            <a:r>
              <a:rPr lang="fr-FR" sz="1050" dirty="0" smtClean="0">
                <a:solidFill>
                  <a:srgbClr val="000000">
                    <a:lumMod val="75000"/>
                    <a:lumOff val="25000"/>
                  </a:srgbClr>
                </a:solidFill>
                <a:latin typeface="Arial"/>
              </a:rPr>
              <a:t> connexion à son DMP – et un </a:t>
            </a:r>
            <a:r>
              <a:rPr lang="fr-FR" sz="1050" b="1" kern="0" dirty="0">
                <a:solidFill>
                  <a:srgbClr val="17588B"/>
                </a:solidFill>
                <a:latin typeface="Arial" panose="020B0604020202020204"/>
                <a:cs typeface="Arial" panose="020B0604020202020204" pitchFamily="34" charset="0"/>
              </a:rPr>
              <a:t>code d’accès à usage </a:t>
            </a:r>
            <a:r>
              <a:rPr lang="fr-FR" sz="1050" b="1" kern="0" dirty="0" smtClean="0">
                <a:solidFill>
                  <a:srgbClr val="17588B"/>
                </a:solidFill>
                <a:latin typeface="Arial" panose="020B0604020202020204"/>
                <a:cs typeface="Arial" panose="020B0604020202020204" pitchFamily="34" charset="0"/>
              </a:rPr>
              <a:t>unique </a:t>
            </a:r>
            <a:r>
              <a:rPr lang="fr-FR" sz="1050" dirty="0" smtClean="0">
                <a:solidFill>
                  <a:srgbClr val="000000">
                    <a:lumMod val="75000"/>
                    <a:lumOff val="25000"/>
                  </a:srgbClr>
                </a:solidFill>
                <a:latin typeface="Arial"/>
              </a:rPr>
              <a:t>reçu par SMS, ou par e-mail.</a:t>
            </a:r>
            <a:endParaRPr lang="fr-FR" sz="1050" dirty="0">
              <a:solidFill>
                <a:srgbClr val="000000">
                  <a:lumMod val="75000"/>
                  <a:lumOff val="25000"/>
                </a:srgbClr>
              </a:solidFill>
              <a:latin typeface="Arial"/>
            </a:endParaRPr>
          </a:p>
        </p:txBody>
      </p:sp>
      <p:sp>
        <p:nvSpPr>
          <p:cNvPr id="42" name="Rectangle 41"/>
          <p:cNvSpPr/>
          <p:nvPr/>
        </p:nvSpPr>
        <p:spPr>
          <a:xfrm>
            <a:off x="2789031" y="3589000"/>
            <a:ext cx="2459531" cy="479997"/>
          </a:xfrm>
          <a:prstGeom prst="rect">
            <a:avLst/>
          </a:prstGeom>
        </p:spPr>
        <p:txBody>
          <a:bodyPr wrap="square">
            <a:noAutofit/>
          </a:bodyPr>
          <a:lstStyle/>
          <a:p>
            <a:pPr marL="0" lvl="1" indent="0" algn="ctr" eaLnBrk="1" fontAlgn="auto" hangingPunct="1">
              <a:lnSpc>
                <a:spcPct val="80000"/>
              </a:lnSpc>
              <a:spcBef>
                <a:spcPts val="1200"/>
              </a:spcBef>
              <a:spcAft>
                <a:spcPts val="0"/>
              </a:spcAft>
              <a:buClr>
                <a:srgbClr val="009900"/>
              </a:buClr>
              <a:buSzPct val="100000"/>
              <a:defRPr/>
            </a:pPr>
            <a:r>
              <a:rPr lang="fr-FR" b="1" kern="0" dirty="0" smtClean="0">
                <a:solidFill>
                  <a:srgbClr val="1C3871"/>
                </a:solidFill>
                <a:latin typeface="Arial" panose="020B0604020202020204"/>
                <a:cs typeface="Arial" panose="020B0604020202020204" pitchFamily="34" charset="0"/>
              </a:rPr>
              <a:t>Une consultation du DMP à travers une authentification forte</a:t>
            </a:r>
            <a:endParaRPr lang="fr-FR" sz="1600" kern="0" dirty="0">
              <a:solidFill>
                <a:srgbClr val="1C3871"/>
              </a:solidFill>
              <a:latin typeface="Arial" panose="020B0604020202020204"/>
            </a:endParaRPr>
          </a:p>
        </p:txBody>
      </p:sp>
      <p:pic>
        <p:nvPicPr>
          <p:cNvPr id="44" name="Picture 4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029908" y="2617328"/>
            <a:ext cx="700305" cy="700305"/>
          </a:xfrm>
          <a:prstGeom prst="rect">
            <a:avLst/>
          </a:prstGeom>
        </p:spPr>
      </p:pic>
      <p:pic>
        <p:nvPicPr>
          <p:cNvPr id="45" name="Picture 4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253545" y="2666890"/>
            <a:ext cx="699174" cy="699174"/>
          </a:xfrm>
          <a:prstGeom prst="rect">
            <a:avLst/>
          </a:prstGeom>
        </p:spPr>
      </p:pic>
      <p:pic>
        <p:nvPicPr>
          <p:cNvPr id="46" name="Picture 45"/>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907972" y="2666890"/>
            <a:ext cx="743802" cy="743802"/>
          </a:xfrm>
          <a:prstGeom prst="rect">
            <a:avLst/>
          </a:prstGeom>
        </p:spPr>
      </p:pic>
      <p:pic>
        <p:nvPicPr>
          <p:cNvPr id="47" name="Picture 46"/>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599120" y="2644308"/>
            <a:ext cx="699174" cy="699174"/>
          </a:xfrm>
          <a:prstGeom prst="rect">
            <a:avLst/>
          </a:prstGeom>
        </p:spPr>
      </p:pic>
      <p:sp>
        <p:nvSpPr>
          <p:cNvPr id="48" name="Pentagon 47"/>
          <p:cNvSpPr/>
          <p:nvPr/>
        </p:nvSpPr>
        <p:spPr bwMode="auto">
          <a:xfrm>
            <a:off x="3421188" y="1909889"/>
            <a:ext cx="240163" cy="633600"/>
          </a:xfrm>
          <a:prstGeom prst="homePlate">
            <a:avLst/>
          </a:prstGeom>
          <a:solidFill>
            <a:srgbClr val="E27959"/>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
        <p:nvSpPr>
          <p:cNvPr id="49" name="Pentagon 48"/>
          <p:cNvSpPr/>
          <p:nvPr/>
        </p:nvSpPr>
        <p:spPr bwMode="auto">
          <a:xfrm>
            <a:off x="7043310" y="1909222"/>
            <a:ext cx="240163" cy="633600"/>
          </a:xfrm>
          <a:prstGeom prst="homePlate">
            <a:avLst/>
          </a:prstGeom>
          <a:solidFill>
            <a:srgbClr val="9ED3D7"/>
          </a:solidFill>
          <a:ln>
            <a:no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pic>
        <p:nvPicPr>
          <p:cNvPr id="50" name="Picture 49"/>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537973" y="1144475"/>
            <a:ext cx="648000" cy="648000"/>
          </a:xfrm>
          <a:prstGeom prst="rect">
            <a:avLst/>
          </a:prstGeom>
        </p:spPr>
      </p:pic>
      <p:sp>
        <p:nvSpPr>
          <p:cNvPr id="51" name="Espace réservé du contenu 2"/>
          <p:cNvSpPr txBox="1">
            <a:spLocks/>
          </p:cNvSpPr>
          <p:nvPr/>
        </p:nvSpPr>
        <p:spPr>
          <a:xfrm>
            <a:off x="1250465" y="792363"/>
            <a:ext cx="9319905" cy="1169551"/>
          </a:xfrm>
          <a:prstGeom prst="rect">
            <a:avLst/>
          </a:prstGeom>
        </p:spPr>
        <p:txBody>
          <a:bodyPr wrap="square">
            <a:spAutoFit/>
          </a:bodyPr>
          <a:lstStyle>
            <a:lvl1pPr marL="379413" indent="-379413" algn="l" defTabSz="1030288" rtl="0" eaLnBrk="0" fontAlgn="base" hangingPunct="0">
              <a:spcBef>
                <a:spcPct val="20000"/>
              </a:spcBef>
              <a:spcAft>
                <a:spcPct val="0"/>
              </a:spcAft>
              <a:buClr>
                <a:schemeClr val="folHlink"/>
              </a:buClr>
              <a:buFont typeface="Wingdings" panose="05000000000000000000" pitchFamily="2" charset="2"/>
              <a:buChar char="è"/>
              <a:defRPr sz="2400" b="1">
                <a:solidFill>
                  <a:srgbClr val="0C419A"/>
                </a:solidFill>
                <a:latin typeface="+mn-lt"/>
                <a:ea typeface="+mn-ea"/>
                <a:cs typeface="+mn-cs"/>
              </a:defRPr>
            </a:lvl1pPr>
            <a:lvl2pPr marL="855663" indent="-287338" algn="l" defTabSz="1030288" rtl="0" eaLnBrk="0" fontAlgn="base" hangingPunct="0">
              <a:spcBef>
                <a:spcPct val="20000"/>
              </a:spcBef>
              <a:spcAft>
                <a:spcPct val="0"/>
              </a:spcAft>
              <a:buSzPct val="80000"/>
              <a:buFont typeface="Wingdings" panose="05000000000000000000" pitchFamily="2" charset="2"/>
              <a:buChar char="l"/>
              <a:defRPr sz="2100">
                <a:solidFill>
                  <a:srgbClr val="0C419A"/>
                </a:solidFill>
                <a:latin typeface="+mn-lt"/>
              </a:defRPr>
            </a:lvl2pPr>
            <a:lvl3pPr marL="1295400" indent="-249238" algn="l" defTabSz="1030288" rtl="0" eaLnBrk="0" fontAlgn="base" hangingPunct="0">
              <a:spcBef>
                <a:spcPct val="20000"/>
              </a:spcBef>
              <a:spcAft>
                <a:spcPct val="0"/>
              </a:spcAft>
              <a:buClr>
                <a:schemeClr val="folHlink"/>
              </a:buClr>
              <a:buFont typeface="Wingdings" panose="05000000000000000000" pitchFamily="2" charset="2"/>
              <a:buChar char="ü"/>
              <a:defRPr>
                <a:solidFill>
                  <a:srgbClr val="0C419A"/>
                </a:solidFill>
                <a:latin typeface="+mn-lt"/>
              </a:defRPr>
            </a:lvl3pPr>
            <a:lvl4pPr marL="1811338" indent="-250825" algn="l" defTabSz="1030288" rtl="0" eaLnBrk="0" fontAlgn="base" hangingPunct="0">
              <a:spcBef>
                <a:spcPct val="20000"/>
              </a:spcBef>
              <a:spcAft>
                <a:spcPct val="0"/>
              </a:spcAft>
              <a:buChar char="_"/>
              <a:defRPr sz="2300">
                <a:solidFill>
                  <a:srgbClr val="0C419A"/>
                </a:solidFill>
                <a:latin typeface="+mn-lt"/>
              </a:defRPr>
            </a:lvl4pPr>
            <a:lvl5pPr marL="2327275" indent="-249238" algn="l" defTabSz="1030288" rtl="0" eaLnBrk="0" fontAlgn="base" hangingPunct="0">
              <a:spcBef>
                <a:spcPct val="20000"/>
              </a:spcBef>
              <a:spcAft>
                <a:spcPct val="0"/>
              </a:spcAft>
              <a:buChar char="_"/>
              <a:defRPr sz="2300">
                <a:solidFill>
                  <a:srgbClr val="0C419A"/>
                </a:solidFill>
                <a:latin typeface="+mn-lt"/>
              </a:defRPr>
            </a:lvl5pPr>
            <a:lvl6pPr marL="2788317" indent="-258929" algn="l" defTabSz="1037326" rtl="0" fontAlgn="base">
              <a:spcBef>
                <a:spcPct val="20000"/>
              </a:spcBef>
              <a:spcAft>
                <a:spcPct val="0"/>
              </a:spcAft>
              <a:buChar char="_"/>
              <a:defRPr sz="2300">
                <a:solidFill>
                  <a:srgbClr val="0C419A"/>
                </a:solidFill>
                <a:latin typeface="+mn-lt"/>
              </a:defRPr>
            </a:lvl6pPr>
            <a:lvl7pPr marL="3243030" indent="-258929" algn="l" defTabSz="1037326" rtl="0" fontAlgn="base">
              <a:spcBef>
                <a:spcPct val="20000"/>
              </a:spcBef>
              <a:spcAft>
                <a:spcPct val="0"/>
              </a:spcAft>
              <a:buChar char="_"/>
              <a:defRPr sz="2300">
                <a:solidFill>
                  <a:srgbClr val="0C419A"/>
                </a:solidFill>
                <a:latin typeface="+mn-lt"/>
              </a:defRPr>
            </a:lvl7pPr>
            <a:lvl8pPr marL="3697750" indent="-258929" algn="l" defTabSz="1037326" rtl="0" fontAlgn="base">
              <a:spcBef>
                <a:spcPct val="20000"/>
              </a:spcBef>
              <a:spcAft>
                <a:spcPct val="0"/>
              </a:spcAft>
              <a:buChar char="_"/>
              <a:defRPr sz="2300">
                <a:solidFill>
                  <a:srgbClr val="0C419A"/>
                </a:solidFill>
                <a:latin typeface="+mn-lt"/>
              </a:defRPr>
            </a:lvl8pPr>
            <a:lvl9pPr marL="4152470" indent="-258929" algn="l" defTabSz="1037326" rtl="0" fontAlgn="base">
              <a:spcBef>
                <a:spcPct val="20000"/>
              </a:spcBef>
              <a:spcAft>
                <a:spcPct val="0"/>
              </a:spcAft>
              <a:buChar char="_"/>
              <a:defRPr sz="2300">
                <a:solidFill>
                  <a:srgbClr val="0C419A"/>
                </a:solidFill>
                <a:latin typeface="+mn-lt"/>
              </a:defRPr>
            </a:lvl9pPr>
          </a:lstStyle>
          <a:p>
            <a:pPr marL="0" lvl="1" indent="0">
              <a:spcBef>
                <a:spcPts val="0"/>
              </a:spcBef>
              <a:buClr>
                <a:srgbClr val="17588B"/>
              </a:buClr>
              <a:buSzPct val="100000"/>
              <a:buNone/>
              <a:defRPr/>
            </a:pPr>
            <a:r>
              <a:rPr lang="fr-FR" sz="1400" b="1" kern="0" dirty="0" smtClean="0">
                <a:solidFill>
                  <a:srgbClr val="4B628F"/>
                </a:solidFill>
                <a:cs typeface="Calibri" panose="020F0502020204030204" pitchFamily="34" charset="0"/>
              </a:rPr>
              <a:t>Le DMP </a:t>
            </a:r>
            <a:r>
              <a:rPr lang="fr-FR" sz="1400" b="1" kern="0" dirty="0">
                <a:solidFill>
                  <a:srgbClr val="4B628F"/>
                </a:solidFill>
                <a:cs typeface="Calibri" panose="020F0502020204030204" pitchFamily="34" charset="0"/>
              </a:rPr>
              <a:t>est hébergé par </a:t>
            </a:r>
            <a:r>
              <a:rPr lang="fr-FR" sz="1400" b="1" kern="0" dirty="0">
                <a:solidFill>
                  <a:srgbClr val="E27959"/>
                </a:solidFill>
                <a:cs typeface="Calibri" panose="020F0502020204030204" pitchFamily="34" charset="0"/>
              </a:rPr>
              <a:t>un hébergeur de données de </a:t>
            </a:r>
            <a:r>
              <a:rPr lang="fr-FR" sz="1400" b="1" kern="0" dirty="0" smtClean="0">
                <a:solidFill>
                  <a:srgbClr val="E27959"/>
                </a:solidFill>
                <a:cs typeface="Calibri" panose="020F0502020204030204" pitchFamily="34" charset="0"/>
              </a:rPr>
              <a:t>santé, agréé </a:t>
            </a:r>
            <a:r>
              <a:rPr lang="fr-FR" sz="1400" b="1" kern="0" dirty="0">
                <a:solidFill>
                  <a:srgbClr val="E27959"/>
                </a:solidFill>
                <a:cs typeface="Calibri" panose="020F0502020204030204" pitchFamily="34" charset="0"/>
              </a:rPr>
              <a:t>par le ministère en charge de la </a:t>
            </a:r>
            <a:r>
              <a:rPr lang="fr-FR" sz="1400" b="1" kern="0" dirty="0" smtClean="0">
                <a:solidFill>
                  <a:srgbClr val="E27959"/>
                </a:solidFill>
                <a:cs typeface="Calibri" panose="020F0502020204030204" pitchFamily="34" charset="0"/>
              </a:rPr>
              <a:t>santé</a:t>
            </a:r>
            <a:r>
              <a:rPr lang="fr-FR" sz="1400" b="1" kern="0" dirty="0" smtClean="0">
                <a:solidFill>
                  <a:srgbClr val="4B628F"/>
                </a:solidFill>
                <a:cs typeface="Calibri" panose="020F0502020204030204" pitchFamily="34" charset="0"/>
              </a:rPr>
              <a:t>.</a:t>
            </a:r>
            <a:endParaRPr lang="fr-FR" sz="1400" b="1" kern="0" dirty="0">
              <a:solidFill>
                <a:srgbClr val="4B628F"/>
              </a:solidFill>
              <a:cs typeface="Calibri" panose="020F0502020204030204" pitchFamily="34" charset="0"/>
            </a:endParaRPr>
          </a:p>
          <a:p>
            <a:pPr marL="0" lvl="1" indent="0">
              <a:spcBef>
                <a:spcPts val="0"/>
              </a:spcBef>
              <a:buClr>
                <a:srgbClr val="17588B"/>
              </a:buClr>
              <a:buSzPct val="100000"/>
              <a:buNone/>
              <a:defRPr/>
            </a:pPr>
            <a:r>
              <a:rPr lang="fr-FR" sz="1400" b="1" kern="0" dirty="0">
                <a:solidFill>
                  <a:srgbClr val="4B628F"/>
                </a:solidFill>
                <a:cs typeface="Calibri" panose="020F0502020204030204" pitchFamily="34" charset="0"/>
              </a:rPr>
              <a:t>Les informations contenues dans </a:t>
            </a:r>
            <a:r>
              <a:rPr lang="fr-FR" sz="1400" b="1" kern="0" dirty="0" smtClean="0">
                <a:solidFill>
                  <a:srgbClr val="4B628F"/>
                </a:solidFill>
                <a:cs typeface="Calibri" panose="020F0502020204030204" pitchFamily="34" charset="0"/>
              </a:rPr>
              <a:t>le DMP </a:t>
            </a:r>
            <a:r>
              <a:rPr lang="fr-FR" sz="1400" b="1" kern="0" dirty="0">
                <a:solidFill>
                  <a:srgbClr val="E27959"/>
                </a:solidFill>
                <a:cs typeface="Calibri" panose="020F0502020204030204" pitchFamily="34" charset="0"/>
              </a:rPr>
              <a:t>relèvent du secret professionnel auquel est tenu tout </a:t>
            </a:r>
            <a:r>
              <a:rPr lang="fr-FR" sz="1400" b="1" kern="0" dirty="0" smtClean="0">
                <a:solidFill>
                  <a:srgbClr val="E27959"/>
                </a:solidFill>
                <a:cs typeface="Calibri" panose="020F0502020204030204" pitchFamily="34" charset="0"/>
              </a:rPr>
              <a:t>soignant</a:t>
            </a:r>
            <a:r>
              <a:rPr lang="fr-FR" sz="1400" b="1" kern="0" dirty="0" smtClean="0">
                <a:solidFill>
                  <a:srgbClr val="4B628F"/>
                </a:solidFill>
                <a:cs typeface="Calibri" panose="020F0502020204030204" pitchFamily="34" charset="0"/>
              </a:rPr>
              <a:t>.</a:t>
            </a:r>
          </a:p>
          <a:p>
            <a:pPr marL="0" lvl="1" indent="0">
              <a:spcBef>
                <a:spcPts val="0"/>
              </a:spcBef>
              <a:buClr>
                <a:srgbClr val="17588B"/>
              </a:buClr>
              <a:buSzPct val="100000"/>
              <a:buNone/>
              <a:defRPr/>
            </a:pPr>
            <a:endParaRPr lang="fr-FR" sz="1400" b="1" kern="0" dirty="0">
              <a:solidFill>
                <a:srgbClr val="4B628F"/>
              </a:solidFill>
              <a:cs typeface="Calibri" panose="020F0502020204030204" pitchFamily="34" charset="0"/>
            </a:endParaRPr>
          </a:p>
          <a:p>
            <a:pPr marL="0" lvl="1" indent="0">
              <a:spcBef>
                <a:spcPts val="0"/>
              </a:spcBef>
              <a:buClr>
                <a:srgbClr val="17588B"/>
              </a:buClr>
              <a:buSzPct val="100000"/>
              <a:buNone/>
              <a:defRPr/>
            </a:pPr>
            <a:r>
              <a:rPr lang="fr-FR" sz="1400" b="1" kern="0" dirty="0" smtClean="0">
                <a:solidFill>
                  <a:srgbClr val="4B628F"/>
                </a:solidFill>
                <a:cs typeface="Calibri" panose="020F0502020204030204" pitchFamily="34" charset="0"/>
              </a:rPr>
              <a:t>Le patient garde </a:t>
            </a:r>
            <a:r>
              <a:rPr lang="fr-FR" sz="1400" b="1" kern="0" dirty="0">
                <a:solidFill>
                  <a:srgbClr val="4B628F"/>
                </a:solidFill>
                <a:cs typeface="Calibri" panose="020F0502020204030204" pitchFamily="34" charset="0"/>
              </a:rPr>
              <a:t>la maîtrise et le contrôle de son DMP à travers un dispositif de sécurité </a:t>
            </a:r>
            <a:r>
              <a:rPr lang="fr-FR" sz="1400" b="1" kern="0" dirty="0" smtClean="0">
                <a:solidFill>
                  <a:srgbClr val="4B628F"/>
                </a:solidFill>
                <a:cs typeface="Calibri" panose="020F0502020204030204" pitchFamily="34" charset="0"/>
              </a:rPr>
              <a:t>renforcé, autour des </a:t>
            </a:r>
            <a:r>
              <a:rPr lang="fr-FR" sz="1400" b="1" kern="0" dirty="0" smtClean="0">
                <a:solidFill>
                  <a:srgbClr val="E27959"/>
                </a:solidFill>
                <a:cs typeface="Calibri" panose="020F0502020204030204" pitchFamily="34" charset="0"/>
              </a:rPr>
              <a:t>3 piliers </a:t>
            </a:r>
            <a:r>
              <a:rPr lang="fr-FR" sz="1400" b="1" kern="0" dirty="0" smtClean="0">
                <a:solidFill>
                  <a:srgbClr val="4B628F"/>
                </a:solidFill>
                <a:cs typeface="Calibri" panose="020F0502020204030204" pitchFamily="34" charset="0"/>
              </a:rPr>
              <a:t>: </a:t>
            </a:r>
            <a:endParaRPr lang="fr-FR" sz="1400" b="1" kern="0" dirty="0">
              <a:solidFill>
                <a:srgbClr val="4B628F"/>
              </a:solidFill>
              <a:cs typeface="Calibri" panose="020F0502020204030204" pitchFamily="34" charset="0"/>
            </a:endParaRPr>
          </a:p>
        </p:txBody>
      </p:sp>
    </p:spTree>
    <p:extLst>
      <p:ext uri="{BB962C8B-B14F-4D97-AF65-F5344CB8AC3E}">
        <p14:creationId xmlns:p14="http://schemas.microsoft.com/office/powerpoint/2010/main" val="338037487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7277"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0" name="Rectangle 9"/>
          <p:cNvSpPr/>
          <p:nvPr/>
        </p:nvSpPr>
        <p:spPr>
          <a:xfrm>
            <a:off x="1223277" y="1067768"/>
            <a:ext cx="9089594" cy="1015663"/>
          </a:xfrm>
          <a:prstGeom prst="rect">
            <a:avLst/>
          </a:prstGeom>
        </p:spPr>
        <p:txBody>
          <a:bodyPr wrap="square">
            <a:spAutoFit/>
          </a:bodyPr>
          <a:lstStyle/>
          <a:p>
            <a:pPr marL="0" lvl="1" indent="0" defTabSz="457200" eaLnBrk="1" hangingPunct="1">
              <a:spcBef>
                <a:spcPts val="0"/>
              </a:spcBef>
              <a:spcAft>
                <a:spcPts val="0"/>
              </a:spcAft>
              <a:buClr>
                <a:srgbClr val="99CC00"/>
              </a:buClr>
              <a:buSzPct val="100000"/>
              <a:defRPr/>
            </a:pPr>
            <a:r>
              <a:rPr lang="fr-FR" sz="1600" b="1" kern="0" dirty="0">
                <a:solidFill>
                  <a:srgbClr val="4B628F"/>
                </a:solidFill>
                <a:latin typeface="Arial"/>
              </a:rPr>
              <a:t>Simple et rapide à créer, tous les bénéficiaires d’un régime de sécurité sociale peuvent bénéficier d’un DMP. </a:t>
            </a:r>
          </a:p>
          <a:p>
            <a:pPr marL="0" lvl="1" indent="0" defTabSz="457200" eaLnBrk="1" hangingPunct="1">
              <a:spcBef>
                <a:spcPts val="0"/>
              </a:spcBef>
              <a:spcAft>
                <a:spcPts val="0"/>
              </a:spcAft>
              <a:buClr>
                <a:srgbClr val="99CC00"/>
              </a:buClr>
              <a:buSzPct val="100000"/>
              <a:defRPr/>
            </a:pPr>
            <a:r>
              <a:rPr lang="fr-FR" b="1" dirty="0" smtClean="0">
                <a:solidFill>
                  <a:srgbClr val="9ED3D7"/>
                </a:solidFill>
                <a:latin typeface="Arial"/>
                <a:cs typeface="Calibri" panose="020F0502020204030204" pitchFamily="34" charset="0"/>
              </a:rPr>
              <a:t>Il est particulièrement utile aux personnes ayant souvent recours aux soins (patient souffrant d’une maladie chronique, femme enceinte, personne âgée, </a:t>
            </a:r>
            <a:r>
              <a:rPr lang="fr-FR" b="1" i="1" dirty="0" smtClean="0">
                <a:solidFill>
                  <a:srgbClr val="9ED3D7"/>
                </a:solidFill>
                <a:latin typeface="Arial"/>
                <a:cs typeface="Calibri" panose="020F0502020204030204" pitchFamily="34" charset="0"/>
              </a:rPr>
              <a:t>etc.</a:t>
            </a:r>
            <a:r>
              <a:rPr lang="fr-FR" b="1" dirty="0" smtClean="0">
                <a:solidFill>
                  <a:srgbClr val="9ED3D7"/>
                </a:solidFill>
                <a:latin typeface="Arial"/>
                <a:cs typeface="Calibri" panose="020F0502020204030204" pitchFamily="34" charset="0"/>
              </a:rPr>
              <a:t>)</a:t>
            </a:r>
            <a:endParaRPr lang="fr-FR" b="1" dirty="0">
              <a:solidFill>
                <a:srgbClr val="9ED3D7"/>
              </a:solidFill>
              <a:latin typeface="Arial"/>
              <a:cs typeface="Calibri" panose="020F0502020204030204" pitchFamily="34" charset="0"/>
            </a:endParaRPr>
          </a:p>
        </p:txBody>
      </p:sp>
      <p:sp>
        <p:nvSpPr>
          <p:cNvPr id="12" name="AutoShape 3"/>
          <p:cNvSpPr>
            <a:spLocks noChangeAspect="1" noChangeArrowheads="1"/>
          </p:cNvSpPr>
          <p:nvPr/>
        </p:nvSpPr>
        <p:spPr bwMode="auto">
          <a:xfrm>
            <a:off x="578439" y="4074747"/>
            <a:ext cx="694838" cy="2491195"/>
          </a:xfrm>
          <a:prstGeom prst="rect">
            <a:avLst/>
          </a:prstGeom>
          <a:noFill/>
          <a:ln w="12700" algn="ctr">
            <a:solidFill>
              <a:srgbClr val="E27959"/>
            </a:solidFill>
            <a:round/>
            <a:headEnd/>
            <a:tailEnd/>
          </a:ln>
        </p:spPr>
        <p:txBody>
          <a:bodyPr vert="vert270" lIns="36000" tIns="45663" rIns="36000" bIns="45663" anchor="ctr"/>
          <a:lstStyle/>
          <a:p>
            <a:pPr algn="ctr" fontAlgn="auto">
              <a:spcBef>
                <a:spcPts val="0"/>
              </a:spcBef>
              <a:spcAft>
                <a:spcPts val="0"/>
              </a:spcAft>
              <a:defRPr/>
            </a:pPr>
            <a:r>
              <a:rPr lang="fr-FR" sz="1800" b="1" kern="0" dirty="0" smtClean="0">
                <a:solidFill>
                  <a:srgbClr val="E27959"/>
                </a:solidFill>
                <a:latin typeface="Arial"/>
              </a:rPr>
              <a:t>Population concernée</a:t>
            </a:r>
          </a:p>
        </p:txBody>
      </p:sp>
      <p:sp>
        <p:nvSpPr>
          <p:cNvPr id="13" name="AutoShape 3"/>
          <p:cNvSpPr>
            <a:spLocks noChangeAspect="1" noChangeArrowheads="1"/>
          </p:cNvSpPr>
          <p:nvPr/>
        </p:nvSpPr>
        <p:spPr bwMode="auto">
          <a:xfrm>
            <a:off x="1624027" y="4074750"/>
            <a:ext cx="8592808" cy="2479269"/>
          </a:xfrm>
          <a:prstGeom prst="rect">
            <a:avLst/>
          </a:prstGeom>
          <a:noFill/>
          <a:ln w="9525" algn="ctr">
            <a:solidFill>
              <a:srgbClr val="FFFFFF">
                <a:lumMod val="85000"/>
              </a:srgbClr>
            </a:solidFill>
            <a:round/>
            <a:headEnd/>
            <a:tailEnd/>
          </a:ln>
        </p:spPr>
        <p:txBody>
          <a:bodyPr lIns="36000" tIns="45663" rIns="36000" bIns="45663" anchor="ctr"/>
          <a:lstStyle/>
          <a:p>
            <a:pPr marL="233363" indent="-177800" eaLnBrk="1" fontAlgn="auto" hangingPunct="1">
              <a:spcBef>
                <a:spcPts val="600"/>
              </a:spcBef>
              <a:spcAft>
                <a:spcPts val="0"/>
              </a:spcAft>
              <a:buClr>
                <a:srgbClr val="E27959"/>
              </a:buClr>
              <a:buSzPct val="70000"/>
              <a:buFont typeface="Arial" pitchFamily="34" charset="0"/>
              <a:buChar char="►"/>
              <a:defRPr/>
            </a:pPr>
            <a:r>
              <a:rPr lang="fr-FR" sz="1800" kern="0" dirty="0" smtClean="0">
                <a:solidFill>
                  <a:srgbClr val="646464"/>
                </a:solidFill>
                <a:latin typeface="Arial"/>
                <a:ea typeface="Calibri"/>
              </a:rPr>
              <a:t>Tous </a:t>
            </a:r>
            <a:r>
              <a:rPr lang="fr-FR" sz="1800" kern="0" dirty="0">
                <a:solidFill>
                  <a:srgbClr val="646464"/>
                </a:solidFill>
                <a:latin typeface="Arial"/>
                <a:ea typeface="Calibri"/>
              </a:rPr>
              <a:t>les bénéficiaires d’un régime de sécurité </a:t>
            </a:r>
            <a:r>
              <a:rPr lang="fr-FR" sz="1800" kern="0" dirty="0" smtClean="0">
                <a:solidFill>
                  <a:srgbClr val="646464"/>
                </a:solidFill>
                <a:latin typeface="Arial"/>
                <a:ea typeface="Calibri"/>
              </a:rPr>
              <a:t>sociale (mineurs et majeurs).</a:t>
            </a:r>
            <a:endParaRPr lang="fr-FR" sz="1800" kern="0" dirty="0">
              <a:solidFill>
                <a:srgbClr val="646464"/>
              </a:solidFill>
              <a:latin typeface="Arial"/>
              <a:ea typeface="Calibri"/>
            </a:endParaRPr>
          </a:p>
        </p:txBody>
      </p:sp>
      <p:cxnSp>
        <p:nvCxnSpPr>
          <p:cNvPr id="18" name="Connecteur droit 2"/>
          <p:cNvCxnSpPr>
            <a:cxnSpLocks noChangeAspect="1"/>
          </p:cNvCxnSpPr>
          <p:nvPr/>
        </p:nvCxnSpPr>
        <p:spPr bwMode="auto">
          <a:xfrm>
            <a:off x="3442027" y="3089659"/>
            <a:ext cx="1584000" cy="3666"/>
          </a:xfrm>
          <a:prstGeom prst="line">
            <a:avLst/>
          </a:prstGeom>
          <a:solidFill>
            <a:srgbClr val="808080"/>
          </a:solidFill>
          <a:ln w="9525" cap="flat" cmpd="sng" algn="ctr">
            <a:solidFill>
              <a:srgbClr val="FFFFFF">
                <a:lumMod val="75000"/>
              </a:srgbClr>
            </a:solidFill>
            <a:prstDash val="solid"/>
            <a:round/>
            <a:headEnd type="oval" w="med" len="med"/>
            <a:tailEnd type="oval" w="med" len="med"/>
          </a:ln>
          <a:effectLst/>
        </p:spPr>
      </p:cxnSp>
      <p:sp>
        <p:nvSpPr>
          <p:cNvPr id="20" name="Rectangle 19"/>
          <p:cNvSpPr>
            <a:spLocks noChangeAspect="1"/>
          </p:cNvSpPr>
          <p:nvPr/>
        </p:nvSpPr>
        <p:spPr>
          <a:xfrm>
            <a:off x="1624027" y="3343535"/>
            <a:ext cx="1584000" cy="307777"/>
          </a:xfrm>
          <a:prstGeom prst="rect">
            <a:avLst/>
          </a:prstGeom>
        </p:spPr>
        <p:txBody>
          <a:bodyPr wrap="square">
            <a:spAutoFit/>
          </a:bodyPr>
          <a:lstStyle/>
          <a:p>
            <a:pPr algn="ctr" fontAlgn="auto">
              <a:spcBef>
                <a:spcPts val="0"/>
              </a:spcBef>
              <a:spcAft>
                <a:spcPts val="0"/>
              </a:spcAft>
              <a:defRPr/>
            </a:pPr>
            <a:r>
              <a:rPr lang="fr-FR" b="1" kern="0" dirty="0" smtClean="0">
                <a:solidFill>
                  <a:srgbClr val="808080">
                    <a:lumMod val="75000"/>
                  </a:srgbClr>
                </a:solidFill>
                <a:latin typeface="Arial"/>
              </a:rPr>
              <a:t>Officines</a:t>
            </a:r>
            <a:endParaRPr lang="fr-FR" b="1" kern="0" dirty="0">
              <a:solidFill>
                <a:srgbClr val="808080">
                  <a:lumMod val="75000"/>
                </a:srgbClr>
              </a:solidFill>
              <a:latin typeface="Arial"/>
            </a:endParaRPr>
          </a:p>
        </p:txBody>
      </p:sp>
      <p:cxnSp>
        <p:nvCxnSpPr>
          <p:cNvPr id="21" name="Connecteur droit 2"/>
          <p:cNvCxnSpPr>
            <a:cxnSpLocks noChangeAspect="1"/>
          </p:cNvCxnSpPr>
          <p:nvPr/>
        </p:nvCxnSpPr>
        <p:spPr bwMode="auto">
          <a:xfrm>
            <a:off x="1624027" y="3089659"/>
            <a:ext cx="1584000" cy="3666"/>
          </a:xfrm>
          <a:prstGeom prst="line">
            <a:avLst/>
          </a:prstGeom>
          <a:solidFill>
            <a:srgbClr val="808080"/>
          </a:solidFill>
          <a:ln w="9525" cap="flat" cmpd="sng" algn="ctr">
            <a:solidFill>
              <a:srgbClr val="FFFFFF">
                <a:lumMod val="75000"/>
              </a:srgbClr>
            </a:solidFill>
            <a:prstDash val="solid"/>
            <a:round/>
            <a:headEnd type="oval" w="med" len="med"/>
            <a:tailEnd type="oval" w="med" len="med"/>
          </a:ln>
          <a:effectLst/>
        </p:spPr>
      </p:cxnSp>
      <p:sp>
        <p:nvSpPr>
          <p:cNvPr id="22" name="Rectangle 21"/>
          <p:cNvSpPr>
            <a:spLocks noChangeAspect="1"/>
          </p:cNvSpPr>
          <p:nvPr/>
        </p:nvSpPr>
        <p:spPr>
          <a:xfrm>
            <a:off x="3464169" y="3133353"/>
            <a:ext cx="1561858" cy="954107"/>
          </a:xfrm>
          <a:prstGeom prst="rect">
            <a:avLst/>
          </a:prstGeom>
        </p:spPr>
        <p:txBody>
          <a:bodyPr wrap="square">
            <a:spAutoFit/>
          </a:bodyPr>
          <a:lstStyle/>
          <a:p>
            <a:pPr algn="ctr" fontAlgn="auto">
              <a:spcBef>
                <a:spcPts val="0"/>
              </a:spcBef>
              <a:spcAft>
                <a:spcPts val="0"/>
              </a:spcAft>
              <a:defRPr/>
            </a:pPr>
            <a:r>
              <a:rPr lang="fr-FR" b="1" kern="0" dirty="0" smtClean="0">
                <a:solidFill>
                  <a:srgbClr val="808080">
                    <a:lumMod val="75000"/>
                  </a:srgbClr>
                </a:solidFill>
                <a:latin typeface="Arial"/>
              </a:rPr>
              <a:t>Autres Professionnels de santé dont les EHPAD</a:t>
            </a:r>
            <a:endParaRPr lang="fr-FR" b="1" kern="0" dirty="0">
              <a:solidFill>
                <a:srgbClr val="808080">
                  <a:lumMod val="75000"/>
                </a:srgbClr>
              </a:solidFill>
              <a:latin typeface="Arial"/>
            </a:endParaRPr>
          </a:p>
        </p:txBody>
      </p:sp>
      <p:cxnSp>
        <p:nvCxnSpPr>
          <p:cNvPr id="27" name="Connecteur droit 2"/>
          <p:cNvCxnSpPr>
            <a:cxnSpLocks noChangeAspect="1"/>
          </p:cNvCxnSpPr>
          <p:nvPr/>
        </p:nvCxnSpPr>
        <p:spPr bwMode="auto">
          <a:xfrm flipV="1">
            <a:off x="7170624" y="3089659"/>
            <a:ext cx="3046211" cy="2046"/>
          </a:xfrm>
          <a:prstGeom prst="line">
            <a:avLst/>
          </a:prstGeom>
          <a:solidFill>
            <a:srgbClr val="808080"/>
          </a:solidFill>
          <a:ln w="9525" cap="flat" cmpd="sng" algn="ctr">
            <a:solidFill>
              <a:srgbClr val="77B9AC"/>
            </a:solidFill>
            <a:prstDash val="solid"/>
            <a:round/>
            <a:headEnd type="oval" w="med" len="med"/>
            <a:tailEnd type="oval" w="med" len="med"/>
          </a:ln>
          <a:effectLst/>
        </p:spPr>
      </p:cxnSp>
      <p:sp>
        <p:nvSpPr>
          <p:cNvPr id="28" name="Rectangle 27"/>
          <p:cNvSpPr>
            <a:spLocks noChangeAspect="1"/>
          </p:cNvSpPr>
          <p:nvPr/>
        </p:nvSpPr>
        <p:spPr>
          <a:xfrm>
            <a:off x="7936607" y="3343535"/>
            <a:ext cx="1753221" cy="307777"/>
          </a:xfrm>
          <a:prstGeom prst="rect">
            <a:avLst/>
          </a:prstGeom>
        </p:spPr>
        <p:txBody>
          <a:bodyPr wrap="square">
            <a:spAutoFit/>
          </a:bodyPr>
          <a:lstStyle/>
          <a:p>
            <a:pPr algn="ctr" fontAlgn="auto">
              <a:spcBef>
                <a:spcPts val="0"/>
              </a:spcBef>
              <a:spcAft>
                <a:spcPts val="0"/>
              </a:spcAft>
              <a:defRPr/>
            </a:pPr>
            <a:r>
              <a:rPr lang="fr-FR" b="1" kern="0" dirty="0" smtClean="0">
                <a:solidFill>
                  <a:srgbClr val="808080">
                    <a:lumMod val="75000"/>
                  </a:srgbClr>
                </a:solidFill>
                <a:latin typeface="Arial"/>
              </a:rPr>
              <a:t>www.dmp.fr</a:t>
            </a:r>
            <a:endParaRPr lang="fr-FR" b="1" kern="0" dirty="0">
              <a:solidFill>
                <a:srgbClr val="808080">
                  <a:lumMod val="75000"/>
                </a:srgbClr>
              </a:solidFill>
              <a:latin typeface="Arial"/>
            </a:endParaRPr>
          </a:p>
        </p:txBody>
      </p:sp>
      <p:pic>
        <p:nvPicPr>
          <p:cNvPr id="30" name="Picture 29"/>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2001137" y="2197249"/>
            <a:ext cx="622907" cy="622907"/>
          </a:xfrm>
          <a:prstGeom prst="rect">
            <a:avLst/>
          </a:prstGeom>
        </p:spPr>
      </p:pic>
      <p:pic>
        <p:nvPicPr>
          <p:cNvPr id="31" name="Picture 30"/>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8401352" y="2197249"/>
            <a:ext cx="622907" cy="622907"/>
          </a:xfrm>
          <a:prstGeom prst="rect">
            <a:avLst/>
          </a:prstGeom>
        </p:spPr>
      </p:pic>
      <p:grpSp>
        <p:nvGrpSpPr>
          <p:cNvPr id="3" name="Group 2"/>
          <p:cNvGrpSpPr/>
          <p:nvPr/>
        </p:nvGrpSpPr>
        <p:grpSpPr>
          <a:xfrm>
            <a:off x="591791" y="1144798"/>
            <a:ext cx="631486" cy="620403"/>
            <a:chOff x="7450138" y="5954713"/>
            <a:chExt cx="1203325" cy="1187450"/>
          </a:xfrm>
          <a:solidFill>
            <a:srgbClr val="17588B"/>
          </a:solidFill>
        </p:grpSpPr>
        <p:sp>
          <p:nvSpPr>
            <p:cNvPr id="34" name="Freeform 6"/>
            <p:cNvSpPr>
              <a:spLocks noEditPoints="1"/>
            </p:cNvSpPr>
            <p:nvPr/>
          </p:nvSpPr>
          <p:spPr bwMode="auto">
            <a:xfrm>
              <a:off x="7450138" y="5954713"/>
              <a:ext cx="1203325" cy="1187450"/>
            </a:xfrm>
            <a:custGeom>
              <a:avLst/>
              <a:gdLst>
                <a:gd name="T0" fmla="*/ 305 w 321"/>
                <a:gd name="T1" fmla="*/ 304 h 317"/>
                <a:gd name="T2" fmla="*/ 275 w 321"/>
                <a:gd name="T3" fmla="*/ 317 h 317"/>
                <a:gd name="T4" fmla="*/ 246 w 321"/>
                <a:gd name="T5" fmla="*/ 304 h 317"/>
                <a:gd name="T6" fmla="*/ 196 w 321"/>
                <a:gd name="T7" fmla="*/ 256 h 317"/>
                <a:gd name="T8" fmla="*/ 135 w 321"/>
                <a:gd name="T9" fmla="*/ 270 h 317"/>
                <a:gd name="T10" fmla="*/ 0 w 321"/>
                <a:gd name="T11" fmla="*/ 135 h 317"/>
                <a:gd name="T12" fmla="*/ 135 w 321"/>
                <a:gd name="T13" fmla="*/ 0 h 317"/>
                <a:gd name="T14" fmla="*/ 270 w 321"/>
                <a:gd name="T15" fmla="*/ 135 h 317"/>
                <a:gd name="T16" fmla="*/ 255 w 321"/>
                <a:gd name="T17" fmla="*/ 197 h 317"/>
                <a:gd name="T18" fmla="*/ 305 w 321"/>
                <a:gd name="T19" fmla="*/ 246 h 317"/>
                <a:gd name="T20" fmla="*/ 305 w 321"/>
                <a:gd name="T21" fmla="*/ 304 h 317"/>
                <a:gd name="T22" fmla="*/ 135 w 321"/>
                <a:gd name="T23" fmla="*/ 246 h 317"/>
                <a:gd name="T24" fmla="*/ 245 w 321"/>
                <a:gd name="T25" fmla="*/ 135 h 317"/>
                <a:gd name="T26" fmla="*/ 135 w 321"/>
                <a:gd name="T27" fmla="*/ 25 h 317"/>
                <a:gd name="T28" fmla="*/ 24 w 321"/>
                <a:gd name="T29" fmla="*/ 135 h 317"/>
                <a:gd name="T30" fmla="*/ 135 w 321"/>
                <a:gd name="T31" fmla="*/ 246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1" h="317">
                  <a:moveTo>
                    <a:pt x="305" y="304"/>
                  </a:moveTo>
                  <a:cubicBezTo>
                    <a:pt x="297" y="313"/>
                    <a:pt x="286" y="317"/>
                    <a:pt x="275" y="317"/>
                  </a:cubicBezTo>
                  <a:cubicBezTo>
                    <a:pt x="265" y="317"/>
                    <a:pt x="254" y="313"/>
                    <a:pt x="246" y="304"/>
                  </a:cubicBezTo>
                  <a:cubicBezTo>
                    <a:pt x="196" y="256"/>
                    <a:pt x="196" y="256"/>
                    <a:pt x="196" y="256"/>
                  </a:cubicBezTo>
                  <a:cubicBezTo>
                    <a:pt x="178" y="265"/>
                    <a:pt x="157" y="270"/>
                    <a:pt x="135" y="270"/>
                  </a:cubicBezTo>
                  <a:cubicBezTo>
                    <a:pt x="60" y="270"/>
                    <a:pt x="0" y="210"/>
                    <a:pt x="0" y="135"/>
                  </a:cubicBezTo>
                  <a:cubicBezTo>
                    <a:pt x="0" y="61"/>
                    <a:pt x="60" y="0"/>
                    <a:pt x="135" y="0"/>
                  </a:cubicBezTo>
                  <a:cubicBezTo>
                    <a:pt x="209" y="0"/>
                    <a:pt x="270" y="61"/>
                    <a:pt x="270" y="135"/>
                  </a:cubicBezTo>
                  <a:cubicBezTo>
                    <a:pt x="270" y="157"/>
                    <a:pt x="264" y="178"/>
                    <a:pt x="255" y="197"/>
                  </a:cubicBezTo>
                  <a:cubicBezTo>
                    <a:pt x="305" y="246"/>
                    <a:pt x="305" y="246"/>
                    <a:pt x="305" y="246"/>
                  </a:cubicBezTo>
                  <a:cubicBezTo>
                    <a:pt x="321" y="262"/>
                    <a:pt x="321" y="288"/>
                    <a:pt x="305" y="304"/>
                  </a:cubicBezTo>
                  <a:close/>
                  <a:moveTo>
                    <a:pt x="135" y="246"/>
                  </a:moveTo>
                  <a:cubicBezTo>
                    <a:pt x="196" y="246"/>
                    <a:pt x="245" y="196"/>
                    <a:pt x="245" y="135"/>
                  </a:cubicBezTo>
                  <a:cubicBezTo>
                    <a:pt x="245" y="74"/>
                    <a:pt x="196" y="25"/>
                    <a:pt x="135" y="25"/>
                  </a:cubicBezTo>
                  <a:cubicBezTo>
                    <a:pt x="74" y="25"/>
                    <a:pt x="24" y="74"/>
                    <a:pt x="24" y="135"/>
                  </a:cubicBezTo>
                  <a:cubicBezTo>
                    <a:pt x="24" y="196"/>
                    <a:pt x="74" y="246"/>
                    <a:pt x="135"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5" name="Freeform 7"/>
            <p:cNvSpPr>
              <a:spLocks/>
            </p:cNvSpPr>
            <p:nvPr/>
          </p:nvSpPr>
          <p:spPr bwMode="auto">
            <a:xfrm>
              <a:off x="7705725" y="6423025"/>
              <a:ext cx="498475" cy="374650"/>
            </a:xfrm>
            <a:custGeom>
              <a:avLst/>
              <a:gdLst>
                <a:gd name="T0" fmla="*/ 97 w 133"/>
                <a:gd name="T1" fmla="*/ 0 h 100"/>
                <a:gd name="T2" fmla="*/ 79 w 133"/>
                <a:gd name="T3" fmla="*/ 0 h 100"/>
                <a:gd name="T4" fmla="*/ 74 w 133"/>
                <a:gd name="T5" fmla="*/ 13 h 100"/>
                <a:gd name="T6" fmla="*/ 79 w 133"/>
                <a:gd name="T7" fmla="*/ 64 h 100"/>
                <a:gd name="T8" fmla="*/ 66 w 133"/>
                <a:gd name="T9" fmla="*/ 82 h 100"/>
                <a:gd name="T10" fmla="*/ 55 w 133"/>
                <a:gd name="T11" fmla="*/ 64 h 100"/>
                <a:gd name="T12" fmla="*/ 61 w 133"/>
                <a:gd name="T13" fmla="*/ 13 h 100"/>
                <a:gd name="T14" fmla="*/ 57 w 133"/>
                <a:gd name="T15" fmla="*/ 0 h 100"/>
                <a:gd name="T16" fmla="*/ 36 w 133"/>
                <a:gd name="T17" fmla="*/ 0 h 100"/>
                <a:gd name="T18" fmla="*/ 36 w 133"/>
                <a:gd name="T19" fmla="*/ 0 h 100"/>
                <a:gd name="T20" fmla="*/ 3 w 133"/>
                <a:gd name="T21" fmla="*/ 31 h 100"/>
                <a:gd name="T22" fmla="*/ 7 w 133"/>
                <a:gd name="T23" fmla="*/ 81 h 100"/>
                <a:gd name="T24" fmla="*/ 67 w 133"/>
                <a:gd name="T25" fmla="*/ 100 h 100"/>
                <a:gd name="T26" fmla="*/ 126 w 133"/>
                <a:gd name="T27" fmla="*/ 81 h 100"/>
                <a:gd name="T28" fmla="*/ 131 w 133"/>
                <a:gd name="T29" fmla="*/ 30 h 100"/>
                <a:gd name="T30" fmla="*/ 97 w 133"/>
                <a:gd name="T3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3" h="100">
                  <a:moveTo>
                    <a:pt x="97" y="0"/>
                  </a:moveTo>
                  <a:cubicBezTo>
                    <a:pt x="79" y="0"/>
                    <a:pt x="79" y="0"/>
                    <a:pt x="79" y="0"/>
                  </a:cubicBezTo>
                  <a:cubicBezTo>
                    <a:pt x="79" y="2"/>
                    <a:pt x="79" y="10"/>
                    <a:pt x="74" y="13"/>
                  </a:cubicBezTo>
                  <a:cubicBezTo>
                    <a:pt x="74" y="13"/>
                    <a:pt x="82" y="51"/>
                    <a:pt x="79" y="64"/>
                  </a:cubicBezTo>
                  <a:cubicBezTo>
                    <a:pt x="77" y="69"/>
                    <a:pt x="72" y="82"/>
                    <a:pt x="66" y="82"/>
                  </a:cubicBezTo>
                  <a:cubicBezTo>
                    <a:pt x="60" y="82"/>
                    <a:pt x="56" y="69"/>
                    <a:pt x="55" y="64"/>
                  </a:cubicBezTo>
                  <a:cubicBezTo>
                    <a:pt x="52" y="51"/>
                    <a:pt x="61" y="13"/>
                    <a:pt x="61" y="13"/>
                  </a:cubicBezTo>
                  <a:cubicBezTo>
                    <a:pt x="60" y="12"/>
                    <a:pt x="57" y="10"/>
                    <a:pt x="57" y="0"/>
                  </a:cubicBezTo>
                  <a:cubicBezTo>
                    <a:pt x="36" y="0"/>
                    <a:pt x="36" y="0"/>
                    <a:pt x="36" y="0"/>
                  </a:cubicBezTo>
                  <a:cubicBezTo>
                    <a:pt x="36" y="0"/>
                    <a:pt x="36" y="0"/>
                    <a:pt x="36" y="0"/>
                  </a:cubicBezTo>
                  <a:cubicBezTo>
                    <a:pt x="18" y="0"/>
                    <a:pt x="0" y="14"/>
                    <a:pt x="3" y="31"/>
                  </a:cubicBezTo>
                  <a:cubicBezTo>
                    <a:pt x="7" y="81"/>
                    <a:pt x="7" y="81"/>
                    <a:pt x="7" y="81"/>
                  </a:cubicBezTo>
                  <a:cubicBezTo>
                    <a:pt x="24" y="93"/>
                    <a:pt x="45" y="100"/>
                    <a:pt x="67" y="100"/>
                  </a:cubicBezTo>
                  <a:cubicBezTo>
                    <a:pt x="89" y="100"/>
                    <a:pt x="109" y="93"/>
                    <a:pt x="126" y="81"/>
                  </a:cubicBezTo>
                  <a:cubicBezTo>
                    <a:pt x="131" y="30"/>
                    <a:pt x="131" y="30"/>
                    <a:pt x="131" y="30"/>
                  </a:cubicBezTo>
                  <a:cubicBezTo>
                    <a:pt x="133" y="14"/>
                    <a:pt x="116"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6" name="Oval 8"/>
            <p:cNvSpPr>
              <a:spLocks noChangeArrowheads="1"/>
            </p:cNvSpPr>
            <p:nvPr/>
          </p:nvSpPr>
          <p:spPr bwMode="auto">
            <a:xfrm>
              <a:off x="7824788" y="6126163"/>
              <a:ext cx="258762" cy="255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39" name="Title 1"/>
          <p:cNvSpPr txBox="1">
            <a:spLocks/>
          </p:cNvSpPr>
          <p:nvPr/>
        </p:nvSpPr>
        <p:spPr bwMode="auto">
          <a:xfrm>
            <a:off x="1185974" y="158383"/>
            <a:ext cx="5760640"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rgbClr val="FFFFFF"/>
                </a:solidFill>
              </a:rPr>
              <a:t>Où créer le DMP ?</a:t>
            </a:r>
            <a:endParaRPr lang="fr-FR" altLang="fr-FR" sz="1600" b="0" kern="0" dirty="0">
              <a:solidFill>
                <a:srgbClr val="FFFFFF"/>
              </a:solidFill>
            </a:endParaRPr>
          </a:p>
        </p:txBody>
      </p:sp>
      <p:cxnSp>
        <p:nvCxnSpPr>
          <p:cNvPr id="40" name="Connecteur droit 2"/>
          <p:cNvCxnSpPr>
            <a:cxnSpLocks noChangeAspect="1"/>
          </p:cNvCxnSpPr>
          <p:nvPr/>
        </p:nvCxnSpPr>
        <p:spPr bwMode="auto">
          <a:xfrm>
            <a:off x="5260027" y="3089659"/>
            <a:ext cx="1584000" cy="3666"/>
          </a:xfrm>
          <a:prstGeom prst="line">
            <a:avLst/>
          </a:prstGeom>
          <a:solidFill>
            <a:srgbClr val="808080"/>
          </a:solidFill>
          <a:ln w="9525" cap="flat" cmpd="sng" algn="ctr">
            <a:solidFill>
              <a:srgbClr val="FFFFFF">
                <a:lumMod val="75000"/>
              </a:srgbClr>
            </a:solidFill>
            <a:prstDash val="solid"/>
            <a:round/>
            <a:headEnd type="oval" w="med" len="med"/>
            <a:tailEnd type="oval" w="med" len="med"/>
          </a:ln>
          <a:effectLst/>
        </p:spPr>
      </p:cxnSp>
      <p:sp>
        <p:nvSpPr>
          <p:cNvPr id="41" name="Rectangle 40"/>
          <p:cNvSpPr>
            <a:spLocks noChangeAspect="1"/>
          </p:cNvSpPr>
          <p:nvPr/>
        </p:nvSpPr>
        <p:spPr>
          <a:xfrm>
            <a:off x="5210946" y="3161667"/>
            <a:ext cx="1653017" cy="671513"/>
          </a:xfrm>
          <a:prstGeom prst="rect">
            <a:avLst/>
          </a:prstGeom>
        </p:spPr>
        <p:txBody>
          <a:bodyPr wrap="square">
            <a:spAutoFit/>
          </a:bodyPr>
          <a:lstStyle/>
          <a:p>
            <a:pPr algn="ctr" fontAlgn="auto">
              <a:spcBef>
                <a:spcPts val="0"/>
              </a:spcBef>
              <a:spcAft>
                <a:spcPts val="0"/>
              </a:spcAft>
              <a:defRPr/>
            </a:pPr>
            <a:r>
              <a:rPr lang="fr-FR" b="1" kern="0" dirty="0" smtClean="0">
                <a:solidFill>
                  <a:srgbClr val="808080">
                    <a:lumMod val="75000"/>
                  </a:srgbClr>
                </a:solidFill>
                <a:latin typeface="Arial"/>
              </a:rPr>
              <a:t>Accueils des organismes de sécurité sociale</a:t>
            </a:r>
            <a:endParaRPr lang="fr-FR" b="1" kern="0" dirty="0">
              <a:solidFill>
                <a:srgbClr val="808080">
                  <a:lumMod val="75000"/>
                </a:srgbClr>
              </a:solidFill>
              <a:latin typeface="Arial"/>
            </a:endParaRPr>
          </a:p>
        </p:txBody>
      </p:sp>
      <p:pic>
        <p:nvPicPr>
          <p:cNvPr id="42" name="Picture 41"/>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5756859" y="2197249"/>
            <a:ext cx="622907" cy="622907"/>
          </a:xfrm>
          <a:prstGeom prst="rect">
            <a:avLst/>
          </a:prstGeom>
        </p:spPr>
      </p:pic>
      <p:pic>
        <p:nvPicPr>
          <p:cNvPr id="5" name="Picture 4"/>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923842" y="2198518"/>
            <a:ext cx="620368" cy="620368"/>
          </a:xfrm>
          <a:prstGeom prst="rect">
            <a:avLst/>
          </a:prstGeom>
        </p:spPr>
      </p:pic>
      <p:sp>
        <p:nvSpPr>
          <p:cNvPr id="24" name="Pentagon 23"/>
          <p:cNvSpPr/>
          <p:nvPr/>
        </p:nvSpPr>
        <p:spPr bwMode="auto">
          <a:xfrm>
            <a:off x="1283303" y="4074747"/>
            <a:ext cx="290443" cy="2491195"/>
          </a:xfrm>
          <a:prstGeom prst="homePlate">
            <a:avLst/>
          </a:prstGeom>
          <a:solidFill>
            <a:srgbClr val="E27959"/>
          </a:solidFill>
          <a:ln>
            <a:solidFill>
              <a:srgbClr val="E27959"/>
            </a:solidFill>
          </a:ln>
          <a:effectLst/>
          <a:extLst/>
        </p:spPr>
        <p:txBody>
          <a:bodyPr vert="horz" wrap="square" lIns="104287" tIns="52144" rIns="104287" bIns="52144" numCol="1" rtlCol="0" anchor="t" anchorCtr="0" compatLnSpc="1">
            <a:prstTxWarp prst="textNoShape">
              <a:avLst/>
            </a:prstTxWarp>
          </a:bodyPr>
          <a:lstStyle/>
          <a:p>
            <a:pPr algn="ctr" defTabSz="1042988"/>
            <a:endParaRPr lang="fr-FR" dirty="0" smtClean="0">
              <a:latin typeface="Arial" charset="0"/>
            </a:endParaRPr>
          </a:p>
        </p:txBody>
      </p:sp>
    </p:spTree>
    <p:extLst>
      <p:ext uri="{BB962C8B-B14F-4D97-AF65-F5344CB8AC3E}">
        <p14:creationId xmlns:p14="http://schemas.microsoft.com/office/powerpoint/2010/main" val="21568980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5271"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39" name="Title 1"/>
          <p:cNvSpPr txBox="1">
            <a:spLocks/>
          </p:cNvSpPr>
          <p:nvPr/>
        </p:nvSpPr>
        <p:spPr bwMode="auto">
          <a:xfrm>
            <a:off x="1185973" y="158383"/>
            <a:ext cx="8910874"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rgbClr val="FFFFFF"/>
                </a:solidFill>
              </a:rPr>
              <a:t>Création du DMP : que doivent demander les </a:t>
            </a:r>
            <a:r>
              <a:rPr lang="fr-FR" altLang="fr-FR" sz="2000" kern="0" dirty="0">
                <a:solidFill>
                  <a:srgbClr val="FFFFFF"/>
                </a:solidFill>
              </a:rPr>
              <a:t>professionnels de </a:t>
            </a:r>
            <a:r>
              <a:rPr lang="fr-FR" altLang="fr-FR" sz="2000" kern="0" dirty="0" smtClean="0">
                <a:solidFill>
                  <a:srgbClr val="FFFFFF"/>
                </a:solidFill>
              </a:rPr>
              <a:t>santé ? </a:t>
            </a:r>
            <a:endParaRPr lang="fr-FR" altLang="fr-FR" sz="2000" kern="0" dirty="0">
              <a:solidFill>
                <a:srgbClr val="FFFFFF"/>
              </a:solidFill>
            </a:endParaRPr>
          </a:p>
        </p:txBody>
      </p:sp>
      <p:sp>
        <p:nvSpPr>
          <p:cNvPr id="19" name="Rectangle 18"/>
          <p:cNvSpPr/>
          <p:nvPr/>
        </p:nvSpPr>
        <p:spPr>
          <a:xfrm>
            <a:off x="824028" y="1078220"/>
            <a:ext cx="8729554" cy="830997"/>
          </a:xfrm>
          <a:prstGeom prst="rect">
            <a:avLst/>
          </a:prstGeom>
        </p:spPr>
        <p:txBody>
          <a:bodyPr wrap="square">
            <a:spAutoFit/>
          </a:bodyPr>
          <a:lstStyle/>
          <a:p>
            <a:pPr marL="0" lvl="1" indent="0" defTabSz="457200" eaLnBrk="1" hangingPunct="1">
              <a:spcBef>
                <a:spcPts val="1800"/>
              </a:spcBef>
              <a:spcAft>
                <a:spcPts val="0"/>
              </a:spcAft>
              <a:buClr>
                <a:srgbClr val="99CC00"/>
              </a:buClr>
              <a:buSzPct val="100000"/>
              <a:defRPr/>
            </a:pPr>
            <a:r>
              <a:rPr lang="fr-FR" sz="1600" b="1" kern="0" dirty="0">
                <a:solidFill>
                  <a:srgbClr val="4B628F"/>
                </a:solidFill>
                <a:latin typeface="Arial"/>
              </a:rPr>
              <a:t>Avant qu’un DMP soit créé, en officines ou par un professionnel </a:t>
            </a:r>
            <a:r>
              <a:rPr lang="fr-FR" sz="1600" b="1" kern="0" dirty="0" smtClean="0">
                <a:solidFill>
                  <a:srgbClr val="4B628F"/>
                </a:solidFill>
                <a:latin typeface="Arial"/>
              </a:rPr>
              <a:t>de santé habilité, </a:t>
            </a:r>
            <a:r>
              <a:rPr lang="fr-FR" sz="1600" b="1" kern="0" dirty="0">
                <a:solidFill>
                  <a:srgbClr val="4B628F"/>
                </a:solidFill>
                <a:latin typeface="Arial"/>
              </a:rPr>
              <a:t>trois questions fondamentales doivent être posées au futur bénéficiaire du DMP (ou à son représentant légal) </a:t>
            </a:r>
          </a:p>
        </p:txBody>
      </p:sp>
      <p:sp>
        <p:nvSpPr>
          <p:cNvPr id="20" name="Oval 9"/>
          <p:cNvSpPr/>
          <p:nvPr/>
        </p:nvSpPr>
        <p:spPr bwMode="auto">
          <a:xfrm>
            <a:off x="696598" y="2351131"/>
            <a:ext cx="437646" cy="421029"/>
          </a:xfrm>
          <a:prstGeom prst="ellipse">
            <a:avLst/>
          </a:prstGeom>
          <a:solidFill>
            <a:srgbClr val="9ED3D7"/>
          </a:solidFill>
          <a:ln>
            <a:noFill/>
          </a:ln>
          <a:effectLst/>
          <a:extLst/>
        </p:spPr>
        <p:txBody>
          <a:bodyPr vert="horz" wrap="square" lIns="104287" tIns="52144" rIns="104287" bIns="52144" numCol="1" rtlCol="0" anchor="ctr" anchorCtr="0" compatLnSpc="1">
            <a:prstTxWarp prst="textNoShape">
              <a:avLst/>
            </a:prstTxWarp>
          </a:bodyPr>
          <a:lstStyle/>
          <a:p>
            <a:pPr algn="ctr" defTabSz="1042988"/>
            <a:r>
              <a:rPr lang="fr-FR" sz="1800" dirty="0">
                <a:solidFill>
                  <a:srgbClr val="FFFFFF"/>
                </a:solidFill>
                <a:latin typeface="Century Gothic" panose="020B0502020202020204" pitchFamily="34" charset="0"/>
              </a:rPr>
              <a:t>1</a:t>
            </a:r>
            <a:endParaRPr lang="fr-FR" sz="1800" dirty="0" smtClean="0">
              <a:solidFill>
                <a:srgbClr val="FFFFFF"/>
              </a:solidFill>
              <a:latin typeface="Century Gothic" panose="020B0502020202020204" pitchFamily="34" charset="0"/>
            </a:endParaRPr>
          </a:p>
        </p:txBody>
      </p:sp>
      <p:sp>
        <p:nvSpPr>
          <p:cNvPr id="21" name="Oval 9"/>
          <p:cNvSpPr/>
          <p:nvPr/>
        </p:nvSpPr>
        <p:spPr bwMode="auto">
          <a:xfrm>
            <a:off x="696598" y="3595155"/>
            <a:ext cx="437646" cy="421029"/>
          </a:xfrm>
          <a:prstGeom prst="ellipse">
            <a:avLst/>
          </a:prstGeom>
          <a:solidFill>
            <a:srgbClr val="4B5468"/>
          </a:solidFill>
          <a:ln>
            <a:noFill/>
          </a:ln>
          <a:effectLst/>
          <a:extLst/>
        </p:spPr>
        <p:txBody>
          <a:bodyPr vert="horz" wrap="square" lIns="104287" tIns="52144" rIns="104287" bIns="52144" numCol="1" rtlCol="0" anchor="ctr" anchorCtr="0" compatLnSpc="1">
            <a:prstTxWarp prst="textNoShape">
              <a:avLst/>
            </a:prstTxWarp>
          </a:bodyPr>
          <a:lstStyle/>
          <a:p>
            <a:pPr algn="ctr" defTabSz="1042988"/>
            <a:r>
              <a:rPr lang="fr-FR" sz="1800" dirty="0">
                <a:solidFill>
                  <a:srgbClr val="FFFFFF"/>
                </a:solidFill>
                <a:latin typeface="Century Gothic" panose="020B0502020202020204" pitchFamily="34" charset="0"/>
              </a:rPr>
              <a:t>2</a:t>
            </a:r>
            <a:endParaRPr lang="fr-FR" sz="1800" dirty="0" smtClean="0">
              <a:solidFill>
                <a:srgbClr val="FFFFFF"/>
              </a:solidFill>
              <a:latin typeface="Century Gothic" panose="020B0502020202020204" pitchFamily="34" charset="0"/>
            </a:endParaRPr>
          </a:p>
        </p:txBody>
      </p:sp>
      <p:sp>
        <p:nvSpPr>
          <p:cNvPr id="22" name="Oval 9"/>
          <p:cNvSpPr/>
          <p:nvPr/>
        </p:nvSpPr>
        <p:spPr bwMode="auto">
          <a:xfrm>
            <a:off x="696598" y="5127211"/>
            <a:ext cx="437646" cy="421029"/>
          </a:xfrm>
          <a:prstGeom prst="ellipse">
            <a:avLst/>
          </a:prstGeom>
          <a:solidFill>
            <a:srgbClr val="E27959"/>
          </a:solidFill>
          <a:ln>
            <a:noFill/>
          </a:ln>
          <a:effectLst/>
          <a:extLst/>
        </p:spPr>
        <p:txBody>
          <a:bodyPr vert="horz" wrap="square" lIns="104287" tIns="52144" rIns="104287" bIns="52144" numCol="1" rtlCol="0" anchor="ctr" anchorCtr="0" compatLnSpc="1">
            <a:prstTxWarp prst="textNoShape">
              <a:avLst/>
            </a:prstTxWarp>
          </a:bodyPr>
          <a:lstStyle/>
          <a:p>
            <a:pPr algn="ctr" defTabSz="1042988"/>
            <a:r>
              <a:rPr lang="fr-FR" sz="1800" dirty="0" smtClean="0">
                <a:solidFill>
                  <a:srgbClr val="FFFFFF"/>
                </a:solidFill>
                <a:latin typeface="Century Gothic" panose="020B0502020202020204" pitchFamily="34" charset="0"/>
              </a:rPr>
              <a:t>3</a:t>
            </a:r>
          </a:p>
        </p:txBody>
      </p:sp>
      <p:sp>
        <p:nvSpPr>
          <p:cNvPr id="23" name="ZoneTexte 3"/>
          <p:cNvSpPr txBox="1"/>
          <p:nvPr/>
        </p:nvSpPr>
        <p:spPr>
          <a:xfrm>
            <a:off x="1344670" y="2260546"/>
            <a:ext cx="7689168" cy="584775"/>
          </a:xfrm>
          <a:prstGeom prst="rect">
            <a:avLst/>
          </a:prstGeom>
          <a:noFill/>
        </p:spPr>
        <p:txBody>
          <a:bodyPr wrap="square" rtlCol="0">
            <a:spAutoFit/>
          </a:bodyPr>
          <a:lstStyle/>
          <a:p>
            <a:pPr algn="just"/>
            <a:r>
              <a:rPr lang="fr-FR" sz="1600" dirty="0">
                <a:solidFill>
                  <a:srgbClr val="808080">
                    <a:lumMod val="50000"/>
                  </a:srgbClr>
                </a:solidFill>
                <a:latin typeface="Arial"/>
              </a:rPr>
              <a:t>On présente au patient (</a:t>
            </a:r>
            <a:r>
              <a:rPr lang="fr-FR" sz="1600" dirty="0" smtClean="0">
                <a:solidFill>
                  <a:srgbClr val="808080">
                    <a:lumMod val="50000"/>
                  </a:srgbClr>
                </a:solidFill>
                <a:latin typeface="Arial"/>
              </a:rPr>
              <a:t>ou à </a:t>
            </a:r>
            <a:r>
              <a:rPr lang="fr-FR" sz="1600" dirty="0">
                <a:solidFill>
                  <a:srgbClr val="808080">
                    <a:lumMod val="50000"/>
                  </a:srgbClr>
                </a:solidFill>
                <a:latin typeface="Arial"/>
              </a:rPr>
              <a:t>son représentant légal) le DMP et on </a:t>
            </a:r>
            <a:r>
              <a:rPr lang="fr-FR" sz="1600" dirty="0" smtClean="0">
                <a:solidFill>
                  <a:srgbClr val="808080">
                    <a:lumMod val="50000"/>
                  </a:srgbClr>
                </a:solidFill>
                <a:latin typeface="Arial"/>
              </a:rPr>
              <a:t>recueille son </a:t>
            </a:r>
            <a:r>
              <a:rPr lang="fr-FR" sz="1600" dirty="0">
                <a:solidFill>
                  <a:srgbClr val="808080">
                    <a:lumMod val="50000"/>
                  </a:srgbClr>
                </a:solidFill>
                <a:latin typeface="Arial"/>
              </a:rPr>
              <a:t>consentement pour la création de son DMP</a:t>
            </a:r>
          </a:p>
        </p:txBody>
      </p:sp>
      <p:sp>
        <p:nvSpPr>
          <p:cNvPr id="25" name="ZoneTexte 40"/>
          <p:cNvSpPr txBox="1"/>
          <p:nvPr/>
        </p:nvSpPr>
        <p:spPr>
          <a:xfrm>
            <a:off x="1344670" y="3493393"/>
            <a:ext cx="7689168" cy="969496"/>
          </a:xfrm>
          <a:prstGeom prst="rect">
            <a:avLst/>
          </a:prstGeom>
          <a:noFill/>
        </p:spPr>
        <p:txBody>
          <a:bodyPr wrap="square" rtlCol="0">
            <a:spAutoFit/>
          </a:bodyPr>
          <a:lstStyle/>
          <a:p>
            <a:pPr algn="just"/>
            <a:r>
              <a:rPr lang="fr-FR" sz="1600" dirty="0">
                <a:solidFill>
                  <a:srgbClr val="808080">
                    <a:lumMod val="50000"/>
                  </a:srgbClr>
                </a:solidFill>
                <a:latin typeface="Arial"/>
              </a:rPr>
              <a:t>On demande au patient s’il accepte qu’un professionnel de santé puisse se connecter à son DMP en urgence, sans consentement</a:t>
            </a:r>
          </a:p>
          <a:p>
            <a:pPr algn="just"/>
            <a:endParaRPr lang="fr-FR" sz="1100" dirty="0">
              <a:solidFill>
                <a:srgbClr val="002060"/>
              </a:solidFill>
              <a:latin typeface="Arial"/>
              <a:cs typeface="Calibri" panose="020F0502020204030204" pitchFamily="34" charset="0"/>
            </a:endParaRPr>
          </a:p>
          <a:p>
            <a:pPr marL="720725" indent="-360363" algn="just">
              <a:buClr>
                <a:srgbClr val="4B5468"/>
              </a:buClr>
              <a:buFont typeface="Wingdings" panose="05000000000000000000" pitchFamily="2" charset="2"/>
              <a:buChar char="ü"/>
            </a:pPr>
            <a:r>
              <a:rPr lang="fr-FR" dirty="0">
                <a:solidFill>
                  <a:srgbClr val="17588B"/>
                </a:solidFill>
              </a:rPr>
              <a:t>Ces choix peuvent être modifiés à tout moment par le patient </a:t>
            </a:r>
            <a:r>
              <a:rPr lang="fr-FR" dirty="0" smtClean="0">
                <a:solidFill>
                  <a:srgbClr val="17588B"/>
                </a:solidFill>
              </a:rPr>
              <a:t>lui-même</a:t>
            </a:r>
            <a:endParaRPr lang="fr-FR" dirty="0">
              <a:solidFill>
                <a:srgbClr val="17588B"/>
              </a:solidFill>
            </a:endParaRPr>
          </a:p>
        </p:txBody>
      </p:sp>
      <p:sp>
        <p:nvSpPr>
          <p:cNvPr id="26" name="ZoneTexte 41"/>
          <p:cNvSpPr txBox="1"/>
          <p:nvPr/>
        </p:nvSpPr>
        <p:spPr>
          <a:xfrm>
            <a:off x="1344670" y="5025020"/>
            <a:ext cx="7689168" cy="2385268"/>
          </a:xfrm>
          <a:prstGeom prst="rect">
            <a:avLst/>
          </a:prstGeom>
          <a:solidFill>
            <a:schemeClr val="bg1"/>
          </a:solidFill>
        </p:spPr>
        <p:txBody>
          <a:bodyPr wrap="square" rtlCol="0">
            <a:spAutoFit/>
          </a:bodyPr>
          <a:lstStyle>
            <a:defPPr>
              <a:defRPr lang="fr-FR"/>
            </a:defPPr>
            <a:lvl1pPr>
              <a:defRPr sz="1600">
                <a:solidFill>
                  <a:srgbClr val="002060"/>
                </a:solidFill>
                <a:latin typeface="+mn-lt"/>
                <a:cs typeface="Calibri" panose="020F0502020204030204" pitchFamily="34" charset="0"/>
              </a:defRPr>
            </a:lvl1pPr>
          </a:lstStyle>
          <a:p>
            <a:pPr algn="just"/>
            <a:r>
              <a:rPr lang="fr-FR" dirty="0">
                <a:solidFill>
                  <a:srgbClr val="808080">
                    <a:lumMod val="50000"/>
                  </a:srgbClr>
                </a:solidFill>
              </a:rPr>
              <a:t>On demande au </a:t>
            </a:r>
            <a:r>
              <a:rPr lang="fr-FR" dirty="0" smtClean="0">
                <a:solidFill>
                  <a:srgbClr val="808080">
                    <a:lumMod val="50000"/>
                  </a:srgbClr>
                </a:solidFill>
              </a:rPr>
              <a:t>patient si il souhaite se connecter à son DMP via Internet. Si c’est le cas, le patient doit communiquer </a:t>
            </a:r>
            <a:r>
              <a:rPr lang="fr-FR" dirty="0">
                <a:solidFill>
                  <a:srgbClr val="808080">
                    <a:lumMod val="50000"/>
                  </a:srgbClr>
                </a:solidFill>
              </a:rPr>
              <a:t>une adresse </a:t>
            </a:r>
            <a:r>
              <a:rPr lang="fr-FR" dirty="0" smtClean="0">
                <a:solidFill>
                  <a:srgbClr val="808080">
                    <a:lumMod val="50000"/>
                  </a:srgbClr>
                </a:solidFill>
              </a:rPr>
              <a:t>e-mail </a:t>
            </a:r>
            <a:r>
              <a:rPr lang="fr-FR" dirty="0">
                <a:solidFill>
                  <a:srgbClr val="808080">
                    <a:lumMod val="50000"/>
                  </a:srgbClr>
                </a:solidFill>
              </a:rPr>
              <a:t>et/ou un numéro de téléphone portable afin qu’il puisse se connecter à son DMP</a:t>
            </a:r>
          </a:p>
          <a:p>
            <a:pPr algn="just"/>
            <a:endParaRPr lang="fr-FR" sz="1100" dirty="0" smtClean="0"/>
          </a:p>
          <a:p>
            <a:pPr marL="720725" indent="-360363" algn="just">
              <a:buClr>
                <a:srgbClr val="E27959"/>
              </a:buClr>
              <a:buFont typeface="Wingdings" panose="05000000000000000000" pitchFamily="2" charset="2"/>
              <a:buChar char="ü"/>
            </a:pPr>
            <a:r>
              <a:rPr lang="fr-FR" sz="1400" dirty="0">
                <a:solidFill>
                  <a:srgbClr val="17588B"/>
                </a:solidFill>
              </a:rPr>
              <a:t>A l’issue de cette étape, ses identifiants de connexion (identifiant et mot de passe temporaire</a:t>
            </a:r>
            <a:r>
              <a:rPr lang="fr-FR" sz="1400" dirty="0" smtClean="0">
                <a:solidFill>
                  <a:srgbClr val="17588B"/>
                </a:solidFill>
              </a:rPr>
              <a:t>) lui seront alors remis</a:t>
            </a:r>
          </a:p>
          <a:p>
            <a:pPr marL="720725" indent="-360363" algn="just">
              <a:buClr>
                <a:srgbClr val="E27959"/>
              </a:buClr>
              <a:buFont typeface="Wingdings" panose="05000000000000000000" pitchFamily="2" charset="2"/>
              <a:buChar char="ü"/>
            </a:pPr>
            <a:endParaRPr lang="fr-FR" sz="1400" dirty="0" smtClean="0">
              <a:solidFill>
                <a:srgbClr val="17588B"/>
              </a:solidFill>
            </a:endParaRPr>
          </a:p>
          <a:p>
            <a:pPr algn="just">
              <a:buClr>
                <a:srgbClr val="E27959"/>
              </a:buClr>
            </a:pPr>
            <a:r>
              <a:rPr lang="fr-FR" b="1" dirty="0">
                <a:solidFill>
                  <a:srgbClr val="808080">
                    <a:lumMod val="50000"/>
                  </a:srgbClr>
                </a:solidFill>
              </a:rPr>
              <a:t>Si le patient ne dispose pas d’une adresse e-mail ou d’un téléphone portable, le DMP peut quand même être créé et utilisé par les professionnels de santé de son </a:t>
            </a:r>
            <a:r>
              <a:rPr lang="fr-FR" b="1" dirty="0" smtClean="0">
                <a:solidFill>
                  <a:srgbClr val="808080">
                    <a:lumMod val="50000"/>
                  </a:srgbClr>
                </a:solidFill>
              </a:rPr>
              <a:t>choix</a:t>
            </a:r>
            <a:endParaRPr lang="fr-FR" b="1" dirty="0">
              <a:solidFill>
                <a:srgbClr val="808080">
                  <a:lumMod val="50000"/>
                </a:srgbClr>
              </a:solidFill>
            </a:endParaRPr>
          </a:p>
        </p:txBody>
      </p:sp>
      <p:grpSp>
        <p:nvGrpSpPr>
          <p:cNvPr id="27" name="Group 26"/>
          <p:cNvGrpSpPr/>
          <p:nvPr/>
        </p:nvGrpSpPr>
        <p:grpSpPr>
          <a:xfrm>
            <a:off x="192542" y="1144798"/>
            <a:ext cx="631486" cy="620403"/>
            <a:chOff x="7450138" y="5954713"/>
            <a:chExt cx="1203325" cy="1187450"/>
          </a:xfrm>
          <a:solidFill>
            <a:srgbClr val="17588B"/>
          </a:solidFill>
        </p:grpSpPr>
        <p:sp>
          <p:nvSpPr>
            <p:cNvPr id="28" name="Freeform 6"/>
            <p:cNvSpPr>
              <a:spLocks noEditPoints="1"/>
            </p:cNvSpPr>
            <p:nvPr/>
          </p:nvSpPr>
          <p:spPr bwMode="auto">
            <a:xfrm>
              <a:off x="7450138" y="5954713"/>
              <a:ext cx="1203325" cy="1187450"/>
            </a:xfrm>
            <a:custGeom>
              <a:avLst/>
              <a:gdLst>
                <a:gd name="T0" fmla="*/ 305 w 321"/>
                <a:gd name="T1" fmla="*/ 304 h 317"/>
                <a:gd name="T2" fmla="*/ 275 w 321"/>
                <a:gd name="T3" fmla="*/ 317 h 317"/>
                <a:gd name="T4" fmla="*/ 246 w 321"/>
                <a:gd name="T5" fmla="*/ 304 h 317"/>
                <a:gd name="T6" fmla="*/ 196 w 321"/>
                <a:gd name="T7" fmla="*/ 256 h 317"/>
                <a:gd name="T8" fmla="*/ 135 w 321"/>
                <a:gd name="T9" fmla="*/ 270 h 317"/>
                <a:gd name="T10" fmla="*/ 0 w 321"/>
                <a:gd name="T11" fmla="*/ 135 h 317"/>
                <a:gd name="T12" fmla="*/ 135 w 321"/>
                <a:gd name="T13" fmla="*/ 0 h 317"/>
                <a:gd name="T14" fmla="*/ 270 w 321"/>
                <a:gd name="T15" fmla="*/ 135 h 317"/>
                <a:gd name="T16" fmla="*/ 255 w 321"/>
                <a:gd name="T17" fmla="*/ 197 h 317"/>
                <a:gd name="T18" fmla="*/ 305 w 321"/>
                <a:gd name="T19" fmla="*/ 246 h 317"/>
                <a:gd name="T20" fmla="*/ 305 w 321"/>
                <a:gd name="T21" fmla="*/ 304 h 317"/>
                <a:gd name="T22" fmla="*/ 135 w 321"/>
                <a:gd name="T23" fmla="*/ 246 h 317"/>
                <a:gd name="T24" fmla="*/ 245 w 321"/>
                <a:gd name="T25" fmla="*/ 135 h 317"/>
                <a:gd name="T26" fmla="*/ 135 w 321"/>
                <a:gd name="T27" fmla="*/ 25 h 317"/>
                <a:gd name="T28" fmla="*/ 24 w 321"/>
                <a:gd name="T29" fmla="*/ 135 h 317"/>
                <a:gd name="T30" fmla="*/ 135 w 321"/>
                <a:gd name="T31" fmla="*/ 246 h 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321" h="317">
                  <a:moveTo>
                    <a:pt x="305" y="304"/>
                  </a:moveTo>
                  <a:cubicBezTo>
                    <a:pt x="297" y="313"/>
                    <a:pt x="286" y="317"/>
                    <a:pt x="275" y="317"/>
                  </a:cubicBezTo>
                  <a:cubicBezTo>
                    <a:pt x="265" y="317"/>
                    <a:pt x="254" y="313"/>
                    <a:pt x="246" y="304"/>
                  </a:cubicBezTo>
                  <a:cubicBezTo>
                    <a:pt x="196" y="256"/>
                    <a:pt x="196" y="256"/>
                    <a:pt x="196" y="256"/>
                  </a:cubicBezTo>
                  <a:cubicBezTo>
                    <a:pt x="178" y="265"/>
                    <a:pt x="157" y="270"/>
                    <a:pt x="135" y="270"/>
                  </a:cubicBezTo>
                  <a:cubicBezTo>
                    <a:pt x="60" y="270"/>
                    <a:pt x="0" y="210"/>
                    <a:pt x="0" y="135"/>
                  </a:cubicBezTo>
                  <a:cubicBezTo>
                    <a:pt x="0" y="61"/>
                    <a:pt x="60" y="0"/>
                    <a:pt x="135" y="0"/>
                  </a:cubicBezTo>
                  <a:cubicBezTo>
                    <a:pt x="209" y="0"/>
                    <a:pt x="270" y="61"/>
                    <a:pt x="270" y="135"/>
                  </a:cubicBezTo>
                  <a:cubicBezTo>
                    <a:pt x="270" y="157"/>
                    <a:pt x="264" y="178"/>
                    <a:pt x="255" y="197"/>
                  </a:cubicBezTo>
                  <a:cubicBezTo>
                    <a:pt x="305" y="246"/>
                    <a:pt x="305" y="246"/>
                    <a:pt x="305" y="246"/>
                  </a:cubicBezTo>
                  <a:cubicBezTo>
                    <a:pt x="321" y="262"/>
                    <a:pt x="321" y="288"/>
                    <a:pt x="305" y="304"/>
                  </a:cubicBezTo>
                  <a:close/>
                  <a:moveTo>
                    <a:pt x="135" y="246"/>
                  </a:moveTo>
                  <a:cubicBezTo>
                    <a:pt x="196" y="246"/>
                    <a:pt x="245" y="196"/>
                    <a:pt x="245" y="135"/>
                  </a:cubicBezTo>
                  <a:cubicBezTo>
                    <a:pt x="245" y="74"/>
                    <a:pt x="196" y="25"/>
                    <a:pt x="135" y="25"/>
                  </a:cubicBezTo>
                  <a:cubicBezTo>
                    <a:pt x="74" y="25"/>
                    <a:pt x="24" y="74"/>
                    <a:pt x="24" y="135"/>
                  </a:cubicBezTo>
                  <a:cubicBezTo>
                    <a:pt x="24" y="196"/>
                    <a:pt x="74" y="246"/>
                    <a:pt x="135" y="24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29" name="Freeform 7"/>
            <p:cNvSpPr>
              <a:spLocks/>
            </p:cNvSpPr>
            <p:nvPr/>
          </p:nvSpPr>
          <p:spPr bwMode="auto">
            <a:xfrm>
              <a:off x="7705725" y="6423025"/>
              <a:ext cx="498475" cy="374650"/>
            </a:xfrm>
            <a:custGeom>
              <a:avLst/>
              <a:gdLst>
                <a:gd name="T0" fmla="*/ 97 w 133"/>
                <a:gd name="T1" fmla="*/ 0 h 100"/>
                <a:gd name="T2" fmla="*/ 79 w 133"/>
                <a:gd name="T3" fmla="*/ 0 h 100"/>
                <a:gd name="T4" fmla="*/ 74 w 133"/>
                <a:gd name="T5" fmla="*/ 13 h 100"/>
                <a:gd name="T6" fmla="*/ 79 w 133"/>
                <a:gd name="T7" fmla="*/ 64 h 100"/>
                <a:gd name="T8" fmla="*/ 66 w 133"/>
                <a:gd name="T9" fmla="*/ 82 h 100"/>
                <a:gd name="T10" fmla="*/ 55 w 133"/>
                <a:gd name="T11" fmla="*/ 64 h 100"/>
                <a:gd name="T12" fmla="*/ 61 w 133"/>
                <a:gd name="T13" fmla="*/ 13 h 100"/>
                <a:gd name="T14" fmla="*/ 57 w 133"/>
                <a:gd name="T15" fmla="*/ 0 h 100"/>
                <a:gd name="T16" fmla="*/ 36 w 133"/>
                <a:gd name="T17" fmla="*/ 0 h 100"/>
                <a:gd name="T18" fmla="*/ 36 w 133"/>
                <a:gd name="T19" fmla="*/ 0 h 100"/>
                <a:gd name="T20" fmla="*/ 3 w 133"/>
                <a:gd name="T21" fmla="*/ 31 h 100"/>
                <a:gd name="T22" fmla="*/ 7 w 133"/>
                <a:gd name="T23" fmla="*/ 81 h 100"/>
                <a:gd name="T24" fmla="*/ 67 w 133"/>
                <a:gd name="T25" fmla="*/ 100 h 100"/>
                <a:gd name="T26" fmla="*/ 126 w 133"/>
                <a:gd name="T27" fmla="*/ 81 h 100"/>
                <a:gd name="T28" fmla="*/ 131 w 133"/>
                <a:gd name="T29" fmla="*/ 30 h 100"/>
                <a:gd name="T30" fmla="*/ 97 w 133"/>
                <a:gd name="T31" fmla="*/ 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Lst>
              <a:rect l="0" t="0" r="r" b="b"/>
              <a:pathLst>
                <a:path w="133" h="100">
                  <a:moveTo>
                    <a:pt x="97" y="0"/>
                  </a:moveTo>
                  <a:cubicBezTo>
                    <a:pt x="79" y="0"/>
                    <a:pt x="79" y="0"/>
                    <a:pt x="79" y="0"/>
                  </a:cubicBezTo>
                  <a:cubicBezTo>
                    <a:pt x="79" y="2"/>
                    <a:pt x="79" y="10"/>
                    <a:pt x="74" y="13"/>
                  </a:cubicBezTo>
                  <a:cubicBezTo>
                    <a:pt x="74" y="13"/>
                    <a:pt x="82" y="51"/>
                    <a:pt x="79" y="64"/>
                  </a:cubicBezTo>
                  <a:cubicBezTo>
                    <a:pt x="77" y="69"/>
                    <a:pt x="72" y="82"/>
                    <a:pt x="66" y="82"/>
                  </a:cubicBezTo>
                  <a:cubicBezTo>
                    <a:pt x="60" y="82"/>
                    <a:pt x="56" y="69"/>
                    <a:pt x="55" y="64"/>
                  </a:cubicBezTo>
                  <a:cubicBezTo>
                    <a:pt x="52" y="51"/>
                    <a:pt x="61" y="13"/>
                    <a:pt x="61" y="13"/>
                  </a:cubicBezTo>
                  <a:cubicBezTo>
                    <a:pt x="60" y="12"/>
                    <a:pt x="57" y="10"/>
                    <a:pt x="57" y="0"/>
                  </a:cubicBezTo>
                  <a:cubicBezTo>
                    <a:pt x="36" y="0"/>
                    <a:pt x="36" y="0"/>
                    <a:pt x="36" y="0"/>
                  </a:cubicBezTo>
                  <a:cubicBezTo>
                    <a:pt x="36" y="0"/>
                    <a:pt x="36" y="0"/>
                    <a:pt x="36" y="0"/>
                  </a:cubicBezTo>
                  <a:cubicBezTo>
                    <a:pt x="18" y="0"/>
                    <a:pt x="0" y="14"/>
                    <a:pt x="3" y="31"/>
                  </a:cubicBezTo>
                  <a:cubicBezTo>
                    <a:pt x="7" y="81"/>
                    <a:pt x="7" y="81"/>
                    <a:pt x="7" y="81"/>
                  </a:cubicBezTo>
                  <a:cubicBezTo>
                    <a:pt x="24" y="93"/>
                    <a:pt x="45" y="100"/>
                    <a:pt x="67" y="100"/>
                  </a:cubicBezTo>
                  <a:cubicBezTo>
                    <a:pt x="89" y="100"/>
                    <a:pt x="109" y="93"/>
                    <a:pt x="126" y="81"/>
                  </a:cubicBezTo>
                  <a:cubicBezTo>
                    <a:pt x="131" y="30"/>
                    <a:pt x="131" y="30"/>
                    <a:pt x="131" y="30"/>
                  </a:cubicBezTo>
                  <a:cubicBezTo>
                    <a:pt x="133" y="14"/>
                    <a:pt x="116" y="0"/>
                    <a:pt x="97"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30" name="Oval 8"/>
            <p:cNvSpPr>
              <a:spLocks noChangeArrowheads="1"/>
            </p:cNvSpPr>
            <p:nvPr/>
          </p:nvSpPr>
          <p:spPr bwMode="auto">
            <a:xfrm>
              <a:off x="7824788" y="6126163"/>
              <a:ext cx="258762" cy="255588"/>
            </a:xfrm>
            <a:prstGeom prst="ellipse">
              <a:avLst/>
            </a:pr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187286988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949325"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40" name="Title 1"/>
          <p:cNvSpPr txBox="1">
            <a:spLocks/>
          </p:cNvSpPr>
          <p:nvPr/>
        </p:nvSpPr>
        <p:spPr bwMode="auto">
          <a:xfrm>
            <a:off x="1185973" y="158383"/>
            <a:ext cx="7038665"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chemeClr val="bg1"/>
                </a:solidFill>
              </a:rPr>
              <a:t>DMP : quelles informations contient-il ?</a:t>
            </a:r>
            <a:endParaRPr lang="fr-FR" altLang="fr-FR" sz="1600" b="0" kern="0" dirty="0">
              <a:solidFill>
                <a:schemeClr val="bg1"/>
              </a:solidFill>
            </a:endParaRPr>
          </a:p>
        </p:txBody>
      </p:sp>
      <p:sp>
        <p:nvSpPr>
          <p:cNvPr id="61" name="Rectangle 60"/>
          <p:cNvSpPr>
            <a:spLocks noChangeAspect="1"/>
          </p:cNvSpPr>
          <p:nvPr/>
        </p:nvSpPr>
        <p:spPr bwMode="auto">
          <a:xfrm>
            <a:off x="4735435" y="4771087"/>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bg1"/>
                </a:solidFill>
                <a:effectLst/>
                <a:latin typeface="Arial" charset="0"/>
              </a:rPr>
              <a:t>Certificats</a:t>
            </a:r>
          </a:p>
        </p:txBody>
      </p:sp>
      <p:sp>
        <p:nvSpPr>
          <p:cNvPr id="62" name="Rectangle 61"/>
          <p:cNvSpPr>
            <a:spLocks noChangeAspect="1"/>
          </p:cNvSpPr>
          <p:nvPr/>
        </p:nvSpPr>
        <p:spPr bwMode="auto">
          <a:xfrm>
            <a:off x="6351570" y="1588420"/>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bg1"/>
                </a:solidFill>
                <a:effectLst/>
                <a:latin typeface="Arial" charset="0"/>
              </a:rPr>
              <a:t>Traitement</a:t>
            </a:r>
          </a:p>
        </p:txBody>
      </p:sp>
      <p:sp>
        <p:nvSpPr>
          <p:cNvPr id="63" name="Rectangle 62"/>
          <p:cNvSpPr>
            <a:spLocks noChangeAspect="1"/>
          </p:cNvSpPr>
          <p:nvPr/>
        </p:nvSpPr>
        <p:spPr bwMode="auto">
          <a:xfrm>
            <a:off x="4735436" y="1588420"/>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algn="ctr" defTabSz="1042988"/>
            <a:r>
              <a:rPr lang="fr-FR" dirty="0">
                <a:solidFill>
                  <a:schemeClr val="bg1"/>
                </a:solidFill>
                <a:latin typeface="Arial" charset="0"/>
              </a:rPr>
              <a:t>Synthèse</a:t>
            </a:r>
          </a:p>
        </p:txBody>
      </p:sp>
      <p:sp>
        <p:nvSpPr>
          <p:cNvPr id="64" name="Rectangle 63"/>
          <p:cNvSpPr>
            <a:spLocks noChangeAspect="1"/>
          </p:cNvSpPr>
          <p:nvPr/>
        </p:nvSpPr>
        <p:spPr bwMode="auto">
          <a:xfrm>
            <a:off x="4735436" y="3183488"/>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bg1"/>
                </a:solidFill>
                <a:effectLst/>
                <a:latin typeface="Arial" charset="0"/>
              </a:rPr>
              <a:t>Imagerie</a:t>
            </a:r>
          </a:p>
        </p:txBody>
      </p:sp>
      <p:sp>
        <p:nvSpPr>
          <p:cNvPr id="67" name="Rectangle 66"/>
          <p:cNvSpPr>
            <a:spLocks noChangeAspect="1"/>
          </p:cNvSpPr>
          <p:nvPr/>
        </p:nvSpPr>
        <p:spPr bwMode="auto">
          <a:xfrm>
            <a:off x="6357143" y="4776264"/>
            <a:ext cx="1475309" cy="1475309"/>
          </a:xfrm>
          <a:prstGeom prst="rect">
            <a:avLst/>
          </a:prstGeom>
          <a:solidFill>
            <a:srgbClr val="77B9AC"/>
          </a:solidFill>
          <a:ln>
            <a:noFill/>
          </a:ln>
          <a:effectLst/>
          <a:extLst/>
        </p:spPr>
        <p:txBody>
          <a:bodyPr vert="horz" wrap="square" lIns="104287" tIns="468000" rIns="104287" bIns="52144" numCol="1" rtlCol="0" anchor="ctr" anchorCtr="0" compatLnSpc="1">
            <a:prstTxWarp prst="textNoShape">
              <a:avLst/>
            </a:prstTxWarp>
          </a:bodyPr>
          <a:lstStyle/>
          <a:p>
            <a:pPr algn="ctr" defTabSz="1042988"/>
            <a:r>
              <a:rPr lang="fr-FR" dirty="0">
                <a:solidFill>
                  <a:schemeClr val="bg1"/>
                </a:solidFill>
                <a:latin typeface="Arial" charset="0"/>
              </a:rPr>
              <a:t>Données</a:t>
            </a:r>
            <a:r>
              <a:rPr lang="fr-FR" dirty="0" smtClean="0">
                <a:solidFill>
                  <a:schemeClr val="bg1"/>
                </a:solidFill>
                <a:latin typeface="Arial" charset="0"/>
              </a:rPr>
              <a:t> de </a:t>
            </a:r>
            <a:r>
              <a:rPr lang="fr-FR" dirty="0">
                <a:solidFill>
                  <a:schemeClr val="bg1"/>
                </a:solidFill>
                <a:latin typeface="Arial" charset="0"/>
              </a:rPr>
              <a:t>remboursement</a:t>
            </a:r>
          </a:p>
        </p:txBody>
      </p:sp>
      <p:sp>
        <p:nvSpPr>
          <p:cNvPr id="69" name="Rectangle 68"/>
          <p:cNvSpPr>
            <a:spLocks noChangeAspect="1"/>
          </p:cNvSpPr>
          <p:nvPr/>
        </p:nvSpPr>
        <p:spPr bwMode="auto">
          <a:xfrm>
            <a:off x="6351570" y="3183488"/>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algn="ctr" defTabSz="1042988"/>
            <a:r>
              <a:rPr lang="fr-FR" dirty="0">
                <a:solidFill>
                  <a:schemeClr val="bg1"/>
                </a:solidFill>
                <a:latin typeface="Arial" charset="0"/>
              </a:rPr>
              <a:t>Comptes Rendus</a:t>
            </a:r>
          </a:p>
        </p:txBody>
      </p:sp>
      <p:sp>
        <p:nvSpPr>
          <p:cNvPr id="70" name="Rectangle 69"/>
          <p:cNvSpPr>
            <a:spLocks noChangeAspect="1"/>
          </p:cNvSpPr>
          <p:nvPr/>
        </p:nvSpPr>
        <p:spPr bwMode="auto">
          <a:xfrm>
            <a:off x="7967704" y="1591109"/>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algn="ctr" defTabSz="1042988"/>
            <a:r>
              <a:rPr lang="fr-FR" dirty="0">
                <a:solidFill>
                  <a:schemeClr val="bg1"/>
                </a:solidFill>
                <a:latin typeface="Arial" charset="0"/>
              </a:rPr>
              <a:t>Analyses</a:t>
            </a:r>
          </a:p>
        </p:txBody>
      </p:sp>
      <p:sp>
        <p:nvSpPr>
          <p:cNvPr id="73" name="Rectangle 72"/>
          <p:cNvSpPr>
            <a:spLocks noChangeAspect="1"/>
          </p:cNvSpPr>
          <p:nvPr/>
        </p:nvSpPr>
        <p:spPr bwMode="auto">
          <a:xfrm>
            <a:off x="7967704" y="3186177"/>
            <a:ext cx="1475309" cy="1475309"/>
          </a:xfrm>
          <a:prstGeom prst="rect">
            <a:avLst/>
          </a:prstGeom>
          <a:solidFill>
            <a:srgbClr val="E27959"/>
          </a:solidFill>
          <a:ln>
            <a:noFill/>
          </a:ln>
          <a:effectLst/>
          <a:extLst/>
        </p:spPr>
        <p:txBody>
          <a:bodyPr vert="horz" wrap="square" lIns="104287" tIns="468000" rIns="104287" bIns="52144" numCol="1" rtlCol="0" anchor="ctr"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bg1"/>
                </a:solidFill>
                <a:effectLst/>
                <a:latin typeface="Arial" charset="0"/>
              </a:rPr>
              <a:t>Prévention</a:t>
            </a:r>
          </a:p>
        </p:txBody>
      </p:sp>
      <p:sp>
        <p:nvSpPr>
          <p:cNvPr id="76" name="Rectangle 75"/>
          <p:cNvSpPr>
            <a:spLocks noChangeAspect="1"/>
          </p:cNvSpPr>
          <p:nvPr/>
        </p:nvSpPr>
        <p:spPr bwMode="auto">
          <a:xfrm>
            <a:off x="7973466" y="4776264"/>
            <a:ext cx="1475309" cy="1475309"/>
          </a:xfrm>
          <a:prstGeom prst="rect">
            <a:avLst/>
          </a:prstGeom>
          <a:solidFill>
            <a:srgbClr val="346699"/>
          </a:solidFill>
          <a:ln>
            <a:noFill/>
          </a:ln>
          <a:effectLst/>
          <a:extLst/>
        </p:spPr>
        <p:txBody>
          <a:bodyPr vert="horz" wrap="square" lIns="104287" tIns="468000" rIns="104287" bIns="52144" numCol="1" rtlCol="0" anchor="ctr"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r>
              <a:rPr kumimoji="0" lang="fr-FR" sz="1400" b="0" i="0" u="none" strike="noStrike" cap="none" normalizeH="0" baseline="0" dirty="0" smtClean="0">
                <a:ln>
                  <a:noFill/>
                </a:ln>
                <a:solidFill>
                  <a:schemeClr val="bg1"/>
                </a:solidFill>
                <a:effectLst/>
                <a:latin typeface="Arial" charset="0"/>
              </a:rPr>
              <a:t>Espace</a:t>
            </a:r>
            <a:r>
              <a:rPr kumimoji="0" lang="fr-FR" sz="1400" b="0" i="0" u="none" strike="noStrike" cap="none" normalizeH="0" dirty="0" smtClean="0">
                <a:ln>
                  <a:noFill/>
                </a:ln>
                <a:solidFill>
                  <a:schemeClr val="bg1"/>
                </a:solidFill>
                <a:effectLst/>
                <a:latin typeface="Arial" charset="0"/>
              </a:rPr>
              <a:t> Personnel</a:t>
            </a:r>
            <a:endParaRPr kumimoji="0" lang="fr-FR" sz="1400" b="0" i="0" u="none" strike="noStrike" cap="none" normalizeH="0" baseline="0" dirty="0" smtClean="0">
              <a:ln>
                <a:noFill/>
              </a:ln>
              <a:solidFill>
                <a:schemeClr val="bg1"/>
              </a:solidFill>
              <a:effectLst/>
              <a:latin typeface="Arial" charset="0"/>
            </a:endParaRPr>
          </a:p>
        </p:txBody>
      </p:sp>
      <p:sp>
        <p:nvSpPr>
          <p:cNvPr id="82" name="Rectangle 81"/>
          <p:cNvSpPr/>
          <p:nvPr/>
        </p:nvSpPr>
        <p:spPr>
          <a:xfrm>
            <a:off x="1369035" y="1924911"/>
            <a:ext cx="2463116" cy="1200329"/>
          </a:xfrm>
          <a:prstGeom prst="rect">
            <a:avLst/>
          </a:prstGeom>
        </p:spPr>
        <p:txBody>
          <a:bodyPr wrap="square">
            <a:spAutoFit/>
          </a:bodyPr>
          <a:lstStyle/>
          <a:p>
            <a:pPr marL="0" lvl="1" indent="0" eaLnBrk="1" fontAlgn="auto" hangingPunct="1">
              <a:spcBef>
                <a:spcPts val="0"/>
              </a:spcBef>
              <a:spcAft>
                <a:spcPts val="0"/>
              </a:spcAft>
              <a:buClr>
                <a:srgbClr val="006CB7"/>
              </a:buClr>
              <a:buSzPct val="100000"/>
              <a:defRPr/>
            </a:pPr>
            <a:r>
              <a:rPr lang="fr-FR" sz="1800" b="1" kern="0" dirty="0">
                <a:solidFill>
                  <a:srgbClr val="17588B"/>
                </a:solidFill>
                <a:latin typeface="Arial" panose="020B0604020202020204"/>
                <a:cs typeface="Calibri" panose="020F0502020204030204" pitchFamily="34" charset="0"/>
              </a:rPr>
              <a:t>Le DMP</a:t>
            </a:r>
            <a:r>
              <a:rPr lang="fr-FR" sz="1800" b="1" kern="0" dirty="0" smtClean="0">
                <a:solidFill>
                  <a:srgbClr val="17588B"/>
                </a:solidFill>
                <a:latin typeface="Arial" panose="020B0604020202020204"/>
                <a:cs typeface="Calibri" panose="020F0502020204030204" pitchFamily="34" charset="0"/>
              </a:rPr>
              <a:t>, </a:t>
            </a:r>
            <a:r>
              <a:rPr lang="fr-FR" sz="1800" b="1" kern="0" dirty="0">
                <a:solidFill>
                  <a:srgbClr val="17588B"/>
                </a:solidFill>
                <a:latin typeface="Arial" panose="020B0604020202020204"/>
                <a:cs typeface="Calibri" panose="020F0502020204030204" pitchFamily="34" charset="0"/>
              </a:rPr>
              <a:t>un </a:t>
            </a:r>
            <a:r>
              <a:rPr lang="fr-FR" sz="1800" b="1" kern="0" dirty="0" smtClean="0">
                <a:solidFill>
                  <a:srgbClr val="17588B"/>
                </a:solidFill>
                <a:latin typeface="Arial" panose="020B0604020202020204"/>
                <a:cs typeface="Calibri" panose="020F0502020204030204" pitchFamily="34" charset="0"/>
              </a:rPr>
              <a:t>carnet de santé numérique organisé </a:t>
            </a:r>
            <a:r>
              <a:rPr lang="fr-FR" sz="1800" b="1" kern="0" dirty="0">
                <a:solidFill>
                  <a:srgbClr val="17588B"/>
                </a:solidFill>
                <a:latin typeface="Arial" panose="020B0604020202020204"/>
                <a:cs typeface="Calibri" panose="020F0502020204030204" pitchFamily="34" charset="0"/>
              </a:rPr>
              <a:t>en 9 </a:t>
            </a:r>
            <a:r>
              <a:rPr lang="fr-FR" sz="1800" b="1" kern="0" dirty="0" smtClean="0">
                <a:solidFill>
                  <a:srgbClr val="17588B"/>
                </a:solidFill>
                <a:latin typeface="Arial" panose="020B0604020202020204"/>
                <a:cs typeface="Calibri" panose="020F0502020204030204" pitchFamily="34" charset="0"/>
              </a:rPr>
              <a:t>espaces distincts</a:t>
            </a:r>
          </a:p>
        </p:txBody>
      </p:sp>
      <p:sp>
        <p:nvSpPr>
          <p:cNvPr id="83" name="Freeform 53"/>
          <p:cNvSpPr>
            <a:spLocks noEditPoints="1"/>
          </p:cNvSpPr>
          <p:nvPr/>
        </p:nvSpPr>
        <p:spPr bwMode="auto">
          <a:xfrm>
            <a:off x="6869959" y="1760754"/>
            <a:ext cx="432000" cy="432000"/>
          </a:xfrm>
          <a:custGeom>
            <a:avLst/>
            <a:gdLst>
              <a:gd name="T0" fmla="*/ 140 w 140"/>
              <a:gd name="T1" fmla="*/ 35 h 143"/>
              <a:gd name="T2" fmla="*/ 133 w 140"/>
              <a:gd name="T3" fmla="*/ 14 h 143"/>
              <a:gd name="T4" fmla="*/ 130 w 140"/>
              <a:gd name="T5" fmla="*/ 11 h 143"/>
              <a:gd name="T6" fmla="*/ 105 w 140"/>
              <a:gd name="T7" fmla="*/ 0 h 143"/>
              <a:gd name="T8" fmla="*/ 82 w 140"/>
              <a:gd name="T9" fmla="*/ 8 h 143"/>
              <a:gd name="T10" fmla="*/ 80 w 140"/>
              <a:gd name="T11" fmla="*/ 10 h 143"/>
              <a:gd name="T12" fmla="*/ 11 w 140"/>
              <a:gd name="T13" fmla="*/ 79 h 143"/>
              <a:gd name="T14" fmla="*/ 0 w 140"/>
              <a:gd name="T15" fmla="*/ 106 h 143"/>
              <a:gd name="T16" fmla="*/ 4 w 140"/>
              <a:gd name="T17" fmla="*/ 120 h 143"/>
              <a:gd name="T18" fmla="*/ 11 w 140"/>
              <a:gd name="T19" fmla="*/ 129 h 143"/>
              <a:gd name="T20" fmla="*/ 61 w 140"/>
              <a:gd name="T21" fmla="*/ 129 h 143"/>
              <a:gd name="T22" fmla="*/ 130 w 140"/>
              <a:gd name="T23" fmla="*/ 60 h 143"/>
              <a:gd name="T24" fmla="*/ 140 w 140"/>
              <a:gd name="T25" fmla="*/ 35 h 143"/>
              <a:gd name="T26" fmla="*/ 91 w 140"/>
              <a:gd name="T27" fmla="*/ 86 h 143"/>
              <a:gd name="T28" fmla="*/ 88 w 140"/>
              <a:gd name="T29" fmla="*/ 88 h 143"/>
              <a:gd name="T30" fmla="*/ 73 w 140"/>
              <a:gd name="T31" fmla="*/ 81 h 143"/>
              <a:gd name="T32" fmla="*/ 55 w 140"/>
              <a:gd name="T33" fmla="*/ 65 h 143"/>
              <a:gd name="T34" fmla="*/ 27 w 140"/>
              <a:gd name="T35" fmla="*/ 93 h 143"/>
              <a:gd name="T36" fmla="*/ 21 w 140"/>
              <a:gd name="T37" fmla="*/ 125 h 143"/>
              <a:gd name="T38" fmla="*/ 18 w 140"/>
              <a:gd name="T39" fmla="*/ 123 h 143"/>
              <a:gd name="T40" fmla="*/ 18 w 140"/>
              <a:gd name="T41" fmla="*/ 86 h 143"/>
              <a:gd name="T42" fmla="*/ 87 w 140"/>
              <a:gd name="T43" fmla="*/ 17 h 143"/>
              <a:gd name="T44" fmla="*/ 123 w 140"/>
              <a:gd name="T45" fmla="*/ 17 h 143"/>
              <a:gd name="T46" fmla="*/ 123 w 140"/>
              <a:gd name="T47" fmla="*/ 54 h 143"/>
              <a:gd name="T48" fmla="*/ 91 w 140"/>
              <a:gd name="T49" fmla="*/ 86 h 1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40" h="143">
                <a:moveTo>
                  <a:pt x="140" y="35"/>
                </a:moveTo>
                <a:cubicBezTo>
                  <a:pt x="140" y="28"/>
                  <a:pt x="138" y="20"/>
                  <a:pt x="133" y="14"/>
                </a:cubicBezTo>
                <a:cubicBezTo>
                  <a:pt x="132" y="13"/>
                  <a:pt x="131" y="12"/>
                  <a:pt x="130" y="11"/>
                </a:cubicBezTo>
                <a:cubicBezTo>
                  <a:pt x="123" y="4"/>
                  <a:pt x="114" y="0"/>
                  <a:pt x="105" y="0"/>
                </a:cubicBezTo>
                <a:cubicBezTo>
                  <a:pt x="96" y="0"/>
                  <a:pt x="89" y="3"/>
                  <a:pt x="82" y="8"/>
                </a:cubicBezTo>
                <a:cubicBezTo>
                  <a:pt x="81" y="8"/>
                  <a:pt x="81" y="9"/>
                  <a:pt x="80" y="10"/>
                </a:cubicBezTo>
                <a:cubicBezTo>
                  <a:pt x="11" y="79"/>
                  <a:pt x="11" y="79"/>
                  <a:pt x="11" y="79"/>
                </a:cubicBezTo>
                <a:cubicBezTo>
                  <a:pt x="3" y="86"/>
                  <a:pt x="0" y="96"/>
                  <a:pt x="0" y="106"/>
                </a:cubicBezTo>
                <a:cubicBezTo>
                  <a:pt x="1" y="111"/>
                  <a:pt x="2" y="116"/>
                  <a:pt x="4" y="120"/>
                </a:cubicBezTo>
                <a:cubicBezTo>
                  <a:pt x="6" y="124"/>
                  <a:pt x="8" y="127"/>
                  <a:pt x="11" y="129"/>
                </a:cubicBezTo>
                <a:cubicBezTo>
                  <a:pt x="25" y="143"/>
                  <a:pt x="47" y="143"/>
                  <a:pt x="61" y="129"/>
                </a:cubicBezTo>
                <a:cubicBezTo>
                  <a:pt x="130" y="60"/>
                  <a:pt x="130" y="60"/>
                  <a:pt x="130" y="60"/>
                </a:cubicBezTo>
                <a:cubicBezTo>
                  <a:pt x="137" y="54"/>
                  <a:pt x="140" y="45"/>
                  <a:pt x="140" y="35"/>
                </a:cubicBezTo>
                <a:close/>
                <a:moveTo>
                  <a:pt x="91" y="86"/>
                </a:moveTo>
                <a:cubicBezTo>
                  <a:pt x="88" y="88"/>
                  <a:pt x="88" y="88"/>
                  <a:pt x="88" y="88"/>
                </a:cubicBezTo>
                <a:cubicBezTo>
                  <a:pt x="87" y="88"/>
                  <a:pt x="83" y="87"/>
                  <a:pt x="73" y="81"/>
                </a:cubicBezTo>
                <a:cubicBezTo>
                  <a:pt x="69" y="77"/>
                  <a:pt x="62" y="72"/>
                  <a:pt x="55" y="65"/>
                </a:cubicBezTo>
                <a:cubicBezTo>
                  <a:pt x="55" y="65"/>
                  <a:pt x="35" y="85"/>
                  <a:pt x="27" y="93"/>
                </a:cubicBezTo>
                <a:cubicBezTo>
                  <a:pt x="20" y="99"/>
                  <a:pt x="14" y="112"/>
                  <a:pt x="21" y="125"/>
                </a:cubicBezTo>
                <a:cubicBezTo>
                  <a:pt x="20" y="124"/>
                  <a:pt x="19" y="123"/>
                  <a:pt x="18" y="123"/>
                </a:cubicBezTo>
                <a:cubicBezTo>
                  <a:pt x="8" y="112"/>
                  <a:pt x="8" y="96"/>
                  <a:pt x="18" y="86"/>
                </a:cubicBezTo>
                <a:cubicBezTo>
                  <a:pt x="87" y="17"/>
                  <a:pt x="87" y="17"/>
                  <a:pt x="87" y="17"/>
                </a:cubicBezTo>
                <a:cubicBezTo>
                  <a:pt x="97" y="7"/>
                  <a:pt x="112" y="7"/>
                  <a:pt x="123" y="17"/>
                </a:cubicBezTo>
                <a:cubicBezTo>
                  <a:pt x="133" y="28"/>
                  <a:pt x="133" y="44"/>
                  <a:pt x="123" y="54"/>
                </a:cubicBezTo>
                <a:lnTo>
                  <a:pt x="91" y="86"/>
                </a:lnTo>
                <a:close/>
              </a:path>
            </a:pathLst>
          </a:custGeom>
          <a:solidFill>
            <a:schemeClr val="bg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68000" rIns="91440" bIns="45720" numCol="1" anchor="ctr" anchorCtr="0" compatLnSpc="1">
            <a:prstTxWarp prst="textNoShape">
              <a:avLst/>
            </a:prstTxWarp>
          </a:bodyPr>
          <a:lstStyle/>
          <a:p>
            <a:endParaRPr lang="fr-FR"/>
          </a:p>
        </p:txBody>
      </p:sp>
      <p:grpSp>
        <p:nvGrpSpPr>
          <p:cNvPr id="84" name="Group 83"/>
          <p:cNvGrpSpPr>
            <a:grpSpLocks noChangeAspect="1"/>
          </p:cNvGrpSpPr>
          <p:nvPr/>
        </p:nvGrpSpPr>
        <p:grpSpPr>
          <a:xfrm>
            <a:off x="8551357" y="1769696"/>
            <a:ext cx="300564" cy="394788"/>
            <a:chOff x="2146300" y="3521076"/>
            <a:chExt cx="400050" cy="525463"/>
          </a:xfrm>
        </p:grpSpPr>
        <p:sp>
          <p:nvSpPr>
            <p:cNvPr id="85" name="Freeform 92"/>
            <p:cNvSpPr>
              <a:spLocks noEditPoints="1"/>
            </p:cNvSpPr>
            <p:nvPr/>
          </p:nvSpPr>
          <p:spPr bwMode="auto">
            <a:xfrm>
              <a:off x="2254250" y="3521076"/>
              <a:ext cx="179387" cy="165100"/>
            </a:xfrm>
            <a:custGeom>
              <a:avLst/>
              <a:gdLst>
                <a:gd name="T0" fmla="*/ 24 w 48"/>
                <a:gd name="T1" fmla="*/ 44 h 44"/>
                <a:gd name="T2" fmla="*/ 48 w 48"/>
                <a:gd name="T3" fmla="*/ 32 h 44"/>
                <a:gd name="T4" fmla="*/ 48 w 48"/>
                <a:gd name="T5" fmla="*/ 32 h 44"/>
                <a:gd name="T6" fmla="*/ 48 w 48"/>
                <a:gd name="T7" fmla="*/ 17 h 44"/>
                <a:gd name="T8" fmla="*/ 39 w 48"/>
                <a:gd name="T9" fmla="*/ 17 h 44"/>
                <a:gd name="T10" fmla="*/ 24 w 48"/>
                <a:gd name="T11" fmla="*/ 0 h 44"/>
                <a:gd name="T12" fmla="*/ 10 w 48"/>
                <a:gd name="T13" fmla="*/ 17 h 44"/>
                <a:gd name="T14" fmla="*/ 0 w 48"/>
                <a:gd name="T15" fmla="*/ 17 h 44"/>
                <a:gd name="T16" fmla="*/ 0 w 48"/>
                <a:gd name="T17" fmla="*/ 32 h 44"/>
                <a:gd name="T18" fmla="*/ 24 w 48"/>
                <a:gd name="T19" fmla="*/ 44 h 44"/>
                <a:gd name="T20" fmla="*/ 24 w 48"/>
                <a:gd name="T21" fmla="*/ 9 h 44"/>
                <a:gd name="T22" fmla="*/ 31 w 48"/>
                <a:gd name="T23" fmla="*/ 17 h 44"/>
                <a:gd name="T24" fmla="*/ 24 w 48"/>
                <a:gd name="T25" fmla="*/ 25 h 44"/>
                <a:gd name="T26" fmla="*/ 18 w 48"/>
                <a:gd name="T27" fmla="*/ 17 h 44"/>
                <a:gd name="T28" fmla="*/ 24 w 48"/>
                <a:gd name="T29" fmla="*/ 9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48" h="44">
                  <a:moveTo>
                    <a:pt x="24" y="44"/>
                  </a:moveTo>
                  <a:cubicBezTo>
                    <a:pt x="47" y="44"/>
                    <a:pt x="48" y="32"/>
                    <a:pt x="48" y="32"/>
                  </a:cubicBezTo>
                  <a:cubicBezTo>
                    <a:pt x="48" y="32"/>
                    <a:pt x="48" y="32"/>
                    <a:pt x="48" y="32"/>
                  </a:cubicBezTo>
                  <a:cubicBezTo>
                    <a:pt x="48" y="17"/>
                    <a:pt x="48" y="17"/>
                    <a:pt x="48" y="17"/>
                  </a:cubicBezTo>
                  <a:cubicBezTo>
                    <a:pt x="39" y="17"/>
                    <a:pt x="39" y="17"/>
                    <a:pt x="39" y="17"/>
                  </a:cubicBezTo>
                  <a:cubicBezTo>
                    <a:pt x="39" y="8"/>
                    <a:pt x="32" y="0"/>
                    <a:pt x="24" y="0"/>
                  </a:cubicBezTo>
                  <a:cubicBezTo>
                    <a:pt x="16" y="0"/>
                    <a:pt x="10" y="8"/>
                    <a:pt x="10" y="17"/>
                  </a:cubicBezTo>
                  <a:cubicBezTo>
                    <a:pt x="0" y="17"/>
                    <a:pt x="0" y="17"/>
                    <a:pt x="0" y="17"/>
                  </a:cubicBezTo>
                  <a:cubicBezTo>
                    <a:pt x="0" y="32"/>
                    <a:pt x="0" y="32"/>
                    <a:pt x="0" y="32"/>
                  </a:cubicBezTo>
                  <a:cubicBezTo>
                    <a:pt x="0" y="32"/>
                    <a:pt x="1" y="44"/>
                    <a:pt x="24" y="44"/>
                  </a:cubicBezTo>
                  <a:close/>
                  <a:moveTo>
                    <a:pt x="24" y="9"/>
                  </a:moveTo>
                  <a:cubicBezTo>
                    <a:pt x="28" y="9"/>
                    <a:pt x="31" y="12"/>
                    <a:pt x="31" y="17"/>
                  </a:cubicBezTo>
                  <a:cubicBezTo>
                    <a:pt x="31" y="21"/>
                    <a:pt x="28" y="25"/>
                    <a:pt x="24" y="25"/>
                  </a:cubicBezTo>
                  <a:cubicBezTo>
                    <a:pt x="21" y="25"/>
                    <a:pt x="18" y="21"/>
                    <a:pt x="18" y="17"/>
                  </a:cubicBezTo>
                  <a:cubicBezTo>
                    <a:pt x="18" y="12"/>
                    <a:pt x="21" y="9"/>
                    <a:pt x="24" y="9"/>
                  </a:cubicBez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endParaRPr lang="fr-FR"/>
            </a:p>
          </p:txBody>
        </p:sp>
        <p:sp>
          <p:nvSpPr>
            <p:cNvPr id="86" name="Freeform 93"/>
            <p:cNvSpPr>
              <a:spLocks/>
            </p:cNvSpPr>
            <p:nvPr/>
          </p:nvSpPr>
          <p:spPr bwMode="auto">
            <a:xfrm>
              <a:off x="2146300" y="3584576"/>
              <a:ext cx="400050" cy="461963"/>
            </a:xfrm>
            <a:custGeom>
              <a:avLst/>
              <a:gdLst>
                <a:gd name="T0" fmla="*/ 99 w 107"/>
                <a:gd name="T1" fmla="*/ 0 h 123"/>
                <a:gd name="T2" fmla="*/ 94 w 107"/>
                <a:gd name="T3" fmla="*/ 0 h 123"/>
                <a:gd name="T4" fmla="*/ 94 w 107"/>
                <a:gd name="T5" fmla="*/ 15 h 123"/>
                <a:gd name="T6" fmla="*/ 94 w 107"/>
                <a:gd name="T7" fmla="*/ 16 h 123"/>
                <a:gd name="T8" fmla="*/ 94 w 107"/>
                <a:gd name="T9" fmla="*/ 111 h 123"/>
                <a:gd name="T10" fmla="*/ 94 w 107"/>
                <a:gd name="T11" fmla="*/ 111 h 123"/>
                <a:gd name="T12" fmla="*/ 12 w 107"/>
                <a:gd name="T13" fmla="*/ 111 h 123"/>
                <a:gd name="T14" fmla="*/ 12 w 107"/>
                <a:gd name="T15" fmla="*/ 16 h 123"/>
                <a:gd name="T16" fmla="*/ 12 w 107"/>
                <a:gd name="T17" fmla="*/ 15 h 123"/>
                <a:gd name="T18" fmla="*/ 12 w 107"/>
                <a:gd name="T19" fmla="*/ 0 h 123"/>
                <a:gd name="T20" fmla="*/ 9 w 107"/>
                <a:gd name="T21" fmla="*/ 0 h 123"/>
                <a:gd name="T22" fmla="*/ 0 w 107"/>
                <a:gd name="T23" fmla="*/ 9 h 123"/>
                <a:gd name="T24" fmla="*/ 0 w 107"/>
                <a:gd name="T25" fmla="*/ 113 h 123"/>
                <a:gd name="T26" fmla="*/ 9 w 107"/>
                <a:gd name="T27" fmla="*/ 123 h 123"/>
                <a:gd name="T28" fmla="*/ 49 w 107"/>
                <a:gd name="T29" fmla="*/ 123 h 123"/>
                <a:gd name="T30" fmla="*/ 57 w 107"/>
                <a:gd name="T31" fmla="*/ 123 h 123"/>
                <a:gd name="T32" fmla="*/ 98 w 107"/>
                <a:gd name="T33" fmla="*/ 123 h 123"/>
                <a:gd name="T34" fmla="*/ 107 w 107"/>
                <a:gd name="T35" fmla="*/ 113 h 123"/>
                <a:gd name="T36" fmla="*/ 107 w 107"/>
                <a:gd name="T37" fmla="*/ 9 h 123"/>
                <a:gd name="T38" fmla="*/ 99 w 107"/>
                <a:gd name="T39" fmla="*/ 0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107" h="123">
                  <a:moveTo>
                    <a:pt x="99" y="0"/>
                  </a:moveTo>
                  <a:cubicBezTo>
                    <a:pt x="94" y="0"/>
                    <a:pt x="94" y="0"/>
                    <a:pt x="94" y="0"/>
                  </a:cubicBezTo>
                  <a:cubicBezTo>
                    <a:pt x="94" y="15"/>
                    <a:pt x="94" y="15"/>
                    <a:pt x="94" y="15"/>
                  </a:cubicBezTo>
                  <a:cubicBezTo>
                    <a:pt x="94" y="16"/>
                    <a:pt x="94" y="16"/>
                    <a:pt x="94" y="16"/>
                  </a:cubicBezTo>
                  <a:cubicBezTo>
                    <a:pt x="94" y="111"/>
                    <a:pt x="94" y="111"/>
                    <a:pt x="94" y="111"/>
                  </a:cubicBezTo>
                  <a:cubicBezTo>
                    <a:pt x="94" y="111"/>
                    <a:pt x="94" y="111"/>
                    <a:pt x="94" y="111"/>
                  </a:cubicBezTo>
                  <a:cubicBezTo>
                    <a:pt x="12" y="111"/>
                    <a:pt x="12" y="111"/>
                    <a:pt x="12" y="111"/>
                  </a:cubicBezTo>
                  <a:cubicBezTo>
                    <a:pt x="12" y="16"/>
                    <a:pt x="12" y="16"/>
                    <a:pt x="12" y="16"/>
                  </a:cubicBezTo>
                  <a:cubicBezTo>
                    <a:pt x="12" y="15"/>
                    <a:pt x="12" y="15"/>
                    <a:pt x="12" y="15"/>
                  </a:cubicBezTo>
                  <a:cubicBezTo>
                    <a:pt x="12" y="0"/>
                    <a:pt x="12" y="0"/>
                    <a:pt x="12" y="0"/>
                  </a:cubicBezTo>
                  <a:cubicBezTo>
                    <a:pt x="9" y="0"/>
                    <a:pt x="9" y="0"/>
                    <a:pt x="9" y="0"/>
                  </a:cubicBezTo>
                  <a:cubicBezTo>
                    <a:pt x="4" y="0"/>
                    <a:pt x="0" y="4"/>
                    <a:pt x="0" y="9"/>
                  </a:cubicBezTo>
                  <a:cubicBezTo>
                    <a:pt x="0" y="113"/>
                    <a:pt x="0" y="113"/>
                    <a:pt x="0" y="113"/>
                  </a:cubicBezTo>
                  <a:cubicBezTo>
                    <a:pt x="0" y="119"/>
                    <a:pt x="4" y="123"/>
                    <a:pt x="9" y="123"/>
                  </a:cubicBezTo>
                  <a:cubicBezTo>
                    <a:pt x="49" y="123"/>
                    <a:pt x="49" y="123"/>
                    <a:pt x="49" y="123"/>
                  </a:cubicBezTo>
                  <a:cubicBezTo>
                    <a:pt x="57" y="123"/>
                    <a:pt x="57" y="123"/>
                    <a:pt x="57" y="123"/>
                  </a:cubicBezTo>
                  <a:cubicBezTo>
                    <a:pt x="98" y="123"/>
                    <a:pt x="98" y="123"/>
                    <a:pt x="98" y="123"/>
                  </a:cubicBezTo>
                  <a:cubicBezTo>
                    <a:pt x="103" y="123"/>
                    <a:pt x="107" y="119"/>
                    <a:pt x="107" y="113"/>
                  </a:cubicBezTo>
                  <a:cubicBezTo>
                    <a:pt x="107" y="9"/>
                    <a:pt x="107" y="9"/>
                    <a:pt x="107" y="9"/>
                  </a:cubicBezTo>
                  <a:cubicBezTo>
                    <a:pt x="107" y="4"/>
                    <a:pt x="105" y="0"/>
                    <a:pt x="99" y="0"/>
                  </a:cubicBez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endParaRPr lang="fr-FR"/>
            </a:p>
          </p:txBody>
        </p:sp>
        <p:sp>
          <p:nvSpPr>
            <p:cNvPr id="87" name="Freeform 94"/>
            <p:cNvSpPr>
              <a:spLocks/>
            </p:cNvSpPr>
            <p:nvPr/>
          </p:nvSpPr>
          <p:spPr bwMode="auto">
            <a:xfrm>
              <a:off x="2205038" y="3716338"/>
              <a:ext cx="274637" cy="236538"/>
            </a:xfrm>
            <a:custGeom>
              <a:avLst/>
              <a:gdLst>
                <a:gd name="T0" fmla="*/ 2 w 73"/>
                <a:gd name="T1" fmla="*/ 41 h 63"/>
                <a:gd name="T2" fmla="*/ 21 w 73"/>
                <a:gd name="T3" fmla="*/ 43 h 63"/>
                <a:gd name="T4" fmla="*/ 27 w 73"/>
                <a:gd name="T5" fmla="*/ 36 h 63"/>
                <a:gd name="T6" fmla="*/ 31 w 73"/>
                <a:gd name="T7" fmla="*/ 22 h 63"/>
                <a:gd name="T8" fmla="*/ 33 w 73"/>
                <a:gd name="T9" fmla="*/ 17 h 63"/>
                <a:gd name="T10" fmla="*/ 36 w 73"/>
                <a:gd name="T11" fmla="*/ 60 h 63"/>
                <a:gd name="T12" fmla="*/ 38 w 73"/>
                <a:gd name="T13" fmla="*/ 63 h 63"/>
                <a:gd name="T14" fmla="*/ 38 w 73"/>
                <a:gd name="T15" fmla="*/ 63 h 63"/>
                <a:gd name="T16" fmla="*/ 41 w 73"/>
                <a:gd name="T17" fmla="*/ 61 h 63"/>
                <a:gd name="T18" fmla="*/ 46 w 73"/>
                <a:gd name="T19" fmla="*/ 36 h 63"/>
                <a:gd name="T20" fmla="*/ 49 w 73"/>
                <a:gd name="T21" fmla="*/ 40 h 63"/>
                <a:gd name="T22" fmla="*/ 51 w 73"/>
                <a:gd name="T23" fmla="*/ 41 h 63"/>
                <a:gd name="T24" fmla="*/ 53 w 73"/>
                <a:gd name="T25" fmla="*/ 40 h 63"/>
                <a:gd name="T26" fmla="*/ 55 w 73"/>
                <a:gd name="T27" fmla="*/ 37 h 63"/>
                <a:gd name="T28" fmla="*/ 60 w 73"/>
                <a:gd name="T29" fmla="*/ 40 h 63"/>
                <a:gd name="T30" fmla="*/ 61 w 73"/>
                <a:gd name="T31" fmla="*/ 41 h 63"/>
                <a:gd name="T32" fmla="*/ 71 w 73"/>
                <a:gd name="T33" fmla="*/ 41 h 63"/>
                <a:gd name="T34" fmla="*/ 73 w 73"/>
                <a:gd name="T35" fmla="*/ 38 h 63"/>
                <a:gd name="T36" fmla="*/ 71 w 73"/>
                <a:gd name="T37" fmla="*/ 36 h 63"/>
                <a:gd name="T38" fmla="*/ 62 w 73"/>
                <a:gd name="T39" fmla="*/ 36 h 63"/>
                <a:gd name="T40" fmla="*/ 55 w 73"/>
                <a:gd name="T41" fmla="*/ 32 h 63"/>
                <a:gd name="T42" fmla="*/ 52 w 73"/>
                <a:gd name="T43" fmla="*/ 33 h 63"/>
                <a:gd name="T44" fmla="*/ 51 w 73"/>
                <a:gd name="T45" fmla="*/ 34 h 63"/>
                <a:gd name="T46" fmla="*/ 47 w 73"/>
                <a:gd name="T47" fmla="*/ 28 h 63"/>
                <a:gd name="T48" fmla="*/ 45 w 73"/>
                <a:gd name="T49" fmla="*/ 27 h 63"/>
                <a:gd name="T50" fmla="*/ 43 w 73"/>
                <a:gd name="T51" fmla="*/ 29 h 63"/>
                <a:gd name="T52" fmla="*/ 40 w 73"/>
                <a:gd name="T53" fmla="*/ 44 h 63"/>
                <a:gd name="T54" fmla="*/ 36 w 73"/>
                <a:gd name="T55" fmla="*/ 3 h 63"/>
                <a:gd name="T56" fmla="*/ 34 w 73"/>
                <a:gd name="T57" fmla="*/ 0 h 63"/>
                <a:gd name="T58" fmla="*/ 31 w 73"/>
                <a:gd name="T59" fmla="*/ 2 h 63"/>
                <a:gd name="T60" fmla="*/ 27 w 73"/>
                <a:gd name="T61" fmla="*/ 19 h 63"/>
                <a:gd name="T62" fmla="*/ 20 w 73"/>
                <a:gd name="T63" fmla="*/ 38 h 63"/>
                <a:gd name="T64" fmla="*/ 3 w 73"/>
                <a:gd name="T65" fmla="*/ 36 h 63"/>
                <a:gd name="T66" fmla="*/ 0 w 73"/>
                <a:gd name="T67" fmla="*/ 38 h 63"/>
                <a:gd name="T68" fmla="*/ 2 w 73"/>
                <a:gd name="T69" fmla="*/ 41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73" h="63">
                  <a:moveTo>
                    <a:pt x="2" y="41"/>
                  </a:moveTo>
                  <a:cubicBezTo>
                    <a:pt x="4" y="41"/>
                    <a:pt x="18" y="43"/>
                    <a:pt x="21" y="43"/>
                  </a:cubicBezTo>
                  <a:cubicBezTo>
                    <a:pt x="23" y="43"/>
                    <a:pt x="25" y="41"/>
                    <a:pt x="27" y="36"/>
                  </a:cubicBezTo>
                  <a:cubicBezTo>
                    <a:pt x="28" y="32"/>
                    <a:pt x="29" y="28"/>
                    <a:pt x="31" y="22"/>
                  </a:cubicBezTo>
                  <a:cubicBezTo>
                    <a:pt x="32" y="21"/>
                    <a:pt x="32" y="19"/>
                    <a:pt x="33" y="17"/>
                  </a:cubicBezTo>
                  <a:cubicBezTo>
                    <a:pt x="36" y="60"/>
                    <a:pt x="36" y="60"/>
                    <a:pt x="36" y="60"/>
                  </a:cubicBezTo>
                  <a:cubicBezTo>
                    <a:pt x="36" y="61"/>
                    <a:pt x="37" y="62"/>
                    <a:pt x="38" y="63"/>
                  </a:cubicBezTo>
                  <a:cubicBezTo>
                    <a:pt x="38" y="63"/>
                    <a:pt x="38" y="63"/>
                    <a:pt x="38" y="63"/>
                  </a:cubicBezTo>
                  <a:cubicBezTo>
                    <a:pt x="40" y="63"/>
                    <a:pt x="41" y="62"/>
                    <a:pt x="41" y="61"/>
                  </a:cubicBezTo>
                  <a:cubicBezTo>
                    <a:pt x="46" y="36"/>
                    <a:pt x="46" y="36"/>
                    <a:pt x="46" y="36"/>
                  </a:cubicBezTo>
                  <a:cubicBezTo>
                    <a:pt x="49" y="40"/>
                    <a:pt x="49" y="40"/>
                    <a:pt x="49" y="40"/>
                  </a:cubicBezTo>
                  <a:cubicBezTo>
                    <a:pt x="49" y="40"/>
                    <a:pt x="50" y="41"/>
                    <a:pt x="51" y="41"/>
                  </a:cubicBezTo>
                  <a:cubicBezTo>
                    <a:pt x="52" y="41"/>
                    <a:pt x="52" y="41"/>
                    <a:pt x="53" y="40"/>
                  </a:cubicBezTo>
                  <a:cubicBezTo>
                    <a:pt x="55" y="37"/>
                    <a:pt x="55" y="37"/>
                    <a:pt x="55" y="37"/>
                  </a:cubicBezTo>
                  <a:cubicBezTo>
                    <a:pt x="60" y="40"/>
                    <a:pt x="60" y="40"/>
                    <a:pt x="60" y="40"/>
                  </a:cubicBezTo>
                  <a:cubicBezTo>
                    <a:pt x="60" y="41"/>
                    <a:pt x="61" y="41"/>
                    <a:pt x="61" y="41"/>
                  </a:cubicBezTo>
                  <a:cubicBezTo>
                    <a:pt x="71" y="41"/>
                    <a:pt x="71" y="41"/>
                    <a:pt x="71" y="41"/>
                  </a:cubicBezTo>
                  <a:cubicBezTo>
                    <a:pt x="72" y="41"/>
                    <a:pt x="73" y="40"/>
                    <a:pt x="73" y="38"/>
                  </a:cubicBezTo>
                  <a:cubicBezTo>
                    <a:pt x="73" y="37"/>
                    <a:pt x="72" y="36"/>
                    <a:pt x="71" y="36"/>
                  </a:cubicBezTo>
                  <a:cubicBezTo>
                    <a:pt x="62" y="36"/>
                    <a:pt x="62" y="36"/>
                    <a:pt x="62" y="36"/>
                  </a:cubicBezTo>
                  <a:cubicBezTo>
                    <a:pt x="55" y="32"/>
                    <a:pt x="55" y="32"/>
                    <a:pt x="55" y="32"/>
                  </a:cubicBezTo>
                  <a:cubicBezTo>
                    <a:pt x="54" y="31"/>
                    <a:pt x="53" y="32"/>
                    <a:pt x="52" y="33"/>
                  </a:cubicBezTo>
                  <a:cubicBezTo>
                    <a:pt x="51" y="34"/>
                    <a:pt x="51" y="34"/>
                    <a:pt x="51" y="34"/>
                  </a:cubicBezTo>
                  <a:cubicBezTo>
                    <a:pt x="47" y="28"/>
                    <a:pt x="47" y="28"/>
                    <a:pt x="47" y="28"/>
                  </a:cubicBezTo>
                  <a:cubicBezTo>
                    <a:pt x="47" y="28"/>
                    <a:pt x="46" y="27"/>
                    <a:pt x="45" y="27"/>
                  </a:cubicBezTo>
                  <a:cubicBezTo>
                    <a:pt x="44" y="27"/>
                    <a:pt x="43" y="28"/>
                    <a:pt x="43" y="29"/>
                  </a:cubicBezTo>
                  <a:cubicBezTo>
                    <a:pt x="40" y="44"/>
                    <a:pt x="40" y="44"/>
                    <a:pt x="40" y="44"/>
                  </a:cubicBezTo>
                  <a:cubicBezTo>
                    <a:pt x="36" y="3"/>
                    <a:pt x="36" y="3"/>
                    <a:pt x="36" y="3"/>
                  </a:cubicBezTo>
                  <a:cubicBezTo>
                    <a:pt x="36" y="1"/>
                    <a:pt x="35" y="0"/>
                    <a:pt x="34" y="0"/>
                  </a:cubicBezTo>
                  <a:cubicBezTo>
                    <a:pt x="33" y="0"/>
                    <a:pt x="32" y="1"/>
                    <a:pt x="31" y="2"/>
                  </a:cubicBezTo>
                  <a:cubicBezTo>
                    <a:pt x="31" y="2"/>
                    <a:pt x="29" y="11"/>
                    <a:pt x="27" y="19"/>
                  </a:cubicBezTo>
                  <a:cubicBezTo>
                    <a:pt x="23" y="33"/>
                    <a:pt x="21" y="37"/>
                    <a:pt x="20" y="38"/>
                  </a:cubicBezTo>
                  <a:cubicBezTo>
                    <a:pt x="17" y="38"/>
                    <a:pt x="9" y="37"/>
                    <a:pt x="3" y="36"/>
                  </a:cubicBezTo>
                  <a:cubicBezTo>
                    <a:pt x="2" y="36"/>
                    <a:pt x="1" y="37"/>
                    <a:pt x="0" y="38"/>
                  </a:cubicBezTo>
                  <a:cubicBezTo>
                    <a:pt x="0" y="39"/>
                    <a:pt x="1" y="40"/>
                    <a:pt x="2" y="41"/>
                  </a:cubicBez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endParaRPr lang="fr-FR"/>
            </a:p>
          </p:txBody>
        </p:sp>
      </p:grpSp>
      <p:sp>
        <p:nvSpPr>
          <p:cNvPr id="88" name="Freeform 164"/>
          <p:cNvSpPr>
            <a:spLocks noChangeAspect="1" noEditPoints="1"/>
          </p:cNvSpPr>
          <p:nvPr/>
        </p:nvSpPr>
        <p:spPr bwMode="auto">
          <a:xfrm>
            <a:off x="5284494" y="3299155"/>
            <a:ext cx="358897" cy="358898"/>
          </a:xfrm>
          <a:custGeom>
            <a:avLst/>
            <a:gdLst>
              <a:gd name="T0" fmla="*/ 63 w 140"/>
              <a:gd name="T1" fmla="*/ 0 h 140"/>
              <a:gd name="T2" fmla="*/ 74 w 140"/>
              <a:gd name="T3" fmla="*/ 16 h 140"/>
              <a:gd name="T4" fmla="*/ 83 w 140"/>
              <a:gd name="T5" fmla="*/ 31 h 140"/>
              <a:gd name="T6" fmla="*/ 86 w 140"/>
              <a:gd name="T7" fmla="*/ 37 h 140"/>
              <a:gd name="T8" fmla="*/ 91 w 140"/>
              <a:gd name="T9" fmla="*/ 49 h 140"/>
              <a:gd name="T10" fmla="*/ 94 w 140"/>
              <a:gd name="T11" fmla="*/ 57 h 140"/>
              <a:gd name="T12" fmla="*/ 71 w 140"/>
              <a:gd name="T13" fmla="*/ 85 h 140"/>
              <a:gd name="T14" fmla="*/ 48 w 140"/>
              <a:gd name="T15" fmla="*/ 66 h 140"/>
              <a:gd name="T16" fmla="*/ 47 w 140"/>
              <a:gd name="T17" fmla="*/ 62 h 140"/>
              <a:gd name="T18" fmla="*/ 45 w 140"/>
              <a:gd name="T19" fmla="*/ 55 h 140"/>
              <a:gd name="T20" fmla="*/ 41 w 140"/>
              <a:gd name="T21" fmla="*/ 43 h 140"/>
              <a:gd name="T22" fmla="*/ 35 w 140"/>
              <a:gd name="T23" fmla="*/ 29 h 140"/>
              <a:gd name="T24" fmla="*/ 25 w 140"/>
              <a:gd name="T25" fmla="*/ 8 h 140"/>
              <a:gd name="T26" fmla="*/ 20 w 140"/>
              <a:gd name="T27" fmla="*/ 0 h 140"/>
              <a:gd name="T28" fmla="*/ 0 w 140"/>
              <a:gd name="T29" fmla="*/ 17 h 140"/>
              <a:gd name="T30" fmla="*/ 18 w 140"/>
              <a:gd name="T31" fmla="*/ 140 h 140"/>
              <a:gd name="T32" fmla="*/ 23 w 140"/>
              <a:gd name="T33" fmla="*/ 140 h 140"/>
              <a:gd name="T34" fmla="*/ 24 w 140"/>
              <a:gd name="T35" fmla="*/ 139 h 140"/>
              <a:gd name="T36" fmla="*/ 28 w 140"/>
              <a:gd name="T37" fmla="*/ 134 h 140"/>
              <a:gd name="T38" fmla="*/ 32 w 140"/>
              <a:gd name="T39" fmla="*/ 127 h 140"/>
              <a:gd name="T40" fmla="*/ 37 w 140"/>
              <a:gd name="T41" fmla="*/ 125 h 140"/>
              <a:gd name="T42" fmla="*/ 37 w 140"/>
              <a:gd name="T43" fmla="*/ 140 h 140"/>
              <a:gd name="T44" fmla="*/ 43 w 140"/>
              <a:gd name="T45" fmla="*/ 135 h 140"/>
              <a:gd name="T46" fmla="*/ 45 w 140"/>
              <a:gd name="T47" fmla="*/ 115 h 140"/>
              <a:gd name="T48" fmla="*/ 48 w 140"/>
              <a:gd name="T49" fmla="*/ 92 h 140"/>
              <a:gd name="T50" fmla="*/ 71 w 140"/>
              <a:gd name="T51" fmla="*/ 96 h 140"/>
              <a:gd name="T52" fmla="*/ 88 w 140"/>
              <a:gd name="T53" fmla="*/ 91 h 140"/>
              <a:gd name="T54" fmla="*/ 85 w 140"/>
              <a:gd name="T55" fmla="*/ 105 h 140"/>
              <a:gd name="T56" fmla="*/ 74 w 140"/>
              <a:gd name="T57" fmla="*/ 140 h 140"/>
              <a:gd name="T58" fmla="*/ 140 w 140"/>
              <a:gd name="T59" fmla="*/ 123 h 140"/>
              <a:gd name="T60" fmla="*/ 123 w 140"/>
              <a:gd name="T61" fmla="*/ 0 h 140"/>
              <a:gd name="T62" fmla="*/ 105 w 140"/>
              <a:gd name="T63" fmla="*/ 55 h 140"/>
              <a:gd name="T64" fmla="*/ 102 w 140"/>
              <a:gd name="T65" fmla="*/ 45 h 140"/>
              <a:gd name="T66" fmla="*/ 99 w 140"/>
              <a:gd name="T67" fmla="*/ 39 h 140"/>
              <a:gd name="T68" fmla="*/ 117 w 140"/>
              <a:gd name="T69" fmla="*/ 58 h 140"/>
              <a:gd name="T70" fmla="*/ 128 w 140"/>
              <a:gd name="T71" fmla="*/ 128 h 140"/>
              <a:gd name="T72" fmla="*/ 115 w 140"/>
              <a:gd name="T73" fmla="*/ 119 h 140"/>
              <a:gd name="T74" fmla="*/ 128 w 140"/>
              <a:gd name="T75" fmla="*/ 128 h 140"/>
              <a:gd name="T76" fmla="*/ 115 w 140"/>
              <a:gd name="T77" fmla="*/ 111 h 140"/>
              <a:gd name="T78" fmla="*/ 128 w 140"/>
              <a:gd name="T79" fmla="*/ 105 h 140"/>
              <a:gd name="T80" fmla="*/ 128 w 140"/>
              <a:gd name="T81" fmla="*/ 97 h 140"/>
              <a:gd name="T82" fmla="*/ 115 w 140"/>
              <a:gd name="T83" fmla="*/ 92 h 140"/>
              <a:gd name="T84" fmla="*/ 128 w 140"/>
              <a:gd name="T85" fmla="*/ 97 h 1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40" h="140">
                <a:moveTo>
                  <a:pt x="123" y="0"/>
                </a:moveTo>
                <a:cubicBezTo>
                  <a:pt x="63" y="0"/>
                  <a:pt x="63" y="0"/>
                  <a:pt x="63" y="0"/>
                </a:cubicBezTo>
                <a:cubicBezTo>
                  <a:pt x="66" y="3"/>
                  <a:pt x="68" y="6"/>
                  <a:pt x="70" y="9"/>
                </a:cubicBezTo>
                <a:cubicBezTo>
                  <a:pt x="71" y="11"/>
                  <a:pt x="73" y="14"/>
                  <a:pt x="74" y="16"/>
                </a:cubicBezTo>
                <a:cubicBezTo>
                  <a:pt x="76" y="19"/>
                  <a:pt x="78" y="21"/>
                  <a:pt x="79" y="24"/>
                </a:cubicBezTo>
                <a:cubicBezTo>
                  <a:pt x="80" y="26"/>
                  <a:pt x="82" y="29"/>
                  <a:pt x="83" y="31"/>
                </a:cubicBezTo>
                <a:cubicBezTo>
                  <a:pt x="84" y="33"/>
                  <a:pt x="85" y="35"/>
                  <a:pt x="86" y="37"/>
                </a:cubicBezTo>
                <a:cubicBezTo>
                  <a:pt x="86" y="37"/>
                  <a:pt x="86" y="37"/>
                  <a:pt x="86" y="37"/>
                </a:cubicBezTo>
                <a:cubicBezTo>
                  <a:pt x="88" y="40"/>
                  <a:pt x="88" y="42"/>
                  <a:pt x="89" y="43"/>
                </a:cubicBezTo>
                <a:cubicBezTo>
                  <a:pt x="90" y="45"/>
                  <a:pt x="91" y="47"/>
                  <a:pt x="91" y="49"/>
                </a:cubicBezTo>
                <a:cubicBezTo>
                  <a:pt x="93" y="52"/>
                  <a:pt x="93" y="53"/>
                  <a:pt x="93" y="53"/>
                </a:cubicBezTo>
                <a:cubicBezTo>
                  <a:pt x="94" y="55"/>
                  <a:pt x="94" y="56"/>
                  <a:pt x="94" y="57"/>
                </a:cubicBezTo>
                <a:cubicBezTo>
                  <a:pt x="97" y="70"/>
                  <a:pt x="88" y="82"/>
                  <a:pt x="75" y="84"/>
                </a:cubicBezTo>
                <a:cubicBezTo>
                  <a:pt x="74" y="85"/>
                  <a:pt x="73" y="85"/>
                  <a:pt x="71" y="85"/>
                </a:cubicBezTo>
                <a:cubicBezTo>
                  <a:pt x="65" y="85"/>
                  <a:pt x="59" y="82"/>
                  <a:pt x="55" y="78"/>
                </a:cubicBezTo>
                <a:cubicBezTo>
                  <a:pt x="51" y="75"/>
                  <a:pt x="49" y="71"/>
                  <a:pt x="48" y="66"/>
                </a:cubicBezTo>
                <a:cubicBezTo>
                  <a:pt x="48" y="65"/>
                  <a:pt x="48" y="65"/>
                  <a:pt x="48" y="65"/>
                </a:cubicBezTo>
                <a:cubicBezTo>
                  <a:pt x="48" y="65"/>
                  <a:pt x="48" y="64"/>
                  <a:pt x="47" y="62"/>
                </a:cubicBezTo>
                <a:cubicBezTo>
                  <a:pt x="47" y="62"/>
                  <a:pt x="47" y="61"/>
                  <a:pt x="47" y="59"/>
                </a:cubicBezTo>
                <a:cubicBezTo>
                  <a:pt x="46" y="58"/>
                  <a:pt x="46" y="57"/>
                  <a:pt x="45" y="55"/>
                </a:cubicBezTo>
                <a:cubicBezTo>
                  <a:pt x="45" y="53"/>
                  <a:pt x="44" y="51"/>
                  <a:pt x="43" y="49"/>
                </a:cubicBezTo>
                <a:cubicBezTo>
                  <a:pt x="43" y="47"/>
                  <a:pt x="42" y="45"/>
                  <a:pt x="41" y="43"/>
                </a:cubicBezTo>
                <a:cubicBezTo>
                  <a:pt x="40" y="40"/>
                  <a:pt x="39" y="38"/>
                  <a:pt x="38" y="36"/>
                </a:cubicBezTo>
                <a:cubicBezTo>
                  <a:pt x="37" y="33"/>
                  <a:pt x="36" y="31"/>
                  <a:pt x="35" y="29"/>
                </a:cubicBezTo>
                <a:cubicBezTo>
                  <a:pt x="33" y="24"/>
                  <a:pt x="30" y="19"/>
                  <a:pt x="28" y="15"/>
                </a:cubicBezTo>
                <a:cubicBezTo>
                  <a:pt x="27" y="12"/>
                  <a:pt x="26" y="10"/>
                  <a:pt x="25" y="8"/>
                </a:cubicBezTo>
                <a:cubicBezTo>
                  <a:pt x="23" y="6"/>
                  <a:pt x="22" y="4"/>
                  <a:pt x="21" y="2"/>
                </a:cubicBezTo>
                <a:cubicBezTo>
                  <a:pt x="21" y="2"/>
                  <a:pt x="20" y="1"/>
                  <a:pt x="20" y="0"/>
                </a:cubicBezTo>
                <a:cubicBezTo>
                  <a:pt x="18" y="0"/>
                  <a:pt x="18" y="0"/>
                  <a:pt x="18" y="0"/>
                </a:cubicBezTo>
                <a:cubicBezTo>
                  <a:pt x="8" y="0"/>
                  <a:pt x="0" y="8"/>
                  <a:pt x="0" y="17"/>
                </a:cubicBezTo>
                <a:cubicBezTo>
                  <a:pt x="0" y="123"/>
                  <a:pt x="0" y="123"/>
                  <a:pt x="0" y="123"/>
                </a:cubicBezTo>
                <a:cubicBezTo>
                  <a:pt x="0" y="132"/>
                  <a:pt x="8" y="140"/>
                  <a:pt x="18" y="140"/>
                </a:cubicBezTo>
                <a:cubicBezTo>
                  <a:pt x="23" y="140"/>
                  <a:pt x="23" y="140"/>
                  <a:pt x="23" y="140"/>
                </a:cubicBezTo>
                <a:cubicBezTo>
                  <a:pt x="23" y="140"/>
                  <a:pt x="23" y="140"/>
                  <a:pt x="23" y="140"/>
                </a:cubicBezTo>
                <a:cubicBezTo>
                  <a:pt x="23" y="140"/>
                  <a:pt x="24" y="139"/>
                  <a:pt x="24" y="139"/>
                </a:cubicBezTo>
                <a:cubicBezTo>
                  <a:pt x="24" y="139"/>
                  <a:pt x="24" y="139"/>
                  <a:pt x="24" y="139"/>
                </a:cubicBezTo>
                <a:cubicBezTo>
                  <a:pt x="25" y="138"/>
                  <a:pt x="26" y="137"/>
                  <a:pt x="26" y="136"/>
                </a:cubicBezTo>
                <a:cubicBezTo>
                  <a:pt x="27" y="135"/>
                  <a:pt x="27" y="134"/>
                  <a:pt x="28" y="134"/>
                </a:cubicBezTo>
                <a:cubicBezTo>
                  <a:pt x="28" y="133"/>
                  <a:pt x="29" y="132"/>
                  <a:pt x="29" y="132"/>
                </a:cubicBezTo>
                <a:cubicBezTo>
                  <a:pt x="30" y="130"/>
                  <a:pt x="31" y="128"/>
                  <a:pt x="32" y="127"/>
                </a:cubicBezTo>
                <a:cubicBezTo>
                  <a:pt x="33" y="124"/>
                  <a:pt x="35" y="121"/>
                  <a:pt x="37" y="118"/>
                </a:cubicBezTo>
                <a:cubicBezTo>
                  <a:pt x="37" y="120"/>
                  <a:pt x="37" y="123"/>
                  <a:pt x="37" y="125"/>
                </a:cubicBezTo>
                <a:cubicBezTo>
                  <a:pt x="37" y="129"/>
                  <a:pt x="37" y="132"/>
                  <a:pt x="37" y="135"/>
                </a:cubicBezTo>
                <a:cubicBezTo>
                  <a:pt x="37" y="137"/>
                  <a:pt x="37" y="138"/>
                  <a:pt x="37" y="140"/>
                </a:cubicBezTo>
                <a:cubicBezTo>
                  <a:pt x="42" y="140"/>
                  <a:pt x="42" y="140"/>
                  <a:pt x="42" y="140"/>
                </a:cubicBezTo>
                <a:cubicBezTo>
                  <a:pt x="42" y="139"/>
                  <a:pt x="42" y="137"/>
                  <a:pt x="43" y="135"/>
                </a:cubicBezTo>
                <a:cubicBezTo>
                  <a:pt x="43" y="132"/>
                  <a:pt x="44" y="129"/>
                  <a:pt x="44" y="126"/>
                </a:cubicBezTo>
                <a:cubicBezTo>
                  <a:pt x="44" y="122"/>
                  <a:pt x="45" y="119"/>
                  <a:pt x="45" y="115"/>
                </a:cubicBezTo>
                <a:cubicBezTo>
                  <a:pt x="46" y="109"/>
                  <a:pt x="46" y="102"/>
                  <a:pt x="46" y="97"/>
                </a:cubicBezTo>
                <a:cubicBezTo>
                  <a:pt x="47" y="95"/>
                  <a:pt x="48" y="94"/>
                  <a:pt x="48" y="92"/>
                </a:cubicBezTo>
                <a:cubicBezTo>
                  <a:pt x="49" y="91"/>
                  <a:pt x="49" y="90"/>
                  <a:pt x="50" y="89"/>
                </a:cubicBezTo>
                <a:cubicBezTo>
                  <a:pt x="56" y="93"/>
                  <a:pt x="63" y="96"/>
                  <a:pt x="71" y="96"/>
                </a:cubicBezTo>
                <a:cubicBezTo>
                  <a:pt x="73" y="96"/>
                  <a:pt x="75" y="96"/>
                  <a:pt x="77" y="95"/>
                </a:cubicBezTo>
                <a:cubicBezTo>
                  <a:pt x="81" y="95"/>
                  <a:pt x="85" y="93"/>
                  <a:pt x="88" y="91"/>
                </a:cubicBezTo>
                <a:cubicBezTo>
                  <a:pt x="88" y="92"/>
                  <a:pt x="88" y="92"/>
                  <a:pt x="88" y="93"/>
                </a:cubicBezTo>
                <a:cubicBezTo>
                  <a:pt x="88" y="93"/>
                  <a:pt x="87" y="98"/>
                  <a:pt x="85" y="105"/>
                </a:cubicBezTo>
                <a:cubicBezTo>
                  <a:pt x="83" y="112"/>
                  <a:pt x="81" y="121"/>
                  <a:pt x="77" y="131"/>
                </a:cubicBezTo>
                <a:cubicBezTo>
                  <a:pt x="77" y="134"/>
                  <a:pt x="75" y="137"/>
                  <a:pt x="74" y="140"/>
                </a:cubicBezTo>
                <a:cubicBezTo>
                  <a:pt x="123" y="140"/>
                  <a:pt x="123" y="140"/>
                  <a:pt x="123" y="140"/>
                </a:cubicBezTo>
                <a:cubicBezTo>
                  <a:pt x="133" y="140"/>
                  <a:pt x="140" y="132"/>
                  <a:pt x="140" y="123"/>
                </a:cubicBezTo>
                <a:cubicBezTo>
                  <a:pt x="140" y="17"/>
                  <a:pt x="140" y="17"/>
                  <a:pt x="140" y="17"/>
                </a:cubicBezTo>
                <a:cubicBezTo>
                  <a:pt x="140" y="8"/>
                  <a:pt x="133" y="0"/>
                  <a:pt x="123" y="0"/>
                </a:cubicBezTo>
                <a:close/>
                <a:moveTo>
                  <a:pt x="100" y="80"/>
                </a:moveTo>
                <a:cubicBezTo>
                  <a:pt x="105" y="73"/>
                  <a:pt x="107" y="64"/>
                  <a:pt x="105" y="55"/>
                </a:cubicBezTo>
                <a:cubicBezTo>
                  <a:pt x="105" y="53"/>
                  <a:pt x="104" y="51"/>
                  <a:pt x="104" y="50"/>
                </a:cubicBezTo>
                <a:cubicBezTo>
                  <a:pt x="102" y="45"/>
                  <a:pt x="102" y="45"/>
                  <a:pt x="102" y="45"/>
                </a:cubicBezTo>
                <a:cubicBezTo>
                  <a:pt x="101" y="43"/>
                  <a:pt x="101" y="42"/>
                  <a:pt x="100" y="40"/>
                </a:cubicBezTo>
                <a:cubicBezTo>
                  <a:pt x="100" y="40"/>
                  <a:pt x="100" y="39"/>
                  <a:pt x="99" y="39"/>
                </a:cubicBezTo>
                <a:cubicBezTo>
                  <a:pt x="99" y="38"/>
                  <a:pt x="99" y="37"/>
                  <a:pt x="98" y="36"/>
                </a:cubicBezTo>
                <a:cubicBezTo>
                  <a:pt x="109" y="38"/>
                  <a:pt x="117" y="47"/>
                  <a:pt x="117" y="58"/>
                </a:cubicBezTo>
                <a:cubicBezTo>
                  <a:pt x="117" y="69"/>
                  <a:pt x="110" y="78"/>
                  <a:pt x="100" y="80"/>
                </a:cubicBezTo>
                <a:close/>
                <a:moveTo>
                  <a:pt x="128" y="128"/>
                </a:moveTo>
                <a:cubicBezTo>
                  <a:pt x="115" y="128"/>
                  <a:pt x="115" y="128"/>
                  <a:pt x="115" y="128"/>
                </a:cubicBezTo>
                <a:cubicBezTo>
                  <a:pt x="115" y="119"/>
                  <a:pt x="115" y="119"/>
                  <a:pt x="115" y="119"/>
                </a:cubicBezTo>
                <a:cubicBezTo>
                  <a:pt x="128" y="119"/>
                  <a:pt x="128" y="119"/>
                  <a:pt x="128" y="119"/>
                </a:cubicBezTo>
                <a:lnTo>
                  <a:pt x="128" y="128"/>
                </a:lnTo>
                <a:close/>
                <a:moveTo>
                  <a:pt x="128" y="111"/>
                </a:moveTo>
                <a:cubicBezTo>
                  <a:pt x="115" y="111"/>
                  <a:pt x="115" y="111"/>
                  <a:pt x="115" y="111"/>
                </a:cubicBezTo>
                <a:cubicBezTo>
                  <a:pt x="115" y="105"/>
                  <a:pt x="115" y="105"/>
                  <a:pt x="115" y="105"/>
                </a:cubicBezTo>
                <a:cubicBezTo>
                  <a:pt x="128" y="105"/>
                  <a:pt x="128" y="105"/>
                  <a:pt x="128" y="105"/>
                </a:cubicBezTo>
                <a:lnTo>
                  <a:pt x="128" y="111"/>
                </a:lnTo>
                <a:close/>
                <a:moveTo>
                  <a:pt x="128" y="97"/>
                </a:moveTo>
                <a:cubicBezTo>
                  <a:pt x="115" y="97"/>
                  <a:pt x="115" y="97"/>
                  <a:pt x="115" y="97"/>
                </a:cubicBezTo>
                <a:cubicBezTo>
                  <a:pt x="115" y="92"/>
                  <a:pt x="115" y="92"/>
                  <a:pt x="115" y="92"/>
                </a:cubicBezTo>
                <a:cubicBezTo>
                  <a:pt x="128" y="92"/>
                  <a:pt x="128" y="92"/>
                  <a:pt x="128" y="92"/>
                </a:cubicBezTo>
                <a:lnTo>
                  <a:pt x="128" y="97"/>
                </a:ln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pPr defTabSz="995690" eaLnBrk="1" fontAlgn="auto" hangingPunct="1">
              <a:spcBef>
                <a:spcPts val="0"/>
              </a:spcBef>
              <a:spcAft>
                <a:spcPts val="0"/>
              </a:spcAft>
            </a:pPr>
            <a:endParaRPr lang="fr-FR" sz="2000">
              <a:solidFill>
                <a:schemeClr val="bg1"/>
              </a:solidFill>
              <a:latin typeface="Calibri"/>
            </a:endParaRPr>
          </a:p>
        </p:txBody>
      </p:sp>
      <p:grpSp>
        <p:nvGrpSpPr>
          <p:cNvPr id="89" name="Group 88"/>
          <p:cNvGrpSpPr>
            <a:grpSpLocks noChangeAspect="1"/>
          </p:cNvGrpSpPr>
          <p:nvPr/>
        </p:nvGrpSpPr>
        <p:grpSpPr>
          <a:xfrm>
            <a:off x="6891341" y="3246025"/>
            <a:ext cx="367403" cy="465158"/>
            <a:chOff x="7699375" y="3833813"/>
            <a:chExt cx="715963" cy="906462"/>
          </a:xfrm>
        </p:grpSpPr>
        <p:sp>
          <p:nvSpPr>
            <p:cNvPr id="98" name="Freeform 38"/>
            <p:cNvSpPr>
              <a:spLocks noEditPoints="1"/>
            </p:cNvSpPr>
            <p:nvPr/>
          </p:nvSpPr>
          <p:spPr bwMode="auto">
            <a:xfrm>
              <a:off x="7699375" y="3919538"/>
              <a:ext cx="715963" cy="820737"/>
            </a:xfrm>
            <a:custGeom>
              <a:avLst/>
              <a:gdLst>
                <a:gd name="T0" fmla="*/ 170 w 191"/>
                <a:gd name="T1" fmla="*/ 0 h 219"/>
                <a:gd name="T2" fmla="*/ 147 w 191"/>
                <a:gd name="T3" fmla="*/ 0 h 219"/>
                <a:gd name="T4" fmla="*/ 147 w 191"/>
                <a:gd name="T5" fmla="*/ 7 h 219"/>
                <a:gd name="T6" fmla="*/ 147 w 191"/>
                <a:gd name="T7" fmla="*/ 11 h 219"/>
                <a:gd name="T8" fmla="*/ 158 w 191"/>
                <a:gd name="T9" fmla="*/ 11 h 219"/>
                <a:gd name="T10" fmla="*/ 174 w 191"/>
                <a:gd name="T11" fmla="*/ 27 h 219"/>
                <a:gd name="T12" fmla="*/ 174 w 191"/>
                <a:gd name="T13" fmla="*/ 183 h 219"/>
                <a:gd name="T14" fmla="*/ 158 w 191"/>
                <a:gd name="T15" fmla="*/ 199 h 219"/>
                <a:gd name="T16" fmla="*/ 85 w 191"/>
                <a:gd name="T17" fmla="*/ 199 h 219"/>
                <a:gd name="T18" fmla="*/ 69 w 191"/>
                <a:gd name="T19" fmla="*/ 183 h 219"/>
                <a:gd name="T20" fmla="*/ 68 w 191"/>
                <a:gd name="T21" fmla="*/ 155 h 219"/>
                <a:gd name="T22" fmla="*/ 59 w 191"/>
                <a:gd name="T23" fmla="*/ 146 h 219"/>
                <a:gd name="T24" fmla="*/ 33 w 191"/>
                <a:gd name="T25" fmla="*/ 146 h 219"/>
                <a:gd name="T26" fmla="*/ 17 w 191"/>
                <a:gd name="T27" fmla="*/ 131 h 219"/>
                <a:gd name="T28" fmla="*/ 17 w 191"/>
                <a:gd name="T29" fmla="*/ 27 h 219"/>
                <a:gd name="T30" fmla="*/ 33 w 191"/>
                <a:gd name="T31" fmla="*/ 11 h 219"/>
                <a:gd name="T32" fmla="*/ 41 w 191"/>
                <a:gd name="T33" fmla="*/ 11 h 219"/>
                <a:gd name="T34" fmla="*/ 41 w 191"/>
                <a:gd name="T35" fmla="*/ 0 h 219"/>
                <a:gd name="T36" fmla="*/ 22 w 191"/>
                <a:gd name="T37" fmla="*/ 0 h 219"/>
                <a:gd name="T38" fmla="*/ 0 w 191"/>
                <a:gd name="T39" fmla="*/ 21 h 219"/>
                <a:gd name="T40" fmla="*/ 0 w 191"/>
                <a:gd name="T41" fmla="*/ 198 h 219"/>
                <a:gd name="T42" fmla="*/ 22 w 191"/>
                <a:gd name="T43" fmla="*/ 219 h 219"/>
                <a:gd name="T44" fmla="*/ 170 w 191"/>
                <a:gd name="T45" fmla="*/ 219 h 219"/>
                <a:gd name="T46" fmla="*/ 191 w 191"/>
                <a:gd name="T47" fmla="*/ 198 h 219"/>
                <a:gd name="T48" fmla="*/ 191 w 191"/>
                <a:gd name="T49" fmla="*/ 21 h 219"/>
                <a:gd name="T50" fmla="*/ 170 w 191"/>
                <a:gd name="T51" fmla="*/ 0 h 219"/>
                <a:gd name="T52" fmla="*/ 54 w 191"/>
                <a:gd name="T53" fmla="*/ 184 h 219"/>
                <a:gd name="T54" fmla="*/ 33 w 191"/>
                <a:gd name="T55" fmla="*/ 161 h 219"/>
                <a:gd name="T56" fmla="*/ 21 w 191"/>
                <a:gd name="T57" fmla="*/ 144 h 219"/>
                <a:gd name="T58" fmla="*/ 42 w 191"/>
                <a:gd name="T59" fmla="*/ 152 h 219"/>
                <a:gd name="T60" fmla="*/ 50 w 191"/>
                <a:gd name="T61" fmla="*/ 152 h 219"/>
                <a:gd name="T62" fmla="*/ 62 w 191"/>
                <a:gd name="T63" fmla="*/ 164 h 219"/>
                <a:gd name="T64" fmla="*/ 62 w 191"/>
                <a:gd name="T65" fmla="*/ 174 h 219"/>
                <a:gd name="T66" fmla="*/ 70 w 191"/>
                <a:gd name="T67" fmla="*/ 194 h 219"/>
                <a:gd name="T68" fmla="*/ 54 w 191"/>
                <a:gd name="T69" fmla="*/ 184 h 21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191" h="219">
                  <a:moveTo>
                    <a:pt x="170" y="0"/>
                  </a:moveTo>
                  <a:cubicBezTo>
                    <a:pt x="147" y="0"/>
                    <a:pt x="147" y="0"/>
                    <a:pt x="147" y="0"/>
                  </a:cubicBezTo>
                  <a:cubicBezTo>
                    <a:pt x="147" y="7"/>
                    <a:pt x="147" y="7"/>
                    <a:pt x="147" y="7"/>
                  </a:cubicBezTo>
                  <a:cubicBezTo>
                    <a:pt x="147" y="11"/>
                    <a:pt x="147" y="11"/>
                    <a:pt x="147" y="11"/>
                  </a:cubicBezTo>
                  <a:cubicBezTo>
                    <a:pt x="158" y="11"/>
                    <a:pt x="158" y="11"/>
                    <a:pt x="158" y="11"/>
                  </a:cubicBezTo>
                  <a:cubicBezTo>
                    <a:pt x="167" y="11"/>
                    <a:pt x="174" y="18"/>
                    <a:pt x="174" y="27"/>
                  </a:cubicBezTo>
                  <a:cubicBezTo>
                    <a:pt x="174" y="183"/>
                    <a:pt x="174" y="183"/>
                    <a:pt x="174" y="183"/>
                  </a:cubicBezTo>
                  <a:cubicBezTo>
                    <a:pt x="174" y="191"/>
                    <a:pt x="167" y="199"/>
                    <a:pt x="158" y="199"/>
                  </a:cubicBezTo>
                  <a:cubicBezTo>
                    <a:pt x="85" y="199"/>
                    <a:pt x="85" y="199"/>
                    <a:pt x="85" y="199"/>
                  </a:cubicBezTo>
                  <a:cubicBezTo>
                    <a:pt x="76" y="199"/>
                    <a:pt x="69" y="191"/>
                    <a:pt x="69" y="183"/>
                  </a:cubicBezTo>
                  <a:cubicBezTo>
                    <a:pt x="68" y="155"/>
                    <a:pt x="68" y="155"/>
                    <a:pt x="68" y="155"/>
                  </a:cubicBezTo>
                  <a:cubicBezTo>
                    <a:pt x="68" y="150"/>
                    <a:pt x="64" y="146"/>
                    <a:pt x="59" y="146"/>
                  </a:cubicBezTo>
                  <a:cubicBezTo>
                    <a:pt x="33" y="146"/>
                    <a:pt x="33" y="146"/>
                    <a:pt x="33" y="146"/>
                  </a:cubicBezTo>
                  <a:cubicBezTo>
                    <a:pt x="24" y="146"/>
                    <a:pt x="17" y="139"/>
                    <a:pt x="17" y="131"/>
                  </a:cubicBezTo>
                  <a:cubicBezTo>
                    <a:pt x="17" y="27"/>
                    <a:pt x="17" y="27"/>
                    <a:pt x="17" y="27"/>
                  </a:cubicBezTo>
                  <a:cubicBezTo>
                    <a:pt x="17" y="18"/>
                    <a:pt x="24" y="11"/>
                    <a:pt x="33" y="11"/>
                  </a:cubicBezTo>
                  <a:cubicBezTo>
                    <a:pt x="41" y="11"/>
                    <a:pt x="41" y="11"/>
                    <a:pt x="41" y="11"/>
                  </a:cubicBezTo>
                  <a:cubicBezTo>
                    <a:pt x="41" y="0"/>
                    <a:pt x="41" y="0"/>
                    <a:pt x="41" y="0"/>
                  </a:cubicBezTo>
                  <a:cubicBezTo>
                    <a:pt x="22" y="0"/>
                    <a:pt x="22" y="0"/>
                    <a:pt x="22" y="0"/>
                  </a:cubicBezTo>
                  <a:cubicBezTo>
                    <a:pt x="10" y="0"/>
                    <a:pt x="0" y="10"/>
                    <a:pt x="0" y="21"/>
                  </a:cubicBezTo>
                  <a:cubicBezTo>
                    <a:pt x="0" y="198"/>
                    <a:pt x="0" y="198"/>
                    <a:pt x="0" y="198"/>
                  </a:cubicBezTo>
                  <a:cubicBezTo>
                    <a:pt x="0" y="209"/>
                    <a:pt x="10" y="219"/>
                    <a:pt x="22" y="219"/>
                  </a:cubicBezTo>
                  <a:cubicBezTo>
                    <a:pt x="170" y="219"/>
                    <a:pt x="170" y="219"/>
                    <a:pt x="170" y="219"/>
                  </a:cubicBezTo>
                  <a:cubicBezTo>
                    <a:pt x="181" y="219"/>
                    <a:pt x="191" y="209"/>
                    <a:pt x="191" y="198"/>
                  </a:cubicBezTo>
                  <a:cubicBezTo>
                    <a:pt x="191" y="21"/>
                    <a:pt x="191" y="21"/>
                    <a:pt x="191" y="21"/>
                  </a:cubicBezTo>
                  <a:cubicBezTo>
                    <a:pt x="191" y="10"/>
                    <a:pt x="181" y="0"/>
                    <a:pt x="170" y="0"/>
                  </a:cubicBezTo>
                  <a:close/>
                  <a:moveTo>
                    <a:pt x="54" y="184"/>
                  </a:moveTo>
                  <a:cubicBezTo>
                    <a:pt x="33" y="161"/>
                    <a:pt x="33" y="161"/>
                    <a:pt x="33" y="161"/>
                  </a:cubicBezTo>
                  <a:cubicBezTo>
                    <a:pt x="28" y="156"/>
                    <a:pt x="19" y="144"/>
                    <a:pt x="21" y="144"/>
                  </a:cubicBezTo>
                  <a:cubicBezTo>
                    <a:pt x="22" y="144"/>
                    <a:pt x="29" y="152"/>
                    <a:pt x="42" y="152"/>
                  </a:cubicBezTo>
                  <a:cubicBezTo>
                    <a:pt x="50" y="152"/>
                    <a:pt x="50" y="152"/>
                    <a:pt x="50" y="152"/>
                  </a:cubicBezTo>
                  <a:cubicBezTo>
                    <a:pt x="57" y="152"/>
                    <a:pt x="62" y="157"/>
                    <a:pt x="62" y="164"/>
                  </a:cubicBezTo>
                  <a:cubicBezTo>
                    <a:pt x="62" y="174"/>
                    <a:pt x="62" y="174"/>
                    <a:pt x="62" y="174"/>
                  </a:cubicBezTo>
                  <a:cubicBezTo>
                    <a:pt x="62" y="186"/>
                    <a:pt x="70" y="192"/>
                    <a:pt x="70" y="194"/>
                  </a:cubicBezTo>
                  <a:cubicBezTo>
                    <a:pt x="70" y="196"/>
                    <a:pt x="58" y="189"/>
                    <a:pt x="54" y="184"/>
                  </a:cubicBez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endParaRPr lang="fr-FR">
                <a:solidFill>
                  <a:schemeClr val="bg1"/>
                </a:solidFill>
              </a:endParaRPr>
            </a:p>
          </p:txBody>
        </p:sp>
        <p:sp>
          <p:nvSpPr>
            <p:cNvPr id="99" name="Freeform 39"/>
            <p:cNvSpPr>
              <a:spLocks noEditPoints="1"/>
            </p:cNvSpPr>
            <p:nvPr/>
          </p:nvSpPr>
          <p:spPr bwMode="auto">
            <a:xfrm>
              <a:off x="7878763" y="3833813"/>
              <a:ext cx="346075" cy="165100"/>
            </a:xfrm>
            <a:custGeom>
              <a:avLst/>
              <a:gdLst>
                <a:gd name="T0" fmla="*/ 82 w 92"/>
                <a:gd name="T1" fmla="*/ 12 h 44"/>
                <a:gd name="T2" fmla="*/ 64 w 92"/>
                <a:gd name="T3" fmla="*/ 12 h 44"/>
                <a:gd name="T4" fmla="*/ 46 w 92"/>
                <a:gd name="T5" fmla="*/ 0 h 44"/>
                <a:gd name="T6" fmla="*/ 28 w 92"/>
                <a:gd name="T7" fmla="*/ 12 h 44"/>
                <a:gd name="T8" fmla="*/ 10 w 92"/>
                <a:gd name="T9" fmla="*/ 12 h 44"/>
                <a:gd name="T10" fmla="*/ 0 w 92"/>
                <a:gd name="T11" fmla="*/ 22 h 44"/>
                <a:gd name="T12" fmla="*/ 0 w 92"/>
                <a:gd name="T13" fmla="*/ 26 h 44"/>
                <a:gd name="T14" fmla="*/ 0 w 92"/>
                <a:gd name="T15" fmla="*/ 44 h 44"/>
                <a:gd name="T16" fmla="*/ 92 w 92"/>
                <a:gd name="T17" fmla="*/ 44 h 44"/>
                <a:gd name="T18" fmla="*/ 92 w 92"/>
                <a:gd name="T19" fmla="*/ 26 h 44"/>
                <a:gd name="T20" fmla="*/ 92 w 92"/>
                <a:gd name="T21" fmla="*/ 22 h 44"/>
                <a:gd name="T22" fmla="*/ 82 w 92"/>
                <a:gd name="T23" fmla="*/ 12 h 44"/>
                <a:gd name="T24" fmla="*/ 46 w 92"/>
                <a:gd name="T25" fmla="*/ 22 h 44"/>
                <a:gd name="T26" fmla="*/ 38 w 92"/>
                <a:gd name="T27" fmla="*/ 14 h 44"/>
                <a:gd name="T28" fmla="*/ 46 w 92"/>
                <a:gd name="T29" fmla="*/ 6 h 44"/>
                <a:gd name="T30" fmla="*/ 53 w 92"/>
                <a:gd name="T31" fmla="*/ 14 h 44"/>
                <a:gd name="T32" fmla="*/ 46 w 92"/>
                <a:gd name="T33" fmla="*/ 22 h 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92" h="44">
                  <a:moveTo>
                    <a:pt x="82" y="12"/>
                  </a:moveTo>
                  <a:cubicBezTo>
                    <a:pt x="64" y="12"/>
                    <a:pt x="64" y="12"/>
                    <a:pt x="64" y="12"/>
                  </a:cubicBezTo>
                  <a:cubicBezTo>
                    <a:pt x="64" y="5"/>
                    <a:pt x="53" y="0"/>
                    <a:pt x="46" y="0"/>
                  </a:cubicBezTo>
                  <a:cubicBezTo>
                    <a:pt x="39" y="0"/>
                    <a:pt x="28" y="5"/>
                    <a:pt x="28" y="12"/>
                  </a:cubicBezTo>
                  <a:cubicBezTo>
                    <a:pt x="10" y="12"/>
                    <a:pt x="10" y="12"/>
                    <a:pt x="10" y="12"/>
                  </a:cubicBezTo>
                  <a:cubicBezTo>
                    <a:pt x="4" y="12"/>
                    <a:pt x="0" y="17"/>
                    <a:pt x="0" y="22"/>
                  </a:cubicBezTo>
                  <a:cubicBezTo>
                    <a:pt x="0" y="26"/>
                    <a:pt x="0" y="26"/>
                    <a:pt x="0" y="26"/>
                  </a:cubicBezTo>
                  <a:cubicBezTo>
                    <a:pt x="0" y="44"/>
                    <a:pt x="0" y="44"/>
                    <a:pt x="0" y="44"/>
                  </a:cubicBezTo>
                  <a:cubicBezTo>
                    <a:pt x="92" y="44"/>
                    <a:pt x="92" y="44"/>
                    <a:pt x="92" y="44"/>
                  </a:cubicBezTo>
                  <a:cubicBezTo>
                    <a:pt x="92" y="26"/>
                    <a:pt x="92" y="26"/>
                    <a:pt x="92" y="26"/>
                  </a:cubicBezTo>
                  <a:cubicBezTo>
                    <a:pt x="92" y="22"/>
                    <a:pt x="92" y="22"/>
                    <a:pt x="92" y="22"/>
                  </a:cubicBezTo>
                  <a:cubicBezTo>
                    <a:pt x="92" y="17"/>
                    <a:pt x="88" y="12"/>
                    <a:pt x="82" y="12"/>
                  </a:cubicBezTo>
                  <a:close/>
                  <a:moveTo>
                    <a:pt x="46" y="22"/>
                  </a:moveTo>
                  <a:cubicBezTo>
                    <a:pt x="42" y="22"/>
                    <a:pt x="38" y="18"/>
                    <a:pt x="38" y="14"/>
                  </a:cubicBezTo>
                  <a:cubicBezTo>
                    <a:pt x="38" y="10"/>
                    <a:pt x="42" y="6"/>
                    <a:pt x="46" y="6"/>
                  </a:cubicBezTo>
                  <a:cubicBezTo>
                    <a:pt x="50" y="6"/>
                    <a:pt x="53" y="10"/>
                    <a:pt x="53" y="14"/>
                  </a:cubicBezTo>
                  <a:cubicBezTo>
                    <a:pt x="53" y="18"/>
                    <a:pt x="50" y="22"/>
                    <a:pt x="46" y="22"/>
                  </a:cubicBez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endParaRPr lang="fr-FR">
                <a:solidFill>
                  <a:schemeClr val="bg1"/>
                </a:solidFill>
              </a:endParaRPr>
            </a:p>
          </p:txBody>
        </p:sp>
        <p:sp>
          <p:nvSpPr>
            <p:cNvPr id="100" name="Freeform 40"/>
            <p:cNvSpPr>
              <a:spLocks noEditPoints="1"/>
            </p:cNvSpPr>
            <p:nvPr/>
          </p:nvSpPr>
          <p:spPr bwMode="auto">
            <a:xfrm>
              <a:off x="7793038" y="3990975"/>
              <a:ext cx="533400" cy="644525"/>
            </a:xfrm>
            <a:custGeom>
              <a:avLst/>
              <a:gdLst>
                <a:gd name="T0" fmla="*/ 133 w 142"/>
                <a:gd name="T1" fmla="*/ 0 h 172"/>
                <a:gd name="T2" fmla="*/ 122 w 142"/>
                <a:gd name="T3" fmla="*/ 0 h 172"/>
                <a:gd name="T4" fmla="*/ 122 w 142"/>
                <a:gd name="T5" fmla="*/ 8 h 172"/>
                <a:gd name="T6" fmla="*/ 16 w 142"/>
                <a:gd name="T7" fmla="*/ 8 h 172"/>
                <a:gd name="T8" fmla="*/ 16 w 142"/>
                <a:gd name="T9" fmla="*/ 0 h 172"/>
                <a:gd name="T10" fmla="*/ 8 w 142"/>
                <a:gd name="T11" fmla="*/ 0 h 172"/>
                <a:gd name="T12" fmla="*/ 0 w 142"/>
                <a:gd name="T13" fmla="*/ 8 h 172"/>
                <a:gd name="T14" fmla="*/ 0 w 142"/>
                <a:gd name="T15" fmla="*/ 112 h 172"/>
                <a:gd name="T16" fmla="*/ 8 w 142"/>
                <a:gd name="T17" fmla="*/ 120 h 172"/>
                <a:gd name="T18" fmla="*/ 34 w 142"/>
                <a:gd name="T19" fmla="*/ 120 h 172"/>
                <a:gd name="T20" fmla="*/ 34 w 142"/>
                <a:gd name="T21" fmla="*/ 120 h 172"/>
                <a:gd name="T22" fmla="*/ 50 w 142"/>
                <a:gd name="T23" fmla="*/ 135 h 172"/>
                <a:gd name="T24" fmla="*/ 51 w 142"/>
                <a:gd name="T25" fmla="*/ 163 h 172"/>
                <a:gd name="T26" fmla="*/ 60 w 142"/>
                <a:gd name="T27" fmla="*/ 172 h 172"/>
                <a:gd name="T28" fmla="*/ 133 w 142"/>
                <a:gd name="T29" fmla="*/ 172 h 172"/>
                <a:gd name="T30" fmla="*/ 142 w 142"/>
                <a:gd name="T31" fmla="*/ 164 h 172"/>
                <a:gd name="T32" fmla="*/ 142 w 142"/>
                <a:gd name="T33" fmla="*/ 8 h 172"/>
                <a:gd name="T34" fmla="*/ 133 w 142"/>
                <a:gd name="T35" fmla="*/ 0 h 172"/>
                <a:gd name="T36" fmla="*/ 108 w 142"/>
                <a:gd name="T37" fmla="*/ 86 h 172"/>
                <a:gd name="T38" fmla="*/ 82 w 142"/>
                <a:gd name="T39" fmla="*/ 86 h 172"/>
                <a:gd name="T40" fmla="*/ 82 w 142"/>
                <a:gd name="T41" fmla="*/ 112 h 172"/>
                <a:gd name="T42" fmla="*/ 59 w 142"/>
                <a:gd name="T43" fmla="*/ 112 h 172"/>
                <a:gd name="T44" fmla="*/ 59 w 142"/>
                <a:gd name="T45" fmla="*/ 86 h 172"/>
                <a:gd name="T46" fmla="*/ 33 w 142"/>
                <a:gd name="T47" fmla="*/ 86 h 172"/>
                <a:gd name="T48" fmla="*/ 33 w 142"/>
                <a:gd name="T49" fmla="*/ 63 h 172"/>
                <a:gd name="T50" fmla="*/ 59 w 142"/>
                <a:gd name="T51" fmla="*/ 63 h 172"/>
                <a:gd name="T52" fmla="*/ 59 w 142"/>
                <a:gd name="T53" fmla="*/ 37 h 172"/>
                <a:gd name="T54" fmla="*/ 82 w 142"/>
                <a:gd name="T55" fmla="*/ 37 h 172"/>
                <a:gd name="T56" fmla="*/ 82 w 142"/>
                <a:gd name="T57" fmla="*/ 63 h 172"/>
                <a:gd name="T58" fmla="*/ 108 w 142"/>
                <a:gd name="T59" fmla="*/ 63 h 172"/>
                <a:gd name="T60" fmla="*/ 108 w 142"/>
                <a:gd name="T61" fmla="*/ 86 h 1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42" h="172">
                  <a:moveTo>
                    <a:pt x="133" y="0"/>
                  </a:moveTo>
                  <a:cubicBezTo>
                    <a:pt x="122" y="0"/>
                    <a:pt x="122" y="0"/>
                    <a:pt x="122" y="0"/>
                  </a:cubicBezTo>
                  <a:cubicBezTo>
                    <a:pt x="122" y="8"/>
                    <a:pt x="122" y="8"/>
                    <a:pt x="122" y="8"/>
                  </a:cubicBezTo>
                  <a:cubicBezTo>
                    <a:pt x="16" y="8"/>
                    <a:pt x="16" y="8"/>
                    <a:pt x="16" y="8"/>
                  </a:cubicBezTo>
                  <a:cubicBezTo>
                    <a:pt x="16" y="0"/>
                    <a:pt x="16" y="0"/>
                    <a:pt x="16" y="0"/>
                  </a:cubicBezTo>
                  <a:cubicBezTo>
                    <a:pt x="8" y="0"/>
                    <a:pt x="8" y="0"/>
                    <a:pt x="8" y="0"/>
                  </a:cubicBezTo>
                  <a:cubicBezTo>
                    <a:pt x="3" y="0"/>
                    <a:pt x="0" y="3"/>
                    <a:pt x="0" y="8"/>
                  </a:cubicBezTo>
                  <a:cubicBezTo>
                    <a:pt x="0" y="112"/>
                    <a:pt x="0" y="112"/>
                    <a:pt x="0" y="112"/>
                  </a:cubicBezTo>
                  <a:cubicBezTo>
                    <a:pt x="0" y="116"/>
                    <a:pt x="3" y="120"/>
                    <a:pt x="8" y="120"/>
                  </a:cubicBezTo>
                  <a:cubicBezTo>
                    <a:pt x="34" y="120"/>
                    <a:pt x="34" y="120"/>
                    <a:pt x="34" y="120"/>
                  </a:cubicBezTo>
                  <a:cubicBezTo>
                    <a:pt x="34" y="120"/>
                    <a:pt x="34" y="120"/>
                    <a:pt x="34" y="120"/>
                  </a:cubicBezTo>
                  <a:cubicBezTo>
                    <a:pt x="43" y="120"/>
                    <a:pt x="50" y="127"/>
                    <a:pt x="50" y="135"/>
                  </a:cubicBezTo>
                  <a:cubicBezTo>
                    <a:pt x="51" y="163"/>
                    <a:pt x="51" y="163"/>
                    <a:pt x="51" y="163"/>
                  </a:cubicBezTo>
                  <a:cubicBezTo>
                    <a:pt x="51" y="168"/>
                    <a:pt x="55" y="172"/>
                    <a:pt x="60" y="172"/>
                  </a:cubicBezTo>
                  <a:cubicBezTo>
                    <a:pt x="133" y="172"/>
                    <a:pt x="133" y="172"/>
                    <a:pt x="133" y="172"/>
                  </a:cubicBezTo>
                  <a:cubicBezTo>
                    <a:pt x="138" y="172"/>
                    <a:pt x="142" y="168"/>
                    <a:pt x="142" y="164"/>
                  </a:cubicBezTo>
                  <a:cubicBezTo>
                    <a:pt x="142" y="8"/>
                    <a:pt x="142" y="8"/>
                    <a:pt x="142" y="8"/>
                  </a:cubicBezTo>
                  <a:cubicBezTo>
                    <a:pt x="142" y="3"/>
                    <a:pt x="138" y="0"/>
                    <a:pt x="133" y="0"/>
                  </a:cubicBezTo>
                  <a:close/>
                  <a:moveTo>
                    <a:pt x="108" y="86"/>
                  </a:moveTo>
                  <a:cubicBezTo>
                    <a:pt x="82" y="86"/>
                    <a:pt x="82" y="86"/>
                    <a:pt x="82" y="86"/>
                  </a:cubicBezTo>
                  <a:cubicBezTo>
                    <a:pt x="82" y="112"/>
                    <a:pt x="82" y="112"/>
                    <a:pt x="82" y="112"/>
                  </a:cubicBezTo>
                  <a:cubicBezTo>
                    <a:pt x="59" y="112"/>
                    <a:pt x="59" y="112"/>
                    <a:pt x="59" y="112"/>
                  </a:cubicBezTo>
                  <a:cubicBezTo>
                    <a:pt x="59" y="86"/>
                    <a:pt x="59" y="86"/>
                    <a:pt x="59" y="86"/>
                  </a:cubicBezTo>
                  <a:cubicBezTo>
                    <a:pt x="33" y="86"/>
                    <a:pt x="33" y="86"/>
                    <a:pt x="33" y="86"/>
                  </a:cubicBezTo>
                  <a:cubicBezTo>
                    <a:pt x="33" y="63"/>
                    <a:pt x="33" y="63"/>
                    <a:pt x="33" y="63"/>
                  </a:cubicBezTo>
                  <a:cubicBezTo>
                    <a:pt x="59" y="63"/>
                    <a:pt x="59" y="63"/>
                    <a:pt x="59" y="63"/>
                  </a:cubicBezTo>
                  <a:cubicBezTo>
                    <a:pt x="59" y="37"/>
                    <a:pt x="59" y="37"/>
                    <a:pt x="59" y="37"/>
                  </a:cubicBezTo>
                  <a:cubicBezTo>
                    <a:pt x="82" y="37"/>
                    <a:pt x="82" y="37"/>
                    <a:pt x="82" y="37"/>
                  </a:cubicBezTo>
                  <a:cubicBezTo>
                    <a:pt x="82" y="63"/>
                    <a:pt x="82" y="63"/>
                    <a:pt x="82" y="63"/>
                  </a:cubicBezTo>
                  <a:cubicBezTo>
                    <a:pt x="108" y="63"/>
                    <a:pt x="108" y="63"/>
                    <a:pt x="108" y="63"/>
                  </a:cubicBezTo>
                  <a:lnTo>
                    <a:pt x="108" y="86"/>
                  </a:lnTo>
                  <a:close/>
                </a:path>
              </a:pathLst>
            </a:custGeom>
            <a:solidFill>
              <a:schemeClr val="bg1"/>
            </a:solidFill>
            <a:ln>
              <a:noFill/>
            </a:ln>
            <a:extLst/>
          </p:spPr>
          <p:txBody>
            <a:bodyPr vert="horz" wrap="square" lIns="91440" tIns="468000" rIns="91440" bIns="45720" numCol="1" anchor="ctr" anchorCtr="0" compatLnSpc="1">
              <a:prstTxWarp prst="textNoShape">
                <a:avLst/>
              </a:prstTxWarp>
            </a:bodyPr>
            <a:lstStyle/>
            <a:p>
              <a:endParaRPr lang="fr-FR">
                <a:solidFill>
                  <a:schemeClr val="bg1"/>
                </a:solidFill>
              </a:endParaRPr>
            </a:p>
          </p:txBody>
        </p:sp>
      </p:grpSp>
      <p:sp>
        <p:nvSpPr>
          <p:cNvPr id="101" name="Rectangle 100"/>
          <p:cNvSpPr>
            <a:spLocks/>
          </p:cNvSpPr>
          <p:nvPr/>
        </p:nvSpPr>
        <p:spPr bwMode="auto">
          <a:xfrm>
            <a:off x="1016941" y="1598390"/>
            <a:ext cx="2872374" cy="2070553"/>
          </a:xfrm>
          <a:prstGeom prst="rect">
            <a:avLst/>
          </a:prstGeom>
          <a:noFill/>
          <a:ln w="28575">
            <a:solidFill>
              <a:srgbClr val="405888"/>
            </a:solidFill>
          </a:ln>
          <a:effectLst/>
          <a:extLst/>
        </p:spPr>
        <p:txBody>
          <a:bodyPr vert="horz" wrap="square" lIns="104287" tIns="468000" rIns="104287" bIns="52144" numCol="1" rtlCol="0" anchor="ctr" anchorCtr="0" compatLnSpc="1">
            <a:prstTxWarp prst="textNoShape">
              <a:avLst/>
            </a:prstTxWarp>
          </a:bodyPr>
          <a:lstStyle/>
          <a:p>
            <a:pPr marL="0" marR="0" indent="0" algn="ctr" defTabSz="1042988" rtl="0" eaLnBrk="0" fontAlgn="base" latinLnBrk="0" hangingPunct="0">
              <a:lnSpc>
                <a:spcPct val="100000"/>
              </a:lnSpc>
              <a:spcBef>
                <a:spcPct val="0"/>
              </a:spcBef>
              <a:spcAft>
                <a:spcPct val="0"/>
              </a:spcAft>
              <a:buClrTx/>
              <a:buSzTx/>
              <a:buFontTx/>
              <a:buNone/>
              <a:tabLst/>
            </a:pPr>
            <a:endParaRPr kumimoji="0" lang="fr-FR" sz="1400" b="0" i="0" u="none" strike="noStrike" cap="none" normalizeH="0" baseline="0" dirty="0" smtClean="0">
              <a:ln>
                <a:noFill/>
              </a:ln>
              <a:solidFill>
                <a:schemeClr val="bg1"/>
              </a:solidFill>
              <a:effectLst/>
              <a:latin typeface="Arial" charset="0"/>
            </a:endParaRPr>
          </a:p>
        </p:txBody>
      </p:sp>
      <p:pic>
        <p:nvPicPr>
          <p:cNvPr id="102" name="Picture 101"/>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807815" y="1333153"/>
            <a:ext cx="599454" cy="599454"/>
          </a:xfrm>
          <a:prstGeom prst="rect">
            <a:avLst/>
          </a:prstGeom>
        </p:spPr>
      </p:pic>
      <p:sp>
        <p:nvSpPr>
          <p:cNvPr id="103" name="Rounded Rectangle 19"/>
          <p:cNvSpPr/>
          <p:nvPr/>
        </p:nvSpPr>
        <p:spPr>
          <a:xfrm>
            <a:off x="1369035" y="4126268"/>
            <a:ext cx="2176345" cy="532529"/>
          </a:xfrm>
          <a:prstGeom prst="roundRect">
            <a:avLst/>
          </a:prstGeom>
          <a:noFill/>
          <a:ln w="19050">
            <a:solidFill>
              <a:srgbClr val="E27959"/>
            </a:solidFill>
            <a:prstDash val="dash"/>
          </a:ln>
        </p:spPr>
        <p:txBody>
          <a:bodyPr wrap="square" anchor="ctr">
            <a:noAutofit/>
          </a:bodyPr>
          <a:lstStyle/>
          <a:p>
            <a:pPr marL="0" lvl="1" indent="0" algn="ctr">
              <a:spcBef>
                <a:spcPts val="754"/>
              </a:spcBef>
              <a:buClr>
                <a:srgbClr val="009900"/>
              </a:buClr>
              <a:buSzPct val="100000"/>
              <a:defRPr/>
            </a:pPr>
            <a:r>
              <a:rPr lang="fr-FR" sz="1050" kern="0" dirty="0" smtClean="0">
                <a:solidFill>
                  <a:srgbClr val="000000">
                    <a:lumMod val="85000"/>
                    <a:lumOff val="15000"/>
                  </a:srgbClr>
                </a:solidFill>
                <a:latin typeface="Arial"/>
                <a:cs typeface="Arial" panose="020B0604020202020204" pitchFamily="34" charset="0"/>
              </a:rPr>
              <a:t>Documents déposés par </a:t>
            </a:r>
            <a:r>
              <a:rPr lang="fr-FR" sz="1050" b="1" kern="0" dirty="0" smtClean="0">
                <a:solidFill>
                  <a:srgbClr val="000000">
                    <a:lumMod val="85000"/>
                    <a:lumOff val="15000"/>
                  </a:srgbClr>
                </a:solidFill>
                <a:latin typeface="Arial"/>
                <a:cs typeface="Arial" panose="020B0604020202020204" pitchFamily="34" charset="0"/>
              </a:rPr>
              <a:t>les</a:t>
            </a:r>
            <a:r>
              <a:rPr lang="fr-FR" sz="1050" kern="0" dirty="0" smtClean="0">
                <a:solidFill>
                  <a:srgbClr val="000000">
                    <a:lumMod val="85000"/>
                    <a:lumOff val="15000"/>
                  </a:srgbClr>
                </a:solidFill>
                <a:latin typeface="Arial"/>
                <a:cs typeface="Arial" panose="020B0604020202020204" pitchFamily="34" charset="0"/>
              </a:rPr>
              <a:t> </a:t>
            </a:r>
            <a:r>
              <a:rPr lang="fr-FR" sz="1050" b="1" kern="0" dirty="0" smtClean="0">
                <a:solidFill>
                  <a:srgbClr val="000000">
                    <a:lumMod val="85000"/>
                    <a:lumOff val="15000"/>
                  </a:srgbClr>
                </a:solidFill>
                <a:latin typeface="Arial"/>
                <a:cs typeface="Arial" panose="020B0604020202020204" pitchFamily="34" charset="0"/>
              </a:rPr>
              <a:t>professionnels de santé, sauf opposition par le patient</a:t>
            </a:r>
          </a:p>
        </p:txBody>
      </p:sp>
      <p:sp>
        <p:nvSpPr>
          <p:cNvPr id="104" name="Rounded Rectangle 19"/>
          <p:cNvSpPr/>
          <p:nvPr/>
        </p:nvSpPr>
        <p:spPr>
          <a:xfrm>
            <a:off x="1369106" y="4750067"/>
            <a:ext cx="2176273" cy="532529"/>
          </a:xfrm>
          <a:prstGeom prst="roundRect">
            <a:avLst/>
          </a:prstGeom>
          <a:noFill/>
          <a:ln w="19050">
            <a:solidFill>
              <a:srgbClr val="77B9AC"/>
            </a:solidFill>
            <a:prstDash val="dash"/>
          </a:ln>
        </p:spPr>
        <p:txBody>
          <a:bodyPr wrap="square" anchor="ctr">
            <a:noAutofit/>
          </a:bodyPr>
          <a:lstStyle/>
          <a:p>
            <a:pPr marL="0" lvl="1" indent="0" algn="ctr">
              <a:spcBef>
                <a:spcPts val="754"/>
              </a:spcBef>
              <a:buClr>
                <a:srgbClr val="009900"/>
              </a:buClr>
              <a:buSzPct val="100000"/>
              <a:defRPr/>
            </a:pPr>
            <a:r>
              <a:rPr lang="fr-FR" sz="1050" kern="0" dirty="0" smtClean="0">
                <a:solidFill>
                  <a:srgbClr val="000000">
                    <a:lumMod val="85000"/>
                    <a:lumOff val="15000"/>
                  </a:srgbClr>
                </a:solidFill>
                <a:latin typeface="Arial"/>
                <a:cs typeface="Arial" panose="020B0604020202020204" pitchFamily="34" charset="0"/>
              </a:rPr>
              <a:t>Documents déposés par </a:t>
            </a:r>
            <a:r>
              <a:rPr lang="fr-FR" sz="1050" b="1" kern="0" dirty="0" smtClean="0">
                <a:solidFill>
                  <a:srgbClr val="000000">
                    <a:lumMod val="85000"/>
                    <a:lumOff val="15000"/>
                  </a:srgbClr>
                </a:solidFill>
                <a:latin typeface="Arial"/>
                <a:cs typeface="Arial" panose="020B0604020202020204" pitchFamily="34" charset="0"/>
              </a:rPr>
              <a:t>l’Assurance Maladie</a:t>
            </a:r>
          </a:p>
        </p:txBody>
      </p:sp>
      <p:sp>
        <p:nvSpPr>
          <p:cNvPr id="105" name="Rounded Rectangle 19"/>
          <p:cNvSpPr/>
          <p:nvPr/>
        </p:nvSpPr>
        <p:spPr>
          <a:xfrm>
            <a:off x="1369106" y="5398139"/>
            <a:ext cx="2176273" cy="532529"/>
          </a:xfrm>
          <a:prstGeom prst="roundRect">
            <a:avLst/>
          </a:prstGeom>
          <a:noFill/>
          <a:ln w="19050">
            <a:solidFill>
              <a:srgbClr val="346699"/>
            </a:solidFill>
            <a:prstDash val="dash"/>
          </a:ln>
        </p:spPr>
        <p:txBody>
          <a:bodyPr wrap="square" anchor="ctr">
            <a:noAutofit/>
          </a:bodyPr>
          <a:lstStyle/>
          <a:p>
            <a:pPr marL="0" lvl="1" indent="0" algn="ctr">
              <a:spcBef>
                <a:spcPts val="754"/>
              </a:spcBef>
              <a:buClr>
                <a:srgbClr val="009900"/>
              </a:buClr>
              <a:buSzPct val="100000"/>
              <a:defRPr/>
            </a:pPr>
            <a:r>
              <a:rPr lang="fr-FR" sz="1050" kern="0" dirty="0" smtClean="0">
                <a:solidFill>
                  <a:srgbClr val="000000">
                    <a:lumMod val="85000"/>
                    <a:lumOff val="15000"/>
                  </a:srgbClr>
                </a:solidFill>
                <a:latin typeface="Arial"/>
                <a:cs typeface="Arial" panose="020B0604020202020204" pitchFamily="34" charset="0"/>
              </a:rPr>
              <a:t>Documents déposés par </a:t>
            </a:r>
            <a:r>
              <a:rPr lang="fr-FR" sz="1050" b="1" kern="0" dirty="0" smtClean="0">
                <a:solidFill>
                  <a:srgbClr val="000000">
                    <a:lumMod val="85000"/>
                    <a:lumOff val="15000"/>
                  </a:srgbClr>
                </a:solidFill>
                <a:latin typeface="Arial"/>
                <a:cs typeface="Arial" panose="020B0604020202020204" pitchFamily="34" charset="0"/>
              </a:rPr>
              <a:t>le patient</a:t>
            </a:r>
          </a:p>
        </p:txBody>
      </p:sp>
      <p:grpSp>
        <p:nvGrpSpPr>
          <p:cNvPr id="106" name="Group 105"/>
          <p:cNvGrpSpPr/>
          <p:nvPr/>
        </p:nvGrpSpPr>
        <p:grpSpPr>
          <a:xfrm rot="16200000">
            <a:off x="8440705" y="3262604"/>
            <a:ext cx="468000" cy="432000"/>
            <a:chOff x="6078538" y="1484313"/>
            <a:chExt cx="528637" cy="525463"/>
          </a:xfrm>
          <a:solidFill>
            <a:schemeClr val="bg1"/>
          </a:solidFill>
        </p:grpSpPr>
        <p:sp>
          <p:nvSpPr>
            <p:cNvPr id="107" name="Freeform 57"/>
            <p:cNvSpPr>
              <a:spLocks/>
            </p:cNvSpPr>
            <p:nvPr/>
          </p:nvSpPr>
          <p:spPr bwMode="auto">
            <a:xfrm>
              <a:off x="6465888" y="1484313"/>
              <a:ext cx="141287" cy="142875"/>
            </a:xfrm>
            <a:custGeom>
              <a:avLst/>
              <a:gdLst>
                <a:gd name="T0" fmla="*/ 36 w 38"/>
                <a:gd name="T1" fmla="*/ 29 h 38"/>
                <a:gd name="T2" fmla="*/ 8 w 38"/>
                <a:gd name="T3" fmla="*/ 1 h 38"/>
                <a:gd name="T4" fmla="*/ 1 w 38"/>
                <a:gd name="T5" fmla="*/ 1 h 38"/>
                <a:gd name="T6" fmla="*/ 1 w 38"/>
                <a:gd name="T7" fmla="*/ 8 h 38"/>
                <a:gd name="T8" fmla="*/ 8 w 38"/>
                <a:gd name="T9" fmla="*/ 15 h 38"/>
                <a:gd name="T10" fmla="*/ 2 w 38"/>
                <a:gd name="T11" fmla="*/ 22 h 38"/>
                <a:gd name="T12" fmla="*/ 2 w 38"/>
                <a:gd name="T13" fmla="*/ 27 h 38"/>
                <a:gd name="T14" fmla="*/ 10 w 38"/>
                <a:gd name="T15" fmla="*/ 36 h 38"/>
                <a:gd name="T16" fmla="*/ 16 w 38"/>
                <a:gd name="T17" fmla="*/ 36 h 38"/>
                <a:gd name="T18" fmla="*/ 22 w 38"/>
                <a:gd name="T19" fmla="*/ 29 h 38"/>
                <a:gd name="T20" fmla="*/ 29 w 38"/>
                <a:gd name="T21" fmla="*/ 36 h 38"/>
                <a:gd name="T22" fmla="*/ 36 w 38"/>
                <a:gd name="T23" fmla="*/ 36 h 38"/>
                <a:gd name="T24" fmla="*/ 36 w 38"/>
                <a:gd name="T25" fmla="*/ 29 h 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38" h="38">
                  <a:moveTo>
                    <a:pt x="36" y="29"/>
                  </a:moveTo>
                  <a:cubicBezTo>
                    <a:pt x="8" y="1"/>
                    <a:pt x="8" y="1"/>
                    <a:pt x="8" y="1"/>
                  </a:cubicBezTo>
                  <a:cubicBezTo>
                    <a:pt x="6" y="0"/>
                    <a:pt x="3" y="0"/>
                    <a:pt x="1" y="1"/>
                  </a:cubicBezTo>
                  <a:cubicBezTo>
                    <a:pt x="0" y="3"/>
                    <a:pt x="0" y="6"/>
                    <a:pt x="1" y="8"/>
                  </a:cubicBezTo>
                  <a:cubicBezTo>
                    <a:pt x="8" y="15"/>
                    <a:pt x="8" y="15"/>
                    <a:pt x="8" y="15"/>
                  </a:cubicBezTo>
                  <a:cubicBezTo>
                    <a:pt x="2" y="22"/>
                    <a:pt x="2" y="22"/>
                    <a:pt x="2" y="22"/>
                  </a:cubicBezTo>
                  <a:cubicBezTo>
                    <a:pt x="0" y="23"/>
                    <a:pt x="0" y="25"/>
                    <a:pt x="2" y="27"/>
                  </a:cubicBezTo>
                  <a:cubicBezTo>
                    <a:pt x="10" y="36"/>
                    <a:pt x="10" y="36"/>
                    <a:pt x="10" y="36"/>
                  </a:cubicBezTo>
                  <a:cubicBezTo>
                    <a:pt x="12" y="37"/>
                    <a:pt x="14" y="37"/>
                    <a:pt x="16" y="36"/>
                  </a:cubicBezTo>
                  <a:cubicBezTo>
                    <a:pt x="22" y="29"/>
                    <a:pt x="22" y="29"/>
                    <a:pt x="22" y="29"/>
                  </a:cubicBezTo>
                  <a:cubicBezTo>
                    <a:pt x="29" y="36"/>
                    <a:pt x="29" y="36"/>
                    <a:pt x="29" y="36"/>
                  </a:cubicBezTo>
                  <a:cubicBezTo>
                    <a:pt x="31" y="38"/>
                    <a:pt x="34" y="38"/>
                    <a:pt x="36" y="36"/>
                  </a:cubicBezTo>
                  <a:cubicBezTo>
                    <a:pt x="38" y="34"/>
                    <a:pt x="38" y="31"/>
                    <a:pt x="36" y="2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8" name="Freeform 58"/>
            <p:cNvSpPr>
              <a:spLocks noEditPoints="1"/>
            </p:cNvSpPr>
            <p:nvPr/>
          </p:nvSpPr>
          <p:spPr bwMode="auto">
            <a:xfrm>
              <a:off x="6180138" y="1571626"/>
              <a:ext cx="338137" cy="341313"/>
            </a:xfrm>
            <a:custGeom>
              <a:avLst/>
              <a:gdLst>
                <a:gd name="T0" fmla="*/ 70 w 90"/>
                <a:gd name="T1" fmla="*/ 3 h 91"/>
                <a:gd name="T2" fmla="*/ 59 w 90"/>
                <a:gd name="T3" fmla="*/ 3 h 91"/>
                <a:gd name="T4" fmla="*/ 6 w 90"/>
                <a:gd name="T5" fmla="*/ 56 h 91"/>
                <a:gd name="T6" fmla="*/ 0 w 90"/>
                <a:gd name="T7" fmla="*/ 84 h 91"/>
                <a:gd name="T8" fmla="*/ 7 w 90"/>
                <a:gd name="T9" fmla="*/ 91 h 91"/>
                <a:gd name="T10" fmla="*/ 34 w 90"/>
                <a:gd name="T11" fmla="*/ 85 h 91"/>
                <a:gd name="T12" fmla="*/ 87 w 90"/>
                <a:gd name="T13" fmla="*/ 32 h 91"/>
                <a:gd name="T14" fmla="*/ 87 w 90"/>
                <a:gd name="T15" fmla="*/ 21 h 91"/>
                <a:gd name="T16" fmla="*/ 70 w 90"/>
                <a:gd name="T17" fmla="*/ 3 h 91"/>
                <a:gd name="T18" fmla="*/ 79 w 90"/>
                <a:gd name="T19" fmla="*/ 30 h 91"/>
                <a:gd name="T20" fmla="*/ 71 w 90"/>
                <a:gd name="T21" fmla="*/ 38 h 91"/>
                <a:gd name="T22" fmla="*/ 66 w 90"/>
                <a:gd name="T23" fmla="*/ 38 h 91"/>
                <a:gd name="T24" fmla="*/ 56 w 90"/>
                <a:gd name="T25" fmla="*/ 29 h 91"/>
                <a:gd name="T26" fmla="*/ 52 w 90"/>
                <a:gd name="T27" fmla="*/ 34 h 91"/>
                <a:gd name="T28" fmla="*/ 61 w 90"/>
                <a:gd name="T29" fmla="*/ 43 h 91"/>
                <a:gd name="T30" fmla="*/ 60 w 90"/>
                <a:gd name="T31" fmla="*/ 49 h 91"/>
                <a:gd name="T32" fmla="*/ 55 w 90"/>
                <a:gd name="T33" fmla="*/ 49 h 91"/>
                <a:gd name="T34" fmla="*/ 45 w 90"/>
                <a:gd name="T35" fmla="*/ 40 h 91"/>
                <a:gd name="T36" fmla="*/ 41 w 90"/>
                <a:gd name="T37" fmla="*/ 44 h 91"/>
                <a:gd name="T38" fmla="*/ 51 w 90"/>
                <a:gd name="T39" fmla="*/ 54 h 91"/>
                <a:gd name="T40" fmla="*/ 50 w 90"/>
                <a:gd name="T41" fmla="*/ 59 h 91"/>
                <a:gd name="T42" fmla="*/ 45 w 90"/>
                <a:gd name="T43" fmla="*/ 60 h 91"/>
                <a:gd name="T44" fmla="*/ 35 w 90"/>
                <a:gd name="T45" fmla="*/ 50 h 91"/>
                <a:gd name="T46" fmla="*/ 19 w 90"/>
                <a:gd name="T47" fmla="*/ 66 h 91"/>
                <a:gd name="T48" fmla="*/ 14 w 90"/>
                <a:gd name="T49" fmla="*/ 66 h 91"/>
                <a:gd name="T50" fmla="*/ 13 w 90"/>
                <a:gd name="T51" fmla="*/ 65 h 91"/>
                <a:gd name="T52" fmla="*/ 13 w 90"/>
                <a:gd name="T53" fmla="*/ 59 h 91"/>
                <a:gd name="T54" fmla="*/ 60 w 90"/>
                <a:gd name="T55" fmla="*/ 11 h 91"/>
                <a:gd name="T56" fmla="*/ 66 w 90"/>
                <a:gd name="T57" fmla="*/ 11 h 91"/>
                <a:gd name="T58" fmla="*/ 67 w 90"/>
                <a:gd name="T59" fmla="*/ 13 h 91"/>
                <a:gd name="T60" fmla="*/ 79 w 90"/>
                <a:gd name="T61" fmla="*/ 25 h 91"/>
                <a:gd name="T62" fmla="*/ 79 w 90"/>
                <a:gd name="T63" fmla="*/ 30 h 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90" h="91">
                  <a:moveTo>
                    <a:pt x="70" y="3"/>
                  </a:moveTo>
                  <a:cubicBezTo>
                    <a:pt x="67" y="0"/>
                    <a:pt x="62" y="0"/>
                    <a:pt x="59" y="3"/>
                  </a:cubicBezTo>
                  <a:cubicBezTo>
                    <a:pt x="6" y="56"/>
                    <a:pt x="6" y="56"/>
                    <a:pt x="6" y="56"/>
                  </a:cubicBezTo>
                  <a:cubicBezTo>
                    <a:pt x="3" y="59"/>
                    <a:pt x="0" y="75"/>
                    <a:pt x="0" y="84"/>
                  </a:cubicBezTo>
                  <a:cubicBezTo>
                    <a:pt x="7" y="91"/>
                    <a:pt x="7" y="91"/>
                    <a:pt x="7" y="91"/>
                  </a:cubicBezTo>
                  <a:cubicBezTo>
                    <a:pt x="16" y="91"/>
                    <a:pt x="32" y="87"/>
                    <a:pt x="34" y="85"/>
                  </a:cubicBezTo>
                  <a:cubicBezTo>
                    <a:pt x="87" y="32"/>
                    <a:pt x="87" y="32"/>
                    <a:pt x="87" y="32"/>
                  </a:cubicBezTo>
                  <a:cubicBezTo>
                    <a:pt x="90" y="29"/>
                    <a:pt x="90" y="24"/>
                    <a:pt x="87" y="21"/>
                  </a:cubicBezTo>
                  <a:lnTo>
                    <a:pt x="70" y="3"/>
                  </a:lnTo>
                  <a:close/>
                  <a:moveTo>
                    <a:pt x="79" y="30"/>
                  </a:moveTo>
                  <a:cubicBezTo>
                    <a:pt x="71" y="38"/>
                    <a:pt x="71" y="38"/>
                    <a:pt x="71" y="38"/>
                  </a:cubicBezTo>
                  <a:cubicBezTo>
                    <a:pt x="70" y="40"/>
                    <a:pt x="67" y="40"/>
                    <a:pt x="66" y="38"/>
                  </a:cubicBezTo>
                  <a:cubicBezTo>
                    <a:pt x="56" y="29"/>
                    <a:pt x="56" y="29"/>
                    <a:pt x="56" y="29"/>
                  </a:cubicBezTo>
                  <a:cubicBezTo>
                    <a:pt x="52" y="34"/>
                    <a:pt x="52" y="34"/>
                    <a:pt x="52" y="34"/>
                  </a:cubicBezTo>
                  <a:cubicBezTo>
                    <a:pt x="61" y="43"/>
                    <a:pt x="61" y="43"/>
                    <a:pt x="61" y="43"/>
                  </a:cubicBezTo>
                  <a:cubicBezTo>
                    <a:pt x="62" y="45"/>
                    <a:pt x="62" y="47"/>
                    <a:pt x="60" y="49"/>
                  </a:cubicBezTo>
                  <a:cubicBezTo>
                    <a:pt x="59" y="50"/>
                    <a:pt x="56" y="51"/>
                    <a:pt x="55" y="49"/>
                  </a:cubicBezTo>
                  <a:cubicBezTo>
                    <a:pt x="45" y="40"/>
                    <a:pt x="45" y="40"/>
                    <a:pt x="45" y="40"/>
                  </a:cubicBezTo>
                  <a:cubicBezTo>
                    <a:pt x="41" y="44"/>
                    <a:pt x="41" y="44"/>
                    <a:pt x="41" y="44"/>
                  </a:cubicBezTo>
                  <a:cubicBezTo>
                    <a:pt x="51" y="54"/>
                    <a:pt x="51" y="54"/>
                    <a:pt x="51" y="54"/>
                  </a:cubicBezTo>
                  <a:cubicBezTo>
                    <a:pt x="52" y="55"/>
                    <a:pt x="52" y="58"/>
                    <a:pt x="50" y="59"/>
                  </a:cubicBezTo>
                  <a:cubicBezTo>
                    <a:pt x="48" y="61"/>
                    <a:pt x="46" y="61"/>
                    <a:pt x="45" y="60"/>
                  </a:cubicBezTo>
                  <a:cubicBezTo>
                    <a:pt x="35" y="50"/>
                    <a:pt x="35" y="50"/>
                    <a:pt x="35" y="50"/>
                  </a:cubicBezTo>
                  <a:cubicBezTo>
                    <a:pt x="19" y="66"/>
                    <a:pt x="19" y="66"/>
                    <a:pt x="19" y="66"/>
                  </a:cubicBezTo>
                  <a:cubicBezTo>
                    <a:pt x="18" y="67"/>
                    <a:pt x="15" y="67"/>
                    <a:pt x="14" y="66"/>
                  </a:cubicBezTo>
                  <a:cubicBezTo>
                    <a:pt x="13" y="65"/>
                    <a:pt x="13" y="65"/>
                    <a:pt x="13" y="65"/>
                  </a:cubicBezTo>
                  <a:cubicBezTo>
                    <a:pt x="11" y="63"/>
                    <a:pt x="11" y="61"/>
                    <a:pt x="13" y="59"/>
                  </a:cubicBezTo>
                  <a:cubicBezTo>
                    <a:pt x="60" y="11"/>
                    <a:pt x="60" y="11"/>
                    <a:pt x="60" y="11"/>
                  </a:cubicBezTo>
                  <a:cubicBezTo>
                    <a:pt x="62" y="10"/>
                    <a:pt x="64" y="10"/>
                    <a:pt x="66" y="11"/>
                  </a:cubicBezTo>
                  <a:cubicBezTo>
                    <a:pt x="67" y="13"/>
                    <a:pt x="67" y="13"/>
                    <a:pt x="67" y="13"/>
                  </a:cubicBezTo>
                  <a:cubicBezTo>
                    <a:pt x="79" y="25"/>
                    <a:pt x="79" y="25"/>
                    <a:pt x="79" y="25"/>
                  </a:cubicBezTo>
                  <a:cubicBezTo>
                    <a:pt x="81" y="26"/>
                    <a:pt x="81" y="28"/>
                    <a:pt x="79" y="3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09" name="Freeform 59"/>
            <p:cNvSpPr>
              <a:spLocks/>
            </p:cNvSpPr>
            <p:nvPr/>
          </p:nvSpPr>
          <p:spPr bwMode="auto">
            <a:xfrm>
              <a:off x="6078538" y="1878013"/>
              <a:ext cx="131762" cy="131763"/>
            </a:xfrm>
            <a:custGeom>
              <a:avLst/>
              <a:gdLst>
                <a:gd name="T0" fmla="*/ 19 w 35"/>
                <a:gd name="T1" fmla="*/ 2 h 35"/>
                <a:gd name="T2" fmla="*/ 14 w 35"/>
                <a:gd name="T3" fmla="*/ 2 h 35"/>
                <a:gd name="T4" fmla="*/ 14 w 35"/>
                <a:gd name="T5" fmla="*/ 2 h 35"/>
                <a:gd name="T6" fmla="*/ 14 w 35"/>
                <a:gd name="T7" fmla="*/ 7 h 35"/>
                <a:gd name="T8" fmla="*/ 19 w 35"/>
                <a:gd name="T9" fmla="*/ 12 h 35"/>
                <a:gd name="T10" fmla="*/ 1 w 35"/>
                <a:gd name="T11" fmla="*/ 30 h 35"/>
                <a:gd name="T12" fmla="*/ 1 w 35"/>
                <a:gd name="T13" fmla="*/ 34 h 35"/>
                <a:gd name="T14" fmla="*/ 5 w 35"/>
                <a:gd name="T15" fmla="*/ 34 h 35"/>
                <a:gd name="T16" fmla="*/ 23 w 35"/>
                <a:gd name="T17" fmla="*/ 16 h 35"/>
                <a:gd name="T18" fmla="*/ 29 w 35"/>
                <a:gd name="T19" fmla="*/ 21 h 35"/>
                <a:gd name="T20" fmla="*/ 33 w 35"/>
                <a:gd name="T21" fmla="*/ 21 h 35"/>
                <a:gd name="T22" fmla="*/ 34 w 35"/>
                <a:gd name="T23" fmla="*/ 21 h 35"/>
                <a:gd name="T24" fmla="*/ 34 w 35"/>
                <a:gd name="T25" fmla="*/ 16 h 35"/>
                <a:gd name="T26" fmla="*/ 19 w 35"/>
                <a:gd name="T27" fmla="*/ 2 h 3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5" h="35">
                  <a:moveTo>
                    <a:pt x="19" y="2"/>
                  </a:moveTo>
                  <a:cubicBezTo>
                    <a:pt x="18" y="0"/>
                    <a:pt x="16" y="0"/>
                    <a:pt x="14" y="2"/>
                  </a:cubicBezTo>
                  <a:cubicBezTo>
                    <a:pt x="14" y="2"/>
                    <a:pt x="14" y="2"/>
                    <a:pt x="14" y="2"/>
                  </a:cubicBezTo>
                  <a:cubicBezTo>
                    <a:pt x="13" y="3"/>
                    <a:pt x="13" y="5"/>
                    <a:pt x="14" y="7"/>
                  </a:cubicBezTo>
                  <a:cubicBezTo>
                    <a:pt x="19" y="12"/>
                    <a:pt x="19" y="12"/>
                    <a:pt x="19" y="12"/>
                  </a:cubicBezTo>
                  <a:cubicBezTo>
                    <a:pt x="1" y="30"/>
                    <a:pt x="1" y="30"/>
                    <a:pt x="1" y="30"/>
                  </a:cubicBezTo>
                  <a:cubicBezTo>
                    <a:pt x="0" y="31"/>
                    <a:pt x="0" y="33"/>
                    <a:pt x="1" y="34"/>
                  </a:cubicBezTo>
                  <a:cubicBezTo>
                    <a:pt x="2" y="35"/>
                    <a:pt x="4" y="35"/>
                    <a:pt x="5" y="34"/>
                  </a:cubicBezTo>
                  <a:cubicBezTo>
                    <a:pt x="23" y="16"/>
                    <a:pt x="23" y="16"/>
                    <a:pt x="23" y="16"/>
                  </a:cubicBezTo>
                  <a:cubicBezTo>
                    <a:pt x="29" y="21"/>
                    <a:pt x="29" y="21"/>
                    <a:pt x="29" y="21"/>
                  </a:cubicBezTo>
                  <a:cubicBezTo>
                    <a:pt x="30" y="23"/>
                    <a:pt x="32" y="23"/>
                    <a:pt x="33" y="21"/>
                  </a:cubicBezTo>
                  <a:cubicBezTo>
                    <a:pt x="34" y="21"/>
                    <a:pt x="34" y="21"/>
                    <a:pt x="34" y="21"/>
                  </a:cubicBezTo>
                  <a:cubicBezTo>
                    <a:pt x="35" y="20"/>
                    <a:pt x="35" y="18"/>
                    <a:pt x="34" y="16"/>
                  </a:cubicBezTo>
                  <a:lnTo>
                    <a:pt x="19" y="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grpSp>
        <p:nvGrpSpPr>
          <p:cNvPr id="110" name="Group 109"/>
          <p:cNvGrpSpPr>
            <a:grpSpLocks noChangeAspect="1"/>
          </p:cNvGrpSpPr>
          <p:nvPr/>
        </p:nvGrpSpPr>
        <p:grpSpPr>
          <a:xfrm>
            <a:off x="8432446" y="4875050"/>
            <a:ext cx="547701" cy="396000"/>
            <a:chOff x="3257551" y="1009650"/>
            <a:chExt cx="441325" cy="319088"/>
          </a:xfrm>
          <a:solidFill>
            <a:schemeClr val="bg1"/>
          </a:solidFill>
        </p:grpSpPr>
        <p:sp>
          <p:nvSpPr>
            <p:cNvPr id="111" name="Freeform 215"/>
            <p:cNvSpPr>
              <a:spLocks/>
            </p:cNvSpPr>
            <p:nvPr/>
          </p:nvSpPr>
          <p:spPr bwMode="auto">
            <a:xfrm>
              <a:off x="3257551" y="1316038"/>
              <a:ext cx="134938" cy="12700"/>
            </a:xfrm>
            <a:custGeom>
              <a:avLst/>
              <a:gdLst>
                <a:gd name="T0" fmla="*/ 0 w 85"/>
                <a:gd name="T1" fmla="*/ 0 h 8"/>
                <a:gd name="T2" fmla="*/ 0 w 85"/>
                <a:gd name="T3" fmla="*/ 8 h 8"/>
                <a:gd name="T4" fmla="*/ 85 w 85"/>
                <a:gd name="T5" fmla="*/ 8 h 8"/>
                <a:gd name="T6" fmla="*/ 79 w 85"/>
                <a:gd name="T7" fmla="*/ 0 h 8"/>
                <a:gd name="T8" fmla="*/ 0 w 85"/>
                <a:gd name="T9" fmla="*/ 0 h 8"/>
              </a:gdLst>
              <a:ahLst/>
              <a:cxnLst>
                <a:cxn ang="0">
                  <a:pos x="T0" y="T1"/>
                </a:cxn>
                <a:cxn ang="0">
                  <a:pos x="T2" y="T3"/>
                </a:cxn>
                <a:cxn ang="0">
                  <a:pos x="T4" y="T5"/>
                </a:cxn>
                <a:cxn ang="0">
                  <a:pos x="T6" y="T7"/>
                </a:cxn>
                <a:cxn ang="0">
                  <a:pos x="T8" y="T9"/>
                </a:cxn>
              </a:cxnLst>
              <a:rect l="0" t="0" r="r" b="b"/>
              <a:pathLst>
                <a:path w="85" h="8">
                  <a:moveTo>
                    <a:pt x="0" y="0"/>
                  </a:moveTo>
                  <a:lnTo>
                    <a:pt x="0" y="8"/>
                  </a:lnTo>
                  <a:lnTo>
                    <a:pt x="85" y="8"/>
                  </a:lnTo>
                  <a:lnTo>
                    <a:pt x="79"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2" name="Freeform 216"/>
            <p:cNvSpPr>
              <a:spLocks/>
            </p:cNvSpPr>
            <p:nvPr/>
          </p:nvSpPr>
          <p:spPr bwMode="auto">
            <a:xfrm>
              <a:off x="3386138" y="1276350"/>
              <a:ext cx="39688" cy="39688"/>
            </a:xfrm>
            <a:custGeom>
              <a:avLst/>
              <a:gdLst>
                <a:gd name="T0" fmla="*/ 4 w 14"/>
                <a:gd name="T1" fmla="*/ 0 h 14"/>
                <a:gd name="T2" fmla="*/ 9 w 14"/>
                <a:gd name="T3" fmla="*/ 12 h 14"/>
                <a:gd name="T4" fmla="*/ 14 w 14"/>
                <a:gd name="T5" fmla="*/ 10 h 14"/>
                <a:gd name="T6" fmla="*/ 4 w 14"/>
                <a:gd name="T7" fmla="*/ 0 h 14"/>
              </a:gdLst>
              <a:ahLst/>
              <a:cxnLst>
                <a:cxn ang="0">
                  <a:pos x="T0" y="T1"/>
                </a:cxn>
                <a:cxn ang="0">
                  <a:pos x="T2" y="T3"/>
                </a:cxn>
                <a:cxn ang="0">
                  <a:pos x="T4" y="T5"/>
                </a:cxn>
                <a:cxn ang="0">
                  <a:pos x="T6" y="T7"/>
                </a:cxn>
              </a:cxnLst>
              <a:rect l="0" t="0" r="r" b="b"/>
              <a:pathLst>
                <a:path w="14" h="14">
                  <a:moveTo>
                    <a:pt x="4" y="0"/>
                  </a:moveTo>
                  <a:cubicBezTo>
                    <a:pt x="2" y="4"/>
                    <a:pt x="0" y="14"/>
                    <a:pt x="9" y="12"/>
                  </a:cubicBezTo>
                  <a:cubicBezTo>
                    <a:pt x="10" y="11"/>
                    <a:pt x="12" y="11"/>
                    <a:pt x="14" y="10"/>
                  </a:cubicBezTo>
                  <a:cubicBezTo>
                    <a:pt x="12" y="6"/>
                    <a:pt x="8" y="2"/>
                    <a:pt x="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3" name="Freeform 217"/>
            <p:cNvSpPr>
              <a:spLocks/>
            </p:cNvSpPr>
            <p:nvPr/>
          </p:nvSpPr>
          <p:spPr bwMode="auto">
            <a:xfrm>
              <a:off x="3432176" y="1009650"/>
              <a:ext cx="201613" cy="180975"/>
            </a:xfrm>
            <a:custGeom>
              <a:avLst/>
              <a:gdLst>
                <a:gd name="T0" fmla="*/ 9 w 71"/>
                <a:gd name="T1" fmla="*/ 63 h 64"/>
                <a:gd name="T2" fmla="*/ 71 w 71"/>
                <a:gd name="T3" fmla="*/ 1 h 64"/>
                <a:gd name="T4" fmla="*/ 64 w 71"/>
                <a:gd name="T5" fmla="*/ 0 h 64"/>
                <a:gd name="T6" fmla="*/ 0 w 71"/>
                <a:gd name="T7" fmla="*/ 64 h 64"/>
                <a:gd name="T8" fmla="*/ 9 w 71"/>
                <a:gd name="T9" fmla="*/ 63 h 64"/>
                <a:gd name="T10" fmla="*/ 9 w 71"/>
                <a:gd name="T11" fmla="*/ 63 h 64"/>
              </a:gdLst>
              <a:ahLst/>
              <a:cxnLst>
                <a:cxn ang="0">
                  <a:pos x="T0" y="T1"/>
                </a:cxn>
                <a:cxn ang="0">
                  <a:pos x="T2" y="T3"/>
                </a:cxn>
                <a:cxn ang="0">
                  <a:pos x="T4" y="T5"/>
                </a:cxn>
                <a:cxn ang="0">
                  <a:pos x="T6" y="T7"/>
                </a:cxn>
                <a:cxn ang="0">
                  <a:pos x="T8" y="T9"/>
                </a:cxn>
                <a:cxn ang="0">
                  <a:pos x="T10" y="T11"/>
                </a:cxn>
              </a:cxnLst>
              <a:rect l="0" t="0" r="r" b="b"/>
              <a:pathLst>
                <a:path w="71" h="64">
                  <a:moveTo>
                    <a:pt x="9" y="63"/>
                  </a:moveTo>
                  <a:cubicBezTo>
                    <a:pt x="30" y="43"/>
                    <a:pt x="50" y="22"/>
                    <a:pt x="71" y="1"/>
                  </a:cubicBezTo>
                  <a:cubicBezTo>
                    <a:pt x="70" y="0"/>
                    <a:pt x="66" y="0"/>
                    <a:pt x="64" y="0"/>
                  </a:cubicBezTo>
                  <a:cubicBezTo>
                    <a:pt x="43" y="21"/>
                    <a:pt x="22" y="42"/>
                    <a:pt x="0" y="64"/>
                  </a:cubicBezTo>
                  <a:cubicBezTo>
                    <a:pt x="3" y="64"/>
                    <a:pt x="6" y="64"/>
                    <a:pt x="9" y="63"/>
                  </a:cubicBezTo>
                  <a:cubicBezTo>
                    <a:pt x="9" y="63"/>
                    <a:pt x="9" y="63"/>
                    <a:pt x="9" y="63"/>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4" name="Freeform 218"/>
            <p:cNvSpPr>
              <a:spLocks/>
            </p:cNvSpPr>
            <p:nvPr/>
          </p:nvSpPr>
          <p:spPr bwMode="auto">
            <a:xfrm>
              <a:off x="3471863" y="1020763"/>
              <a:ext cx="212725" cy="211138"/>
            </a:xfrm>
            <a:custGeom>
              <a:avLst/>
              <a:gdLst>
                <a:gd name="T0" fmla="*/ 75 w 75"/>
                <a:gd name="T1" fmla="*/ 10 h 74"/>
                <a:gd name="T2" fmla="*/ 63 w 75"/>
                <a:gd name="T3" fmla="*/ 0 h 74"/>
                <a:gd name="T4" fmla="*/ 0 w 75"/>
                <a:gd name="T5" fmla="*/ 64 h 74"/>
                <a:gd name="T6" fmla="*/ 2 w 75"/>
                <a:gd name="T7" fmla="*/ 72 h 74"/>
                <a:gd name="T8" fmla="*/ 11 w 75"/>
                <a:gd name="T9" fmla="*/ 74 h 74"/>
                <a:gd name="T10" fmla="*/ 53 w 75"/>
                <a:gd name="T11" fmla="*/ 32 h 74"/>
                <a:gd name="T12" fmla="*/ 75 w 75"/>
                <a:gd name="T13" fmla="*/ 10 h 74"/>
              </a:gdLst>
              <a:ahLst/>
              <a:cxnLst>
                <a:cxn ang="0">
                  <a:pos x="T0" y="T1"/>
                </a:cxn>
                <a:cxn ang="0">
                  <a:pos x="T2" y="T3"/>
                </a:cxn>
                <a:cxn ang="0">
                  <a:pos x="T4" y="T5"/>
                </a:cxn>
                <a:cxn ang="0">
                  <a:pos x="T6" y="T7"/>
                </a:cxn>
                <a:cxn ang="0">
                  <a:pos x="T8" y="T9"/>
                </a:cxn>
                <a:cxn ang="0">
                  <a:pos x="T10" y="T11"/>
                </a:cxn>
                <a:cxn ang="0">
                  <a:pos x="T12" y="T13"/>
                </a:cxn>
              </a:cxnLst>
              <a:rect l="0" t="0" r="r" b="b"/>
              <a:pathLst>
                <a:path w="75" h="74">
                  <a:moveTo>
                    <a:pt x="75" y="10"/>
                  </a:moveTo>
                  <a:cubicBezTo>
                    <a:pt x="71" y="7"/>
                    <a:pt x="67" y="4"/>
                    <a:pt x="63" y="0"/>
                  </a:cubicBezTo>
                  <a:cubicBezTo>
                    <a:pt x="42" y="21"/>
                    <a:pt x="21" y="43"/>
                    <a:pt x="0" y="64"/>
                  </a:cubicBezTo>
                  <a:cubicBezTo>
                    <a:pt x="0" y="67"/>
                    <a:pt x="1" y="69"/>
                    <a:pt x="2" y="72"/>
                  </a:cubicBezTo>
                  <a:cubicBezTo>
                    <a:pt x="3" y="73"/>
                    <a:pt x="9" y="74"/>
                    <a:pt x="11" y="74"/>
                  </a:cubicBezTo>
                  <a:cubicBezTo>
                    <a:pt x="25" y="60"/>
                    <a:pt x="39" y="46"/>
                    <a:pt x="53" y="32"/>
                  </a:cubicBezTo>
                  <a:cubicBezTo>
                    <a:pt x="60" y="25"/>
                    <a:pt x="67" y="18"/>
                    <a:pt x="75"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5" name="Freeform 219"/>
            <p:cNvSpPr>
              <a:spLocks/>
            </p:cNvSpPr>
            <p:nvPr/>
          </p:nvSpPr>
          <p:spPr bwMode="auto">
            <a:xfrm>
              <a:off x="3514726" y="1068388"/>
              <a:ext cx="184150" cy="200025"/>
            </a:xfrm>
            <a:custGeom>
              <a:avLst/>
              <a:gdLst>
                <a:gd name="T0" fmla="*/ 63 w 65"/>
                <a:gd name="T1" fmla="*/ 0 h 70"/>
                <a:gd name="T2" fmla="*/ 0 w 65"/>
                <a:gd name="T3" fmla="*/ 62 h 70"/>
                <a:gd name="T4" fmla="*/ 1 w 65"/>
                <a:gd name="T5" fmla="*/ 70 h 70"/>
                <a:gd name="T6" fmla="*/ 1 w 65"/>
                <a:gd name="T7" fmla="*/ 70 h 70"/>
                <a:gd name="T8" fmla="*/ 64 w 65"/>
                <a:gd name="T9" fmla="*/ 7 h 70"/>
                <a:gd name="T10" fmla="*/ 63 w 65"/>
                <a:gd name="T11" fmla="*/ 0 h 70"/>
              </a:gdLst>
              <a:ahLst/>
              <a:cxnLst>
                <a:cxn ang="0">
                  <a:pos x="T0" y="T1"/>
                </a:cxn>
                <a:cxn ang="0">
                  <a:pos x="T2" y="T3"/>
                </a:cxn>
                <a:cxn ang="0">
                  <a:pos x="T4" y="T5"/>
                </a:cxn>
                <a:cxn ang="0">
                  <a:pos x="T6" y="T7"/>
                </a:cxn>
                <a:cxn ang="0">
                  <a:pos x="T8" y="T9"/>
                </a:cxn>
                <a:cxn ang="0">
                  <a:pos x="T10" y="T11"/>
                </a:cxn>
              </a:cxnLst>
              <a:rect l="0" t="0" r="r" b="b"/>
              <a:pathLst>
                <a:path w="65" h="70">
                  <a:moveTo>
                    <a:pt x="63" y="0"/>
                  </a:moveTo>
                  <a:cubicBezTo>
                    <a:pt x="42" y="21"/>
                    <a:pt x="21" y="41"/>
                    <a:pt x="0" y="62"/>
                  </a:cubicBezTo>
                  <a:cubicBezTo>
                    <a:pt x="0" y="65"/>
                    <a:pt x="1" y="67"/>
                    <a:pt x="1" y="70"/>
                  </a:cubicBezTo>
                  <a:cubicBezTo>
                    <a:pt x="1" y="70"/>
                    <a:pt x="1" y="70"/>
                    <a:pt x="1" y="70"/>
                  </a:cubicBezTo>
                  <a:cubicBezTo>
                    <a:pt x="22" y="49"/>
                    <a:pt x="43" y="28"/>
                    <a:pt x="64" y="7"/>
                  </a:cubicBezTo>
                  <a:cubicBezTo>
                    <a:pt x="65" y="5"/>
                    <a:pt x="64" y="1"/>
                    <a:pt x="63"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16" name="Freeform 220"/>
            <p:cNvSpPr>
              <a:spLocks/>
            </p:cNvSpPr>
            <p:nvPr/>
          </p:nvSpPr>
          <p:spPr bwMode="auto">
            <a:xfrm>
              <a:off x="3406776" y="1208088"/>
              <a:ext cx="93663" cy="92075"/>
            </a:xfrm>
            <a:custGeom>
              <a:avLst/>
              <a:gdLst>
                <a:gd name="T0" fmla="*/ 20 w 33"/>
                <a:gd name="T1" fmla="*/ 12 h 32"/>
                <a:gd name="T2" fmla="*/ 18 w 33"/>
                <a:gd name="T3" fmla="*/ 0 h 32"/>
                <a:gd name="T4" fmla="*/ 14 w 33"/>
                <a:gd name="T5" fmla="*/ 0 h 32"/>
                <a:gd name="T6" fmla="*/ 6 w 33"/>
                <a:gd name="T7" fmla="*/ 0 h 32"/>
                <a:gd name="T8" fmla="*/ 0 w 33"/>
                <a:gd name="T9" fmla="*/ 18 h 32"/>
                <a:gd name="T10" fmla="*/ 14 w 33"/>
                <a:gd name="T11" fmla="*/ 32 h 32"/>
                <a:gd name="T12" fmla="*/ 33 w 33"/>
                <a:gd name="T13" fmla="*/ 26 h 32"/>
                <a:gd name="T14" fmla="*/ 33 w 33"/>
                <a:gd name="T15" fmla="*/ 15 h 32"/>
                <a:gd name="T16" fmla="*/ 20 w 33"/>
                <a:gd name="T17" fmla="*/ 12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3" h="32">
                  <a:moveTo>
                    <a:pt x="20" y="12"/>
                  </a:moveTo>
                  <a:cubicBezTo>
                    <a:pt x="19" y="8"/>
                    <a:pt x="19" y="4"/>
                    <a:pt x="18" y="0"/>
                  </a:cubicBezTo>
                  <a:cubicBezTo>
                    <a:pt x="16" y="0"/>
                    <a:pt x="15" y="0"/>
                    <a:pt x="14" y="0"/>
                  </a:cubicBezTo>
                  <a:cubicBezTo>
                    <a:pt x="11" y="0"/>
                    <a:pt x="9" y="0"/>
                    <a:pt x="6" y="0"/>
                  </a:cubicBezTo>
                  <a:cubicBezTo>
                    <a:pt x="4" y="6"/>
                    <a:pt x="2" y="12"/>
                    <a:pt x="0" y="18"/>
                  </a:cubicBezTo>
                  <a:cubicBezTo>
                    <a:pt x="6" y="20"/>
                    <a:pt x="12" y="27"/>
                    <a:pt x="14" y="32"/>
                  </a:cubicBezTo>
                  <a:cubicBezTo>
                    <a:pt x="21" y="30"/>
                    <a:pt x="27" y="28"/>
                    <a:pt x="33" y="26"/>
                  </a:cubicBezTo>
                  <a:cubicBezTo>
                    <a:pt x="33" y="22"/>
                    <a:pt x="33" y="19"/>
                    <a:pt x="33" y="15"/>
                  </a:cubicBezTo>
                  <a:cubicBezTo>
                    <a:pt x="29" y="14"/>
                    <a:pt x="24" y="13"/>
                    <a:pt x="20" y="1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
        <p:nvSpPr>
          <p:cNvPr id="122" name="Freeform 1562"/>
          <p:cNvSpPr>
            <a:spLocks noChangeAspect="1"/>
          </p:cNvSpPr>
          <p:nvPr/>
        </p:nvSpPr>
        <p:spPr bwMode="auto">
          <a:xfrm>
            <a:off x="5253935" y="1778754"/>
            <a:ext cx="415522" cy="396000"/>
          </a:xfrm>
          <a:custGeom>
            <a:avLst/>
            <a:gdLst>
              <a:gd name="T0" fmla="*/ 75 w 149"/>
              <a:gd name="T1" fmla="*/ 0 h 142"/>
              <a:gd name="T2" fmla="*/ 99 w 149"/>
              <a:gd name="T3" fmla="*/ 48 h 142"/>
              <a:gd name="T4" fmla="*/ 149 w 149"/>
              <a:gd name="T5" fmla="*/ 55 h 142"/>
              <a:gd name="T6" fmla="*/ 113 w 149"/>
              <a:gd name="T7" fmla="*/ 90 h 142"/>
              <a:gd name="T8" fmla="*/ 120 w 149"/>
              <a:gd name="T9" fmla="*/ 142 h 142"/>
              <a:gd name="T10" fmla="*/ 75 w 149"/>
              <a:gd name="T11" fmla="*/ 119 h 142"/>
              <a:gd name="T12" fmla="*/ 28 w 149"/>
              <a:gd name="T13" fmla="*/ 142 h 142"/>
              <a:gd name="T14" fmla="*/ 38 w 149"/>
              <a:gd name="T15" fmla="*/ 90 h 142"/>
              <a:gd name="T16" fmla="*/ 0 w 149"/>
              <a:gd name="T17" fmla="*/ 55 h 142"/>
              <a:gd name="T18" fmla="*/ 52 w 149"/>
              <a:gd name="T19" fmla="*/ 48 h 142"/>
              <a:gd name="T20" fmla="*/ 75 w 149"/>
              <a:gd name="T21" fmla="*/ 0 h 142"/>
              <a:gd name="T22" fmla="*/ 75 w 149"/>
              <a:gd name="T23"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2">
                <a:moveTo>
                  <a:pt x="75" y="0"/>
                </a:moveTo>
                <a:lnTo>
                  <a:pt x="99" y="48"/>
                </a:lnTo>
                <a:lnTo>
                  <a:pt x="149" y="55"/>
                </a:lnTo>
                <a:lnTo>
                  <a:pt x="113" y="90"/>
                </a:lnTo>
                <a:lnTo>
                  <a:pt x="120" y="142"/>
                </a:lnTo>
                <a:lnTo>
                  <a:pt x="75" y="119"/>
                </a:lnTo>
                <a:lnTo>
                  <a:pt x="28" y="142"/>
                </a:lnTo>
                <a:lnTo>
                  <a:pt x="38" y="90"/>
                </a:lnTo>
                <a:lnTo>
                  <a:pt x="0" y="55"/>
                </a:lnTo>
                <a:lnTo>
                  <a:pt x="52" y="48"/>
                </a:lnTo>
                <a:lnTo>
                  <a:pt x="75" y="0"/>
                </a:lnTo>
                <a:lnTo>
                  <a:pt x="75" y="0"/>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fr-FR"/>
          </a:p>
        </p:txBody>
      </p:sp>
      <p:sp>
        <p:nvSpPr>
          <p:cNvPr id="123" name="Freeform 67"/>
          <p:cNvSpPr>
            <a:spLocks noEditPoints="1"/>
          </p:cNvSpPr>
          <p:nvPr/>
        </p:nvSpPr>
        <p:spPr bwMode="auto">
          <a:xfrm>
            <a:off x="5264331" y="4843592"/>
            <a:ext cx="396000" cy="540000"/>
          </a:xfrm>
          <a:custGeom>
            <a:avLst/>
            <a:gdLst>
              <a:gd name="T0" fmla="*/ 1589 w 1820"/>
              <a:gd name="T1" fmla="*/ 1300 h 2450"/>
              <a:gd name="T2" fmla="*/ 1631 w 1820"/>
              <a:gd name="T3" fmla="*/ 1052 h 2450"/>
              <a:gd name="T4" fmla="*/ 1748 w 1820"/>
              <a:gd name="T5" fmla="*/ 829 h 2450"/>
              <a:gd name="T6" fmla="*/ 1672 w 1820"/>
              <a:gd name="T7" fmla="*/ 637 h 2450"/>
              <a:gd name="T8" fmla="*/ 1620 w 1820"/>
              <a:gd name="T9" fmla="*/ 388 h 2450"/>
              <a:gd name="T10" fmla="*/ 1459 w 1820"/>
              <a:gd name="T11" fmla="*/ 232 h 2450"/>
              <a:gd name="T12" fmla="*/ 1264 w 1820"/>
              <a:gd name="T13" fmla="*/ 78 h 2450"/>
              <a:gd name="T14" fmla="*/ 1101 w 1820"/>
              <a:gd name="T15" fmla="*/ 1 h 2450"/>
              <a:gd name="T16" fmla="*/ 869 w 1820"/>
              <a:gd name="T17" fmla="*/ 40 h 2450"/>
              <a:gd name="T18" fmla="*/ 650 w 1820"/>
              <a:gd name="T19" fmla="*/ 8 h 2450"/>
              <a:gd name="T20" fmla="*/ 461 w 1820"/>
              <a:gd name="T21" fmla="*/ 190 h 2450"/>
              <a:gd name="T22" fmla="*/ 237 w 1820"/>
              <a:gd name="T23" fmla="*/ 304 h 2450"/>
              <a:gd name="T24" fmla="*/ 190 w 1820"/>
              <a:gd name="T25" fmla="*/ 550 h 2450"/>
              <a:gd name="T26" fmla="*/ 75 w 1820"/>
              <a:gd name="T27" fmla="*/ 764 h 2450"/>
              <a:gd name="T28" fmla="*/ 147 w 1820"/>
              <a:gd name="T29" fmla="*/ 976 h 2450"/>
              <a:gd name="T30" fmla="*/ 199 w 1820"/>
              <a:gd name="T31" fmla="*/ 1224 h 2450"/>
              <a:gd name="T32" fmla="*/ 359 w 1820"/>
              <a:gd name="T33" fmla="*/ 1380 h 2450"/>
              <a:gd name="T34" fmla="*/ 909 w 1820"/>
              <a:gd name="T35" fmla="*/ 1462 h 2450"/>
              <a:gd name="T36" fmla="*/ 682 w 1820"/>
              <a:gd name="T37" fmla="*/ 1505 h 2450"/>
              <a:gd name="T38" fmla="*/ 539 w 1820"/>
              <a:gd name="T39" fmla="*/ 1350 h 2450"/>
              <a:gd name="T40" fmla="*/ 325 w 1820"/>
              <a:gd name="T41" fmla="*/ 1250 h 2450"/>
              <a:gd name="T42" fmla="*/ 296 w 1820"/>
              <a:gd name="T43" fmla="*/ 1066 h 2450"/>
              <a:gd name="T44" fmla="*/ 184 w 1820"/>
              <a:gd name="T45" fmla="*/ 842 h 2450"/>
              <a:gd name="T46" fmla="*/ 231 w 1820"/>
              <a:gd name="T47" fmla="*/ 698 h 2450"/>
              <a:gd name="T48" fmla="*/ 299 w 1820"/>
              <a:gd name="T49" fmla="*/ 431 h 2450"/>
              <a:gd name="T50" fmla="*/ 392 w 1820"/>
              <a:gd name="T51" fmla="*/ 331 h 2450"/>
              <a:gd name="T52" fmla="*/ 617 w 1820"/>
              <a:gd name="T53" fmla="*/ 169 h 2450"/>
              <a:gd name="T54" fmla="*/ 706 w 1820"/>
              <a:gd name="T55" fmla="*/ 104 h 2450"/>
              <a:gd name="T56" fmla="*/ 942 w 1820"/>
              <a:gd name="T57" fmla="*/ 147 h 2450"/>
              <a:gd name="T58" fmla="*/ 1143 w 1820"/>
              <a:gd name="T59" fmla="*/ 109 h 2450"/>
              <a:gd name="T60" fmla="*/ 1295 w 1820"/>
              <a:gd name="T61" fmla="*/ 276 h 2450"/>
              <a:gd name="T62" fmla="*/ 1504 w 1820"/>
              <a:gd name="T63" fmla="*/ 374 h 2450"/>
              <a:gd name="T64" fmla="*/ 1528 w 1820"/>
              <a:gd name="T65" fmla="*/ 585 h 2450"/>
              <a:gd name="T66" fmla="*/ 1643 w 1820"/>
              <a:gd name="T67" fmla="*/ 790 h 2450"/>
              <a:gd name="T68" fmla="*/ 1558 w 1820"/>
              <a:gd name="T69" fmla="*/ 958 h 2450"/>
              <a:gd name="T70" fmla="*/ 1516 w 1820"/>
              <a:gd name="T71" fmla="*/ 1206 h 2450"/>
              <a:gd name="T72" fmla="*/ 1395 w 1820"/>
              <a:gd name="T73" fmla="*/ 1291 h 2450"/>
              <a:gd name="T74" fmla="*/ 1183 w 1820"/>
              <a:gd name="T75" fmla="*/ 1468 h 2450"/>
              <a:gd name="T76" fmla="*/ 1069 w 1820"/>
              <a:gd name="T77" fmla="*/ 1500 h 2450"/>
              <a:gd name="T78" fmla="*/ 1179 w 1820"/>
              <a:gd name="T79" fmla="*/ 1602 h 2450"/>
              <a:gd name="T80" fmla="*/ 935 w 1820"/>
              <a:gd name="T81" fmla="*/ 1739 h 2450"/>
              <a:gd name="T82" fmla="*/ 1458 w 1820"/>
              <a:gd name="T83" fmla="*/ 778 h 2450"/>
              <a:gd name="T84" fmla="*/ 1315 w 1820"/>
              <a:gd name="T85" fmla="*/ 438 h 2450"/>
              <a:gd name="T86" fmla="*/ 993 w 1820"/>
              <a:gd name="T87" fmla="*/ 264 h 2450"/>
              <a:gd name="T88" fmla="*/ 647 w 1820"/>
              <a:gd name="T89" fmla="*/ 324 h 2450"/>
              <a:gd name="T90" fmla="*/ 403 w 1820"/>
              <a:gd name="T91" fmla="*/ 592 h 2450"/>
              <a:gd name="T92" fmla="*/ 378 w 1820"/>
              <a:gd name="T93" fmla="*/ 943 h 2450"/>
              <a:gd name="T94" fmla="*/ 581 w 1820"/>
              <a:gd name="T95" fmla="*/ 1246 h 2450"/>
              <a:gd name="T96" fmla="*/ 909 w 1820"/>
              <a:gd name="T97" fmla="*/ 1355 h 2450"/>
              <a:gd name="T98" fmla="*/ 1258 w 1820"/>
              <a:gd name="T99" fmla="*/ 1230 h 2450"/>
              <a:gd name="T100" fmla="*/ 1447 w 1820"/>
              <a:gd name="T101" fmla="*/ 916 h 2450"/>
              <a:gd name="T102" fmla="*/ 717 w 1820"/>
              <a:gd name="T103" fmla="*/ 1263 h 2450"/>
              <a:gd name="T104" fmla="*/ 473 w 1820"/>
              <a:gd name="T105" fmla="*/ 1043 h 2450"/>
              <a:gd name="T106" fmla="*/ 418 w 1820"/>
              <a:gd name="T107" fmla="*/ 731 h 2450"/>
              <a:gd name="T108" fmla="*/ 576 w 1820"/>
              <a:gd name="T109" fmla="*/ 439 h 2450"/>
              <a:gd name="T110" fmla="*/ 884 w 1820"/>
              <a:gd name="T111" fmla="*/ 310 h 2450"/>
              <a:gd name="T112" fmla="*/ 1187 w 1820"/>
              <a:gd name="T113" fmla="*/ 394 h 2450"/>
              <a:gd name="T114" fmla="*/ 1383 w 1820"/>
              <a:gd name="T115" fmla="*/ 659 h 2450"/>
              <a:gd name="T116" fmla="*/ 1376 w 1820"/>
              <a:gd name="T117" fmla="*/ 977 h 2450"/>
              <a:gd name="T118" fmla="*/ 1166 w 1820"/>
              <a:gd name="T119" fmla="*/ 1231 h 2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820" h="2450">
                <a:moveTo>
                  <a:pt x="1387" y="1406"/>
                </a:moveTo>
                <a:lnTo>
                  <a:pt x="1387" y="1406"/>
                </a:lnTo>
                <a:lnTo>
                  <a:pt x="1420" y="1393"/>
                </a:lnTo>
                <a:lnTo>
                  <a:pt x="1459" y="1380"/>
                </a:lnTo>
                <a:lnTo>
                  <a:pt x="1459" y="1380"/>
                </a:lnTo>
                <a:lnTo>
                  <a:pt x="1493" y="1368"/>
                </a:lnTo>
                <a:lnTo>
                  <a:pt x="1510" y="1362"/>
                </a:lnTo>
                <a:lnTo>
                  <a:pt x="1527" y="1353"/>
                </a:lnTo>
                <a:lnTo>
                  <a:pt x="1543" y="1343"/>
                </a:lnTo>
                <a:lnTo>
                  <a:pt x="1560" y="1331"/>
                </a:lnTo>
                <a:lnTo>
                  <a:pt x="1575" y="1316"/>
                </a:lnTo>
                <a:lnTo>
                  <a:pt x="1582" y="1309"/>
                </a:lnTo>
                <a:lnTo>
                  <a:pt x="1589" y="1300"/>
                </a:lnTo>
                <a:lnTo>
                  <a:pt x="1589" y="1300"/>
                </a:lnTo>
                <a:lnTo>
                  <a:pt x="1595" y="1291"/>
                </a:lnTo>
                <a:lnTo>
                  <a:pt x="1601" y="1282"/>
                </a:lnTo>
                <a:lnTo>
                  <a:pt x="1609" y="1262"/>
                </a:lnTo>
                <a:lnTo>
                  <a:pt x="1616" y="1244"/>
                </a:lnTo>
                <a:lnTo>
                  <a:pt x="1620" y="1224"/>
                </a:lnTo>
                <a:lnTo>
                  <a:pt x="1622" y="1206"/>
                </a:lnTo>
                <a:lnTo>
                  <a:pt x="1624" y="1188"/>
                </a:lnTo>
                <a:lnTo>
                  <a:pt x="1625" y="1153"/>
                </a:lnTo>
                <a:lnTo>
                  <a:pt x="1625" y="1153"/>
                </a:lnTo>
                <a:lnTo>
                  <a:pt x="1625" y="1120"/>
                </a:lnTo>
                <a:lnTo>
                  <a:pt x="1627" y="1089"/>
                </a:lnTo>
                <a:lnTo>
                  <a:pt x="1627" y="1075"/>
                </a:lnTo>
                <a:lnTo>
                  <a:pt x="1629" y="1062"/>
                </a:lnTo>
                <a:lnTo>
                  <a:pt x="1631" y="1052"/>
                </a:lnTo>
                <a:lnTo>
                  <a:pt x="1633" y="1042"/>
                </a:lnTo>
                <a:lnTo>
                  <a:pt x="1633" y="1042"/>
                </a:lnTo>
                <a:lnTo>
                  <a:pt x="1636" y="1032"/>
                </a:lnTo>
                <a:lnTo>
                  <a:pt x="1642" y="1022"/>
                </a:lnTo>
                <a:lnTo>
                  <a:pt x="1655" y="1001"/>
                </a:lnTo>
                <a:lnTo>
                  <a:pt x="1672" y="976"/>
                </a:lnTo>
                <a:lnTo>
                  <a:pt x="1691" y="949"/>
                </a:lnTo>
                <a:lnTo>
                  <a:pt x="1691" y="949"/>
                </a:lnTo>
                <a:lnTo>
                  <a:pt x="1712" y="920"/>
                </a:lnTo>
                <a:lnTo>
                  <a:pt x="1722" y="903"/>
                </a:lnTo>
                <a:lnTo>
                  <a:pt x="1730" y="886"/>
                </a:lnTo>
                <a:lnTo>
                  <a:pt x="1738" y="869"/>
                </a:lnTo>
                <a:lnTo>
                  <a:pt x="1743" y="849"/>
                </a:lnTo>
                <a:lnTo>
                  <a:pt x="1748" y="829"/>
                </a:lnTo>
                <a:lnTo>
                  <a:pt x="1749" y="818"/>
                </a:lnTo>
                <a:lnTo>
                  <a:pt x="1750" y="806"/>
                </a:lnTo>
                <a:lnTo>
                  <a:pt x="1750" y="806"/>
                </a:lnTo>
                <a:lnTo>
                  <a:pt x="1750" y="806"/>
                </a:lnTo>
                <a:lnTo>
                  <a:pt x="1749" y="795"/>
                </a:lnTo>
                <a:lnTo>
                  <a:pt x="1748" y="785"/>
                </a:lnTo>
                <a:lnTo>
                  <a:pt x="1743" y="764"/>
                </a:lnTo>
                <a:lnTo>
                  <a:pt x="1738" y="745"/>
                </a:lnTo>
                <a:lnTo>
                  <a:pt x="1730" y="726"/>
                </a:lnTo>
                <a:lnTo>
                  <a:pt x="1722" y="709"/>
                </a:lnTo>
                <a:lnTo>
                  <a:pt x="1712" y="693"/>
                </a:lnTo>
                <a:lnTo>
                  <a:pt x="1691" y="664"/>
                </a:lnTo>
                <a:lnTo>
                  <a:pt x="1691" y="664"/>
                </a:lnTo>
                <a:lnTo>
                  <a:pt x="1672" y="637"/>
                </a:lnTo>
                <a:lnTo>
                  <a:pt x="1655" y="612"/>
                </a:lnTo>
                <a:lnTo>
                  <a:pt x="1642" y="590"/>
                </a:lnTo>
                <a:lnTo>
                  <a:pt x="1636" y="580"/>
                </a:lnTo>
                <a:lnTo>
                  <a:pt x="1633" y="571"/>
                </a:lnTo>
                <a:lnTo>
                  <a:pt x="1633" y="571"/>
                </a:lnTo>
                <a:lnTo>
                  <a:pt x="1631" y="561"/>
                </a:lnTo>
                <a:lnTo>
                  <a:pt x="1629" y="550"/>
                </a:lnTo>
                <a:lnTo>
                  <a:pt x="1627" y="524"/>
                </a:lnTo>
                <a:lnTo>
                  <a:pt x="1625" y="493"/>
                </a:lnTo>
                <a:lnTo>
                  <a:pt x="1625" y="460"/>
                </a:lnTo>
                <a:lnTo>
                  <a:pt x="1625" y="460"/>
                </a:lnTo>
                <a:lnTo>
                  <a:pt x="1624" y="425"/>
                </a:lnTo>
                <a:lnTo>
                  <a:pt x="1622" y="406"/>
                </a:lnTo>
                <a:lnTo>
                  <a:pt x="1620" y="388"/>
                </a:lnTo>
                <a:lnTo>
                  <a:pt x="1616" y="369"/>
                </a:lnTo>
                <a:lnTo>
                  <a:pt x="1609" y="350"/>
                </a:lnTo>
                <a:lnTo>
                  <a:pt x="1601" y="331"/>
                </a:lnTo>
                <a:lnTo>
                  <a:pt x="1595" y="322"/>
                </a:lnTo>
                <a:lnTo>
                  <a:pt x="1589" y="312"/>
                </a:lnTo>
                <a:lnTo>
                  <a:pt x="1589" y="312"/>
                </a:lnTo>
                <a:lnTo>
                  <a:pt x="1582" y="304"/>
                </a:lnTo>
                <a:lnTo>
                  <a:pt x="1575" y="296"/>
                </a:lnTo>
                <a:lnTo>
                  <a:pt x="1560" y="282"/>
                </a:lnTo>
                <a:lnTo>
                  <a:pt x="1543" y="270"/>
                </a:lnTo>
                <a:lnTo>
                  <a:pt x="1527" y="259"/>
                </a:lnTo>
                <a:lnTo>
                  <a:pt x="1510" y="252"/>
                </a:lnTo>
                <a:lnTo>
                  <a:pt x="1493" y="244"/>
                </a:lnTo>
                <a:lnTo>
                  <a:pt x="1459" y="232"/>
                </a:lnTo>
                <a:lnTo>
                  <a:pt x="1459" y="232"/>
                </a:lnTo>
                <a:lnTo>
                  <a:pt x="1428" y="222"/>
                </a:lnTo>
                <a:lnTo>
                  <a:pt x="1399" y="212"/>
                </a:lnTo>
                <a:lnTo>
                  <a:pt x="1375" y="202"/>
                </a:lnTo>
                <a:lnTo>
                  <a:pt x="1365" y="197"/>
                </a:lnTo>
                <a:lnTo>
                  <a:pt x="1356" y="190"/>
                </a:lnTo>
                <a:lnTo>
                  <a:pt x="1356" y="190"/>
                </a:lnTo>
                <a:lnTo>
                  <a:pt x="1349" y="185"/>
                </a:lnTo>
                <a:lnTo>
                  <a:pt x="1341" y="177"/>
                </a:lnTo>
                <a:lnTo>
                  <a:pt x="1324" y="157"/>
                </a:lnTo>
                <a:lnTo>
                  <a:pt x="1306" y="133"/>
                </a:lnTo>
                <a:lnTo>
                  <a:pt x="1286" y="106"/>
                </a:lnTo>
                <a:lnTo>
                  <a:pt x="1286" y="106"/>
                </a:lnTo>
                <a:lnTo>
                  <a:pt x="1264" y="78"/>
                </a:lnTo>
                <a:lnTo>
                  <a:pt x="1253" y="64"/>
                </a:lnTo>
                <a:lnTo>
                  <a:pt x="1239" y="51"/>
                </a:lnTo>
                <a:lnTo>
                  <a:pt x="1225" y="38"/>
                </a:lnTo>
                <a:lnTo>
                  <a:pt x="1207" y="26"/>
                </a:lnTo>
                <a:lnTo>
                  <a:pt x="1189" y="15"/>
                </a:lnTo>
                <a:lnTo>
                  <a:pt x="1179" y="11"/>
                </a:lnTo>
                <a:lnTo>
                  <a:pt x="1169" y="8"/>
                </a:lnTo>
                <a:lnTo>
                  <a:pt x="1169" y="8"/>
                </a:lnTo>
                <a:lnTo>
                  <a:pt x="1156" y="3"/>
                </a:lnTo>
                <a:lnTo>
                  <a:pt x="1143" y="1"/>
                </a:lnTo>
                <a:lnTo>
                  <a:pt x="1130" y="0"/>
                </a:lnTo>
                <a:lnTo>
                  <a:pt x="1118" y="0"/>
                </a:lnTo>
                <a:lnTo>
                  <a:pt x="1118" y="0"/>
                </a:lnTo>
                <a:lnTo>
                  <a:pt x="1101" y="1"/>
                </a:lnTo>
                <a:lnTo>
                  <a:pt x="1085" y="2"/>
                </a:lnTo>
                <a:lnTo>
                  <a:pt x="1070" y="5"/>
                </a:lnTo>
                <a:lnTo>
                  <a:pt x="1055" y="9"/>
                </a:lnTo>
                <a:lnTo>
                  <a:pt x="1026" y="16"/>
                </a:lnTo>
                <a:lnTo>
                  <a:pt x="998" y="25"/>
                </a:lnTo>
                <a:lnTo>
                  <a:pt x="973" y="32"/>
                </a:lnTo>
                <a:lnTo>
                  <a:pt x="949" y="40"/>
                </a:lnTo>
                <a:lnTo>
                  <a:pt x="928" y="44"/>
                </a:lnTo>
                <a:lnTo>
                  <a:pt x="919" y="45"/>
                </a:lnTo>
                <a:lnTo>
                  <a:pt x="909" y="45"/>
                </a:lnTo>
                <a:lnTo>
                  <a:pt x="909" y="45"/>
                </a:lnTo>
                <a:lnTo>
                  <a:pt x="900" y="45"/>
                </a:lnTo>
                <a:lnTo>
                  <a:pt x="891" y="44"/>
                </a:lnTo>
                <a:lnTo>
                  <a:pt x="869" y="40"/>
                </a:lnTo>
                <a:lnTo>
                  <a:pt x="846" y="32"/>
                </a:lnTo>
                <a:lnTo>
                  <a:pt x="820" y="25"/>
                </a:lnTo>
                <a:lnTo>
                  <a:pt x="793" y="16"/>
                </a:lnTo>
                <a:lnTo>
                  <a:pt x="764" y="9"/>
                </a:lnTo>
                <a:lnTo>
                  <a:pt x="749" y="5"/>
                </a:lnTo>
                <a:lnTo>
                  <a:pt x="733" y="2"/>
                </a:lnTo>
                <a:lnTo>
                  <a:pt x="718" y="1"/>
                </a:lnTo>
                <a:lnTo>
                  <a:pt x="701" y="0"/>
                </a:lnTo>
                <a:lnTo>
                  <a:pt x="701" y="0"/>
                </a:lnTo>
                <a:lnTo>
                  <a:pt x="688" y="0"/>
                </a:lnTo>
                <a:lnTo>
                  <a:pt x="675" y="1"/>
                </a:lnTo>
                <a:lnTo>
                  <a:pt x="663" y="3"/>
                </a:lnTo>
                <a:lnTo>
                  <a:pt x="650" y="8"/>
                </a:lnTo>
                <a:lnTo>
                  <a:pt x="650" y="8"/>
                </a:lnTo>
                <a:lnTo>
                  <a:pt x="639" y="11"/>
                </a:lnTo>
                <a:lnTo>
                  <a:pt x="629" y="15"/>
                </a:lnTo>
                <a:lnTo>
                  <a:pt x="611" y="26"/>
                </a:lnTo>
                <a:lnTo>
                  <a:pt x="594" y="38"/>
                </a:lnTo>
                <a:lnTo>
                  <a:pt x="579" y="51"/>
                </a:lnTo>
                <a:lnTo>
                  <a:pt x="566" y="64"/>
                </a:lnTo>
                <a:lnTo>
                  <a:pt x="554" y="78"/>
                </a:lnTo>
                <a:lnTo>
                  <a:pt x="533" y="106"/>
                </a:lnTo>
                <a:lnTo>
                  <a:pt x="533" y="106"/>
                </a:lnTo>
                <a:lnTo>
                  <a:pt x="513" y="133"/>
                </a:lnTo>
                <a:lnTo>
                  <a:pt x="495" y="157"/>
                </a:lnTo>
                <a:lnTo>
                  <a:pt x="478" y="177"/>
                </a:lnTo>
                <a:lnTo>
                  <a:pt x="470" y="185"/>
                </a:lnTo>
                <a:lnTo>
                  <a:pt x="461" y="190"/>
                </a:lnTo>
                <a:lnTo>
                  <a:pt x="461" y="190"/>
                </a:lnTo>
                <a:lnTo>
                  <a:pt x="454" y="197"/>
                </a:lnTo>
                <a:lnTo>
                  <a:pt x="444" y="201"/>
                </a:lnTo>
                <a:lnTo>
                  <a:pt x="419" y="212"/>
                </a:lnTo>
                <a:lnTo>
                  <a:pt x="391" y="222"/>
                </a:lnTo>
                <a:lnTo>
                  <a:pt x="359" y="232"/>
                </a:lnTo>
                <a:lnTo>
                  <a:pt x="359" y="232"/>
                </a:lnTo>
                <a:lnTo>
                  <a:pt x="326" y="244"/>
                </a:lnTo>
                <a:lnTo>
                  <a:pt x="309" y="252"/>
                </a:lnTo>
                <a:lnTo>
                  <a:pt x="292" y="259"/>
                </a:lnTo>
                <a:lnTo>
                  <a:pt x="276" y="270"/>
                </a:lnTo>
                <a:lnTo>
                  <a:pt x="259" y="282"/>
                </a:lnTo>
                <a:lnTo>
                  <a:pt x="244" y="296"/>
                </a:lnTo>
                <a:lnTo>
                  <a:pt x="237" y="304"/>
                </a:lnTo>
                <a:lnTo>
                  <a:pt x="230" y="312"/>
                </a:lnTo>
                <a:lnTo>
                  <a:pt x="230" y="312"/>
                </a:lnTo>
                <a:lnTo>
                  <a:pt x="224" y="322"/>
                </a:lnTo>
                <a:lnTo>
                  <a:pt x="218" y="331"/>
                </a:lnTo>
                <a:lnTo>
                  <a:pt x="210" y="350"/>
                </a:lnTo>
                <a:lnTo>
                  <a:pt x="203" y="369"/>
                </a:lnTo>
                <a:lnTo>
                  <a:pt x="199" y="388"/>
                </a:lnTo>
                <a:lnTo>
                  <a:pt x="196" y="406"/>
                </a:lnTo>
                <a:lnTo>
                  <a:pt x="195" y="425"/>
                </a:lnTo>
                <a:lnTo>
                  <a:pt x="193" y="460"/>
                </a:lnTo>
                <a:lnTo>
                  <a:pt x="193" y="460"/>
                </a:lnTo>
                <a:lnTo>
                  <a:pt x="193" y="493"/>
                </a:lnTo>
                <a:lnTo>
                  <a:pt x="192" y="524"/>
                </a:lnTo>
                <a:lnTo>
                  <a:pt x="190" y="550"/>
                </a:lnTo>
                <a:lnTo>
                  <a:pt x="188" y="561"/>
                </a:lnTo>
                <a:lnTo>
                  <a:pt x="186" y="571"/>
                </a:lnTo>
                <a:lnTo>
                  <a:pt x="186" y="571"/>
                </a:lnTo>
                <a:lnTo>
                  <a:pt x="183" y="580"/>
                </a:lnTo>
                <a:lnTo>
                  <a:pt x="177" y="590"/>
                </a:lnTo>
                <a:lnTo>
                  <a:pt x="164" y="612"/>
                </a:lnTo>
                <a:lnTo>
                  <a:pt x="147" y="637"/>
                </a:lnTo>
                <a:lnTo>
                  <a:pt x="128" y="664"/>
                </a:lnTo>
                <a:lnTo>
                  <a:pt x="128" y="664"/>
                </a:lnTo>
                <a:lnTo>
                  <a:pt x="107" y="693"/>
                </a:lnTo>
                <a:lnTo>
                  <a:pt x="97" y="709"/>
                </a:lnTo>
                <a:lnTo>
                  <a:pt x="89" y="726"/>
                </a:lnTo>
                <a:lnTo>
                  <a:pt x="81" y="745"/>
                </a:lnTo>
                <a:lnTo>
                  <a:pt x="75" y="764"/>
                </a:lnTo>
                <a:lnTo>
                  <a:pt x="71" y="785"/>
                </a:lnTo>
                <a:lnTo>
                  <a:pt x="69" y="795"/>
                </a:lnTo>
                <a:lnTo>
                  <a:pt x="69" y="806"/>
                </a:lnTo>
                <a:lnTo>
                  <a:pt x="69" y="806"/>
                </a:lnTo>
                <a:lnTo>
                  <a:pt x="69" y="818"/>
                </a:lnTo>
                <a:lnTo>
                  <a:pt x="71" y="829"/>
                </a:lnTo>
                <a:lnTo>
                  <a:pt x="75" y="849"/>
                </a:lnTo>
                <a:lnTo>
                  <a:pt x="81" y="869"/>
                </a:lnTo>
                <a:lnTo>
                  <a:pt x="89" y="886"/>
                </a:lnTo>
                <a:lnTo>
                  <a:pt x="97" y="903"/>
                </a:lnTo>
                <a:lnTo>
                  <a:pt x="107" y="920"/>
                </a:lnTo>
                <a:lnTo>
                  <a:pt x="128" y="949"/>
                </a:lnTo>
                <a:lnTo>
                  <a:pt x="128" y="949"/>
                </a:lnTo>
                <a:lnTo>
                  <a:pt x="147" y="976"/>
                </a:lnTo>
                <a:lnTo>
                  <a:pt x="164" y="1001"/>
                </a:lnTo>
                <a:lnTo>
                  <a:pt x="177" y="1022"/>
                </a:lnTo>
                <a:lnTo>
                  <a:pt x="183" y="1032"/>
                </a:lnTo>
                <a:lnTo>
                  <a:pt x="186" y="1042"/>
                </a:lnTo>
                <a:lnTo>
                  <a:pt x="186" y="1042"/>
                </a:lnTo>
                <a:lnTo>
                  <a:pt x="188" y="1052"/>
                </a:lnTo>
                <a:lnTo>
                  <a:pt x="190" y="1062"/>
                </a:lnTo>
                <a:lnTo>
                  <a:pt x="192" y="1089"/>
                </a:lnTo>
                <a:lnTo>
                  <a:pt x="193" y="1120"/>
                </a:lnTo>
                <a:lnTo>
                  <a:pt x="193" y="1153"/>
                </a:lnTo>
                <a:lnTo>
                  <a:pt x="193" y="1153"/>
                </a:lnTo>
                <a:lnTo>
                  <a:pt x="195" y="1188"/>
                </a:lnTo>
                <a:lnTo>
                  <a:pt x="196" y="1206"/>
                </a:lnTo>
                <a:lnTo>
                  <a:pt x="199" y="1224"/>
                </a:lnTo>
                <a:lnTo>
                  <a:pt x="203" y="1244"/>
                </a:lnTo>
                <a:lnTo>
                  <a:pt x="210" y="1262"/>
                </a:lnTo>
                <a:lnTo>
                  <a:pt x="218" y="1282"/>
                </a:lnTo>
                <a:lnTo>
                  <a:pt x="224" y="1291"/>
                </a:lnTo>
                <a:lnTo>
                  <a:pt x="230" y="1300"/>
                </a:lnTo>
                <a:lnTo>
                  <a:pt x="230" y="1300"/>
                </a:lnTo>
                <a:lnTo>
                  <a:pt x="237" y="1309"/>
                </a:lnTo>
                <a:lnTo>
                  <a:pt x="244" y="1316"/>
                </a:lnTo>
                <a:lnTo>
                  <a:pt x="259" y="1331"/>
                </a:lnTo>
                <a:lnTo>
                  <a:pt x="276" y="1343"/>
                </a:lnTo>
                <a:lnTo>
                  <a:pt x="292" y="1353"/>
                </a:lnTo>
                <a:lnTo>
                  <a:pt x="309" y="1362"/>
                </a:lnTo>
                <a:lnTo>
                  <a:pt x="326" y="1368"/>
                </a:lnTo>
                <a:lnTo>
                  <a:pt x="359" y="1380"/>
                </a:lnTo>
                <a:lnTo>
                  <a:pt x="359" y="1380"/>
                </a:lnTo>
                <a:lnTo>
                  <a:pt x="393" y="1392"/>
                </a:lnTo>
                <a:lnTo>
                  <a:pt x="424" y="1403"/>
                </a:lnTo>
                <a:lnTo>
                  <a:pt x="0" y="2160"/>
                </a:lnTo>
                <a:lnTo>
                  <a:pt x="382" y="2046"/>
                </a:lnTo>
                <a:lnTo>
                  <a:pt x="486" y="2432"/>
                </a:lnTo>
                <a:lnTo>
                  <a:pt x="1018" y="1484"/>
                </a:lnTo>
                <a:lnTo>
                  <a:pt x="1018" y="1484"/>
                </a:lnTo>
                <a:lnTo>
                  <a:pt x="993" y="1476"/>
                </a:lnTo>
                <a:lnTo>
                  <a:pt x="966" y="1470"/>
                </a:lnTo>
                <a:lnTo>
                  <a:pt x="938" y="1465"/>
                </a:lnTo>
                <a:lnTo>
                  <a:pt x="924" y="1463"/>
                </a:lnTo>
                <a:lnTo>
                  <a:pt x="909" y="1462"/>
                </a:lnTo>
                <a:lnTo>
                  <a:pt x="909" y="1462"/>
                </a:lnTo>
                <a:lnTo>
                  <a:pt x="893" y="1463"/>
                </a:lnTo>
                <a:lnTo>
                  <a:pt x="876" y="1465"/>
                </a:lnTo>
                <a:lnTo>
                  <a:pt x="860" y="1469"/>
                </a:lnTo>
                <a:lnTo>
                  <a:pt x="845" y="1472"/>
                </a:lnTo>
                <a:lnTo>
                  <a:pt x="815" y="1480"/>
                </a:lnTo>
                <a:lnTo>
                  <a:pt x="788" y="1488"/>
                </a:lnTo>
                <a:lnTo>
                  <a:pt x="762" y="1496"/>
                </a:lnTo>
                <a:lnTo>
                  <a:pt x="739" y="1503"/>
                </a:lnTo>
                <a:lnTo>
                  <a:pt x="719" y="1508"/>
                </a:lnTo>
                <a:lnTo>
                  <a:pt x="709" y="1509"/>
                </a:lnTo>
                <a:lnTo>
                  <a:pt x="700" y="1509"/>
                </a:lnTo>
                <a:lnTo>
                  <a:pt x="700" y="1509"/>
                </a:lnTo>
                <a:lnTo>
                  <a:pt x="691" y="1508"/>
                </a:lnTo>
                <a:lnTo>
                  <a:pt x="682" y="1505"/>
                </a:lnTo>
                <a:lnTo>
                  <a:pt x="682" y="1505"/>
                </a:lnTo>
                <a:lnTo>
                  <a:pt x="674" y="1503"/>
                </a:lnTo>
                <a:lnTo>
                  <a:pt x="668" y="1499"/>
                </a:lnTo>
                <a:lnTo>
                  <a:pt x="659" y="1494"/>
                </a:lnTo>
                <a:lnTo>
                  <a:pt x="652" y="1486"/>
                </a:lnTo>
                <a:lnTo>
                  <a:pt x="643" y="1477"/>
                </a:lnTo>
                <a:lnTo>
                  <a:pt x="634" y="1468"/>
                </a:lnTo>
                <a:lnTo>
                  <a:pt x="617" y="1445"/>
                </a:lnTo>
                <a:lnTo>
                  <a:pt x="617" y="1445"/>
                </a:lnTo>
                <a:lnTo>
                  <a:pt x="598" y="1418"/>
                </a:lnTo>
                <a:lnTo>
                  <a:pt x="577" y="1391"/>
                </a:lnTo>
                <a:lnTo>
                  <a:pt x="565" y="1377"/>
                </a:lnTo>
                <a:lnTo>
                  <a:pt x="552" y="1363"/>
                </a:lnTo>
                <a:lnTo>
                  <a:pt x="539" y="1350"/>
                </a:lnTo>
                <a:lnTo>
                  <a:pt x="523" y="1337"/>
                </a:lnTo>
                <a:lnTo>
                  <a:pt x="523" y="1337"/>
                </a:lnTo>
                <a:lnTo>
                  <a:pt x="507" y="1327"/>
                </a:lnTo>
                <a:lnTo>
                  <a:pt x="491" y="1317"/>
                </a:lnTo>
                <a:lnTo>
                  <a:pt x="473" y="1310"/>
                </a:lnTo>
                <a:lnTo>
                  <a:pt x="456" y="1303"/>
                </a:lnTo>
                <a:lnTo>
                  <a:pt x="424" y="1291"/>
                </a:lnTo>
                <a:lnTo>
                  <a:pt x="392" y="1282"/>
                </a:lnTo>
                <a:lnTo>
                  <a:pt x="392" y="1282"/>
                </a:lnTo>
                <a:lnTo>
                  <a:pt x="364" y="1271"/>
                </a:lnTo>
                <a:lnTo>
                  <a:pt x="352" y="1267"/>
                </a:lnTo>
                <a:lnTo>
                  <a:pt x="343" y="1261"/>
                </a:lnTo>
                <a:lnTo>
                  <a:pt x="333" y="1256"/>
                </a:lnTo>
                <a:lnTo>
                  <a:pt x="325" y="1250"/>
                </a:lnTo>
                <a:lnTo>
                  <a:pt x="319" y="1244"/>
                </a:lnTo>
                <a:lnTo>
                  <a:pt x="315" y="1239"/>
                </a:lnTo>
                <a:lnTo>
                  <a:pt x="315" y="1239"/>
                </a:lnTo>
                <a:lnTo>
                  <a:pt x="310" y="1233"/>
                </a:lnTo>
                <a:lnTo>
                  <a:pt x="307" y="1226"/>
                </a:lnTo>
                <a:lnTo>
                  <a:pt x="304" y="1216"/>
                </a:lnTo>
                <a:lnTo>
                  <a:pt x="302" y="1206"/>
                </a:lnTo>
                <a:lnTo>
                  <a:pt x="300" y="1194"/>
                </a:lnTo>
                <a:lnTo>
                  <a:pt x="299" y="1181"/>
                </a:lnTo>
                <a:lnTo>
                  <a:pt x="298" y="1152"/>
                </a:lnTo>
                <a:lnTo>
                  <a:pt x="298" y="1152"/>
                </a:lnTo>
                <a:lnTo>
                  <a:pt x="298" y="1119"/>
                </a:lnTo>
                <a:lnTo>
                  <a:pt x="297" y="1084"/>
                </a:lnTo>
                <a:lnTo>
                  <a:pt x="296" y="1066"/>
                </a:lnTo>
                <a:lnTo>
                  <a:pt x="294" y="1047"/>
                </a:lnTo>
                <a:lnTo>
                  <a:pt x="290" y="1029"/>
                </a:lnTo>
                <a:lnTo>
                  <a:pt x="285" y="1009"/>
                </a:lnTo>
                <a:lnTo>
                  <a:pt x="285" y="1009"/>
                </a:lnTo>
                <a:lnTo>
                  <a:pt x="278" y="991"/>
                </a:lnTo>
                <a:lnTo>
                  <a:pt x="270" y="974"/>
                </a:lnTo>
                <a:lnTo>
                  <a:pt x="260" y="958"/>
                </a:lnTo>
                <a:lnTo>
                  <a:pt x="251" y="942"/>
                </a:lnTo>
                <a:lnTo>
                  <a:pt x="231" y="914"/>
                </a:lnTo>
                <a:lnTo>
                  <a:pt x="212" y="888"/>
                </a:lnTo>
                <a:lnTo>
                  <a:pt x="212" y="888"/>
                </a:lnTo>
                <a:lnTo>
                  <a:pt x="196" y="865"/>
                </a:lnTo>
                <a:lnTo>
                  <a:pt x="189" y="853"/>
                </a:lnTo>
                <a:lnTo>
                  <a:pt x="184" y="842"/>
                </a:lnTo>
                <a:lnTo>
                  <a:pt x="179" y="832"/>
                </a:lnTo>
                <a:lnTo>
                  <a:pt x="176" y="822"/>
                </a:lnTo>
                <a:lnTo>
                  <a:pt x="174" y="814"/>
                </a:lnTo>
                <a:lnTo>
                  <a:pt x="174" y="806"/>
                </a:lnTo>
                <a:lnTo>
                  <a:pt x="174" y="806"/>
                </a:lnTo>
                <a:lnTo>
                  <a:pt x="174" y="799"/>
                </a:lnTo>
                <a:lnTo>
                  <a:pt x="176" y="790"/>
                </a:lnTo>
                <a:lnTo>
                  <a:pt x="179" y="780"/>
                </a:lnTo>
                <a:lnTo>
                  <a:pt x="184" y="771"/>
                </a:lnTo>
                <a:lnTo>
                  <a:pt x="189" y="760"/>
                </a:lnTo>
                <a:lnTo>
                  <a:pt x="196" y="749"/>
                </a:lnTo>
                <a:lnTo>
                  <a:pt x="212" y="724"/>
                </a:lnTo>
                <a:lnTo>
                  <a:pt x="212" y="724"/>
                </a:lnTo>
                <a:lnTo>
                  <a:pt x="231" y="698"/>
                </a:lnTo>
                <a:lnTo>
                  <a:pt x="251" y="670"/>
                </a:lnTo>
                <a:lnTo>
                  <a:pt x="260" y="655"/>
                </a:lnTo>
                <a:lnTo>
                  <a:pt x="270" y="639"/>
                </a:lnTo>
                <a:lnTo>
                  <a:pt x="278" y="621"/>
                </a:lnTo>
                <a:lnTo>
                  <a:pt x="285" y="603"/>
                </a:lnTo>
                <a:lnTo>
                  <a:pt x="285" y="603"/>
                </a:lnTo>
                <a:lnTo>
                  <a:pt x="290" y="585"/>
                </a:lnTo>
                <a:lnTo>
                  <a:pt x="294" y="565"/>
                </a:lnTo>
                <a:lnTo>
                  <a:pt x="296" y="547"/>
                </a:lnTo>
                <a:lnTo>
                  <a:pt x="297" y="528"/>
                </a:lnTo>
                <a:lnTo>
                  <a:pt x="298" y="494"/>
                </a:lnTo>
                <a:lnTo>
                  <a:pt x="298" y="461"/>
                </a:lnTo>
                <a:lnTo>
                  <a:pt x="298" y="461"/>
                </a:lnTo>
                <a:lnTo>
                  <a:pt x="299" y="431"/>
                </a:lnTo>
                <a:lnTo>
                  <a:pt x="300" y="418"/>
                </a:lnTo>
                <a:lnTo>
                  <a:pt x="302" y="406"/>
                </a:lnTo>
                <a:lnTo>
                  <a:pt x="304" y="397"/>
                </a:lnTo>
                <a:lnTo>
                  <a:pt x="307" y="388"/>
                </a:lnTo>
                <a:lnTo>
                  <a:pt x="310" y="380"/>
                </a:lnTo>
                <a:lnTo>
                  <a:pt x="315" y="374"/>
                </a:lnTo>
                <a:lnTo>
                  <a:pt x="315" y="374"/>
                </a:lnTo>
                <a:lnTo>
                  <a:pt x="319" y="369"/>
                </a:lnTo>
                <a:lnTo>
                  <a:pt x="325" y="363"/>
                </a:lnTo>
                <a:lnTo>
                  <a:pt x="333" y="358"/>
                </a:lnTo>
                <a:lnTo>
                  <a:pt x="343" y="352"/>
                </a:lnTo>
                <a:lnTo>
                  <a:pt x="352" y="347"/>
                </a:lnTo>
                <a:lnTo>
                  <a:pt x="364" y="342"/>
                </a:lnTo>
                <a:lnTo>
                  <a:pt x="392" y="331"/>
                </a:lnTo>
                <a:lnTo>
                  <a:pt x="392" y="331"/>
                </a:lnTo>
                <a:lnTo>
                  <a:pt x="424" y="321"/>
                </a:lnTo>
                <a:lnTo>
                  <a:pt x="456" y="310"/>
                </a:lnTo>
                <a:lnTo>
                  <a:pt x="473" y="303"/>
                </a:lnTo>
                <a:lnTo>
                  <a:pt x="491" y="295"/>
                </a:lnTo>
                <a:lnTo>
                  <a:pt x="507" y="286"/>
                </a:lnTo>
                <a:lnTo>
                  <a:pt x="523" y="276"/>
                </a:lnTo>
                <a:lnTo>
                  <a:pt x="523" y="276"/>
                </a:lnTo>
                <a:lnTo>
                  <a:pt x="539" y="263"/>
                </a:lnTo>
                <a:lnTo>
                  <a:pt x="552" y="250"/>
                </a:lnTo>
                <a:lnTo>
                  <a:pt x="565" y="236"/>
                </a:lnTo>
                <a:lnTo>
                  <a:pt x="577" y="223"/>
                </a:lnTo>
                <a:lnTo>
                  <a:pt x="598" y="195"/>
                </a:lnTo>
                <a:lnTo>
                  <a:pt x="617" y="169"/>
                </a:lnTo>
                <a:lnTo>
                  <a:pt x="617" y="169"/>
                </a:lnTo>
                <a:lnTo>
                  <a:pt x="634" y="145"/>
                </a:lnTo>
                <a:lnTo>
                  <a:pt x="643" y="135"/>
                </a:lnTo>
                <a:lnTo>
                  <a:pt x="652" y="126"/>
                </a:lnTo>
                <a:lnTo>
                  <a:pt x="660" y="119"/>
                </a:lnTo>
                <a:lnTo>
                  <a:pt x="668" y="113"/>
                </a:lnTo>
                <a:lnTo>
                  <a:pt x="675" y="109"/>
                </a:lnTo>
                <a:lnTo>
                  <a:pt x="682" y="107"/>
                </a:lnTo>
                <a:lnTo>
                  <a:pt x="682" y="107"/>
                </a:lnTo>
                <a:lnTo>
                  <a:pt x="691" y="105"/>
                </a:lnTo>
                <a:lnTo>
                  <a:pt x="701" y="104"/>
                </a:lnTo>
                <a:lnTo>
                  <a:pt x="701" y="104"/>
                </a:lnTo>
                <a:lnTo>
                  <a:pt x="706" y="104"/>
                </a:lnTo>
                <a:lnTo>
                  <a:pt x="706" y="104"/>
                </a:lnTo>
                <a:lnTo>
                  <a:pt x="713" y="105"/>
                </a:lnTo>
                <a:lnTo>
                  <a:pt x="723" y="106"/>
                </a:lnTo>
                <a:lnTo>
                  <a:pt x="744" y="110"/>
                </a:lnTo>
                <a:lnTo>
                  <a:pt x="766" y="118"/>
                </a:lnTo>
                <a:lnTo>
                  <a:pt x="791" y="126"/>
                </a:lnTo>
                <a:lnTo>
                  <a:pt x="818" y="134"/>
                </a:lnTo>
                <a:lnTo>
                  <a:pt x="847" y="142"/>
                </a:lnTo>
                <a:lnTo>
                  <a:pt x="862" y="145"/>
                </a:lnTo>
                <a:lnTo>
                  <a:pt x="878" y="147"/>
                </a:lnTo>
                <a:lnTo>
                  <a:pt x="893" y="149"/>
                </a:lnTo>
                <a:lnTo>
                  <a:pt x="909" y="150"/>
                </a:lnTo>
                <a:lnTo>
                  <a:pt x="909" y="150"/>
                </a:lnTo>
                <a:lnTo>
                  <a:pt x="926" y="149"/>
                </a:lnTo>
                <a:lnTo>
                  <a:pt x="942" y="147"/>
                </a:lnTo>
                <a:lnTo>
                  <a:pt x="959" y="145"/>
                </a:lnTo>
                <a:lnTo>
                  <a:pt x="974" y="142"/>
                </a:lnTo>
                <a:lnTo>
                  <a:pt x="1003" y="133"/>
                </a:lnTo>
                <a:lnTo>
                  <a:pt x="1031" y="124"/>
                </a:lnTo>
                <a:lnTo>
                  <a:pt x="1057" y="117"/>
                </a:lnTo>
                <a:lnTo>
                  <a:pt x="1080" y="109"/>
                </a:lnTo>
                <a:lnTo>
                  <a:pt x="1100" y="105"/>
                </a:lnTo>
                <a:lnTo>
                  <a:pt x="1109" y="104"/>
                </a:lnTo>
                <a:lnTo>
                  <a:pt x="1118" y="104"/>
                </a:lnTo>
                <a:lnTo>
                  <a:pt x="1118" y="104"/>
                </a:lnTo>
                <a:lnTo>
                  <a:pt x="1128" y="105"/>
                </a:lnTo>
                <a:lnTo>
                  <a:pt x="1137" y="107"/>
                </a:lnTo>
                <a:lnTo>
                  <a:pt x="1137" y="107"/>
                </a:lnTo>
                <a:lnTo>
                  <a:pt x="1143" y="109"/>
                </a:lnTo>
                <a:lnTo>
                  <a:pt x="1151" y="113"/>
                </a:lnTo>
                <a:lnTo>
                  <a:pt x="1159" y="119"/>
                </a:lnTo>
                <a:lnTo>
                  <a:pt x="1167" y="126"/>
                </a:lnTo>
                <a:lnTo>
                  <a:pt x="1175" y="135"/>
                </a:lnTo>
                <a:lnTo>
                  <a:pt x="1183" y="145"/>
                </a:lnTo>
                <a:lnTo>
                  <a:pt x="1202" y="169"/>
                </a:lnTo>
                <a:lnTo>
                  <a:pt x="1202" y="169"/>
                </a:lnTo>
                <a:lnTo>
                  <a:pt x="1221" y="195"/>
                </a:lnTo>
                <a:lnTo>
                  <a:pt x="1242" y="223"/>
                </a:lnTo>
                <a:lnTo>
                  <a:pt x="1254" y="236"/>
                </a:lnTo>
                <a:lnTo>
                  <a:pt x="1266" y="250"/>
                </a:lnTo>
                <a:lnTo>
                  <a:pt x="1280" y="263"/>
                </a:lnTo>
                <a:lnTo>
                  <a:pt x="1295" y="276"/>
                </a:lnTo>
                <a:lnTo>
                  <a:pt x="1295" y="276"/>
                </a:lnTo>
                <a:lnTo>
                  <a:pt x="1312" y="286"/>
                </a:lnTo>
                <a:lnTo>
                  <a:pt x="1328" y="295"/>
                </a:lnTo>
                <a:lnTo>
                  <a:pt x="1346" y="303"/>
                </a:lnTo>
                <a:lnTo>
                  <a:pt x="1362" y="310"/>
                </a:lnTo>
                <a:lnTo>
                  <a:pt x="1395" y="321"/>
                </a:lnTo>
                <a:lnTo>
                  <a:pt x="1427" y="332"/>
                </a:lnTo>
                <a:lnTo>
                  <a:pt x="1427" y="332"/>
                </a:lnTo>
                <a:lnTo>
                  <a:pt x="1454" y="342"/>
                </a:lnTo>
                <a:lnTo>
                  <a:pt x="1466" y="347"/>
                </a:lnTo>
                <a:lnTo>
                  <a:pt x="1476" y="352"/>
                </a:lnTo>
                <a:lnTo>
                  <a:pt x="1486" y="358"/>
                </a:lnTo>
                <a:lnTo>
                  <a:pt x="1494" y="363"/>
                </a:lnTo>
                <a:lnTo>
                  <a:pt x="1500" y="369"/>
                </a:lnTo>
                <a:lnTo>
                  <a:pt x="1504" y="374"/>
                </a:lnTo>
                <a:lnTo>
                  <a:pt x="1504" y="374"/>
                </a:lnTo>
                <a:lnTo>
                  <a:pt x="1509" y="380"/>
                </a:lnTo>
                <a:lnTo>
                  <a:pt x="1512" y="388"/>
                </a:lnTo>
                <a:lnTo>
                  <a:pt x="1514" y="397"/>
                </a:lnTo>
                <a:lnTo>
                  <a:pt x="1516" y="406"/>
                </a:lnTo>
                <a:lnTo>
                  <a:pt x="1518" y="418"/>
                </a:lnTo>
                <a:lnTo>
                  <a:pt x="1520" y="431"/>
                </a:lnTo>
                <a:lnTo>
                  <a:pt x="1521" y="461"/>
                </a:lnTo>
                <a:lnTo>
                  <a:pt x="1521" y="461"/>
                </a:lnTo>
                <a:lnTo>
                  <a:pt x="1521" y="494"/>
                </a:lnTo>
                <a:lnTo>
                  <a:pt x="1522" y="528"/>
                </a:lnTo>
                <a:lnTo>
                  <a:pt x="1523" y="547"/>
                </a:lnTo>
                <a:lnTo>
                  <a:pt x="1525" y="565"/>
                </a:lnTo>
                <a:lnTo>
                  <a:pt x="1528" y="585"/>
                </a:lnTo>
                <a:lnTo>
                  <a:pt x="1534" y="603"/>
                </a:lnTo>
                <a:lnTo>
                  <a:pt x="1534" y="603"/>
                </a:lnTo>
                <a:lnTo>
                  <a:pt x="1541" y="621"/>
                </a:lnTo>
                <a:lnTo>
                  <a:pt x="1549" y="639"/>
                </a:lnTo>
                <a:lnTo>
                  <a:pt x="1558" y="655"/>
                </a:lnTo>
                <a:lnTo>
                  <a:pt x="1567" y="670"/>
                </a:lnTo>
                <a:lnTo>
                  <a:pt x="1588" y="698"/>
                </a:lnTo>
                <a:lnTo>
                  <a:pt x="1606" y="724"/>
                </a:lnTo>
                <a:lnTo>
                  <a:pt x="1606" y="724"/>
                </a:lnTo>
                <a:lnTo>
                  <a:pt x="1623" y="749"/>
                </a:lnTo>
                <a:lnTo>
                  <a:pt x="1630" y="760"/>
                </a:lnTo>
                <a:lnTo>
                  <a:pt x="1635" y="771"/>
                </a:lnTo>
                <a:lnTo>
                  <a:pt x="1640" y="780"/>
                </a:lnTo>
                <a:lnTo>
                  <a:pt x="1643" y="790"/>
                </a:lnTo>
                <a:lnTo>
                  <a:pt x="1644" y="799"/>
                </a:lnTo>
                <a:lnTo>
                  <a:pt x="1645" y="806"/>
                </a:lnTo>
                <a:lnTo>
                  <a:pt x="1645" y="806"/>
                </a:lnTo>
                <a:lnTo>
                  <a:pt x="1644" y="814"/>
                </a:lnTo>
                <a:lnTo>
                  <a:pt x="1643" y="822"/>
                </a:lnTo>
                <a:lnTo>
                  <a:pt x="1640" y="832"/>
                </a:lnTo>
                <a:lnTo>
                  <a:pt x="1635" y="842"/>
                </a:lnTo>
                <a:lnTo>
                  <a:pt x="1630" y="853"/>
                </a:lnTo>
                <a:lnTo>
                  <a:pt x="1623" y="865"/>
                </a:lnTo>
                <a:lnTo>
                  <a:pt x="1606" y="888"/>
                </a:lnTo>
                <a:lnTo>
                  <a:pt x="1606" y="888"/>
                </a:lnTo>
                <a:lnTo>
                  <a:pt x="1588" y="914"/>
                </a:lnTo>
                <a:lnTo>
                  <a:pt x="1567" y="942"/>
                </a:lnTo>
                <a:lnTo>
                  <a:pt x="1558" y="958"/>
                </a:lnTo>
                <a:lnTo>
                  <a:pt x="1549" y="974"/>
                </a:lnTo>
                <a:lnTo>
                  <a:pt x="1541" y="991"/>
                </a:lnTo>
                <a:lnTo>
                  <a:pt x="1534" y="1009"/>
                </a:lnTo>
                <a:lnTo>
                  <a:pt x="1534" y="1009"/>
                </a:lnTo>
                <a:lnTo>
                  <a:pt x="1528" y="1029"/>
                </a:lnTo>
                <a:lnTo>
                  <a:pt x="1525" y="1047"/>
                </a:lnTo>
                <a:lnTo>
                  <a:pt x="1523" y="1066"/>
                </a:lnTo>
                <a:lnTo>
                  <a:pt x="1522" y="1084"/>
                </a:lnTo>
                <a:lnTo>
                  <a:pt x="1521" y="1119"/>
                </a:lnTo>
                <a:lnTo>
                  <a:pt x="1521" y="1152"/>
                </a:lnTo>
                <a:lnTo>
                  <a:pt x="1521" y="1152"/>
                </a:lnTo>
                <a:lnTo>
                  <a:pt x="1520" y="1181"/>
                </a:lnTo>
                <a:lnTo>
                  <a:pt x="1518" y="1194"/>
                </a:lnTo>
                <a:lnTo>
                  <a:pt x="1516" y="1206"/>
                </a:lnTo>
                <a:lnTo>
                  <a:pt x="1514" y="1216"/>
                </a:lnTo>
                <a:lnTo>
                  <a:pt x="1512" y="1226"/>
                </a:lnTo>
                <a:lnTo>
                  <a:pt x="1509" y="1233"/>
                </a:lnTo>
                <a:lnTo>
                  <a:pt x="1504" y="1239"/>
                </a:lnTo>
                <a:lnTo>
                  <a:pt x="1504" y="1239"/>
                </a:lnTo>
                <a:lnTo>
                  <a:pt x="1500" y="1244"/>
                </a:lnTo>
                <a:lnTo>
                  <a:pt x="1494" y="1250"/>
                </a:lnTo>
                <a:lnTo>
                  <a:pt x="1486" y="1256"/>
                </a:lnTo>
                <a:lnTo>
                  <a:pt x="1476" y="1261"/>
                </a:lnTo>
                <a:lnTo>
                  <a:pt x="1466" y="1267"/>
                </a:lnTo>
                <a:lnTo>
                  <a:pt x="1454" y="1271"/>
                </a:lnTo>
                <a:lnTo>
                  <a:pt x="1427" y="1282"/>
                </a:lnTo>
                <a:lnTo>
                  <a:pt x="1427" y="1282"/>
                </a:lnTo>
                <a:lnTo>
                  <a:pt x="1395" y="1291"/>
                </a:lnTo>
                <a:lnTo>
                  <a:pt x="1362" y="1303"/>
                </a:lnTo>
                <a:lnTo>
                  <a:pt x="1346" y="1310"/>
                </a:lnTo>
                <a:lnTo>
                  <a:pt x="1328" y="1317"/>
                </a:lnTo>
                <a:lnTo>
                  <a:pt x="1312" y="1327"/>
                </a:lnTo>
                <a:lnTo>
                  <a:pt x="1295" y="1337"/>
                </a:lnTo>
                <a:lnTo>
                  <a:pt x="1295" y="1337"/>
                </a:lnTo>
                <a:lnTo>
                  <a:pt x="1280" y="1350"/>
                </a:lnTo>
                <a:lnTo>
                  <a:pt x="1266" y="1363"/>
                </a:lnTo>
                <a:lnTo>
                  <a:pt x="1254" y="1377"/>
                </a:lnTo>
                <a:lnTo>
                  <a:pt x="1242" y="1391"/>
                </a:lnTo>
                <a:lnTo>
                  <a:pt x="1221" y="1418"/>
                </a:lnTo>
                <a:lnTo>
                  <a:pt x="1202" y="1445"/>
                </a:lnTo>
                <a:lnTo>
                  <a:pt x="1202" y="1445"/>
                </a:lnTo>
                <a:lnTo>
                  <a:pt x="1183" y="1468"/>
                </a:lnTo>
                <a:lnTo>
                  <a:pt x="1175" y="1477"/>
                </a:lnTo>
                <a:lnTo>
                  <a:pt x="1167" y="1486"/>
                </a:lnTo>
                <a:lnTo>
                  <a:pt x="1159" y="1494"/>
                </a:lnTo>
                <a:lnTo>
                  <a:pt x="1151" y="1499"/>
                </a:lnTo>
                <a:lnTo>
                  <a:pt x="1143" y="1503"/>
                </a:lnTo>
                <a:lnTo>
                  <a:pt x="1137" y="1505"/>
                </a:lnTo>
                <a:lnTo>
                  <a:pt x="1137" y="1505"/>
                </a:lnTo>
                <a:lnTo>
                  <a:pt x="1128" y="1508"/>
                </a:lnTo>
                <a:lnTo>
                  <a:pt x="1118" y="1509"/>
                </a:lnTo>
                <a:lnTo>
                  <a:pt x="1118" y="1509"/>
                </a:lnTo>
                <a:lnTo>
                  <a:pt x="1107" y="1509"/>
                </a:lnTo>
                <a:lnTo>
                  <a:pt x="1096" y="1507"/>
                </a:lnTo>
                <a:lnTo>
                  <a:pt x="1083" y="1503"/>
                </a:lnTo>
                <a:lnTo>
                  <a:pt x="1069" y="1500"/>
                </a:lnTo>
                <a:lnTo>
                  <a:pt x="1016" y="1594"/>
                </a:lnTo>
                <a:lnTo>
                  <a:pt x="1016" y="1594"/>
                </a:lnTo>
                <a:lnTo>
                  <a:pt x="1040" y="1601"/>
                </a:lnTo>
                <a:lnTo>
                  <a:pt x="1065" y="1606"/>
                </a:lnTo>
                <a:lnTo>
                  <a:pt x="1090" y="1611"/>
                </a:lnTo>
                <a:lnTo>
                  <a:pt x="1105" y="1612"/>
                </a:lnTo>
                <a:lnTo>
                  <a:pt x="1118" y="1614"/>
                </a:lnTo>
                <a:lnTo>
                  <a:pt x="1118" y="1614"/>
                </a:lnTo>
                <a:lnTo>
                  <a:pt x="1130" y="1612"/>
                </a:lnTo>
                <a:lnTo>
                  <a:pt x="1142" y="1611"/>
                </a:lnTo>
                <a:lnTo>
                  <a:pt x="1155" y="1609"/>
                </a:lnTo>
                <a:lnTo>
                  <a:pt x="1168" y="1606"/>
                </a:lnTo>
                <a:lnTo>
                  <a:pt x="1168" y="1606"/>
                </a:lnTo>
                <a:lnTo>
                  <a:pt x="1179" y="1602"/>
                </a:lnTo>
                <a:lnTo>
                  <a:pt x="1189" y="1597"/>
                </a:lnTo>
                <a:lnTo>
                  <a:pt x="1207" y="1587"/>
                </a:lnTo>
                <a:lnTo>
                  <a:pt x="1225" y="1576"/>
                </a:lnTo>
                <a:lnTo>
                  <a:pt x="1239" y="1563"/>
                </a:lnTo>
                <a:lnTo>
                  <a:pt x="1253" y="1549"/>
                </a:lnTo>
                <a:lnTo>
                  <a:pt x="1264" y="1535"/>
                </a:lnTo>
                <a:lnTo>
                  <a:pt x="1286" y="1507"/>
                </a:lnTo>
                <a:lnTo>
                  <a:pt x="1286" y="1507"/>
                </a:lnTo>
                <a:lnTo>
                  <a:pt x="1308" y="1477"/>
                </a:lnTo>
                <a:lnTo>
                  <a:pt x="1602" y="2005"/>
                </a:lnTo>
                <a:lnTo>
                  <a:pt x="1365" y="1933"/>
                </a:lnTo>
                <a:lnTo>
                  <a:pt x="1299" y="2175"/>
                </a:lnTo>
                <a:lnTo>
                  <a:pt x="994" y="1632"/>
                </a:lnTo>
                <a:lnTo>
                  <a:pt x="935" y="1739"/>
                </a:lnTo>
                <a:lnTo>
                  <a:pt x="1333" y="2450"/>
                </a:lnTo>
                <a:lnTo>
                  <a:pt x="1366" y="2327"/>
                </a:lnTo>
                <a:lnTo>
                  <a:pt x="1437" y="2064"/>
                </a:lnTo>
                <a:lnTo>
                  <a:pt x="1820" y="2180"/>
                </a:lnTo>
                <a:lnTo>
                  <a:pt x="1387" y="1406"/>
                </a:lnTo>
                <a:close/>
                <a:moveTo>
                  <a:pt x="806" y="1646"/>
                </a:moveTo>
                <a:lnTo>
                  <a:pt x="521" y="2157"/>
                </a:lnTo>
                <a:lnTo>
                  <a:pt x="454" y="1914"/>
                </a:lnTo>
                <a:lnTo>
                  <a:pt x="217" y="1985"/>
                </a:lnTo>
                <a:lnTo>
                  <a:pt x="399" y="1661"/>
                </a:lnTo>
                <a:lnTo>
                  <a:pt x="806" y="1646"/>
                </a:lnTo>
                <a:close/>
                <a:moveTo>
                  <a:pt x="1458" y="806"/>
                </a:moveTo>
                <a:lnTo>
                  <a:pt x="1458" y="806"/>
                </a:lnTo>
                <a:lnTo>
                  <a:pt x="1458" y="778"/>
                </a:lnTo>
                <a:lnTo>
                  <a:pt x="1456" y="750"/>
                </a:lnTo>
                <a:lnTo>
                  <a:pt x="1451" y="723"/>
                </a:lnTo>
                <a:lnTo>
                  <a:pt x="1447" y="696"/>
                </a:lnTo>
                <a:lnTo>
                  <a:pt x="1441" y="669"/>
                </a:lnTo>
                <a:lnTo>
                  <a:pt x="1433" y="643"/>
                </a:lnTo>
                <a:lnTo>
                  <a:pt x="1424" y="617"/>
                </a:lnTo>
                <a:lnTo>
                  <a:pt x="1415" y="592"/>
                </a:lnTo>
                <a:lnTo>
                  <a:pt x="1404" y="568"/>
                </a:lnTo>
                <a:lnTo>
                  <a:pt x="1392" y="545"/>
                </a:lnTo>
                <a:lnTo>
                  <a:pt x="1379" y="522"/>
                </a:lnTo>
                <a:lnTo>
                  <a:pt x="1364" y="499"/>
                </a:lnTo>
                <a:lnTo>
                  <a:pt x="1349" y="478"/>
                </a:lnTo>
                <a:lnTo>
                  <a:pt x="1333" y="457"/>
                </a:lnTo>
                <a:lnTo>
                  <a:pt x="1315" y="438"/>
                </a:lnTo>
                <a:lnTo>
                  <a:pt x="1297" y="418"/>
                </a:lnTo>
                <a:lnTo>
                  <a:pt x="1279" y="400"/>
                </a:lnTo>
                <a:lnTo>
                  <a:pt x="1258" y="383"/>
                </a:lnTo>
                <a:lnTo>
                  <a:pt x="1237" y="366"/>
                </a:lnTo>
                <a:lnTo>
                  <a:pt x="1216" y="351"/>
                </a:lnTo>
                <a:lnTo>
                  <a:pt x="1194" y="337"/>
                </a:lnTo>
                <a:lnTo>
                  <a:pt x="1170" y="324"/>
                </a:lnTo>
                <a:lnTo>
                  <a:pt x="1148" y="311"/>
                </a:lnTo>
                <a:lnTo>
                  <a:pt x="1123" y="300"/>
                </a:lnTo>
                <a:lnTo>
                  <a:pt x="1098" y="291"/>
                </a:lnTo>
                <a:lnTo>
                  <a:pt x="1072" y="282"/>
                </a:lnTo>
                <a:lnTo>
                  <a:pt x="1046" y="275"/>
                </a:lnTo>
                <a:lnTo>
                  <a:pt x="1020" y="269"/>
                </a:lnTo>
                <a:lnTo>
                  <a:pt x="993" y="264"/>
                </a:lnTo>
                <a:lnTo>
                  <a:pt x="965" y="260"/>
                </a:lnTo>
                <a:lnTo>
                  <a:pt x="938" y="258"/>
                </a:lnTo>
                <a:lnTo>
                  <a:pt x="909" y="257"/>
                </a:lnTo>
                <a:lnTo>
                  <a:pt x="909" y="257"/>
                </a:lnTo>
                <a:lnTo>
                  <a:pt x="881" y="258"/>
                </a:lnTo>
                <a:lnTo>
                  <a:pt x="853" y="260"/>
                </a:lnTo>
                <a:lnTo>
                  <a:pt x="826" y="264"/>
                </a:lnTo>
                <a:lnTo>
                  <a:pt x="799" y="269"/>
                </a:lnTo>
                <a:lnTo>
                  <a:pt x="772" y="275"/>
                </a:lnTo>
                <a:lnTo>
                  <a:pt x="746" y="282"/>
                </a:lnTo>
                <a:lnTo>
                  <a:pt x="721" y="291"/>
                </a:lnTo>
                <a:lnTo>
                  <a:pt x="696" y="300"/>
                </a:lnTo>
                <a:lnTo>
                  <a:pt x="671" y="311"/>
                </a:lnTo>
                <a:lnTo>
                  <a:pt x="647" y="324"/>
                </a:lnTo>
                <a:lnTo>
                  <a:pt x="625" y="337"/>
                </a:lnTo>
                <a:lnTo>
                  <a:pt x="602" y="351"/>
                </a:lnTo>
                <a:lnTo>
                  <a:pt x="581" y="366"/>
                </a:lnTo>
                <a:lnTo>
                  <a:pt x="560" y="383"/>
                </a:lnTo>
                <a:lnTo>
                  <a:pt x="540" y="400"/>
                </a:lnTo>
                <a:lnTo>
                  <a:pt x="521" y="418"/>
                </a:lnTo>
                <a:lnTo>
                  <a:pt x="503" y="438"/>
                </a:lnTo>
                <a:lnTo>
                  <a:pt x="486" y="457"/>
                </a:lnTo>
                <a:lnTo>
                  <a:pt x="469" y="478"/>
                </a:lnTo>
                <a:lnTo>
                  <a:pt x="454" y="499"/>
                </a:lnTo>
                <a:lnTo>
                  <a:pt x="440" y="522"/>
                </a:lnTo>
                <a:lnTo>
                  <a:pt x="427" y="545"/>
                </a:lnTo>
                <a:lnTo>
                  <a:pt x="415" y="568"/>
                </a:lnTo>
                <a:lnTo>
                  <a:pt x="403" y="592"/>
                </a:lnTo>
                <a:lnTo>
                  <a:pt x="393" y="617"/>
                </a:lnTo>
                <a:lnTo>
                  <a:pt x="385" y="643"/>
                </a:lnTo>
                <a:lnTo>
                  <a:pt x="378" y="669"/>
                </a:lnTo>
                <a:lnTo>
                  <a:pt x="372" y="696"/>
                </a:lnTo>
                <a:lnTo>
                  <a:pt x="366" y="723"/>
                </a:lnTo>
                <a:lnTo>
                  <a:pt x="363" y="750"/>
                </a:lnTo>
                <a:lnTo>
                  <a:pt x="361" y="778"/>
                </a:lnTo>
                <a:lnTo>
                  <a:pt x="361" y="806"/>
                </a:lnTo>
                <a:lnTo>
                  <a:pt x="361" y="806"/>
                </a:lnTo>
                <a:lnTo>
                  <a:pt x="361" y="834"/>
                </a:lnTo>
                <a:lnTo>
                  <a:pt x="363" y="862"/>
                </a:lnTo>
                <a:lnTo>
                  <a:pt x="366" y="889"/>
                </a:lnTo>
                <a:lnTo>
                  <a:pt x="372" y="916"/>
                </a:lnTo>
                <a:lnTo>
                  <a:pt x="378" y="943"/>
                </a:lnTo>
                <a:lnTo>
                  <a:pt x="385" y="969"/>
                </a:lnTo>
                <a:lnTo>
                  <a:pt x="393" y="995"/>
                </a:lnTo>
                <a:lnTo>
                  <a:pt x="403" y="1020"/>
                </a:lnTo>
                <a:lnTo>
                  <a:pt x="415" y="1044"/>
                </a:lnTo>
                <a:lnTo>
                  <a:pt x="427" y="1068"/>
                </a:lnTo>
                <a:lnTo>
                  <a:pt x="440" y="1090"/>
                </a:lnTo>
                <a:lnTo>
                  <a:pt x="454" y="1113"/>
                </a:lnTo>
                <a:lnTo>
                  <a:pt x="469" y="1135"/>
                </a:lnTo>
                <a:lnTo>
                  <a:pt x="486" y="1155"/>
                </a:lnTo>
                <a:lnTo>
                  <a:pt x="503" y="1176"/>
                </a:lnTo>
                <a:lnTo>
                  <a:pt x="521" y="1194"/>
                </a:lnTo>
                <a:lnTo>
                  <a:pt x="540" y="1213"/>
                </a:lnTo>
                <a:lnTo>
                  <a:pt x="560" y="1230"/>
                </a:lnTo>
                <a:lnTo>
                  <a:pt x="581" y="1246"/>
                </a:lnTo>
                <a:lnTo>
                  <a:pt x="602" y="1261"/>
                </a:lnTo>
                <a:lnTo>
                  <a:pt x="625" y="1275"/>
                </a:lnTo>
                <a:lnTo>
                  <a:pt x="647" y="1289"/>
                </a:lnTo>
                <a:lnTo>
                  <a:pt x="671" y="1301"/>
                </a:lnTo>
                <a:lnTo>
                  <a:pt x="696" y="1312"/>
                </a:lnTo>
                <a:lnTo>
                  <a:pt x="721" y="1322"/>
                </a:lnTo>
                <a:lnTo>
                  <a:pt x="746" y="1330"/>
                </a:lnTo>
                <a:lnTo>
                  <a:pt x="772" y="1338"/>
                </a:lnTo>
                <a:lnTo>
                  <a:pt x="799" y="1344"/>
                </a:lnTo>
                <a:lnTo>
                  <a:pt x="826" y="1349"/>
                </a:lnTo>
                <a:lnTo>
                  <a:pt x="853" y="1352"/>
                </a:lnTo>
                <a:lnTo>
                  <a:pt x="881" y="1354"/>
                </a:lnTo>
                <a:lnTo>
                  <a:pt x="909" y="1355"/>
                </a:lnTo>
                <a:lnTo>
                  <a:pt x="909" y="1355"/>
                </a:lnTo>
                <a:lnTo>
                  <a:pt x="938" y="1354"/>
                </a:lnTo>
                <a:lnTo>
                  <a:pt x="965" y="1352"/>
                </a:lnTo>
                <a:lnTo>
                  <a:pt x="993" y="1349"/>
                </a:lnTo>
                <a:lnTo>
                  <a:pt x="1020" y="1344"/>
                </a:lnTo>
                <a:lnTo>
                  <a:pt x="1046" y="1338"/>
                </a:lnTo>
                <a:lnTo>
                  <a:pt x="1072" y="1330"/>
                </a:lnTo>
                <a:lnTo>
                  <a:pt x="1098" y="1322"/>
                </a:lnTo>
                <a:lnTo>
                  <a:pt x="1123" y="1312"/>
                </a:lnTo>
                <a:lnTo>
                  <a:pt x="1148" y="1301"/>
                </a:lnTo>
                <a:lnTo>
                  <a:pt x="1170" y="1289"/>
                </a:lnTo>
                <a:lnTo>
                  <a:pt x="1194" y="1275"/>
                </a:lnTo>
                <a:lnTo>
                  <a:pt x="1216" y="1261"/>
                </a:lnTo>
                <a:lnTo>
                  <a:pt x="1237" y="1246"/>
                </a:lnTo>
                <a:lnTo>
                  <a:pt x="1258" y="1230"/>
                </a:lnTo>
                <a:lnTo>
                  <a:pt x="1279" y="1213"/>
                </a:lnTo>
                <a:lnTo>
                  <a:pt x="1297" y="1194"/>
                </a:lnTo>
                <a:lnTo>
                  <a:pt x="1315" y="1176"/>
                </a:lnTo>
                <a:lnTo>
                  <a:pt x="1333" y="1155"/>
                </a:lnTo>
                <a:lnTo>
                  <a:pt x="1349" y="1135"/>
                </a:lnTo>
                <a:lnTo>
                  <a:pt x="1364" y="1113"/>
                </a:lnTo>
                <a:lnTo>
                  <a:pt x="1379" y="1090"/>
                </a:lnTo>
                <a:lnTo>
                  <a:pt x="1392" y="1068"/>
                </a:lnTo>
                <a:lnTo>
                  <a:pt x="1404" y="1044"/>
                </a:lnTo>
                <a:lnTo>
                  <a:pt x="1415" y="1020"/>
                </a:lnTo>
                <a:lnTo>
                  <a:pt x="1424" y="995"/>
                </a:lnTo>
                <a:lnTo>
                  <a:pt x="1433" y="969"/>
                </a:lnTo>
                <a:lnTo>
                  <a:pt x="1441" y="943"/>
                </a:lnTo>
                <a:lnTo>
                  <a:pt x="1447" y="916"/>
                </a:lnTo>
                <a:lnTo>
                  <a:pt x="1451" y="889"/>
                </a:lnTo>
                <a:lnTo>
                  <a:pt x="1456" y="862"/>
                </a:lnTo>
                <a:lnTo>
                  <a:pt x="1458" y="834"/>
                </a:lnTo>
                <a:lnTo>
                  <a:pt x="1458" y="806"/>
                </a:lnTo>
                <a:close/>
                <a:moveTo>
                  <a:pt x="909" y="1303"/>
                </a:moveTo>
                <a:lnTo>
                  <a:pt x="909" y="1303"/>
                </a:lnTo>
                <a:lnTo>
                  <a:pt x="884" y="1302"/>
                </a:lnTo>
                <a:lnTo>
                  <a:pt x="858" y="1300"/>
                </a:lnTo>
                <a:lnTo>
                  <a:pt x="833" y="1297"/>
                </a:lnTo>
                <a:lnTo>
                  <a:pt x="809" y="1293"/>
                </a:lnTo>
                <a:lnTo>
                  <a:pt x="786" y="1287"/>
                </a:lnTo>
                <a:lnTo>
                  <a:pt x="762" y="1281"/>
                </a:lnTo>
                <a:lnTo>
                  <a:pt x="738" y="1272"/>
                </a:lnTo>
                <a:lnTo>
                  <a:pt x="717" y="1263"/>
                </a:lnTo>
                <a:lnTo>
                  <a:pt x="694" y="1254"/>
                </a:lnTo>
                <a:lnTo>
                  <a:pt x="672" y="1243"/>
                </a:lnTo>
                <a:lnTo>
                  <a:pt x="652" y="1231"/>
                </a:lnTo>
                <a:lnTo>
                  <a:pt x="632" y="1218"/>
                </a:lnTo>
                <a:lnTo>
                  <a:pt x="613" y="1204"/>
                </a:lnTo>
                <a:lnTo>
                  <a:pt x="593" y="1189"/>
                </a:lnTo>
                <a:lnTo>
                  <a:pt x="576" y="1174"/>
                </a:lnTo>
                <a:lnTo>
                  <a:pt x="559" y="1157"/>
                </a:lnTo>
                <a:lnTo>
                  <a:pt x="541" y="1140"/>
                </a:lnTo>
                <a:lnTo>
                  <a:pt x="526" y="1122"/>
                </a:lnTo>
                <a:lnTo>
                  <a:pt x="511" y="1103"/>
                </a:lnTo>
                <a:lnTo>
                  <a:pt x="498" y="1084"/>
                </a:lnTo>
                <a:lnTo>
                  <a:pt x="485" y="1063"/>
                </a:lnTo>
                <a:lnTo>
                  <a:pt x="473" y="1043"/>
                </a:lnTo>
                <a:lnTo>
                  <a:pt x="461" y="1021"/>
                </a:lnTo>
                <a:lnTo>
                  <a:pt x="452" y="1000"/>
                </a:lnTo>
                <a:lnTo>
                  <a:pt x="443" y="977"/>
                </a:lnTo>
                <a:lnTo>
                  <a:pt x="436" y="954"/>
                </a:lnTo>
                <a:lnTo>
                  <a:pt x="429" y="931"/>
                </a:lnTo>
                <a:lnTo>
                  <a:pt x="423" y="907"/>
                </a:lnTo>
                <a:lnTo>
                  <a:pt x="418" y="882"/>
                </a:lnTo>
                <a:lnTo>
                  <a:pt x="415" y="857"/>
                </a:lnTo>
                <a:lnTo>
                  <a:pt x="414" y="832"/>
                </a:lnTo>
                <a:lnTo>
                  <a:pt x="413" y="806"/>
                </a:lnTo>
                <a:lnTo>
                  <a:pt x="413" y="806"/>
                </a:lnTo>
                <a:lnTo>
                  <a:pt x="414" y="780"/>
                </a:lnTo>
                <a:lnTo>
                  <a:pt x="415" y="755"/>
                </a:lnTo>
                <a:lnTo>
                  <a:pt x="418" y="731"/>
                </a:lnTo>
                <a:lnTo>
                  <a:pt x="423" y="707"/>
                </a:lnTo>
                <a:lnTo>
                  <a:pt x="429" y="682"/>
                </a:lnTo>
                <a:lnTo>
                  <a:pt x="436" y="659"/>
                </a:lnTo>
                <a:lnTo>
                  <a:pt x="443" y="635"/>
                </a:lnTo>
                <a:lnTo>
                  <a:pt x="452" y="613"/>
                </a:lnTo>
                <a:lnTo>
                  <a:pt x="461" y="591"/>
                </a:lnTo>
                <a:lnTo>
                  <a:pt x="473" y="570"/>
                </a:lnTo>
                <a:lnTo>
                  <a:pt x="485" y="549"/>
                </a:lnTo>
                <a:lnTo>
                  <a:pt x="498" y="528"/>
                </a:lnTo>
                <a:lnTo>
                  <a:pt x="511" y="509"/>
                </a:lnTo>
                <a:lnTo>
                  <a:pt x="526" y="491"/>
                </a:lnTo>
                <a:lnTo>
                  <a:pt x="541" y="472"/>
                </a:lnTo>
                <a:lnTo>
                  <a:pt x="559" y="455"/>
                </a:lnTo>
                <a:lnTo>
                  <a:pt x="576" y="439"/>
                </a:lnTo>
                <a:lnTo>
                  <a:pt x="593" y="424"/>
                </a:lnTo>
                <a:lnTo>
                  <a:pt x="613" y="409"/>
                </a:lnTo>
                <a:lnTo>
                  <a:pt x="632" y="394"/>
                </a:lnTo>
                <a:lnTo>
                  <a:pt x="652" y="381"/>
                </a:lnTo>
                <a:lnTo>
                  <a:pt x="672" y="370"/>
                </a:lnTo>
                <a:lnTo>
                  <a:pt x="694" y="359"/>
                </a:lnTo>
                <a:lnTo>
                  <a:pt x="717" y="349"/>
                </a:lnTo>
                <a:lnTo>
                  <a:pt x="738" y="340"/>
                </a:lnTo>
                <a:lnTo>
                  <a:pt x="762" y="332"/>
                </a:lnTo>
                <a:lnTo>
                  <a:pt x="786" y="325"/>
                </a:lnTo>
                <a:lnTo>
                  <a:pt x="809" y="320"/>
                </a:lnTo>
                <a:lnTo>
                  <a:pt x="833" y="316"/>
                </a:lnTo>
                <a:lnTo>
                  <a:pt x="858" y="312"/>
                </a:lnTo>
                <a:lnTo>
                  <a:pt x="884" y="310"/>
                </a:lnTo>
                <a:lnTo>
                  <a:pt x="909" y="310"/>
                </a:lnTo>
                <a:lnTo>
                  <a:pt x="909" y="310"/>
                </a:lnTo>
                <a:lnTo>
                  <a:pt x="935" y="310"/>
                </a:lnTo>
                <a:lnTo>
                  <a:pt x="960" y="312"/>
                </a:lnTo>
                <a:lnTo>
                  <a:pt x="985" y="316"/>
                </a:lnTo>
                <a:lnTo>
                  <a:pt x="1009" y="320"/>
                </a:lnTo>
                <a:lnTo>
                  <a:pt x="1033" y="325"/>
                </a:lnTo>
                <a:lnTo>
                  <a:pt x="1057" y="332"/>
                </a:lnTo>
                <a:lnTo>
                  <a:pt x="1080" y="340"/>
                </a:lnTo>
                <a:lnTo>
                  <a:pt x="1102" y="349"/>
                </a:lnTo>
                <a:lnTo>
                  <a:pt x="1124" y="359"/>
                </a:lnTo>
                <a:lnTo>
                  <a:pt x="1146" y="370"/>
                </a:lnTo>
                <a:lnTo>
                  <a:pt x="1166" y="381"/>
                </a:lnTo>
                <a:lnTo>
                  <a:pt x="1187" y="394"/>
                </a:lnTo>
                <a:lnTo>
                  <a:pt x="1206" y="409"/>
                </a:lnTo>
                <a:lnTo>
                  <a:pt x="1225" y="424"/>
                </a:lnTo>
                <a:lnTo>
                  <a:pt x="1243" y="439"/>
                </a:lnTo>
                <a:lnTo>
                  <a:pt x="1260" y="455"/>
                </a:lnTo>
                <a:lnTo>
                  <a:pt x="1276" y="472"/>
                </a:lnTo>
                <a:lnTo>
                  <a:pt x="1293" y="491"/>
                </a:lnTo>
                <a:lnTo>
                  <a:pt x="1307" y="509"/>
                </a:lnTo>
                <a:lnTo>
                  <a:pt x="1321" y="528"/>
                </a:lnTo>
                <a:lnTo>
                  <a:pt x="1334" y="549"/>
                </a:lnTo>
                <a:lnTo>
                  <a:pt x="1346" y="570"/>
                </a:lnTo>
                <a:lnTo>
                  <a:pt x="1356" y="591"/>
                </a:lnTo>
                <a:lnTo>
                  <a:pt x="1366" y="613"/>
                </a:lnTo>
                <a:lnTo>
                  <a:pt x="1376" y="635"/>
                </a:lnTo>
                <a:lnTo>
                  <a:pt x="1383" y="659"/>
                </a:lnTo>
                <a:lnTo>
                  <a:pt x="1390" y="682"/>
                </a:lnTo>
                <a:lnTo>
                  <a:pt x="1395" y="707"/>
                </a:lnTo>
                <a:lnTo>
                  <a:pt x="1400" y="731"/>
                </a:lnTo>
                <a:lnTo>
                  <a:pt x="1403" y="755"/>
                </a:lnTo>
                <a:lnTo>
                  <a:pt x="1405" y="780"/>
                </a:lnTo>
                <a:lnTo>
                  <a:pt x="1406" y="806"/>
                </a:lnTo>
                <a:lnTo>
                  <a:pt x="1406" y="806"/>
                </a:lnTo>
                <a:lnTo>
                  <a:pt x="1405" y="832"/>
                </a:lnTo>
                <a:lnTo>
                  <a:pt x="1403" y="857"/>
                </a:lnTo>
                <a:lnTo>
                  <a:pt x="1400" y="882"/>
                </a:lnTo>
                <a:lnTo>
                  <a:pt x="1395" y="907"/>
                </a:lnTo>
                <a:lnTo>
                  <a:pt x="1390" y="931"/>
                </a:lnTo>
                <a:lnTo>
                  <a:pt x="1383" y="954"/>
                </a:lnTo>
                <a:lnTo>
                  <a:pt x="1376" y="977"/>
                </a:lnTo>
                <a:lnTo>
                  <a:pt x="1366" y="1000"/>
                </a:lnTo>
                <a:lnTo>
                  <a:pt x="1356" y="1021"/>
                </a:lnTo>
                <a:lnTo>
                  <a:pt x="1346" y="1043"/>
                </a:lnTo>
                <a:lnTo>
                  <a:pt x="1334" y="1063"/>
                </a:lnTo>
                <a:lnTo>
                  <a:pt x="1321" y="1084"/>
                </a:lnTo>
                <a:lnTo>
                  <a:pt x="1307" y="1103"/>
                </a:lnTo>
                <a:lnTo>
                  <a:pt x="1293" y="1122"/>
                </a:lnTo>
                <a:lnTo>
                  <a:pt x="1276" y="1140"/>
                </a:lnTo>
                <a:lnTo>
                  <a:pt x="1260" y="1157"/>
                </a:lnTo>
                <a:lnTo>
                  <a:pt x="1243" y="1174"/>
                </a:lnTo>
                <a:lnTo>
                  <a:pt x="1225" y="1189"/>
                </a:lnTo>
                <a:lnTo>
                  <a:pt x="1206" y="1204"/>
                </a:lnTo>
                <a:lnTo>
                  <a:pt x="1187" y="1218"/>
                </a:lnTo>
                <a:lnTo>
                  <a:pt x="1166" y="1231"/>
                </a:lnTo>
                <a:lnTo>
                  <a:pt x="1146" y="1243"/>
                </a:lnTo>
                <a:lnTo>
                  <a:pt x="1124" y="1254"/>
                </a:lnTo>
                <a:lnTo>
                  <a:pt x="1102" y="1263"/>
                </a:lnTo>
                <a:lnTo>
                  <a:pt x="1080" y="1272"/>
                </a:lnTo>
                <a:lnTo>
                  <a:pt x="1057" y="1281"/>
                </a:lnTo>
                <a:lnTo>
                  <a:pt x="1033" y="1287"/>
                </a:lnTo>
                <a:lnTo>
                  <a:pt x="1009" y="1293"/>
                </a:lnTo>
                <a:lnTo>
                  <a:pt x="985" y="1297"/>
                </a:lnTo>
                <a:lnTo>
                  <a:pt x="960" y="1300"/>
                </a:lnTo>
                <a:lnTo>
                  <a:pt x="935" y="1302"/>
                </a:lnTo>
                <a:lnTo>
                  <a:pt x="909" y="1303"/>
                </a:lnTo>
                <a:close/>
              </a:path>
            </a:pathLst>
          </a:custGeom>
          <a:solidFill>
            <a:schemeClr val="bg1"/>
          </a:solidFill>
          <a:ln>
            <a:noFill/>
          </a:ln>
          <a:extLst/>
        </p:spPr>
        <p:txBody>
          <a:bodyPr vert="horz" wrap="square" lIns="91440" tIns="45720" rIns="91440" bIns="45720" numCol="1" anchor="t" anchorCtr="0" compatLnSpc="1">
            <a:prstTxWarp prst="textNoShape">
              <a:avLst/>
            </a:prstTxWarp>
          </a:bodyPr>
          <a:lstStyle/>
          <a:p>
            <a:endParaRPr lang="de-DE"/>
          </a:p>
        </p:txBody>
      </p:sp>
      <p:sp>
        <p:nvSpPr>
          <p:cNvPr id="124" name="Freeform 1562"/>
          <p:cNvSpPr>
            <a:spLocks noChangeAspect="1"/>
          </p:cNvSpPr>
          <p:nvPr/>
        </p:nvSpPr>
        <p:spPr bwMode="auto">
          <a:xfrm>
            <a:off x="5301111" y="1831717"/>
            <a:ext cx="324078" cy="308852"/>
          </a:xfrm>
          <a:custGeom>
            <a:avLst/>
            <a:gdLst>
              <a:gd name="T0" fmla="*/ 75 w 149"/>
              <a:gd name="T1" fmla="*/ 0 h 142"/>
              <a:gd name="T2" fmla="*/ 99 w 149"/>
              <a:gd name="T3" fmla="*/ 48 h 142"/>
              <a:gd name="T4" fmla="*/ 149 w 149"/>
              <a:gd name="T5" fmla="*/ 55 h 142"/>
              <a:gd name="T6" fmla="*/ 113 w 149"/>
              <a:gd name="T7" fmla="*/ 90 h 142"/>
              <a:gd name="T8" fmla="*/ 120 w 149"/>
              <a:gd name="T9" fmla="*/ 142 h 142"/>
              <a:gd name="T10" fmla="*/ 75 w 149"/>
              <a:gd name="T11" fmla="*/ 119 h 142"/>
              <a:gd name="T12" fmla="*/ 28 w 149"/>
              <a:gd name="T13" fmla="*/ 142 h 142"/>
              <a:gd name="T14" fmla="*/ 38 w 149"/>
              <a:gd name="T15" fmla="*/ 90 h 142"/>
              <a:gd name="T16" fmla="*/ 0 w 149"/>
              <a:gd name="T17" fmla="*/ 55 h 142"/>
              <a:gd name="T18" fmla="*/ 52 w 149"/>
              <a:gd name="T19" fmla="*/ 48 h 142"/>
              <a:gd name="T20" fmla="*/ 75 w 149"/>
              <a:gd name="T21" fmla="*/ 0 h 142"/>
              <a:gd name="T22" fmla="*/ 75 w 149"/>
              <a:gd name="T23" fmla="*/ 0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149" h="142">
                <a:moveTo>
                  <a:pt x="75" y="0"/>
                </a:moveTo>
                <a:lnTo>
                  <a:pt x="99" y="48"/>
                </a:lnTo>
                <a:lnTo>
                  <a:pt x="149" y="55"/>
                </a:lnTo>
                <a:lnTo>
                  <a:pt x="113" y="90"/>
                </a:lnTo>
                <a:lnTo>
                  <a:pt x="120" y="142"/>
                </a:lnTo>
                <a:lnTo>
                  <a:pt x="75" y="119"/>
                </a:lnTo>
                <a:lnTo>
                  <a:pt x="28" y="142"/>
                </a:lnTo>
                <a:lnTo>
                  <a:pt x="38" y="90"/>
                </a:lnTo>
                <a:lnTo>
                  <a:pt x="0" y="55"/>
                </a:lnTo>
                <a:lnTo>
                  <a:pt x="52" y="48"/>
                </a:lnTo>
                <a:lnTo>
                  <a:pt x="75" y="0"/>
                </a:lnTo>
                <a:lnTo>
                  <a:pt x="75" y="0"/>
                </a:lnTo>
                <a:close/>
              </a:path>
            </a:pathLst>
          </a:custGeom>
          <a:solidFill>
            <a:srgbClr val="E27959"/>
          </a:solidFill>
          <a:ln>
            <a:noFill/>
          </a:ln>
          <a:extLst/>
        </p:spPr>
        <p:txBody>
          <a:bodyPr vert="horz" wrap="square" lIns="91440" tIns="45720" rIns="91440" bIns="45720" numCol="1" anchor="t" anchorCtr="0" compatLnSpc="1">
            <a:prstTxWarp prst="textNoShape">
              <a:avLst/>
            </a:prstTxWarp>
          </a:bodyPr>
          <a:lstStyle/>
          <a:p>
            <a:endParaRPr lang="fr-FR"/>
          </a:p>
        </p:txBody>
      </p:sp>
      <p:grpSp>
        <p:nvGrpSpPr>
          <p:cNvPr id="125" name="Group 124"/>
          <p:cNvGrpSpPr>
            <a:grpSpLocks noChangeAspect="1"/>
          </p:cNvGrpSpPr>
          <p:nvPr/>
        </p:nvGrpSpPr>
        <p:grpSpPr>
          <a:xfrm>
            <a:off x="6820401" y="4895903"/>
            <a:ext cx="503582" cy="360000"/>
            <a:chOff x="1838326" y="271463"/>
            <a:chExt cx="384175" cy="274638"/>
          </a:xfrm>
          <a:solidFill>
            <a:schemeClr val="bg1"/>
          </a:solidFill>
        </p:grpSpPr>
        <p:sp>
          <p:nvSpPr>
            <p:cNvPr id="126" name="Freeform 202"/>
            <p:cNvSpPr>
              <a:spLocks/>
            </p:cNvSpPr>
            <p:nvPr/>
          </p:nvSpPr>
          <p:spPr bwMode="auto">
            <a:xfrm>
              <a:off x="2025650" y="500063"/>
              <a:ext cx="7937" cy="0"/>
            </a:xfrm>
            <a:custGeom>
              <a:avLst/>
              <a:gdLst>
                <a:gd name="T0" fmla="*/ 0 w 3"/>
                <a:gd name="T1" fmla="*/ 0 w 3"/>
                <a:gd name="T2" fmla="*/ 0 w 3"/>
                <a:gd name="T3" fmla="*/ 3 w 3"/>
                <a:gd name="T4" fmla="*/ 3 w 3"/>
                <a:gd name="T5" fmla="*/ 3 w 3"/>
                <a:gd name="T6" fmla="*/ 0 w 3"/>
              </a:gdLst>
              <a:ahLst/>
              <a:cxnLst>
                <a:cxn ang="0">
                  <a:pos x="T0" y="0"/>
                </a:cxn>
                <a:cxn ang="0">
                  <a:pos x="T1" y="0"/>
                </a:cxn>
                <a:cxn ang="0">
                  <a:pos x="T2" y="0"/>
                </a:cxn>
                <a:cxn ang="0">
                  <a:pos x="T3" y="0"/>
                </a:cxn>
                <a:cxn ang="0">
                  <a:pos x="T4" y="0"/>
                </a:cxn>
                <a:cxn ang="0">
                  <a:pos x="T5" y="0"/>
                </a:cxn>
                <a:cxn ang="0">
                  <a:pos x="T6" y="0"/>
                </a:cxn>
              </a:cxnLst>
              <a:rect l="0" t="0" r="r" b="b"/>
              <a:pathLst>
                <a:path w="3">
                  <a:moveTo>
                    <a:pt x="0" y="0"/>
                  </a:moveTo>
                  <a:cubicBezTo>
                    <a:pt x="0" y="0"/>
                    <a:pt x="0" y="0"/>
                    <a:pt x="0" y="0"/>
                  </a:cubicBezTo>
                  <a:cubicBezTo>
                    <a:pt x="0" y="0"/>
                    <a:pt x="0" y="0"/>
                    <a:pt x="0" y="0"/>
                  </a:cubicBezTo>
                  <a:cubicBezTo>
                    <a:pt x="3" y="0"/>
                    <a:pt x="3" y="0"/>
                    <a:pt x="3" y="0"/>
                  </a:cubicBezTo>
                  <a:cubicBezTo>
                    <a:pt x="3" y="0"/>
                    <a:pt x="3" y="0"/>
                    <a:pt x="3" y="0"/>
                  </a:cubicBezTo>
                  <a:cubicBezTo>
                    <a:pt x="3" y="0"/>
                    <a:pt x="3" y="0"/>
                    <a:pt x="3" y="0"/>
                  </a:cubicBez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7" name="Freeform 286"/>
            <p:cNvSpPr>
              <a:spLocks/>
            </p:cNvSpPr>
            <p:nvPr/>
          </p:nvSpPr>
          <p:spPr bwMode="auto">
            <a:xfrm>
              <a:off x="1838326" y="303213"/>
              <a:ext cx="384175" cy="242888"/>
            </a:xfrm>
            <a:custGeom>
              <a:avLst/>
              <a:gdLst>
                <a:gd name="T0" fmla="*/ 125 w 135"/>
                <a:gd name="T1" fmla="*/ 0 h 85"/>
                <a:gd name="T2" fmla="*/ 127 w 135"/>
                <a:gd name="T3" fmla="*/ 4 h 85"/>
                <a:gd name="T4" fmla="*/ 129 w 135"/>
                <a:gd name="T5" fmla="*/ 4 h 85"/>
                <a:gd name="T6" fmla="*/ 129 w 135"/>
                <a:gd name="T7" fmla="*/ 79 h 85"/>
                <a:gd name="T8" fmla="*/ 79 w 135"/>
                <a:gd name="T9" fmla="*/ 76 h 85"/>
                <a:gd name="T10" fmla="*/ 78 w 135"/>
                <a:gd name="T11" fmla="*/ 76 h 85"/>
                <a:gd name="T12" fmla="*/ 67 w 135"/>
                <a:gd name="T13" fmla="*/ 79 h 85"/>
                <a:gd name="T14" fmla="*/ 67 w 135"/>
                <a:gd name="T15" fmla="*/ 79 h 85"/>
                <a:gd name="T16" fmla="*/ 57 w 135"/>
                <a:gd name="T17" fmla="*/ 76 h 85"/>
                <a:gd name="T18" fmla="*/ 56 w 135"/>
                <a:gd name="T19" fmla="*/ 76 h 85"/>
                <a:gd name="T20" fmla="*/ 6 w 135"/>
                <a:gd name="T21" fmla="*/ 79 h 85"/>
                <a:gd name="T22" fmla="*/ 6 w 135"/>
                <a:gd name="T23" fmla="*/ 4 h 85"/>
                <a:gd name="T24" fmla="*/ 8 w 135"/>
                <a:gd name="T25" fmla="*/ 4 h 85"/>
                <a:gd name="T26" fmla="*/ 10 w 135"/>
                <a:gd name="T27" fmla="*/ 0 h 85"/>
                <a:gd name="T28" fmla="*/ 0 w 135"/>
                <a:gd name="T29" fmla="*/ 0 h 85"/>
                <a:gd name="T30" fmla="*/ 0 w 135"/>
                <a:gd name="T31" fmla="*/ 85 h 85"/>
                <a:gd name="T32" fmla="*/ 55 w 135"/>
                <a:gd name="T33" fmla="*/ 81 h 85"/>
                <a:gd name="T34" fmla="*/ 57 w 135"/>
                <a:gd name="T35" fmla="*/ 81 h 85"/>
                <a:gd name="T36" fmla="*/ 67 w 135"/>
                <a:gd name="T37" fmla="*/ 85 h 85"/>
                <a:gd name="T38" fmla="*/ 67 w 135"/>
                <a:gd name="T39" fmla="*/ 85 h 85"/>
                <a:gd name="T40" fmla="*/ 78 w 135"/>
                <a:gd name="T41" fmla="*/ 81 h 85"/>
                <a:gd name="T42" fmla="*/ 80 w 135"/>
                <a:gd name="T43" fmla="*/ 81 h 85"/>
                <a:gd name="T44" fmla="*/ 135 w 135"/>
                <a:gd name="T45" fmla="*/ 85 h 85"/>
                <a:gd name="T46" fmla="*/ 135 w 135"/>
                <a:gd name="T47" fmla="*/ 0 h 85"/>
                <a:gd name="T48" fmla="*/ 125 w 135"/>
                <a:gd name="T49" fmla="*/ 0 h 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35" h="85">
                  <a:moveTo>
                    <a:pt x="125" y="0"/>
                  </a:moveTo>
                  <a:cubicBezTo>
                    <a:pt x="127" y="4"/>
                    <a:pt x="127" y="4"/>
                    <a:pt x="127" y="4"/>
                  </a:cubicBezTo>
                  <a:cubicBezTo>
                    <a:pt x="129" y="4"/>
                    <a:pt x="129" y="4"/>
                    <a:pt x="129" y="4"/>
                  </a:cubicBezTo>
                  <a:cubicBezTo>
                    <a:pt x="129" y="79"/>
                    <a:pt x="129" y="79"/>
                    <a:pt x="129" y="79"/>
                  </a:cubicBezTo>
                  <a:cubicBezTo>
                    <a:pt x="79" y="76"/>
                    <a:pt x="79" y="76"/>
                    <a:pt x="79" y="76"/>
                  </a:cubicBezTo>
                  <a:cubicBezTo>
                    <a:pt x="78" y="76"/>
                    <a:pt x="78" y="76"/>
                    <a:pt x="78" y="76"/>
                  </a:cubicBezTo>
                  <a:cubicBezTo>
                    <a:pt x="78" y="77"/>
                    <a:pt x="75" y="79"/>
                    <a:pt x="67" y="79"/>
                  </a:cubicBezTo>
                  <a:cubicBezTo>
                    <a:pt x="67" y="79"/>
                    <a:pt x="67" y="79"/>
                    <a:pt x="67" y="79"/>
                  </a:cubicBezTo>
                  <a:cubicBezTo>
                    <a:pt x="59" y="79"/>
                    <a:pt x="57" y="77"/>
                    <a:pt x="57" y="76"/>
                  </a:cubicBezTo>
                  <a:cubicBezTo>
                    <a:pt x="56" y="76"/>
                    <a:pt x="56" y="76"/>
                    <a:pt x="56" y="76"/>
                  </a:cubicBezTo>
                  <a:cubicBezTo>
                    <a:pt x="6" y="79"/>
                    <a:pt x="6" y="79"/>
                    <a:pt x="6" y="79"/>
                  </a:cubicBezTo>
                  <a:cubicBezTo>
                    <a:pt x="6" y="4"/>
                    <a:pt x="6" y="4"/>
                    <a:pt x="6" y="4"/>
                  </a:cubicBezTo>
                  <a:cubicBezTo>
                    <a:pt x="8" y="4"/>
                    <a:pt x="8" y="4"/>
                    <a:pt x="8" y="4"/>
                  </a:cubicBezTo>
                  <a:cubicBezTo>
                    <a:pt x="10" y="0"/>
                    <a:pt x="10" y="0"/>
                    <a:pt x="10" y="0"/>
                  </a:cubicBezTo>
                  <a:cubicBezTo>
                    <a:pt x="0" y="0"/>
                    <a:pt x="0" y="0"/>
                    <a:pt x="0" y="0"/>
                  </a:cubicBezTo>
                  <a:cubicBezTo>
                    <a:pt x="0" y="85"/>
                    <a:pt x="0" y="85"/>
                    <a:pt x="0" y="85"/>
                  </a:cubicBezTo>
                  <a:cubicBezTo>
                    <a:pt x="55" y="81"/>
                    <a:pt x="55" y="81"/>
                    <a:pt x="55" y="81"/>
                  </a:cubicBezTo>
                  <a:cubicBezTo>
                    <a:pt x="57" y="81"/>
                    <a:pt x="57" y="81"/>
                    <a:pt x="57" y="81"/>
                  </a:cubicBezTo>
                  <a:cubicBezTo>
                    <a:pt x="57" y="82"/>
                    <a:pt x="59" y="85"/>
                    <a:pt x="67" y="85"/>
                  </a:cubicBezTo>
                  <a:cubicBezTo>
                    <a:pt x="67" y="85"/>
                    <a:pt x="67" y="85"/>
                    <a:pt x="67" y="85"/>
                  </a:cubicBezTo>
                  <a:cubicBezTo>
                    <a:pt x="76" y="85"/>
                    <a:pt x="78" y="82"/>
                    <a:pt x="78" y="81"/>
                  </a:cubicBezTo>
                  <a:cubicBezTo>
                    <a:pt x="80" y="81"/>
                    <a:pt x="80" y="81"/>
                    <a:pt x="80" y="81"/>
                  </a:cubicBezTo>
                  <a:cubicBezTo>
                    <a:pt x="135" y="85"/>
                    <a:pt x="135" y="85"/>
                    <a:pt x="135" y="85"/>
                  </a:cubicBezTo>
                  <a:cubicBezTo>
                    <a:pt x="135" y="0"/>
                    <a:pt x="135" y="0"/>
                    <a:pt x="135" y="0"/>
                  </a:cubicBezTo>
                  <a:lnTo>
                    <a:pt x="125"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sp>
          <p:nvSpPr>
            <p:cNvPr id="128" name="Freeform 287"/>
            <p:cNvSpPr>
              <a:spLocks noEditPoints="1"/>
            </p:cNvSpPr>
            <p:nvPr/>
          </p:nvSpPr>
          <p:spPr bwMode="auto">
            <a:xfrm>
              <a:off x="1878013" y="271463"/>
              <a:ext cx="304800" cy="236538"/>
            </a:xfrm>
            <a:custGeom>
              <a:avLst/>
              <a:gdLst>
                <a:gd name="T0" fmla="*/ 55 w 107"/>
                <a:gd name="T1" fmla="*/ 83 h 83"/>
                <a:gd name="T2" fmla="*/ 107 w 107"/>
                <a:gd name="T3" fmla="*/ 83 h 83"/>
                <a:gd name="T4" fmla="*/ 100 w 107"/>
                <a:gd name="T5" fmla="*/ 7 h 83"/>
                <a:gd name="T6" fmla="*/ 55 w 107"/>
                <a:gd name="T7" fmla="*/ 11 h 83"/>
                <a:gd name="T8" fmla="*/ 52 w 107"/>
                <a:gd name="T9" fmla="*/ 77 h 83"/>
                <a:gd name="T10" fmla="*/ 27 w 107"/>
                <a:gd name="T11" fmla="*/ 0 h 83"/>
                <a:gd name="T12" fmla="*/ 0 w 107"/>
                <a:gd name="T13" fmla="*/ 20 h 83"/>
                <a:gd name="T14" fmla="*/ 44 w 107"/>
                <a:gd name="T15" fmla="*/ 80 h 83"/>
                <a:gd name="T16" fmla="*/ 93 w 107"/>
                <a:gd name="T17" fmla="*/ 51 h 83"/>
                <a:gd name="T18" fmla="*/ 62 w 107"/>
                <a:gd name="T19" fmla="*/ 54 h 83"/>
                <a:gd name="T20" fmla="*/ 60 w 107"/>
                <a:gd name="T21" fmla="*/ 54 h 83"/>
                <a:gd name="T22" fmla="*/ 92 w 107"/>
                <a:gd name="T23" fmla="*/ 48 h 83"/>
                <a:gd name="T24" fmla="*/ 93 w 107"/>
                <a:gd name="T25" fmla="*/ 37 h 83"/>
                <a:gd name="T26" fmla="*/ 62 w 107"/>
                <a:gd name="T27" fmla="*/ 41 h 83"/>
                <a:gd name="T28" fmla="*/ 60 w 107"/>
                <a:gd name="T29" fmla="*/ 41 h 83"/>
                <a:gd name="T30" fmla="*/ 92 w 107"/>
                <a:gd name="T31" fmla="*/ 35 h 83"/>
                <a:gd name="T32" fmla="*/ 98 w 107"/>
                <a:gd name="T33" fmla="*/ 12 h 83"/>
                <a:gd name="T34" fmla="*/ 102 w 107"/>
                <a:gd name="T35" fmla="*/ 76 h 83"/>
                <a:gd name="T36" fmla="*/ 98 w 107"/>
                <a:gd name="T37" fmla="*/ 12 h 83"/>
                <a:gd name="T38" fmla="*/ 92 w 107"/>
                <a:gd name="T39" fmla="*/ 21 h 83"/>
                <a:gd name="T40" fmla="*/ 91 w 107"/>
                <a:gd name="T41" fmla="*/ 25 h 83"/>
                <a:gd name="T42" fmla="*/ 61 w 107"/>
                <a:gd name="T43" fmla="*/ 28 h 83"/>
                <a:gd name="T44" fmla="*/ 60 w 107"/>
                <a:gd name="T45" fmla="*/ 24 h 83"/>
                <a:gd name="T46" fmla="*/ 47 w 107"/>
                <a:gd name="T47" fmla="*/ 24 h 83"/>
                <a:gd name="T48" fmla="*/ 46 w 107"/>
                <a:gd name="T49" fmla="*/ 28 h 83"/>
                <a:gd name="T50" fmla="*/ 16 w 107"/>
                <a:gd name="T51" fmla="*/ 25 h 83"/>
                <a:gd name="T52" fmla="*/ 15 w 107"/>
                <a:gd name="T53" fmla="*/ 21 h 83"/>
                <a:gd name="T54" fmla="*/ 47 w 107"/>
                <a:gd name="T55" fmla="*/ 38 h 83"/>
                <a:gd name="T56" fmla="*/ 46 w 107"/>
                <a:gd name="T57" fmla="*/ 41 h 83"/>
                <a:gd name="T58" fmla="*/ 16 w 107"/>
                <a:gd name="T59" fmla="*/ 38 h 83"/>
                <a:gd name="T60" fmla="*/ 15 w 107"/>
                <a:gd name="T61" fmla="*/ 34 h 83"/>
                <a:gd name="T62" fmla="*/ 4 w 107"/>
                <a:gd name="T63" fmla="*/ 76 h 83"/>
                <a:gd name="T64" fmla="*/ 8 w 107"/>
                <a:gd name="T65" fmla="*/ 12 h 83"/>
                <a:gd name="T66" fmla="*/ 16 w 107"/>
                <a:gd name="T67" fmla="*/ 52 h 83"/>
                <a:gd name="T68" fmla="*/ 15 w 107"/>
                <a:gd name="T69" fmla="*/ 48 h 83"/>
                <a:gd name="T70" fmla="*/ 47 w 107"/>
                <a:gd name="T71" fmla="*/ 54 h 83"/>
                <a:gd name="T72" fmla="*/ 44 w 107"/>
                <a:gd name="T73" fmla="*/ 54 h 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07" h="83">
                  <a:moveTo>
                    <a:pt x="52" y="83"/>
                  </a:moveTo>
                  <a:cubicBezTo>
                    <a:pt x="55" y="83"/>
                    <a:pt x="55" y="83"/>
                    <a:pt x="55" y="83"/>
                  </a:cubicBezTo>
                  <a:cubicBezTo>
                    <a:pt x="61" y="83"/>
                    <a:pt x="63" y="80"/>
                    <a:pt x="63" y="80"/>
                  </a:cubicBezTo>
                  <a:cubicBezTo>
                    <a:pt x="107" y="83"/>
                    <a:pt x="107" y="83"/>
                    <a:pt x="107" y="83"/>
                  </a:cubicBezTo>
                  <a:cubicBezTo>
                    <a:pt x="107" y="20"/>
                    <a:pt x="107" y="20"/>
                    <a:pt x="107" y="20"/>
                  </a:cubicBezTo>
                  <a:cubicBezTo>
                    <a:pt x="100" y="7"/>
                    <a:pt x="100" y="7"/>
                    <a:pt x="100" y="7"/>
                  </a:cubicBezTo>
                  <a:cubicBezTo>
                    <a:pt x="100" y="7"/>
                    <a:pt x="94" y="0"/>
                    <a:pt x="80" y="0"/>
                  </a:cubicBezTo>
                  <a:cubicBezTo>
                    <a:pt x="66" y="0"/>
                    <a:pt x="55" y="11"/>
                    <a:pt x="55" y="11"/>
                  </a:cubicBezTo>
                  <a:cubicBezTo>
                    <a:pt x="55" y="11"/>
                    <a:pt x="55" y="63"/>
                    <a:pt x="55" y="77"/>
                  </a:cubicBezTo>
                  <a:cubicBezTo>
                    <a:pt x="52" y="77"/>
                    <a:pt x="52" y="77"/>
                    <a:pt x="52" y="77"/>
                  </a:cubicBezTo>
                  <a:cubicBezTo>
                    <a:pt x="52" y="11"/>
                    <a:pt x="52" y="11"/>
                    <a:pt x="52" y="11"/>
                  </a:cubicBezTo>
                  <a:cubicBezTo>
                    <a:pt x="52" y="11"/>
                    <a:pt x="41" y="0"/>
                    <a:pt x="27" y="0"/>
                  </a:cubicBezTo>
                  <a:cubicBezTo>
                    <a:pt x="13" y="0"/>
                    <a:pt x="7" y="7"/>
                    <a:pt x="7" y="7"/>
                  </a:cubicBezTo>
                  <a:cubicBezTo>
                    <a:pt x="0" y="20"/>
                    <a:pt x="0" y="20"/>
                    <a:pt x="0" y="20"/>
                  </a:cubicBezTo>
                  <a:cubicBezTo>
                    <a:pt x="0" y="83"/>
                    <a:pt x="0" y="83"/>
                    <a:pt x="0" y="83"/>
                  </a:cubicBezTo>
                  <a:cubicBezTo>
                    <a:pt x="44" y="80"/>
                    <a:pt x="44" y="80"/>
                    <a:pt x="44" y="80"/>
                  </a:cubicBezTo>
                  <a:cubicBezTo>
                    <a:pt x="44" y="80"/>
                    <a:pt x="46" y="83"/>
                    <a:pt x="52" y="83"/>
                  </a:cubicBezTo>
                  <a:close/>
                  <a:moveTo>
                    <a:pt x="93" y="51"/>
                  </a:moveTo>
                  <a:cubicBezTo>
                    <a:pt x="93" y="52"/>
                    <a:pt x="92" y="52"/>
                    <a:pt x="91" y="52"/>
                  </a:cubicBezTo>
                  <a:cubicBezTo>
                    <a:pt x="90" y="52"/>
                    <a:pt x="73" y="44"/>
                    <a:pt x="62" y="54"/>
                  </a:cubicBezTo>
                  <a:cubicBezTo>
                    <a:pt x="62" y="55"/>
                    <a:pt x="62" y="55"/>
                    <a:pt x="61" y="55"/>
                  </a:cubicBezTo>
                  <a:cubicBezTo>
                    <a:pt x="60" y="55"/>
                    <a:pt x="60" y="55"/>
                    <a:pt x="60" y="54"/>
                  </a:cubicBezTo>
                  <a:cubicBezTo>
                    <a:pt x="59" y="53"/>
                    <a:pt x="59" y="52"/>
                    <a:pt x="60" y="51"/>
                  </a:cubicBezTo>
                  <a:cubicBezTo>
                    <a:pt x="73" y="39"/>
                    <a:pt x="91" y="48"/>
                    <a:pt x="92" y="48"/>
                  </a:cubicBezTo>
                  <a:cubicBezTo>
                    <a:pt x="93" y="48"/>
                    <a:pt x="94" y="50"/>
                    <a:pt x="93" y="51"/>
                  </a:cubicBezTo>
                  <a:close/>
                  <a:moveTo>
                    <a:pt x="93" y="37"/>
                  </a:moveTo>
                  <a:cubicBezTo>
                    <a:pt x="93" y="38"/>
                    <a:pt x="92" y="39"/>
                    <a:pt x="91" y="38"/>
                  </a:cubicBezTo>
                  <a:cubicBezTo>
                    <a:pt x="90" y="38"/>
                    <a:pt x="73" y="31"/>
                    <a:pt x="62" y="41"/>
                  </a:cubicBezTo>
                  <a:cubicBezTo>
                    <a:pt x="62" y="41"/>
                    <a:pt x="62" y="41"/>
                    <a:pt x="61" y="41"/>
                  </a:cubicBezTo>
                  <a:cubicBezTo>
                    <a:pt x="60" y="41"/>
                    <a:pt x="60" y="41"/>
                    <a:pt x="60" y="41"/>
                  </a:cubicBezTo>
                  <a:cubicBezTo>
                    <a:pt x="59" y="40"/>
                    <a:pt x="59" y="39"/>
                    <a:pt x="60" y="38"/>
                  </a:cubicBezTo>
                  <a:cubicBezTo>
                    <a:pt x="73" y="26"/>
                    <a:pt x="91" y="34"/>
                    <a:pt x="92" y="35"/>
                  </a:cubicBezTo>
                  <a:cubicBezTo>
                    <a:pt x="93" y="35"/>
                    <a:pt x="94" y="36"/>
                    <a:pt x="93" y="37"/>
                  </a:cubicBezTo>
                  <a:close/>
                  <a:moveTo>
                    <a:pt x="98" y="12"/>
                  </a:moveTo>
                  <a:cubicBezTo>
                    <a:pt x="102" y="20"/>
                    <a:pt x="102" y="20"/>
                    <a:pt x="102" y="20"/>
                  </a:cubicBezTo>
                  <a:cubicBezTo>
                    <a:pt x="102" y="76"/>
                    <a:pt x="102" y="76"/>
                    <a:pt x="102" y="76"/>
                  </a:cubicBezTo>
                  <a:cubicBezTo>
                    <a:pt x="98" y="68"/>
                    <a:pt x="98" y="68"/>
                    <a:pt x="98" y="68"/>
                  </a:cubicBezTo>
                  <a:lnTo>
                    <a:pt x="98" y="12"/>
                  </a:lnTo>
                  <a:close/>
                  <a:moveTo>
                    <a:pt x="60" y="24"/>
                  </a:moveTo>
                  <a:cubicBezTo>
                    <a:pt x="73" y="12"/>
                    <a:pt x="91" y="21"/>
                    <a:pt x="92" y="21"/>
                  </a:cubicBezTo>
                  <a:cubicBezTo>
                    <a:pt x="93" y="21"/>
                    <a:pt x="94" y="23"/>
                    <a:pt x="93" y="24"/>
                  </a:cubicBezTo>
                  <a:cubicBezTo>
                    <a:pt x="93" y="25"/>
                    <a:pt x="92" y="25"/>
                    <a:pt x="91" y="25"/>
                  </a:cubicBezTo>
                  <a:cubicBezTo>
                    <a:pt x="90" y="25"/>
                    <a:pt x="73" y="17"/>
                    <a:pt x="62" y="27"/>
                  </a:cubicBezTo>
                  <a:cubicBezTo>
                    <a:pt x="62" y="28"/>
                    <a:pt x="62" y="28"/>
                    <a:pt x="61" y="28"/>
                  </a:cubicBezTo>
                  <a:cubicBezTo>
                    <a:pt x="60" y="28"/>
                    <a:pt x="60" y="28"/>
                    <a:pt x="60" y="27"/>
                  </a:cubicBezTo>
                  <a:cubicBezTo>
                    <a:pt x="59" y="26"/>
                    <a:pt x="59" y="25"/>
                    <a:pt x="60" y="24"/>
                  </a:cubicBezTo>
                  <a:close/>
                  <a:moveTo>
                    <a:pt x="15" y="21"/>
                  </a:moveTo>
                  <a:cubicBezTo>
                    <a:pt x="15" y="21"/>
                    <a:pt x="34" y="12"/>
                    <a:pt x="47" y="24"/>
                  </a:cubicBezTo>
                  <a:cubicBezTo>
                    <a:pt x="48" y="25"/>
                    <a:pt x="48" y="26"/>
                    <a:pt x="47" y="27"/>
                  </a:cubicBezTo>
                  <a:cubicBezTo>
                    <a:pt x="47" y="28"/>
                    <a:pt x="46" y="28"/>
                    <a:pt x="46" y="28"/>
                  </a:cubicBezTo>
                  <a:cubicBezTo>
                    <a:pt x="45" y="28"/>
                    <a:pt x="45" y="28"/>
                    <a:pt x="44" y="27"/>
                  </a:cubicBezTo>
                  <a:cubicBezTo>
                    <a:pt x="33" y="17"/>
                    <a:pt x="17" y="25"/>
                    <a:pt x="16" y="25"/>
                  </a:cubicBezTo>
                  <a:cubicBezTo>
                    <a:pt x="15" y="25"/>
                    <a:pt x="14" y="25"/>
                    <a:pt x="14" y="24"/>
                  </a:cubicBezTo>
                  <a:cubicBezTo>
                    <a:pt x="13" y="23"/>
                    <a:pt x="14" y="21"/>
                    <a:pt x="15" y="21"/>
                  </a:cubicBezTo>
                  <a:close/>
                  <a:moveTo>
                    <a:pt x="15" y="34"/>
                  </a:moveTo>
                  <a:cubicBezTo>
                    <a:pt x="15" y="34"/>
                    <a:pt x="34" y="26"/>
                    <a:pt x="47" y="38"/>
                  </a:cubicBezTo>
                  <a:cubicBezTo>
                    <a:pt x="48" y="39"/>
                    <a:pt x="48" y="40"/>
                    <a:pt x="47" y="41"/>
                  </a:cubicBezTo>
                  <a:cubicBezTo>
                    <a:pt x="47" y="41"/>
                    <a:pt x="46" y="41"/>
                    <a:pt x="46" y="41"/>
                  </a:cubicBezTo>
                  <a:cubicBezTo>
                    <a:pt x="45" y="41"/>
                    <a:pt x="45" y="41"/>
                    <a:pt x="44" y="41"/>
                  </a:cubicBezTo>
                  <a:cubicBezTo>
                    <a:pt x="33" y="31"/>
                    <a:pt x="17" y="38"/>
                    <a:pt x="16" y="38"/>
                  </a:cubicBezTo>
                  <a:cubicBezTo>
                    <a:pt x="15" y="39"/>
                    <a:pt x="14" y="38"/>
                    <a:pt x="14" y="37"/>
                  </a:cubicBezTo>
                  <a:cubicBezTo>
                    <a:pt x="13" y="36"/>
                    <a:pt x="14" y="35"/>
                    <a:pt x="15" y="34"/>
                  </a:cubicBezTo>
                  <a:close/>
                  <a:moveTo>
                    <a:pt x="8" y="68"/>
                  </a:moveTo>
                  <a:cubicBezTo>
                    <a:pt x="4" y="76"/>
                    <a:pt x="4" y="76"/>
                    <a:pt x="4" y="76"/>
                  </a:cubicBezTo>
                  <a:cubicBezTo>
                    <a:pt x="4" y="20"/>
                    <a:pt x="4" y="20"/>
                    <a:pt x="4" y="20"/>
                  </a:cubicBezTo>
                  <a:cubicBezTo>
                    <a:pt x="8" y="12"/>
                    <a:pt x="8" y="12"/>
                    <a:pt x="8" y="12"/>
                  </a:cubicBezTo>
                  <a:lnTo>
                    <a:pt x="8" y="68"/>
                  </a:lnTo>
                  <a:close/>
                  <a:moveTo>
                    <a:pt x="16" y="52"/>
                  </a:moveTo>
                  <a:cubicBezTo>
                    <a:pt x="15" y="52"/>
                    <a:pt x="14" y="52"/>
                    <a:pt x="14" y="50"/>
                  </a:cubicBezTo>
                  <a:cubicBezTo>
                    <a:pt x="13" y="49"/>
                    <a:pt x="14" y="48"/>
                    <a:pt x="15" y="48"/>
                  </a:cubicBezTo>
                  <a:cubicBezTo>
                    <a:pt x="15" y="47"/>
                    <a:pt x="34" y="39"/>
                    <a:pt x="47" y="51"/>
                  </a:cubicBezTo>
                  <a:cubicBezTo>
                    <a:pt x="48" y="52"/>
                    <a:pt x="48" y="53"/>
                    <a:pt x="47" y="54"/>
                  </a:cubicBezTo>
                  <a:cubicBezTo>
                    <a:pt x="47" y="54"/>
                    <a:pt x="46" y="55"/>
                    <a:pt x="46" y="55"/>
                  </a:cubicBezTo>
                  <a:cubicBezTo>
                    <a:pt x="45" y="55"/>
                    <a:pt x="45" y="55"/>
                    <a:pt x="44" y="54"/>
                  </a:cubicBezTo>
                  <a:cubicBezTo>
                    <a:pt x="33" y="44"/>
                    <a:pt x="17" y="51"/>
                    <a:pt x="16" y="52"/>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fr-FR"/>
            </a:p>
          </p:txBody>
        </p:sp>
      </p:grpSp>
    </p:spTree>
    <p:extLst>
      <p:ext uri="{BB962C8B-B14F-4D97-AF65-F5344CB8AC3E}">
        <p14:creationId xmlns:p14="http://schemas.microsoft.com/office/powerpoint/2010/main" val="1238481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5298" name="Objet 4" hidden="1"/>
          <p:cNvGraphicFramePr>
            <a:graphicFrameLocks noChangeAspect="1"/>
          </p:cNvGraphicFramePr>
          <p:nvPr>
            <p:custDataLst>
              <p:tags r:id="rId2"/>
            </p:custDataLst>
            <p:extLst/>
          </p:nvPr>
        </p:nvGraphicFramePr>
        <p:xfrm>
          <a:off x="1588" y="1588"/>
          <a:ext cx="1587" cy="1587"/>
        </p:xfrm>
        <a:graphic>
          <a:graphicData uri="http://schemas.openxmlformats.org/presentationml/2006/ole">
            <mc:AlternateContent xmlns:mc="http://schemas.openxmlformats.org/markup-compatibility/2006">
              <mc:Choice xmlns:v="urn:schemas-microsoft-com:vml" Requires="v">
                <p:oleObj spid="_x0000_s846058" name="think-cell Slide" r:id="rId5" imgW="270" imgH="270" progId="TCLayout.ActiveDocument.1">
                  <p:embed/>
                </p:oleObj>
              </mc:Choice>
              <mc:Fallback>
                <p:oleObj name="think-cell Slide" r:id="rId5" imgW="270" imgH="270" progId="TCLayout.ActiveDocument.1">
                  <p:embed/>
                  <p:pic>
                    <p:nvPicPr>
                      <p:cNvPr id="0" name=""/>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88" y="1588"/>
                        <a:ext cx="1587" cy="1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graphicFrame>
        <p:nvGraphicFramePr>
          <p:cNvPr id="43" name="Tableau 5"/>
          <p:cNvGraphicFramePr>
            <a:graphicFrameLocks noGrp="1"/>
          </p:cNvGraphicFramePr>
          <p:nvPr>
            <p:extLst>
              <p:ext uri="{D42A27DB-BD31-4B8C-83A1-F6EECF244321}">
                <p14:modId xmlns:p14="http://schemas.microsoft.com/office/powerpoint/2010/main" val="3767703249"/>
              </p:ext>
            </p:extLst>
          </p:nvPr>
        </p:nvGraphicFramePr>
        <p:xfrm>
          <a:off x="1413905" y="2174769"/>
          <a:ext cx="8104055" cy="2529870"/>
        </p:xfrm>
        <a:graphic>
          <a:graphicData uri="http://schemas.openxmlformats.org/drawingml/2006/table">
            <a:tbl>
              <a:tblPr firstRow="1" firstCol="1" bandRow="1">
                <a:tableStyleId>{68D230F3-CF80-4859-8CE7-A43EE81993B5}</a:tableStyleId>
              </a:tblPr>
              <a:tblGrid>
                <a:gridCol w="2616044"/>
                <a:gridCol w="5488011"/>
              </a:tblGrid>
              <a:tr h="387804">
                <a:tc>
                  <a:txBody>
                    <a:bodyPr/>
                    <a:lstStyle/>
                    <a:p>
                      <a:pPr marL="0" algn="l" defTabSz="914400" rtl="0" eaLnBrk="1" latinLnBrk="0" hangingPunct="1">
                        <a:lnSpc>
                          <a:spcPct val="115000"/>
                        </a:lnSpc>
                        <a:spcAft>
                          <a:spcPts val="1000"/>
                        </a:spcAft>
                      </a:pPr>
                      <a:r>
                        <a:rPr lang="fr-FR" sz="1600" b="1" kern="1200" dirty="0">
                          <a:solidFill>
                            <a:srgbClr val="3E5E89"/>
                          </a:solidFill>
                          <a:effectLst/>
                          <a:latin typeface="+mn-lt"/>
                          <a:ea typeface="+mn-ea"/>
                          <a:cs typeface="Calibri" panose="020F0502020204030204" pitchFamily="34" charset="0"/>
                        </a:rPr>
                        <a:t>Professionnels de santé</a:t>
                      </a: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c>
                  <a:txBody>
                    <a:bodyPr/>
                    <a:lstStyle/>
                    <a:p>
                      <a:pPr algn="l">
                        <a:lnSpc>
                          <a:spcPct val="115000"/>
                        </a:lnSpc>
                        <a:spcAft>
                          <a:spcPts val="1000"/>
                        </a:spcAft>
                      </a:pPr>
                      <a:r>
                        <a:rPr lang="fr-FR" sz="1600" dirty="0">
                          <a:solidFill>
                            <a:srgbClr val="3E5E89"/>
                          </a:solidFill>
                          <a:effectLst/>
                          <a:latin typeface="+mn-lt"/>
                          <a:cs typeface="Calibri" panose="020F0502020204030204" pitchFamily="34" charset="0"/>
                        </a:rPr>
                        <a:t>Type(s) de document attendu(s) </a:t>
                      </a:r>
                      <a:r>
                        <a:rPr lang="fr-FR" sz="1600" dirty="0" smtClean="0">
                          <a:solidFill>
                            <a:srgbClr val="3E5E89"/>
                          </a:solidFill>
                          <a:effectLst/>
                          <a:latin typeface="+mn-lt"/>
                          <a:cs typeface="Calibri" panose="020F0502020204030204" pitchFamily="34" charset="0"/>
                        </a:rPr>
                        <a:t>en priorité</a:t>
                      </a:r>
                      <a:endParaRPr lang="fr-FR" sz="1600" dirty="0">
                        <a:solidFill>
                          <a:srgbClr val="3E5E89"/>
                        </a:solidFill>
                        <a:effectLst/>
                        <a:latin typeface="+mn-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w="19050" cap="flat" cmpd="sng" algn="ctr">
                      <a:noFill/>
                      <a:prstDash val="solid"/>
                      <a:round/>
                      <a:headEnd type="none" w="med" len="med"/>
                      <a:tailEnd type="none" w="med" len="med"/>
                    </a:lnT>
                    <a:lnB w="12700" cmpd="sng">
                      <a:noFill/>
                    </a:lnB>
                    <a:lnTlToBr w="12700" cmpd="sng">
                      <a:noFill/>
                      <a:prstDash val="solid"/>
                    </a:lnTlToBr>
                    <a:lnBlToTr w="12700" cmpd="sng">
                      <a:noFill/>
                      <a:prstDash val="solid"/>
                    </a:lnBlToTr>
                  </a:tcPr>
                </a:tc>
              </a:tr>
              <a:tr h="300311">
                <a:tc>
                  <a:txBody>
                    <a:bodyPr/>
                    <a:lstStyle/>
                    <a:p>
                      <a:pPr algn="l">
                        <a:lnSpc>
                          <a:spcPct val="115000"/>
                        </a:lnSpc>
                        <a:spcAft>
                          <a:spcPts val="1000"/>
                        </a:spcAft>
                      </a:pPr>
                      <a:r>
                        <a:rPr lang="fr-FR" sz="1400" b="1" dirty="0">
                          <a:solidFill>
                            <a:srgbClr val="3E5E89"/>
                          </a:solidFill>
                          <a:effectLst/>
                        </a:rPr>
                        <a:t>Médecin traitant</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w="12700" cmpd="sng">
                      <a:noFill/>
                    </a:lnT>
                    <a:lnB>
                      <a:noFill/>
                    </a:lnB>
                    <a:lnTlToBr w="12700" cmpd="sng">
                      <a:noFill/>
                      <a:prstDash val="solid"/>
                    </a:lnTlToBr>
                    <a:lnBlToTr w="12700" cmpd="sng">
                      <a:noFill/>
                      <a:prstDash val="solid"/>
                    </a:lnBlToTr>
                    <a:solidFill>
                      <a:schemeClr val="bg1">
                        <a:lumMod val="75000"/>
                        <a:alpha val="20000"/>
                      </a:schemeClr>
                    </a:solidFill>
                  </a:tcPr>
                </a:tc>
                <a:tc>
                  <a:txBody>
                    <a:bodyPr/>
                    <a:lstStyle/>
                    <a:p>
                      <a:pPr algn="l">
                        <a:lnSpc>
                          <a:spcPct val="115000"/>
                        </a:lnSpc>
                        <a:spcAft>
                          <a:spcPts val="1000"/>
                        </a:spcAft>
                      </a:pPr>
                      <a:r>
                        <a:rPr lang="fr-FR" sz="1400" b="0" dirty="0">
                          <a:solidFill>
                            <a:schemeClr val="bg2">
                              <a:lumMod val="50000"/>
                            </a:schemeClr>
                          </a:solidFill>
                          <a:effectLst/>
                          <a:latin typeface="+mj-lt"/>
                          <a:cs typeface="Calibri" panose="020F0502020204030204" pitchFamily="34" charset="0"/>
                        </a:rPr>
                        <a:t>Volet de Synthèse Médicale (VSM)</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w="12700" cmpd="sng">
                      <a:noFill/>
                    </a:lnT>
                    <a:lnB>
                      <a:noFill/>
                    </a:lnB>
                    <a:lnTlToBr w="12700" cmpd="sng">
                      <a:noFill/>
                      <a:prstDash val="solid"/>
                    </a:lnTlToBr>
                    <a:lnBlToTr w="12700" cmpd="sng">
                      <a:noFill/>
                      <a:prstDash val="solid"/>
                    </a:lnBlToTr>
                    <a:solidFill>
                      <a:schemeClr val="bg1">
                        <a:lumMod val="75000"/>
                        <a:alpha val="20000"/>
                      </a:schemeClr>
                    </a:solidFill>
                  </a:tcPr>
                </a:tc>
              </a:tr>
              <a:tr h="300311">
                <a:tc>
                  <a:txBody>
                    <a:bodyPr/>
                    <a:lstStyle/>
                    <a:p>
                      <a:pPr algn="l">
                        <a:lnSpc>
                          <a:spcPct val="115000"/>
                        </a:lnSpc>
                        <a:spcAft>
                          <a:spcPts val="1000"/>
                        </a:spcAft>
                      </a:pPr>
                      <a:r>
                        <a:rPr lang="fr-FR" sz="1400" b="1" dirty="0" smtClean="0">
                          <a:solidFill>
                            <a:srgbClr val="3E5E89"/>
                          </a:solidFill>
                          <a:effectLst/>
                        </a:rPr>
                        <a:t>Spécialiste</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a:lnSpc>
                          <a:spcPct val="115000"/>
                        </a:lnSpc>
                        <a:spcAft>
                          <a:spcPts val="1000"/>
                        </a:spcAft>
                      </a:pPr>
                      <a:r>
                        <a:rPr lang="fr-FR" sz="1400" b="0" dirty="0" smtClean="0">
                          <a:solidFill>
                            <a:schemeClr val="bg2">
                              <a:lumMod val="50000"/>
                            </a:schemeClr>
                          </a:solidFill>
                          <a:effectLst/>
                          <a:latin typeface="+mj-lt"/>
                          <a:cs typeface="Calibri" panose="020F0502020204030204" pitchFamily="34" charset="0"/>
                        </a:rPr>
                        <a:t>Compte-rendu </a:t>
                      </a:r>
                      <a:r>
                        <a:rPr lang="fr-FR" sz="1400" b="0" dirty="0">
                          <a:solidFill>
                            <a:schemeClr val="bg2">
                              <a:lumMod val="50000"/>
                            </a:schemeClr>
                          </a:solidFill>
                          <a:effectLst/>
                          <a:latin typeface="+mj-lt"/>
                          <a:cs typeface="Calibri" panose="020F0502020204030204" pitchFamily="34" charset="0"/>
                        </a:rPr>
                        <a:t>de consultation</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r>
              <a:tr h="340200">
                <a:tc>
                  <a:txBody>
                    <a:bodyPr/>
                    <a:lstStyle/>
                    <a:p>
                      <a:pPr algn="l">
                        <a:lnSpc>
                          <a:spcPct val="115000"/>
                        </a:lnSpc>
                        <a:spcAft>
                          <a:spcPts val="1000"/>
                        </a:spcAft>
                      </a:pPr>
                      <a:r>
                        <a:rPr lang="fr-FR" sz="1400" b="1" dirty="0" smtClean="0">
                          <a:solidFill>
                            <a:srgbClr val="3E5E89"/>
                          </a:solidFill>
                          <a:effectLst/>
                        </a:rPr>
                        <a:t>Spécialiste </a:t>
                      </a:r>
                      <a:r>
                        <a:rPr lang="fr-FR" sz="1400" b="1" dirty="0">
                          <a:solidFill>
                            <a:srgbClr val="3E5E89"/>
                          </a:solidFill>
                          <a:effectLst/>
                        </a:rPr>
                        <a:t>(Cancérologie)</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75000"/>
                        <a:alpha val="20000"/>
                      </a:schemeClr>
                    </a:solidFill>
                  </a:tcPr>
                </a:tc>
                <a:tc>
                  <a:txBody>
                    <a:bodyPr/>
                    <a:lstStyle/>
                    <a:p>
                      <a:pPr algn="l">
                        <a:lnSpc>
                          <a:spcPct val="115000"/>
                        </a:lnSpc>
                        <a:spcAft>
                          <a:spcPts val="1000"/>
                        </a:spcAft>
                      </a:pPr>
                      <a:r>
                        <a:rPr lang="fr-FR" sz="1400" b="0" dirty="0">
                          <a:solidFill>
                            <a:schemeClr val="bg2">
                              <a:lumMod val="50000"/>
                            </a:schemeClr>
                          </a:solidFill>
                          <a:effectLst/>
                          <a:latin typeface="+mj-lt"/>
                          <a:cs typeface="Calibri" panose="020F0502020204030204" pitchFamily="34" charset="0"/>
                        </a:rPr>
                        <a:t>Dossier Communicant de cancérologie (DCC)</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75000"/>
                        <a:alpha val="20000"/>
                      </a:schemeClr>
                    </a:solidFill>
                  </a:tcPr>
                </a:tc>
              </a:tr>
              <a:tr h="300311">
                <a:tc>
                  <a:txBody>
                    <a:bodyPr/>
                    <a:lstStyle/>
                    <a:p>
                      <a:pPr algn="l">
                        <a:lnSpc>
                          <a:spcPct val="115000"/>
                        </a:lnSpc>
                        <a:spcAft>
                          <a:spcPts val="1000"/>
                        </a:spcAft>
                      </a:pPr>
                      <a:r>
                        <a:rPr lang="fr-FR" sz="1400" b="1" dirty="0">
                          <a:solidFill>
                            <a:srgbClr val="3E5E89"/>
                          </a:solidFill>
                          <a:effectLst/>
                        </a:rPr>
                        <a:t>Biologiste</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a:lnSpc>
                          <a:spcPct val="115000"/>
                        </a:lnSpc>
                        <a:spcAft>
                          <a:spcPts val="1000"/>
                        </a:spcAft>
                      </a:pPr>
                      <a:r>
                        <a:rPr lang="fr-FR" sz="1400" b="0" dirty="0" smtClean="0">
                          <a:solidFill>
                            <a:schemeClr val="bg2">
                              <a:lumMod val="50000"/>
                            </a:schemeClr>
                          </a:solidFill>
                          <a:effectLst/>
                          <a:latin typeface="+mj-lt"/>
                          <a:cs typeface="Calibri" panose="020F0502020204030204" pitchFamily="34" charset="0"/>
                        </a:rPr>
                        <a:t>Compte-rendu d’examen</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r>
              <a:tr h="300311">
                <a:tc>
                  <a:txBody>
                    <a:bodyPr/>
                    <a:lstStyle/>
                    <a:p>
                      <a:pPr algn="l">
                        <a:lnSpc>
                          <a:spcPct val="115000"/>
                        </a:lnSpc>
                        <a:spcAft>
                          <a:spcPts val="1000"/>
                        </a:spcAft>
                      </a:pPr>
                      <a:r>
                        <a:rPr lang="fr-FR" sz="1400" b="1" dirty="0">
                          <a:solidFill>
                            <a:srgbClr val="3E5E89"/>
                          </a:solidFill>
                          <a:effectLst/>
                        </a:rPr>
                        <a:t>Radiologue</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75000"/>
                        <a:alpha val="20000"/>
                      </a:schemeClr>
                    </a:solidFill>
                  </a:tcPr>
                </a:tc>
                <a:tc>
                  <a:txBody>
                    <a:bodyPr/>
                    <a:lstStyle/>
                    <a:p>
                      <a:pPr algn="l">
                        <a:lnSpc>
                          <a:spcPct val="115000"/>
                        </a:lnSpc>
                        <a:spcAft>
                          <a:spcPts val="1000"/>
                        </a:spcAft>
                      </a:pPr>
                      <a:r>
                        <a:rPr lang="fr-FR" sz="1400" b="0" dirty="0" smtClean="0">
                          <a:solidFill>
                            <a:schemeClr val="bg2">
                              <a:lumMod val="50000"/>
                            </a:schemeClr>
                          </a:solidFill>
                          <a:effectLst/>
                          <a:latin typeface="+mj-lt"/>
                          <a:cs typeface="Calibri" panose="020F0502020204030204" pitchFamily="34" charset="0"/>
                        </a:rPr>
                        <a:t>Compte-rendu </a:t>
                      </a:r>
                      <a:r>
                        <a:rPr lang="fr-FR" sz="1400" b="0" dirty="0">
                          <a:solidFill>
                            <a:schemeClr val="bg2">
                              <a:lumMod val="50000"/>
                            </a:schemeClr>
                          </a:solidFill>
                          <a:effectLst/>
                          <a:latin typeface="+mj-lt"/>
                          <a:cs typeface="Calibri" panose="020F0502020204030204" pitchFamily="34" charset="0"/>
                        </a:rPr>
                        <a:t>d’imagerie médicale</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75000"/>
                        <a:alpha val="20000"/>
                      </a:schemeClr>
                    </a:solidFill>
                  </a:tcPr>
                </a:tc>
              </a:tr>
              <a:tr h="300311">
                <a:tc>
                  <a:txBody>
                    <a:bodyPr/>
                    <a:lstStyle/>
                    <a:p>
                      <a:pPr algn="l">
                        <a:lnSpc>
                          <a:spcPct val="115000"/>
                        </a:lnSpc>
                        <a:spcAft>
                          <a:spcPts val="1000"/>
                        </a:spcAft>
                      </a:pPr>
                      <a:r>
                        <a:rPr lang="fr-FR" sz="1400" b="1" dirty="0" smtClean="0">
                          <a:solidFill>
                            <a:srgbClr val="3E5E89"/>
                          </a:solidFill>
                          <a:effectLst/>
                        </a:rPr>
                        <a:t>Masseur-Kinésithérapeute</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tcPr>
                </a:tc>
                <a:tc>
                  <a:txBody>
                    <a:bodyPr/>
                    <a:lstStyle/>
                    <a:p>
                      <a:pPr algn="l">
                        <a:lnSpc>
                          <a:spcPct val="115000"/>
                        </a:lnSpc>
                        <a:spcAft>
                          <a:spcPts val="1000"/>
                        </a:spcAft>
                      </a:pPr>
                      <a:r>
                        <a:rPr lang="fr-FR" sz="1400" b="0" kern="1200" dirty="0" smtClean="0">
                          <a:solidFill>
                            <a:schemeClr val="bg2">
                              <a:lumMod val="50000"/>
                            </a:schemeClr>
                          </a:solidFill>
                          <a:effectLst/>
                          <a:latin typeface="+mn-lt"/>
                          <a:ea typeface="+mn-ea"/>
                          <a:cs typeface="Calibri" panose="020F0502020204030204" pitchFamily="34" charset="0"/>
                        </a:rPr>
                        <a:t>Bilan diagnostic</a:t>
                      </a:r>
                      <a:r>
                        <a:rPr lang="fr-FR" sz="1400" b="0" kern="1200" baseline="0" dirty="0" smtClean="0">
                          <a:solidFill>
                            <a:schemeClr val="bg2">
                              <a:lumMod val="50000"/>
                            </a:schemeClr>
                          </a:solidFill>
                          <a:effectLst/>
                          <a:latin typeface="+mn-lt"/>
                          <a:ea typeface="+mn-ea"/>
                          <a:cs typeface="Calibri" panose="020F0502020204030204" pitchFamily="34" charset="0"/>
                        </a:rPr>
                        <a:t> kinésithérapique</a:t>
                      </a:r>
                      <a:endParaRPr lang="fr-FR" sz="2000" b="0" kern="1200" dirty="0">
                        <a:solidFill>
                          <a:schemeClr val="bg2">
                            <a:lumMod val="50000"/>
                          </a:schemeClr>
                        </a:solidFill>
                        <a:effectLst/>
                        <a:latin typeface="+mn-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tcPr>
                </a:tc>
              </a:tr>
              <a:tr h="300311">
                <a:tc>
                  <a:txBody>
                    <a:bodyPr/>
                    <a:lstStyle/>
                    <a:p>
                      <a:pPr algn="l">
                        <a:lnSpc>
                          <a:spcPct val="115000"/>
                        </a:lnSpc>
                        <a:spcAft>
                          <a:spcPts val="1000"/>
                        </a:spcAft>
                      </a:pPr>
                      <a:r>
                        <a:rPr lang="fr-FR" sz="1400" b="1" dirty="0">
                          <a:solidFill>
                            <a:srgbClr val="3E5E89"/>
                          </a:solidFill>
                          <a:effectLst/>
                        </a:rPr>
                        <a:t>Infirmier</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75000"/>
                        <a:alpha val="20000"/>
                      </a:schemeClr>
                    </a:solidFill>
                  </a:tcPr>
                </a:tc>
                <a:tc>
                  <a:txBody>
                    <a:bodyPr/>
                    <a:lstStyle/>
                    <a:p>
                      <a:pPr algn="l">
                        <a:lnSpc>
                          <a:spcPct val="115000"/>
                        </a:lnSpc>
                        <a:spcAft>
                          <a:spcPts val="1000"/>
                        </a:spcAft>
                      </a:pPr>
                      <a:r>
                        <a:rPr lang="fr-FR" sz="1400" b="0" dirty="0" smtClean="0">
                          <a:solidFill>
                            <a:schemeClr val="bg2">
                              <a:lumMod val="50000"/>
                            </a:schemeClr>
                          </a:solidFill>
                          <a:effectLst/>
                          <a:latin typeface="+mj-lt"/>
                          <a:cs typeface="Calibri" panose="020F0502020204030204" pitchFamily="34" charset="0"/>
                        </a:rPr>
                        <a:t>Bilan de soins infirmier</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75000"/>
                        <a:alpha val="20000"/>
                      </a:schemeClr>
                    </a:solidFill>
                  </a:tcPr>
                </a:tc>
              </a:tr>
            </a:tbl>
          </a:graphicData>
        </a:graphic>
      </p:graphicFrame>
      <p:graphicFrame>
        <p:nvGraphicFramePr>
          <p:cNvPr id="45" name="Table 44"/>
          <p:cNvGraphicFramePr>
            <a:graphicFrameLocks noGrp="1"/>
          </p:cNvGraphicFramePr>
          <p:nvPr>
            <p:extLst>
              <p:ext uri="{D42A27DB-BD31-4B8C-83A1-F6EECF244321}">
                <p14:modId xmlns:p14="http://schemas.microsoft.com/office/powerpoint/2010/main" val="3440270717"/>
              </p:ext>
            </p:extLst>
          </p:nvPr>
        </p:nvGraphicFramePr>
        <p:xfrm>
          <a:off x="1382660" y="5189390"/>
          <a:ext cx="8104055" cy="1658439"/>
        </p:xfrm>
        <a:graphic>
          <a:graphicData uri="http://schemas.openxmlformats.org/drawingml/2006/table">
            <a:tbl>
              <a:tblPr firstRow="1" firstCol="1" bandRow="1">
                <a:tableStyleId>{68D230F3-CF80-4859-8CE7-A43EE81993B5}</a:tableStyleId>
              </a:tblPr>
              <a:tblGrid>
                <a:gridCol w="2647289"/>
                <a:gridCol w="5456766"/>
              </a:tblGrid>
              <a:tr h="360040">
                <a:tc>
                  <a:txBody>
                    <a:bodyPr/>
                    <a:lstStyle/>
                    <a:p>
                      <a:pPr marL="0" algn="l" defTabSz="909434" rtl="0" eaLnBrk="1" latinLnBrk="0" hangingPunct="1">
                        <a:lnSpc>
                          <a:spcPct val="115000"/>
                        </a:lnSpc>
                        <a:spcAft>
                          <a:spcPts val="1000"/>
                        </a:spcAft>
                      </a:pPr>
                      <a:r>
                        <a:rPr lang="fr-FR" sz="1600" b="1" kern="1200" dirty="0" smtClean="0">
                          <a:solidFill>
                            <a:srgbClr val="3E5E89"/>
                          </a:solidFill>
                          <a:effectLst/>
                          <a:latin typeface="+mn-lt"/>
                          <a:ea typeface="+mn-ea"/>
                          <a:cs typeface="Calibri" panose="020F0502020204030204" pitchFamily="34" charset="0"/>
                        </a:rPr>
                        <a:t>Structures de soins</a:t>
                      </a:r>
                      <a:endParaRPr lang="fr-FR" sz="1600" b="1" kern="1200" dirty="0">
                        <a:solidFill>
                          <a:srgbClr val="3E5E89"/>
                        </a:solidFill>
                        <a:effectLst/>
                        <a:latin typeface="+mn-lt"/>
                        <a:ea typeface="+mn-ea"/>
                        <a:cs typeface="Calibri" panose="020F0502020204030204" pitchFamily="34" charset="0"/>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c>
                  <a:txBody>
                    <a:bodyPr/>
                    <a:lstStyle/>
                    <a:p>
                      <a:pPr marL="0" algn="l" defTabSz="909434" rtl="0" eaLnBrk="1" latinLnBrk="0" hangingPunct="1">
                        <a:lnSpc>
                          <a:spcPct val="115000"/>
                        </a:lnSpc>
                        <a:spcAft>
                          <a:spcPts val="1000"/>
                        </a:spcAft>
                      </a:pPr>
                      <a:r>
                        <a:rPr lang="fr-FR" sz="1600" b="1" kern="1200" dirty="0">
                          <a:solidFill>
                            <a:srgbClr val="3E5E89"/>
                          </a:solidFill>
                          <a:effectLst/>
                          <a:latin typeface="+mn-lt"/>
                          <a:ea typeface="+mn-ea"/>
                          <a:cs typeface="Calibri" panose="020F0502020204030204" pitchFamily="34" charset="0"/>
                        </a:rPr>
                        <a:t>Type(s) de document attendu(s) </a:t>
                      </a:r>
                      <a:r>
                        <a:rPr lang="fr-FR" sz="1600" b="1" kern="1200" dirty="0" smtClean="0">
                          <a:solidFill>
                            <a:srgbClr val="3E5E89"/>
                          </a:solidFill>
                          <a:effectLst/>
                          <a:latin typeface="+mn-lt"/>
                          <a:ea typeface="+mn-ea"/>
                          <a:cs typeface="Calibri" panose="020F0502020204030204" pitchFamily="34" charset="0"/>
                        </a:rPr>
                        <a:t>en priorité</a:t>
                      </a:r>
                      <a:endParaRPr lang="fr-FR" sz="1600" b="1" kern="1200" dirty="0">
                        <a:solidFill>
                          <a:srgbClr val="3E5E89"/>
                        </a:solidFill>
                        <a:effectLst/>
                        <a:latin typeface="+mn-lt"/>
                        <a:ea typeface="+mn-ea"/>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solidFill>
                  </a:tcPr>
                </a:tc>
              </a:tr>
              <a:tr h="864096">
                <a:tc>
                  <a:txBody>
                    <a:bodyPr/>
                    <a:lstStyle/>
                    <a:p>
                      <a:pPr algn="l">
                        <a:lnSpc>
                          <a:spcPct val="115000"/>
                        </a:lnSpc>
                        <a:spcAft>
                          <a:spcPts val="1000"/>
                        </a:spcAft>
                      </a:pPr>
                      <a:r>
                        <a:rPr lang="fr-FR" sz="1400" b="1" dirty="0" smtClean="0">
                          <a:solidFill>
                            <a:srgbClr val="3E5E89"/>
                          </a:solidFill>
                          <a:effectLst/>
                        </a:rPr>
                        <a:t>Etablissement </a:t>
                      </a:r>
                      <a:r>
                        <a:rPr lang="fr-FR" sz="1400" b="1" dirty="0">
                          <a:solidFill>
                            <a:srgbClr val="3E5E89"/>
                          </a:solidFill>
                          <a:effectLst/>
                        </a:rPr>
                        <a:t>de santé</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95000"/>
                      </a:schemeClr>
                    </a:solidFill>
                  </a:tcPr>
                </a:tc>
                <a:tc>
                  <a:txBody>
                    <a:bodyPr/>
                    <a:lstStyle/>
                    <a:p>
                      <a:pPr algn="l">
                        <a:lnSpc>
                          <a:spcPct val="115000"/>
                        </a:lnSpc>
                        <a:spcAft>
                          <a:spcPts val="1000"/>
                        </a:spcAft>
                      </a:pPr>
                      <a:r>
                        <a:rPr lang="fr-FR" sz="1400" b="0" dirty="0" smtClean="0">
                          <a:solidFill>
                            <a:schemeClr val="bg2">
                              <a:lumMod val="50000"/>
                            </a:schemeClr>
                          </a:solidFill>
                          <a:effectLst/>
                          <a:latin typeface="+mj-lt"/>
                          <a:cs typeface="Calibri" panose="020F0502020204030204" pitchFamily="34" charset="0"/>
                        </a:rPr>
                        <a:t>CR d’Hospitalisation (ou lettres de sortie), CR Opératoire, CR Accouchement et CR de résultats de biologie, CR de Consultation : au fil de l’eau et avec l’historique de ces documents pour le patient dans l’établissement</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a:noFill/>
                    </a:lnB>
                    <a:lnTlToBr w="12700" cmpd="sng">
                      <a:noFill/>
                      <a:prstDash val="solid"/>
                    </a:lnTlToBr>
                    <a:lnBlToTr w="12700" cmpd="sng">
                      <a:noFill/>
                      <a:prstDash val="solid"/>
                    </a:lnBlToTr>
                    <a:solidFill>
                      <a:schemeClr val="bg1">
                        <a:lumMod val="95000"/>
                      </a:schemeClr>
                    </a:solidFill>
                  </a:tcPr>
                </a:tc>
              </a:tr>
              <a:tr h="316943">
                <a:tc>
                  <a:txBody>
                    <a:bodyPr/>
                    <a:lstStyle/>
                    <a:p>
                      <a:pPr algn="l">
                        <a:lnSpc>
                          <a:spcPct val="115000"/>
                        </a:lnSpc>
                        <a:spcAft>
                          <a:spcPts val="1000"/>
                        </a:spcAft>
                      </a:pPr>
                      <a:r>
                        <a:rPr lang="fr-FR" sz="1400" b="1" dirty="0">
                          <a:solidFill>
                            <a:srgbClr val="3E5E89"/>
                          </a:solidFill>
                          <a:effectLst/>
                        </a:rPr>
                        <a:t>EHPAD</a:t>
                      </a:r>
                      <a:endParaRPr lang="fr-FR" sz="2400" b="1" dirty="0">
                        <a:solidFill>
                          <a:srgbClr val="3E5E89"/>
                        </a:solidFill>
                        <a:effectLst/>
                        <a:latin typeface="Calibri"/>
                        <a:ea typeface="Calibri"/>
                        <a:cs typeface="Times New Roman"/>
                      </a:endParaRPr>
                    </a:p>
                  </a:txBody>
                  <a:tcPr marL="68575" marR="68575" marT="0" marB="0">
                    <a:lnL w="19050" cap="flat" cmpd="sng" algn="ctr">
                      <a:noFill/>
                      <a:prstDash val="solid"/>
                      <a:round/>
                      <a:headEnd type="none" w="med" len="med"/>
                      <a:tailEnd type="none" w="med" len="med"/>
                    </a:lnL>
                    <a:lnR w="12700" cap="flat" cmpd="sng" algn="ctr">
                      <a:solidFill>
                        <a:srgbClr val="0C419A"/>
                      </a:solidFill>
                      <a:prstDash val="solid"/>
                      <a:round/>
                      <a:headEnd type="none" w="med" len="med"/>
                      <a:tailEnd type="none" w="med" len="med"/>
                    </a:lnR>
                    <a:lnT>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tc>
                  <a:txBody>
                    <a:bodyPr/>
                    <a:lstStyle/>
                    <a:p>
                      <a:pPr algn="l">
                        <a:lnSpc>
                          <a:spcPct val="115000"/>
                        </a:lnSpc>
                        <a:spcAft>
                          <a:spcPts val="1000"/>
                        </a:spcAft>
                      </a:pPr>
                      <a:r>
                        <a:rPr lang="fr-FR" sz="1400" b="0" dirty="0" smtClean="0">
                          <a:solidFill>
                            <a:schemeClr val="bg2">
                              <a:lumMod val="50000"/>
                            </a:schemeClr>
                          </a:solidFill>
                          <a:effectLst/>
                          <a:latin typeface="+mj-lt"/>
                          <a:cs typeface="Calibri" panose="020F0502020204030204" pitchFamily="34" charset="0"/>
                        </a:rPr>
                        <a:t>Dossier de Liaison d’Urgence (DLU)</a:t>
                      </a:r>
                      <a:endParaRPr lang="fr-FR" sz="2000" b="0" dirty="0">
                        <a:solidFill>
                          <a:schemeClr val="bg2">
                            <a:lumMod val="50000"/>
                          </a:schemeClr>
                        </a:solidFill>
                        <a:effectLst/>
                        <a:latin typeface="+mj-lt"/>
                        <a:ea typeface="Calibri"/>
                        <a:cs typeface="Calibri" panose="020F0502020204030204" pitchFamily="34" charset="0"/>
                      </a:endParaRPr>
                    </a:p>
                  </a:txBody>
                  <a:tcPr marL="68575" marR="68575" marT="0" marB="0">
                    <a:lnL w="12700" cap="flat" cmpd="sng" algn="ctr">
                      <a:solidFill>
                        <a:srgbClr val="0C419A"/>
                      </a:solidFill>
                      <a:prstDash val="solid"/>
                      <a:round/>
                      <a:headEnd type="none" w="med" len="med"/>
                      <a:tailEnd type="none" w="med" len="med"/>
                    </a:lnL>
                    <a:lnR w="19050" cap="flat" cmpd="sng" algn="ctr">
                      <a:noFill/>
                      <a:prstDash val="solid"/>
                      <a:round/>
                      <a:headEnd type="none" w="med" len="med"/>
                      <a:tailEnd type="none" w="med" len="med"/>
                    </a:lnR>
                    <a:lnT>
                      <a:noFill/>
                    </a:lnT>
                    <a:lnB w="19050" cap="flat" cmpd="sng" algn="ctr">
                      <a:noFill/>
                      <a:prstDash val="solid"/>
                      <a:round/>
                      <a:headEnd type="none" w="med" len="med"/>
                      <a:tailEnd type="none" w="med" len="med"/>
                    </a:lnB>
                    <a:lnTlToBr w="12700" cmpd="sng">
                      <a:noFill/>
                      <a:prstDash val="solid"/>
                    </a:lnTlToBr>
                    <a:lnBlToTr w="12700" cmpd="sng">
                      <a:noFill/>
                      <a:prstDash val="solid"/>
                    </a:lnBlToTr>
                    <a:solidFill>
                      <a:schemeClr val="bg1">
                        <a:alpha val="20000"/>
                      </a:schemeClr>
                    </a:solidFill>
                  </a:tcPr>
                </a:tc>
              </a:tr>
            </a:tbl>
          </a:graphicData>
        </a:graphic>
      </p:graphicFrame>
      <p:pic>
        <p:nvPicPr>
          <p:cNvPr id="17" name="Picture 16"/>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588720" y="5031535"/>
            <a:ext cx="576000" cy="576000"/>
          </a:xfrm>
          <a:prstGeom prst="rect">
            <a:avLst/>
          </a:prstGeom>
        </p:spPr>
      </p:pic>
      <p:pic>
        <p:nvPicPr>
          <p:cNvPr id="3" name="Picture 2"/>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88720" y="2053233"/>
            <a:ext cx="576000" cy="576000"/>
          </a:xfrm>
          <a:prstGeom prst="rect">
            <a:avLst/>
          </a:prstGeom>
        </p:spPr>
      </p:pic>
      <p:sp>
        <p:nvSpPr>
          <p:cNvPr id="14" name="Title 1"/>
          <p:cNvSpPr txBox="1">
            <a:spLocks/>
          </p:cNvSpPr>
          <p:nvPr/>
        </p:nvSpPr>
        <p:spPr bwMode="auto">
          <a:xfrm>
            <a:off x="1185974" y="158383"/>
            <a:ext cx="5760640" cy="557212"/>
          </a:xfrm>
          <a:prstGeom prst="rect">
            <a:avLst/>
          </a:prstGeom>
          <a:solidFill>
            <a:schemeClr val="accent1">
              <a:lumMod val="90000"/>
            </a:schemeClr>
          </a:solidFill>
          <a:ln>
            <a:noFill/>
          </a:ln>
          <a:effectLst/>
          <a:extLst/>
        </p:spPr>
        <p:txBody>
          <a:bodyPr lIns="103725" tIns="51856" rIns="103725" bIns="51856" anchor="ctr"/>
          <a:lstStyle>
            <a:lvl1pPr algn="ctr" defTabSz="1030288" rtl="0" eaLnBrk="0" fontAlgn="base" hangingPunct="0">
              <a:spcBef>
                <a:spcPct val="0"/>
              </a:spcBef>
              <a:spcAft>
                <a:spcPct val="0"/>
              </a:spcAft>
              <a:defRPr sz="3200" b="1">
                <a:solidFill>
                  <a:srgbClr val="0C419A"/>
                </a:solidFill>
                <a:latin typeface="+mj-lt"/>
                <a:ea typeface="+mj-ea"/>
                <a:cs typeface="+mj-cs"/>
              </a:defRPr>
            </a:lvl1pPr>
            <a:lvl2pPr algn="ctr" defTabSz="1030288" rtl="0" eaLnBrk="0" fontAlgn="base" hangingPunct="0">
              <a:spcBef>
                <a:spcPct val="0"/>
              </a:spcBef>
              <a:spcAft>
                <a:spcPct val="0"/>
              </a:spcAft>
              <a:defRPr sz="3200" b="1">
                <a:solidFill>
                  <a:srgbClr val="0C419A"/>
                </a:solidFill>
                <a:latin typeface="Arial" charset="0"/>
              </a:defRPr>
            </a:lvl2pPr>
            <a:lvl3pPr algn="ctr" defTabSz="1030288" rtl="0" eaLnBrk="0" fontAlgn="base" hangingPunct="0">
              <a:spcBef>
                <a:spcPct val="0"/>
              </a:spcBef>
              <a:spcAft>
                <a:spcPct val="0"/>
              </a:spcAft>
              <a:defRPr sz="3200" b="1">
                <a:solidFill>
                  <a:srgbClr val="0C419A"/>
                </a:solidFill>
                <a:latin typeface="Arial" charset="0"/>
              </a:defRPr>
            </a:lvl3pPr>
            <a:lvl4pPr algn="ctr" defTabSz="1030288" rtl="0" eaLnBrk="0" fontAlgn="base" hangingPunct="0">
              <a:spcBef>
                <a:spcPct val="0"/>
              </a:spcBef>
              <a:spcAft>
                <a:spcPct val="0"/>
              </a:spcAft>
              <a:defRPr sz="3200" b="1">
                <a:solidFill>
                  <a:srgbClr val="0C419A"/>
                </a:solidFill>
                <a:latin typeface="Arial" charset="0"/>
              </a:defRPr>
            </a:lvl4pPr>
            <a:lvl5pPr algn="ctr" defTabSz="1030288" rtl="0" eaLnBrk="0" fontAlgn="base" hangingPunct="0">
              <a:spcBef>
                <a:spcPct val="0"/>
              </a:spcBef>
              <a:spcAft>
                <a:spcPct val="0"/>
              </a:spcAft>
              <a:defRPr sz="3200" b="1">
                <a:solidFill>
                  <a:srgbClr val="0C419A"/>
                </a:solidFill>
                <a:latin typeface="Arial" charset="0"/>
              </a:defRPr>
            </a:lvl5pPr>
            <a:lvl6pPr marL="454700" algn="ctr" defTabSz="1037326" rtl="0" fontAlgn="base">
              <a:spcBef>
                <a:spcPct val="0"/>
              </a:spcBef>
              <a:spcAft>
                <a:spcPct val="0"/>
              </a:spcAft>
              <a:defRPr sz="3200" b="1">
                <a:solidFill>
                  <a:srgbClr val="0C419A"/>
                </a:solidFill>
                <a:latin typeface="Arial" charset="0"/>
              </a:defRPr>
            </a:lvl6pPr>
            <a:lvl7pPr marL="909434" algn="ctr" defTabSz="1037326" rtl="0" fontAlgn="base">
              <a:spcBef>
                <a:spcPct val="0"/>
              </a:spcBef>
              <a:spcAft>
                <a:spcPct val="0"/>
              </a:spcAft>
              <a:defRPr sz="3200" b="1">
                <a:solidFill>
                  <a:srgbClr val="0C419A"/>
                </a:solidFill>
                <a:latin typeface="Arial" charset="0"/>
              </a:defRPr>
            </a:lvl7pPr>
            <a:lvl8pPr marL="1364152" algn="ctr" defTabSz="1037326" rtl="0" fontAlgn="base">
              <a:spcBef>
                <a:spcPct val="0"/>
              </a:spcBef>
              <a:spcAft>
                <a:spcPct val="0"/>
              </a:spcAft>
              <a:defRPr sz="3200" b="1">
                <a:solidFill>
                  <a:srgbClr val="0C419A"/>
                </a:solidFill>
                <a:latin typeface="Arial" charset="0"/>
              </a:defRPr>
            </a:lvl8pPr>
            <a:lvl9pPr marL="1818873" algn="ctr" defTabSz="1037326" rtl="0" fontAlgn="base">
              <a:spcBef>
                <a:spcPct val="0"/>
              </a:spcBef>
              <a:spcAft>
                <a:spcPct val="0"/>
              </a:spcAft>
              <a:defRPr sz="3200" b="1">
                <a:solidFill>
                  <a:srgbClr val="0C419A"/>
                </a:solidFill>
                <a:latin typeface="Arial" charset="0"/>
              </a:defRPr>
            </a:lvl9pPr>
          </a:lstStyle>
          <a:p>
            <a:pPr algn="l">
              <a:defRPr/>
            </a:pPr>
            <a:r>
              <a:rPr lang="fr-FR" altLang="fr-FR" sz="2000" kern="0" dirty="0" smtClean="0">
                <a:solidFill>
                  <a:schemeClr val="bg1"/>
                </a:solidFill>
              </a:rPr>
              <a:t>Les différents types de documents (2/2)</a:t>
            </a:r>
            <a:endParaRPr lang="fr-FR" altLang="fr-FR" sz="1600" b="0" kern="0" dirty="0">
              <a:solidFill>
                <a:schemeClr val="bg1"/>
              </a:solidFill>
            </a:endParaRPr>
          </a:p>
        </p:txBody>
      </p:sp>
      <p:sp>
        <p:nvSpPr>
          <p:cNvPr id="18" name="Freeform 44"/>
          <p:cNvSpPr>
            <a:spLocks noEditPoints="1"/>
          </p:cNvSpPr>
          <p:nvPr/>
        </p:nvSpPr>
        <p:spPr bwMode="auto">
          <a:xfrm>
            <a:off x="620087" y="1150592"/>
            <a:ext cx="513265" cy="578463"/>
          </a:xfrm>
          <a:custGeom>
            <a:avLst/>
            <a:gdLst>
              <a:gd name="T0" fmla="*/ 49 w 224"/>
              <a:gd name="T1" fmla="*/ 93 h 287"/>
              <a:gd name="T2" fmla="*/ 54 w 224"/>
              <a:gd name="T3" fmla="*/ 281 h 287"/>
              <a:gd name="T4" fmla="*/ 21 w 224"/>
              <a:gd name="T5" fmla="*/ 279 h 287"/>
              <a:gd name="T6" fmla="*/ 0 w 224"/>
              <a:gd name="T7" fmla="*/ 254 h 287"/>
              <a:gd name="T8" fmla="*/ 12 w 224"/>
              <a:gd name="T9" fmla="*/ 70 h 287"/>
              <a:gd name="T10" fmla="*/ 171 w 224"/>
              <a:gd name="T11" fmla="*/ 217 h 287"/>
              <a:gd name="T12" fmla="*/ 190 w 224"/>
              <a:gd name="T13" fmla="*/ 166 h 287"/>
              <a:gd name="T14" fmla="*/ 185 w 224"/>
              <a:gd name="T15" fmla="*/ 183 h 287"/>
              <a:gd name="T16" fmla="*/ 181 w 224"/>
              <a:gd name="T17" fmla="*/ 188 h 287"/>
              <a:gd name="T18" fmla="*/ 161 w 224"/>
              <a:gd name="T19" fmla="*/ 188 h 287"/>
              <a:gd name="T20" fmla="*/ 156 w 224"/>
              <a:gd name="T21" fmla="*/ 183 h 287"/>
              <a:gd name="T22" fmla="*/ 192 w 224"/>
              <a:gd name="T23" fmla="*/ 137 h 287"/>
              <a:gd name="T24" fmla="*/ 193 w 224"/>
              <a:gd name="T25" fmla="*/ 138 h 287"/>
              <a:gd name="T26" fmla="*/ 196 w 224"/>
              <a:gd name="T27" fmla="*/ 139 h 287"/>
              <a:gd name="T28" fmla="*/ 197 w 224"/>
              <a:gd name="T29" fmla="*/ 139 h 287"/>
              <a:gd name="T30" fmla="*/ 198 w 224"/>
              <a:gd name="T31" fmla="*/ 140 h 287"/>
              <a:gd name="T32" fmla="*/ 199 w 224"/>
              <a:gd name="T33" fmla="*/ 141 h 287"/>
              <a:gd name="T34" fmla="*/ 200 w 224"/>
              <a:gd name="T35" fmla="*/ 142 h 287"/>
              <a:gd name="T36" fmla="*/ 202 w 224"/>
              <a:gd name="T37" fmla="*/ 143 h 287"/>
              <a:gd name="T38" fmla="*/ 203 w 224"/>
              <a:gd name="T39" fmla="*/ 144 h 287"/>
              <a:gd name="T40" fmla="*/ 204 w 224"/>
              <a:gd name="T41" fmla="*/ 145 h 287"/>
              <a:gd name="T42" fmla="*/ 205 w 224"/>
              <a:gd name="T43" fmla="*/ 146 h 287"/>
              <a:gd name="T44" fmla="*/ 219 w 224"/>
              <a:gd name="T45" fmla="*/ 185 h 287"/>
              <a:gd name="T46" fmla="*/ 219 w 224"/>
              <a:gd name="T47" fmla="*/ 250 h 287"/>
              <a:gd name="T48" fmla="*/ 124 w 224"/>
              <a:gd name="T49" fmla="*/ 178 h 287"/>
              <a:gd name="T50" fmla="*/ 124 w 224"/>
              <a:gd name="T51" fmla="*/ 178 h 287"/>
              <a:gd name="T52" fmla="*/ 118 w 224"/>
              <a:gd name="T53" fmla="*/ 283 h 287"/>
              <a:gd name="T54" fmla="*/ 118 w 224"/>
              <a:gd name="T55" fmla="*/ 283 h 287"/>
              <a:gd name="T56" fmla="*/ 191 w 224"/>
              <a:gd name="T57" fmla="*/ 234 h 287"/>
              <a:gd name="T58" fmla="*/ 172 w 224"/>
              <a:gd name="T59" fmla="*/ 37 h 287"/>
              <a:gd name="T60" fmla="*/ 52 w 224"/>
              <a:gd name="T61" fmla="*/ 83 h 287"/>
              <a:gd name="T62" fmla="*/ 40 w 224"/>
              <a:gd name="T63" fmla="*/ 82 h 287"/>
              <a:gd name="T64" fmla="*/ 155 w 224"/>
              <a:gd name="T65" fmla="*/ 26 h 287"/>
              <a:gd name="T66" fmla="*/ 40 w 224"/>
              <a:gd name="T67" fmla="*/ 82 h 287"/>
              <a:gd name="T68" fmla="*/ 148 w 224"/>
              <a:gd name="T69" fmla="*/ 19 h 287"/>
              <a:gd name="T70" fmla="*/ 25 w 224"/>
              <a:gd name="T71" fmla="*/ 72 h 287"/>
              <a:gd name="T72" fmla="*/ 62 w 224"/>
              <a:gd name="T73" fmla="*/ 100 h 287"/>
              <a:gd name="T74" fmla="*/ 194 w 224"/>
              <a:gd name="T75" fmla="*/ 40 h 287"/>
              <a:gd name="T76" fmla="*/ 203 w 224"/>
              <a:gd name="T77" fmla="*/ 130 h 287"/>
              <a:gd name="T78" fmla="*/ 202 w 224"/>
              <a:gd name="T79" fmla="*/ 129 h 287"/>
              <a:gd name="T80" fmla="*/ 199 w 224"/>
              <a:gd name="T81" fmla="*/ 127 h 287"/>
              <a:gd name="T82" fmla="*/ 198 w 224"/>
              <a:gd name="T83" fmla="*/ 127 h 287"/>
              <a:gd name="T84" fmla="*/ 172 w 224"/>
              <a:gd name="T85" fmla="*/ 121 h 287"/>
              <a:gd name="T86" fmla="*/ 112 w 224"/>
              <a:gd name="T87" fmla="*/ 178 h 287"/>
              <a:gd name="T88" fmla="*/ 72 w 224"/>
              <a:gd name="T89" fmla="*/ 286 h 287"/>
              <a:gd name="T90" fmla="*/ 21 w 224"/>
              <a:gd name="T91" fmla="*/ 65 h 287"/>
              <a:gd name="T92" fmla="*/ 145 w 224"/>
              <a:gd name="T93" fmla="*/ 1 h 287"/>
              <a:gd name="T94" fmla="*/ 21 w 224"/>
              <a:gd name="T95" fmla="*/ 65 h 2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24" h="287">
                <a:moveTo>
                  <a:pt x="12" y="70"/>
                </a:moveTo>
                <a:cubicBezTo>
                  <a:pt x="16" y="77"/>
                  <a:pt x="21" y="82"/>
                  <a:pt x="27" y="86"/>
                </a:cubicBezTo>
                <a:cubicBezTo>
                  <a:pt x="33" y="90"/>
                  <a:pt x="41" y="92"/>
                  <a:pt x="49" y="93"/>
                </a:cubicBezTo>
                <a:cubicBezTo>
                  <a:pt x="52" y="94"/>
                  <a:pt x="54" y="97"/>
                  <a:pt x="54" y="100"/>
                </a:cubicBezTo>
                <a:cubicBezTo>
                  <a:pt x="54" y="100"/>
                  <a:pt x="54" y="100"/>
                  <a:pt x="54" y="100"/>
                </a:cubicBezTo>
                <a:cubicBezTo>
                  <a:pt x="54" y="281"/>
                  <a:pt x="54" y="281"/>
                  <a:pt x="54" y="281"/>
                </a:cubicBezTo>
                <a:cubicBezTo>
                  <a:pt x="54" y="285"/>
                  <a:pt x="52" y="287"/>
                  <a:pt x="48" y="287"/>
                </a:cubicBezTo>
                <a:cubicBezTo>
                  <a:pt x="47" y="287"/>
                  <a:pt x="47" y="287"/>
                  <a:pt x="47" y="287"/>
                </a:cubicBezTo>
                <a:cubicBezTo>
                  <a:pt x="38" y="286"/>
                  <a:pt x="29" y="283"/>
                  <a:pt x="21" y="279"/>
                </a:cubicBezTo>
                <a:cubicBezTo>
                  <a:pt x="13" y="274"/>
                  <a:pt x="6" y="267"/>
                  <a:pt x="1" y="257"/>
                </a:cubicBezTo>
                <a:cubicBezTo>
                  <a:pt x="0" y="256"/>
                  <a:pt x="0" y="255"/>
                  <a:pt x="0" y="254"/>
                </a:cubicBezTo>
                <a:cubicBezTo>
                  <a:pt x="0" y="254"/>
                  <a:pt x="0" y="254"/>
                  <a:pt x="0" y="254"/>
                </a:cubicBezTo>
                <a:cubicBezTo>
                  <a:pt x="0" y="73"/>
                  <a:pt x="0" y="73"/>
                  <a:pt x="0" y="73"/>
                </a:cubicBezTo>
                <a:cubicBezTo>
                  <a:pt x="0" y="70"/>
                  <a:pt x="3" y="67"/>
                  <a:pt x="6" y="67"/>
                </a:cubicBezTo>
                <a:cubicBezTo>
                  <a:pt x="9" y="67"/>
                  <a:pt x="11" y="68"/>
                  <a:pt x="12" y="70"/>
                </a:cubicBezTo>
                <a:close/>
                <a:moveTo>
                  <a:pt x="135" y="180"/>
                </a:moveTo>
                <a:cubicBezTo>
                  <a:pt x="135" y="180"/>
                  <a:pt x="135" y="180"/>
                  <a:pt x="135" y="180"/>
                </a:cubicBezTo>
                <a:cubicBezTo>
                  <a:pt x="135" y="201"/>
                  <a:pt x="151" y="217"/>
                  <a:pt x="171" y="217"/>
                </a:cubicBezTo>
                <a:cubicBezTo>
                  <a:pt x="192" y="217"/>
                  <a:pt x="208" y="201"/>
                  <a:pt x="208" y="180"/>
                </a:cubicBezTo>
                <a:cubicBezTo>
                  <a:pt x="208" y="180"/>
                  <a:pt x="208" y="180"/>
                  <a:pt x="208" y="180"/>
                </a:cubicBezTo>
                <a:cubicBezTo>
                  <a:pt x="200" y="177"/>
                  <a:pt x="194" y="172"/>
                  <a:pt x="190" y="166"/>
                </a:cubicBezTo>
                <a:cubicBezTo>
                  <a:pt x="178" y="175"/>
                  <a:pt x="162" y="180"/>
                  <a:pt x="143" y="180"/>
                </a:cubicBezTo>
                <a:cubicBezTo>
                  <a:pt x="140" y="180"/>
                  <a:pt x="137" y="180"/>
                  <a:pt x="135" y="180"/>
                </a:cubicBezTo>
                <a:close/>
                <a:moveTo>
                  <a:pt x="185" y="183"/>
                </a:moveTo>
                <a:cubicBezTo>
                  <a:pt x="188" y="183"/>
                  <a:pt x="190" y="185"/>
                  <a:pt x="190" y="188"/>
                </a:cubicBezTo>
                <a:cubicBezTo>
                  <a:pt x="190" y="191"/>
                  <a:pt x="188" y="193"/>
                  <a:pt x="185" y="193"/>
                </a:cubicBezTo>
                <a:cubicBezTo>
                  <a:pt x="183" y="193"/>
                  <a:pt x="181" y="191"/>
                  <a:pt x="181" y="188"/>
                </a:cubicBezTo>
                <a:cubicBezTo>
                  <a:pt x="181" y="185"/>
                  <a:pt x="183" y="183"/>
                  <a:pt x="185" y="183"/>
                </a:cubicBezTo>
                <a:close/>
                <a:moveTo>
                  <a:pt x="156" y="183"/>
                </a:moveTo>
                <a:cubicBezTo>
                  <a:pt x="159" y="183"/>
                  <a:pt x="161" y="185"/>
                  <a:pt x="161" y="188"/>
                </a:cubicBezTo>
                <a:cubicBezTo>
                  <a:pt x="161" y="191"/>
                  <a:pt x="159" y="193"/>
                  <a:pt x="156" y="193"/>
                </a:cubicBezTo>
                <a:cubicBezTo>
                  <a:pt x="153" y="193"/>
                  <a:pt x="151" y="191"/>
                  <a:pt x="151" y="188"/>
                </a:cubicBezTo>
                <a:cubicBezTo>
                  <a:pt x="151" y="185"/>
                  <a:pt x="153" y="183"/>
                  <a:pt x="156" y="183"/>
                </a:cubicBezTo>
                <a:close/>
                <a:moveTo>
                  <a:pt x="190" y="136"/>
                </a:moveTo>
                <a:cubicBezTo>
                  <a:pt x="190" y="136"/>
                  <a:pt x="190" y="136"/>
                  <a:pt x="190" y="136"/>
                </a:cubicBezTo>
                <a:cubicBezTo>
                  <a:pt x="191" y="136"/>
                  <a:pt x="192" y="137"/>
                  <a:pt x="192" y="137"/>
                </a:cubicBezTo>
                <a:cubicBezTo>
                  <a:pt x="193" y="137"/>
                  <a:pt x="193" y="137"/>
                  <a:pt x="193" y="137"/>
                </a:cubicBezTo>
                <a:cubicBezTo>
                  <a:pt x="193" y="137"/>
                  <a:pt x="193" y="137"/>
                  <a:pt x="193" y="137"/>
                </a:cubicBezTo>
                <a:cubicBezTo>
                  <a:pt x="193" y="138"/>
                  <a:pt x="193" y="138"/>
                  <a:pt x="193" y="138"/>
                </a:cubicBezTo>
                <a:cubicBezTo>
                  <a:pt x="194" y="138"/>
                  <a:pt x="195" y="138"/>
                  <a:pt x="195" y="138"/>
                </a:cubicBezTo>
                <a:cubicBezTo>
                  <a:pt x="195" y="138"/>
                  <a:pt x="195" y="138"/>
                  <a:pt x="195" y="138"/>
                </a:cubicBezTo>
                <a:cubicBezTo>
                  <a:pt x="195" y="139"/>
                  <a:pt x="196" y="139"/>
                  <a:pt x="196" y="139"/>
                </a:cubicBezTo>
                <a:cubicBezTo>
                  <a:pt x="196" y="139"/>
                  <a:pt x="196" y="139"/>
                  <a:pt x="196" y="139"/>
                </a:cubicBezTo>
                <a:cubicBezTo>
                  <a:pt x="196" y="139"/>
                  <a:pt x="196" y="139"/>
                  <a:pt x="197" y="139"/>
                </a:cubicBezTo>
                <a:cubicBezTo>
                  <a:pt x="197" y="139"/>
                  <a:pt x="197" y="139"/>
                  <a:pt x="197" y="139"/>
                </a:cubicBezTo>
                <a:cubicBezTo>
                  <a:pt x="197" y="140"/>
                  <a:pt x="197" y="140"/>
                  <a:pt x="197" y="140"/>
                </a:cubicBezTo>
                <a:cubicBezTo>
                  <a:pt x="198" y="140"/>
                  <a:pt x="198" y="140"/>
                  <a:pt x="198" y="140"/>
                </a:cubicBezTo>
                <a:cubicBezTo>
                  <a:pt x="198" y="140"/>
                  <a:pt x="198" y="140"/>
                  <a:pt x="198" y="140"/>
                </a:cubicBezTo>
                <a:cubicBezTo>
                  <a:pt x="198" y="141"/>
                  <a:pt x="198" y="141"/>
                  <a:pt x="198" y="141"/>
                </a:cubicBezTo>
                <a:cubicBezTo>
                  <a:pt x="199" y="141"/>
                  <a:pt x="199" y="141"/>
                  <a:pt x="199" y="141"/>
                </a:cubicBezTo>
                <a:cubicBezTo>
                  <a:pt x="199" y="141"/>
                  <a:pt x="199" y="141"/>
                  <a:pt x="199" y="141"/>
                </a:cubicBezTo>
                <a:cubicBezTo>
                  <a:pt x="199" y="141"/>
                  <a:pt x="200" y="141"/>
                  <a:pt x="200" y="141"/>
                </a:cubicBezTo>
                <a:cubicBezTo>
                  <a:pt x="200" y="142"/>
                  <a:pt x="200" y="142"/>
                  <a:pt x="200" y="142"/>
                </a:cubicBezTo>
                <a:cubicBezTo>
                  <a:pt x="200" y="142"/>
                  <a:pt x="200" y="142"/>
                  <a:pt x="200" y="142"/>
                </a:cubicBezTo>
                <a:cubicBezTo>
                  <a:pt x="201" y="142"/>
                  <a:pt x="201" y="142"/>
                  <a:pt x="201" y="142"/>
                </a:cubicBezTo>
                <a:cubicBezTo>
                  <a:pt x="201" y="142"/>
                  <a:pt x="201" y="142"/>
                  <a:pt x="201" y="143"/>
                </a:cubicBezTo>
                <a:cubicBezTo>
                  <a:pt x="202" y="143"/>
                  <a:pt x="202" y="143"/>
                  <a:pt x="202" y="143"/>
                </a:cubicBezTo>
                <a:cubicBezTo>
                  <a:pt x="202" y="143"/>
                  <a:pt x="202" y="143"/>
                  <a:pt x="202" y="143"/>
                </a:cubicBezTo>
                <a:cubicBezTo>
                  <a:pt x="202" y="143"/>
                  <a:pt x="202" y="143"/>
                  <a:pt x="202" y="143"/>
                </a:cubicBezTo>
                <a:cubicBezTo>
                  <a:pt x="203" y="144"/>
                  <a:pt x="203" y="144"/>
                  <a:pt x="203" y="144"/>
                </a:cubicBezTo>
                <a:cubicBezTo>
                  <a:pt x="203" y="144"/>
                  <a:pt x="203" y="144"/>
                  <a:pt x="203" y="144"/>
                </a:cubicBezTo>
                <a:cubicBezTo>
                  <a:pt x="203" y="144"/>
                  <a:pt x="203" y="144"/>
                  <a:pt x="203" y="144"/>
                </a:cubicBezTo>
                <a:cubicBezTo>
                  <a:pt x="204" y="145"/>
                  <a:pt x="204" y="145"/>
                  <a:pt x="204" y="145"/>
                </a:cubicBezTo>
                <a:cubicBezTo>
                  <a:pt x="204" y="145"/>
                  <a:pt x="204" y="145"/>
                  <a:pt x="204" y="145"/>
                </a:cubicBezTo>
                <a:cubicBezTo>
                  <a:pt x="204" y="145"/>
                  <a:pt x="204" y="145"/>
                  <a:pt x="204" y="145"/>
                </a:cubicBezTo>
                <a:cubicBezTo>
                  <a:pt x="205" y="146"/>
                  <a:pt x="205" y="146"/>
                  <a:pt x="205" y="146"/>
                </a:cubicBezTo>
                <a:cubicBezTo>
                  <a:pt x="205" y="146"/>
                  <a:pt x="205" y="146"/>
                  <a:pt x="205" y="146"/>
                </a:cubicBezTo>
                <a:cubicBezTo>
                  <a:pt x="214" y="154"/>
                  <a:pt x="219" y="166"/>
                  <a:pt x="219" y="180"/>
                </a:cubicBezTo>
                <a:cubicBezTo>
                  <a:pt x="219" y="181"/>
                  <a:pt x="219" y="183"/>
                  <a:pt x="219" y="185"/>
                </a:cubicBezTo>
                <a:cubicBezTo>
                  <a:pt x="219" y="185"/>
                  <a:pt x="219" y="185"/>
                  <a:pt x="219" y="185"/>
                </a:cubicBezTo>
                <a:cubicBezTo>
                  <a:pt x="219" y="185"/>
                  <a:pt x="219" y="185"/>
                  <a:pt x="219" y="185"/>
                </a:cubicBezTo>
                <a:cubicBezTo>
                  <a:pt x="219" y="250"/>
                  <a:pt x="219" y="250"/>
                  <a:pt x="219" y="250"/>
                </a:cubicBezTo>
                <a:cubicBezTo>
                  <a:pt x="200" y="215"/>
                  <a:pt x="147" y="214"/>
                  <a:pt x="124" y="24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4" y="178"/>
                  <a:pt x="124" y="178"/>
                  <a:pt x="124" y="178"/>
                </a:cubicBezTo>
                <a:cubicBezTo>
                  <a:pt x="125" y="153"/>
                  <a:pt x="146" y="132"/>
                  <a:pt x="172" y="132"/>
                </a:cubicBezTo>
                <a:cubicBezTo>
                  <a:pt x="178" y="132"/>
                  <a:pt x="184" y="134"/>
                  <a:pt x="190" y="136"/>
                </a:cubicBezTo>
                <a:close/>
                <a:moveTo>
                  <a:pt x="118" y="283"/>
                </a:moveTo>
                <a:cubicBezTo>
                  <a:pt x="168" y="283"/>
                  <a:pt x="168" y="283"/>
                  <a:pt x="168" y="283"/>
                </a:cubicBezTo>
                <a:cubicBezTo>
                  <a:pt x="150" y="234"/>
                  <a:pt x="150" y="234"/>
                  <a:pt x="150" y="234"/>
                </a:cubicBezTo>
                <a:cubicBezTo>
                  <a:pt x="132" y="243"/>
                  <a:pt x="120" y="262"/>
                  <a:pt x="118" y="283"/>
                </a:cubicBezTo>
                <a:close/>
                <a:moveTo>
                  <a:pt x="176" y="283"/>
                </a:moveTo>
                <a:cubicBezTo>
                  <a:pt x="224" y="283"/>
                  <a:pt x="224" y="283"/>
                  <a:pt x="224" y="283"/>
                </a:cubicBezTo>
                <a:cubicBezTo>
                  <a:pt x="221" y="262"/>
                  <a:pt x="210" y="243"/>
                  <a:pt x="191" y="234"/>
                </a:cubicBezTo>
                <a:cubicBezTo>
                  <a:pt x="176" y="283"/>
                  <a:pt x="176" y="283"/>
                  <a:pt x="176" y="283"/>
                </a:cubicBezTo>
                <a:close/>
                <a:moveTo>
                  <a:pt x="55" y="88"/>
                </a:moveTo>
                <a:cubicBezTo>
                  <a:pt x="172" y="37"/>
                  <a:pt x="172" y="37"/>
                  <a:pt x="172" y="37"/>
                </a:cubicBezTo>
                <a:cubicBezTo>
                  <a:pt x="174" y="37"/>
                  <a:pt x="175" y="35"/>
                  <a:pt x="174" y="34"/>
                </a:cubicBezTo>
                <a:cubicBezTo>
                  <a:pt x="173" y="32"/>
                  <a:pt x="172" y="32"/>
                  <a:pt x="170" y="32"/>
                </a:cubicBezTo>
                <a:cubicBezTo>
                  <a:pt x="52" y="83"/>
                  <a:pt x="52" y="83"/>
                  <a:pt x="52" y="83"/>
                </a:cubicBezTo>
                <a:cubicBezTo>
                  <a:pt x="51" y="83"/>
                  <a:pt x="50" y="85"/>
                  <a:pt x="51" y="87"/>
                </a:cubicBezTo>
                <a:cubicBezTo>
                  <a:pt x="51" y="88"/>
                  <a:pt x="53" y="89"/>
                  <a:pt x="55" y="88"/>
                </a:cubicBezTo>
                <a:close/>
                <a:moveTo>
                  <a:pt x="40" y="82"/>
                </a:moveTo>
                <a:cubicBezTo>
                  <a:pt x="157" y="31"/>
                  <a:pt x="157" y="31"/>
                  <a:pt x="157" y="31"/>
                </a:cubicBezTo>
                <a:cubicBezTo>
                  <a:pt x="159" y="30"/>
                  <a:pt x="160" y="29"/>
                  <a:pt x="159" y="27"/>
                </a:cubicBezTo>
                <a:cubicBezTo>
                  <a:pt x="158" y="26"/>
                  <a:pt x="157" y="25"/>
                  <a:pt x="155" y="26"/>
                </a:cubicBezTo>
                <a:cubicBezTo>
                  <a:pt x="37" y="76"/>
                  <a:pt x="37" y="76"/>
                  <a:pt x="37" y="76"/>
                </a:cubicBezTo>
                <a:cubicBezTo>
                  <a:pt x="36" y="77"/>
                  <a:pt x="35" y="79"/>
                  <a:pt x="36" y="80"/>
                </a:cubicBezTo>
                <a:cubicBezTo>
                  <a:pt x="36" y="82"/>
                  <a:pt x="38" y="82"/>
                  <a:pt x="40" y="82"/>
                </a:cubicBezTo>
                <a:close/>
                <a:moveTo>
                  <a:pt x="29" y="73"/>
                </a:moveTo>
                <a:cubicBezTo>
                  <a:pt x="147" y="23"/>
                  <a:pt x="147" y="23"/>
                  <a:pt x="147" y="23"/>
                </a:cubicBezTo>
                <a:cubicBezTo>
                  <a:pt x="148" y="22"/>
                  <a:pt x="149" y="21"/>
                  <a:pt x="148" y="19"/>
                </a:cubicBezTo>
                <a:cubicBezTo>
                  <a:pt x="148" y="18"/>
                  <a:pt x="146" y="17"/>
                  <a:pt x="145" y="18"/>
                </a:cubicBezTo>
                <a:cubicBezTo>
                  <a:pt x="27" y="68"/>
                  <a:pt x="27" y="68"/>
                  <a:pt x="27" y="68"/>
                </a:cubicBezTo>
                <a:cubicBezTo>
                  <a:pt x="25" y="69"/>
                  <a:pt x="25" y="71"/>
                  <a:pt x="25" y="72"/>
                </a:cubicBezTo>
                <a:cubicBezTo>
                  <a:pt x="26" y="73"/>
                  <a:pt x="27" y="74"/>
                  <a:pt x="29" y="73"/>
                </a:cubicBezTo>
                <a:close/>
                <a:moveTo>
                  <a:pt x="62" y="280"/>
                </a:moveTo>
                <a:cubicBezTo>
                  <a:pt x="62" y="100"/>
                  <a:pt x="62" y="100"/>
                  <a:pt x="62" y="100"/>
                </a:cubicBezTo>
                <a:cubicBezTo>
                  <a:pt x="62" y="100"/>
                  <a:pt x="62" y="100"/>
                  <a:pt x="62" y="100"/>
                </a:cubicBezTo>
                <a:cubicBezTo>
                  <a:pt x="62" y="98"/>
                  <a:pt x="64" y="95"/>
                  <a:pt x="66" y="94"/>
                </a:cubicBezTo>
                <a:cubicBezTo>
                  <a:pt x="194" y="40"/>
                  <a:pt x="194" y="40"/>
                  <a:pt x="194" y="40"/>
                </a:cubicBezTo>
                <a:cubicBezTo>
                  <a:pt x="194" y="39"/>
                  <a:pt x="195" y="39"/>
                  <a:pt x="197" y="39"/>
                </a:cubicBezTo>
                <a:cubicBezTo>
                  <a:pt x="200" y="39"/>
                  <a:pt x="203" y="42"/>
                  <a:pt x="203" y="45"/>
                </a:cubicBezTo>
                <a:cubicBezTo>
                  <a:pt x="203" y="130"/>
                  <a:pt x="203" y="130"/>
                  <a:pt x="203" y="130"/>
                </a:cubicBezTo>
                <a:cubicBezTo>
                  <a:pt x="203" y="129"/>
                  <a:pt x="203" y="129"/>
                  <a:pt x="203" y="129"/>
                </a:cubicBezTo>
                <a:cubicBezTo>
                  <a:pt x="203" y="129"/>
                  <a:pt x="202" y="129"/>
                  <a:pt x="202" y="129"/>
                </a:cubicBezTo>
                <a:cubicBezTo>
                  <a:pt x="202" y="129"/>
                  <a:pt x="202" y="129"/>
                  <a:pt x="202" y="129"/>
                </a:cubicBezTo>
                <a:cubicBezTo>
                  <a:pt x="201" y="129"/>
                  <a:pt x="201" y="128"/>
                  <a:pt x="201" y="128"/>
                </a:cubicBezTo>
                <a:cubicBezTo>
                  <a:pt x="201" y="128"/>
                  <a:pt x="201" y="128"/>
                  <a:pt x="201" y="128"/>
                </a:cubicBezTo>
                <a:cubicBezTo>
                  <a:pt x="200" y="128"/>
                  <a:pt x="200" y="128"/>
                  <a:pt x="199" y="127"/>
                </a:cubicBezTo>
                <a:cubicBezTo>
                  <a:pt x="199" y="127"/>
                  <a:pt x="199" y="127"/>
                  <a:pt x="199" y="127"/>
                </a:cubicBezTo>
                <a:cubicBezTo>
                  <a:pt x="198" y="127"/>
                  <a:pt x="198" y="127"/>
                  <a:pt x="198" y="127"/>
                </a:cubicBezTo>
                <a:cubicBezTo>
                  <a:pt x="198" y="127"/>
                  <a:pt x="198" y="127"/>
                  <a:pt x="198" y="127"/>
                </a:cubicBezTo>
                <a:cubicBezTo>
                  <a:pt x="197" y="126"/>
                  <a:pt x="196" y="126"/>
                  <a:pt x="194" y="125"/>
                </a:cubicBezTo>
                <a:cubicBezTo>
                  <a:pt x="194" y="125"/>
                  <a:pt x="194" y="125"/>
                  <a:pt x="194" y="125"/>
                </a:cubicBezTo>
                <a:cubicBezTo>
                  <a:pt x="187" y="122"/>
                  <a:pt x="179" y="121"/>
                  <a:pt x="172" y="121"/>
                </a:cubicBezTo>
                <a:cubicBezTo>
                  <a:pt x="140" y="121"/>
                  <a:pt x="114" y="146"/>
                  <a:pt x="112" y="177"/>
                </a:cubicBezTo>
                <a:cubicBezTo>
                  <a:pt x="112" y="178"/>
                  <a:pt x="112" y="178"/>
                  <a:pt x="112" y="178"/>
                </a:cubicBezTo>
                <a:cubicBezTo>
                  <a:pt x="112" y="178"/>
                  <a:pt x="112" y="178"/>
                  <a:pt x="112" y="178"/>
                </a:cubicBezTo>
                <a:cubicBezTo>
                  <a:pt x="112" y="258"/>
                  <a:pt x="112" y="258"/>
                  <a:pt x="112" y="258"/>
                </a:cubicBezTo>
                <a:cubicBezTo>
                  <a:pt x="111" y="262"/>
                  <a:pt x="109" y="266"/>
                  <a:pt x="108" y="270"/>
                </a:cubicBezTo>
                <a:cubicBezTo>
                  <a:pt x="72" y="286"/>
                  <a:pt x="72" y="286"/>
                  <a:pt x="72" y="286"/>
                </a:cubicBezTo>
                <a:cubicBezTo>
                  <a:pt x="71" y="286"/>
                  <a:pt x="70" y="286"/>
                  <a:pt x="69" y="286"/>
                </a:cubicBezTo>
                <a:cubicBezTo>
                  <a:pt x="65" y="286"/>
                  <a:pt x="62" y="284"/>
                  <a:pt x="62" y="280"/>
                </a:cubicBezTo>
                <a:close/>
                <a:moveTo>
                  <a:pt x="21" y="65"/>
                </a:moveTo>
                <a:cubicBezTo>
                  <a:pt x="18" y="66"/>
                  <a:pt x="15" y="64"/>
                  <a:pt x="14" y="62"/>
                </a:cubicBezTo>
                <a:cubicBezTo>
                  <a:pt x="13" y="60"/>
                  <a:pt x="15" y="57"/>
                  <a:pt x="17" y="56"/>
                </a:cubicBezTo>
                <a:cubicBezTo>
                  <a:pt x="145" y="1"/>
                  <a:pt x="145" y="1"/>
                  <a:pt x="145" y="1"/>
                </a:cubicBezTo>
                <a:cubicBezTo>
                  <a:pt x="147" y="0"/>
                  <a:pt x="150" y="1"/>
                  <a:pt x="151" y="3"/>
                </a:cubicBezTo>
                <a:cubicBezTo>
                  <a:pt x="152" y="6"/>
                  <a:pt x="151" y="9"/>
                  <a:pt x="149" y="10"/>
                </a:cubicBezTo>
                <a:lnTo>
                  <a:pt x="21" y="65"/>
                </a:lnTo>
                <a:close/>
              </a:path>
            </a:pathLst>
          </a:custGeom>
          <a:solidFill>
            <a:srgbClr val="17588B"/>
          </a:solidFill>
          <a:ln>
            <a:noFill/>
          </a:ln>
          <a:extLst/>
        </p:spPr>
        <p:txBody>
          <a:bodyPr vert="horz" wrap="square" lIns="91440" tIns="45720" rIns="91440" bIns="45720" numCol="1" anchor="t" anchorCtr="0" compatLnSpc="1">
            <a:prstTxWarp prst="textNoShape">
              <a:avLst/>
            </a:prstTxWarp>
          </a:bodyPr>
          <a:lstStyle/>
          <a:p>
            <a:endParaRPr lang="fr-FR"/>
          </a:p>
        </p:txBody>
      </p:sp>
      <p:sp>
        <p:nvSpPr>
          <p:cNvPr id="19" name="Rectangle 18"/>
          <p:cNvSpPr/>
          <p:nvPr/>
        </p:nvSpPr>
        <p:spPr>
          <a:xfrm>
            <a:off x="1234093" y="1282641"/>
            <a:ext cx="8718738" cy="338544"/>
          </a:xfrm>
          <a:prstGeom prst="rect">
            <a:avLst/>
          </a:prstGeom>
        </p:spPr>
        <p:txBody>
          <a:bodyPr wrap="square" lIns="91428" tIns="45715" rIns="91428" bIns="45715">
            <a:spAutoFit/>
          </a:bodyPr>
          <a:lstStyle/>
          <a:p>
            <a:pPr marL="0" lvl="1" indent="0" algn="just" eaLnBrk="1" fontAlgn="auto" hangingPunct="1">
              <a:spcBef>
                <a:spcPts val="0"/>
              </a:spcBef>
              <a:spcAft>
                <a:spcPts val="513"/>
              </a:spcAft>
              <a:buClr>
                <a:srgbClr val="006AB2"/>
              </a:buClr>
              <a:buSzPct val="150000"/>
              <a:defRPr/>
            </a:pPr>
            <a:r>
              <a:rPr lang="fr-FR" sz="1600" b="1" kern="0" dirty="0" smtClean="0">
                <a:solidFill>
                  <a:srgbClr val="4B628F"/>
                </a:solidFill>
                <a:latin typeface="Arial"/>
              </a:rPr>
              <a:t>Les exemples de documents ajoutés par les professionnels et établissements de santé</a:t>
            </a:r>
            <a:endParaRPr lang="fr-FR" sz="1600" kern="0" dirty="0">
              <a:solidFill>
                <a:srgbClr val="4B628F"/>
              </a:solidFill>
              <a:latin typeface="Arial"/>
            </a:endParaRPr>
          </a:p>
        </p:txBody>
      </p:sp>
    </p:spTree>
    <p:extLst>
      <p:ext uri="{BB962C8B-B14F-4D97-AF65-F5344CB8AC3E}">
        <p14:creationId xmlns:p14="http://schemas.microsoft.com/office/powerpoint/2010/main" val="913010943"/>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PRESENTATIONDONOTDELETE" val="&lt;?xml version=&quot;1.0&quot; encoding=&quot;UTF-16&quot; standalone=&quot;yes&quot;?&gt;&lt;root reqver=&quot;23045&quot;&gt;&lt;version val=&quot;25153&quot;/&gt;&lt;CPresentation id=&quot;1&quot;&gt;&lt;m_precDefaultNumber&gt;&lt;m_bNumberIsYear val=&quot;1&quot;/&gt;&lt;m_chMinusSymbol&gt;-&lt;/m_chMinusSymbol&gt;&lt;m_chDecimalSymbol17909&gt;.&lt;/m_chDecimalSymbol17909&gt;&lt;m_nGroupingDigits17909 val=&quot;3&quot;/&gt;&lt;m_chGroupingSymbol17909&gt;,&lt;/m_chGroupingSymbol17909&gt;&lt;m_yearfmt&gt;&lt;begin val=&quot;0&quot;/&gt;&lt;end val=&quot;4&quot;/&gt;&lt;/m_yearfmt&gt;&lt;/m_precDefaultNumber&gt;&lt;m_precDefaultPercent&gt;&lt;m_bNumberIsYear val=&quot;1&quot;/&gt;&lt;m_chMinusSymbol&gt;-&lt;/m_chMinusSymbol&gt;&lt;m_nDecimalDigits17909 val=&quot;0&quot;/&gt;&lt;m_chDecimalSymbol17909&gt;.&lt;/m_chDecimalSymbol17909&gt;&lt;m_nGroupingDigits17909 val=&quot;3&quot;/&gt;&lt;m_chGroupingSymbol17909&gt;,&lt;/m_chGroupingSymbol17909&gt;&lt;m_strSuffix17909&gt;%&lt;/m_strSuffix17909&gt;&lt;m_yearfmt&gt;&lt;begin val=&quot;0&quot;/&gt;&lt;end val=&quot;4&quot;/&gt;&lt;/m_yearfmt&gt;&lt;/m_precDefaultPercent&gt;&lt;m_precDefaultDate&gt;&lt;m_bNumberIsYear val=&quot;0&quot;/&gt;&lt;m_strFormatTime&gt;%d/%m/%Y&lt;/m_strFormatTime&gt;&lt;m_yearfmt&gt;&lt;begin val=&quot;0&quot;/&gt;&lt;end val=&quot;0&quot;/&gt;&lt;/m_yearfmt&gt;&lt;/m_precDefaultDate&gt;&lt;m_precDefaultYear&gt;&lt;m_bNumberIsYear val=&quot;0&quot;/&gt;&lt;m_strFormatTime&gt;%Y&lt;/m_strFormatTime&gt;&lt;m_yearfmt&gt;&lt;begin val=&quot;0&quot;/&gt;&lt;end val=&quot;0&quot;/&gt;&lt;/m_yearfmt&gt;&lt;/m_precDefaultYear&gt;&lt;m_precDefaultQuarter&gt;&lt;m_bNumberIsYear val=&quot;0&quot;/&gt;&lt;m_strFormatTime&gt;Q%5&lt;/m_strFormatTime&gt;&lt;m_yearfmt&gt;&lt;begin val=&quot;0&quot;/&gt;&lt;end val=&quot;4&quot;/&gt;&lt;/m_yearfmt&gt;&lt;/m_precDefaultQuarter&gt;&lt;m_precDefaultMonth&gt;&lt;m_bNumberIsYear val=&quot;0&quot;/&gt;&lt;m_strFormatTime&gt;%#m&lt;/m_strFormatTime&gt;&lt;m_yearfmt&gt;&lt;begin val=&quot;0&quot;/&gt;&lt;end val=&quot;4&quot;/&gt;&lt;/m_yearfmt&gt;&lt;/m_precDefaultMonth&gt;&lt;m_precDefaultWeek&gt;&lt;m_bNumberIsYear val=&quot;0&quot;/&gt;&lt;m_strFormatTime&gt;%4&lt;/m_strFormatTime&gt;&lt;m_yearfmt&gt;&lt;begin val=&quot;0&quot;/&gt;&lt;end val=&quot;4&quot;/&gt;&lt;/m_yearfmt&gt;&lt;/m_precDefaultWeek&gt;&lt;m_precDefaultDay&gt;&lt;m_bNumberIsYear val=&quot;0&quot;/&gt;&lt;m_strFormatTime&gt;%#d&lt;/m_strFormatTime&gt;&lt;m_yearfmt&gt;&lt;begin val=&quot;0&quot;/&gt;&lt;end val=&quot;4&quot;/&gt;&lt;/m_yearfmt&gt;&lt;/m_precDefaultDay&gt;&lt;m_mruColor&gt;&lt;m_vecMRU length=&quot;0&quot;/&gt;&lt;/m_mruColor&gt;&lt;m_eweekdayFirstOfWeek val=&quot;2&quot;/&gt;&lt;m_eweekdayFirstOfWorkweek val=&quot;2&quot;/&gt;&lt;m_eweekdayFirstOfWeekend val=&quot;7&quot;/&gt;&lt;/CPresentation&gt;&lt;/root&gt;"/>
  <p:tag name="THINKCELLUNDODONOTDELETE" val="0"/>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3_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Nouvelle présentation">
  <a:themeElements>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Nouvelle présentatio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104287" tIns="52144" rIns="104287" bIns="52144" numCol="1" anchor="t" anchorCtr="0" compatLnSpc="1">
        <a:prstTxWarp prst="textNoShape">
          <a:avLst/>
        </a:prstTxWarp>
      </a:bodyPr>
      <a:lstStyle>
        <a:defPPr marL="0" marR="0" indent="0" algn="ctr" defTabSz="1042988" rtl="0" eaLnBrk="0" fontAlgn="base" latinLnBrk="0" hangingPunct="0">
          <a:lnSpc>
            <a:spcPct val="100000"/>
          </a:lnSpc>
          <a:spcBef>
            <a:spcPct val="0"/>
          </a:spcBef>
          <a:spcAft>
            <a:spcPct val="0"/>
          </a:spcAft>
          <a:buClrTx/>
          <a:buSzTx/>
          <a:buFontTx/>
          <a:buNone/>
          <a:tabLst/>
          <a:defRPr kumimoji="0" lang="fr-FR" sz="1400" b="0" i="0" u="none" strike="noStrike" cap="none" normalizeH="0" baseline="0" smtClean="0">
            <a:ln>
              <a:noFill/>
            </a:ln>
            <a:solidFill>
              <a:srgbClr val="0C419A"/>
            </a:solidFill>
            <a:effectLst/>
            <a:latin typeface="Arial" charset="0"/>
          </a:defRPr>
        </a:defPPr>
      </a:lstStyle>
    </a:lnDef>
  </a:objectDefaults>
  <a:extraClrSchemeLst>
    <a:extraClrScheme>
      <a:clrScheme name="Nouvelle présentatio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Nouvelle présentatio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Nouvelle présentatio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Nouvelle présentatio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Nouvelle présentatio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Nouvelle présentatio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Nouvelle présentation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Nouvelle présentatio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Nouvelle présentatio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Nouvelle présentatio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Nouvelle présentatio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Nouvelle présentatio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Thème Offic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F86EA3C94EA7BA4E88E095B21143AFAB" ma:contentTypeVersion="0" ma:contentTypeDescription="Crée un document." ma:contentTypeScope="" ma:versionID="38403c7e4125ab8439c9d97e0e4648de">
  <xsd:schema xmlns:xsd="http://www.w3.org/2001/XMLSchema" xmlns:xs="http://www.w3.org/2001/XMLSchema" xmlns:p="http://schemas.microsoft.com/office/2006/metadata/properties" targetNamespace="http://schemas.microsoft.com/office/2006/metadata/properties" ma:root="true" ma:fieldsID="efe331b061e72866024fe28ebad680d1">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2525D63E-F4CD-4EA5-8594-8AE270AF6337}">
  <ds:schemaRefs>
    <ds:schemaRef ds:uri="http://schemas.openxmlformats.org/package/2006/metadata/core-properties"/>
    <ds:schemaRef ds:uri="http://schemas.microsoft.com/office/infopath/2007/PartnerControls"/>
    <ds:schemaRef ds:uri="http://schemas.microsoft.com/office/2006/metadata/properties"/>
    <ds:schemaRef ds:uri="http://purl.org/dc/terms/"/>
    <ds:schemaRef ds:uri="http://purl.org/dc/elements/1.1/"/>
    <ds:schemaRef ds:uri="http://schemas.microsoft.com/office/2006/documentManagement/types"/>
    <ds:schemaRef ds:uri="http://www.w3.org/XML/1998/namespace"/>
    <ds:schemaRef ds:uri="http://purl.org/dc/dcmitype/"/>
  </ds:schemaRefs>
</ds:datastoreItem>
</file>

<file path=customXml/itemProps2.xml><?xml version="1.0" encoding="utf-8"?>
<ds:datastoreItem xmlns:ds="http://schemas.openxmlformats.org/officeDocument/2006/customXml" ds:itemID="{79CADB9A-448F-4793-806C-8D888F29F02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openxmlformats.org/package/2006/metadata/core-properties"/>
    <ds:schemaRef ds:uri="http://purl.org/dc/elements/1.1/"/>
    <ds:schemaRef ds:uri="http://purl.org/dc/terms/"/>
    <ds:schemaRef ds:uri="http://schemas.microsoft.com/internal/obd"/>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60411</TotalTime>
  <Words>2775</Words>
  <Application>Microsoft Office PowerPoint</Application>
  <PresentationFormat>Personnalisé</PresentationFormat>
  <Paragraphs>323</Paragraphs>
  <Slides>17</Slides>
  <Notes>17</Notes>
  <HiddenSlides>0</HiddenSlides>
  <MMClips>0</MMClips>
  <ScaleCrop>false</ScaleCrop>
  <HeadingPairs>
    <vt:vector size="6" baseType="variant">
      <vt:variant>
        <vt:lpstr>Thème</vt:lpstr>
      </vt:variant>
      <vt:variant>
        <vt:i4>3</vt:i4>
      </vt:variant>
      <vt:variant>
        <vt:lpstr>Serveurs OLE incorporés</vt:lpstr>
      </vt:variant>
      <vt:variant>
        <vt:i4>1</vt:i4>
      </vt:variant>
      <vt:variant>
        <vt:lpstr>Titres des diapositives</vt:lpstr>
      </vt:variant>
      <vt:variant>
        <vt:i4>17</vt:i4>
      </vt:variant>
    </vt:vector>
  </HeadingPairs>
  <TitlesOfParts>
    <vt:vector size="21" baseType="lpstr">
      <vt:lpstr>Nouvelle présentation</vt:lpstr>
      <vt:lpstr>3_Nouvelle présentation</vt:lpstr>
      <vt:lpstr>1_Nouvelle présentation</vt:lpstr>
      <vt:lpstr>think-cell Slide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masque séminaire réseau</dc:title>
  <dc:creator>PETIT-09807</dc:creator>
  <cp:lastModifiedBy>FRANCISCO AQUILINO (CPAM ESSONNE)</cp:lastModifiedBy>
  <cp:revision>4187</cp:revision>
  <cp:lastPrinted>2019-05-20T08:00:00Z</cp:lastPrinted>
  <dcterms:created xsi:type="dcterms:W3CDTF">2004-04-30T16:45:41Z</dcterms:created>
  <dcterms:modified xsi:type="dcterms:W3CDTF">2020-03-12T08:55:19Z</dcterms:modified>
</cp:coreProperties>
</file>