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7" d="100"/>
          <a:sy n="57" d="100"/>
        </p:scale>
        <p:origin x="69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BEEFC-17FB-44EB-BE60-D8215101098F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EB27E-3026-41ED-B125-1F39DCAC90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1866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BEEFC-17FB-44EB-BE60-D8215101098F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EB27E-3026-41ED-B125-1F39DCAC90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5593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BEEFC-17FB-44EB-BE60-D8215101098F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EB27E-3026-41ED-B125-1F39DCAC90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75708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4ème de 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4EA19884-7A29-DC4E-9311-A62E54788E52}" type="datetime1">
              <a:rPr lang="fr-FR" smtClean="0"/>
              <a:t>02/04/2024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960000" y="5829266"/>
            <a:ext cx="4320000" cy="597263"/>
          </a:xfrm>
        </p:spPr>
        <p:txBody>
          <a:bodyPr anchor="ctr" anchorCtr="0"/>
          <a:lstStyle>
            <a:lvl1pPr algn="l">
              <a:defRPr sz="1533"/>
            </a:lvl1pPr>
          </a:lstStyle>
          <a:p>
            <a:r>
              <a:rPr lang="fr-FR" dirty="0"/>
              <a:t>Intitulé de la direction/service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53DF2B5-DDEC-9F4F-AC71-1D361A99EA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8304246" y="717133"/>
            <a:ext cx="2927751" cy="168147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A456506-B875-0447-AE4C-DB900904651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720000" y="48000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3140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BBC43109-B8A0-4B60-B378-E244D59CA5C0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371" y="2084852"/>
            <a:ext cx="3360000" cy="3840427"/>
          </a:xfrm>
        </p:spPr>
        <p:txBody>
          <a:bodyPr/>
          <a:lstStyle>
            <a:lvl1pPr marL="191990" indent="-191990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79" indent="-191990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416000" y="2084851"/>
            <a:ext cx="3360000" cy="3814349"/>
          </a:xfrm>
        </p:spPr>
        <p:txBody>
          <a:bodyPr/>
          <a:lstStyle>
            <a:lvl1pPr marL="191990" indent="-191990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79" indent="-191990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8351999" y="2084851"/>
            <a:ext cx="3360000" cy="3814349"/>
          </a:xfrm>
        </p:spPr>
        <p:txBody>
          <a:bodyPr/>
          <a:lstStyle>
            <a:lvl1pPr marL="191990" indent="-191990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79" indent="-191990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15CA4CAF-6729-AB4D-9354-99C08AEAB1B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2" y="6396843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8C21AFDE-C94B-41AB-AF91-A82BEB4D1F4A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25" name="Titre 18">
            <a:extLst>
              <a:ext uri="{FF2B5EF4-FFF2-40B4-BE49-F238E27FC236}">
                <a16:creationId xmlns:a16="http://schemas.microsoft.com/office/drawing/2014/main" id="{8909A550-9D66-7141-BF64-73CAD20968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2" y="910403"/>
            <a:ext cx="11233151" cy="719988"/>
          </a:xfrm>
        </p:spPr>
        <p:txBody>
          <a:bodyPr/>
          <a:lstStyle/>
          <a:p>
            <a:r>
              <a:rPr lang="fr-FR" dirty="0"/>
              <a:t>Sommaire</a:t>
            </a:r>
          </a:p>
        </p:txBody>
      </p:sp>
      <p:sp>
        <p:nvSpPr>
          <p:cNvPr id="26" name="Espace réservé du pied de page 4">
            <a:extLst>
              <a:ext uri="{FF2B5EF4-FFF2-40B4-BE49-F238E27FC236}">
                <a16:creationId xmlns:a16="http://schemas.microsoft.com/office/drawing/2014/main" id="{745ED2D7-3CC1-3B41-AA37-64BDE1CE24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61262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re / sous-titre /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A4F0766-6309-644C-9BCE-2E607A270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87EAC-BC43-45BB-98BA-367879AB4696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E9918C01-3017-D749-B811-9FCBA8038409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0" y="6396845"/>
            <a:ext cx="1560000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C05EF1DE-BB35-49AD-96F3-EFFF3FF59800}" type="datetime1">
              <a:rPr lang="fr-FR" smtClean="0"/>
              <a:t>02/04/2024</a:t>
            </a:fld>
            <a:endParaRPr lang="fr-FR"/>
          </a:p>
        </p:txBody>
      </p:sp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id="{EB9C9A62-C54B-3841-9346-5A54D371580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801" y="1664909"/>
            <a:ext cx="11232819" cy="323935"/>
          </a:xfrm>
        </p:spPr>
        <p:txBody>
          <a:bodyPr/>
          <a:lstStyle>
            <a:lvl1pPr marL="12700" indent="114292">
              <a:spcBef>
                <a:spcPts val="533"/>
              </a:spcBef>
              <a:spcAft>
                <a:spcPts val="1067"/>
              </a:spcAft>
              <a:buFont typeface="+mj-lt"/>
              <a:buNone/>
              <a:tabLst/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31968" indent="-191986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Sous-titre</a:t>
            </a:r>
          </a:p>
          <a:p>
            <a:pPr lvl="0"/>
            <a:endParaRPr lang="fr-FR" dirty="0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8B219A12-DAFE-504E-9ED9-CFD78BD6A7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Titre</a:t>
            </a:r>
          </a:p>
        </p:txBody>
      </p:sp>
      <p:sp>
        <p:nvSpPr>
          <p:cNvPr id="20" name="Espace réservé du pied de page 4">
            <a:extLst>
              <a:ext uri="{FF2B5EF4-FFF2-40B4-BE49-F238E27FC236}">
                <a16:creationId xmlns:a16="http://schemas.microsoft.com/office/drawing/2014/main" id="{99BFD6E0-B235-DA4F-9D70-E9444B53C4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Espace réservé du texte 11">
            <a:extLst>
              <a:ext uri="{FF2B5EF4-FFF2-40B4-BE49-F238E27FC236}">
                <a16:creationId xmlns:a16="http://schemas.microsoft.com/office/drawing/2014/main" id="{0AF74C14-DE22-FE4D-B865-03FBE975D57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31800" y="2276873"/>
            <a:ext cx="11232445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1537585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BEEFC-17FB-44EB-BE60-D8215101098F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EB27E-3026-41ED-B125-1F39DCAC90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617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BEEFC-17FB-44EB-BE60-D8215101098F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EB27E-3026-41ED-B125-1F39DCAC90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7524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BEEFC-17FB-44EB-BE60-D8215101098F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EB27E-3026-41ED-B125-1F39DCAC90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8514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BEEFC-17FB-44EB-BE60-D8215101098F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EB27E-3026-41ED-B125-1F39DCAC90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335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BEEFC-17FB-44EB-BE60-D8215101098F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EB27E-3026-41ED-B125-1F39DCAC90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426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BEEFC-17FB-44EB-BE60-D8215101098F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EB27E-3026-41ED-B125-1F39DCAC90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9653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BEEFC-17FB-44EB-BE60-D8215101098F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EB27E-3026-41ED-B125-1F39DCAC90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3844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BEEFC-17FB-44EB-BE60-D8215101098F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EB27E-3026-41ED-B125-1F39DCAC90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1986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DBEEFC-17FB-44EB-BE60-D8215101098F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DEB27E-3026-41ED-B125-1F39DCAC90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9175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19884-7A29-DC4E-9311-A62E54788E52}" type="datetime1">
              <a:rPr lang="fr-FR" smtClean="0"/>
              <a:t>02/04/2024</a:t>
            </a:fld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911424" y="6117300"/>
            <a:ext cx="5472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>
                <a:latin typeface="Marianne" panose="02000000000000000000" pitchFamily="2" charset="0"/>
              </a:rPr>
              <a:t>DIRNOV</a:t>
            </a:r>
            <a:endParaRPr lang="fr-FR" sz="1867" i="1" dirty="0">
              <a:latin typeface="Marianne" panose="02000000000000000000" pitchFamily="2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311691" y="3429000"/>
            <a:ext cx="7872875" cy="1898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Le Projet </a:t>
            </a:r>
            <a:r>
              <a:rPr lang="fr-FR" sz="3200" b="1" dirty="0"/>
              <a:t>Régional de </a:t>
            </a:r>
            <a:r>
              <a:rPr lang="fr-FR" sz="3200" b="1" dirty="0"/>
              <a:t>Santé 2023-2028</a:t>
            </a:r>
          </a:p>
          <a:p>
            <a:pPr algn="ctr"/>
            <a:endParaRPr lang="fr-FR" sz="3200" b="1" dirty="0"/>
          </a:p>
          <a:p>
            <a:pPr algn="r"/>
            <a:r>
              <a:rPr lang="fr-FR" sz="2667" b="1" i="1" dirty="0">
                <a:solidFill>
                  <a:srgbClr val="00B050"/>
                </a:solidFill>
              </a:rPr>
              <a:t>Conseil Territorial de Santé du Val-de-Marne</a:t>
            </a:r>
          </a:p>
          <a:p>
            <a:pPr algn="r"/>
            <a:r>
              <a:rPr lang="fr-FR" sz="2667" b="1" i="1" dirty="0">
                <a:solidFill>
                  <a:srgbClr val="00B050"/>
                </a:solidFill>
              </a:rPr>
              <a:t>20 mars 2024</a:t>
            </a:r>
          </a:p>
        </p:txBody>
      </p:sp>
    </p:spTree>
    <p:extLst>
      <p:ext uri="{BB962C8B-B14F-4D97-AF65-F5344CB8AC3E}">
        <p14:creationId xmlns:p14="http://schemas.microsoft.com/office/powerpoint/2010/main" val="184730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>
          <a:xfrm>
            <a:off x="431371" y="2006195"/>
            <a:ext cx="3612659" cy="796895"/>
          </a:xfrm>
          <a:solidFill>
            <a:srgbClr val="002395"/>
          </a:solidFill>
        </p:spPr>
        <p:txBody>
          <a:bodyPr vert="horz" lIns="91440" tIns="45720" rIns="91440" bIns="45720" rtlCol="0" anchor="ctr" anchorCtr="0">
            <a:normAutofit/>
          </a:bodyPr>
          <a:lstStyle/>
          <a:p>
            <a:pPr marL="19050" indent="0" algn="ctr">
              <a:spcBef>
                <a:spcPct val="0"/>
              </a:spcBef>
              <a:buNone/>
            </a:pPr>
            <a:r>
              <a:rPr lang="fr-FR" sz="16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Cadre d’orientation stratégique (COS)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4"/>
          </p:nvPr>
        </p:nvSpPr>
        <p:spPr>
          <a:xfrm>
            <a:off x="4415999" y="2006197"/>
            <a:ext cx="3626788" cy="796895"/>
          </a:xfrm>
          <a:solidFill>
            <a:srgbClr val="002395"/>
          </a:solidFill>
        </p:spPr>
        <p:txBody>
          <a:bodyPr vert="horz" lIns="91440" tIns="45720" rIns="91440" bIns="45720" rtlCol="0" anchor="ctr" anchorCtr="0">
            <a:normAutofit/>
          </a:bodyPr>
          <a:lstStyle/>
          <a:p>
            <a:pPr marL="19050" indent="0" algn="ctr">
              <a:spcBef>
                <a:spcPct val="0"/>
              </a:spcBef>
              <a:buNone/>
            </a:pPr>
            <a:r>
              <a:rPr lang="fr-FR" sz="16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Schéma Régional de Santé (SRS)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5"/>
          </p:nvPr>
        </p:nvSpPr>
        <p:spPr>
          <a:xfrm>
            <a:off x="8351999" y="2006197"/>
            <a:ext cx="3609092" cy="796895"/>
          </a:xfrm>
          <a:solidFill>
            <a:srgbClr val="002395"/>
          </a:solidFill>
        </p:spPr>
        <p:txBody>
          <a:bodyPr vert="horz" lIns="91440" tIns="45720" rIns="91440" bIns="45720" rtlCol="0" anchor="ctr" anchorCtr="0">
            <a:normAutofit/>
          </a:bodyPr>
          <a:lstStyle/>
          <a:p>
            <a:pPr marL="19050" indent="0" algn="ctr">
              <a:spcBef>
                <a:spcPct val="0"/>
              </a:spcBef>
              <a:buNone/>
            </a:pPr>
            <a:r>
              <a:rPr lang="fr-FR" sz="16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Programme régional d’accès à la prévention et aux soins (PRAPS)</a:t>
            </a:r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2506410" y="113990"/>
            <a:ext cx="9597103" cy="719988"/>
          </a:xfrm>
          <a:solidFill>
            <a:srgbClr val="002395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fr-FR" sz="2800" dirty="0">
                <a:solidFill>
                  <a:schemeClr val="bg1"/>
                </a:solidFill>
              </a:rPr>
              <a:t>Structure du Projet Régional de Santé</a:t>
            </a:r>
          </a:p>
        </p:txBody>
      </p:sp>
      <p:sp>
        <p:nvSpPr>
          <p:cNvPr id="7" name="Rectangle 6"/>
          <p:cNvSpPr/>
          <p:nvPr/>
        </p:nvSpPr>
        <p:spPr>
          <a:xfrm>
            <a:off x="431371" y="2612738"/>
            <a:ext cx="3612659" cy="3334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891" indent="-342891" defTabSz="914377">
              <a:buFont typeface="Wingdings" panose="05000000000000000000" pitchFamily="2" charset="2"/>
              <a:buChar char="Ø"/>
              <a:defRPr/>
            </a:pPr>
            <a:endParaRPr lang="fr-FR" dirty="0">
              <a:solidFill>
                <a:srgbClr val="000000"/>
              </a:solidFill>
              <a:latin typeface="Arial"/>
              <a:sym typeface="Wingdings" panose="05000000000000000000" pitchFamily="2" charset="2"/>
            </a:endParaRPr>
          </a:p>
          <a:p>
            <a:pPr marL="342891" indent="-342891" algn="just" defTabSz="914377">
              <a:buFont typeface="Wingdings" panose="05000000000000000000" pitchFamily="2" charset="2"/>
              <a:buChar char="v"/>
              <a:defRPr/>
            </a:pPr>
            <a:r>
              <a:rPr lang="fr-FR" sz="1500" dirty="0">
                <a:solidFill>
                  <a:srgbClr val="000000"/>
                </a:solidFill>
                <a:latin typeface="Arial"/>
              </a:rPr>
              <a:t>Fixer la politique régionale de santé sur le long terme : </a:t>
            </a:r>
            <a:r>
              <a:rPr lang="fr-FR" sz="1500" dirty="0">
                <a:solidFill>
                  <a:srgbClr val="000000"/>
                </a:solidFill>
                <a:latin typeface="Arial"/>
                <a:sym typeface="Wingdings" panose="05000000000000000000" pitchFamily="2" charset="2"/>
              </a:rPr>
              <a:t>objectifs et résultats attendus à </a:t>
            </a:r>
            <a:r>
              <a:rPr lang="fr-FR" sz="1500" b="1" dirty="0">
                <a:solidFill>
                  <a:srgbClr val="000000"/>
                </a:solidFill>
                <a:latin typeface="Arial"/>
                <a:sym typeface="Wingdings" panose="05000000000000000000" pitchFamily="2" charset="2"/>
              </a:rPr>
              <a:t>10 ans.</a:t>
            </a:r>
          </a:p>
          <a:p>
            <a:pPr marL="342891" indent="-342891" algn="just" defTabSz="914377">
              <a:buFont typeface="Wingdings" panose="05000000000000000000" pitchFamily="2" charset="2"/>
              <a:buChar char="v"/>
              <a:defRPr/>
            </a:pPr>
            <a:endParaRPr lang="fr-FR" sz="800" b="1" dirty="0">
              <a:solidFill>
                <a:srgbClr val="000000"/>
              </a:solidFill>
              <a:latin typeface="Arial"/>
              <a:sym typeface="Wingdings" panose="05000000000000000000" pitchFamily="2" charset="2"/>
            </a:endParaRPr>
          </a:p>
          <a:p>
            <a:pPr marL="342891" indent="-342891" algn="just" defTabSz="914377">
              <a:buFont typeface="Wingdings" panose="05000000000000000000" pitchFamily="2" charset="2"/>
              <a:buChar char="v"/>
              <a:defRPr/>
            </a:pPr>
            <a:r>
              <a:rPr lang="fr-FR" sz="1600" b="1" dirty="0">
                <a:solidFill>
                  <a:srgbClr val="005841">
                    <a:lumMod val="90000"/>
                    <a:lumOff val="10000"/>
                  </a:srgbClr>
                </a:solidFill>
                <a:latin typeface="Arial"/>
              </a:rPr>
              <a:t>En Île-de-France : </a:t>
            </a:r>
          </a:p>
          <a:p>
            <a:pPr marL="351350" indent="-228589" defTabSz="1219140">
              <a:spcAft>
                <a:spcPts val="667"/>
              </a:spcAft>
              <a:buFont typeface="Arial" panose="020B0604020202020204" pitchFamily="34" charset="0"/>
              <a:buChar char="•"/>
              <a:defRPr/>
            </a:pPr>
            <a:r>
              <a:rPr lang="fr-FR" sz="1600" b="1" dirty="0">
                <a:solidFill>
                  <a:srgbClr val="005841">
                    <a:lumMod val="90000"/>
                    <a:lumOff val="10000"/>
                  </a:srgbClr>
                </a:solidFill>
                <a:latin typeface="Arial"/>
              </a:rPr>
              <a:t>Renforcer la prévention et la promotion de la santé</a:t>
            </a:r>
          </a:p>
          <a:p>
            <a:pPr marL="351350" indent="-228589" defTabSz="1219140">
              <a:spcAft>
                <a:spcPts val="667"/>
              </a:spcAft>
              <a:buFont typeface="Arial" panose="020B0604020202020204" pitchFamily="34" charset="0"/>
              <a:buChar char="•"/>
              <a:defRPr/>
            </a:pPr>
            <a:r>
              <a:rPr lang="fr-FR" sz="1600" b="1" dirty="0">
                <a:solidFill>
                  <a:srgbClr val="005841">
                    <a:lumMod val="90000"/>
                    <a:lumOff val="10000"/>
                  </a:srgbClr>
                </a:solidFill>
                <a:latin typeface="Arial"/>
              </a:rPr>
              <a:t>Réduire les inégalités sociales et territoriales de santé </a:t>
            </a:r>
          </a:p>
          <a:p>
            <a:pPr marL="351350" indent="-228589" defTabSz="1219140">
              <a:spcAft>
                <a:spcPts val="667"/>
              </a:spcAft>
              <a:buFont typeface="Arial" panose="020B0604020202020204" pitchFamily="34" charset="0"/>
              <a:buChar char="•"/>
              <a:defRPr/>
            </a:pPr>
            <a:r>
              <a:rPr lang="fr-FR" sz="1600" b="1" dirty="0">
                <a:solidFill>
                  <a:srgbClr val="005841">
                    <a:lumMod val="90000"/>
                    <a:lumOff val="10000"/>
                  </a:srgbClr>
                </a:solidFill>
                <a:latin typeface="Arial"/>
              </a:rPr>
              <a:t>Adapter les actions et les politiques aux spécificités locales</a:t>
            </a:r>
            <a:endParaRPr lang="fr-FR" sz="1600" b="1" dirty="0">
              <a:solidFill>
                <a:srgbClr val="000000"/>
              </a:solidFill>
              <a:latin typeface="Arial"/>
              <a:sym typeface="Wingdings" panose="05000000000000000000" pitchFamily="2" charset="2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415999" y="2529611"/>
            <a:ext cx="3626788" cy="4852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891" indent="-342891" defTabSz="914377">
              <a:buFont typeface="Wingdings" panose="05000000000000000000" pitchFamily="2" charset="2"/>
              <a:buChar char="Ø"/>
              <a:defRPr/>
            </a:pPr>
            <a:endParaRPr lang="fr-FR" dirty="0">
              <a:solidFill>
                <a:srgbClr val="000000"/>
              </a:solidFill>
              <a:latin typeface="Arial"/>
              <a:sym typeface="Wingdings" panose="05000000000000000000" pitchFamily="2" charset="2"/>
            </a:endParaRPr>
          </a:p>
          <a:p>
            <a:pPr marL="342891" indent="-342891" algn="just" defTabSz="914377">
              <a:buFont typeface="Wingdings" panose="05000000000000000000" pitchFamily="2" charset="2"/>
              <a:buChar char="v"/>
              <a:defRPr/>
            </a:pPr>
            <a:r>
              <a:rPr lang="fr-FR" sz="1500" dirty="0">
                <a:solidFill>
                  <a:srgbClr val="000000"/>
                </a:solidFill>
                <a:latin typeface="Arial"/>
              </a:rPr>
              <a:t>Document de référence pour les </a:t>
            </a:r>
            <a:r>
              <a:rPr lang="fr-FR" sz="1500" b="1" dirty="0">
                <a:solidFill>
                  <a:srgbClr val="000000"/>
                </a:solidFill>
                <a:latin typeface="Arial"/>
              </a:rPr>
              <a:t>5 ans </a:t>
            </a:r>
            <a:r>
              <a:rPr lang="fr-FR" sz="1500" dirty="0">
                <a:solidFill>
                  <a:srgbClr val="000000"/>
                </a:solidFill>
                <a:latin typeface="Arial"/>
              </a:rPr>
              <a:t>à venir sur lequel vont se fonder les décisions structurant l’offre de soins, de prévention, de promotion de la santé et d'accompagnement médico-social.</a:t>
            </a:r>
          </a:p>
          <a:p>
            <a:pPr marL="342891" indent="-342891" algn="just" defTabSz="914377">
              <a:buFont typeface="Wingdings" panose="05000000000000000000" pitchFamily="2" charset="2"/>
              <a:buChar char="v"/>
              <a:defRPr/>
            </a:pPr>
            <a:endParaRPr lang="fr-FR" sz="800" dirty="0">
              <a:solidFill>
                <a:srgbClr val="000000"/>
              </a:solidFill>
              <a:latin typeface="Arial"/>
            </a:endParaRPr>
          </a:p>
          <a:p>
            <a:pPr marL="342891" indent="-342891" defTabSz="914377">
              <a:buFont typeface="Wingdings" panose="05000000000000000000" pitchFamily="2" charset="2"/>
              <a:buChar char="v"/>
              <a:defRPr/>
            </a:pPr>
            <a:r>
              <a:rPr lang="fr-FR" sz="1533" b="1" dirty="0">
                <a:solidFill>
                  <a:srgbClr val="005841">
                    <a:lumMod val="90000"/>
                    <a:lumOff val="10000"/>
                  </a:srgbClr>
                </a:solidFill>
                <a:latin typeface="Arial"/>
              </a:rPr>
              <a:t>En Île-de-France : </a:t>
            </a:r>
          </a:p>
          <a:p>
            <a:pPr marL="457189" lvl="1" defTabSz="914377">
              <a:defRPr/>
            </a:pPr>
            <a:r>
              <a:rPr lang="fr-FR" sz="1533" b="1" dirty="0">
                <a:solidFill>
                  <a:srgbClr val="005841">
                    <a:lumMod val="90000"/>
                    <a:lumOff val="10000"/>
                  </a:srgbClr>
                </a:solidFill>
                <a:latin typeface="Arial"/>
              </a:rPr>
              <a:t>6 axes stratégiques de transformation et un focus « JOP 2024 » + volet «Activités de soin autorisées », Permanence des soins et biologie médicale</a:t>
            </a:r>
          </a:p>
          <a:p>
            <a:pPr algn="just" defTabSz="914377">
              <a:defRPr/>
            </a:pPr>
            <a:endParaRPr lang="fr-FR" sz="1600" dirty="0">
              <a:solidFill>
                <a:srgbClr val="000000"/>
              </a:solidFill>
              <a:latin typeface="Arial"/>
              <a:sym typeface="Wingdings" panose="05000000000000000000" pitchFamily="2" charset="2"/>
            </a:endParaRPr>
          </a:p>
          <a:p>
            <a:pPr marL="342891" indent="-342891" defTabSz="914377">
              <a:buFont typeface="Wingdings" panose="05000000000000000000" pitchFamily="2" charset="2"/>
              <a:buChar char="Ø"/>
              <a:defRPr/>
            </a:pPr>
            <a:endParaRPr lang="fr-FR" sz="1600" dirty="0">
              <a:solidFill>
                <a:srgbClr val="000000"/>
              </a:solidFill>
              <a:latin typeface="Arial"/>
              <a:sym typeface="Wingdings" panose="05000000000000000000" pitchFamily="2" charset="2"/>
            </a:endParaRPr>
          </a:p>
          <a:p>
            <a:pPr marL="342891" indent="-342891" defTabSz="914377">
              <a:buFont typeface="Wingdings" panose="05000000000000000000" pitchFamily="2" charset="2"/>
              <a:buChar char="Ø"/>
              <a:defRPr/>
            </a:pPr>
            <a:endParaRPr lang="fr-FR" dirty="0">
              <a:solidFill>
                <a:srgbClr val="000000"/>
              </a:solidFill>
              <a:latin typeface="Arial"/>
              <a:sym typeface="Wingdings" panose="05000000000000000000" pitchFamily="2" charset="2"/>
            </a:endParaRPr>
          </a:p>
          <a:p>
            <a:pPr marL="342891" indent="-342891" defTabSz="914377">
              <a:buFont typeface="Wingdings" panose="05000000000000000000" pitchFamily="2" charset="2"/>
              <a:buChar char="Ø"/>
              <a:defRPr/>
            </a:pPr>
            <a:endParaRPr lang="fr-FR" dirty="0">
              <a:solidFill>
                <a:srgbClr val="000000"/>
              </a:solidFill>
              <a:latin typeface="Arial"/>
              <a:sym typeface="Wingdings" panose="05000000000000000000" pitchFamily="2" charset="2"/>
            </a:endParaRPr>
          </a:p>
          <a:p>
            <a:pPr defTabSz="914377">
              <a:defRPr/>
            </a:pPr>
            <a:endParaRPr lang="fr-FR" dirty="0">
              <a:solidFill>
                <a:srgbClr val="000000"/>
              </a:solidFill>
              <a:latin typeface="Arial"/>
              <a:sym typeface="Wingdings" panose="05000000000000000000" pitchFamily="2" charset="2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36387" y="6028767"/>
            <a:ext cx="3612659" cy="369332"/>
          </a:xfrm>
          <a:prstGeom prst="rect">
            <a:avLst/>
          </a:prstGeom>
          <a:solidFill>
            <a:srgbClr val="ADD461"/>
          </a:solidFill>
        </p:spPr>
        <p:txBody>
          <a:bodyPr wrap="square">
            <a:spAutoFit/>
          </a:bodyPr>
          <a:lstStyle/>
          <a:p>
            <a:pPr algn="ctr" defTabSz="914377">
              <a:defRPr/>
            </a:pPr>
            <a:r>
              <a:rPr lang="fr-FR" b="1" dirty="0">
                <a:solidFill>
                  <a:srgbClr val="FFFFFF"/>
                </a:solidFill>
                <a:latin typeface="Arial"/>
                <a:sym typeface="Wingdings" panose="05000000000000000000" pitchFamily="2" charset="2"/>
              </a:rPr>
              <a:t>Actualisation 2023-2028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489891" y="6028767"/>
            <a:ext cx="3626788" cy="369332"/>
          </a:xfrm>
          <a:prstGeom prst="rect">
            <a:avLst/>
          </a:prstGeom>
          <a:solidFill>
            <a:srgbClr val="ADD461"/>
          </a:solidFill>
        </p:spPr>
        <p:txBody>
          <a:bodyPr wrap="square">
            <a:spAutoFit/>
          </a:bodyPr>
          <a:lstStyle/>
          <a:p>
            <a:pPr algn="ctr" defTabSz="914377">
              <a:defRPr/>
            </a:pPr>
            <a:r>
              <a:rPr lang="fr-FR" b="1" dirty="0">
                <a:solidFill>
                  <a:srgbClr val="FFFFFF"/>
                </a:solidFill>
                <a:latin typeface="Arial"/>
                <a:sym typeface="Wingdings" panose="05000000000000000000" pitchFamily="2" charset="2"/>
              </a:rPr>
              <a:t>Révision pour les 5 ans à venir</a:t>
            </a:r>
            <a:endParaRPr lang="fr-FR" b="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8351999" y="2915693"/>
            <a:ext cx="360909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indent="-285744" algn="just" defTabSz="914377">
              <a:buFont typeface="Wingdings" panose="05000000000000000000" pitchFamily="2" charset="2"/>
              <a:buChar char="v"/>
              <a:defRPr/>
            </a:pPr>
            <a:r>
              <a:rPr lang="fr-FR" sz="1600" dirty="0">
                <a:solidFill>
                  <a:srgbClr val="000000"/>
                </a:solidFill>
                <a:latin typeface="Arial"/>
              </a:rPr>
              <a:t>Programme spécifique pour faciliter l’accès au système de santé aux personnes les plus démunies / grande précarité (pour </a:t>
            </a:r>
            <a:r>
              <a:rPr lang="fr-FR" sz="1600" b="1" dirty="0">
                <a:solidFill>
                  <a:srgbClr val="000000"/>
                </a:solidFill>
                <a:latin typeface="Arial"/>
              </a:rPr>
              <a:t>5 ans</a:t>
            </a:r>
            <a:r>
              <a:rPr lang="fr-FR" sz="1600" dirty="0">
                <a:solidFill>
                  <a:srgbClr val="000000"/>
                </a:solidFill>
                <a:latin typeface="Arial"/>
              </a:rPr>
              <a:t>)</a:t>
            </a:r>
          </a:p>
          <a:p>
            <a:pPr marL="285744" indent="-285744" algn="just" defTabSz="914377">
              <a:buFont typeface="Wingdings" panose="05000000000000000000" pitchFamily="2" charset="2"/>
              <a:buChar char="v"/>
              <a:defRPr/>
            </a:pPr>
            <a:endParaRPr lang="fr-FR" sz="1600" dirty="0">
              <a:solidFill>
                <a:srgbClr val="000000"/>
              </a:solidFill>
              <a:latin typeface="Arial"/>
            </a:endParaRPr>
          </a:p>
          <a:p>
            <a:pPr marL="342891" indent="-342891" defTabSz="914377">
              <a:buFont typeface="Wingdings" panose="05000000000000000000" pitchFamily="2" charset="2"/>
              <a:buChar char="v"/>
              <a:defRPr/>
            </a:pPr>
            <a:r>
              <a:rPr lang="fr-FR" sz="1600" b="1" dirty="0">
                <a:solidFill>
                  <a:srgbClr val="005841">
                    <a:lumMod val="90000"/>
                    <a:lumOff val="10000"/>
                  </a:srgbClr>
                </a:solidFill>
                <a:latin typeface="Arial"/>
              </a:rPr>
              <a:t>En Île-de-France : </a:t>
            </a:r>
          </a:p>
          <a:p>
            <a:pPr marL="457189" lvl="1" defTabSz="914377">
              <a:defRPr/>
            </a:pPr>
            <a:r>
              <a:rPr lang="fr-FR" sz="1600" b="1" dirty="0">
                <a:solidFill>
                  <a:srgbClr val="005841">
                    <a:lumMod val="90000"/>
                    <a:lumOff val="10000"/>
                  </a:srgbClr>
                </a:solidFill>
                <a:latin typeface="Arial"/>
              </a:rPr>
              <a:t>7 objectifs stratégiques pour les plus </a:t>
            </a:r>
            <a:r>
              <a:rPr lang="fr-FR" sz="1600" b="1" dirty="0">
                <a:solidFill>
                  <a:srgbClr val="005841">
                    <a:lumMod val="90000"/>
                    <a:lumOff val="10000"/>
                  </a:srgbClr>
                </a:solidFill>
                <a:latin typeface="Arial"/>
              </a:rPr>
              <a:t>démunis et la grande précarité</a:t>
            </a:r>
            <a:endParaRPr lang="fr-FR" sz="160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1577" y="926694"/>
            <a:ext cx="2031393" cy="973493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1267" y="938583"/>
            <a:ext cx="2097959" cy="1004207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0993" y="941700"/>
            <a:ext cx="2199432" cy="1052777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8359351" y="6028767"/>
            <a:ext cx="3609092" cy="369332"/>
          </a:xfrm>
          <a:prstGeom prst="rect">
            <a:avLst/>
          </a:prstGeom>
          <a:solidFill>
            <a:srgbClr val="ADD461"/>
          </a:solidFill>
        </p:spPr>
        <p:txBody>
          <a:bodyPr wrap="square">
            <a:spAutoFit/>
          </a:bodyPr>
          <a:lstStyle/>
          <a:p>
            <a:pPr algn="ctr" defTabSz="914377">
              <a:defRPr/>
            </a:pPr>
            <a:r>
              <a:rPr lang="fr-FR" b="1">
                <a:solidFill>
                  <a:srgbClr val="FFFFFF"/>
                </a:solidFill>
                <a:latin typeface="Arial"/>
                <a:sym typeface="Wingdings" panose="05000000000000000000" pitchFamily="2" charset="2"/>
              </a:rPr>
              <a:t>Révision pour les 5 ans à venir</a:t>
            </a:r>
            <a:endParaRPr lang="fr-FR" b="1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4252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>
          <a:xfrm>
            <a:off x="889821" y="1290311"/>
            <a:ext cx="10692583" cy="4825355"/>
          </a:xfrm>
        </p:spPr>
        <p:txBody>
          <a:bodyPr/>
          <a:lstStyle/>
          <a:p>
            <a:pPr marL="122761" indent="0">
              <a:spcAft>
                <a:spcPts val="0"/>
              </a:spcAft>
              <a:buNone/>
            </a:pPr>
            <a:r>
              <a:rPr lang="fr-FR" sz="2400" u="sng" dirty="0"/>
              <a:t>L’ensemble </a:t>
            </a:r>
            <a:r>
              <a:rPr lang="fr-FR" sz="2400" u="sng" dirty="0"/>
              <a:t>des </a:t>
            </a:r>
            <a:r>
              <a:rPr lang="fr-FR" sz="2400" u="sng" dirty="0"/>
              <a:t>travaux s’appuie sur </a:t>
            </a:r>
            <a:r>
              <a:rPr lang="fr-FR" sz="2400" dirty="0"/>
              <a:t>:</a:t>
            </a:r>
          </a:p>
          <a:p>
            <a:pPr marL="122761" indent="0">
              <a:spcAft>
                <a:spcPts val="0"/>
              </a:spcAft>
              <a:buNone/>
            </a:pPr>
            <a:endParaRPr lang="fr-FR" sz="1200" dirty="0"/>
          </a:p>
          <a:p>
            <a:pPr marL="408504" indent="-285744">
              <a:spcAft>
                <a:spcPts val="0"/>
              </a:spcAft>
              <a:buFontTx/>
              <a:buChar char="-"/>
            </a:pPr>
            <a:r>
              <a:rPr lang="fr-FR" sz="2267" dirty="0"/>
              <a:t>Les contributions ARS et celles des </a:t>
            </a:r>
            <a:r>
              <a:rPr lang="fr-FR" sz="2267" dirty="0"/>
              <a:t>partenaires,</a:t>
            </a:r>
            <a:endParaRPr lang="fr-FR" sz="2267" dirty="0"/>
          </a:p>
          <a:p>
            <a:pPr marL="408504" indent="-285744">
              <a:spcAft>
                <a:spcPts val="0"/>
              </a:spcAft>
              <a:buFontTx/>
              <a:buChar char="-"/>
            </a:pPr>
            <a:r>
              <a:rPr lang="fr-FR" sz="2267" dirty="0"/>
              <a:t>le </a:t>
            </a:r>
            <a:r>
              <a:rPr lang="fr-FR" sz="2267" dirty="0">
                <a:solidFill>
                  <a:schemeClr val="accent1"/>
                </a:solidFill>
              </a:rPr>
              <a:t>diagnostic réalisé par l’Observatoire régional de santé</a:t>
            </a:r>
            <a:r>
              <a:rPr lang="fr-FR" sz="2267" dirty="0"/>
              <a:t>, </a:t>
            </a:r>
          </a:p>
          <a:p>
            <a:pPr marL="408504" indent="-285744">
              <a:spcAft>
                <a:spcPts val="0"/>
              </a:spcAft>
              <a:buFontTx/>
              <a:buChar char="-"/>
            </a:pPr>
            <a:r>
              <a:rPr lang="fr-FR" sz="2267" dirty="0"/>
              <a:t>le </a:t>
            </a:r>
            <a:r>
              <a:rPr lang="fr-FR" sz="2267" dirty="0">
                <a:solidFill>
                  <a:schemeClr val="accent1"/>
                </a:solidFill>
              </a:rPr>
              <a:t>bilan du PRS2</a:t>
            </a:r>
            <a:r>
              <a:rPr lang="fr-FR" sz="2267" dirty="0"/>
              <a:t>, </a:t>
            </a:r>
          </a:p>
          <a:p>
            <a:pPr marL="408504" indent="-285744">
              <a:spcAft>
                <a:spcPts val="0"/>
              </a:spcAft>
              <a:buFontTx/>
              <a:buChar char="-"/>
            </a:pPr>
            <a:r>
              <a:rPr lang="fr-FR" sz="2267" dirty="0">
                <a:solidFill>
                  <a:schemeClr val="accent1"/>
                </a:solidFill>
              </a:rPr>
              <a:t>l’évaluation externe </a:t>
            </a:r>
            <a:r>
              <a:rPr lang="fr-FR" sz="2267" dirty="0"/>
              <a:t>(de la Chaire Santé de Sciences Po),</a:t>
            </a:r>
          </a:p>
          <a:p>
            <a:pPr marL="408504" indent="-285744">
              <a:spcAft>
                <a:spcPts val="0"/>
              </a:spcAft>
              <a:buFontTx/>
              <a:buChar char="-"/>
            </a:pPr>
            <a:r>
              <a:rPr lang="fr-FR" sz="2267" dirty="0">
                <a:solidFill>
                  <a:schemeClr val="accent1"/>
                </a:solidFill>
              </a:rPr>
              <a:t>l’enquête auprès des habitants des quartiers défavorisés réalisée par </a:t>
            </a:r>
            <a:r>
              <a:rPr lang="fr-FR" sz="2267" dirty="0">
                <a:solidFill>
                  <a:schemeClr val="accent1"/>
                </a:solidFill>
              </a:rPr>
              <a:t>« La Fédé »,</a:t>
            </a:r>
            <a:endParaRPr lang="fr-FR" sz="2267" dirty="0"/>
          </a:p>
          <a:p>
            <a:pPr marL="408504" indent="-285744">
              <a:spcAft>
                <a:spcPts val="0"/>
              </a:spcAft>
              <a:buFontTx/>
              <a:buChar char="-"/>
            </a:pPr>
            <a:r>
              <a:rPr lang="fr-FR" sz="2267" dirty="0"/>
              <a:t>le </a:t>
            </a:r>
            <a:r>
              <a:rPr lang="fr-FR" sz="2267" dirty="0">
                <a:solidFill>
                  <a:schemeClr val="accent1"/>
                </a:solidFill>
              </a:rPr>
              <a:t>sondage auprès de 3 000 Franciliens et « focus groups » </a:t>
            </a:r>
            <a:r>
              <a:rPr lang="fr-FR" sz="2267" dirty="0"/>
              <a:t>réalisés fin 2022,</a:t>
            </a:r>
          </a:p>
          <a:p>
            <a:pPr marL="408504" indent="-285744">
              <a:spcAft>
                <a:spcPts val="0"/>
              </a:spcAft>
              <a:buFontTx/>
              <a:buChar char="-"/>
            </a:pPr>
            <a:r>
              <a:rPr lang="fr-FR" sz="2267" dirty="0"/>
              <a:t>les </a:t>
            </a:r>
            <a:r>
              <a:rPr lang="fr-FR" sz="2267" dirty="0">
                <a:solidFill>
                  <a:schemeClr val="accent1"/>
                </a:solidFill>
              </a:rPr>
              <a:t>mesures issues des réunions territoriales du volet santé du Conseil National de la </a:t>
            </a:r>
            <a:r>
              <a:rPr lang="fr-FR" sz="2267" dirty="0">
                <a:solidFill>
                  <a:schemeClr val="accent1"/>
                </a:solidFill>
              </a:rPr>
              <a:t>Refondation.</a:t>
            </a:r>
            <a:endParaRPr lang="fr-FR" sz="2267" dirty="0"/>
          </a:p>
          <a:p>
            <a:pPr marL="408504" indent="-285744">
              <a:spcAft>
                <a:spcPts val="0"/>
              </a:spcAft>
              <a:buFontTx/>
              <a:buChar char="-"/>
            </a:pPr>
            <a:endParaRPr lang="fr-FR" sz="2000" dirty="0"/>
          </a:p>
        </p:txBody>
      </p:sp>
      <p:sp>
        <p:nvSpPr>
          <p:cNvPr id="4" name="ZoneTexte 3"/>
          <p:cNvSpPr txBox="1"/>
          <p:nvPr/>
        </p:nvSpPr>
        <p:spPr>
          <a:xfrm>
            <a:off x="2880854" y="245899"/>
            <a:ext cx="8701548" cy="707831"/>
          </a:xfrm>
          <a:prstGeom prst="rect">
            <a:avLst/>
          </a:prstGeom>
          <a:solidFill>
            <a:srgbClr val="002395"/>
          </a:solidFill>
        </p:spPr>
        <p:txBody>
          <a:bodyPr vert="horz" lIns="91440" tIns="45720" rIns="91440" bIns="45720" rtlCol="0" anchor="ctr">
            <a:normAutofit/>
          </a:bodyPr>
          <a:lstStyle>
            <a:lvl1pPr marL="19050" indent="0" algn="ctr" defTabSz="1219170">
              <a:lnSpc>
                <a:spcPct val="90000"/>
              </a:lnSpc>
              <a:spcBef>
                <a:spcPct val="0"/>
              </a:spcBef>
              <a:buNone/>
              <a:tabLst/>
              <a:defRPr sz="28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219140">
              <a:defRPr/>
            </a:pPr>
            <a:r>
              <a:rPr lang="fr-FR" dirty="0">
                <a:solidFill>
                  <a:srgbClr val="FFFFFF"/>
                </a:solidFill>
                <a:latin typeface="Arial"/>
              </a:rPr>
              <a:t>Ce qui </a:t>
            </a:r>
            <a:r>
              <a:rPr lang="fr-FR" dirty="0">
                <a:solidFill>
                  <a:srgbClr val="FFFFFF"/>
                </a:solidFill>
                <a:latin typeface="Arial"/>
              </a:rPr>
              <a:t>a alimenté les travaux du </a:t>
            </a:r>
            <a:r>
              <a:rPr lang="fr-FR" dirty="0">
                <a:solidFill>
                  <a:srgbClr val="FFFFFF"/>
                </a:solidFill>
                <a:latin typeface="Arial"/>
              </a:rPr>
              <a:t>PRS…</a:t>
            </a:r>
          </a:p>
        </p:txBody>
      </p:sp>
      <p:sp>
        <p:nvSpPr>
          <p:cNvPr id="5" name="Rectangle 4"/>
          <p:cNvSpPr/>
          <p:nvPr/>
        </p:nvSpPr>
        <p:spPr>
          <a:xfrm>
            <a:off x="889820" y="6447196"/>
            <a:ext cx="10363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77">
              <a:defRPr/>
            </a:pPr>
            <a:r>
              <a:rPr lang="fr-FR" sz="1400" dirty="0">
                <a:solidFill>
                  <a:srgbClr val="000000"/>
                </a:solidFill>
                <a:latin typeface="Arial"/>
              </a:rPr>
              <a:t>https://www.iledefrance.ars.sante.fr/projet-regional-de-sante-prs-2023-2028</a:t>
            </a:r>
          </a:p>
        </p:txBody>
      </p:sp>
    </p:spTree>
    <p:extLst>
      <p:ext uri="{BB962C8B-B14F-4D97-AF65-F5344CB8AC3E}">
        <p14:creationId xmlns:p14="http://schemas.microsoft.com/office/powerpoint/2010/main" val="345441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880854" y="245899"/>
            <a:ext cx="9056223" cy="707831"/>
          </a:xfrm>
          <a:prstGeom prst="rect">
            <a:avLst/>
          </a:prstGeom>
          <a:solidFill>
            <a:srgbClr val="002395"/>
          </a:solidFill>
        </p:spPr>
        <p:txBody>
          <a:bodyPr vert="horz" lIns="91440" tIns="45720" rIns="91440" bIns="45720" rtlCol="0" anchor="ctr">
            <a:normAutofit/>
          </a:bodyPr>
          <a:lstStyle>
            <a:lvl1pPr marL="19050" indent="0" algn="ctr" defTabSz="1219170">
              <a:lnSpc>
                <a:spcPct val="90000"/>
              </a:lnSpc>
              <a:spcBef>
                <a:spcPct val="0"/>
              </a:spcBef>
              <a:buNone/>
              <a:tabLst/>
              <a:defRPr sz="28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219140">
              <a:defRPr/>
            </a:pPr>
            <a:r>
              <a:rPr lang="fr-FR" dirty="0">
                <a:solidFill>
                  <a:srgbClr val="FFFFFF"/>
                </a:solidFill>
                <a:latin typeface="Arial"/>
              </a:rPr>
              <a:t>Focus sur le </a:t>
            </a:r>
            <a:r>
              <a:rPr lang="fr-FR" dirty="0">
                <a:solidFill>
                  <a:srgbClr val="FFFFFF"/>
                </a:solidFill>
                <a:latin typeface="Arial"/>
              </a:rPr>
              <a:t>schéma régional de santé</a:t>
            </a:r>
          </a:p>
        </p:txBody>
      </p:sp>
      <p:sp>
        <p:nvSpPr>
          <p:cNvPr id="19" name="Espace réservé du texte 1"/>
          <p:cNvSpPr txBox="1">
            <a:spLocks/>
          </p:cNvSpPr>
          <p:nvPr/>
        </p:nvSpPr>
        <p:spPr>
          <a:xfrm>
            <a:off x="2371064" y="3881223"/>
            <a:ext cx="1810237" cy="1739951"/>
          </a:xfrm>
          <a:prstGeom prst="rect">
            <a:avLst/>
          </a:prstGeom>
          <a:solidFill>
            <a:srgbClr val="7030A0"/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lt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050" algn="ctr" defTabSz="914377">
              <a:spcBef>
                <a:spcPct val="0"/>
              </a:spcBef>
              <a:defRPr/>
            </a:pPr>
            <a:r>
              <a:rPr lang="fr-FR" sz="1400" b="1" dirty="0">
                <a:solidFill>
                  <a:sysClr val="window" lastClr="FFFFFF"/>
                </a:solidFill>
              </a:rPr>
              <a:t>Axe 2.</a:t>
            </a:r>
            <a:r>
              <a:rPr lang="fr-FR" sz="1400" dirty="0">
                <a:solidFill>
                  <a:sysClr val="window" lastClr="FFFFFF"/>
                </a:solidFill>
              </a:rPr>
              <a:t/>
            </a:r>
            <a:br>
              <a:rPr lang="fr-FR" sz="1400" dirty="0">
                <a:solidFill>
                  <a:sysClr val="window" lastClr="FFFFFF"/>
                </a:solidFill>
              </a:rPr>
            </a:br>
            <a:r>
              <a:rPr lang="fr-FR" sz="1400" dirty="0">
                <a:solidFill>
                  <a:sysClr val="window" lastClr="FFFFFF"/>
                </a:solidFill>
              </a:rPr>
              <a:t>Construire des parcours de santé lisibles, fluides et qui répondent aux besoins des patients</a:t>
            </a:r>
          </a:p>
        </p:txBody>
      </p:sp>
      <p:sp>
        <p:nvSpPr>
          <p:cNvPr id="20" name="Espace réservé du texte 1"/>
          <p:cNvSpPr txBox="1">
            <a:spLocks/>
          </p:cNvSpPr>
          <p:nvPr/>
        </p:nvSpPr>
        <p:spPr>
          <a:xfrm>
            <a:off x="4243003" y="3881223"/>
            <a:ext cx="1914128" cy="1748395"/>
          </a:xfrm>
          <a:prstGeom prst="rect">
            <a:avLst/>
          </a:prstGeom>
          <a:solidFill>
            <a:srgbClr val="7030A0"/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050" algn="ctr" defTabSz="914377">
              <a:spcBef>
                <a:spcPct val="0"/>
              </a:spcBef>
              <a:defRPr/>
            </a:pPr>
            <a:r>
              <a:rPr lang="fr-FR" sz="1400" b="1" dirty="0">
                <a:solidFill>
                  <a:prstClr val="white"/>
                </a:solidFill>
              </a:rPr>
              <a:t>Axe 3.</a:t>
            </a:r>
            <a:r>
              <a:rPr lang="fr-FR" sz="1400" dirty="0">
                <a:solidFill>
                  <a:prstClr val="white"/>
                </a:solidFill>
              </a:rPr>
              <a:t/>
            </a:r>
            <a:br>
              <a:rPr lang="fr-FR" sz="1400" dirty="0">
                <a:solidFill>
                  <a:prstClr val="white"/>
                </a:solidFill>
              </a:rPr>
            </a:br>
            <a:r>
              <a:rPr lang="fr-FR" sz="1400" dirty="0">
                <a:solidFill>
                  <a:prstClr val="white"/>
                </a:solidFill>
              </a:rPr>
              <a:t>Partir des besoins des territoires et des usagers pour garantir une offre de soin accessible, adaptée et de qualité</a:t>
            </a:r>
          </a:p>
        </p:txBody>
      </p:sp>
      <p:sp>
        <p:nvSpPr>
          <p:cNvPr id="21" name="Espace réservé du texte 1"/>
          <p:cNvSpPr txBox="1">
            <a:spLocks/>
          </p:cNvSpPr>
          <p:nvPr/>
        </p:nvSpPr>
        <p:spPr>
          <a:xfrm>
            <a:off x="352890" y="3872442"/>
            <a:ext cx="1977471" cy="1748733"/>
          </a:xfrm>
          <a:prstGeom prst="rect">
            <a:avLst/>
          </a:prstGeom>
          <a:solidFill>
            <a:srgbClr val="7030A0"/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050" algn="ctr" defTabSz="914377">
              <a:spcBef>
                <a:spcPct val="0"/>
              </a:spcBef>
              <a:defRPr/>
            </a:pPr>
            <a:r>
              <a:rPr lang="fr-FR" sz="1400" b="1" dirty="0">
                <a:solidFill>
                  <a:prstClr val="white"/>
                </a:solidFill>
              </a:rPr>
              <a:t>Axe 1.</a:t>
            </a:r>
          </a:p>
          <a:p>
            <a:pPr marL="19050" algn="ctr" defTabSz="914377">
              <a:spcBef>
                <a:spcPct val="0"/>
              </a:spcBef>
              <a:defRPr/>
            </a:pPr>
            <a:r>
              <a:rPr lang="fr-FR" sz="1400" dirty="0">
                <a:solidFill>
                  <a:prstClr val="white"/>
                </a:solidFill>
              </a:rPr>
              <a:t/>
            </a:r>
            <a:br>
              <a:rPr lang="fr-FR" sz="1400" dirty="0">
                <a:solidFill>
                  <a:prstClr val="white"/>
                </a:solidFill>
              </a:rPr>
            </a:br>
            <a:r>
              <a:rPr lang="fr-FR" sz="1400" dirty="0">
                <a:solidFill>
                  <a:prstClr val="white"/>
                </a:solidFill>
              </a:rPr>
              <a:t>Construire une culture de la prévention et développer le pouvoir d’agir des citoyens</a:t>
            </a:r>
          </a:p>
        </p:txBody>
      </p:sp>
      <p:sp>
        <p:nvSpPr>
          <p:cNvPr id="22" name="Espace réservé du texte 1"/>
          <p:cNvSpPr txBox="1">
            <a:spLocks/>
          </p:cNvSpPr>
          <p:nvPr/>
        </p:nvSpPr>
        <p:spPr>
          <a:xfrm>
            <a:off x="6218833" y="3872442"/>
            <a:ext cx="1887099" cy="1757167"/>
          </a:xfrm>
          <a:prstGeom prst="rect">
            <a:avLst/>
          </a:prstGeom>
          <a:solidFill>
            <a:srgbClr val="7030A0"/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050" algn="ctr" defTabSz="914377">
              <a:spcBef>
                <a:spcPct val="0"/>
              </a:spcBef>
              <a:defRPr/>
            </a:pPr>
            <a:r>
              <a:rPr lang="fr-FR" sz="1400" b="1" dirty="0">
                <a:solidFill>
                  <a:prstClr val="white"/>
                </a:solidFill>
              </a:rPr>
              <a:t>Axe 4.</a:t>
            </a:r>
            <a:r>
              <a:rPr lang="fr-FR" sz="1400" dirty="0">
                <a:solidFill>
                  <a:prstClr val="white"/>
                </a:solidFill>
              </a:rPr>
              <a:t/>
            </a:r>
            <a:br>
              <a:rPr lang="fr-FR" sz="1400" dirty="0">
                <a:solidFill>
                  <a:prstClr val="white"/>
                </a:solidFill>
              </a:rPr>
            </a:br>
            <a:r>
              <a:rPr lang="fr-FR" sz="1400" dirty="0">
                <a:solidFill>
                  <a:prstClr val="white"/>
                </a:solidFill>
              </a:rPr>
              <a:t>Ressources humaines en santé : Former, recruter et fidéliser les professionnels de la santé en Île-de-France</a:t>
            </a:r>
          </a:p>
        </p:txBody>
      </p:sp>
      <p:sp>
        <p:nvSpPr>
          <p:cNvPr id="23" name="Espace réservé du texte 1"/>
          <p:cNvSpPr txBox="1">
            <a:spLocks/>
          </p:cNvSpPr>
          <p:nvPr/>
        </p:nvSpPr>
        <p:spPr>
          <a:xfrm>
            <a:off x="8165044" y="3872442"/>
            <a:ext cx="1810237" cy="1765957"/>
          </a:xfrm>
          <a:prstGeom prst="rect">
            <a:avLst/>
          </a:prstGeom>
          <a:solidFill>
            <a:srgbClr val="7030A0"/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050" algn="ctr" defTabSz="914377">
              <a:spcBef>
                <a:spcPct val="0"/>
              </a:spcBef>
              <a:defRPr/>
            </a:pPr>
            <a:r>
              <a:rPr lang="fr-FR" sz="1400" b="1" dirty="0">
                <a:solidFill>
                  <a:prstClr val="white"/>
                </a:solidFill>
              </a:rPr>
              <a:t>Axe 5.</a:t>
            </a:r>
          </a:p>
          <a:p>
            <a:pPr marL="19050" algn="ctr" defTabSz="914377">
              <a:spcBef>
                <a:spcPct val="0"/>
              </a:spcBef>
              <a:defRPr/>
            </a:pPr>
            <a:r>
              <a:rPr lang="fr-FR" sz="1400" dirty="0">
                <a:solidFill>
                  <a:prstClr val="white"/>
                </a:solidFill>
              </a:rPr>
              <a:t/>
            </a:r>
            <a:br>
              <a:rPr lang="fr-FR" sz="1400" dirty="0">
                <a:solidFill>
                  <a:prstClr val="white"/>
                </a:solidFill>
              </a:rPr>
            </a:br>
            <a:r>
              <a:rPr lang="fr-FR" sz="1400" dirty="0">
                <a:solidFill>
                  <a:prstClr val="white"/>
                </a:solidFill>
              </a:rPr>
              <a:t>Gérer, anticiper et prévenir les risques </a:t>
            </a:r>
          </a:p>
        </p:txBody>
      </p:sp>
      <p:sp>
        <p:nvSpPr>
          <p:cNvPr id="24" name="Espace réservé du texte 1"/>
          <p:cNvSpPr txBox="1">
            <a:spLocks/>
          </p:cNvSpPr>
          <p:nvPr/>
        </p:nvSpPr>
        <p:spPr>
          <a:xfrm>
            <a:off x="10022945" y="3881223"/>
            <a:ext cx="1914131" cy="1748391"/>
          </a:xfrm>
          <a:prstGeom prst="rect">
            <a:avLst/>
          </a:prstGeom>
          <a:solidFill>
            <a:srgbClr val="7030A0"/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050" algn="ctr" defTabSz="914377">
              <a:spcBef>
                <a:spcPct val="0"/>
              </a:spcBef>
              <a:defRPr/>
            </a:pPr>
            <a:r>
              <a:rPr lang="fr-FR" sz="1400" b="1" dirty="0">
                <a:solidFill>
                  <a:prstClr val="white"/>
                </a:solidFill>
              </a:rPr>
              <a:t>Axe 6.</a:t>
            </a:r>
            <a:r>
              <a:rPr lang="fr-FR" sz="1400" dirty="0">
                <a:solidFill>
                  <a:prstClr val="white"/>
                </a:solidFill>
              </a:rPr>
              <a:t/>
            </a:r>
            <a:br>
              <a:rPr lang="fr-FR" sz="1400" dirty="0">
                <a:solidFill>
                  <a:prstClr val="white"/>
                </a:solidFill>
              </a:rPr>
            </a:br>
            <a:r>
              <a:rPr lang="fr-FR" sz="1400" dirty="0">
                <a:solidFill>
                  <a:prstClr val="white"/>
                </a:solidFill>
              </a:rPr>
              <a:t>Fédérer les acteurs autour d’objectifs partagés pour promouvoir la santé dans toutes les politiques publiques </a:t>
            </a:r>
          </a:p>
        </p:txBody>
      </p:sp>
      <p:sp>
        <p:nvSpPr>
          <p:cNvPr id="25" name="Titre 2"/>
          <p:cNvSpPr txBox="1">
            <a:spLocks/>
          </p:cNvSpPr>
          <p:nvPr/>
        </p:nvSpPr>
        <p:spPr>
          <a:xfrm>
            <a:off x="356369" y="1160481"/>
            <a:ext cx="11580707" cy="258700"/>
          </a:xfrm>
          <a:prstGeom prst="rect">
            <a:avLst/>
          </a:prstGeom>
          <a:solidFill>
            <a:srgbClr val="0E2F9B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4377"/>
            <a:r>
              <a:rPr lang="fr-FR" sz="1600" b="1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Les fils rouges qui ont guidé nos travaux et irriguent l’ensemble des axes du PRS</a:t>
            </a:r>
          </a:p>
        </p:txBody>
      </p:sp>
      <p:sp>
        <p:nvSpPr>
          <p:cNvPr id="26" name="Espace réservé du texte 3"/>
          <p:cNvSpPr txBox="1">
            <a:spLocks/>
          </p:cNvSpPr>
          <p:nvPr/>
        </p:nvSpPr>
        <p:spPr>
          <a:xfrm>
            <a:off x="355015" y="1528978"/>
            <a:ext cx="4163387" cy="1033575"/>
          </a:xfrm>
          <a:prstGeom prst="rect">
            <a:avLst/>
          </a:prstGeom>
          <a:solidFill>
            <a:srgbClr val="0E2F9B">
              <a:alpha val="10196"/>
            </a:srgbClr>
          </a:solidFill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9989" lvl="1" indent="0" defTabSz="914377">
              <a:spcBef>
                <a:spcPts val="0"/>
              </a:spcBef>
              <a:buNone/>
            </a:pPr>
            <a:r>
              <a:rPr lang="fr-FR" sz="1400" b="1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 ambitions socles : </a:t>
            </a:r>
          </a:p>
          <a:p>
            <a:pPr marL="685783" lvl="1" indent="-228594" defTabSz="914377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fr-FR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La réduction des inégalités sociales et territoriales de santé</a:t>
            </a:r>
          </a:p>
          <a:p>
            <a:pPr marL="685783" lvl="1" indent="-228594" defTabSz="914377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fr-FR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Le pouvoir d’agir des citoyens</a:t>
            </a:r>
          </a:p>
          <a:p>
            <a:pPr marL="685783" lvl="1" indent="-228594" defTabSz="914377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fr-FR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La territorialisation de nos actions </a:t>
            </a:r>
          </a:p>
          <a:p>
            <a:pPr marL="228594" indent="-228594" algn="ctr" defTabSz="914377"/>
            <a:endParaRPr lang="fr-FR" sz="1400" dirty="0">
              <a:solidFill>
                <a:prstClr val="black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4591613" y="1512394"/>
            <a:ext cx="3706095" cy="1033575"/>
          </a:xfrm>
          <a:prstGeom prst="rect">
            <a:avLst/>
          </a:prstGeom>
          <a:solidFill>
            <a:srgbClr val="0E2F9B">
              <a:alpha val="10196"/>
            </a:srgbClr>
          </a:solidFill>
        </p:spPr>
        <p:txBody>
          <a:bodyPr wrap="square" rtlCol="0">
            <a:noAutofit/>
          </a:bodyPr>
          <a:lstStyle/>
          <a:p>
            <a:pPr marL="457189" lvl="1" defTabSz="914377">
              <a:defRPr/>
            </a:pPr>
            <a:r>
              <a:rPr lang="fr-FR" sz="1400" b="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 priorités transversales :</a:t>
            </a:r>
          </a:p>
          <a:p>
            <a:pPr marL="742932" lvl="1" indent="-285744" defTabSz="914377">
              <a:buFont typeface="Wingdings" panose="05000000000000000000" pitchFamily="2" charset="2"/>
              <a:buChar char="v"/>
              <a:defRPr/>
            </a:pPr>
            <a:r>
              <a:rPr lang="fr-FR" sz="14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L’attractivité des RH en santé</a:t>
            </a:r>
          </a:p>
          <a:p>
            <a:pPr marL="742932" lvl="1" indent="-285744" defTabSz="914377">
              <a:buFont typeface="Wingdings" panose="05000000000000000000" pitchFamily="2" charset="2"/>
              <a:buChar char="v"/>
              <a:defRPr/>
            </a:pPr>
            <a:r>
              <a:rPr lang="fr-FR" sz="14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Les parcours de santé </a:t>
            </a:r>
          </a:p>
          <a:p>
            <a:pPr marL="742932" lvl="1" indent="-285744" defTabSz="914377">
              <a:buFont typeface="Wingdings" panose="05000000000000000000" pitchFamily="2" charset="2"/>
              <a:buChar char="v"/>
              <a:defRPr/>
            </a:pPr>
            <a:r>
              <a:rPr lang="fr-FR" sz="14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Le changement climatique</a:t>
            </a:r>
          </a:p>
        </p:txBody>
      </p:sp>
      <p:sp>
        <p:nvSpPr>
          <p:cNvPr id="28" name="ZoneTexte 27"/>
          <p:cNvSpPr txBox="1"/>
          <p:nvPr/>
        </p:nvSpPr>
        <p:spPr>
          <a:xfrm>
            <a:off x="8370916" y="1494810"/>
            <a:ext cx="3566160" cy="1033573"/>
          </a:xfrm>
          <a:prstGeom prst="rect">
            <a:avLst/>
          </a:prstGeom>
          <a:solidFill>
            <a:srgbClr val="0E2F9B">
              <a:alpha val="10196"/>
            </a:srgbClr>
          </a:solidFill>
        </p:spPr>
        <p:txBody>
          <a:bodyPr wrap="square" rtlCol="0">
            <a:noAutofit/>
          </a:bodyPr>
          <a:lstStyle/>
          <a:p>
            <a:pPr marL="457189" lvl="1" defTabSz="914377">
              <a:defRPr/>
            </a:pPr>
            <a:r>
              <a:rPr lang="fr-FR" sz="1400" b="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 priorités d’interventions thématiques :</a:t>
            </a:r>
          </a:p>
          <a:p>
            <a:pPr marL="742932" lvl="1" indent="-285744" defTabSz="914377">
              <a:buFont typeface="Wingdings" panose="05000000000000000000" pitchFamily="2" charset="2"/>
              <a:buChar char="v"/>
              <a:defRPr/>
            </a:pPr>
            <a:r>
              <a:rPr lang="fr-FR" sz="14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La santé mentale </a:t>
            </a:r>
          </a:p>
          <a:p>
            <a:pPr marL="742932" lvl="1" indent="-285744" defTabSz="914377">
              <a:buFont typeface="Wingdings" panose="05000000000000000000" pitchFamily="2" charset="2"/>
              <a:buChar char="v"/>
              <a:defRPr/>
            </a:pPr>
            <a:r>
              <a:rPr lang="fr-FR" sz="14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La périnatalité </a:t>
            </a:r>
          </a:p>
        </p:txBody>
      </p:sp>
      <p:sp>
        <p:nvSpPr>
          <p:cNvPr id="29" name="ZoneTexte 28"/>
          <p:cNvSpPr txBox="1"/>
          <p:nvPr/>
        </p:nvSpPr>
        <p:spPr>
          <a:xfrm>
            <a:off x="352889" y="3128082"/>
            <a:ext cx="11591147" cy="600164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285744" indent="-285744" defTabSz="914377">
              <a:buFont typeface="Wingdings" panose="05000000000000000000" pitchFamily="2" charset="2"/>
              <a:buChar char="v"/>
              <a:defRPr/>
            </a:pPr>
            <a:r>
              <a:rPr lang="fr-FR" sz="1400" b="1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6 axes de transformation </a:t>
            </a:r>
            <a:r>
              <a:rPr lang="fr-FR" sz="14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; </a:t>
            </a:r>
            <a:r>
              <a:rPr lang="fr-FR" sz="1400" b="1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63 fiches-actions </a:t>
            </a:r>
            <a:r>
              <a:rPr lang="fr-FR" sz="14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comportant des objectifs pour les 5 ans à venir + 1 </a:t>
            </a:r>
            <a:r>
              <a:rPr lang="fr-FR" sz="1400" b="1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fiche « focus » sur les JOP </a:t>
            </a:r>
            <a:r>
              <a:rPr lang="fr-FR" sz="1400" b="1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2024</a:t>
            </a:r>
          </a:p>
          <a:p>
            <a:pPr marL="285744" indent="-285744" defTabSz="914377">
              <a:buFont typeface="Wingdings" panose="05000000000000000000" pitchFamily="2" charset="2"/>
              <a:buChar char="v"/>
              <a:defRPr/>
            </a:pPr>
            <a:endParaRPr lang="fr-FR" sz="500" kern="0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44" indent="-285744" defTabSz="914377">
              <a:buFont typeface="Wingdings" panose="05000000000000000000" pitchFamily="2" charset="2"/>
              <a:buChar char="v"/>
              <a:defRPr/>
            </a:pPr>
            <a:r>
              <a:rPr lang="fr-FR" sz="1400" b="1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33 indicateurs stratégiques </a:t>
            </a:r>
            <a:r>
              <a:rPr lang="fr-FR" sz="14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déclinables à l’échelle </a:t>
            </a:r>
            <a:r>
              <a:rPr lang="fr-FR" sz="1400" b="1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régionale</a:t>
            </a:r>
            <a:r>
              <a:rPr lang="fr-FR" sz="14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et pour la majorité à l’échelle </a:t>
            </a:r>
            <a:r>
              <a:rPr lang="fr-FR" sz="1400" b="1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départementale</a:t>
            </a:r>
            <a:endParaRPr lang="fr-FR" sz="1400" b="1" kern="0" dirty="0">
              <a:solidFill>
                <a:prstClr val="black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0" name="Titre 2"/>
          <p:cNvSpPr txBox="1">
            <a:spLocks/>
          </p:cNvSpPr>
          <p:nvPr/>
        </p:nvSpPr>
        <p:spPr>
          <a:xfrm>
            <a:off x="352889" y="2782353"/>
            <a:ext cx="11584187" cy="258700"/>
          </a:xfrm>
          <a:prstGeom prst="rect">
            <a:avLst/>
          </a:prstGeom>
          <a:solidFill>
            <a:srgbClr val="0E2F9B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4377"/>
            <a:r>
              <a:rPr lang="fr-FR" sz="1600" b="1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Les 6 axes de transformation du schéma régional de santé</a:t>
            </a:r>
          </a:p>
        </p:txBody>
      </p:sp>
      <p:sp>
        <p:nvSpPr>
          <p:cNvPr id="31" name="Titre 4"/>
          <p:cNvSpPr txBox="1">
            <a:spLocks/>
          </p:cNvSpPr>
          <p:nvPr/>
        </p:nvSpPr>
        <p:spPr>
          <a:xfrm>
            <a:off x="345929" y="5751818"/>
            <a:ext cx="11591147" cy="561060"/>
          </a:xfrm>
          <a:prstGeom prst="rect">
            <a:avLst/>
          </a:prstGeom>
          <a:solidFill>
            <a:srgbClr val="7EBB06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19050" indent="0" algn="ctr" defTabSz="1219170">
              <a:lnSpc>
                <a:spcPct val="90000"/>
              </a:lnSpc>
              <a:spcBef>
                <a:spcPct val="0"/>
              </a:spcBef>
              <a:spcAft>
                <a:spcPts val="1067"/>
              </a:spcAft>
              <a:buFont typeface="+mj-lt"/>
              <a:buNone/>
              <a:tabLst/>
              <a:defRPr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431989" indent="-191995" defTabSz="1219170">
              <a:lnSpc>
                <a:spcPct val="100000"/>
              </a:lnSpc>
              <a:spcBef>
                <a:spcPts val="800"/>
              </a:spcBef>
              <a:spcAft>
                <a:spcPts val="1067"/>
              </a:spcAft>
              <a:buSzPct val="100000"/>
              <a:buFont typeface="+mj-lt"/>
              <a:buAutoNum type="alphaLcPeriod"/>
              <a:defRPr sz="1600"/>
            </a:lvl2pPr>
            <a:lvl3pPr marL="708582" indent="-228594" defTabSz="1219170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/>
            </a:lvl3pPr>
            <a:lvl4pPr marL="948576" indent="-228594" defTabSz="1219170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/>
            </a:lvl4pPr>
            <a:lvl5pPr marL="1236569" indent="-228594" defTabSz="1219170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/>
            </a:lvl5pPr>
            <a:lvl6pPr marL="3352716" indent="-304792" defTabSz="1219170">
              <a:spcBef>
                <a:spcPct val="20000"/>
              </a:spcBef>
              <a:buFont typeface="Arial" pitchFamily="34" charset="0"/>
              <a:buChar char="•"/>
              <a:defRPr sz="2667"/>
            </a:lvl6pPr>
            <a:lvl7pPr marL="3962301" indent="-304792" defTabSz="1219170">
              <a:spcBef>
                <a:spcPct val="20000"/>
              </a:spcBef>
              <a:buFont typeface="Arial" pitchFamily="34" charset="0"/>
              <a:buChar char="•"/>
              <a:defRPr sz="2667"/>
            </a:lvl7pPr>
            <a:lvl8pPr marL="4267093" indent="0" defTabSz="1219170">
              <a:spcBef>
                <a:spcPct val="20000"/>
              </a:spcBef>
              <a:buFont typeface="Arial" pitchFamily="34" charset="0"/>
              <a:buNone/>
              <a:defRPr sz="2667"/>
            </a:lvl8pPr>
            <a:lvl9pPr marL="5181470" indent="-304792" defTabSz="1219170">
              <a:spcBef>
                <a:spcPct val="20000"/>
              </a:spcBef>
              <a:buFont typeface="Arial" pitchFamily="34" charset="0"/>
              <a:buChar char="•"/>
              <a:defRPr sz="2667"/>
            </a:lvl9pPr>
          </a:lstStyle>
          <a:p>
            <a:pPr defTabSz="1219140">
              <a:spcAft>
                <a:spcPts val="0"/>
              </a:spcAft>
            </a:pPr>
            <a:r>
              <a:rPr lang="fr-FR" sz="1600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+ Volet </a:t>
            </a:r>
            <a:r>
              <a:rPr lang="fr-FR" sz="1600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réglementaire et opposable </a:t>
            </a:r>
            <a:r>
              <a:rPr lang="fr-FR" sz="1600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« activités de soins et équipements matériels lourds soumis à autorisation » </a:t>
            </a:r>
          </a:p>
          <a:p>
            <a:pPr defTabSz="1219140">
              <a:spcAft>
                <a:spcPts val="0"/>
              </a:spcAft>
            </a:pPr>
            <a:endParaRPr lang="fr-FR" sz="500" dirty="0">
              <a:solidFill>
                <a:srgbClr val="FFFFFF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defTabSz="1219140">
              <a:spcAft>
                <a:spcPts val="0"/>
              </a:spcAft>
            </a:pPr>
            <a:r>
              <a:rPr lang="fr-FR" sz="1600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+ Permanence des soins en établissements de santé + Laboratoires de biologie médicale</a:t>
            </a:r>
          </a:p>
        </p:txBody>
      </p:sp>
    </p:spTree>
    <p:extLst>
      <p:ext uri="{BB962C8B-B14F-4D97-AF65-F5344CB8AC3E}">
        <p14:creationId xmlns:p14="http://schemas.microsoft.com/office/powerpoint/2010/main" val="206272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2497018" y="107804"/>
            <a:ext cx="9448999" cy="560413"/>
          </a:xfrm>
          <a:solidFill>
            <a:srgbClr val="002395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defRPr/>
            </a:pPr>
            <a:r>
              <a:rPr lang="fr-FR" sz="2400" dirty="0">
                <a:solidFill>
                  <a:schemeClr val="bg1"/>
                </a:solidFill>
              </a:rPr>
              <a:t>Le PRS 3, ça commence maintenant ! 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4"/>
          </p:nvPr>
        </p:nvSpPr>
        <p:spPr>
          <a:xfrm>
            <a:off x="502176" y="706749"/>
            <a:ext cx="11454925" cy="5480212"/>
          </a:xfrm>
        </p:spPr>
        <p:txBody>
          <a:bodyPr>
            <a:normAutofit fontScale="92500" lnSpcReduction="20000"/>
          </a:bodyPr>
          <a:lstStyle/>
          <a:p>
            <a:pPr marL="342882" indent="-342882"/>
            <a:r>
              <a:rPr lang="fr-FR" b="1" dirty="0" smtClean="0">
                <a:solidFill>
                  <a:srgbClr val="005841"/>
                </a:solidFill>
              </a:rPr>
              <a:t>Co-construction </a:t>
            </a:r>
            <a:r>
              <a:rPr lang="fr-FR" b="1" dirty="0">
                <a:solidFill>
                  <a:srgbClr val="005841"/>
                </a:solidFill>
              </a:rPr>
              <a:t>de la mise en œuvre/territorialisation avec nos </a:t>
            </a:r>
            <a:r>
              <a:rPr lang="fr-FR" b="1" dirty="0" smtClean="0">
                <a:solidFill>
                  <a:srgbClr val="005841"/>
                </a:solidFill>
              </a:rPr>
              <a:t>partenaires</a:t>
            </a:r>
          </a:p>
          <a:p>
            <a:pPr marL="342882" indent="-342882"/>
            <a:endParaRPr lang="fr-FR" sz="800" b="1" dirty="0">
              <a:solidFill>
                <a:srgbClr val="000000"/>
              </a:solidFill>
            </a:endParaRPr>
          </a:p>
          <a:p>
            <a:pPr marL="582865" lvl="1" indent="-342882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fr-FR" sz="1467" b="1" dirty="0">
                <a:solidFill>
                  <a:srgbClr val="000000"/>
                </a:solidFill>
              </a:rPr>
              <a:t>Une </a:t>
            </a:r>
            <a:r>
              <a:rPr lang="fr-FR" sz="1467" b="1" dirty="0">
                <a:solidFill>
                  <a:srgbClr val="000000"/>
                </a:solidFill>
              </a:rPr>
              <a:t>opérationnalisation du PRS et une territorialisation </a:t>
            </a:r>
            <a:r>
              <a:rPr lang="fr-FR" sz="1467" b="1" dirty="0">
                <a:solidFill>
                  <a:srgbClr val="000000"/>
                </a:solidFill>
              </a:rPr>
              <a:t>à travailler en lien </a:t>
            </a:r>
            <a:r>
              <a:rPr lang="fr-FR" sz="1467" b="1" dirty="0">
                <a:solidFill>
                  <a:srgbClr val="000000"/>
                </a:solidFill>
              </a:rPr>
              <a:t>avec les </a:t>
            </a:r>
            <a:r>
              <a:rPr lang="fr-FR" sz="1467" b="1" dirty="0">
                <a:solidFill>
                  <a:srgbClr val="000000"/>
                </a:solidFill>
              </a:rPr>
              <a:t>partenaires du </a:t>
            </a:r>
            <a:r>
              <a:rPr lang="fr-FR" sz="1467" b="1" dirty="0">
                <a:solidFill>
                  <a:srgbClr val="000000"/>
                </a:solidFill>
              </a:rPr>
              <a:t>territoire</a:t>
            </a:r>
            <a:endParaRPr lang="fr-FR" sz="500" b="1" dirty="0">
              <a:solidFill>
                <a:srgbClr val="000000"/>
              </a:solidFill>
            </a:endParaRPr>
          </a:p>
          <a:p>
            <a:pPr marL="582865" lvl="1" indent="-342882">
              <a:spcBef>
                <a:spcPts val="0"/>
              </a:spcBef>
              <a:buFont typeface="Wingdings" panose="05000000000000000000" pitchFamily="2" charset="2"/>
              <a:buChar char="v"/>
            </a:pPr>
            <a:endParaRPr lang="fr-FR" sz="500" b="1" dirty="0">
              <a:solidFill>
                <a:srgbClr val="000000"/>
              </a:solidFill>
            </a:endParaRPr>
          </a:p>
          <a:p>
            <a:pPr marL="582865" lvl="1" indent="-342882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fr-FR" sz="1467" b="1" dirty="0">
                <a:solidFill>
                  <a:srgbClr val="000000"/>
                </a:solidFill>
              </a:rPr>
              <a:t>Poursuite de la dynamique de "</a:t>
            </a:r>
            <a:r>
              <a:rPr lang="fr-FR" sz="1467" b="1" dirty="0" err="1">
                <a:solidFill>
                  <a:srgbClr val="000000"/>
                </a:solidFill>
              </a:rPr>
              <a:t>co</a:t>
            </a:r>
            <a:r>
              <a:rPr lang="fr-FR" sz="1467" b="1" dirty="0">
                <a:solidFill>
                  <a:srgbClr val="000000"/>
                </a:solidFill>
              </a:rPr>
              <a:t>-construction" </a:t>
            </a:r>
            <a:r>
              <a:rPr lang="fr-FR" sz="1467" dirty="0">
                <a:solidFill>
                  <a:srgbClr val="000000"/>
                </a:solidFill>
              </a:rPr>
              <a:t>initiée avec les partenaires dans le cadre de l’élaboration du PRS </a:t>
            </a:r>
            <a:r>
              <a:rPr lang="fr-FR" sz="1467" b="1" dirty="0">
                <a:solidFill>
                  <a:srgbClr val="000000"/>
                </a:solidFill>
              </a:rPr>
              <a:t>pour la déclinaison et la mise en œuvre opérationnelle du PRS =&gt; </a:t>
            </a:r>
            <a:r>
              <a:rPr lang="fr-FR" sz="1467" b="1" dirty="0">
                <a:solidFill>
                  <a:srgbClr val="005841"/>
                </a:solidFill>
              </a:rPr>
              <a:t>« </a:t>
            </a:r>
            <a:r>
              <a:rPr lang="fr-FR" sz="1867" b="1" u="sng" dirty="0">
                <a:solidFill>
                  <a:srgbClr val="005841"/>
                </a:solidFill>
              </a:rPr>
              <a:t>contrat de méthode</a:t>
            </a:r>
            <a:r>
              <a:rPr lang="fr-FR" sz="1467" b="1" dirty="0">
                <a:solidFill>
                  <a:srgbClr val="005841"/>
                </a:solidFill>
              </a:rPr>
              <a:t> »</a:t>
            </a:r>
            <a:r>
              <a:rPr lang="fr-FR" sz="1467" dirty="0">
                <a:solidFill>
                  <a:srgbClr val="000000"/>
                </a:solidFill>
              </a:rPr>
              <a:t> (avec la CRSA et CTS) </a:t>
            </a:r>
          </a:p>
          <a:p>
            <a:pPr marL="582865" lvl="1" indent="-342882">
              <a:spcBef>
                <a:spcPts val="0"/>
              </a:spcBef>
              <a:buFont typeface="Wingdings" panose="05000000000000000000" pitchFamily="2" charset="2"/>
              <a:buChar char="v"/>
            </a:pPr>
            <a:endParaRPr lang="fr-FR" sz="667" b="1" dirty="0">
              <a:solidFill>
                <a:srgbClr val="000000"/>
              </a:solidFill>
            </a:endParaRPr>
          </a:p>
          <a:p>
            <a:pPr marL="582865" lvl="1" indent="-342882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fr-FR" sz="1467" b="1" dirty="0">
                <a:solidFill>
                  <a:srgbClr val="000000"/>
                </a:solidFill>
              </a:rPr>
              <a:t>Renforcement du partenariat avec les élus et collectivités territoriales</a:t>
            </a:r>
          </a:p>
          <a:p>
            <a:pPr marL="802297" lvl="2" indent="-285737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fr-FR" sz="1467" dirty="0">
                <a:solidFill>
                  <a:srgbClr val="000000"/>
                </a:solidFill>
              </a:rPr>
              <a:t>Elaboration d’une feuille de route partagée avec le </a:t>
            </a:r>
            <a:r>
              <a:rPr lang="fr-FR" sz="1467" b="1" dirty="0">
                <a:solidFill>
                  <a:srgbClr val="000000"/>
                </a:solidFill>
              </a:rPr>
              <a:t>Conseil régional</a:t>
            </a:r>
          </a:p>
          <a:p>
            <a:pPr marL="802297" lvl="2" indent="-285737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fr-FR" sz="1467" dirty="0">
                <a:solidFill>
                  <a:srgbClr val="000000"/>
                </a:solidFill>
              </a:rPr>
              <a:t>Présentation du PRS aux </a:t>
            </a:r>
            <a:r>
              <a:rPr lang="fr-FR" sz="1467" b="1" dirty="0">
                <a:solidFill>
                  <a:srgbClr val="000000"/>
                </a:solidFill>
              </a:rPr>
              <a:t>Conseils départementaux (</a:t>
            </a:r>
            <a:r>
              <a:rPr lang="fr-FR" sz="1467" b="1">
                <a:solidFill>
                  <a:srgbClr val="000000"/>
                </a:solidFill>
              </a:rPr>
              <a:t>en </a:t>
            </a:r>
            <a:r>
              <a:rPr lang="fr-FR" sz="1467" b="1">
                <a:solidFill>
                  <a:srgbClr val="000000"/>
                </a:solidFill>
              </a:rPr>
              <a:t>cours)</a:t>
            </a:r>
            <a:endParaRPr lang="fr-FR" sz="1467" b="1" dirty="0">
              <a:solidFill>
                <a:srgbClr val="000000"/>
              </a:solidFill>
            </a:endParaRPr>
          </a:p>
          <a:p>
            <a:pPr marL="802297" lvl="2" indent="-285737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fr-FR" sz="1467" dirty="0">
                <a:solidFill>
                  <a:srgbClr val="000000"/>
                </a:solidFill>
              </a:rPr>
              <a:t>Présentation du PRS aux </a:t>
            </a:r>
            <a:r>
              <a:rPr lang="fr-FR" sz="1467" b="1" dirty="0">
                <a:solidFill>
                  <a:srgbClr val="000000"/>
                </a:solidFill>
              </a:rPr>
              <a:t>Parlementaires (janvier 2024)</a:t>
            </a:r>
          </a:p>
          <a:p>
            <a:pPr marL="516560" lvl="2" indent="0">
              <a:spcBef>
                <a:spcPts val="0"/>
              </a:spcBef>
              <a:buNone/>
            </a:pPr>
            <a:endParaRPr lang="fr-FR" sz="500" dirty="0">
              <a:solidFill>
                <a:srgbClr val="000000"/>
              </a:solidFill>
            </a:endParaRPr>
          </a:p>
          <a:p>
            <a:pPr marL="516560" lvl="2" indent="0">
              <a:spcBef>
                <a:spcPts val="0"/>
              </a:spcBef>
              <a:buNone/>
            </a:pPr>
            <a:endParaRPr lang="fr-FR" sz="1067" b="1" dirty="0">
              <a:solidFill>
                <a:srgbClr val="005841"/>
              </a:solidFill>
            </a:endParaRPr>
          </a:p>
          <a:p>
            <a:pPr marL="342882" indent="-342882"/>
            <a:r>
              <a:rPr lang="fr-FR" b="1" dirty="0" smtClean="0">
                <a:solidFill>
                  <a:srgbClr val="005841"/>
                </a:solidFill>
              </a:rPr>
              <a:t>Un suivi régulier à mettre en </a:t>
            </a:r>
            <a:r>
              <a:rPr lang="fr-FR" b="1" dirty="0">
                <a:solidFill>
                  <a:srgbClr val="005841"/>
                </a:solidFill>
              </a:rPr>
              <a:t>place </a:t>
            </a:r>
            <a:r>
              <a:rPr lang="fr-FR" b="1" dirty="0" smtClean="0">
                <a:solidFill>
                  <a:srgbClr val="005841"/>
                </a:solidFill>
              </a:rPr>
              <a:t>(en lien avec </a:t>
            </a:r>
            <a:r>
              <a:rPr lang="fr-FR" b="1" dirty="0">
                <a:solidFill>
                  <a:srgbClr val="005841"/>
                </a:solidFill>
              </a:rPr>
              <a:t>les instances de </a:t>
            </a:r>
            <a:r>
              <a:rPr lang="fr-FR" b="1" dirty="0" smtClean="0">
                <a:solidFill>
                  <a:srgbClr val="005841"/>
                </a:solidFill>
              </a:rPr>
              <a:t>démocratie sanitaire </a:t>
            </a:r>
            <a:r>
              <a:rPr lang="fr-FR" b="1" dirty="0">
                <a:solidFill>
                  <a:srgbClr val="005841"/>
                </a:solidFill>
              </a:rPr>
              <a:t>et </a:t>
            </a:r>
            <a:r>
              <a:rPr lang="fr-FR" b="1" dirty="0" smtClean="0">
                <a:solidFill>
                  <a:srgbClr val="005841"/>
                </a:solidFill>
              </a:rPr>
              <a:t>les </a:t>
            </a:r>
            <a:r>
              <a:rPr lang="fr-FR" b="1" dirty="0">
                <a:solidFill>
                  <a:srgbClr val="005841"/>
                </a:solidFill>
              </a:rPr>
              <a:t>partenaires)</a:t>
            </a:r>
          </a:p>
          <a:p>
            <a:pPr marL="342882" indent="-342882"/>
            <a:endParaRPr lang="fr-FR" sz="667" b="1" dirty="0">
              <a:solidFill>
                <a:srgbClr val="005841"/>
              </a:solidFill>
            </a:endParaRPr>
          </a:p>
          <a:p>
            <a:pPr marL="408494" indent="-285737">
              <a:buFont typeface="Wingdings" panose="05000000000000000000" pitchFamily="2" charset="2"/>
              <a:buChar char="v"/>
            </a:pPr>
            <a:r>
              <a:rPr lang="fr-FR" sz="1467" dirty="0"/>
              <a:t>Des points d’avancement et de bilan réguliers </a:t>
            </a:r>
            <a:r>
              <a:rPr lang="fr-FR" sz="1467" b="1" dirty="0"/>
              <a:t>permettant le suivi du PRS, d’éventuels ajustements ou évolutions </a:t>
            </a:r>
            <a:r>
              <a:rPr lang="fr-FR" sz="1467" dirty="0"/>
              <a:t>:</a:t>
            </a:r>
            <a:endParaRPr lang="fr-FR" sz="1467" b="1" dirty="0"/>
          </a:p>
          <a:p>
            <a:pPr marL="754301" lvl="1" indent="-285737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fr-FR" sz="1467" b="1" dirty="0">
                <a:solidFill>
                  <a:srgbClr val="000000"/>
                </a:solidFill>
              </a:rPr>
              <a:t>33 indicateurs </a:t>
            </a:r>
            <a:r>
              <a:rPr lang="fr-FR" sz="1467" b="1" dirty="0">
                <a:solidFill>
                  <a:srgbClr val="000000"/>
                </a:solidFill>
              </a:rPr>
              <a:t>stratégiques à l’échelle régionale et pour </a:t>
            </a:r>
            <a:r>
              <a:rPr lang="fr-FR" sz="1467" b="1" dirty="0">
                <a:solidFill>
                  <a:srgbClr val="000000"/>
                </a:solidFill>
              </a:rPr>
              <a:t>la majorité « déclinables » à </a:t>
            </a:r>
            <a:r>
              <a:rPr lang="fr-FR" sz="1467" b="1" u="sng" dirty="0">
                <a:solidFill>
                  <a:srgbClr val="000000"/>
                </a:solidFill>
              </a:rPr>
              <a:t>l'échelle départementale</a:t>
            </a:r>
            <a:r>
              <a:rPr lang="fr-FR" sz="1467" u="sng" dirty="0">
                <a:solidFill>
                  <a:srgbClr val="000000"/>
                </a:solidFill>
              </a:rPr>
              <a:t> </a:t>
            </a:r>
            <a:r>
              <a:rPr lang="fr-FR" sz="1467" dirty="0">
                <a:solidFill>
                  <a:srgbClr val="000000"/>
                </a:solidFill>
              </a:rPr>
              <a:t>qui seront régulièrement partagés </a:t>
            </a:r>
          </a:p>
          <a:p>
            <a:pPr marL="754301" lvl="1" indent="-285737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fr-FR" sz="1467" dirty="0">
                <a:solidFill>
                  <a:srgbClr val="000000"/>
                </a:solidFill>
              </a:rPr>
              <a:t>Des </a:t>
            </a:r>
            <a:r>
              <a:rPr lang="fr-FR" sz="1467" b="1" dirty="0">
                <a:solidFill>
                  <a:srgbClr val="000000"/>
                </a:solidFill>
              </a:rPr>
              <a:t>focus sur certaines thématiques </a:t>
            </a:r>
            <a:r>
              <a:rPr lang="fr-FR" sz="1467" dirty="0">
                <a:solidFill>
                  <a:srgbClr val="000000"/>
                </a:solidFill>
              </a:rPr>
              <a:t>présentés régulièrement</a:t>
            </a:r>
          </a:p>
          <a:p>
            <a:pPr marL="754301" lvl="1" indent="-285737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fr-FR" sz="1467" dirty="0">
                <a:solidFill>
                  <a:srgbClr val="000000"/>
                </a:solidFill>
              </a:rPr>
              <a:t>Suivi des </a:t>
            </a:r>
            <a:r>
              <a:rPr lang="fr-FR" sz="1467" b="1" dirty="0">
                <a:solidFill>
                  <a:srgbClr val="000000"/>
                </a:solidFill>
              </a:rPr>
              <a:t>mesures CNR</a:t>
            </a:r>
          </a:p>
          <a:p>
            <a:pPr marL="754301" lvl="1" indent="-285737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fr-FR" sz="500" b="1" dirty="0">
              <a:solidFill>
                <a:srgbClr val="000000"/>
              </a:solidFill>
            </a:endParaRPr>
          </a:p>
          <a:p>
            <a:pPr marL="342882" indent="-342882"/>
            <a:endParaRPr lang="fr-FR" sz="667" b="1" dirty="0">
              <a:solidFill>
                <a:srgbClr val="005841"/>
              </a:solidFill>
            </a:endParaRPr>
          </a:p>
          <a:p>
            <a:pPr marL="342882" indent="-342882"/>
            <a:r>
              <a:rPr lang="fr-FR" b="1" dirty="0" smtClean="0">
                <a:solidFill>
                  <a:srgbClr val="005841"/>
                </a:solidFill>
              </a:rPr>
              <a:t>L’enjeu </a:t>
            </a:r>
            <a:r>
              <a:rPr lang="fr-FR" b="1" dirty="0">
                <a:solidFill>
                  <a:srgbClr val="005841"/>
                </a:solidFill>
              </a:rPr>
              <a:t>d’évaluation </a:t>
            </a:r>
            <a:r>
              <a:rPr lang="fr-FR" b="1" dirty="0" smtClean="0">
                <a:solidFill>
                  <a:srgbClr val="005841"/>
                </a:solidFill>
              </a:rPr>
              <a:t>du PRS 3</a:t>
            </a:r>
            <a:endParaRPr lang="fr-FR" b="1" dirty="0">
              <a:solidFill>
                <a:srgbClr val="005841"/>
              </a:solidFill>
            </a:endParaRPr>
          </a:p>
          <a:p>
            <a:pPr marL="619463" lvl="2" indent="-342882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fr-FR" sz="1467" b="1" dirty="0">
                <a:solidFill>
                  <a:srgbClr val="000000"/>
                </a:solidFill>
              </a:rPr>
              <a:t>Evaluation </a:t>
            </a:r>
            <a:r>
              <a:rPr lang="fr-FR" sz="1467" b="1" dirty="0">
                <a:solidFill>
                  <a:srgbClr val="000000"/>
                </a:solidFill>
              </a:rPr>
              <a:t>externe</a:t>
            </a:r>
          </a:p>
          <a:p>
            <a:pPr marL="619463" lvl="2" indent="-342882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fr-FR" sz="1467" dirty="0">
                <a:solidFill>
                  <a:srgbClr val="000000"/>
                </a:solidFill>
              </a:rPr>
              <a:t>B</a:t>
            </a:r>
            <a:r>
              <a:rPr lang="fr-FR" sz="1467" dirty="0">
                <a:solidFill>
                  <a:srgbClr val="000000"/>
                </a:solidFill>
              </a:rPr>
              <a:t>ilan </a:t>
            </a:r>
            <a:r>
              <a:rPr lang="fr-FR" sz="1467" dirty="0">
                <a:solidFill>
                  <a:srgbClr val="000000"/>
                </a:solidFill>
              </a:rPr>
              <a:t>de la mise en œuvre à </a:t>
            </a:r>
            <a:r>
              <a:rPr lang="fr-FR" sz="1467" b="1" dirty="0">
                <a:solidFill>
                  <a:srgbClr val="000000"/>
                </a:solidFill>
              </a:rPr>
              <a:t>mi-parcours</a:t>
            </a:r>
          </a:p>
          <a:p>
            <a:pPr marL="619463" lvl="2" indent="-342882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fr-FR" sz="1467" dirty="0">
                <a:solidFill>
                  <a:srgbClr val="000000"/>
                </a:solidFill>
              </a:rPr>
              <a:t>Etudes ORS, SPF, …</a:t>
            </a:r>
          </a:p>
          <a:p>
            <a:pPr marL="619463" lvl="2" indent="-342882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fr-FR" sz="1467" dirty="0">
                <a:solidFill>
                  <a:srgbClr val="000000"/>
                </a:solidFill>
              </a:rPr>
              <a:t>Sondages et enquêtes</a:t>
            </a:r>
          </a:p>
          <a:p>
            <a:pPr marL="619463" lvl="2" indent="-342882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fr-FR" sz="1467" dirty="0">
                <a:solidFill>
                  <a:srgbClr val="000000"/>
                </a:solidFill>
              </a:rPr>
              <a:t>…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354">
              <a:defRPr/>
            </a:pPr>
            <a:fld id="{23087EAC-BC43-45BB-98BA-367879AB4696}" type="slidenum">
              <a:rPr lang="fr-FR">
                <a:solidFill>
                  <a:srgbClr val="000000"/>
                </a:solidFill>
                <a:latin typeface="Arial"/>
              </a:rPr>
              <a:pPr defTabSz="914354">
                <a:defRPr/>
              </a:pPr>
              <a:t>5</a:t>
            </a:fld>
            <a:endParaRPr lang="fr-FR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4033312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795</Words>
  <Application>Microsoft Office PowerPoint</Application>
  <PresentationFormat>Grand écran</PresentationFormat>
  <Paragraphs>100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Marianne</vt:lpstr>
      <vt:lpstr>Segoe UI</vt:lpstr>
      <vt:lpstr>Wingdings</vt:lpstr>
      <vt:lpstr>Thème Office</vt:lpstr>
      <vt:lpstr>Présentation PowerPoint</vt:lpstr>
      <vt:lpstr>Structure du Projet Régional de Santé</vt:lpstr>
      <vt:lpstr>Présentation PowerPoint</vt:lpstr>
      <vt:lpstr>Présentation PowerPoint</vt:lpstr>
      <vt:lpstr>Le PRS 3, ça commence maintenant ! </vt:lpstr>
    </vt:vector>
  </TitlesOfParts>
  <Company>Ministère des affaires sociales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DE FERRIERE, Sibylle (ARS-IDF)</dc:creator>
  <cp:lastModifiedBy>DE FERRIERE, Sibylle (ARS-IDF)</cp:lastModifiedBy>
  <cp:revision>1</cp:revision>
  <dcterms:created xsi:type="dcterms:W3CDTF">2024-04-02T13:30:50Z</dcterms:created>
  <dcterms:modified xsi:type="dcterms:W3CDTF">2024-04-02T13:31:22Z</dcterms:modified>
</cp:coreProperties>
</file>