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57" d="100"/>
          <a:sy n="57" d="100"/>
        </p:scale>
        <p:origin x="69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240000" cy="240000"/>
          </a:xfrm>
          <a:prstGeom prst="rect">
            <a:avLst/>
          </a:prstGeom>
          <a:ln>
            <a:solidFill>
              <a:schemeClr val="tx1">
                <a:alpha val="0"/>
              </a:schemeClr>
            </a:solidFill>
          </a:ln>
        </p:spPr>
        <p:txBody>
          <a:bodyPr/>
          <a:lstStyle>
            <a:lvl1pPr>
              <a:defRPr sz="133">
                <a:solidFill>
                  <a:schemeClr val="tx1">
                    <a:alpha val="0"/>
                  </a:schemeClr>
                </a:solidFill>
              </a:defRPr>
            </a:lvl1pPr>
          </a:lstStyle>
          <a:p>
            <a:fld id="{4EA19884-7A29-DC4E-9311-A62E54788E52}" type="datetime1">
              <a:rPr lang="fr-FR" smtClean="0"/>
              <a:t>02/04/2024</a:t>
            </a:fld>
            <a:endParaRPr lang="fr-FR" dirty="0"/>
          </a:p>
        </p:txBody>
      </p:sp>
      <p:sp>
        <p:nvSpPr>
          <p:cNvPr id="6" name="Espace réservé du numéro de diapositive 5"/>
          <p:cNvSpPr>
            <a:spLocks noGrp="1"/>
          </p:cNvSpPr>
          <p:nvPr>
            <p:ph type="sldNum" sz="quarter" idx="12"/>
          </p:nvPr>
        </p:nvSpPr>
        <p:spPr bwMode="gray">
          <a:xfrm>
            <a:off x="0" y="6618000"/>
            <a:ext cx="240000" cy="240000"/>
          </a:xfrm>
          <a:ln>
            <a:solidFill>
              <a:schemeClr val="tx1">
                <a:alpha val="0"/>
              </a:schemeClr>
            </a:solidFill>
          </a:ln>
        </p:spPr>
        <p:txBody>
          <a:bodyPr/>
          <a:lstStyle>
            <a:lvl1pPr>
              <a:defRPr sz="133">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240000" cy="240000"/>
          </a:xfrm>
          <a:prstGeom prst="rect">
            <a:avLst/>
          </a:prstGeom>
          <a:ln>
            <a:solidFill>
              <a:schemeClr val="tx1">
                <a:alpha val="0"/>
              </a:schemeClr>
            </a:solidFill>
          </a:ln>
        </p:spPr>
        <p:txBody>
          <a:bodyPr/>
          <a:lstStyle>
            <a:lvl1pPr>
              <a:defRPr sz="133">
                <a:solidFill>
                  <a:schemeClr val="tx1">
                    <a:alpha val="0"/>
                  </a:schemeClr>
                </a:solidFill>
              </a:defRPr>
            </a:lvl1pPr>
          </a:lstStyle>
          <a:p>
            <a:r>
              <a:rPr lang="fr-FR" dirty="0"/>
              <a:t>Titre</a:t>
            </a:r>
          </a:p>
        </p:txBody>
      </p:sp>
      <p:pic>
        <p:nvPicPr>
          <p:cNvPr id="10" name="Image 9">
            <a:extLst>
              <a:ext uri="{FF2B5EF4-FFF2-40B4-BE49-F238E27FC236}">
                <a16:creationId xmlns:a16="http://schemas.microsoft.com/office/drawing/2014/main" id="{753DF2B5-DDEC-9F4F-AC71-1D361A99EA7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8304246" y="717133"/>
            <a:ext cx="2927751" cy="1681479"/>
          </a:xfrm>
          <a:prstGeom prst="rect">
            <a:avLst/>
          </a:prstGeom>
        </p:spPr>
      </p:pic>
      <p:pic>
        <p:nvPicPr>
          <p:cNvPr id="11" name="Image 10">
            <a:extLst>
              <a:ext uri="{FF2B5EF4-FFF2-40B4-BE49-F238E27FC236}">
                <a16:creationId xmlns:a16="http://schemas.microsoft.com/office/drawing/2014/main" id="{AA456506-B875-0447-AE4C-DB900904651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gray">
          <a:xfrm>
            <a:off x="720000" y="480000"/>
            <a:ext cx="3600000" cy="3600000"/>
          </a:xfrm>
          <a:prstGeom prst="rect">
            <a:avLst/>
          </a:prstGeom>
        </p:spPr>
      </p:pic>
    </p:spTree>
    <p:extLst>
      <p:ext uri="{BB962C8B-B14F-4D97-AF65-F5344CB8AC3E}">
        <p14:creationId xmlns:p14="http://schemas.microsoft.com/office/powerpoint/2010/main" val="22534218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 sous-titre / texte">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5A4F0766-6309-644C-9BCE-2E607A270B78}"/>
              </a:ext>
            </a:extLst>
          </p:cNvPr>
          <p:cNvSpPr>
            <a:spLocks noGrp="1"/>
          </p:cNvSpPr>
          <p:nvPr>
            <p:ph type="sldNum" sz="quarter" idx="12"/>
          </p:nvPr>
        </p:nvSpPr>
        <p:spPr/>
        <p:txBody>
          <a:bodyPr/>
          <a:lstStyle>
            <a:lvl1pPr>
              <a:defRPr>
                <a:solidFill>
                  <a:srgbClr val="164194"/>
                </a:solidFill>
                <a:latin typeface="Marianne" panose="02000000000000000000" pitchFamily="2" charset="0"/>
              </a:defRPr>
            </a:lvl1pPr>
          </a:lstStyle>
          <a:p>
            <a:fld id="{733122C9-A0B9-462F-8757-0847AD287B63}" type="slidenum">
              <a:rPr lang="fr-FR" smtClean="0"/>
              <a:pPr/>
              <a:t>‹N°›</a:t>
            </a:fld>
            <a:endParaRPr lang="fr-FR" dirty="0"/>
          </a:p>
        </p:txBody>
      </p:sp>
      <p:sp>
        <p:nvSpPr>
          <p:cNvPr id="9" name="Espace réservé de la date 3">
            <a:extLst>
              <a:ext uri="{FF2B5EF4-FFF2-40B4-BE49-F238E27FC236}">
                <a16:creationId xmlns:a16="http://schemas.microsoft.com/office/drawing/2014/main" id="{E9918C01-3017-D749-B811-9FCBA8038409}"/>
              </a:ext>
            </a:extLst>
          </p:cNvPr>
          <p:cNvSpPr>
            <a:spLocks noGrp="1"/>
          </p:cNvSpPr>
          <p:nvPr>
            <p:ph type="dt" sz="half" idx="2"/>
          </p:nvPr>
        </p:nvSpPr>
        <p:spPr bwMode="gray">
          <a:xfrm>
            <a:off x="431800" y="6396842"/>
            <a:ext cx="1560000" cy="461159"/>
          </a:xfrm>
          <a:prstGeom prst="rect">
            <a:avLst/>
          </a:prstGeom>
        </p:spPr>
        <p:txBody>
          <a:bodyPr vert="horz" lIns="0" tIns="0" rIns="0" bIns="0" rtlCol="0" anchor="ctr" anchorCtr="0">
            <a:noAutofit/>
          </a:bodyPr>
          <a:lstStyle>
            <a:lvl1pPr algn="l">
              <a:defRPr sz="1000" b="1">
                <a:solidFill>
                  <a:srgbClr val="164194"/>
                </a:solidFill>
                <a:latin typeface="Marianne" panose="02000000000000000000" pitchFamily="2" charset="0"/>
              </a:defRPr>
            </a:lvl1pPr>
          </a:lstStyle>
          <a:p>
            <a:fld id="{6A4A60EE-9D13-3442-9796-E718C6343EC1}" type="datetime1">
              <a:rPr lang="fr-FR" cap="all" smtClean="0"/>
              <a:pPr/>
              <a:t>02/04/2024</a:t>
            </a:fld>
            <a:endParaRPr lang="fr-FR" cap="all" dirty="0"/>
          </a:p>
        </p:txBody>
      </p:sp>
      <p:sp>
        <p:nvSpPr>
          <p:cNvPr id="19" name="Titre 18">
            <a:extLst>
              <a:ext uri="{FF2B5EF4-FFF2-40B4-BE49-F238E27FC236}">
                <a16:creationId xmlns:a16="http://schemas.microsoft.com/office/drawing/2014/main" id="{8B219A12-DAFE-504E-9ED9-CFD78BD6A790}"/>
              </a:ext>
            </a:extLst>
          </p:cNvPr>
          <p:cNvSpPr>
            <a:spLocks noGrp="1"/>
          </p:cNvSpPr>
          <p:nvPr>
            <p:ph type="title" hasCustomPrompt="1"/>
          </p:nvPr>
        </p:nvSpPr>
        <p:spPr>
          <a:xfrm>
            <a:off x="431801" y="891353"/>
            <a:ext cx="11233151" cy="719988"/>
          </a:xfrm>
        </p:spPr>
        <p:txBody>
          <a:bodyPr/>
          <a:lstStyle>
            <a:lvl1pPr>
              <a:defRPr>
                <a:latin typeface="Marianne" panose="02000000000000000000" pitchFamily="2" charset="0"/>
              </a:defRPr>
            </a:lvl1pPr>
          </a:lstStyle>
          <a:p>
            <a:r>
              <a:rPr lang="fr-FR" dirty="0"/>
              <a:t>Titre</a:t>
            </a:r>
          </a:p>
        </p:txBody>
      </p:sp>
      <p:sp>
        <p:nvSpPr>
          <p:cNvPr id="20" name="Espace réservé du pied de page 4">
            <a:extLst>
              <a:ext uri="{FF2B5EF4-FFF2-40B4-BE49-F238E27FC236}">
                <a16:creationId xmlns:a16="http://schemas.microsoft.com/office/drawing/2014/main" id="{99BFD6E0-B235-DA4F-9D70-E9444B53C48F}"/>
              </a:ext>
            </a:extLst>
          </p:cNvPr>
          <p:cNvSpPr>
            <a:spLocks noGrp="1"/>
          </p:cNvSpPr>
          <p:nvPr>
            <p:ph type="ftr" sz="quarter" idx="3"/>
          </p:nvPr>
        </p:nvSpPr>
        <p:spPr bwMode="gray">
          <a:xfrm>
            <a:off x="3824338" y="271477"/>
            <a:ext cx="7839908" cy="480000"/>
          </a:xfrm>
          <a:prstGeom prst="rect">
            <a:avLst/>
          </a:prstGeom>
        </p:spPr>
        <p:txBody>
          <a:bodyPr vert="horz" lIns="0" tIns="0" rIns="0" bIns="0" rtlCol="0" anchor="ctr" anchorCtr="0">
            <a:noAutofit/>
          </a:bodyPr>
          <a:lstStyle>
            <a:lvl1pPr algn="r">
              <a:defRPr sz="1333" b="1">
                <a:solidFill>
                  <a:srgbClr val="164194"/>
                </a:solidFill>
                <a:latin typeface="Marianne" panose="02000000000000000000" pitchFamily="2" charset="0"/>
              </a:defRPr>
            </a:lvl1pPr>
          </a:lstStyle>
          <a:p>
            <a:r>
              <a:rPr lang="fr-FR" dirty="0" smtClean="0"/>
              <a:t>DIRNOV – Données et études en santé</a:t>
            </a:r>
          </a:p>
        </p:txBody>
      </p:sp>
      <p:sp>
        <p:nvSpPr>
          <p:cNvPr id="8" name="Espace réservé du texte 11">
            <a:extLst>
              <a:ext uri="{FF2B5EF4-FFF2-40B4-BE49-F238E27FC236}">
                <a16:creationId xmlns:a16="http://schemas.microsoft.com/office/drawing/2014/main" id="{0AF74C14-DE22-FE4D-B865-03FBE975D57C}"/>
              </a:ext>
            </a:extLst>
          </p:cNvPr>
          <p:cNvSpPr>
            <a:spLocks noGrp="1"/>
          </p:cNvSpPr>
          <p:nvPr>
            <p:ph type="body" sz="quarter" idx="14" hasCustomPrompt="1"/>
          </p:nvPr>
        </p:nvSpPr>
        <p:spPr bwMode="gray">
          <a:xfrm>
            <a:off x="431800" y="1873780"/>
            <a:ext cx="11232445" cy="4224469"/>
          </a:xfrm>
        </p:spPr>
        <p:txBody>
          <a:bodyPr/>
          <a:lstStyle>
            <a:lvl1pPr>
              <a:defRPr>
                <a:latin typeface="Marianne" panose="02000000000000000000" pitchFamily="2" charset="0"/>
              </a:defRPr>
            </a:lvl1pPr>
            <a:lvl2pPr>
              <a:defRPr>
                <a:latin typeface="Marianne" panose="02000000000000000000" pitchFamily="2" charset="0"/>
              </a:defRPr>
            </a:lvl2pPr>
            <a:lvl3pPr>
              <a:defRPr baseline="0">
                <a:latin typeface="Marianne" panose="02000000000000000000" pitchFamily="2" charset="0"/>
              </a:defRPr>
            </a:lvl3pPr>
            <a:lvl4pPr>
              <a:defRPr>
                <a:latin typeface="Marianne" panose="02000000000000000000" pitchFamily="2" charset="0"/>
              </a:defRPr>
            </a:lvl4pPr>
            <a:lvl5pPr>
              <a:defRPr>
                <a:latin typeface="Marianne" panose="02000000000000000000" pitchFamily="2" charset="0"/>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291684159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cSld name="Sommai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431371" y="2084851"/>
            <a:ext cx="3360000" cy="3840427"/>
          </a:xfrm>
        </p:spPr>
        <p:txBody>
          <a:bodyPr/>
          <a:lstStyle>
            <a:lvl1pPr marL="172796" indent="-172796">
              <a:spcBef>
                <a:spcPts val="480"/>
              </a:spcBef>
              <a:spcAft>
                <a:spcPts val="960"/>
              </a:spcAft>
              <a:buFont typeface="+mj-lt"/>
              <a:buAutoNum type="arabicPeriod"/>
              <a:defRPr b="1"/>
            </a:lvl1pPr>
            <a:lvl2pPr marL="388790" indent="-172796">
              <a:spcBef>
                <a:spcPts val="720"/>
              </a:spcBef>
              <a:spcAft>
                <a:spcPts val="96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4416000" y="2084851"/>
            <a:ext cx="3360000" cy="3814349"/>
          </a:xfrm>
        </p:spPr>
        <p:txBody>
          <a:bodyPr/>
          <a:lstStyle>
            <a:lvl1pPr marL="172796" indent="-172796">
              <a:spcBef>
                <a:spcPts val="480"/>
              </a:spcBef>
              <a:spcAft>
                <a:spcPts val="960"/>
              </a:spcAft>
              <a:buFont typeface="+mj-lt"/>
              <a:buAutoNum type="arabicPeriod"/>
              <a:defRPr b="1"/>
            </a:lvl1pPr>
            <a:lvl2pPr marL="388790" indent="-172796">
              <a:spcBef>
                <a:spcPts val="720"/>
              </a:spcBef>
              <a:spcAft>
                <a:spcPts val="96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8351999" y="2084851"/>
            <a:ext cx="3360000" cy="3814349"/>
          </a:xfrm>
        </p:spPr>
        <p:txBody>
          <a:bodyPr/>
          <a:lstStyle>
            <a:lvl1pPr marL="172796" indent="-172796">
              <a:spcBef>
                <a:spcPts val="480"/>
              </a:spcBef>
              <a:spcAft>
                <a:spcPts val="960"/>
              </a:spcAft>
              <a:buFont typeface="+mj-lt"/>
              <a:buAutoNum type="arabicPeriod"/>
              <a:defRPr b="1"/>
            </a:lvl1pPr>
            <a:lvl2pPr marL="388790" indent="-172796">
              <a:spcBef>
                <a:spcPts val="720"/>
              </a:spcBef>
              <a:spcAft>
                <a:spcPts val="960"/>
              </a:spcAft>
              <a:buFont typeface="+mj-lt"/>
              <a:buAutoNum type="alphaLcPeriod"/>
              <a:defRPr/>
            </a:lvl2pPr>
          </a:lstStyle>
          <a:p>
            <a:pPr lvl="0"/>
            <a:r>
              <a:rPr lang="fr-FR" dirty="0"/>
              <a:t>Titre de la partie</a:t>
            </a:r>
          </a:p>
          <a:p>
            <a:pPr lvl="1"/>
            <a:r>
              <a:rPr lang="fr-FR" dirty="0"/>
              <a:t>Deuxième niveau</a:t>
            </a:r>
          </a:p>
        </p:txBody>
      </p:sp>
      <p:sp>
        <p:nvSpPr>
          <p:cNvPr id="23" name="Espace réservé de la date 3">
            <a:extLst>
              <a:ext uri="{FF2B5EF4-FFF2-40B4-BE49-F238E27FC236}">
                <a16:creationId xmlns:a16="http://schemas.microsoft.com/office/drawing/2014/main" id="{15CA4CAF-6729-AB4D-9354-99C08AEAB1B8}"/>
              </a:ext>
            </a:extLst>
          </p:cNvPr>
          <p:cNvSpPr>
            <a:spLocks noGrp="1"/>
          </p:cNvSpPr>
          <p:nvPr>
            <p:ph type="dt" sz="half" idx="2"/>
          </p:nvPr>
        </p:nvSpPr>
        <p:spPr bwMode="gray">
          <a:xfrm>
            <a:off x="431804" y="6396845"/>
            <a:ext cx="1613913" cy="461159"/>
          </a:xfrm>
          <a:prstGeom prst="rect">
            <a:avLst/>
          </a:prstGeom>
        </p:spPr>
        <p:txBody>
          <a:bodyPr vert="horz" lIns="0" tIns="0" rIns="0" bIns="0" rtlCol="0" anchor="ctr" anchorCtr="0">
            <a:noAutofit/>
          </a:bodyPr>
          <a:lstStyle>
            <a:lvl1pPr algn="l">
              <a:defRPr sz="900" b="1">
                <a:solidFill>
                  <a:schemeClr val="tx1"/>
                </a:solidFill>
              </a:defRPr>
            </a:lvl1pPr>
          </a:lstStyle>
          <a:p>
            <a:fld id="{251C71F6-E0A6-1740-B64F-38F332886BAF}" type="datetime1">
              <a:rPr lang="fr-FR" cap="all" smtClean="0"/>
              <a:pPr/>
              <a:t>02/04/2024</a:t>
            </a:fld>
            <a:endParaRPr lang="fr-FR" cap="all" dirty="0"/>
          </a:p>
        </p:txBody>
      </p:sp>
      <p:sp>
        <p:nvSpPr>
          <p:cNvPr id="25" name="Titre 18">
            <a:extLst>
              <a:ext uri="{FF2B5EF4-FFF2-40B4-BE49-F238E27FC236}">
                <a16:creationId xmlns:a16="http://schemas.microsoft.com/office/drawing/2014/main" id="{8909A550-9D66-7141-BF64-73CAD209688B}"/>
              </a:ext>
            </a:extLst>
          </p:cNvPr>
          <p:cNvSpPr>
            <a:spLocks noGrp="1"/>
          </p:cNvSpPr>
          <p:nvPr>
            <p:ph type="title" hasCustomPrompt="1"/>
          </p:nvPr>
        </p:nvSpPr>
        <p:spPr>
          <a:xfrm>
            <a:off x="431803" y="910403"/>
            <a:ext cx="11233151" cy="719988"/>
          </a:xfrm>
        </p:spPr>
        <p:txBody>
          <a:bodyPr/>
          <a:lstStyle/>
          <a:p>
            <a:r>
              <a:rPr lang="fr-FR" dirty="0"/>
              <a:t>Sommaire</a:t>
            </a:r>
          </a:p>
        </p:txBody>
      </p:sp>
      <p:sp>
        <p:nvSpPr>
          <p:cNvPr id="26" name="Espace réservé du pied de page 4">
            <a:extLst>
              <a:ext uri="{FF2B5EF4-FFF2-40B4-BE49-F238E27FC236}">
                <a16:creationId xmlns:a16="http://schemas.microsoft.com/office/drawing/2014/main" id="{745ED2D7-3CC1-3B41-AA37-64BDE1CE2471}"/>
              </a:ext>
            </a:extLst>
          </p:cNvPr>
          <p:cNvSpPr>
            <a:spLocks noGrp="1"/>
          </p:cNvSpPr>
          <p:nvPr>
            <p:ph type="ftr" sz="quarter" idx="3"/>
          </p:nvPr>
        </p:nvSpPr>
        <p:spPr bwMode="gray">
          <a:xfrm>
            <a:off x="3825046" y="260648"/>
            <a:ext cx="7839908" cy="480000"/>
          </a:xfrm>
          <a:prstGeom prst="rect">
            <a:avLst/>
          </a:prstGeom>
        </p:spPr>
        <p:txBody>
          <a:bodyPr vert="horz" lIns="0" tIns="0" rIns="0" bIns="0" rtlCol="0" anchor="ctr" anchorCtr="0">
            <a:noAutofit/>
          </a:bodyPr>
          <a:lstStyle>
            <a:lvl1pPr algn="r">
              <a:defRPr sz="900" b="1">
                <a:solidFill>
                  <a:schemeClr val="tx1"/>
                </a:solidFill>
              </a:defRPr>
            </a:lvl1pPr>
          </a:lstStyle>
          <a:p>
            <a:r>
              <a:rPr lang="fr-FR" dirty="0"/>
              <a:t>Intitulé de la direction/service</a:t>
            </a:r>
          </a:p>
        </p:txBody>
      </p:sp>
    </p:spTree>
    <p:extLst>
      <p:ext uri="{BB962C8B-B14F-4D97-AF65-F5344CB8AC3E}">
        <p14:creationId xmlns:p14="http://schemas.microsoft.com/office/powerpoint/2010/main" val="22819795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984000"/>
            <a:ext cx="12192000" cy="5925277"/>
          </a:xfrm>
          <a:solidFill>
            <a:schemeClr val="tx2"/>
          </a:solidFill>
        </p:spPr>
        <p:txBody>
          <a:bodyPr tIns="1080000" anchor="ctr" anchorCtr="0"/>
          <a:lstStyle>
            <a:lvl1pPr algn="ctr">
              <a:defRPr cap="all" baseline="0">
                <a:solidFill>
                  <a:schemeClr val="bg1"/>
                </a:solidFill>
              </a:defRPr>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7" name="Espace réservé de la date 3">
            <a:extLst>
              <a:ext uri="{FF2B5EF4-FFF2-40B4-BE49-F238E27FC236}">
                <a16:creationId xmlns:a16="http://schemas.microsoft.com/office/drawing/2014/main" id="{02A90153-98CB-E943-A611-AD9242F15601}"/>
              </a:ext>
            </a:extLst>
          </p:cNvPr>
          <p:cNvSpPr>
            <a:spLocks noGrp="1"/>
          </p:cNvSpPr>
          <p:nvPr>
            <p:ph type="dt" sz="half" idx="2"/>
          </p:nvPr>
        </p:nvSpPr>
        <p:spPr bwMode="gray">
          <a:xfrm>
            <a:off x="485713" y="6396843"/>
            <a:ext cx="1560000" cy="461159"/>
          </a:xfrm>
          <a:prstGeom prst="rect">
            <a:avLst/>
          </a:prstGeom>
        </p:spPr>
        <p:txBody>
          <a:bodyPr vert="horz" lIns="0" tIns="0" rIns="0" bIns="0" rtlCol="0" anchor="ctr" anchorCtr="0">
            <a:noAutofit/>
          </a:bodyPr>
          <a:lstStyle>
            <a:lvl1pPr algn="l">
              <a:defRPr sz="1000" b="1">
                <a:solidFill>
                  <a:schemeClr val="bg1"/>
                </a:solidFill>
              </a:defRPr>
            </a:lvl1pPr>
          </a:lstStyle>
          <a:p>
            <a:fld id="{8C21AFDE-C94B-41AB-AF91-A82BEB4D1F4A}" type="datetimeFigureOut">
              <a:rPr lang="fr-FR" smtClean="0"/>
              <a:t>02/04/2024</a:t>
            </a:fld>
            <a:endParaRPr lang="fr-FR"/>
          </a:p>
        </p:txBody>
      </p:sp>
      <p:sp>
        <p:nvSpPr>
          <p:cNvPr id="2" name="Titre 1"/>
          <p:cNvSpPr>
            <a:spLocks noGrp="1"/>
          </p:cNvSpPr>
          <p:nvPr>
            <p:ph type="title" hasCustomPrompt="1"/>
          </p:nvPr>
        </p:nvSpPr>
        <p:spPr bwMode="gray">
          <a:xfrm>
            <a:off x="479999" y="984000"/>
            <a:ext cx="11232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bg1"/>
            </a:solidFill>
          </a:ln>
        </p:spPr>
        <p:txBody>
          <a:bodyPr lIns="0" bIns="360000" anchor="ctr" anchorCtr="0"/>
          <a:lstStyle>
            <a:lvl1pPr marL="527973" indent="-527973">
              <a:buFont typeface="+mj-lt"/>
              <a:buAutoNum type="arabicPeriod"/>
              <a:defRPr sz="4333">
                <a:solidFill>
                  <a:schemeClr val="bg1"/>
                </a:solidFill>
              </a:defRPr>
            </a:lvl1pPr>
          </a:lstStyle>
          <a:p>
            <a:r>
              <a:rPr lang="fr-FR" dirty="0"/>
              <a:t>Titre</a:t>
            </a:r>
          </a:p>
        </p:txBody>
      </p:sp>
      <p:sp>
        <p:nvSpPr>
          <p:cNvPr id="10" name="Espace réservé du numéro de diapositive 5">
            <a:extLst>
              <a:ext uri="{FF2B5EF4-FFF2-40B4-BE49-F238E27FC236}">
                <a16:creationId xmlns:a16="http://schemas.microsoft.com/office/drawing/2014/main" id="{BE3965BE-3A81-1248-821F-39E8294A18F0}"/>
              </a:ext>
            </a:extLst>
          </p:cNvPr>
          <p:cNvSpPr>
            <a:spLocks noGrp="1"/>
          </p:cNvSpPr>
          <p:nvPr>
            <p:ph type="sldNum" sz="quarter" idx="4"/>
          </p:nvPr>
        </p:nvSpPr>
        <p:spPr bwMode="gray">
          <a:xfrm>
            <a:off x="9864951" y="6378000"/>
            <a:ext cx="1800000" cy="480000"/>
          </a:xfrm>
          <a:prstGeom prst="rect">
            <a:avLst/>
          </a:prstGeom>
        </p:spPr>
        <p:txBody>
          <a:bodyPr vert="horz" lIns="0" tIns="0" rIns="0" bIns="0" rtlCol="0" anchor="ctr" anchorCtr="0">
            <a:noAutofit/>
          </a:bodyPr>
          <a:lstStyle>
            <a:lvl1pPr algn="r">
              <a:defRPr sz="1000" b="1">
                <a:solidFill>
                  <a:schemeClr val="bg1"/>
                </a:solidFill>
              </a:defRPr>
            </a:lvl1pPr>
          </a:lstStyle>
          <a:p>
            <a:fld id="{BBC43109-B8A0-4B60-B378-E244D59CA5C0}" type="slidenum">
              <a:rPr lang="fr-FR" smtClean="0"/>
              <a:t>‹N°›</a:t>
            </a:fld>
            <a:endParaRPr lang="fr-FR"/>
          </a:p>
        </p:txBody>
      </p:sp>
      <p:sp>
        <p:nvSpPr>
          <p:cNvPr id="11" name="Espace réservé du pied de page 4">
            <a:extLst>
              <a:ext uri="{FF2B5EF4-FFF2-40B4-BE49-F238E27FC236}">
                <a16:creationId xmlns:a16="http://schemas.microsoft.com/office/drawing/2014/main" id="{DCBACC69-485F-9F49-A64D-9385F9776EB4}"/>
              </a:ext>
            </a:extLst>
          </p:cNvPr>
          <p:cNvSpPr>
            <a:spLocks noGrp="1"/>
          </p:cNvSpPr>
          <p:nvPr>
            <p:ph type="ftr" sz="quarter" idx="3"/>
          </p:nvPr>
        </p:nvSpPr>
        <p:spPr bwMode="gray">
          <a:xfrm>
            <a:off x="3825043" y="260648"/>
            <a:ext cx="7839908" cy="480000"/>
          </a:xfrm>
          <a:prstGeom prst="rect">
            <a:avLst/>
          </a:prstGeom>
        </p:spPr>
        <p:txBody>
          <a:bodyPr vert="horz" lIns="0" tIns="0" rIns="0" bIns="0" rtlCol="0" anchor="ctr" anchorCtr="0">
            <a:noAutofit/>
          </a:bodyPr>
          <a:lstStyle>
            <a:lvl1pPr algn="r">
              <a:defRPr sz="1000" b="1">
                <a:solidFill>
                  <a:schemeClr val="tx1"/>
                </a:solidFill>
              </a:defRPr>
            </a:lvl1pPr>
          </a:lstStyle>
          <a:p>
            <a:endParaRPr lang="fr-FR"/>
          </a:p>
        </p:txBody>
      </p:sp>
    </p:spTree>
    <p:extLst>
      <p:ext uri="{BB962C8B-B14F-4D97-AF65-F5344CB8AC3E}">
        <p14:creationId xmlns:p14="http://schemas.microsoft.com/office/powerpoint/2010/main" val="2511164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olonnes de text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23" name="Espace réservé de la date 3">
            <a:extLst>
              <a:ext uri="{FF2B5EF4-FFF2-40B4-BE49-F238E27FC236}">
                <a16:creationId xmlns:a16="http://schemas.microsoft.com/office/drawing/2014/main" id="{15CA4CAF-6729-AB4D-9354-99C08AEAB1B8}"/>
              </a:ext>
            </a:extLst>
          </p:cNvPr>
          <p:cNvSpPr>
            <a:spLocks noGrp="1"/>
          </p:cNvSpPr>
          <p:nvPr>
            <p:ph type="dt" sz="half" idx="2"/>
          </p:nvPr>
        </p:nvSpPr>
        <p:spPr bwMode="gray">
          <a:xfrm>
            <a:off x="431801" y="6396842"/>
            <a:ext cx="1613913" cy="461159"/>
          </a:xfrm>
          <a:prstGeom prst="rect">
            <a:avLst/>
          </a:prstGeom>
        </p:spPr>
        <p:txBody>
          <a:bodyPr vert="horz" lIns="0" tIns="0" rIns="0" bIns="0" rtlCol="0" anchor="ctr" anchorCtr="0">
            <a:noAutofit/>
          </a:bodyPr>
          <a:lstStyle>
            <a:lvl1pPr algn="l">
              <a:defRPr sz="1000" b="1">
                <a:solidFill>
                  <a:schemeClr val="tx1"/>
                </a:solidFill>
              </a:defRPr>
            </a:lvl1pPr>
          </a:lstStyle>
          <a:p>
            <a:fld id="{5E6183FC-BA60-7C49-ABF3-B50982741576}" type="datetime1">
              <a:rPr lang="fr-FR" cap="all" smtClean="0"/>
              <a:pPr/>
              <a:t>02/04/2024</a:t>
            </a:fld>
            <a:endParaRPr lang="fr-FR" cap="all" dirty="0"/>
          </a:p>
        </p:txBody>
      </p:sp>
      <p:sp>
        <p:nvSpPr>
          <p:cNvPr id="26" name="Espace réservé du pied de page 4">
            <a:extLst>
              <a:ext uri="{FF2B5EF4-FFF2-40B4-BE49-F238E27FC236}">
                <a16:creationId xmlns:a16="http://schemas.microsoft.com/office/drawing/2014/main" id="{745ED2D7-3CC1-3B41-AA37-64BDE1CE2471}"/>
              </a:ext>
            </a:extLst>
          </p:cNvPr>
          <p:cNvSpPr>
            <a:spLocks noGrp="1"/>
          </p:cNvSpPr>
          <p:nvPr>
            <p:ph type="ftr" sz="quarter" idx="3"/>
          </p:nvPr>
        </p:nvSpPr>
        <p:spPr bwMode="gray">
          <a:xfrm>
            <a:off x="3825043" y="260648"/>
            <a:ext cx="7839908" cy="480000"/>
          </a:xfrm>
          <a:prstGeom prst="rect">
            <a:avLst/>
          </a:prstGeom>
        </p:spPr>
        <p:txBody>
          <a:bodyPr vert="horz" lIns="0" tIns="0" rIns="0" bIns="0" rtlCol="0" anchor="ctr" anchorCtr="0">
            <a:noAutofit/>
          </a:bodyPr>
          <a:lstStyle>
            <a:lvl1pPr algn="r">
              <a:defRPr sz="1000" b="1">
                <a:solidFill>
                  <a:schemeClr val="tx1"/>
                </a:solidFill>
              </a:defRPr>
            </a:lvl1pPr>
          </a:lstStyle>
          <a:p>
            <a:r>
              <a:rPr lang="fr-FR" dirty="0"/>
              <a:t>Intitulé de la direction/service</a:t>
            </a:r>
          </a:p>
        </p:txBody>
      </p:sp>
      <p:sp>
        <p:nvSpPr>
          <p:cNvPr id="11" name="Espace réservé du texte 7">
            <a:extLst>
              <a:ext uri="{FF2B5EF4-FFF2-40B4-BE49-F238E27FC236}">
                <a16:creationId xmlns:a16="http://schemas.microsoft.com/office/drawing/2014/main" id="{D4959A1A-C7DE-6748-A32B-7732F0ACFCF1}"/>
              </a:ext>
            </a:extLst>
          </p:cNvPr>
          <p:cNvSpPr>
            <a:spLocks noGrp="1"/>
          </p:cNvSpPr>
          <p:nvPr>
            <p:ph type="body" sz="quarter" idx="16" hasCustomPrompt="1"/>
          </p:nvPr>
        </p:nvSpPr>
        <p:spPr bwMode="gray">
          <a:xfrm>
            <a:off x="431801" y="1664906"/>
            <a:ext cx="11232819" cy="323935"/>
          </a:xfrm>
        </p:spPr>
        <p:txBody>
          <a:bodyPr/>
          <a:lstStyle>
            <a:lvl1pPr marL="0" indent="126997">
              <a:spcBef>
                <a:spcPts val="533"/>
              </a:spcBef>
              <a:spcAft>
                <a:spcPts val="1067"/>
              </a:spcAft>
              <a:buFont typeface="+mj-lt"/>
              <a:buNone/>
              <a:tabLst/>
              <a:defRPr sz="2000" b="1">
                <a:solidFill>
                  <a:schemeClr val="tx1">
                    <a:lumMod val="50000"/>
                    <a:lumOff val="50000"/>
                  </a:schemeClr>
                </a:solidFill>
              </a:defRPr>
            </a:lvl1pPr>
            <a:lvl2pPr marL="431989" indent="-191995">
              <a:spcBef>
                <a:spcPts val="800"/>
              </a:spcBef>
              <a:spcAft>
                <a:spcPts val="1067"/>
              </a:spcAft>
              <a:buFont typeface="+mj-lt"/>
              <a:buAutoNum type="alphaLcPeriod"/>
              <a:defRPr/>
            </a:lvl2pPr>
          </a:lstStyle>
          <a:p>
            <a:pPr lvl="0"/>
            <a:r>
              <a:rPr lang="fr-FR" dirty="0"/>
              <a:t>Sous-titre</a:t>
            </a:r>
          </a:p>
          <a:p>
            <a:pPr lvl="0"/>
            <a:endParaRPr lang="fr-FR" dirty="0"/>
          </a:p>
        </p:txBody>
      </p:sp>
      <p:sp>
        <p:nvSpPr>
          <p:cNvPr id="12" name="Titre 18">
            <a:extLst>
              <a:ext uri="{FF2B5EF4-FFF2-40B4-BE49-F238E27FC236}">
                <a16:creationId xmlns:a16="http://schemas.microsoft.com/office/drawing/2014/main" id="{5919F96B-C5FF-5146-9075-19E07CEBB750}"/>
              </a:ext>
            </a:extLst>
          </p:cNvPr>
          <p:cNvSpPr>
            <a:spLocks noGrp="1"/>
          </p:cNvSpPr>
          <p:nvPr>
            <p:ph type="title" hasCustomPrompt="1"/>
          </p:nvPr>
        </p:nvSpPr>
        <p:spPr>
          <a:xfrm>
            <a:off x="431801" y="910402"/>
            <a:ext cx="11233151" cy="719988"/>
          </a:xfrm>
        </p:spPr>
        <p:txBody>
          <a:bodyPr/>
          <a:lstStyle/>
          <a:p>
            <a:r>
              <a:rPr lang="fr-FR" dirty="0"/>
              <a:t>Titre</a:t>
            </a:r>
          </a:p>
        </p:txBody>
      </p:sp>
      <p:sp>
        <p:nvSpPr>
          <p:cNvPr id="13" name="Espace réservé du texte 11">
            <a:extLst>
              <a:ext uri="{FF2B5EF4-FFF2-40B4-BE49-F238E27FC236}">
                <a16:creationId xmlns:a16="http://schemas.microsoft.com/office/drawing/2014/main" id="{AC8956DD-B832-6147-8A66-A70995085BBE}"/>
              </a:ext>
            </a:extLst>
          </p:cNvPr>
          <p:cNvSpPr>
            <a:spLocks noGrp="1"/>
          </p:cNvSpPr>
          <p:nvPr>
            <p:ph type="body" sz="quarter" idx="17" hasCustomPrompt="1"/>
          </p:nvPr>
        </p:nvSpPr>
        <p:spPr bwMode="gray">
          <a:xfrm>
            <a:off x="431371" y="2276872"/>
            <a:ext cx="3408628"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a:extLst>
              <a:ext uri="{FF2B5EF4-FFF2-40B4-BE49-F238E27FC236}">
                <a16:creationId xmlns:a16="http://schemas.microsoft.com/office/drawing/2014/main" id="{DF66E72C-274C-AC4E-B20B-393EBD9A7172}"/>
              </a:ext>
            </a:extLst>
          </p:cNvPr>
          <p:cNvSpPr>
            <a:spLocks noGrp="1"/>
          </p:cNvSpPr>
          <p:nvPr>
            <p:ph type="body" sz="quarter" idx="14" hasCustomPrompt="1"/>
          </p:nvPr>
        </p:nvSpPr>
        <p:spPr bwMode="gray">
          <a:xfrm>
            <a:off x="4367808" y="2276872"/>
            <a:ext cx="3360000"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11">
            <a:extLst>
              <a:ext uri="{FF2B5EF4-FFF2-40B4-BE49-F238E27FC236}">
                <a16:creationId xmlns:a16="http://schemas.microsoft.com/office/drawing/2014/main" id="{10D42E91-F78E-1D46-9374-4446D0F57965}"/>
              </a:ext>
            </a:extLst>
          </p:cNvPr>
          <p:cNvSpPr>
            <a:spLocks noGrp="1"/>
          </p:cNvSpPr>
          <p:nvPr>
            <p:ph type="body" sz="quarter" idx="18" hasCustomPrompt="1"/>
          </p:nvPr>
        </p:nvSpPr>
        <p:spPr bwMode="gray">
          <a:xfrm>
            <a:off x="8304245" y="2276872"/>
            <a:ext cx="3360000"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294426311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50EA4BD-91D3-47B2-96ED-5AAD58A339A6}" type="datetimeFigureOut">
              <a:rPr lang="fr-FR" smtClean="0"/>
              <a:t>02/04/2024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3543D34-C2C2-4B5D-A4E3-3B0CEB925DF1}" type="slidenum">
              <a:rPr lang="fr-FR" smtClean="0"/>
              <a:t>‹N°›</a:t>
            </a:fld>
            <a:endParaRPr lang="fr-FR"/>
          </a:p>
        </p:txBody>
      </p:sp>
    </p:spTree>
    <p:extLst>
      <p:ext uri="{BB962C8B-B14F-4D97-AF65-F5344CB8AC3E}">
        <p14:creationId xmlns:p14="http://schemas.microsoft.com/office/powerpoint/2010/main" val="2208877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re / sous-titre / texte">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5A4F0766-6309-644C-9BCE-2E607A270B78}"/>
              </a:ext>
            </a:extLst>
          </p:cNvPr>
          <p:cNvSpPr>
            <a:spLocks noGrp="1"/>
          </p:cNvSpPr>
          <p:nvPr>
            <p:ph type="sldNum" sz="quarter" idx="12"/>
          </p:nvPr>
        </p:nvSpPr>
        <p:spPr/>
        <p:txBody>
          <a:bodyPr/>
          <a:lstStyle/>
          <a:p>
            <a:fld id="{733122C9-A0B9-462F-8757-0847AD287B63}" type="slidenum">
              <a:rPr lang="fr-FR" smtClean="0"/>
              <a:pPr/>
              <a:t>‹N°›</a:t>
            </a:fld>
            <a:endParaRPr lang="fr-FR" dirty="0"/>
          </a:p>
        </p:txBody>
      </p:sp>
      <p:sp>
        <p:nvSpPr>
          <p:cNvPr id="9" name="Espace réservé de la date 3">
            <a:extLst>
              <a:ext uri="{FF2B5EF4-FFF2-40B4-BE49-F238E27FC236}">
                <a16:creationId xmlns:a16="http://schemas.microsoft.com/office/drawing/2014/main" id="{E9918C01-3017-D749-B811-9FCBA8038409}"/>
              </a:ext>
            </a:extLst>
          </p:cNvPr>
          <p:cNvSpPr>
            <a:spLocks noGrp="1"/>
          </p:cNvSpPr>
          <p:nvPr>
            <p:ph type="dt" sz="half" idx="2"/>
          </p:nvPr>
        </p:nvSpPr>
        <p:spPr bwMode="gray">
          <a:xfrm>
            <a:off x="431803" y="6396845"/>
            <a:ext cx="1560000" cy="461159"/>
          </a:xfrm>
          <a:prstGeom prst="rect">
            <a:avLst/>
          </a:prstGeom>
        </p:spPr>
        <p:txBody>
          <a:bodyPr vert="horz" lIns="0" tIns="0" rIns="0" bIns="0" rtlCol="0" anchor="ctr" anchorCtr="0">
            <a:noAutofit/>
          </a:bodyPr>
          <a:lstStyle>
            <a:lvl1pPr algn="l">
              <a:defRPr sz="1000" b="1">
                <a:solidFill>
                  <a:schemeClr val="tx1"/>
                </a:solidFill>
              </a:defRPr>
            </a:lvl1pPr>
          </a:lstStyle>
          <a:p>
            <a:fld id="{6A4A60EE-9D13-3442-9796-E718C6343EC1}" type="datetime1">
              <a:rPr lang="fr-FR" cap="all" smtClean="0"/>
              <a:pPr/>
              <a:t>02/04/2024</a:t>
            </a:fld>
            <a:endParaRPr lang="fr-FR" cap="all" dirty="0"/>
          </a:p>
        </p:txBody>
      </p:sp>
      <p:sp>
        <p:nvSpPr>
          <p:cNvPr id="16" name="Espace réservé du texte 7">
            <a:extLst>
              <a:ext uri="{FF2B5EF4-FFF2-40B4-BE49-F238E27FC236}">
                <a16:creationId xmlns:a16="http://schemas.microsoft.com/office/drawing/2014/main" id="{EB9C9A62-C54B-3841-9346-5A54D3715808}"/>
              </a:ext>
            </a:extLst>
          </p:cNvPr>
          <p:cNvSpPr>
            <a:spLocks noGrp="1"/>
          </p:cNvSpPr>
          <p:nvPr>
            <p:ph type="body" sz="quarter" idx="13" hasCustomPrompt="1"/>
          </p:nvPr>
        </p:nvSpPr>
        <p:spPr bwMode="gray">
          <a:xfrm>
            <a:off x="431805" y="1508790"/>
            <a:ext cx="11232817" cy="323935"/>
          </a:xfrm>
        </p:spPr>
        <p:txBody>
          <a:bodyPr/>
          <a:lstStyle>
            <a:lvl1pPr marL="12700" indent="114296">
              <a:spcBef>
                <a:spcPts val="533"/>
              </a:spcBef>
              <a:spcAft>
                <a:spcPts val="1067"/>
              </a:spcAft>
              <a:buFont typeface="+mj-lt"/>
              <a:buNone/>
              <a:tabLst/>
              <a:defRPr sz="2000" b="1">
                <a:solidFill>
                  <a:srgbClr val="C00000"/>
                </a:solidFill>
              </a:defRPr>
            </a:lvl1pPr>
            <a:lvl2pPr marL="431984" indent="-191994">
              <a:spcBef>
                <a:spcPts val="800"/>
              </a:spcBef>
              <a:spcAft>
                <a:spcPts val="1067"/>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8B219A12-DAFE-504E-9ED9-CFD78BD6A790}"/>
              </a:ext>
            </a:extLst>
          </p:cNvPr>
          <p:cNvSpPr>
            <a:spLocks noGrp="1"/>
          </p:cNvSpPr>
          <p:nvPr>
            <p:ph type="title" hasCustomPrompt="1"/>
          </p:nvPr>
        </p:nvSpPr>
        <p:spPr>
          <a:xfrm>
            <a:off x="431804" y="910405"/>
            <a:ext cx="11233149" cy="598385"/>
          </a:xfrm>
        </p:spPr>
        <p:txBody>
          <a:bodyPr/>
          <a:lstStyle/>
          <a:p>
            <a:r>
              <a:rPr lang="fr-FR" dirty="0"/>
              <a:t>Titre</a:t>
            </a:r>
          </a:p>
        </p:txBody>
      </p:sp>
      <p:sp>
        <p:nvSpPr>
          <p:cNvPr id="20" name="Espace réservé du pied de page 4">
            <a:extLst>
              <a:ext uri="{FF2B5EF4-FFF2-40B4-BE49-F238E27FC236}">
                <a16:creationId xmlns:a16="http://schemas.microsoft.com/office/drawing/2014/main" id="{99BFD6E0-B235-DA4F-9D70-E9444B53C48F}"/>
              </a:ext>
            </a:extLst>
          </p:cNvPr>
          <p:cNvSpPr>
            <a:spLocks noGrp="1"/>
          </p:cNvSpPr>
          <p:nvPr>
            <p:ph type="ftr" sz="quarter" idx="3"/>
          </p:nvPr>
        </p:nvSpPr>
        <p:spPr bwMode="gray">
          <a:xfrm>
            <a:off x="3825046" y="260648"/>
            <a:ext cx="7839908" cy="480000"/>
          </a:xfrm>
          <a:prstGeom prst="rect">
            <a:avLst/>
          </a:prstGeom>
        </p:spPr>
        <p:txBody>
          <a:bodyPr vert="horz" lIns="0" tIns="0" rIns="0" bIns="0" rtlCol="0" anchor="ctr" anchorCtr="0">
            <a:noAutofit/>
          </a:bodyPr>
          <a:lstStyle>
            <a:lvl1pPr algn="r">
              <a:defRPr sz="1000" b="1">
                <a:solidFill>
                  <a:schemeClr val="tx1"/>
                </a:solidFill>
              </a:defRPr>
            </a:lvl1pPr>
          </a:lstStyle>
          <a:p>
            <a:r>
              <a:rPr lang="fr-FR" dirty="0" smtClean="0"/>
              <a:t>DG / Mission Transformation Interne</a:t>
            </a:r>
            <a:endParaRPr lang="fr-FR" dirty="0"/>
          </a:p>
        </p:txBody>
      </p:sp>
      <p:sp>
        <p:nvSpPr>
          <p:cNvPr id="8" name="Espace réservé du texte 11">
            <a:extLst>
              <a:ext uri="{FF2B5EF4-FFF2-40B4-BE49-F238E27FC236}">
                <a16:creationId xmlns:a16="http://schemas.microsoft.com/office/drawing/2014/main" id="{0AF74C14-DE22-FE4D-B865-03FBE975D57C}"/>
              </a:ext>
            </a:extLst>
          </p:cNvPr>
          <p:cNvSpPr>
            <a:spLocks noGrp="1"/>
          </p:cNvSpPr>
          <p:nvPr>
            <p:ph type="body" sz="quarter" idx="14" hasCustomPrompt="1"/>
          </p:nvPr>
        </p:nvSpPr>
        <p:spPr bwMode="gray">
          <a:xfrm>
            <a:off x="431803" y="2276873"/>
            <a:ext cx="11232445"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256937843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cSld name="4ème de 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240000" cy="240000"/>
          </a:xfrm>
          <a:prstGeom prst="rect">
            <a:avLst/>
          </a:prstGeom>
          <a:ln>
            <a:solidFill>
              <a:schemeClr val="tx1">
                <a:alpha val="0"/>
              </a:schemeClr>
            </a:solidFill>
          </a:ln>
        </p:spPr>
        <p:txBody>
          <a:bodyPr/>
          <a:lstStyle>
            <a:lvl1pPr>
              <a:defRPr sz="133">
                <a:solidFill>
                  <a:schemeClr val="tx1">
                    <a:alpha val="0"/>
                  </a:schemeClr>
                </a:solidFill>
              </a:defRPr>
            </a:lvl1pPr>
          </a:lstStyle>
          <a:p>
            <a:fld id="{4EA19884-7A29-DC4E-9311-A62E54788E52}" type="datetime1">
              <a:rPr lang="fr-FR" smtClean="0"/>
              <a:t>02/04/2024</a:t>
            </a:fld>
            <a:endParaRPr lang="fr-FR" dirty="0"/>
          </a:p>
        </p:txBody>
      </p:sp>
      <p:sp>
        <p:nvSpPr>
          <p:cNvPr id="5" name="Espace réservé du pied de page 4"/>
          <p:cNvSpPr>
            <a:spLocks noGrp="1"/>
          </p:cNvSpPr>
          <p:nvPr>
            <p:ph type="ftr" sz="quarter" idx="11"/>
          </p:nvPr>
        </p:nvSpPr>
        <p:spPr bwMode="gray">
          <a:xfrm>
            <a:off x="960000" y="5829266"/>
            <a:ext cx="4320000" cy="597263"/>
          </a:xfrm>
        </p:spPr>
        <p:txBody>
          <a:bodyPr anchor="ctr" anchorCtr="0"/>
          <a:lstStyle>
            <a:lvl1pPr algn="l">
              <a:defRPr sz="1533"/>
            </a:lvl1pPr>
          </a:lstStyle>
          <a:p>
            <a:r>
              <a:rPr lang="fr-FR" dirty="0"/>
              <a:t>Intitulé de la direction/service</a:t>
            </a:r>
          </a:p>
        </p:txBody>
      </p:sp>
      <p:sp>
        <p:nvSpPr>
          <p:cNvPr id="6" name="Espace réservé du numéro de diapositive 5"/>
          <p:cNvSpPr>
            <a:spLocks noGrp="1"/>
          </p:cNvSpPr>
          <p:nvPr>
            <p:ph type="sldNum" sz="quarter" idx="12"/>
          </p:nvPr>
        </p:nvSpPr>
        <p:spPr bwMode="gray">
          <a:xfrm>
            <a:off x="0" y="6618000"/>
            <a:ext cx="240000" cy="240000"/>
          </a:xfrm>
          <a:ln>
            <a:solidFill>
              <a:schemeClr val="tx1">
                <a:alpha val="0"/>
              </a:schemeClr>
            </a:solidFill>
          </a:ln>
        </p:spPr>
        <p:txBody>
          <a:bodyPr/>
          <a:lstStyle>
            <a:lvl1pPr>
              <a:defRPr sz="133">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240000" cy="240000"/>
          </a:xfrm>
          <a:prstGeom prst="rect">
            <a:avLst/>
          </a:prstGeom>
          <a:ln>
            <a:solidFill>
              <a:schemeClr val="tx1">
                <a:alpha val="0"/>
              </a:schemeClr>
            </a:solidFill>
          </a:ln>
        </p:spPr>
        <p:txBody>
          <a:bodyPr/>
          <a:lstStyle>
            <a:lvl1pPr>
              <a:defRPr sz="133">
                <a:solidFill>
                  <a:schemeClr val="tx1">
                    <a:alpha val="0"/>
                  </a:schemeClr>
                </a:solidFill>
              </a:defRPr>
            </a:lvl1pPr>
          </a:lstStyle>
          <a:p>
            <a:r>
              <a:rPr lang="fr-FR" dirty="0"/>
              <a:t>Titre</a:t>
            </a:r>
          </a:p>
        </p:txBody>
      </p:sp>
      <p:pic>
        <p:nvPicPr>
          <p:cNvPr id="10" name="Image 9">
            <a:extLst>
              <a:ext uri="{FF2B5EF4-FFF2-40B4-BE49-F238E27FC236}">
                <a16:creationId xmlns:a16="http://schemas.microsoft.com/office/drawing/2014/main" id="{753DF2B5-DDEC-9F4F-AC71-1D361A99EA7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8304246" y="717133"/>
            <a:ext cx="2927751" cy="1681479"/>
          </a:xfrm>
          <a:prstGeom prst="rect">
            <a:avLst/>
          </a:prstGeom>
        </p:spPr>
      </p:pic>
      <p:pic>
        <p:nvPicPr>
          <p:cNvPr id="11" name="Image 10">
            <a:extLst>
              <a:ext uri="{FF2B5EF4-FFF2-40B4-BE49-F238E27FC236}">
                <a16:creationId xmlns:a16="http://schemas.microsoft.com/office/drawing/2014/main" id="{AA456506-B875-0447-AE4C-DB900904651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gray">
          <a:xfrm>
            <a:off x="720000" y="480000"/>
            <a:ext cx="3600000" cy="3600000"/>
          </a:xfrm>
          <a:prstGeom prst="rect">
            <a:avLst/>
          </a:prstGeom>
        </p:spPr>
      </p:pic>
    </p:spTree>
    <p:extLst>
      <p:ext uri="{BB962C8B-B14F-4D97-AF65-F5344CB8AC3E}">
        <p14:creationId xmlns:p14="http://schemas.microsoft.com/office/powerpoint/2010/main" val="3675968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9"/>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9"/>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FBE1BCAE-6074-4678-9FD5-A12AE7020319}" type="datetimeFigureOut">
              <a:rPr lang="fr-FR" smtClean="0"/>
              <a:t>02/04/2024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CFDEA5B-76D0-4309-8679-A91120835150}" type="slidenum">
              <a:rPr lang="fr-FR" smtClean="0"/>
              <a:t>‹N°›</a:t>
            </a:fld>
            <a:endParaRPr lang="fr-FR"/>
          </a:p>
        </p:txBody>
      </p:sp>
    </p:spTree>
    <p:extLst>
      <p:ext uri="{BB962C8B-B14F-4D97-AF65-F5344CB8AC3E}">
        <p14:creationId xmlns:p14="http://schemas.microsoft.com/office/powerpoint/2010/main" val="24031991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bwMode="gray">
          <a:xfrm>
            <a:off x="420939" y="1892830"/>
            <a:ext cx="11244013" cy="4320476"/>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5" name="Espace réservé du pied de page 4"/>
          <p:cNvSpPr>
            <a:spLocks noGrp="1"/>
          </p:cNvSpPr>
          <p:nvPr>
            <p:ph type="ftr" sz="quarter" idx="3"/>
          </p:nvPr>
        </p:nvSpPr>
        <p:spPr bwMode="gray">
          <a:xfrm>
            <a:off x="3825043" y="260648"/>
            <a:ext cx="7839908" cy="480000"/>
          </a:xfrm>
          <a:prstGeom prst="rect">
            <a:avLst/>
          </a:prstGeom>
        </p:spPr>
        <p:txBody>
          <a:bodyPr vert="horz" lIns="0" tIns="0" rIns="0" bIns="0" rtlCol="0" anchor="ctr" anchorCtr="0">
            <a:noAutofit/>
          </a:bodyPr>
          <a:lstStyle>
            <a:lvl1pPr algn="r">
              <a:defRPr sz="1000" b="1">
                <a:solidFill>
                  <a:schemeClr val="tx1"/>
                </a:solidFill>
                <a:latin typeface="Marianne" panose="02000000000000000000" pitchFamily="2" charset="0"/>
              </a:defRPr>
            </a:lvl1pPr>
          </a:lstStyle>
          <a:p>
            <a:r>
              <a:rPr lang="fr-FR" smtClean="0"/>
              <a:t>DIRNOV – Données et études en santé</a:t>
            </a:r>
            <a:endParaRPr lang="fr-FR" dirty="0" smtClean="0"/>
          </a:p>
        </p:txBody>
      </p:sp>
      <p:sp>
        <p:nvSpPr>
          <p:cNvPr id="6" name="Espace réservé du numéro de diapositive 5"/>
          <p:cNvSpPr>
            <a:spLocks noGrp="1"/>
          </p:cNvSpPr>
          <p:nvPr>
            <p:ph type="sldNum" sz="quarter" idx="4"/>
          </p:nvPr>
        </p:nvSpPr>
        <p:spPr bwMode="gray">
          <a:xfrm>
            <a:off x="9864951" y="6378000"/>
            <a:ext cx="1800000" cy="480000"/>
          </a:xfrm>
          <a:prstGeom prst="rect">
            <a:avLst/>
          </a:prstGeom>
        </p:spPr>
        <p:txBody>
          <a:bodyPr vert="horz" lIns="0" tIns="0" rIns="0" bIns="0" rtlCol="0" anchor="ctr" anchorCtr="0">
            <a:noAutofit/>
          </a:bodyPr>
          <a:lstStyle>
            <a:lvl1pPr algn="r">
              <a:defRPr sz="1000" b="1">
                <a:solidFill>
                  <a:schemeClr val="tx1"/>
                </a:solidFill>
                <a:latin typeface="Marianne" panose="02000000000000000000" pitchFamily="2" charset="0"/>
              </a:defRPr>
            </a:lvl1pPr>
          </a:lstStyle>
          <a:p>
            <a:fld id="{733122C9-A0B9-462F-8757-0847AD287B63}" type="slidenum">
              <a:rPr lang="fr-FR" smtClean="0"/>
              <a:pPr/>
              <a:t>‹N°›</a:t>
            </a:fld>
            <a:endParaRPr lang="fr-FR" dirty="0"/>
          </a:p>
        </p:txBody>
      </p:sp>
      <p:cxnSp>
        <p:nvCxnSpPr>
          <p:cNvPr id="10" name="Connecteur droit 9"/>
          <p:cNvCxnSpPr>
            <a:cxnSpLocks/>
          </p:cNvCxnSpPr>
          <p:nvPr/>
        </p:nvCxnSpPr>
        <p:spPr bwMode="gray">
          <a:xfrm>
            <a:off x="431800" y="6379200"/>
            <a:ext cx="11232819"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Espace réservé du titre 11">
            <a:extLst>
              <a:ext uri="{FF2B5EF4-FFF2-40B4-BE49-F238E27FC236}">
                <a16:creationId xmlns:a16="http://schemas.microsoft.com/office/drawing/2014/main" id="{59FB2B3E-557E-DB42-9DB7-D6A72FD3ABE4}"/>
              </a:ext>
            </a:extLst>
          </p:cNvPr>
          <p:cNvSpPr>
            <a:spLocks noGrp="1"/>
          </p:cNvSpPr>
          <p:nvPr>
            <p:ph type="title"/>
          </p:nvPr>
        </p:nvSpPr>
        <p:spPr>
          <a:xfrm>
            <a:off x="431801" y="910402"/>
            <a:ext cx="11233151" cy="719988"/>
          </a:xfrm>
          <a:prstGeom prst="rect">
            <a:avLst/>
          </a:prstGeom>
        </p:spPr>
        <p:txBody>
          <a:bodyPr vert="horz" lIns="91440" tIns="45720" rIns="91440" bIns="45720" rtlCol="0" anchor="ctr">
            <a:normAutofit/>
          </a:bodyPr>
          <a:lstStyle/>
          <a:p>
            <a:r>
              <a:rPr lang="fr-FR" dirty="0"/>
              <a:t>Titre </a:t>
            </a:r>
          </a:p>
        </p:txBody>
      </p:sp>
      <p:sp>
        <p:nvSpPr>
          <p:cNvPr id="2" name="Espace réservé de la date 1">
            <a:extLst>
              <a:ext uri="{FF2B5EF4-FFF2-40B4-BE49-F238E27FC236}">
                <a16:creationId xmlns:a16="http://schemas.microsoft.com/office/drawing/2014/main" id="{F8170561-5F7A-B046-81BE-E60E60355D4F}"/>
              </a:ext>
            </a:extLst>
          </p:cNvPr>
          <p:cNvSpPr>
            <a:spLocks noGrp="1"/>
          </p:cNvSpPr>
          <p:nvPr>
            <p:ph type="dt" sz="half" idx="2"/>
          </p:nvPr>
        </p:nvSpPr>
        <p:spPr>
          <a:xfrm>
            <a:off x="420937" y="6378001"/>
            <a:ext cx="2743200" cy="366183"/>
          </a:xfrm>
          <a:prstGeom prst="rect">
            <a:avLst/>
          </a:prstGeom>
        </p:spPr>
        <p:txBody>
          <a:bodyPr vert="horz" lIns="91440" tIns="45720" rIns="91440" bIns="45720" rtlCol="0" anchor="ctr"/>
          <a:lstStyle>
            <a:lvl1pPr algn="l">
              <a:defRPr sz="1000" b="1">
                <a:solidFill>
                  <a:schemeClr val="tx1"/>
                </a:solidFill>
                <a:latin typeface="Marianne" panose="02000000000000000000" pitchFamily="2" charset="0"/>
              </a:defRPr>
            </a:lvl1pPr>
          </a:lstStyle>
          <a:p>
            <a:fld id="{B858D49A-5A7A-574D-A0ED-52B5C1EFA876}" type="datetime1">
              <a:rPr lang="fr-FR" cap="all" smtClean="0"/>
              <a:pPr/>
              <a:t>02/04/2024</a:t>
            </a:fld>
            <a:endParaRPr lang="fr-FR" cap="all" dirty="0"/>
          </a:p>
        </p:txBody>
      </p:sp>
      <p:cxnSp>
        <p:nvCxnSpPr>
          <p:cNvPr id="9" name="Connecteur droit 8">
            <a:extLst>
              <a:ext uri="{FF2B5EF4-FFF2-40B4-BE49-F238E27FC236}">
                <a16:creationId xmlns:a16="http://schemas.microsoft.com/office/drawing/2014/main" id="{E071FEB6-0E77-DD46-9DA0-C52EF51FC7F3}"/>
              </a:ext>
            </a:extLst>
          </p:cNvPr>
          <p:cNvCxnSpPr/>
          <p:nvPr/>
        </p:nvCxnSpPr>
        <p:spPr bwMode="gray">
          <a:xfrm>
            <a:off x="480000" y="6379200"/>
            <a:ext cx="11232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4" name="Image 13">
            <a:extLst>
              <a:ext uri="{FF2B5EF4-FFF2-40B4-BE49-F238E27FC236}">
                <a16:creationId xmlns:a16="http://schemas.microsoft.com/office/drawing/2014/main" id="{5C7551C4-641A-D343-AA7E-79AE4711BFA8}"/>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bwMode="gray">
          <a:xfrm>
            <a:off x="1563836" y="247643"/>
            <a:ext cx="809139" cy="464708"/>
          </a:xfrm>
          <a:prstGeom prst="rect">
            <a:avLst/>
          </a:prstGeom>
        </p:spPr>
      </p:pic>
      <p:pic>
        <p:nvPicPr>
          <p:cNvPr id="15" name="Image 14">
            <a:extLst>
              <a:ext uri="{FF2B5EF4-FFF2-40B4-BE49-F238E27FC236}">
                <a16:creationId xmlns:a16="http://schemas.microsoft.com/office/drawing/2014/main" id="{4921EE98-A0EA-AE49-A902-478042AA6CF9}"/>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bwMode="gray">
          <a:xfrm>
            <a:off x="384000" y="144000"/>
            <a:ext cx="720000" cy="720000"/>
          </a:xfrm>
          <a:prstGeom prst="rect">
            <a:avLst/>
          </a:prstGeom>
        </p:spPr>
      </p:pic>
    </p:spTree>
    <p:extLst>
      <p:ext uri="{BB962C8B-B14F-4D97-AF65-F5344CB8AC3E}">
        <p14:creationId xmlns:p14="http://schemas.microsoft.com/office/powerpoint/2010/main" val="294494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iming>
    <p:tnLst>
      <p:par>
        <p:cTn id="1" dur="indefinite" restart="never" nodeType="tmRoot"/>
      </p:par>
    </p:tnLst>
  </p:timing>
  <p:hf hdr="0"/>
  <p:txStyles>
    <p:titleStyle>
      <a:lvl1pPr marL="19050" indent="0" algn="l" defTabSz="1219170" rtl="0" eaLnBrk="1" latinLnBrk="0" hangingPunct="1">
        <a:lnSpc>
          <a:spcPct val="90000"/>
        </a:lnSpc>
        <a:spcBef>
          <a:spcPct val="0"/>
        </a:spcBef>
        <a:buNone/>
        <a:tabLst/>
        <a:defRPr sz="3333" b="1" kern="1200">
          <a:solidFill>
            <a:srgbClr val="95C11F"/>
          </a:solidFill>
          <a:latin typeface="Marianne" panose="02000000000000000000" pitchFamily="2" charset="0"/>
          <a:ea typeface="+mj-ea"/>
          <a:cs typeface="+mj-cs"/>
        </a:defRPr>
      </a:lvl1pPr>
    </p:titleStyle>
    <p:bodyStyle>
      <a:lvl1pPr marL="122764" indent="0" algn="l" defTabSz="1219170" rtl="0" eaLnBrk="1" latinLnBrk="0" hangingPunct="1">
        <a:lnSpc>
          <a:spcPct val="100000"/>
        </a:lnSpc>
        <a:spcBef>
          <a:spcPts val="0"/>
        </a:spcBef>
        <a:spcAft>
          <a:spcPts val="667"/>
        </a:spcAft>
        <a:buFont typeface="Arial" pitchFamily="34" charset="0"/>
        <a:buNone/>
        <a:tabLst/>
        <a:defRPr sz="1867" b="0" kern="1200">
          <a:solidFill>
            <a:srgbClr val="164194"/>
          </a:solidFill>
          <a:latin typeface="Marianne" panose="02000000000000000000" pitchFamily="2" charset="0"/>
          <a:ea typeface="+mn-ea"/>
          <a:cs typeface="+mn-cs"/>
        </a:defRPr>
      </a:lvl1pPr>
      <a:lvl2pPr marL="468588" indent="-228594" algn="l" defTabSz="1219170" rtl="0" eaLnBrk="1" latinLnBrk="0" hangingPunct="1">
        <a:lnSpc>
          <a:spcPct val="100000"/>
        </a:lnSpc>
        <a:spcBef>
          <a:spcPts val="800"/>
        </a:spcBef>
        <a:spcAft>
          <a:spcPts val="800"/>
        </a:spcAft>
        <a:buSzPct val="100000"/>
        <a:buFont typeface="Arial" panose="020B0604020202020204" pitchFamily="34" charset="0"/>
        <a:buChar char="•"/>
        <a:defRPr sz="1600" kern="1200">
          <a:solidFill>
            <a:srgbClr val="164194"/>
          </a:solidFill>
          <a:latin typeface="Marianne" panose="02000000000000000000" pitchFamily="2" charset="0"/>
          <a:ea typeface="+mn-ea"/>
          <a:cs typeface="+mn-cs"/>
        </a:defRPr>
      </a:lvl2pPr>
      <a:lvl3pPr marL="708582" indent="-228594" algn="l" defTabSz="1219170" rtl="0" eaLnBrk="1" latinLnBrk="0" hangingPunct="1">
        <a:lnSpc>
          <a:spcPct val="100000"/>
        </a:lnSpc>
        <a:spcBef>
          <a:spcPts val="133"/>
        </a:spcBef>
        <a:spcAft>
          <a:spcPts val="133"/>
        </a:spcAft>
        <a:buSzPct val="100000"/>
        <a:buFont typeface="Wingdings" pitchFamily="2" charset="2"/>
        <a:buChar char="§"/>
        <a:defRPr sz="1333" kern="1200">
          <a:solidFill>
            <a:srgbClr val="164194"/>
          </a:solidFill>
          <a:latin typeface="Marianne" panose="02000000000000000000" pitchFamily="2" charset="0"/>
          <a:ea typeface="+mn-ea"/>
          <a:cs typeface="+mn-cs"/>
        </a:defRPr>
      </a:lvl3pPr>
      <a:lvl4pPr marL="948576" indent="-228594" algn="l" defTabSz="1219170" rtl="0" eaLnBrk="1" latinLnBrk="0" hangingPunct="1">
        <a:lnSpc>
          <a:spcPct val="100000"/>
        </a:lnSpc>
        <a:spcBef>
          <a:spcPts val="133"/>
        </a:spcBef>
        <a:spcAft>
          <a:spcPts val="133"/>
        </a:spcAft>
        <a:buSzPct val="100000"/>
        <a:buFont typeface="Arial" panose="020B0604020202020204" pitchFamily="34" charset="0"/>
        <a:buChar char="•"/>
        <a:defRPr sz="1067" kern="1200">
          <a:solidFill>
            <a:srgbClr val="164194"/>
          </a:solidFill>
          <a:latin typeface="Marianne" panose="02000000000000000000" pitchFamily="2" charset="0"/>
          <a:ea typeface="+mn-ea"/>
          <a:cs typeface="+mn-cs"/>
        </a:defRPr>
      </a:lvl4pPr>
      <a:lvl5pPr marL="1236569" indent="-228594" algn="l" defTabSz="1219170" rtl="0" eaLnBrk="1" latinLnBrk="0" hangingPunct="1">
        <a:lnSpc>
          <a:spcPct val="100000"/>
        </a:lnSpc>
        <a:spcBef>
          <a:spcPts val="133"/>
        </a:spcBef>
        <a:spcAft>
          <a:spcPts val="133"/>
        </a:spcAft>
        <a:buSzPct val="100000"/>
        <a:buFont typeface="Wingdings" pitchFamily="2" charset="2"/>
        <a:buChar char="§"/>
        <a:defRPr sz="933" kern="1200">
          <a:solidFill>
            <a:srgbClr val="164194"/>
          </a:solidFill>
          <a:latin typeface="Marianne" panose="02000000000000000000" pitchFamily="2"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267093" indent="0" algn="l" defTabSz="1219170" rtl="0" eaLnBrk="1" latinLnBrk="0" hangingPunct="1">
        <a:spcBef>
          <a:spcPct val="20000"/>
        </a:spcBef>
        <a:buFont typeface="Arial" pitchFamily="34" charset="0"/>
        <a:buNone/>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fr-FR"/>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20">
          <p15:clr>
            <a:srgbClr val="F26B43"/>
          </p15:clr>
        </p15:guide>
        <p15:guide id="2" pos="20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defTabSz="1219170">
              <a:defRPr/>
            </a:pPr>
            <a:fld id="{04D23D62-17A8-6547-AF6B-323A348324DB}" type="datetime1">
              <a:rPr lang="fr-FR">
                <a:solidFill>
                  <a:srgbClr val="000000">
                    <a:alpha val="0"/>
                  </a:srgbClr>
                </a:solidFill>
              </a:rPr>
              <a:pPr defTabSz="1219170">
                <a:defRPr/>
              </a:pPr>
              <a:t>02/04/2024</a:t>
            </a:fld>
            <a:endParaRPr lang="fr-FR" dirty="0">
              <a:solidFill>
                <a:srgbClr val="000000">
                  <a:alpha val="0"/>
                </a:srgbClr>
              </a:solidFill>
            </a:endParaRPr>
          </a:p>
        </p:txBody>
      </p:sp>
      <p:sp>
        <p:nvSpPr>
          <p:cNvPr id="9" name="Espace réservé du numéro de diapositive 8"/>
          <p:cNvSpPr>
            <a:spLocks noGrp="1"/>
          </p:cNvSpPr>
          <p:nvPr>
            <p:ph type="sldNum" sz="quarter" idx="12"/>
          </p:nvPr>
        </p:nvSpPr>
        <p:spPr/>
        <p:txBody>
          <a:bodyPr/>
          <a:lstStyle/>
          <a:p>
            <a:pPr defTabSz="1219170">
              <a:defRPr/>
            </a:pPr>
            <a:fld id="{10C140CD-8AED-46FF-A9A2-77308F3F39AE}" type="slidenum">
              <a:rPr lang="fr-FR">
                <a:solidFill>
                  <a:srgbClr val="000000">
                    <a:alpha val="0"/>
                  </a:srgbClr>
                </a:solidFill>
              </a:rPr>
              <a:pPr defTabSz="1219170">
                <a:defRPr/>
              </a:pPr>
              <a:t>1</a:t>
            </a:fld>
            <a:endParaRPr lang="fr-FR" dirty="0">
              <a:solidFill>
                <a:srgbClr val="000000">
                  <a:alpha val="0"/>
                </a:srgbClr>
              </a:solidFill>
            </a:endParaRPr>
          </a:p>
        </p:txBody>
      </p:sp>
      <p:sp>
        <p:nvSpPr>
          <p:cNvPr id="6" name="Titre 5"/>
          <p:cNvSpPr>
            <a:spLocks noGrp="1"/>
          </p:cNvSpPr>
          <p:nvPr>
            <p:ph type="title"/>
          </p:nvPr>
        </p:nvSpPr>
        <p:spPr/>
        <p:txBody>
          <a:bodyPr/>
          <a:lstStyle/>
          <a:p>
            <a:endParaRPr lang="fr-FR"/>
          </a:p>
        </p:txBody>
      </p:sp>
      <p:sp>
        <p:nvSpPr>
          <p:cNvPr id="10" name="Espace réservé du pied de page 4"/>
          <p:cNvSpPr txBox="1">
            <a:spLocks/>
          </p:cNvSpPr>
          <p:nvPr/>
        </p:nvSpPr>
        <p:spPr bwMode="gray">
          <a:xfrm>
            <a:off x="815893" y="5829267"/>
            <a:ext cx="4320000" cy="597263"/>
          </a:xfrm>
          <a:prstGeom prst="rect">
            <a:avLst/>
          </a:prstGeom>
        </p:spPr>
        <p:txBody>
          <a:bodyPr anchor="ctr" anchorCtr="0"/>
          <a:lstStyle>
            <a:defPPr>
              <a:defRPr lang="fr-FR"/>
            </a:defPPr>
            <a:lvl1pPr marL="0" algn="l" defTabSz="914400" rtl="0" eaLnBrk="1" latinLnBrk="0" hangingPunct="1">
              <a:defRPr sz="11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r>
              <a:rPr lang="fr-FR" sz="1533" dirty="0">
                <a:solidFill>
                  <a:srgbClr val="000000"/>
                </a:solidFill>
                <a:latin typeface="Marianne"/>
              </a:rPr>
              <a:t>DIRNOV – Données et études en santé</a:t>
            </a:r>
            <a:endParaRPr lang="fr-FR" sz="1533" dirty="0">
              <a:solidFill>
                <a:srgbClr val="000000"/>
              </a:solidFill>
              <a:latin typeface="Marianne"/>
            </a:endParaRPr>
          </a:p>
        </p:txBody>
      </p:sp>
      <p:sp>
        <p:nvSpPr>
          <p:cNvPr id="11" name="ZoneTexte 10"/>
          <p:cNvSpPr txBox="1"/>
          <p:nvPr/>
        </p:nvSpPr>
        <p:spPr>
          <a:xfrm>
            <a:off x="4655840" y="3525011"/>
            <a:ext cx="6720747" cy="1692771"/>
          </a:xfrm>
          <a:prstGeom prst="rect">
            <a:avLst/>
          </a:prstGeom>
          <a:noFill/>
        </p:spPr>
        <p:txBody>
          <a:bodyPr wrap="square" rtlCol="0">
            <a:spAutoFit/>
          </a:bodyPr>
          <a:lstStyle/>
          <a:p>
            <a:pPr algn="r" defTabSz="1219170">
              <a:defRPr/>
            </a:pPr>
            <a:r>
              <a:rPr lang="fr-FR" sz="4267" b="1" dirty="0">
                <a:solidFill>
                  <a:srgbClr val="164194"/>
                </a:solidFill>
                <a:latin typeface="Marianne"/>
              </a:rPr>
              <a:t>Indicateurs PRS3</a:t>
            </a:r>
          </a:p>
          <a:p>
            <a:pPr algn="r" defTabSz="1219170">
              <a:defRPr/>
            </a:pPr>
            <a:r>
              <a:rPr lang="fr-FR" sz="2400" dirty="0">
                <a:solidFill>
                  <a:srgbClr val="95C11F"/>
                </a:solidFill>
                <a:latin typeface="Marianne"/>
              </a:rPr>
              <a:t>Chiffres régionaux et Val-de-Marne</a:t>
            </a:r>
            <a:endParaRPr lang="fr-FR" sz="2400" dirty="0">
              <a:solidFill>
                <a:srgbClr val="95C11F"/>
              </a:solidFill>
              <a:latin typeface="Marianne"/>
            </a:endParaRPr>
          </a:p>
          <a:p>
            <a:pPr algn="r" defTabSz="1219170">
              <a:defRPr/>
            </a:pPr>
            <a:endParaRPr lang="fr-FR" sz="3733" b="1" dirty="0">
              <a:solidFill>
                <a:srgbClr val="164194"/>
              </a:solidFill>
              <a:latin typeface="Marianne"/>
            </a:endParaRPr>
          </a:p>
        </p:txBody>
      </p:sp>
    </p:spTree>
    <p:extLst>
      <p:ext uri="{BB962C8B-B14F-4D97-AF65-F5344CB8AC3E}">
        <p14:creationId xmlns:p14="http://schemas.microsoft.com/office/powerpoint/2010/main" val="25502987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880854" y="62309"/>
            <a:ext cx="8701548" cy="707831"/>
          </a:xfrm>
          <a:prstGeom prst="rect">
            <a:avLst/>
          </a:prstGeom>
          <a:solidFill>
            <a:srgbClr val="002395"/>
          </a:solidFill>
        </p:spPr>
        <p:txBody>
          <a:bodyPr vert="horz" lIns="91440" tIns="45720" rIns="91440" bIns="45720" rtlCol="0" anchor="ctr">
            <a:normAutofit/>
          </a:bodyPr>
          <a:lstStyle>
            <a:lvl1pPr marL="19050" indent="0" algn="ctr" defTabSz="1219170">
              <a:lnSpc>
                <a:spcPct val="90000"/>
              </a:lnSpc>
              <a:spcBef>
                <a:spcPct val="0"/>
              </a:spcBef>
              <a:buNone/>
              <a:tabLst/>
              <a:defRPr sz="2800" b="1">
                <a:solidFill>
                  <a:schemeClr val="bg1"/>
                </a:solidFill>
                <a:latin typeface="+mj-lt"/>
                <a:ea typeface="+mj-ea"/>
                <a:cs typeface="+mj-cs"/>
              </a:defRPr>
            </a:lvl1pPr>
          </a:lstStyle>
          <a:p>
            <a:pPr marL="25399" defTabSz="1625519">
              <a:defRPr/>
            </a:pPr>
            <a:r>
              <a:rPr lang="fr-FR" dirty="0">
                <a:solidFill>
                  <a:srgbClr val="FFFFFF"/>
                </a:solidFill>
                <a:latin typeface="Marianne"/>
              </a:rPr>
              <a:t>Les 33 indicateurs du PRS3 – Axe 1 &amp; 2</a:t>
            </a:r>
            <a:endParaRPr lang="fr-FR" dirty="0">
              <a:solidFill>
                <a:srgbClr val="FFFFFF"/>
              </a:solidFill>
              <a:latin typeface="Marianne"/>
            </a:endParaRPr>
          </a:p>
        </p:txBody>
      </p:sp>
      <p:graphicFrame>
        <p:nvGraphicFramePr>
          <p:cNvPr id="6" name="Tableau 5"/>
          <p:cNvGraphicFramePr>
            <a:graphicFrameLocks noGrp="1"/>
          </p:cNvGraphicFramePr>
          <p:nvPr>
            <p:extLst/>
          </p:nvPr>
        </p:nvGraphicFramePr>
        <p:xfrm>
          <a:off x="80681" y="794834"/>
          <a:ext cx="12063993" cy="2223636"/>
        </p:xfrm>
        <a:graphic>
          <a:graphicData uri="http://schemas.openxmlformats.org/drawingml/2006/table">
            <a:tbl>
              <a:tblPr>
                <a:tableStyleId>{5C22544A-7EE6-4342-B048-85BDC9FD1C3A}</a:tableStyleId>
              </a:tblPr>
              <a:tblGrid>
                <a:gridCol w="923133">
                  <a:extLst>
                    <a:ext uri="{9D8B030D-6E8A-4147-A177-3AD203B41FA5}">
                      <a16:colId xmlns:a16="http://schemas.microsoft.com/office/drawing/2014/main" val="3265072438"/>
                    </a:ext>
                  </a:extLst>
                </a:gridCol>
                <a:gridCol w="5188197">
                  <a:extLst>
                    <a:ext uri="{9D8B030D-6E8A-4147-A177-3AD203B41FA5}">
                      <a16:colId xmlns:a16="http://schemas.microsoft.com/office/drawing/2014/main" val="1281062218"/>
                    </a:ext>
                  </a:extLst>
                </a:gridCol>
                <a:gridCol w="3456384">
                  <a:extLst>
                    <a:ext uri="{9D8B030D-6E8A-4147-A177-3AD203B41FA5}">
                      <a16:colId xmlns:a16="http://schemas.microsoft.com/office/drawing/2014/main" val="3760922497"/>
                    </a:ext>
                  </a:extLst>
                </a:gridCol>
                <a:gridCol w="2496279">
                  <a:extLst>
                    <a:ext uri="{9D8B030D-6E8A-4147-A177-3AD203B41FA5}">
                      <a16:colId xmlns:a16="http://schemas.microsoft.com/office/drawing/2014/main" val="1954243491"/>
                    </a:ext>
                  </a:extLst>
                </a:gridCol>
              </a:tblGrid>
              <a:tr h="171532">
                <a:tc>
                  <a:txBody>
                    <a:bodyPr/>
                    <a:lstStyle/>
                    <a:p>
                      <a:pPr algn="ctr" fontAlgn="ctr"/>
                      <a:r>
                        <a:rPr lang="fr-FR" sz="1100" b="1" i="0" u="none" strike="noStrike" dirty="0" smtClean="0">
                          <a:solidFill>
                            <a:srgbClr val="000000"/>
                          </a:solidFill>
                          <a:effectLst/>
                          <a:latin typeface="Marianne" panose="02000000000000000000" pitchFamily="2" charset="0"/>
                        </a:rPr>
                        <a:t>N° Indicateur</a:t>
                      </a:r>
                      <a:endParaRPr lang="fr-FR" sz="1100" b="1" i="0" u="none" strike="noStrike" dirty="0">
                        <a:solidFill>
                          <a:srgbClr val="000000"/>
                        </a:solidFill>
                        <a:effectLst/>
                        <a:latin typeface="Marianne" panose="02000000000000000000" pitchFamily="2" charset="0"/>
                      </a:endParaRPr>
                    </a:p>
                  </a:txBody>
                  <a:tcPr marL="8972" marR="8972" marT="8972" marB="0" anchor="ctr">
                    <a:solidFill>
                      <a:schemeClr val="accent2">
                        <a:lumMod val="20000"/>
                        <a:lumOff val="80000"/>
                      </a:schemeClr>
                    </a:solidFill>
                  </a:tcPr>
                </a:tc>
                <a:tc>
                  <a:txBody>
                    <a:bodyPr/>
                    <a:lstStyle/>
                    <a:p>
                      <a:pPr algn="ctr" fontAlgn="ctr"/>
                      <a:r>
                        <a:rPr lang="fr-FR" sz="1100" b="1" u="none" strike="noStrike" dirty="0">
                          <a:effectLst/>
                          <a:latin typeface="Marianne" panose="02000000000000000000" pitchFamily="2" charset="0"/>
                        </a:rPr>
                        <a:t>Intitulé</a:t>
                      </a:r>
                      <a:endParaRPr lang="fr-FR" sz="1100" b="1" i="0" u="none" strike="noStrike" dirty="0">
                        <a:solidFill>
                          <a:srgbClr val="000000"/>
                        </a:solidFill>
                        <a:effectLst/>
                        <a:latin typeface="Marianne" panose="02000000000000000000" pitchFamily="2" charset="0"/>
                      </a:endParaRPr>
                    </a:p>
                  </a:txBody>
                  <a:tcPr marL="8972" marR="8972" marT="8972" marB="0" anchor="ctr">
                    <a:solidFill>
                      <a:schemeClr val="accent2">
                        <a:lumMod val="20000"/>
                        <a:lumOff val="80000"/>
                      </a:schemeClr>
                    </a:solidFill>
                  </a:tcPr>
                </a:tc>
                <a:tc>
                  <a:txBody>
                    <a:bodyPr/>
                    <a:lstStyle/>
                    <a:p>
                      <a:pPr algn="ctr" fontAlgn="ctr"/>
                      <a:r>
                        <a:rPr lang="fr-FR" sz="1100" b="1" i="0" u="none" strike="noStrike" dirty="0" smtClean="0">
                          <a:solidFill>
                            <a:srgbClr val="000000"/>
                          </a:solidFill>
                          <a:effectLst/>
                          <a:latin typeface="Marianne" panose="02000000000000000000" pitchFamily="2" charset="0"/>
                        </a:rPr>
                        <a:t>T0</a:t>
                      </a:r>
                      <a:endParaRPr lang="fr-FR" sz="1100" b="1" i="0" u="none" strike="noStrike" dirty="0">
                        <a:solidFill>
                          <a:srgbClr val="000000"/>
                        </a:solidFill>
                        <a:effectLst/>
                        <a:latin typeface="Marianne" panose="02000000000000000000" pitchFamily="2" charset="0"/>
                      </a:endParaRPr>
                    </a:p>
                  </a:txBody>
                  <a:tcPr marL="8972" marR="8972" marT="8972" marB="0" anchor="ctr">
                    <a:solidFill>
                      <a:schemeClr val="accent2">
                        <a:lumMod val="20000"/>
                        <a:lumOff val="80000"/>
                      </a:schemeClr>
                    </a:solidFill>
                  </a:tcPr>
                </a:tc>
                <a:tc>
                  <a:txBody>
                    <a:bodyPr/>
                    <a:lstStyle/>
                    <a:p>
                      <a:pPr algn="ctr" fontAlgn="ctr"/>
                      <a:r>
                        <a:rPr lang="fr-FR" sz="1100" b="1" i="0" u="none" strike="noStrike" dirty="0" smtClean="0">
                          <a:solidFill>
                            <a:srgbClr val="000000"/>
                          </a:solidFill>
                          <a:effectLst/>
                          <a:latin typeface="Marianne" panose="02000000000000000000" pitchFamily="2" charset="0"/>
                        </a:rPr>
                        <a:t>Cible</a:t>
                      </a:r>
                      <a:endParaRPr lang="fr-FR" sz="1100" b="1" i="0" u="none" strike="noStrike" dirty="0">
                        <a:solidFill>
                          <a:srgbClr val="000000"/>
                        </a:solidFill>
                        <a:effectLst/>
                        <a:latin typeface="Marianne" panose="02000000000000000000" pitchFamily="2" charset="0"/>
                      </a:endParaRPr>
                    </a:p>
                  </a:txBody>
                  <a:tcPr marL="8972" marR="8972" marT="8972" marB="0" anchor="ctr">
                    <a:solidFill>
                      <a:schemeClr val="accent2">
                        <a:lumMod val="20000"/>
                        <a:lumOff val="80000"/>
                      </a:schemeClr>
                    </a:solidFill>
                  </a:tcPr>
                </a:tc>
                <a:extLst>
                  <a:ext uri="{0D108BD9-81ED-4DB2-BD59-A6C34878D82A}">
                    <a16:rowId xmlns:a16="http://schemas.microsoft.com/office/drawing/2014/main" val="3051647308"/>
                  </a:ext>
                </a:extLst>
              </a:tr>
              <a:tr h="659212">
                <a:tc>
                  <a:txBody>
                    <a:bodyPr/>
                    <a:lstStyle/>
                    <a:p>
                      <a:pPr algn="l" fontAlgn="ctr"/>
                      <a:r>
                        <a:rPr lang="fr-FR" sz="1100" b="0" i="0" u="none" strike="noStrike" dirty="0" smtClean="0">
                          <a:solidFill>
                            <a:srgbClr val="000000"/>
                          </a:solidFill>
                          <a:effectLst/>
                          <a:latin typeface="Marianne" panose="02000000000000000000" pitchFamily="2" charset="0"/>
                        </a:rPr>
                        <a:t>Indicateur</a:t>
                      </a:r>
                      <a:r>
                        <a:rPr lang="fr-FR" sz="1100" b="0" i="0" u="none" strike="noStrike" baseline="0" dirty="0" smtClean="0">
                          <a:solidFill>
                            <a:srgbClr val="000000"/>
                          </a:solidFill>
                          <a:effectLst/>
                          <a:latin typeface="Marianne" panose="02000000000000000000" pitchFamily="2" charset="0"/>
                        </a:rPr>
                        <a:t> 1</a:t>
                      </a:r>
                    </a:p>
                  </a:txBody>
                  <a:tcPr marL="8972" marR="8972" marT="8972" marB="0" anchor="ctr">
                    <a:solidFill>
                      <a:schemeClr val="accent2">
                        <a:lumMod val="20000"/>
                        <a:lumOff val="80000"/>
                      </a:schemeClr>
                    </a:solidFill>
                  </a:tcPr>
                </a:tc>
                <a:tc>
                  <a:txBody>
                    <a:bodyPr/>
                    <a:lstStyle/>
                    <a:p>
                      <a:pPr algn="l" fontAlgn="ctr"/>
                      <a:r>
                        <a:rPr lang="fr-FR" sz="1100" u="none" strike="noStrike" dirty="0">
                          <a:effectLst/>
                          <a:latin typeface="Marianne" panose="02000000000000000000" pitchFamily="2" charset="0"/>
                        </a:rPr>
                        <a:t>Nombre de dépistages VIH réalisés </a:t>
                      </a:r>
                      <a:r>
                        <a:rPr lang="fr-FR" sz="1100" u="none" strike="noStrike" dirty="0" smtClean="0">
                          <a:effectLst/>
                          <a:latin typeface="Marianne" panose="02000000000000000000" pitchFamily="2" charset="0"/>
                        </a:rPr>
                        <a:t>et </a:t>
                      </a:r>
                      <a:r>
                        <a:rPr lang="fr-FR" sz="1100" u="none" strike="noStrike" dirty="0">
                          <a:effectLst/>
                          <a:latin typeface="Marianne" panose="02000000000000000000" pitchFamily="2" charset="0"/>
                        </a:rPr>
                        <a:t>évolution du taux </a:t>
                      </a:r>
                      <a:r>
                        <a:rPr lang="fr-FR" sz="1100" u="none" strike="noStrike" dirty="0" smtClean="0">
                          <a:effectLst/>
                          <a:latin typeface="Marianne" panose="02000000000000000000" pitchFamily="2" charset="0"/>
                        </a:rPr>
                        <a:t>d’incidence VIH </a:t>
                      </a:r>
                      <a:r>
                        <a:rPr lang="fr-FR" sz="1100" u="none" strike="noStrike" dirty="0">
                          <a:effectLst/>
                          <a:latin typeface="Marianne" panose="02000000000000000000" pitchFamily="2" charset="0"/>
                        </a:rPr>
                        <a:t>francilien</a:t>
                      </a:r>
                      <a:endParaRPr lang="fr-FR" sz="1100" b="1" i="0" u="none" strike="noStrike" dirty="0">
                        <a:solidFill>
                          <a:srgbClr val="000000"/>
                        </a:solidFill>
                        <a:effectLst/>
                        <a:latin typeface="Marianne" panose="02000000000000000000" pitchFamily="2" charset="0"/>
                      </a:endParaRPr>
                    </a:p>
                  </a:txBody>
                  <a:tcPr marL="8972" marR="8972" marT="8972" marB="0" anchor="ctr">
                    <a:solidFill>
                      <a:schemeClr val="accent2">
                        <a:lumMod val="20000"/>
                        <a:lumOff val="80000"/>
                      </a:schemeClr>
                    </a:solidFill>
                  </a:tcPr>
                </a:tc>
                <a:tc>
                  <a:txBody>
                    <a:bodyPr/>
                    <a:lstStyle/>
                    <a:p>
                      <a:pPr algn="l" fontAlgn="ctr"/>
                      <a:r>
                        <a:rPr lang="fr-FR" sz="1100" b="1" i="0" u="none" strike="noStrike" dirty="0" smtClean="0">
                          <a:solidFill>
                            <a:srgbClr val="000000"/>
                          </a:solidFill>
                          <a:effectLst/>
                          <a:latin typeface="Marianne" panose="02000000000000000000" pitchFamily="2" charset="0"/>
                        </a:rPr>
                        <a:t>2021</a:t>
                      </a:r>
                      <a:r>
                        <a:rPr lang="fr-FR" sz="1100" b="0" i="0" u="none" strike="noStrike" dirty="0" smtClean="0">
                          <a:solidFill>
                            <a:srgbClr val="000000"/>
                          </a:solidFill>
                          <a:effectLst/>
                          <a:latin typeface="Marianne" panose="02000000000000000000" pitchFamily="2" charset="0"/>
                        </a:rPr>
                        <a:t/>
                      </a:r>
                      <a:br>
                        <a:rPr lang="fr-FR" sz="1100" b="0" i="0" u="none" strike="noStrike" dirty="0" smtClean="0">
                          <a:solidFill>
                            <a:srgbClr val="000000"/>
                          </a:solidFill>
                          <a:effectLst/>
                          <a:latin typeface="Marianne" panose="02000000000000000000" pitchFamily="2" charset="0"/>
                        </a:rPr>
                      </a:br>
                      <a:r>
                        <a:rPr lang="fr-FR" sz="1100" b="0" i="0" u="none" strike="noStrike" dirty="0" smtClean="0">
                          <a:solidFill>
                            <a:srgbClr val="000000"/>
                          </a:solidFill>
                          <a:effectLst/>
                          <a:latin typeface="Marianne" panose="02000000000000000000" pitchFamily="2" charset="0"/>
                        </a:rPr>
                        <a:t>Tests : 1 442 514</a:t>
                      </a:r>
                      <a:br>
                        <a:rPr lang="fr-FR" sz="1100" b="0" i="0" u="none" strike="noStrike" dirty="0" smtClean="0">
                          <a:solidFill>
                            <a:srgbClr val="000000"/>
                          </a:solidFill>
                          <a:effectLst/>
                          <a:latin typeface="Marianne" panose="02000000000000000000" pitchFamily="2" charset="0"/>
                        </a:rPr>
                      </a:br>
                      <a:r>
                        <a:rPr lang="fr-FR" sz="1100" b="0" i="0" u="none" strike="noStrike" dirty="0" smtClean="0">
                          <a:solidFill>
                            <a:srgbClr val="000000"/>
                          </a:solidFill>
                          <a:effectLst/>
                          <a:latin typeface="Marianne" panose="02000000000000000000" pitchFamily="2" charset="0"/>
                        </a:rPr>
                        <a:t>Incidence : 157 [134-181] par million d'habitants (positivité : 1938/an)</a:t>
                      </a:r>
                      <a:endParaRPr lang="fr-FR" sz="1100" b="0" i="0" u="none" strike="noStrike" dirty="0">
                        <a:solidFill>
                          <a:srgbClr val="000000"/>
                        </a:solidFill>
                        <a:effectLst/>
                        <a:latin typeface="Marianne" panose="02000000000000000000" pitchFamily="2" charset="0"/>
                      </a:endParaRPr>
                    </a:p>
                  </a:txBody>
                  <a:tcPr marL="8972" marR="8972" marT="8972" marB="0" anchor="ctr">
                    <a:solidFill>
                      <a:schemeClr val="accent2">
                        <a:lumMod val="20000"/>
                        <a:lumOff val="80000"/>
                      </a:schemeClr>
                    </a:solidFill>
                  </a:tcPr>
                </a:tc>
                <a:tc>
                  <a:txBody>
                    <a:bodyPr/>
                    <a:lstStyle/>
                    <a:p>
                      <a:pPr algn="ctr" fontAlgn="ctr"/>
                      <a:r>
                        <a:rPr lang="fr-FR" sz="1100" b="0" i="0" u="none" strike="noStrike" dirty="0" smtClean="0">
                          <a:solidFill>
                            <a:srgbClr val="000000"/>
                          </a:solidFill>
                          <a:effectLst/>
                          <a:latin typeface="Marianne" panose="02000000000000000000" pitchFamily="2" charset="0"/>
                        </a:rPr>
                        <a:t>Tests : +30% soit 1 875 000</a:t>
                      </a:r>
                    </a:p>
                    <a:p>
                      <a:pPr algn="ctr" fontAlgn="ctr"/>
                      <a:r>
                        <a:rPr lang="fr-FR" sz="1100" b="0" i="0" u="none" strike="noStrike" dirty="0" smtClean="0">
                          <a:solidFill>
                            <a:srgbClr val="000000"/>
                          </a:solidFill>
                          <a:effectLst/>
                          <a:latin typeface="Marianne" panose="02000000000000000000" pitchFamily="2" charset="0"/>
                        </a:rPr>
                        <a:t>Incidence : &lt; 122 par million d'habitants (positivité &lt; 1500 par an)</a:t>
                      </a:r>
                      <a:endParaRPr lang="fr-FR" sz="1100" b="0" i="0" u="none" strike="noStrike" dirty="0">
                        <a:solidFill>
                          <a:srgbClr val="000000"/>
                        </a:solidFill>
                        <a:effectLst/>
                        <a:latin typeface="Marianne" panose="02000000000000000000" pitchFamily="2" charset="0"/>
                      </a:endParaRPr>
                    </a:p>
                  </a:txBody>
                  <a:tcPr marL="8972" marR="8972" marT="8972" marB="0" anchor="ctr">
                    <a:solidFill>
                      <a:schemeClr val="accent2">
                        <a:lumMod val="20000"/>
                        <a:lumOff val="80000"/>
                      </a:schemeClr>
                    </a:solidFill>
                  </a:tcPr>
                </a:tc>
                <a:extLst>
                  <a:ext uri="{0D108BD9-81ED-4DB2-BD59-A6C34878D82A}">
                    <a16:rowId xmlns:a16="http://schemas.microsoft.com/office/drawing/2014/main" val="120063993"/>
                  </a:ext>
                </a:extLst>
              </a:tr>
              <a:tr h="334092">
                <a:tc>
                  <a:txBody>
                    <a:bodyPr/>
                    <a:lstStyle/>
                    <a:p>
                      <a:pPr algn="l" fontAlgn="ctr"/>
                      <a:r>
                        <a:rPr lang="fr-FR" sz="1100" b="0" i="0" u="none" strike="noStrike" dirty="0" smtClean="0">
                          <a:solidFill>
                            <a:srgbClr val="000000"/>
                          </a:solidFill>
                          <a:effectLst/>
                          <a:latin typeface="Marianne" panose="02000000000000000000" pitchFamily="2" charset="0"/>
                        </a:rPr>
                        <a:t>Indicateur 2</a:t>
                      </a:r>
                    </a:p>
                  </a:txBody>
                  <a:tcPr marL="8972" marR="8972" marT="8972" marB="0" anchor="ctr">
                    <a:solidFill>
                      <a:schemeClr val="accent2">
                        <a:lumMod val="20000"/>
                        <a:lumOff val="80000"/>
                      </a:schemeClr>
                    </a:solidFill>
                  </a:tcPr>
                </a:tc>
                <a:tc>
                  <a:txBody>
                    <a:bodyPr/>
                    <a:lstStyle/>
                    <a:p>
                      <a:pPr algn="l" fontAlgn="ctr"/>
                      <a:r>
                        <a:rPr lang="fr-FR" sz="1100" u="none" strike="noStrike" dirty="0" smtClean="0">
                          <a:effectLst/>
                          <a:latin typeface="Marianne" panose="02000000000000000000" pitchFamily="2" charset="0"/>
                        </a:rPr>
                        <a:t>Conseils </a:t>
                      </a:r>
                      <a:r>
                        <a:rPr lang="fr-FR" sz="1100" u="none" strike="noStrike" dirty="0">
                          <a:effectLst/>
                          <a:latin typeface="Marianne" panose="02000000000000000000" pitchFamily="2" charset="0"/>
                        </a:rPr>
                        <a:t>départementaux </a:t>
                      </a:r>
                      <a:r>
                        <a:rPr lang="fr-FR" sz="1100" u="none" strike="noStrike" dirty="0" smtClean="0">
                          <a:effectLst/>
                          <a:latin typeface="Marianne" panose="02000000000000000000" pitchFamily="2" charset="0"/>
                        </a:rPr>
                        <a:t>engagés</a:t>
                      </a:r>
                      <a:r>
                        <a:rPr lang="fr-FR" sz="1100" u="none" strike="noStrike" baseline="0" dirty="0" smtClean="0">
                          <a:effectLst/>
                          <a:latin typeface="Marianne" panose="02000000000000000000" pitchFamily="2" charset="0"/>
                        </a:rPr>
                        <a:t> </a:t>
                      </a:r>
                      <a:r>
                        <a:rPr lang="fr-FR" sz="1100" u="none" strike="noStrike" dirty="0" smtClean="0">
                          <a:effectLst/>
                          <a:latin typeface="Marianne" panose="02000000000000000000" pitchFamily="2" charset="0"/>
                        </a:rPr>
                        <a:t>dans </a:t>
                      </a:r>
                      <a:r>
                        <a:rPr lang="fr-FR" sz="1100" u="none" strike="noStrike" dirty="0">
                          <a:effectLst/>
                          <a:latin typeface="Marianne" panose="02000000000000000000" pitchFamily="2" charset="0"/>
                        </a:rPr>
                        <a:t>la diminution de la mortalité périnatale</a:t>
                      </a:r>
                      <a:endParaRPr lang="fr-FR" sz="1100" b="1" i="0" u="none" strike="noStrike" dirty="0">
                        <a:solidFill>
                          <a:srgbClr val="000000"/>
                        </a:solidFill>
                        <a:effectLst/>
                        <a:latin typeface="Marianne" panose="02000000000000000000" pitchFamily="2" charset="0"/>
                      </a:endParaRPr>
                    </a:p>
                  </a:txBody>
                  <a:tcPr marL="8972" marR="8972" marT="8972" marB="0" anchor="ctr">
                    <a:solidFill>
                      <a:schemeClr val="accent2">
                        <a:lumMod val="20000"/>
                        <a:lumOff val="80000"/>
                      </a:schemeClr>
                    </a:solidFill>
                  </a:tcPr>
                </a:tc>
                <a:tc>
                  <a:txBody>
                    <a:bodyPr/>
                    <a:lstStyle/>
                    <a:p>
                      <a:pPr algn="l" fontAlgn="ctr"/>
                      <a:r>
                        <a:rPr lang="fr-FR" sz="1100" b="1" i="0" u="none" strike="noStrike" dirty="0" smtClean="0">
                          <a:solidFill>
                            <a:srgbClr val="000000"/>
                          </a:solidFill>
                          <a:effectLst/>
                          <a:latin typeface="Marianne" panose="02000000000000000000" pitchFamily="2" charset="0"/>
                        </a:rPr>
                        <a:t>2023</a:t>
                      </a:r>
                      <a:r>
                        <a:rPr lang="fr-FR" sz="1100" b="0" i="0" u="none" strike="noStrike" dirty="0" smtClean="0">
                          <a:solidFill>
                            <a:srgbClr val="000000"/>
                          </a:solidFill>
                          <a:effectLst/>
                          <a:latin typeface="Marianne" panose="02000000000000000000" pitchFamily="2" charset="0"/>
                        </a:rPr>
                        <a:t/>
                      </a:r>
                      <a:br>
                        <a:rPr lang="fr-FR" sz="1100" b="0" i="0" u="none" strike="noStrike" dirty="0" smtClean="0">
                          <a:solidFill>
                            <a:srgbClr val="000000"/>
                          </a:solidFill>
                          <a:effectLst/>
                          <a:latin typeface="Marianne" panose="02000000000000000000" pitchFamily="2" charset="0"/>
                        </a:rPr>
                      </a:br>
                      <a:r>
                        <a:rPr lang="fr-FR" sz="1100" b="0" i="0" u="none" strike="noStrike" dirty="0" smtClean="0">
                          <a:solidFill>
                            <a:srgbClr val="000000"/>
                          </a:solidFill>
                          <a:effectLst/>
                          <a:latin typeface="Marianne" panose="02000000000000000000" pitchFamily="2" charset="0"/>
                        </a:rPr>
                        <a:t>3</a:t>
                      </a:r>
                      <a:endParaRPr lang="fr-FR" sz="1100" b="0" i="0" u="none" strike="noStrike" dirty="0">
                        <a:solidFill>
                          <a:srgbClr val="000000"/>
                        </a:solidFill>
                        <a:effectLst/>
                        <a:latin typeface="Marianne" panose="02000000000000000000" pitchFamily="2" charset="0"/>
                      </a:endParaRPr>
                    </a:p>
                  </a:txBody>
                  <a:tcPr marL="8972" marR="8972" marT="8972" marB="0" anchor="ctr">
                    <a:solidFill>
                      <a:schemeClr val="accent2">
                        <a:lumMod val="20000"/>
                        <a:lumOff val="80000"/>
                      </a:schemeClr>
                    </a:solidFill>
                  </a:tcPr>
                </a:tc>
                <a:tc>
                  <a:txBody>
                    <a:bodyPr/>
                    <a:lstStyle/>
                    <a:p>
                      <a:pPr algn="ctr" fontAlgn="ctr"/>
                      <a:r>
                        <a:rPr lang="fr-FR" sz="1100" b="0" i="0" u="none" strike="noStrike" dirty="0" smtClean="0">
                          <a:solidFill>
                            <a:srgbClr val="000000"/>
                          </a:solidFill>
                          <a:effectLst/>
                          <a:latin typeface="Marianne" panose="02000000000000000000" pitchFamily="2" charset="0"/>
                        </a:rPr>
                        <a:t>8</a:t>
                      </a:r>
                      <a:endParaRPr lang="fr-FR" sz="1100" b="0" i="0" u="none" strike="noStrike" dirty="0">
                        <a:solidFill>
                          <a:srgbClr val="000000"/>
                        </a:solidFill>
                        <a:effectLst/>
                        <a:latin typeface="Marianne" panose="02000000000000000000" pitchFamily="2" charset="0"/>
                      </a:endParaRPr>
                    </a:p>
                  </a:txBody>
                  <a:tcPr marL="8972" marR="8972" marT="8972" marB="0" anchor="ctr">
                    <a:solidFill>
                      <a:schemeClr val="accent2">
                        <a:lumMod val="20000"/>
                        <a:lumOff val="80000"/>
                      </a:schemeClr>
                    </a:solidFill>
                  </a:tcPr>
                </a:tc>
                <a:extLst>
                  <a:ext uri="{0D108BD9-81ED-4DB2-BD59-A6C34878D82A}">
                    <a16:rowId xmlns:a16="http://schemas.microsoft.com/office/drawing/2014/main" val="975437309"/>
                  </a:ext>
                </a:extLst>
              </a:tr>
              <a:tr h="334092">
                <a:tc>
                  <a:txBody>
                    <a:bodyPr/>
                    <a:lstStyle/>
                    <a:p>
                      <a:pPr algn="l" fontAlgn="ctr"/>
                      <a:r>
                        <a:rPr lang="fr-FR" sz="1100" b="0" i="0" u="none" strike="noStrike" dirty="0" smtClean="0">
                          <a:solidFill>
                            <a:srgbClr val="000000"/>
                          </a:solidFill>
                          <a:effectLst/>
                          <a:latin typeface="Marianne" panose="02000000000000000000" pitchFamily="2" charset="0"/>
                        </a:rPr>
                        <a:t>Indicateur</a:t>
                      </a:r>
                      <a:r>
                        <a:rPr lang="fr-FR" sz="1100" b="0" i="0" u="none" strike="noStrike" baseline="0" dirty="0" smtClean="0">
                          <a:solidFill>
                            <a:srgbClr val="000000"/>
                          </a:solidFill>
                          <a:effectLst/>
                          <a:latin typeface="Marianne" panose="02000000000000000000" pitchFamily="2" charset="0"/>
                        </a:rPr>
                        <a:t> 3</a:t>
                      </a:r>
                      <a:endParaRPr lang="fr-FR" sz="1100" b="0" i="0" u="none" strike="noStrike" dirty="0">
                        <a:solidFill>
                          <a:srgbClr val="000000"/>
                        </a:solidFill>
                        <a:effectLst/>
                        <a:latin typeface="Marianne" panose="02000000000000000000" pitchFamily="2" charset="0"/>
                      </a:endParaRPr>
                    </a:p>
                  </a:txBody>
                  <a:tcPr marL="8972" marR="8972" marT="8972" marB="0" anchor="ctr">
                    <a:solidFill>
                      <a:schemeClr val="accent2">
                        <a:lumMod val="20000"/>
                        <a:lumOff val="80000"/>
                      </a:schemeClr>
                    </a:solidFill>
                  </a:tcPr>
                </a:tc>
                <a:tc>
                  <a:txBody>
                    <a:bodyPr/>
                    <a:lstStyle/>
                    <a:p>
                      <a:pPr algn="l" fontAlgn="ctr"/>
                      <a:r>
                        <a:rPr lang="fr-FR" sz="1100" u="none" strike="noStrike" dirty="0">
                          <a:effectLst/>
                          <a:latin typeface="Marianne" panose="02000000000000000000" pitchFamily="2" charset="0"/>
                        </a:rPr>
                        <a:t>Part des femmes enceintes ayant effectué les trois échographies de suivi aux dates recommandées</a:t>
                      </a:r>
                      <a:endParaRPr lang="fr-FR" sz="1100" b="1" i="0" u="none" strike="noStrike" dirty="0">
                        <a:solidFill>
                          <a:srgbClr val="000000"/>
                        </a:solidFill>
                        <a:effectLst/>
                        <a:latin typeface="Marianne" panose="02000000000000000000" pitchFamily="2" charset="0"/>
                      </a:endParaRPr>
                    </a:p>
                  </a:txBody>
                  <a:tcPr marL="8972" marR="8972" marT="8972" marB="0" anchor="ctr">
                    <a:solidFill>
                      <a:schemeClr val="accent2">
                        <a:lumMod val="20000"/>
                        <a:lumOff val="80000"/>
                      </a:schemeClr>
                    </a:solidFill>
                  </a:tcPr>
                </a:tc>
                <a:tc>
                  <a:txBody>
                    <a:bodyPr/>
                    <a:lstStyle/>
                    <a:p>
                      <a:pPr algn="l" fontAlgn="ctr"/>
                      <a:r>
                        <a:rPr lang="fr-FR" sz="1100" b="1" i="0" u="none" strike="noStrike" dirty="0" smtClean="0">
                          <a:solidFill>
                            <a:srgbClr val="000000"/>
                          </a:solidFill>
                          <a:effectLst/>
                          <a:latin typeface="Marianne" panose="02000000000000000000" pitchFamily="2" charset="0"/>
                        </a:rPr>
                        <a:t>2022</a:t>
                      </a:r>
                      <a:br>
                        <a:rPr lang="fr-FR" sz="1100" b="1" i="0" u="none" strike="noStrike" dirty="0" smtClean="0">
                          <a:solidFill>
                            <a:srgbClr val="000000"/>
                          </a:solidFill>
                          <a:effectLst/>
                          <a:latin typeface="Marianne" panose="02000000000000000000" pitchFamily="2" charset="0"/>
                        </a:rPr>
                      </a:br>
                      <a:r>
                        <a:rPr lang="fr-FR" sz="1100" b="0" i="0" u="none" strike="noStrike" dirty="0" smtClean="0">
                          <a:solidFill>
                            <a:srgbClr val="000000"/>
                          </a:solidFill>
                          <a:effectLst/>
                          <a:latin typeface="Marianne" panose="02000000000000000000" pitchFamily="2" charset="0"/>
                        </a:rPr>
                        <a:t>73%</a:t>
                      </a:r>
                    </a:p>
                  </a:txBody>
                  <a:tcPr marL="8972" marR="8972" marT="8972" marB="0" anchor="ctr">
                    <a:solidFill>
                      <a:schemeClr val="accent2">
                        <a:lumMod val="20000"/>
                        <a:lumOff val="80000"/>
                      </a:schemeClr>
                    </a:solidFill>
                  </a:tcPr>
                </a:tc>
                <a:tc>
                  <a:txBody>
                    <a:bodyPr/>
                    <a:lstStyle/>
                    <a:p>
                      <a:pPr algn="ctr" fontAlgn="ctr"/>
                      <a:r>
                        <a:rPr lang="fr-FR" sz="1100" b="0" i="0" u="none" strike="noStrike" dirty="0" smtClean="0">
                          <a:solidFill>
                            <a:srgbClr val="000000"/>
                          </a:solidFill>
                          <a:effectLst/>
                          <a:latin typeface="Marianne" panose="02000000000000000000" pitchFamily="2" charset="0"/>
                        </a:rPr>
                        <a:t>90%</a:t>
                      </a:r>
                      <a:endParaRPr lang="fr-FR" sz="1100" b="0" i="0" u="none" strike="noStrike" dirty="0">
                        <a:solidFill>
                          <a:srgbClr val="000000"/>
                        </a:solidFill>
                        <a:effectLst/>
                        <a:latin typeface="Marianne" panose="02000000000000000000" pitchFamily="2" charset="0"/>
                      </a:endParaRPr>
                    </a:p>
                  </a:txBody>
                  <a:tcPr marL="8972" marR="8972" marT="8972" marB="0" anchor="ctr">
                    <a:solidFill>
                      <a:schemeClr val="accent2">
                        <a:lumMod val="20000"/>
                        <a:lumOff val="80000"/>
                      </a:schemeClr>
                    </a:solidFill>
                  </a:tcPr>
                </a:tc>
                <a:extLst>
                  <a:ext uri="{0D108BD9-81ED-4DB2-BD59-A6C34878D82A}">
                    <a16:rowId xmlns:a16="http://schemas.microsoft.com/office/drawing/2014/main" val="3146150949"/>
                  </a:ext>
                </a:extLst>
              </a:tr>
              <a:tr h="511348">
                <a:tc>
                  <a:txBody>
                    <a:bodyPr/>
                    <a:lstStyle/>
                    <a:p>
                      <a:pPr algn="l" fontAlgn="ctr"/>
                      <a:r>
                        <a:rPr lang="fr-FR" sz="1100" b="0" i="0" u="none" strike="noStrike" dirty="0" smtClean="0">
                          <a:solidFill>
                            <a:srgbClr val="000000"/>
                          </a:solidFill>
                          <a:effectLst/>
                          <a:latin typeface="Marianne" panose="02000000000000000000" pitchFamily="2" charset="0"/>
                        </a:rPr>
                        <a:t>Indicateur 4</a:t>
                      </a:r>
                      <a:endParaRPr lang="fr-FR" sz="1100" b="0" i="0" u="none" strike="noStrike" dirty="0">
                        <a:solidFill>
                          <a:srgbClr val="000000"/>
                        </a:solidFill>
                        <a:effectLst/>
                        <a:latin typeface="Marianne" panose="02000000000000000000" pitchFamily="2" charset="0"/>
                      </a:endParaRPr>
                    </a:p>
                  </a:txBody>
                  <a:tcPr marL="8972" marR="8972" marT="8972" marB="0" anchor="ctr">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ctr"/>
                      <a:r>
                        <a:rPr lang="fr-FR" sz="1100" u="none" strike="noStrike" dirty="0">
                          <a:effectLst/>
                          <a:latin typeface="Marianne" panose="02000000000000000000" pitchFamily="2" charset="0"/>
                        </a:rPr>
                        <a:t>Nombre d’enfants de 3 à 12 ans bénéficiaires d’un programme de compétences psycho-sociales d’ici 2028</a:t>
                      </a:r>
                      <a:endParaRPr lang="fr-FR" sz="1100" b="1" i="0" u="none" strike="noStrike" dirty="0">
                        <a:solidFill>
                          <a:srgbClr val="000000"/>
                        </a:solidFill>
                        <a:effectLst/>
                        <a:latin typeface="Marianne" panose="02000000000000000000" pitchFamily="2" charset="0"/>
                      </a:endParaRPr>
                    </a:p>
                  </a:txBody>
                  <a:tcPr marL="8972" marR="8972" marT="8972" marB="0" anchor="ctr">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ctr"/>
                      <a:r>
                        <a:rPr lang="fr-FR" sz="1100" b="1" i="0" u="none" strike="noStrike" dirty="0" smtClean="0">
                          <a:solidFill>
                            <a:srgbClr val="000000"/>
                          </a:solidFill>
                          <a:effectLst/>
                          <a:latin typeface="Marianne" panose="02000000000000000000" pitchFamily="2" charset="0"/>
                        </a:rPr>
                        <a:t>2020-2023</a:t>
                      </a:r>
                      <a:r>
                        <a:rPr lang="fr-FR" sz="1100" b="0" i="0" u="none" strike="noStrike" dirty="0" smtClean="0">
                          <a:solidFill>
                            <a:srgbClr val="000000"/>
                          </a:solidFill>
                          <a:effectLst/>
                          <a:latin typeface="Marianne" panose="02000000000000000000" pitchFamily="2" charset="0"/>
                        </a:rPr>
                        <a:t/>
                      </a:r>
                      <a:br>
                        <a:rPr lang="fr-FR" sz="1100" b="0" i="0" u="none" strike="noStrike" dirty="0" smtClean="0">
                          <a:solidFill>
                            <a:srgbClr val="000000"/>
                          </a:solidFill>
                          <a:effectLst/>
                          <a:latin typeface="Marianne" panose="02000000000000000000" pitchFamily="2" charset="0"/>
                        </a:rPr>
                      </a:br>
                      <a:r>
                        <a:rPr lang="fr-FR" sz="1100" b="0" i="0" u="none" strike="noStrike" dirty="0" smtClean="0">
                          <a:solidFill>
                            <a:srgbClr val="000000"/>
                          </a:solidFill>
                          <a:effectLst/>
                          <a:latin typeface="Marianne" panose="02000000000000000000" pitchFamily="2" charset="0"/>
                        </a:rPr>
                        <a:t>Enfants bénéficiaires : 31</a:t>
                      </a:r>
                      <a:r>
                        <a:rPr lang="fr-FR" sz="1100" b="0" i="0" u="none" strike="noStrike" baseline="0" dirty="0" smtClean="0">
                          <a:solidFill>
                            <a:srgbClr val="000000"/>
                          </a:solidFill>
                          <a:effectLst/>
                          <a:latin typeface="Marianne" panose="02000000000000000000" pitchFamily="2" charset="0"/>
                        </a:rPr>
                        <a:t> 007</a:t>
                      </a:r>
                    </a:p>
                  </a:txBody>
                  <a:tcPr marL="8972" marR="8972" marT="8972" marB="0" anchor="ctr">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fr-FR" sz="1100" b="0" i="0" u="none" strike="noStrike" dirty="0" smtClean="0">
                          <a:solidFill>
                            <a:srgbClr val="000000"/>
                          </a:solidFill>
                          <a:effectLst/>
                          <a:latin typeface="Marianne" panose="02000000000000000000" pitchFamily="2" charset="0"/>
                        </a:rPr>
                        <a:t>200 000</a:t>
                      </a:r>
                    </a:p>
                  </a:txBody>
                  <a:tcPr marL="8972" marR="8972" marT="8972" marB="0" anchor="ctr">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4074858225"/>
                  </a:ext>
                </a:extLst>
              </a:tr>
            </a:tbl>
          </a:graphicData>
        </a:graphic>
      </p:graphicFrame>
      <p:graphicFrame>
        <p:nvGraphicFramePr>
          <p:cNvPr id="7" name="Tableau 6"/>
          <p:cNvGraphicFramePr>
            <a:graphicFrameLocks noGrp="1"/>
          </p:cNvGraphicFramePr>
          <p:nvPr>
            <p:extLst/>
          </p:nvPr>
        </p:nvGraphicFramePr>
        <p:xfrm>
          <a:off x="80680" y="2829805"/>
          <a:ext cx="12063994" cy="4062969"/>
        </p:xfrm>
        <a:graphic>
          <a:graphicData uri="http://schemas.openxmlformats.org/drawingml/2006/table">
            <a:tbl>
              <a:tblPr>
                <a:tableStyleId>{5C22544A-7EE6-4342-B048-85BDC9FD1C3A}</a:tableStyleId>
              </a:tblPr>
              <a:tblGrid>
                <a:gridCol w="923133">
                  <a:extLst>
                    <a:ext uri="{9D8B030D-6E8A-4147-A177-3AD203B41FA5}">
                      <a16:colId xmlns:a16="http://schemas.microsoft.com/office/drawing/2014/main" val="2849278253"/>
                    </a:ext>
                  </a:extLst>
                </a:gridCol>
                <a:gridCol w="5188200">
                  <a:extLst>
                    <a:ext uri="{9D8B030D-6E8A-4147-A177-3AD203B41FA5}">
                      <a16:colId xmlns:a16="http://schemas.microsoft.com/office/drawing/2014/main" val="1414632650"/>
                    </a:ext>
                  </a:extLst>
                </a:gridCol>
                <a:gridCol w="3456384">
                  <a:extLst>
                    <a:ext uri="{9D8B030D-6E8A-4147-A177-3AD203B41FA5}">
                      <a16:colId xmlns:a16="http://schemas.microsoft.com/office/drawing/2014/main" val="3732149099"/>
                    </a:ext>
                  </a:extLst>
                </a:gridCol>
                <a:gridCol w="2496277">
                  <a:extLst>
                    <a:ext uri="{9D8B030D-6E8A-4147-A177-3AD203B41FA5}">
                      <a16:colId xmlns:a16="http://schemas.microsoft.com/office/drawing/2014/main" val="1759931944"/>
                    </a:ext>
                  </a:extLst>
                </a:gridCol>
              </a:tblGrid>
              <a:tr h="492081">
                <a:tc>
                  <a:txBody>
                    <a:bodyPr/>
                    <a:lstStyle/>
                    <a:p>
                      <a:pPr algn="l" fontAlgn="ctr"/>
                      <a:r>
                        <a:rPr lang="fr-FR" sz="1100" u="none" strike="noStrike" dirty="0">
                          <a:effectLst/>
                          <a:latin typeface="Marianne" panose="02000000000000000000" pitchFamily="2" charset="0"/>
                        </a:rPr>
                        <a:t>Indicateur 5</a:t>
                      </a:r>
                      <a:endParaRPr lang="fr-FR" sz="1100" b="1"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tc>
                  <a:txBody>
                    <a:bodyPr/>
                    <a:lstStyle/>
                    <a:p>
                      <a:pPr algn="l" fontAlgn="ctr"/>
                      <a:r>
                        <a:rPr lang="fr-FR" sz="1100" u="none" strike="noStrike" dirty="0">
                          <a:effectLst/>
                          <a:latin typeface="Marianne" panose="02000000000000000000" pitchFamily="2" charset="0"/>
                        </a:rPr>
                        <a:t>Evolution de la file active moyenne des </a:t>
                      </a:r>
                      <a:r>
                        <a:rPr lang="fr-FR" sz="1100" u="none" strike="noStrike" dirty="0" smtClean="0">
                          <a:effectLst/>
                          <a:latin typeface="Marianne" panose="02000000000000000000" pitchFamily="2" charset="0"/>
                        </a:rPr>
                        <a:t>Dispositifs d'Appui à la Coordination (DAC) </a:t>
                      </a:r>
                      <a:r>
                        <a:rPr lang="fr-FR" sz="1100" u="none" strike="noStrike" dirty="0">
                          <a:effectLst/>
                          <a:latin typeface="Marianne" panose="02000000000000000000" pitchFamily="2" charset="0"/>
                        </a:rPr>
                        <a:t>par territoire de coordination</a:t>
                      </a:r>
                      <a:endParaRPr lang="fr-FR" sz="1100" b="1"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tc>
                  <a:txBody>
                    <a:bodyPr/>
                    <a:lstStyle/>
                    <a:p>
                      <a:pPr algn="l" fontAlgn="ctr"/>
                      <a:r>
                        <a:rPr lang="fr-FR" sz="1100" b="1" i="0" u="none" strike="noStrike" dirty="0" smtClean="0">
                          <a:solidFill>
                            <a:srgbClr val="000000"/>
                          </a:solidFill>
                          <a:effectLst/>
                          <a:latin typeface="Marianne" panose="02000000000000000000" pitchFamily="2" charset="0"/>
                        </a:rPr>
                        <a:t>2022</a:t>
                      </a:r>
                      <a:r>
                        <a:rPr lang="fr-FR" sz="1100" b="0" i="0" u="none" strike="noStrike" dirty="0" smtClean="0">
                          <a:solidFill>
                            <a:srgbClr val="000000"/>
                          </a:solidFill>
                          <a:effectLst/>
                          <a:latin typeface="Marianne" panose="02000000000000000000" pitchFamily="2" charset="0"/>
                        </a:rPr>
                        <a:t/>
                      </a:r>
                      <a:br>
                        <a:rPr lang="fr-FR" sz="1100" b="0" i="0" u="none" strike="noStrike" dirty="0" smtClean="0">
                          <a:solidFill>
                            <a:srgbClr val="000000"/>
                          </a:solidFill>
                          <a:effectLst/>
                          <a:latin typeface="Marianne" panose="02000000000000000000" pitchFamily="2" charset="0"/>
                        </a:rPr>
                      </a:br>
                      <a:r>
                        <a:rPr lang="fr-FR" sz="1100" b="0" i="0" u="none" strike="noStrike" dirty="0" smtClean="0">
                          <a:solidFill>
                            <a:srgbClr val="000000"/>
                          </a:solidFill>
                          <a:effectLst/>
                          <a:latin typeface="Marianne" panose="02000000000000000000" pitchFamily="2" charset="0"/>
                        </a:rPr>
                        <a:t>23</a:t>
                      </a:r>
                      <a:r>
                        <a:rPr lang="fr-FR" sz="1100" b="0" i="0" u="none" strike="noStrike" baseline="0" dirty="0" smtClean="0">
                          <a:solidFill>
                            <a:srgbClr val="000000"/>
                          </a:solidFill>
                          <a:effectLst/>
                          <a:latin typeface="Marianne" panose="02000000000000000000" pitchFamily="2" charset="0"/>
                        </a:rPr>
                        <a:t> 726</a:t>
                      </a:r>
                      <a:endParaRPr lang="fr-FR" sz="1100" b="0" i="0" u="none" strike="noStrike" dirty="0" smtClean="0">
                        <a:solidFill>
                          <a:srgbClr val="000000"/>
                        </a:solidFill>
                        <a:effectLst/>
                        <a:latin typeface="Marianne" panose="02000000000000000000" pitchFamily="2" charset="0"/>
                      </a:endParaRPr>
                    </a:p>
                  </a:txBody>
                  <a:tcPr marL="4401" marR="4401" marT="4401" marB="0" anchor="ctr">
                    <a:solidFill>
                      <a:srgbClr val="E9F3D5"/>
                    </a:solidFill>
                  </a:tcPr>
                </a:tc>
                <a:tc>
                  <a:txBody>
                    <a:bodyPr/>
                    <a:lstStyle/>
                    <a:p>
                      <a:pPr algn="ctr" fontAlgn="ctr"/>
                      <a:r>
                        <a:rPr lang="fr-FR" sz="1100" b="0" i="0" u="none" strike="noStrike" dirty="0" smtClean="0">
                          <a:solidFill>
                            <a:srgbClr val="000000"/>
                          </a:solidFill>
                          <a:effectLst/>
                          <a:latin typeface="Marianne" panose="02000000000000000000" pitchFamily="2" charset="0"/>
                        </a:rPr>
                        <a:t>35 000 à 40 000 dont 30 % de patients hors cancérologie/soins palliatifs/gérontologie</a:t>
                      </a:r>
                    </a:p>
                  </a:txBody>
                  <a:tcPr marL="4401" marR="4401" marT="4401" marB="0" anchor="ctr">
                    <a:solidFill>
                      <a:srgbClr val="E9F3D5"/>
                    </a:solidFill>
                  </a:tcPr>
                </a:tc>
                <a:extLst>
                  <a:ext uri="{0D108BD9-81ED-4DB2-BD59-A6C34878D82A}">
                    <a16:rowId xmlns:a16="http://schemas.microsoft.com/office/drawing/2014/main" val="2816194853"/>
                  </a:ext>
                </a:extLst>
              </a:tr>
              <a:tr h="492081">
                <a:tc>
                  <a:txBody>
                    <a:bodyPr/>
                    <a:lstStyle/>
                    <a:p>
                      <a:pPr algn="l" fontAlgn="ctr"/>
                      <a:r>
                        <a:rPr lang="fr-FR" sz="1100" u="none" strike="noStrike" dirty="0">
                          <a:effectLst/>
                          <a:latin typeface="Marianne" panose="02000000000000000000" pitchFamily="2" charset="0"/>
                        </a:rPr>
                        <a:t>Indicateur 6</a:t>
                      </a:r>
                      <a:endParaRPr lang="fr-FR" sz="1100" b="1"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tc>
                  <a:txBody>
                    <a:bodyPr/>
                    <a:lstStyle/>
                    <a:p>
                      <a:pPr algn="l" fontAlgn="ctr"/>
                      <a:r>
                        <a:rPr lang="fr-FR" sz="1100" u="none" strike="noStrike" dirty="0">
                          <a:effectLst/>
                          <a:latin typeface="Marianne" panose="02000000000000000000" pitchFamily="2" charset="0"/>
                        </a:rPr>
                        <a:t>Nombre de structures / établissements disposant d'organisations permettant la prise en charge personnalisée des femmes enceintes socialement vulnérables</a:t>
                      </a:r>
                      <a:endParaRPr lang="fr-FR" sz="1100" b="1"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tc>
                  <a:txBody>
                    <a:bodyPr/>
                    <a:lstStyle/>
                    <a:p>
                      <a:pPr algn="l" fontAlgn="ctr"/>
                      <a:r>
                        <a:rPr lang="fr-FR" sz="1100" b="1" i="0" u="none" strike="noStrike" dirty="0" smtClean="0">
                          <a:solidFill>
                            <a:srgbClr val="000000"/>
                          </a:solidFill>
                          <a:effectLst/>
                          <a:latin typeface="Marianne" panose="02000000000000000000" pitchFamily="2" charset="0"/>
                        </a:rPr>
                        <a:t>2023</a:t>
                      </a:r>
                      <a:r>
                        <a:rPr lang="fr-FR" sz="1100" b="0" i="0" u="none" strike="noStrike" dirty="0" smtClean="0">
                          <a:solidFill>
                            <a:srgbClr val="000000"/>
                          </a:solidFill>
                          <a:effectLst/>
                          <a:latin typeface="Marianne" panose="02000000000000000000" pitchFamily="2" charset="0"/>
                        </a:rPr>
                        <a:t/>
                      </a:r>
                      <a:br>
                        <a:rPr lang="fr-FR" sz="1100" b="0" i="0" u="none" strike="noStrike" dirty="0" smtClean="0">
                          <a:solidFill>
                            <a:srgbClr val="000000"/>
                          </a:solidFill>
                          <a:effectLst/>
                          <a:latin typeface="Marianne" panose="02000000000000000000" pitchFamily="2" charset="0"/>
                        </a:rPr>
                      </a:br>
                      <a:r>
                        <a:rPr lang="fr-FR" sz="1100" b="0" i="0" u="none" strike="noStrike" dirty="0" smtClean="0">
                          <a:solidFill>
                            <a:srgbClr val="000000"/>
                          </a:solidFill>
                          <a:effectLst/>
                          <a:latin typeface="Marianne" panose="02000000000000000000" pitchFamily="2" charset="0"/>
                        </a:rPr>
                        <a:t>5</a:t>
                      </a:r>
                      <a:endParaRPr lang="fr-FR" sz="1100" b="0"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tc>
                  <a:txBody>
                    <a:bodyPr/>
                    <a:lstStyle/>
                    <a:p>
                      <a:pPr algn="ctr" fontAlgn="ctr"/>
                      <a:r>
                        <a:rPr lang="fr-FR" sz="1100" b="0" i="0" u="none" strike="noStrike" dirty="0" smtClean="0">
                          <a:solidFill>
                            <a:srgbClr val="000000"/>
                          </a:solidFill>
                          <a:effectLst/>
                          <a:latin typeface="Marianne" panose="02000000000000000000" pitchFamily="2" charset="0"/>
                        </a:rPr>
                        <a:t>10</a:t>
                      </a:r>
                      <a:endParaRPr lang="fr-FR" sz="1100" b="0"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extLst>
                  <a:ext uri="{0D108BD9-81ED-4DB2-BD59-A6C34878D82A}">
                    <a16:rowId xmlns:a16="http://schemas.microsoft.com/office/drawing/2014/main" val="231401398"/>
                  </a:ext>
                </a:extLst>
              </a:tr>
              <a:tr h="492081">
                <a:tc>
                  <a:txBody>
                    <a:bodyPr/>
                    <a:lstStyle/>
                    <a:p>
                      <a:pPr algn="l" fontAlgn="ctr"/>
                      <a:r>
                        <a:rPr lang="fr-FR" sz="1100" u="none" strike="noStrike" dirty="0">
                          <a:effectLst/>
                          <a:latin typeface="Marianne" panose="02000000000000000000" pitchFamily="2" charset="0"/>
                        </a:rPr>
                        <a:t>Indicateur 7</a:t>
                      </a:r>
                      <a:endParaRPr lang="fr-FR" sz="1100" b="1"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tc>
                  <a:txBody>
                    <a:bodyPr/>
                    <a:lstStyle/>
                    <a:p>
                      <a:pPr algn="l" fontAlgn="ctr"/>
                      <a:r>
                        <a:rPr lang="fr-FR" sz="1100" u="none" strike="noStrike" dirty="0">
                          <a:effectLst/>
                          <a:latin typeface="Marianne" panose="02000000000000000000" pitchFamily="2" charset="0"/>
                        </a:rPr>
                        <a:t>Evolution du taux de mortalité infantile</a:t>
                      </a:r>
                      <a:endParaRPr lang="fr-FR" sz="1100" b="1"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fr-FR" sz="1100" b="1" i="0" u="none" strike="noStrike" dirty="0" smtClean="0">
                          <a:solidFill>
                            <a:srgbClr val="000000"/>
                          </a:solidFill>
                          <a:effectLst/>
                          <a:latin typeface="Marianne" panose="02000000000000000000" pitchFamily="2" charset="0"/>
                        </a:rPr>
                        <a:t>2019-2021</a:t>
                      </a:r>
                      <a:r>
                        <a:rPr lang="fr-FR" sz="1100" b="0" i="0" u="none" strike="noStrike" dirty="0" smtClean="0">
                          <a:solidFill>
                            <a:srgbClr val="000000"/>
                          </a:solidFill>
                          <a:effectLst/>
                          <a:latin typeface="Marianne" panose="02000000000000000000" pitchFamily="2" charset="0"/>
                        </a:rPr>
                        <a:t/>
                      </a:r>
                      <a:br>
                        <a:rPr lang="fr-FR" sz="1100" b="0" i="0" u="none" strike="noStrike" dirty="0" smtClean="0">
                          <a:solidFill>
                            <a:srgbClr val="000000"/>
                          </a:solidFill>
                          <a:effectLst/>
                          <a:latin typeface="Marianne" panose="02000000000000000000" pitchFamily="2" charset="0"/>
                        </a:rPr>
                      </a:br>
                      <a:r>
                        <a:rPr lang="fr-FR" sz="1100" u="none" strike="noStrike" kern="1200" dirty="0" smtClean="0">
                          <a:solidFill>
                            <a:schemeClr val="dk1"/>
                          </a:solidFill>
                          <a:effectLst/>
                          <a:latin typeface="Marianne" panose="02000000000000000000" pitchFamily="2" charset="0"/>
                          <a:ea typeface="+mn-ea"/>
                          <a:cs typeface="+mn-cs"/>
                        </a:rPr>
                        <a:t>4 décès d’enfants de moins d’un an pour 1000 enfants nés vivants</a:t>
                      </a:r>
                    </a:p>
                  </a:txBody>
                  <a:tcPr marL="4401" marR="4401" marT="4401" marB="0" anchor="ctr">
                    <a:solidFill>
                      <a:srgbClr val="E9F3D5"/>
                    </a:solidFill>
                  </a:tcPr>
                </a:tc>
                <a:tc>
                  <a:txBody>
                    <a:bodyPr/>
                    <a:lstStyle/>
                    <a:p>
                      <a:pPr algn="ctr" fontAlgn="ctr"/>
                      <a:r>
                        <a:rPr lang="fr-FR" sz="1100" b="0" i="0" u="none" strike="noStrike" dirty="0" smtClean="0">
                          <a:solidFill>
                            <a:srgbClr val="000000"/>
                          </a:solidFill>
                          <a:effectLst/>
                          <a:latin typeface="Marianne" panose="02000000000000000000" pitchFamily="2" charset="0"/>
                        </a:rPr>
                        <a:t>Baisse</a:t>
                      </a:r>
                      <a:r>
                        <a:rPr lang="fr-FR" sz="1100" b="0" i="0" u="none" strike="noStrike" baseline="0" dirty="0" smtClean="0">
                          <a:solidFill>
                            <a:srgbClr val="000000"/>
                          </a:solidFill>
                          <a:effectLst/>
                          <a:latin typeface="Marianne" panose="02000000000000000000" pitchFamily="2" charset="0"/>
                        </a:rPr>
                        <a:t> de l’évolution de mortalité infantile</a:t>
                      </a:r>
                      <a:endParaRPr lang="fr-FR" sz="1100" b="0"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extLst>
                  <a:ext uri="{0D108BD9-81ED-4DB2-BD59-A6C34878D82A}">
                    <a16:rowId xmlns:a16="http://schemas.microsoft.com/office/drawing/2014/main" val="793433972"/>
                  </a:ext>
                </a:extLst>
              </a:tr>
              <a:tr h="817201">
                <a:tc>
                  <a:txBody>
                    <a:bodyPr/>
                    <a:lstStyle/>
                    <a:p>
                      <a:pPr algn="l" fontAlgn="ctr"/>
                      <a:r>
                        <a:rPr lang="fr-FR" sz="1100" u="none" strike="noStrike" kern="1200" dirty="0">
                          <a:solidFill>
                            <a:schemeClr val="dk1"/>
                          </a:solidFill>
                          <a:effectLst/>
                          <a:latin typeface="Marianne" panose="02000000000000000000" pitchFamily="2" charset="0"/>
                          <a:ea typeface="+mn-ea"/>
                          <a:cs typeface="+mn-cs"/>
                        </a:rPr>
                        <a:t>Indicateur 8</a:t>
                      </a:r>
                    </a:p>
                  </a:txBody>
                  <a:tcPr marL="4401" marR="4401" marT="4401" marB="0" anchor="ctr">
                    <a:solidFill>
                      <a:srgbClr val="E9F3D5"/>
                    </a:solidFill>
                  </a:tcPr>
                </a:tc>
                <a:tc>
                  <a:txBody>
                    <a:bodyPr/>
                    <a:lstStyle/>
                    <a:p>
                      <a:r>
                        <a:rPr lang="fr-FR" sz="1100" u="none" strike="noStrike" kern="1200" dirty="0" smtClean="0">
                          <a:solidFill>
                            <a:schemeClr val="dk1"/>
                          </a:solidFill>
                          <a:effectLst/>
                          <a:latin typeface="Marianne" panose="02000000000000000000" pitchFamily="2" charset="0"/>
                          <a:ea typeface="+mn-ea"/>
                          <a:cs typeface="+mn-cs"/>
                        </a:rPr>
                        <a:t>Evolution du taux de participation aux dépistages organisés des 3 cancers bénéficiant d’un programme national : cancer du sein, cancer du col de l'utérus et cancer colorectal</a:t>
                      </a:r>
                      <a:endParaRPr lang="fr-FR" sz="1100" u="none" strike="noStrike" kern="1200" dirty="0">
                        <a:solidFill>
                          <a:schemeClr val="dk1"/>
                        </a:solidFill>
                        <a:effectLst/>
                        <a:latin typeface="Marianne" panose="02000000000000000000" pitchFamily="2" charset="0"/>
                        <a:ea typeface="+mn-ea"/>
                        <a:cs typeface="+mn-cs"/>
                      </a:endParaRPr>
                    </a:p>
                  </a:txBody>
                  <a:tcPr marL="4401" marR="4401" marT="4401" marB="0" anchor="ctr">
                    <a:solidFill>
                      <a:srgbClr val="E9F3D5"/>
                    </a:solidFill>
                  </a:tcPr>
                </a:tc>
                <a:tc>
                  <a:txBody>
                    <a:bodyPr/>
                    <a:lstStyle/>
                    <a:p>
                      <a:pPr algn="l" fontAlgn="ctr"/>
                      <a:r>
                        <a:rPr lang="fr-FR" sz="1100" b="1" i="0" u="none" strike="noStrike" dirty="0" smtClean="0">
                          <a:solidFill>
                            <a:srgbClr val="000000"/>
                          </a:solidFill>
                          <a:effectLst/>
                          <a:latin typeface="Marianne" panose="02000000000000000000" pitchFamily="2" charset="0"/>
                        </a:rPr>
                        <a:t>Campagne 2021-2022</a:t>
                      </a:r>
                    </a:p>
                    <a:p>
                      <a:pPr algn="l" fontAlgn="ctr"/>
                      <a:r>
                        <a:rPr lang="fr-FR" sz="1100" b="0" i="0" u="none" strike="noStrike" dirty="0" smtClean="0">
                          <a:solidFill>
                            <a:srgbClr val="000000"/>
                          </a:solidFill>
                          <a:effectLst/>
                          <a:latin typeface="Marianne" panose="02000000000000000000" pitchFamily="2" charset="0"/>
                        </a:rPr>
                        <a:t>Cancer du sein : 36,9%</a:t>
                      </a:r>
                    </a:p>
                    <a:p>
                      <a:pPr algn="l" fontAlgn="ctr"/>
                      <a:r>
                        <a:rPr lang="fr-FR" sz="1100" b="0" i="0" u="none" strike="noStrike" dirty="0" smtClean="0">
                          <a:solidFill>
                            <a:srgbClr val="000000"/>
                          </a:solidFill>
                          <a:effectLst/>
                          <a:latin typeface="Marianne" panose="02000000000000000000" pitchFamily="2" charset="0"/>
                        </a:rPr>
                        <a:t>Cancer colorectal : 31,3%</a:t>
                      </a:r>
                    </a:p>
                    <a:p>
                      <a:pPr algn="l" fontAlgn="ctr"/>
                      <a:r>
                        <a:rPr lang="fr-FR" sz="1100" b="1" i="0" u="none" strike="noStrike" dirty="0" smtClean="0">
                          <a:solidFill>
                            <a:srgbClr val="000000"/>
                          </a:solidFill>
                          <a:effectLst/>
                          <a:latin typeface="Marianne" panose="02000000000000000000" pitchFamily="2" charset="0"/>
                        </a:rPr>
                        <a:t>Campagne</a:t>
                      </a:r>
                      <a:r>
                        <a:rPr lang="fr-FR" sz="1100" b="1" i="0" u="none" strike="noStrike" baseline="0" dirty="0" smtClean="0">
                          <a:solidFill>
                            <a:srgbClr val="000000"/>
                          </a:solidFill>
                          <a:effectLst/>
                          <a:latin typeface="Marianne" panose="02000000000000000000" pitchFamily="2" charset="0"/>
                        </a:rPr>
                        <a:t> </a:t>
                      </a:r>
                      <a:r>
                        <a:rPr lang="fr-FR" sz="1100" b="1" i="0" u="none" strike="noStrike" dirty="0" smtClean="0">
                          <a:solidFill>
                            <a:srgbClr val="000000"/>
                          </a:solidFill>
                          <a:effectLst/>
                          <a:latin typeface="Marianne" panose="02000000000000000000" pitchFamily="2" charset="0"/>
                        </a:rPr>
                        <a:t>2019-2021</a:t>
                      </a:r>
                    </a:p>
                    <a:p>
                      <a:pPr marL="0" marR="0" lvl="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rgbClr val="000000"/>
                          </a:solidFill>
                          <a:effectLst/>
                          <a:latin typeface="Marianne" panose="02000000000000000000" pitchFamily="2" charset="0"/>
                        </a:rPr>
                        <a:t>Cancer du col de l'utérus : 52,6%</a:t>
                      </a:r>
                    </a:p>
                  </a:txBody>
                  <a:tcPr marL="4401" marR="4401" marT="4401" marB="0" anchor="ctr">
                    <a:solidFill>
                      <a:srgbClr val="E9F3D5"/>
                    </a:solidFill>
                  </a:tcPr>
                </a:tc>
                <a:tc>
                  <a:txBody>
                    <a:bodyPr/>
                    <a:lstStyle/>
                    <a:p>
                      <a:pPr algn="ctr" fontAlgn="ctr"/>
                      <a:r>
                        <a:rPr lang="fr-FR" sz="1100" b="0" i="0" u="none" strike="noStrike" dirty="0" smtClean="0">
                          <a:solidFill>
                            <a:srgbClr val="000000"/>
                          </a:solidFill>
                          <a:effectLst/>
                          <a:latin typeface="Marianne" panose="02000000000000000000" pitchFamily="2" charset="0"/>
                        </a:rPr>
                        <a:t>Dépistage cancer du sein : 70 % </a:t>
                      </a:r>
                    </a:p>
                    <a:p>
                      <a:pPr algn="ctr" fontAlgn="ctr"/>
                      <a:r>
                        <a:rPr lang="fr-FR" sz="1100" b="0" i="0" u="none" strike="noStrike" dirty="0" smtClean="0">
                          <a:solidFill>
                            <a:srgbClr val="000000"/>
                          </a:solidFill>
                          <a:effectLst/>
                          <a:latin typeface="Marianne" panose="02000000000000000000" pitchFamily="2" charset="0"/>
                        </a:rPr>
                        <a:t>Dépistage cancer colorectal : 65 %</a:t>
                      </a:r>
                    </a:p>
                    <a:p>
                      <a:pPr algn="ctr" fontAlgn="ctr"/>
                      <a:r>
                        <a:rPr lang="fr-FR" sz="1100" b="0" i="0" u="none" strike="noStrike" dirty="0" smtClean="0">
                          <a:solidFill>
                            <a:srgbClr val="000000"/>
                          </a:solidFill>
                          <a:effectLst/>
                          <a:latin typeface="Marianne" panose="02000000000000000000" pitchFamily="2" charset="0"/>
                        </a:rPr>
                        <a:t>Dépistage cancer du col : 70 %</a:t>
                      </a:r>
                      <a:endParaRPr lang="fr-FR" sz="1100" b="0"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extLst>
                  <a:ext uri="{0D108BD9-81ED-4DB2-BD59-A6C34878D82A}">
                    <a16:rowId xmlns:a16="http://schemas.microsoft.com/office/drawing/2014/main" val="2012269581"/>
                  </a:ext>
                </a:extLst>
              </a:tr>
              <a:tr h="329521">
                <a:tc>
                  <a:txBody>
                    <a:bodyPr/>
                    <a:lstStyle/>
                    <a:p>
                      <a:pPr algn="l" fontAlgn="ctr"/>
                      <a:r>
                        <a:rPr lang="fr-FR" sz="1100" u="none" strike="noStrike" dirty="0">
                          <a:effectLst/>
                          <a:latin typeface="Marianne" panose="02000000000000000000" pitchFamily="2" charset="0"/>
                        </a:rPr>
                        <a:t>Indicateur 9</a:t>
                      </a:r>
                      <a:endParaRPr lang="fr-FR" sz="1100" b="1"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tc>
                  <a:txBody>
                    <a:bodyPr/>
                    <a:lstStyle/>
                    <a:p>
                      <a:pPr algn="l" fontAlgn="ctr"/>
                      <a:r>
                        <a:rPr lang="fr-FR" sz="1100" u="none" strike="noStrike" dirty="0">
                          <a:effectLst/>
                          <a:latin typeface="Marianne" panose="02000000000000000000" pitchFamily="2" charset="0"/>
                        </a:rPr>
                        <a:t>Evolution de la part des hospitalisations prolongées (&gt;6 mois) en psychiatrie</a:t>
                      </a:r>
                      <a:endParaRPr lang="fr-FR" sz="1100" b="1"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tc>
                  <a:txBody>
                    <a:bodyPr/>
                    <a:lstStyle/>
                    <a:p>
                      <a:pPr algn="l" fontAlgn="ctr"/>
                      <a:r>
                        <a:rPr lang="fr-FR" sz="1100" b="1" i="0" u="none" strike="noStrike" dirty="0" smtClean="0">
                          <a:solidFill>
                            <a:srgbClr val="000000"/>
                          </a:solidFill>
                          <a:effectLst/>
                          <a:latin typeface="Marianne" panose="02000000000000000000" pitchFamily="2" charset="0"/>
                        </a:rPr>
                        <a:t>2022</a:t>
                      </a:r>
                    </a:p>
                    <a:p>
                      <a:pPr algn="l" fontAlgn="ctr"/>
                      <a:r>
                        <a:rPr lang="fr-FR" sz="1100" b="0" i="0" u="none" strike="noStrike" dirty="0" smtClean="0">
                          <a:solidFill>
                            <a:srgbClr val="000000"/>
                          </a:solidFill>
                          <a:effectLst/>
                          <a:latin typeface="Marianne" panose="02000000000000000000" pitchFamily="2" charset="0"/>
                        </a:rPr>
                        <a:t>3,4%  des séjours en hospitalisation complète</a:t>
                      </a:r>
                      <a:endParaRPr lang="fr-FR" sz="1100" b="0"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tc>
                  <a:txBody>
                    <a:bodyPr/>
                    <a:lstStyle/>
                    <a:p>
                      <a:pPr algn="ctr" fontAlgn="ctr"/>
                      <a:r>
                        <a:rPr lang="fr-FR" sz="1100" b="0" i="0" u="none" strike="noStrike" dirty="0" smtClean="0">
                          <a:solidFill>
                            <a:srgbClr val="000000"/>
                          </a:solidFill>
                          <a:effectLst/>
                          <a:latin typeface="Marianne" panose="02000000000000000000" pitchFamily="2" charset="0"/>
                        </a:rPr>
                        <a:t>Inférieur</a:t>
                      </a:r>
                      <a:r>
                        <a:rPr lang="fr-FR" sz="1100" b="0" i="0" u="none" strike="noStrike" baseline="0" dirty="0" smtClean="0">
                          <a:solidFill>
                            <a:srgbClr val="000000"/>
                          </a:solidFill>
                          <a:effectLst/>
                          <a:latin typeface="Marianne" panose="02000000000000000000" pitchFamily="2" charset="0"/>
                        </a:rPr>
                        <a:t> à 2%</a:t>
                      </a:r>
                      <a:endParaRPr lang="fr-FR" sz="1100" b="0"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extLst>
                  <a:ext uri="{0D108BD9-81ED-4DB2-BD59-A6C34878D82A}">
                    <a16:rowId xmlns:a16="http://schemas.microsoft.com/office/drawing/2014/main" val="3832697501"/>
                  </a:ext>
                </a:extLst>
              </a:tr>
              <a:tr h="329521">
                <a:tc>
                  <a:txBody>
                    <a:bodyPr/>
                    <a:lstStyle/>
                    <a:p>
                      <a:pPr algn="l" fontAlgn="ctr"/>
                      <a:r>
                        <a:rPr lang="fr-FR" sz="1100" u="none" strike="noStrike" dirty="0">
                          <a:effectLst/>
                          <a:latin typeface="Marianne" panose="02000000000000000000" pitchFamily="2" charset="0"/>
                        </a:rPr>
                        <a:t>Indicateur 10</a:t>
                      </a:r>
                      <a:endParaRPr lang="fr-FR" sz="1100" b="1"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tc>
                  <a:txBody>
                    <a:bodyPr/>
                    <a:lstStyle/>
                    <a:p>
                      <a:pPr algn="l" fontAlgn="ctr"/>
                      <a:r>
                        <a:rPr lang="fr-FR" sz="1100" u="none" strike="noStrike" dirty="0">
                          <a:effectLst/>
                          <a:latin typeface="Marianne" panose="02000000000000000000" pitchFamily="2" charset="0"/>
                        </a:rPr>
                        <a:t>Taux d'hospitalisations en urgence des patients souffrant de troubles psychiatriques sévères</a:t>
                      </a:r>
                      <a:endParaRPr lang="fr-FR" sz="1100" b="1"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tc>
                  <a:txBody>
                    <a:bodyPr/>
                    <a:lstStyle/>
                    <a:p>
                      <a:pPr algn="l" fontAlgn="ctr"/>
                      <a:r>
                        <a:rPr lang="fr-FR" sz="1100" b="0" i="0" u="none" strike="noStrike" dirty="0" smtClean="0">
                          <a:solidFill>
                            <a:srgbClr val="000000"/>
                          </a:solidFill>
                          <a:effectLst/>
                          <a:latin typeface="Marianne" panose="02000000000000000000" pitchFamily="2" charset="0"/>
                        </a:rPr>
                        <a:t>En attente de la feuille</a:t>
                      </a:r>
                      <a:r>
                        <a:rPr lang="fr-FR" sz="1100" b="0" i="0" u="none" strike="noStrike" baseline="0" dirty="0" smtClean="0">
                          <a:solidFill>
                            <a:srgbClr val="000000"/>
                          </a:solidFill>
                          <a:effectLst/>
                          <a:latin typeface="Marianne" panose="02000000000000000000" pitchFamily="2" charset="0"/>
                        </a:rPr>
                        <a:t> de route nationale santé mentale</a:t>
                      </a:r>
                      <a:endParaRPr lang="fr-FR" sz="1100" b="0"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tc>
                  <a:txBody>
                    <a:bodyPr/>
                    <a:lstStyle/>
                    <a:p>
                      <a:pPr algn="l" fontAlgn="ctr"/>
                      <a:r>
                        <a:rPr lang="fr-FR" sz="1100" b="0" i="0" u="none" strike="noStrike" dirty="0" smtClean="0">
                          <a:solidFill>
                            <a:srgbClr val="000000"/>
                          </a:solidFill>
                          <a:effectLst/>
                          <a:latin typeface="Marianne" panose="02000000000000000000" pitchFamily="2" charset="0"/>
                        </a:rPr>
                        <a:t>En attente de la feuille</a:t>
                      </a:r>
                      <a:r>
                        <a:rPr lang="fr-FR" sz="1100" b="0" i="0" u="none" strike="noStrike" baseline="0" dirty="0" smtClean="0">
                          <a:solidFill>
                            <a:srgbClr val="000000"/>
                          </a:solidFill>
                          <a:effectLst/>
                          <a:latin typeface="Marianne" panose="02000000000000000000" pitchFamily="2" charset="0"/>
                        </a:rPr>
                        <a:t> de route nationale santé mentale</a:t>
                      </a:r>
                      <a:endParaRPr lang="fr-FR" sz="1100" b="0"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extLst>
                  <a:ext uri="{0D108BD9-81ED-4DB2-BD59-A6C34878D82A}">
                    <a16:rowId xmlns:a16="http://schemas.microsoft.com/office/drawing/2014/main" val="2021717800"/>
                  </a:ext>
                </a:extLst>
              </a:tr>
              <a:tr h="329521">
                <a:tc>
                  <a:txBody>
                    <a:bodyPr/>
                    <a:lstStyle/>
                    <a:p>
                      <a:pPr algn="l" fontAlgn="ctr"/>
                      <a:r>
                        <a:rPr lang="fr-FR" sz="1100" u="none" strike="noStrike" dirty="0">
                          <a:effectLst/>
                          <a:latin typeface="Marianne" panose="02000000000000000000" pitchFamily="2" charset="0"/>
                        </a:rPr>
                        <a:t>Indicateur 11</a:t>
                      </a:r>
                      <a:endParaRPr lang="fr-FR" sz="1100" b="1"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tc>
                  <a:txBody>
                    <a:bodyPr/>
                    <a:lstStyle/>
                    <a:p>
                      <a:pPr algn="l" fontAlgn="ctr"/>
                      <a:r>
                        <a:rPr lang="fr-FR" sz="1100" u="none" strike="noStrike" dirty="0">
                          <a:effectLst/>
                          <a:latin typeface="Marianne" panose="02000000000000000000" pitchFamily="2" charset="0"/>
                        </a:rPr>
                        <a:t>Taux d'évolution du nombre de mesures de soins sans consentement</a:t>
                      </a:r>
                      <a:endParaRPr lang="fr-FR" sz="1100" b="1"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rgbClr val="000000"/>
                          </a:solidFill>
                          <a:effectLst/>
                          <a:latin typeface="Marianne" panose="02000000000000000000" pitchFamily="2" charset="0"/>
                        </a:rPr>
                        <a:t>En attente de la feuille</a:t>
                      </a:r>
                      <a:r>
                        <a:rPr lang="fr-FR" sz="1100" b="0" i="0" u="none" strike="noStrike" baseline="0" dirty="0" smtClean="0">
                          <a:solidFill>
                            <a:srgbClr val="000000"/>
                          </a:solidFill>
                          <a:effectLst/>
                          <a:latin typeface="Marianne" panose="02000000000000000000" pitchFamily="2" charset="0"/>
                        </a:rPr>
                        <a:t> de route nationale santé mentale</a:t>
                      </a:r>
                      <a:endParaRPr lang="fr-FR" sz="1100" b="0" i="0" u="none" strike="noStrike" dirty="0" smtClean="0">
                        <a:solidFill>
                          <a:srgbClr val="000000"/>
                        </a:solidFill>
                        <a:effectLst/>
                        <a:latin typeface="Marianne" panose="02000000000000000000" pitchFamily="2" charset="0"/>
                      </a:endParaRPr>
                    </a:p>
                  </a:txBody>
                  <a:tcPr marL="4401" marR="4401" marT="4401" marB="0" anchor="ctr">
                    <a:solidFill>
                      <a:srgbClr val="E9F3D5"/>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rgbClr val="000000"/>
                          </a:solidFill>
                          <a:effectLst/>
                          <a:latin typeface="Marianne" panose="02000000000000000000" pitchFamily="2" charset="0"/>
                        </a:rPr>
                        <a:t>En attente de la feuille</a:t>
                      </a:r>
                      <a:r>
                        <a:rPr lang="fr-FR" sz="1100" b="0" i="0" u="none" strike="noStrike" baseline="0" dirty="0" smtClean="0">
                          <a:solidFill>
                            <a:srgbClr val="000000"/>
                          </a:solidFill>
                          <a:effectLst/>
                          <a:latin typeface="Marianne" panose="02000000000000000000" pitchFamily="2" charset="0"/>
                        </a:rPr>
                        <a:t> de route nationale santé mentale</a:t>
                      </a:r>
                      <a:endParaRPr lang="fr-FR" sz="1100" b="0" i="0" u="none" strike="noStrike" dirty="0" smtClean="0">
                        <a:solidFill>
                          <a:srgbClr val="000000"/>
                        </a:solidFill>
                        <a:effectLst/>
                        <a:latin typeface="Marianne" panose="02000000000000000000" pitchFamily="2" charset="0"/>
                      </a:endParaRPr>
                    </a:p>
                  </a:txBody>
                  <a:tcPr marL="4401" marR="4401" marT="4401" marB="0" anchor="ctr">
                    <a:solidFill>
                      <a:srgbClr val="E9F3D5"/>
                    </a:solidFill>
                  </a:tcPr>
                </a:tc>
                <a:extLst>
                  <a:ext uri="{0D108BD9-81ED-4DB2-BD59-A6C34878D82A}">
                    <a16:rowId xmlns:a16="http://schemas.microsoft.com/office/drawing/2014/main" val="853958616"/>
                  </a:ext>
                </a:extLst>
              </a:tr>
              <a:tr h="329521">
                <a:tc>
                  <a:txBody>
                    <a:bodyPr/>
                    <a:lstStyle/>
                    <a:p>
                      <a:pPr algn="l" fontAlgn="ctr"/>
                      <a:r>
                        <a:rPr lang="fr-FR" sz="1100" u="none" strike="noStrike" dirty="0">
                          <a:effectLst/>
                          <a:latin typeface="Marianne" panose="02000000000000000000" pitchFamily="2" charset="0"/>
                        </a:rPr>
                        <a:t>Indicateur 12</a:t>
                      </a:r>
                      <a:endParaRPr lang="fr-FR" sz="1100" b="1"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tc>
                  <a:txBody>
                    <a:bodyPr/>
                    <a:lstStyle/>
                    <a:p>
                      <a:pPr algn="l" fontAlgn="ctr"/>
                      <a:r>
                        <a:rPr lang="fr-FR" sz="1100" u="none" strike="noStrike" dirty="0">
                          <a:effectLst/>
                          <a:latin typeface="Marianne" panose="02000000000000000000" pitchFamily="2" charset="0"/>
                        </a:rPr>
                        <a:t>Nombre d’aidants accompagnés par des plateformes de répit</a:t>
                      </a:r>
                      <a:endParaRPr lang="fr-FR" sz="1100" b="1"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tc>
                  <a:txBody>
                    <a:bodyPr/>
                    <a:lstStyle/>
                    <a:p>
                      <a:pPr algn="l" fontAlgn="ctr"/>
                      <a:r>
                        <a:rPr lang="fr-FR" sz="1100" b="1" i="0" u="none" strike="noStrike" dirty="0" smtClean="0">
                          <a:solidFill>
                            <a:srgbClr val="000000"/>
                          </a:solidFill>
                          <a:effectLst/>
                          <a:latin typeface="Marianne" panose="02000000000000000000" pitchFamily="2" charset="0"/>
                        </a:rPr>
                        <a:t>2021</a:t>
                      </a:r>
                    </a:p>
                    <a:p>
                      <a:pPr algn="l" fontAlgn="ctr"/>
                      <a:r>
                        <a:rPr lang="fr-FR" sz="1100" b="0" i="0" u="none" strike="noStrike" dirty="0" smtClean="0">
                          <a:solidFill>
                            <a:srgbClr val="000000"/>
                          </a:solidFill>
                          <a:effectLst/>
                          <a:latin typeface="Marianne" panose="02000000000000000000" pitchFamily="2" charset="0"/>
                        </a:rPr>
                        <a:t>4 387</a:t>
                      </a:r>
                      <a:endParaRPr lang="fr-FR" sz="1100" b="0"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tc>
                  <a:txBody>
                    <a:bodyPr/>
                    <a:lstStyle/>
                    <a:p>
                      <a:pPr algn="ctr" fontAlgn="ctr"/>
                      <a:r>
                        <a:rPr lang="fr-FR" sz="1100" b="0" i="0" u="none" strike="noStrike" dirty="0" smtClean="0">
                          <a:solidFill>
                            <a:srgbClr val="000000"/>
                          </a:solidFill>
                          <a:effectLst/>
                          <a:latin typeface="Marianne" panose="02000000000000000000" pitchFamily="2" charset="0"/>
                        </a:rPr>
                        <a:t>9 000</a:t>
                      </a:r>
                      <a:endParaRPr lang="fr-FR" sz="1100" b="0" i="0" u="none" strike="noStrike" dirty="0">
                        <a:solidFill>
                          <a:srgbClr val="000000"/>
                        </a:solidFill>
                        <a:effectLst/>
                        <a:latin typeface="Marianne" panose="02000000000000000000" pitchFamily="2" charset="0"/>
                      </a:endParaRPr>
                    </a:p>
                  </a:txBody>
                  <a:tcPr marL="4401" marR="4401" marT="4401" marB="0" anchor="ctr">
                    <a:solidFill>
                      <a:srgbClr val="E9F3D5"/>
                    </a:solidFill>
                  </a:tcPr>
                </a:tc>
                <a:extLst>
                  <a:ext uri="{0D108BD9-81ED-4DB2-BD59-A6C34878D82A}">
                    <a16:rowId xmlns:a16="http://schemas.microsoft.com/office/drawing/2014/main" val="2451011291"/>
                  </a:ext>
                </a:extLst>
              </a:tr>
              <a:tr h="329521">
                <a:tc>
                  <a:txBody>
                    <a:bodyPr/>
                    <a:lstStyle/>
                    <a:p>
                      <a:pPr algn="l" fontAlgn="ctr"/>
                      <a:r>
                        <a:rPr lang="fr-FR" sz="1100" u="none" strike="noStrike" dirty="0">
                          <a:effectLst/>
                          <a:latin typeface="Marianne" panose="02000000000000000000" pitchFamily="2" charset="0"/>
                        </a:rPr>
                        <a:t>Indicateur 13</a:t>
                      </a:r>
                      <a:endParaRPr lang="fr-FR" sz="1100" b="1" i="0" u="none" strike="noStrike" dirty="0">
                        <a:solidFill>
                          <a:srgbClr val="000000"/>
                        </a:solidFill>
                        <a:effectLst/>
                        <a:latin typeface="Marianne" panose="02000000000000000000" pitchFamily="2" charset="0"/>
                      </a:endParaRPr>
                    </a:p>
                  </a:txBody>
                  <a:tcPr marL="4401" marR="4401" marT="4401" marB="0" anchor="ctr">
                    <a:lnB w="12700" cap="flat" cmpd="sng" algn="ctr">
                      <a:solidFill>
                        <a:schemeClr val="tx1"/>
                      </a:solidFill>
                      <a:prstDash val="solid"/>
                      <a:round/>
                      <a:headEnd type="none" w="med" len="med"/>
                      <a:tailEnd type="none" w="med" len="med"/>
                    </a:lnB>
                    <a:solidFill>
                      <a:srgbClr val="E9F3D5"/>
                    </a:solidFill>
                  </a:tcPr>
                </a:tc>
                <a:tc>
                  <a:txBody>
                    <a:bodyPr/>
                    <a:lstStyle/>
                    <a:p>
                      <a:pPr algn="l" fontAlgn="ctr"/>
                      <a:r>
                        <a:rPr lang="fr-FR" sz="1100" u="none" strike="noStrike" dirty="0">
                          <a:effectLst/>
                          <a:latin typeface="Marianne" panose="02000000000000000000" pitchFamily="2" charset="0"/>
                        </a:rPr>
                        <a:t>Nombre d’usagers de crack engagés dans un parcours de soins et sortis de la rue</a:t>
                      </a:r>
                      <a:endParaRPr lang="fr-FR" sz="1100" b="1" i="0" u="none" strike="noStrike" dirty="0">
                        <a:solidFill>
                          <a:srgbClr val="000000"/>
                        </a:solidFill>
                        <a:effectLst/>
                        <a:latin typeface="Marianne" panose="02000000000000000000" pitchFamily="2" charset="0"/>
                      </a:endParaRPr>
                    </a:p>
                  </a:txBody>
                  <a:tcPr marL="4401" marR="4401" marT="4401" marB="0" anchor="ctr">
                    <a:lnB w="12700" cap="flat" cmpd="sng" algn="ctr">
                      <a:solidFill>
                        <a:schemeClr val="tx1"/>
                      </a:solidFill>
                      <a:prstDash val="solid"/>
                      <a:round/>
                      <a:headEnd type="none" w="med" len="med"/>
                      <a:tailEnd type="none" w="med" len="med"/>
                    </a:lnB>
                    <a:solidFill>
                      <a:srgbClr val="E9F3D5"/>
                    </a:solidFill>
                  </a:tcPr>
                </a:tc>
                <a:tc>
                  <a:txBody>
                    <a:bodyPr/>
                    <a:lstStyle/>
                    <a:p>
                      <a:pPr algn="l" fontAlgn="ctr"/>
                      <a:r>
                        <a:rPr lang="fr-FR" sz="1100" b="1" i="0" u="none" strike="noStrike" dirty="0" smtClean="0">
                          <a:solidFill>
                            <a:srgbClr val="000000"/>
                          </a:solidFill>
                          <a:effectLst/>
                          <a:latin typeface="Marianne" panose="02000000000000000000" pitchFamily="2" charset="0"/>
                        </a:rPr>
                        <a:t>2022</a:t>
                      </a:r>
                    </a:p>
                    <a:p>
                      <a:pPr algn="l" fontAlgn="ctr"/>
                      <a:r>
                        <a:rPr lang="fr-FR" sz="1100" b="0" i="0" u="none" strike="noStrike" dirty="0" smtClean="0">
                          <a:solidFill>
                            <a:srgbClr val="000000"/>
                          </a:solidFill>
                          <a:effectLst/>
                          <a:latin typeface="Marianne" panose="02000000000000000000" pitchFamily="2" charset="0"/>
                        </a:rPr>
                        <a:t>70</a:t>
                      </a:r>
                    </a:p>
                  </a:txBody>
                  <a:tcPr marL="4401" marR="4401" marT="4401" marB="0" anchor="ctr">
                    <a:lnB w="12700" cap="flat" cmpd="sng" algn="ctr">
                      <a:solidFill>
                        <a:schemeClr val="tx1"/>
                      </a:solidFill>
                      <a:prstDash val="solid"/>
                      <a:round/>
                      <a:headEnd type="none" w="med" len="med"/>
                      <a:tailEnd type="none" w="med" len="med"/>
                    </a:lnB>
                    <a:solidFill>
                      <a:srgbClr val="E9F3D5"/>
                    </a:solidFill>
                  </a:tcPr>
                </a:tc>
                <a:tc>
                  <a:txBody>
                    <a:bodyPr/>
                    <a:lstStyle/>
                    <a:p>
                      <a:pPr algn="ctr" fontAlgn="ctr"/>
                      <a:r>
                        <a:rPr lang="fr-FR" sz="1100" b="0" i="0" u="none" strike="noStrike" dirty="0" smtClean="0">
                          <a:solidFill>
                            <a:srgbClr val="000000"/>
                          </a:solidFill>
                          <a:effectLst/>
                          <a:latin typeface="Marianne" panose="02000000000000000000" pitchFamily="2" charset="0"/>
                        </a:rPr>
                        <a:t>700</a:t>
                      </a:r>
                      <a:endParaRPr lang="fr-FR" sz="1100" b="0" i="0" u="none" strike="noStrike" dirty="0">
                        <a:solidFill>
                          <a:srgbClr val="000000"/>
                        </a:solidFill>
                        <a:effectLst/>
                        <a:latin typeface="Marianne" panose="02000000000000000000" pitchFamily="2" charset="0"/>
                      </a:endParaRPr>
                    </a:p>
                  </a:txBody>
                  <a:tcPr marL="4401" marR="4401" marT="4401" marB="0" anchor="ctr">
                    <a:lnB w="12700" cap="flat" cmpd="sng" algn="ctr">
                      <a:solidFill>
                        <a:schemeClr val="tx1"/>
                      </a:solidFill>
                      <a:prstDash val="solid"/>
                      <a:round/>
                      <a:headEnd type="none" w="med" len="med"/>
                      <a:tailEnd type="none" w="med" len="med"/>
                    </a:lnB>
                    <a:solidFill>
                      <a:srgbClr val="E9F3D5"/>
                    </a:solidFill>
                  </a:tcPr>
                </a:tc>
                <a:extLst>
                  <a:ext uri="{0D108BD9-81ED-4DB2-BD59-A6C34878D82A}">
                    <a16:rowId xmlns:a16="http://schemas.microsoft.com/office/drawing/2014/main" val="3149152249"/>
                  </a:ext>
                </a:extLst>
              </a:tr>
            </a:tbl>
          </a:graphicData>
        </a:graphic>
      </p:graphicFrame>
    </p:spTree>
    <p:extLst>
      <p:ext uri="{BB962C8B-B14F-4D97-AF65-F5344CB8AC3E}">
        <p14:creationId xmlns:p14="http://schemas.microsoft.com/office/powerpoint/2010/main" val="41414206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defTabSz="1219170">
              <a:defRPr/>
            </a:pPr>
            <a:fld id="{733122C9-A0B9-462F-8757-0847AD287B63}" type="slidenum">
              <a:rPr lang="fr-FR">
                <a:solidFill>
                  <a:srgbClr val="000000"/>
                </a:solidFill>
              </a:rPr>
              <a:pPr defTabSz="1219170">
                <a:defRPr/>
              </a:pPr>
              <a:t>3</a:t>
            </a:fld>
            <a:endParaRPr lang="fr-FR" dirty="0">
              <a:solidFill>
                <a:srgbClr val="000000"/>
              </a:solidFill>
            </a:endParaRPr>
          </a:p>
        </p:txBody>
      </p:sp>
      <p:sp>
        <p:nvSpPr>
          <p:cNvPr id="6" name="Espace réservé de la date 5"/>
          <p:cNvSpPr>
            <a:spLocks noGrp="1"/>
          </p:cNvSpPr>
          <p:nvPr>
            <p:ph type="dt" sz="half" idx="2"/>
          </p:nvPr>
        </p:nvSpPr>
        <p:spPr/>
        <p:txBody>
          <a:bodyPr/>
          <a:lstStyle/>
          <a:p>
            <a:pPr defTabSz="1219170">
              <a:defRPr/>
            </a:pPr>
            <a:fld id="{251C71F6-E0A6-1740-B64F-38F332886BAF}" type="datetime1">
              <a:rPr lang="fr-FR" cap="all">
                <a:solidFill>
                  <a:srgbClr val="000000"/>
                </a:solidFill>
              </a:rPr>
              <a:pPr defTabSz="1219170">
                <a:defRPr/>
              </a:pPr>
              <a:t>02/04/2024</a:t>
            </a:fld>
            <a:endParaRPr lang="fr-FR" cap="all" dirty="0">
              <a:solidFill>
                <a:srgbClr val="000000"/>
              </a:solidFill>
            </a:endParaRPr>
          </a:p>
        </p:txBody>
      </p:sp>
      <p:graphicFrame>
        <p:nvGraphicFramePr>
          <p:cNvPr id="9" name="Tableau 8"/>
          <p:cNvGraphicFramePr>
            <a:graphicFrameLocks noGrp="1"/>
          </p:cNvGraphicFramePr>
          <p:nvPr>
            <p:extLst/>
          </p:nvPr>
        </p:nvGraphicFramePr>
        <p:xfrm>
          <a:off x="47329" y="938989"/>
          <a:ext cx="12024142" cy="3898828"/>
        </p:xfrm>
        <a:graphic>
          <a:graphicData uri="http://schemas.openxmlformats.org/drawingml/2006/table">
            <a:tbl>
              <a:tblPr>
                <a:tableStyleId>{5C22544A-7EE6-4342-B048-85BDC9FD1C3A}</a:tableStyleId>
              </a:tblPr>
              <a:tblGrid>
                <a:gridCol w="960109">
                  <a:extLst>
                    <a:ext uri="{9D8B030D-6E8A-4147-A177-3AD203B41FA5}">
                      <a16:colId xmlns:a16="http://schemas.microsoft.com/office/drawing/2014/main" val="1424958802"/>
                    </a:ext>
                  </a:extLst>
                </a:gridCol>
                <a:gridCol w="5184573">
                  <a:extLst>
                    <a:ext uri="{9D8B030D-6E8A-4147-A177-3AD203B41FA5}">
                      <a16:colId xmlns:a16="http://schemas.microsoft.com/office/drawing/2014/main" val="4153976170"/>
                    </a:ext>
                  </a:extLst>
                </a:gridCol>
                <a:gridCol w="3264363">
                  <a:extLst>
                    <a:ext uri="{9D8B030D-6E8A-4147-A177-3AD203B41FA5}">
                      <a16:colId xmlns:a16="http://schemas.microsoft.com/office/drawing/2014/main" val="1262826156"/>
                    </a:ext>
                  </a:extLst>
                </a:gridCol>
                <a:gridCol w="2615097">
                  <a:extLst>
                    <a:ext uri="{9D8B030D-6E8A-4147-A177-3AD203B41FA5}">
                      <a16:colId xmlns:a16="http://schemas.microsoft.com/office/drawing/2014/main" val="2369519721"/>
                    </a:ext>
                  </a:extLst>
                </a:gridCol>
              </a:tblGrid>
              <a:tr h="171532">
                <a:tc>
                  <a:txBody>
                    <a:bodyPr/>
                    <a:lstStyle/>
                    <a:p>
                      <a:pPr algn="ctr" fontAlgn="ctr"/>
                      <a:r>
                        <a:rPr lang="fr-FR" sz="1100" b="1" i="0" u="none" strike="noStrike" dirty="0" smtClean="0">
                          <a:solidFill>
                            <a:srgbClr val="000000"/>
                          </a:solidFill>
                          <a:effectLst/>
                          <a:latin typeface="Marianne" panose="02000000000000000000" pitchFamily="2" charset="0"/>
                        </a:rPr>
                        <a:t>N° Indicateur</a:t>
                      </a:r>
                      <a:endParaRPr lang="fr-FR" sz="1100" b="1" i="0" u="none" strike="noStrike" dirty="0">
                        <a:solidFill>
                          <a:srgbClr val="000000"/>
                        </a:solidFill>
                        <a:effectLst/>
                        <a:latin typeface="Marianne" panose="02000000000000000000" pitchFamily="2" charset="0"/>
                      </a:endParaRPr>
                    </a:p>
                  </a:txBody>
                  <a:tcPr marL="8972" marR="8972" marT="8972" marB="0" anchor="ctr">
                    <a:solidFill>
                      <a:schemeClr val="accent3">
                        <a:lumMod val="40000"/>
                        <a:lumOff val="60000"/>
                      </a:schemeClr>
                    </a:solidFill>
                  </a:tcPr>
                </a:tc>
                <a:tc>
                  <a:txBody>
                    <a:bodyPr/>
                    <a:lstStyle/>
                    <a:p>
                      <a:pPr algn="ctr" fontAlgn="ctr"/>
                      <a:r>
                        <a:rPr lang="fr-FR" sz="1100" b="1" u="none" strike="noStrike" dirty="0">
                          <a:effectLst/>
                          <a:latin typeface="Marianne" panose="02000000000000000000" pitchFamily="2" charset="0"/>
                        </a:rPr>
                        <a:t>Intitulé</a:t>
                      </a:r>
                      <a:endParaRPr lang="fr-FR" sz="1100" b="1" i="0" u="none" strike="noStrike" dirty="0">
                        <a:solidFill>
                          <a:srgbClr val="000000"/>
                        </a:solidFill>
                        <a:effectLst/>
                        <a:latin typeface="Marianne" panose="02000000000000000000" pitchFamily="2" charset="0"/>
                      </a:endParaRPr>
                    </a:p>
                  </a:txBody>
                  <a:tcPr marL="8972" marR="8972" marT="8972" marB="0" anchor="ctr">
                    <a:solidFill>
                      <a:schemeClr val="accent3">
                        <a:lumMod val="40000"/>
                        <a:lumOff val="60000"/>
                      </a:schemeClr>
                    </a:solidFill>
                  </a:tcPr>
                </a:tc>
                <a:tc>
                  <a:txBody>
                    <a:bodyPr/>
                    <a:lstStyle/>
                    <a:p>
                      <a:pPr algn="ctr" fontAlgn="ctr"/>
                      <a:r>
                        <a:rPr lang="fr-FR" sz="1100" b="1" i="0" u="none" strike="noStrike" dirty="0" smtClean="0">
                          <a:solidFill>
                            <a:srgbClr val="000000"/>
                          </a:solidFill>
                          <a:effectLst/>
                          <a:latin typeface="Marianne" panose="02000000000000000000" pitchFamily="2" charset="0"/>
                        </a:rPr>
                        <a:t>T0</a:t>
                      </a:r>
                      <a:endParaRPr lang="fr-FR" sz="1100" b="1" i="0" u="none" strike="noStrike" dirty="0">
                        <a:solidFill>
                          <a:srgbClr val="000000"/>
                        </a:solidFill>
                        <a:effectLst/>
                        <a:latin typeface="Marianne" panose="02000000000000000000" pitchFamily="2" charset="0"/>
                      </a:endParaRPr>
                    </a:p>
                  </a:txBody>
                  <a:tcPr marL="8972" marR="8972" marT="8972" marB="0" anchor="ctr">
                    <a:solidFill>
                      <a:schemeClr val="accent3">
                        <a:lumMod val="40000"/>
                        <a:lumOff val="60000"/>
                      </a:schemeClr>
                    </a:solidFill>
                  </a:tcPr>
                </a:tc>
                <a:tc>
                  <a:txBody>
                    <a:bodyPr/>
                    <a:lstStyle/>
                    <a:p>
                      <a:pPr algn="ctr" fontAlgn="ctr"/>
                      <a:r>
                        <a:rPr lang="fr-FR" sz="1100" b="1" i="0" u="none" strike="noStrike" dirty="0" smtClean="0">
                          <a:solidFill>
                            <a:srgbClr val="000000"/>
                          </a:solidFill>
                          <a:effectLst/>
                          <a:latin typeface="Marianne" panose="02000000000000000000" pitchFamily="2" charset="0"/>
                        </a:rPr>
                        <a:t>Cible</a:t>
                      </a:r>
                      <a:endParaRPr lang="fr-FR" sz="1100" b="1" i="0" u="none" strike="noStrike" dirty="0">
                        <a:solidFill>
                          <a:srgbClr val="000000"/>
                        </a:solidFill>
                        <a:effectLst/>
                        <a:latin typeface="Marianne" panose="02000000000000000000" pitchFamily="2" charset="0"/>
                      </a:endParaRPr>
                    </a:p>
                  </a:txBody>
                  <a:tcPr marL="8972" marR="8972" marT="8972" marB="0" anchor="ctr">
                    <a:solidFill>
                      <a:schemeClr val="accent3">
                        <a:lumMod val="40000"/>
                        <a:lumOff val="60000"/>
                      </a:schemeClr>
                    </a:solidFill>
                  </a:tcPr>
                </a:tc>
                <a:extLst>
                  <a:ext uri="{0D108BD9-81ED-4DB2-BD59-A6C34878D82A}">
                    <a16:rowId xmlns:a16="http://schemas.microsoft.com/office/drawing/2014/main" val="2026305481"/>
                  </a:ext>
                </a:extLst>
              </a:tr>
              <a:tr h="491947">
                <a:tc>
                  <a:txBody>
                    <a:bodyPr/>
                    <a:lstStyle/>
                    <a:p>
                      <a:pPr algn="l" fontAlgn="ctr"/>
                      <a:r>
                        <a:rPr lang="fr-FR" sz="1100" u="none" strike="noStrike" dirty="0">
                          <a:effectLst/>
                          <a:latin typeface="Marianne" panose="02000000000000000000" pitchFamily="2" charset="0"/>
                        </a:rPr>
                        <a:t>Indicateur 14</a:t>
                      </a:r>
                      <a:endParaRPr lang="fr-FR" sz="1100" b="1"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tc>
                  <a:txBody>
                    <a:bodyPr/>
                    <a:lstStyle/>
                    <a:p>
                      <a:pPr algn="l" fontAlgn="ctr"/>
                      <a:r>
                        <a:rPr lang="fr-FR" sz="1100" u="none" strike="noStrike" dirty="0">
                          <a:effectLst/>
                          <a:latin typeface="Marianne" panose="02000000000000000000" pitchFamily="2" charset="0"/>
                        </a:rPr>
                        <a:t>Nombre de dossiers en file active annuelle qui ont un cercle de soins avec au moins 2 professionnels + 1 organisation (c’est-à-dire 2 professionnels d’entités différentes) à partir de e parcours</a:t>
                      </a:r>
                      <a:endParaRPr lang="fr-FR" sz="1100" b="1"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smtClean="0">
                          <a:solidFill>
                            <a:srgbClr val="000000"/>
                          </a:solidFill>
                          <a:effectLst/>
                          <a:latin typeface="Marianne" panose="02000000000000000000" pitchFamily="2" charset="0"/>
                        </a:rPr>
                        <a:t>Au 31/10/2023</a:t>
                      </a:r>
                      <a:r>
                        <a:rPr lang="fr-FR" sz="1100" b="0" i="0" u="none" strike="noStrike" dirty="0" smtClean="0">
                          <a:solidFill>
                            <a:srgbClr val="000000"/>
                          </a:solidFill>
                          <a:effectLst/>
                          <a:latin typeface="Marianne" panose="02000000000000000000" pitchFamily="2" charset="0"/>
                        </a:rPr>
                        <a:t>,</a:t>
                      </a:r>
                      <a:r>
                        <a:rPr lang="fr-FR" sz="1100" b="0" i="0" u="none" strike="noStrike" baseline="0" dirty="0" smtClean="0">
                          <a:solidFill>
                            <a:srgbClr val="000000"/>
                          </a:solidFill>
                          <a:effectLst/>
                          <a:latin typeface="Marianne" panose="02000000000000000000" pitchFamily="2" charset="0"/>
                        </a:rPr>
                        <a:t> </a:t>
                      </a:r>
                      <a:r>
                        <a:rPr lang="fr-FR" sz="1100" b="0" i="0" u="none" strike="noStrike" dirty="0" smtClean="0">
                          <a:solidFill>
                            <a:srgbClr val="000000"/>
                          </a:solidFill>
                          <a:effectLst/>
                          <a:latin typeface="Marianne" panose="02000000000000000000" pitchFamily="2" charset="0"/>
                        </a:rPr>
                        <a:t>18 723 au total depuis le déploiement de la solution dont 3 114 cercles créés à partir du  01/01/2023</a:t>
                      </a:r>
                      <a:endParaRPr lang="fr-FR" sz="1100" b="0"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tc>
                  <a:txBody>
                    <a:bodyPr/>
                    <a:lstStyle/>
                    <a:p>
                      <a:pPr algn="ctr" fontAlgn="ctr"/>
                      <a:r>
                        <a:rPr lang="fr-FR" sz="1100" b="0" i="0" u="none" strike="noStrike" dirty="0" smtClean="0">
                          <a:solidFill>
                            <a:srgbClr val="000000"/>
                          </a:solidFill>
                          <a:effectLst/>
                          <a:latin typeface="Marianne" panose="02000000000000000000" pitchFamily="2" charset="0"/>
                        </a:rPr>
                        <a:t>60 000</a:t>
                      </a:r>
                      <a:endParaRPr lang="fr-FR" sz="1100" b="0"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extLst>
                  <a:ext uri="{0D108BD9-81ED-4DB2-BD59-A6C34878D82A}">
                    <a16:rowId xmlns:a16="http://schemas.microsoft.com/office/drawing/2014/main" val="3805919492"/>
                  </a:ext>
                </a:extLst>
              </a:tr>
              <a:tr h="329387">
                <a:tc>
                  <a:txBody>
                    <a:bodyPr/>
                    <a:lstStyle/>
                    <a:p>
                      <a:pPr algn="l" fontAlgn="ctr"/>
                      <a:r>
                        <a:rPr lang="fr-FR" sz="1100" u="none" strike="noStrike" dirty="0">
                          <a:effectLst/>
                          <a:latin typeface="Marianne" panose="02000000000000000000" pitchFamily="2" charset="0"/>
                        </a:rPr>
                        <a:t>Indicateur 15</a:t>
                      </a:r>
                      <a:endParaRPr lang="fr-FR" sz="1100" b="1"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tc>
                  <a:txBody>
                    <a:bodyPr/>
                    <a:lstStyle/>
                    <a:p>
                      <a:pPr algn="l" fontAlgn="ctr"/>
                      <a:r>
                        <a:rPr lang="fr-FR" sz="1100" u="none" strike="noStrike" dirty="0">
                          <a:effectLst/>
                          <a:latin typeface="Marianne" panose="02000000000000000000" pitchFamily="2" charset="0"/>
                        </a:rPr>
                        <a:t>Nombre de médecins inscrits sur la plateforme « Service d’accès aux soins » (SAS) </a:t>
                      </a:r>
                      <a:endParaRPr lang="fr-FR" sz="1100" b="1"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tc>
                  <a:txBody>
                    <a:bodyPr/>
                    <a:lstStyle/>
                    <a:p>
                      <a:pPr algn="l" fontAlgn="ctr"/>
                      <a:r>
                        <a:rPr lang="fr-FR" sz="1100" b="1" i="0" u="none" strike="noStrike" dirty="0" smtClean="0">
                          <a:solidFill>
                            <a:srgbClr val="000000"/>
                          </a:solidFill>
                          <a:effectLst/>
                          <a:latin typeface="Marianne" panose="02000000000000000000" pitchFamily="2" charset="0"/>
                        </a:rPr>
                        <a:t>Au 1</a:t>
                      </a:r>
                      <a:r>
                        <a:rPr lang="fr-FR" sz="1100" b="1" i="0" u="none" strike="noStrike" baseline="30000" dirty="0" smtClean="0">
                          <a:solidFill>
                            <a:srgbClr val="000000"/>
                          </a:solidFill>
                          <a:effectLst/>
                          <a:latin typeface="Marianne" panose="02000000000000000000" pitchFamily="2" charset="0"/>
                        </a:rPr>
                        <a:t>er</a:t>
                      </a:r>
                      <a:r>
                        <a:rPr lang="fr-FR" sz="1100" b="1" i="0" u="none" strike="noStrike" dirty="0" smtClean="0">
                          <a:solidFill>
                            <a:srgbClr val="000000"/>
                          </a:solidFill>
                          <a:effectLst/>
                          <a:latin typeface="Marianne" panose="02000000000000000000" pitchFamily="2" charset="0"/>
                        </a:rPr>
                        <a:t> décembre</a:t>
                      </a:r>
                      <a:r>
                        <a:rPr lang="fr-FR" sz="1100" b="1" i="0" u="none" strike="noStrike" baseline="0" dirty="0" smtClean="0">
                          <a:solidFill>
                            <a:srgbClr val="000000"/>
                          </a:solidFill>
                          <a:effectLst/>
                          <a:latin typeface="Marianne" panose="02000000000000000000" pitchFamily="2" charset="0"/>
                        </a:rPr>
                        <a:t> 2023</a:t>
                      </a:r>
                    </a:p>
                    <a:p>
                      <a:pPr algn="l" fontAlgn="ctr"/>
                      <a:r>
                        <a:rPr lang="fr-FR" sz="1100" b="0" i="0" u="none" strike="noStrike" dirty="0" smtClean="0">
                          <a:solidFill>
                            <a:srgbClr val="000000"/>
                          </a:solidFill>
                          <a:effectLst/>
                          <a:latin typeface="Marianne" panose="02000000000000000000" pitchFamily="2" charset="0"/>
                        </a:rPr>
                        <a:t>795</a:t>
                      </a:r>
                    </a:p>
                  </a:txBody>
                  <a:tcPr marL="4267" marR="4267" marT="4267" marB="0" anchor="ctr">
                    <a:solidFill>
                      <a:schemeClr val="accent3">
                        <a:lumMod val="40000"/>
                        <a:lumOff val="60000"/>
                      </a:schemeClr>
                    </a:solidFill>
                  </a:tcPr>
                </a:tc>
                <a:tc>
                  <a:txBody>
                    <a:bodyPr/>
                    <a:lstStyle/>
                    <a:p>
                      <a:pPr algn="ctr" fontAlgn="ctr"/>
                      <a:r>
                        <a:rPr lang="fr-FR" sz="1100" b="0" i="0" u="none" strike="noStrike" dirty="0" smtClean="0">
                          <a:solidFill>
                            <a:srgbClr val="000000"/>
                          </a:solidFill>
                          <a:effectLst/>
                          <a:latin typeface="Marianne" panose="02000000000000000000" pitchFamily="2" charset="0"/>
                        </a:rPr>
                        <a:t>8 000</a:t>
                      </a:r>
                      <a:endParaRPr lang="fr-FR" sz="1100" b="0"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extLst>
                  <a:ext uri="{0D108BD9-81ED-4DB2-BD59-A6C34878D82A}">
                    <a16:rowId xmlns:a16="http://schemas.microsoft.com/office/drawing/2014/main" val="1536449122"/>
                  </a:ext>
                </a:extLst>
              </a:tr>
              <a:tr h="329387">
                <a:tc>
                  <a:txBody>
                    <a:bodyPr/>
                    <a:lstStyle/>
                    <a:p>
                      <a:pPr algn="l" fontAlgn="ctr"/>
                      <a:r>
                        <a:rPr lang="fr-FR" sz="1100" u="none" strike="noStrike" dirty="0">
                          <a:effectLst/>
                          <a:latin typeface="Marianne" panose="02000000000000000000" pitchFamily="2" charset="0"/>
                        </a:rPr>
                        <a:t>Indicateur 16</a:t>
                      </a:r>
                      <a:endParaRPr lang="fr-FR" sz="1100" b="1"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tc>
                  <a:txBody>
                    <a:bodyPr/>
                    <a:lstStyle/>
                    <a:p>
                      <a:pPr algn="l" fontAlgn="ctr"/>
                      <a:r>
                        <a:rPr lang="fr-FR" sz="1100" u="none" strike="noStrike" kern="1200" dirty="0" smtClean="0">
                          <a:solidFill>
                            <a:schemeClr val="dk1"/>
                          </a:solidFill>
                          <a:effectLst/>
                          <a:latin typeface="Marianne" panose="02000000000000000000" pitchFamily="2" charset="0"/>
                          <a:ea typeface="+mn-ea"/>
                          <a:cs typeface="+mn-cs"/>
                        </a:rPr>
                        <a:t>Évolution du taux</a:t>
                      </a:r>
                      <a:r>
                        <a:rPr lang="fr-FR" sz="1100" u="none" strike="noStrike" kern="1200" baseline="0" dirty="0" smtClean="0">
                          <a:solidFill>
                            <a:schemeClr val="dk1"/>
                          </a:solidFill>
                          <a:effectLst/>
                          <a:latin typeface="Marianne" panose="02000000000000000000" pitchFamily="2" charset="0"/>
                          <a:ea typeface="+mn-ea"/>
                          <a:cs typeface="+mn-cs"/>
                        </a:rPr>
                        <a:t> </a:t>
                      </a:r>
                      <a:r>
                        <a:rPr lang="fr-FR" sz="1100" u="none" strike="noStrike" kern="1200" dirty="0" smtClean="0">
                          <a:solidFill>
                            <a:schemeClr val="dk1"/>
                          </a:solidFill>
                          <a:effectLst/>
                          <a:latin typeface="Marianne" panose="02000000000000000000" pitchFamily="2" charset="0"/>
                          <a:ea typeface="+mn-ea"/>
                          <a:cs typeface="+mn-cs"/>
                        </a:rPr>
                        <a:t>d'hospitalisation directe des patients de plus de 75 ans (hors passages par un service d’accueil des urgences – SAU)</a:t>
                      </a:r>
                      <a:endParaRPr lang="fr-FR" sz="1100" u="none" strike="noStrike" kern="1200" dirty="0">
                        <a:solidFill>
                          <a:schemeClr val="dk1"/>
                        </a:solidFill>
                        <a:effectLst/>
                        <a:latin typeface="Marianne" panose="02000000000000000000" pitchFamily="2" charset="0"/>
                        <a:ea typeface="+mn-ea"/>
                        <a:cs typeface="+mn-cs"/>
                      </a:endParaRPr>
                    </a:p>
                  </a:txBody>
                  <a:tcPr marL="4267" marR="4267" marT="4267" marB="0" anchor="ctr">
                    <a:solidFill>
                      <a:schemeClr val="accent3">
                        <a:lumMod val="40000"/>
                        <a:lumOff val="60000"/>
                      </a:schemeClr>
                    </a:solidFill>
                  </a:tcPr>
                </a:tc>
                <a:tc>
                  <a:txBody>
                    <a:bodyPr/>
                    <a:lstStyle/>
                    <a:p>
                      <a:pPr algn="l" fontAlgn="ctr"/>
                      <a:r>
                        <a:rPr lang="fr-FR" sz="1100" b="1" i="0" u="none" strike="noStrike" dirty="0" smtClean="0">
                          <a:solidFill>
                            <a:srgbClr val="000000"/>
                          </a:solidFill>
                          <a:effectLst/>
                          <a:latin typeface="Marianne" panose="02000000000000000000" pitchFamily="2" charset="0"/>
                        </a:rPr>
                        <a:t>2022</a:t>
                      </a:r>
                    </a:p>
                    <a:p>
                      <a:pPr algn="l" fontAlgn="ctr"/>
                      <a:r>
                        <a:rPr lang="fr-FR" sz="1100" b="0" i="0" u="none" strike="noStrike" dirty="0" smtClean="0">
                          <a:solidFill>
                            <a:srgbClr val="000000"/>
                          </a:solidFill>
                          <a:effectLst/>
                          <a:latin typeface="Marianne" panose="02000000000000000000" pitchFamily="2" charset="0"/>
                        </a:rPr>
                        <a:t>5%</a:t>
                      </a:r>
                      <a:endParaRPr lang="fr-FR" sz="1100" b="0"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tc>
                  <a:txBody>
                    <a:bodyPr/>
                    <a:lstStyle/>
                    <a:p>
                      <a:pPr algn="ctr" fontAlgn="ctr"/>
                      <a:r>
                        <a:rPr lang="fr-FR" sz="1100" b="0" i="0" u="none" strike="noStrike" dirty="0" smtClean="0">
                          <a:solidFill>
                            <a:srgbClr val="000000"/>
                          </a:solidFill>
                          <a:effectLst/>
                          <a:latin typeface="Marianne" panose="02000000000000000000" pitchFamily="2" charset="0"/>
                        </a:rPr>
                        <a:t>10%</a:t>
                      </a:r>
                      <a:endParaRPr lang="fr-FR" sz="1100" b="0"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extLst>
                  <a:ext uri="{0D108BD9-81ED-4DB2-BD59-A6C34878D82A}">
                    <a16:rowId xmlns:a16="http://schemas.microsoft.com/office/drawing/2014/main" val="2235256036"/>
                  </a:ext>
                </a:extLst>
              </a:tr>
              <a:tr h="491947">
                <a:tc>
                  <a:txBody>
                    <a:bodyPr/>
                    <a:lstStyle/>
                    <a:p>
                      <a:pPr algn="l" fontAlgn="ctr"/>
                      <a:r>
                        <a:rPr lang="fr-FR" sz="1100" u="none" strike="noStrike" dirty="0">
                          <a:effectLst/>
                          <a:latin typeface="Marianne" panose="02000000000000000000" pitchFamily="2" charset="0"/>
                        </a:rPr>
                        <a:t>Indicateur 17</a:t>
                      </a:r>
                      <a:endParaRPr lang="fr-FR" sz="1100" b="1"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tc>
                  <a:txBody>
                    <a:bodyPr/>
                    <a:lstStyle/>
                    <a:p>
                      <a:pPr algn="l" fontAlgn="ctr"/>
                      <a:r>
                        <a:rPr lang="fr-FR" sz="1100" u="none" strike="noStrike" kern="1200" dirty="0" smtClean="0">
                          <a:solidFill>
                            <a:schemeClr val="dk1"/>
                          </a:solidFill>
                          <a:effectLst/>
                          <a:latin typeface="Marianne" panose="02000000000000000000" pitchFamily="2" charset="0"/>
                          <a:ea typeface="+mn-ea"/>
                          <a:cs typeface="+mn-cs"/>
                        </a:rPr>
                        <a:t>Évolution du nombre de</a:t>
                      </a:r>
                      <a:r>
                        <a:rPr lang="fr-FR" sz="1100" u="none" strike="noStrike" kern="1200" baseline="0" dirty="0" smtClean="0">
                          <a:solidFill>
                            <a:schemeClr val="dk1"/>
                          </a:solidFill>
                          <a:effectLst/>
                          <a:latin typeface="Marianne" panose="02000000000000000000" pitchFamily="2" charset="0"/>
                          <a:ea typeface="+mn-ea"/>
                          <a:cs typeface="+mn-cs"/>
                        </a:rPr>
                        <a:t> </a:t>
                      </a:r>
                      <a:r>
                        <a:rPr lang="fr-FR" sz="1100" u="none" strike="noStrike" kern="1200" dirty="0" smtClean="0">
                          <a:solidFill>
                            <a:schemeClr val="dk1"/>
                          </a:solidFill>
                          <a:effectLst/>
                          <a:latin typeface="Marianne" panose="02000000000000000000" pitchFamily="2" charset="0"/>
                          <a:ea typeface="+mn-ea"/>
                          <a:cs typeface="+mn-cs"/>
                        </a:rPr>
                        <a:t>passages annuels aux urgences, dont passages de personnes âgées de plus de 75 ans</a:t>
                      </a:r>
                      <a:endParaRPr lang="fr-FR" sz="1100" u="none" strike="noStrike" kern="1200" dirty="0">
                        <a:solidFill>
                          <a:schemeClr val="dk1"/>
                        </a:solidFill>
                        <a:effectLst/>
                        <a:latin typeface="Marianne" panose="02000000000000000000" pitchFamily="2" charset="0"/>
                        <a:ea typeface="+mn-ea"/>
                        <a:cs typeface="+mn-cs"/>
                      </a:endParaRPr>
                    </a:p>
                  </a:txBody>
                  <a:tcPr marL="4267" marR="4267" marT="4267" marB="0" anchor="ctr">
                    <a:solidFill>
                      <a:schemeClr val="accent3">
                        <a:lumMod val="40000"/>
                        <a:lumOff val="60000"/>
                      </a:schemeClr>
                    </a:solidFill>
                  </a:tcPr>
                </a:tc>
                <a:tc>
                  <a:txBody>
                    <a:bodyPr/>
                    <a:lstStyle/>
                    <a:p>
                      <a:pPr algn="l" fontAlgn="ctr"/>
                      <a:r>
                        <a:rPr lang="fr-FR" sz="1100" b="1" i="0" u="none" strike="noStrike" dirty="0" smtClean="0">
                          <a:solidFill>
                            <a:srgbClr val="000000"/>
                          </a:solidFill>
                          <a:effectLst/>
                          <a:latin typeface="Marianne" panose="02000000000000000000" pitchFamily="2" charset="0"/>
                        </a:rPr>
                        <a:t>2022</a:t>
                      </a:r>
                    </a:p>
                    <a:p>
                      <a:pPr algn="l" fontAlgn="ctr"/>
                      <a:r>
                        <a:rPr lang="fr-FR" sz="1100" b="0" i="0" u="none" strike="noStrike" dirty="0" smtClean="0">
                          <a:solidFill>
                            <a:srgbClr val="000000"/>
                          </a:solidFill>
                          <a:effectLst/>
                          <a:latin typeface="Marianne" panose="02000000000000000000" pitchFamily="2" charset="0"/>
                        </a:rPr>
                        <a:t>Passages totaux : 4 428 972</a:t>
                      </a:r>
                    </a:p>
                    <a:p>
                      <a:pPr algn="l" fontAlgn="ctr"/>
                      <a:r>
                        <a:rPr lang="fr-FR" sz="1100" b="0" i="0" u="none" strike="noStrike" dirty="0" smtClean="0">
                          <a:solidFill>
                            <a:srgbClr val="000000"/>
                          </a:solidFill>
                          <a:effectLst/>
                          <a:latin typeface="Marianne" panose="02000000000000000000" pitchFamily="2" charset="0"/>
                        </a:rPr>
                        <a:t>Passages des + de 75 ans : 530 763</a:t>
                      </a:r>
                      <a:endParaRPr lang="fr-FR" sz="1100" b="0"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tc>
                  <a:txBody>
                    <a:bodyPr/>
                    <a:lstStyle/>
                    <a:p>
                      <a:pPr algn="ctr" fontAlgn="ctr"/>
                      <a:r>
                        <a:rPr lang="fr-FR" sz="1100" b="0" i="0" u="none" strike="noStrike" dirty="0" smtClean="0">
                          <a:solidFill>
                            <a:srgbClr val="000000"/>
                          </a:solidFill>
                          <a:effectLst/>
                          <a:latin typeface="Marianne" panose="02000000000000000000" pitchFamily="2" charset="0"/>
                        </a:rPr>
                        <a:t>Diminution avec un focus de   - 5%  de personnes âgées de + de 75 ans (soit moins 26 000 personnes âgées) </a:t>
                      </a:r>
                      <a:endParaRPr lang="fr-FR" sz="1100" b="0"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extLst>
                  <a:ext uri="{0D108BD9-81ED-4DB2-BD59-A6C34878D82A}">
                    <a16:rowId xmlns:a16="http://schemas.microsoft.com/office/drawing/2014/main" val="1892263160"/>
                  </a:ext>
                </a:extLst>
              </a:tr>
              <a:tr h="491947">
                <a:tc>
                  <a:txBody>
                    <a:bodyPr/>
                    <a:lstStyle/>
                    <a:p>
                      <a:pPr algn="l" fontAlgn="ctr"/>
                      <a:r>
                        <a:rPr lang="fr-FR" sz="1100" u="none" strike="noStrike" dirty="0">
                          <a:effectLst/>
                          <a:latin typeface="Marianne" panose="02000000000000000000" pitchFamily="2" charset="0"/>
                        </a:rPr>
                        <a:t>Indicateur 18</a:t>
                      </a:r>
                      <a:endParaRPr lang="fr-FR" sz="1100" b="1"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tc>
                  <a:txBody>
                    <a:bodyPr/>
                    <a:lstStyle/>
                    <a:p>
                      <a:pPr algn="l" fontAlgn="ctr"/>
                      <a:r>
                        <a:rPr lang="fr-FR" sz="1100" u="none" strike="noStrike" dirty="0" smtClean="0">
                          <a:effectLst/>
                          <a:latin typeface="Marianne" panose="02000000000000000000" pitchFamily="2" charset="0"/>
                        </a:rPr>
                        <a:t>Augmentation du nombre de solutions installées pour les personnes handicapées dans les Etablissements et Services Médico-Sociaux (ESMS), enfants et adultes</a:t>
                      </a:r>
                      <a:endParaRPr lang="fr-FR" sz="1100" b="1"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tc>
                  <a:txBody>
                    <a:bodyPr/>
                    <a:lstStyle/>
                    <a:p>
                      <a:pPr algn="l" fontAlgn="ctr"/>
                      <a:r>
                        <a:rPr lang="fr-FR" sz="1100" b="1" i="0" u="none" strike="noStrike" dirty="0" smtClean="0">
                          <a:solidFill>
                            <a:srgbClr val="000000"/>
                          </a:solidFill>
                          <a:effectLst/>
                          <a:latin typeface="Marianne" panose="02000000000000000000" pitchFamily="2" charset="0"/>
                        </a:rPr>
                        <a:t>2022</a:t>
                      </a:r>
                    </a:p>
                    <a:p>
                      <a:pPr algn="l" fontAlgn="ctr"/>
                      <a:r>
                        <a:rPr lang="fr-FR" sz="1100" b="0" i="0" u="none" strike="noStrike" dirty="0" smtClean="0">
                          <a:solidFill>
                            <a:srgbClr val="000000"/>
                          </a:solidFill>
                          <a:effectLst/>
                          <a:latin typeface="Marianne" panose="02000000000000000000" pitchFamily="2" charset="0"/>
                        </a:rPr>
                        <a:t>Nombre de solutions installées enfants et adultes : 56 280</a:t>
                      </a:r>
                      <a:endParaRPr lang="fr-FR" sz="1100" b="0"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effectLst/>
                          <a:latin typeface="Marianne" panose="02000000000000000000" pitchFamily="2" charset="0"/>
                        </a:rPr>
                        <a:t>Publication de</a:t>
                      </a:r>
                      <a:r>
                        <a:rPr lang="fr-FR" sz="1100" b="0" i="0" u="none" strike="noStrike" baseline="0" dirty="0" smtClean="0">
                          <a:solidFill>
                            <a:schemeClr val="tx1"/>
                          </a:solidFill>
                          <a:effectLst/>
                          <a:latin typeface="Marianne" panose="02000000000000000000" pitchFamily="2" charset="0"/>
                        </a:rPr>
                        <a:t> l’indicateur : 1</a:t>
                      </a:r>
                      <a:r>
                        <a:rPr lang="fr-FR" sz="1100" b="0" i="0" u="none" strike="noStrike" baseline="30000" dirty="0" smtClean="0">
                          <a:solidFill>
                            <a:schemeClr val="tx1"/>
                          </a:solidFill>
                          <a:effectLst/>
                          <a:latin typeface="Marianne" panose="02000000000000000000" pitchFamily="2" charset="0"/>
                        </a:rPr>
                        <a:t>er</a:t>
                      </a:r>
                      <a:r>
                        <a:rPr lang="fr-FR" sz="1100" b="0" i="0" u="none" strike="noStrike" baseline="0" dirty="0" smtClean="0">
                          <a:solidFill>
                            <a:schemeClr val="tx1"/>
                          </a:solidFill>
                          <a:effectLst/>
                          <a:latin typeface="Marianne" panose="02000000000000000000" pitchFamily="2" charset="0"/>
                        </a:rPr>
                        <a:t> trimestre 2024</a:t>
                      </a:r>
                      <a:endParaRPr lang="fr-FR" sz="1100" b="0"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extLst>
                  <a:ext uri="{0D108BD9-81ED-4DB2-BD59-A6C34878D82A}">
                    <a16:rowId xmlns:a16="http://schemas.microsoft.com/office/drawing/2014/main" val="994654761"/>
                  </a:ext>
                </a:extLst>
              </a:tr>
              <a:tr h="329387">
                <a:tc>
                  <a:txBody>
                    <a:bodyPr/>
                    <a:lstStyle/>
                    <a:p>
                      <a:pPr algn="l" fontAlgn="ctr"/>
                      <a:r>
                        <a:rPr lang="fr-FR" sz="1100" u="none" strike="noStrike" dirty="0">
                          <a:effectLst/>
                          <a:latin typeface="Marianne" panose="02000000000000000000" pitchFamily="2" charset="0"/>
                        </a:rPr>
                        <a:t>Indicateur 19</a:t>
                      </a:r>
                      <a:endParaRPr lang="fr-FR" sz="1100" b="1"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tc>
                  <a:txBody>
                    <a:bodyPr/>
                    <a:lstStyle/>
                    <a:p>
                      <a:pPr algn="l" fontAlgn="ctr"/>
                      <a:r>
                        <a:rPr lang="fr-FR" sz="1100" u="none" strike="noStrike" dirty="0">
                          <a:effectLst/>
                          <a:latin typeface="Marianne" panose="02000000000000000000" pitchFamily="2" charset="0"/>
                        </a:rPr>
                        <a:t>Augmentation du taux de générosité (don du sang) francilien</a:t>
                      </a:r>
                      <a:endParaRPr lang="fr-FR" sz="1100" b="1"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tc>
                  <a:txBody>
                    <a:bodyPr/>
                    <a:lstStyle/>
                    <a:p>
                      <a:pPr algn="l" fontAlgn="ctr"/>
                      <a:r>
                        <a:rPr lang="fr-FR" sz="1100" b="1" i="0" u="none" strike="noStrike" dirty="0" smtClean="0">
                          <a:solidFill>
                            <a:srgbClr val="000000"/>
                          </a:solidFill>
                          <a:effectLst/>
                          <a:latin typeface="Marianne" panose="02000000000000000000" pitchFamily="2" charset="0"/>
                        </a:rPr>
                        <a:t>2022</a:t>
                      </a:r>
                    </a:p>
                    <a:p>
                      <a:pPr algn="l" fontAlgn="ctr"/>
                      <a:r>
                        <a:rPr lang="fr-FR" sz="1100" b="0" i="0" u="none" strike="noStrike" dirty="0" smtClean="0">
                          <a:solidFill>
                            <a:srgbClr val="000000"/>
                          </a:solidFill>
                          <a:effectLst/>
                          <a:latin typeface="Marianne" panose="02000000000000000000" pitchFamily="2" charset="0"/>
                        </a:rPr>
                        <a:t>2%</a:t>
                      </a:r>
                      <a:endParaRPr lang="fr-FR" sz="1100" b="0"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tc>
                  <a:txBody>
                    <a:bodyPr/>
                    <a:lstStyle/>
                    <a:p>
                      <a:pPr algn="ctr" fontAlgn="ctr"/>
                      <a:r>
                        <a:rPr lang="fr-FR" sz="1100" b="0" i="0" u="none" strike="noStrike" dirty="0" smtClean="0">
                          <a:solidFill>
                            <a:srgbClr val="000000"/>
                          </a:solidFill>
                          <a:effectLst/>
                          <a:latin typeface="Marianne" panose="02000000000000000000" pitchFamily="2" charset="0"/>
                        </a:rPr>
                        <a:t>Atteindre la moyenne nationale : 3,52%</a:t>
                      </a:r>
                      <a:endParaRPr lang="fr-FR" sz="1100" b="0"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extLst>
                  <a:ext uri="{0D108BD9-81ED-4DB2-BD59-A6C34878D82A}">
                    <a16:rowId xmlns:a16="http://schemas.microsoft.com/office/drawing/2014/main" val="3479669373"/>
                  </a:ext>
                </a:extLst>
              </a:tr>
              <a:tr h="329387">
                <a:tc>
                  <a:txBody>
                    <a:bodyPr/>
                    <a:lstStyle/>
                    <a:p>
                      <a:pPr algn="l" fontAlgn="ctr"/>
                      <a:r>
                        <a:rPr lang="fr-FR" sz="1100" u="none" strike="noStrike" dirty="0">
                          <a:effectLst/>
                          <a:latin typeface="Marianne" panose="02000000000000000000" pitchFamily="2" charset="0"/>
                        </a:rPr>
                        <a:t>Indicateur 20</a:t>
                      </a:r>
                      <a:endParaRPr lang="fr-FR" sz="1100" b="1"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tc>
                  <a:txBody>
                    <a:bodyPr/>
                    <a:lstStyle/>
                    <a:p>
                      <a:pPr algn="l" fontAlgn="ctr"/>
                      <a:r>
                        <a:rPr lang="fr-FR" sz="1100" u="none" strike="noStrike" dirty="0">
                          <a:effectLst/>
                          <a:latin typeface="Marianne" panose="02000000000000000000" pitchFamily="2" charset="0"/>
                        </a:rPr>
                        <a:t/>
                      </a:r>
                      <a:br>
                        <a:rPr lang="fr-FR" sz="1100" u="none" strike="noStrike" dirty="0">
                          <a:effectLst/>
                          <a:latin typeface="Marianne" panose="02000000000000000000" pitchFamily="2" charset="0"/>
                        </a:rPr>
                      </a:br>
                      <a:r>
                        <a:rPr lang="fr-FR" sz="1100" u="none" strike="noStrike" dirty="0" smtClean="0">
                          <a:effectLst/>
                          <a:latin typeface="Marianne" panose="02000000000000000000" pitchFamily="2" charset="0"/>
                        </a:rPr>
                        <a:t>Nombre </a:t>
                      </a:r>
                      <a:r>
                        <a:rPr lang="fr-FR" sz="1100" u="none" strike="noStrike" dirty="0">
                          <a:effectLst/>
                          <a:latin typeface="Marianne" panose="02000000000000000000" pitchFamily="2" charset="0"/>
                        </a:rPr>
                        <a:t>de prélèvement SME (patient décédé en état de mort encéphalique</a:t>
                      </a:r>
                      <a:r>
                        <a:rPr lang="fr-FR" sz="1100" u="none" strike="noStrike" dirty="0" smtClean="0">
                          <a:effectLst/>
                          <a:latin typeface="Marianne" panose="02000000000000000000" pitchFamily="2" charset="0"/>
                        </a:rPr>
                        <a:t>)</a:t>
                      </a:r>
                      <a:endParaRPr lang="fr-FR" sz="1100" b="1"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tc>
                  <a:txBody>
                    <a:bodyPr/>
                    <a:lstStyle/>
                    <a:p>
                      <a:pPr algn="l" fontAlgn="ctr"/>
                      <a:r>
                        <a:rPr lang="fr-FR" sz="1100" b="1" i="0" u="none" strike="noStrike" dirty="0" smtClean="0">
                          <a:solidFill>
                            <a:srgbClr val="000000"/>
                          </a:solidFill>
                          <a:effectLst/>
                          <a:latin typeface="Marianne" panose="02000000000000000000" pitchFamily="2" charset="0"/>
                        </a:rPr>
                        <a:t>2022</a:t>
                      </a:r>
                    </a:p>
                    <a:p>
                      <a:pPr algn="l" fontAlgn="ctr"/>
                      <a:r>
                        <a:rPr lang="fr-FR" sz="1100" b="0" i="0" u="none" strike="noStrike" dirty="0" smtClean="0">
                          <a:solidFill>
                            <a:srgbClr val="000000"/>
                          </a:solidFill>
                          <a:effectLst/>
                          <a:latin typeface="Marianne" panose="02000000000000000000" pitchFamily="2" charset="0"/>
                        </a:rPr>
                        <a:t>180</a:t>
                      </a:r>
                      <a:endParaRPr lang="fr-FR" sz="1100" b="0"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tc>
                  <a:txBody>
                    <a:bodyPr/>
                    <a:lstStyle/>
                    <a:p>
                      <a:pPr algn="ctr" fontAlgn="ctr"/>
                      <a:r>
                        <a:rPr lang="fr-FR" sz="1100" b="0" i="0" u="none" strike="noStrike" dirty="0" smtClean="0">
                          <a:solidFill>
                            <a:srgbClr val="000000"/>
                          </a:solidFill>
                          <a:effectLst/>
                          <a:latin typeface="Marianne" panose="02000000000000000000" pitchFamily="2" charset="0"/>
                        </a:rPr>
                        <a:t>300</a:t>
                      </a:r>
                      <a:endParaRPr lang="fr-FR" sz="1100" b="0" i="0" u="none" strike="noStrike" dirty="0">
                        <a:solidFill>
                          <a:srgbClr val="000000"/>
                        </a:solidFill>
                        <a:effectLst/>
                        <a:latin typeface="Marianne" panose="02000000000000000000" pitchFamily="2" charset="0"/>
                      </a:endParaRPr>
                    </a:p>
                  </a:txBody>
                  <a:tcPr marL="4267" marR="4267" marT="4267" marB="0" anchor="ctr">
                    <a:solidFill>
                      <a:schemeClr val="accent3">
                        <a:lumMod val="40000"/>
                        <a:lumOff val="60000"/>
                      </a:schemeClr>
                    </a:solidFill>
                  </a:tcPr>
                </a:tc>
                <a:extLst>
                  <a:ext uri="{0D108BD9-81ED-4DB2-BD59-A6C34878D82A}">
                    <a16:rowId xmlns:a16="http://schemas.microsoft.com/office/drawing/2014/main" val="2363582380"/>
                  </a:ext>
                </a:extLst>
              </a:tr>
              <a:tr h="654507">
                <a:tc>
                  <a:txBody>
                    <a:bodyPr/>
                    <a:lstStyle/>
                    <a:p>
                      <a:pPr algn="l" fontAlgn="ctr"/>
                      <a:r>
                        <a:rPr lang="fr-FR" sz="1100" u="none" strike="noStrike" dirty="0">
                          <a:effectLst/>
                          <a:latin typeface="Marianne" panose="02000000000000000000" pitchFamily="2" charset="0"/>
                        </a:rPr>
                        <a:t>Indicateur 21</a:t>
                      </a:r>
                      <a:endParaRPr lang="fr-FR" sz="1100" b="1" i="0" u="none" strike="noStrike" dirty="0">
                        <a:solidFill>
                          <a:srgbClr val="000000"/>
                        </a:solidFill>
                        <a:effectLst/>
                        <a:latin typeface="Marianne" panose="02000000000000000000" pitchFamily="2" charset="0"/>
                      </a:endParaRPr>
                    </a:p>
                  </a:txBody>
                  <a:tcPr marL="4267" marR="4267" marT="4267" marB="0" anchor="ctr">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l" fontAlgn="ctr"/>
                      <a:r>
                        <a:rPr lang="fr-FR" sz="1100" u="none" strike="noStrike" dirty="0">
                          <a:effectLst/>
                          <a:latin typeface="Marianne" panose="02000000000000000000" pitchFamily="2" charset="0"/>
                        </a:rPr>
                        <a:t>Part des Franciliens ayant déclaré un médecin traitant, dont patients en affection de longue durée et dont patients de moins de 16 ans</a:t>
                      </a:r>
                      <a:endParaRPr lang="fr-FR" sz="1100" b="1" i="0" u="none" strike="noStrike" dirty="0">
                        <a:solidFill>
                          <a:srgbClr val="000000"/>
                        </a:solidFill>
                        <a:effectLst/>
                        <a:latin typeface="Marianne" panose="02000000000000000000" pitchFamily="2" charset="0"/>
                      </a:endParaRPr>
                    </a:p>
                  </a:txBody>
                  <a:tcPr marL="4267" marR="4267" marT="4267" marB="0" anchor="ctr">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l" fontAlgn="ctr"/>
                      <a:r>
                        <a:rPr lang="fr-FR" sz="1100" b="1" i="0" u="none" strike="noStrike" dirty="0" smtClean="0">
                          <a:solidFill>
                            <a:schemeClr val="tx1"/>
                          </a:solidFill>
                          <a:effectLst/>
                          <a:latin typeface="Marianne" panose="02000000000000000000" pitchFamily="2" charset="0"/>
                        </a:rPr>
                        <a:t>2022</a:t>
                      </a:r>
                    </a:p>
                    <a:p>
                      <a:pPr algn="l" fontAlgn="ctr"/>
                      <a:r>
                        <a:rPr lang="fr-FR" sz="1100" b="0" i="0" u="none" strike="noStrike" dirty="0" smtClean="0">
                          <a:solidFill>
                            <a:schemeClr val="tx1"/>
                          </a:solidFill>
                          <a:effectLst/>
                          <a:latin typeface="Marianne" panose="02000000000000000000" pitchFamily="2" charset="0"/>
                        </a:rPr>
                        <a:t>Part totale des Franciliens : 79,2%</a:t>
                      </a:r>
                    </a:p>
                    <a:p>
                      <a:pPr algn="l" fontAlgn="ctr"/>
                      <a:r>
                        <a:rPr lang="fr-FR" sz="1100" b="0" i="0" u="none" strike="noStrike" dirty="0" smtClean="0">
                          <a:solidFill>
                            <a:schemeClr val="tx1"/>
                          </a:solidFill>
                          <a:effectLst/>
                          <a:latin typeface="Marianne" panose="02000000000000000000" pitchFamily="2" charset="0"/>
                        </a:rPr>
                        <a:t>Part des Franciliens en ALD : 92,5%</a:t>
                      </a:r>
                    </a:p>
                    <a:p>
                      <a:pPr algn="l" fontAlgn="ctr"/>
                      <a:r>
                        <a:rPr lang="fr-FR" sz="1100" b="0" i="0" u="none" strike="noStrike" dirty="0" smtClean="0">
                          <a:solidFill>
                            <a:schemeClr val="tx1"/>
                          </a:solidFill>
                          <a:effectLst/>
                          <a:latin typeface="Marianne" panose="02000000000000000000" pitchFamily="2" charset="0"/>
                        </a:rPr>
                        <a:t>Part des Franciliens de moins de 16 ans : 46,2%</a:t>
                      </a:r>
                    </a:p>
                  </a:txBody>
                  <a:tcPr marL="4267" marR="4267" marT="4267" marB="0" anchor="ctr">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effectLst/>
                          <a:latin typeface="Marianne" panose="02000000000000000000" pitchFamily="2" charset="0"/>
                        </a:rPr>
                        <a:t>100% pour les Franciliens en ALD </a:t>
                      </a:r>
                    </a:p>
                    <a:p>
                      <a:pPr algn="ctr" fontAlgn="ctr"/>
                      <a:r>
                        <a:rPr lang="fr-FR" sz="1100" b="0" i="0" u="none" strike="noStrike" dirty="0" smtClean="0">
                          <a:solidFill>
                            <a:schemeClr val="tx1"/>
                          </a:solidFill>
                          <a:effectLst/>
                          <a:latin typeface="Marianne" panose="02000000000000000000" pitchFamily="2" charset="0"/>
                        </a:rPr>
                        <a:t>75% pour</a:t>
                      </a:r>
                      <a:r>
                        <a:rPr lang="fr-FR" sz="1100" b="0" i="0" u="none" strike="noStrike" baseline="0" dirty="0" smtClean="0">
                          <a:solidFill>
                            <a:schemeClr val="tx1"/>
                          </a:solidFill>
                          <a:effectLst/>
                          <a:latin typeface="Marianne" panose="02000000000000000000" pitchFamily="2" charset="0"/>
                        </a:rPr>
                        <a:t> les </a:t>
                      </a:r>
                      <a:r>
                        <a:rPr lang="fr-FR" sz="1100" b="0" i="0" u="none" strike="noStrike" dirty="0" smtClean="0">
                          <a:solidFill>
                            <a:schemeClr val="tx1"/>
                          </a:solidFill>
                          <a:effectLst/>
                          <a:latin typeface="Marianne" panose="02000000000000000000" pitchFamily="2" charset="0"/>
                        </a:rPr>
                        <a:t>Franciliens de </a:t>
                      </a:r>
                      <a:r>
                        <a:rPr lang="fr-FR" sz="1100" b="0" i="0" u="none" strike="noStrike" baseline="0" dirty="0" smtClean="0">
                          <a:solidFill>
                            <a:schemeClr val="tx1"/>
                          </a:solidFill>
                          <a:effectLst/>
                          <a:latin typeface="Marianne" panose="02000000000000000000" pitchFamily="2" charset="0"/>
                        </a:rPr>
                        <a:t>moins de 16 ans</a:t>
                      </a:r>
                      <a:endParaRPr lang="fr-FR" sz="1100" b="0" i="0" u="none" strike="noStrike" dirty="0" smtClean="0">
                        <a:solidFill>
                          <a:schemeClr val="tx1"/>
                        </a:solidFill>
                        <a:effectLst/>
                        <a:latin typeface="Marianne" panose="02000000000000000000" pitchFamily="2" charset="0"/>
                      </a:endParaRPr>
                    </a:p>
                  </a:txBody>
                  <a:tcPr marL="4267" marR="4267" marT="4267" marB="0" anchor="ctr">
                    <a:lnB w="12700" cap="flat" cmpd="sng" algn="ctr">
                      <a:solidFill>
                        <a:schemeClr val="tx1"/>
                      </a:solidFill>
                      <a:prstDash val="solid"/>
                      <a:round/>
                      <a:headEnd type="none" w="med" len="med"/>
                      <a:tailEnd type="none" w="med" len="med"/>
                    </a:lnB>
                    <a:solidFill>
                      <a:schemeClr val="accent3">
                        <a:lumMod val="40000"/>
                        <a:lumOff val="60000"/>
                      </a:schemeClr>
                    </a:solidFill>
                  </a:tcPr>
                </a:tc>
                <a:extLst>
                  <a:ext uri="{0D108BD9-81ED-4DB2-BD59-A6C34878D82A}">
                    <a16:rowId xmlns:a16="http://schemas.microsoft.com/office/drawing/2014/main" val="968616353"/>
                  </a:ext>
                </a:extLst>
              </a:tr>
            </a:tbl>
          </a:graphicData>
        </a:graphic>
      </p:graphicFrame>
      <p:sp>
        <p:nvSpPr>
          <p:cNvPr id="10" name="ZoneTexte 9"/>
          <p:cNvSpPr txBox="1"/>
          <p:nvPr/>
        </p:nvSpPr>
        <p:spPr>
          <a:xfrm>
            <a:off x="2880854" y="62309"/>
            <a:ext cx="8701548" cy="707831"/>
          </a:xfrm>
          <a:prstGeom prst="rect">
            <a:avLst/>
          </a:prstGeom>
          <a:solidFill>
            <a:srgbClr val="002395"/>
          </a:solidFill>
        </p:spPr>
        <p:txBody>
          <a:bodyPr vert="horz" lIns="91440" tIns="45720" rIns="91440" bIns="45720" rtlCol="0" anchor="ctr">
            <a:normAutofit/>
          </a:bodyPr>
          <a:lstStyle>
            <a:lvl1pPr marL="19050" indent="0" algn="ctr" defTabSz="1219170">
              <a:lnSpc>
                <a:spcPct val="90000"/>
              </a:lnSpc>
              <a:spcBef>
                <a:spcPct val="0"/>
              </a:spcBef>
              <a:buNone/>
              <a:tabLst/>
              <a:defRPr sz="2800" b="1">
                <a:solidFill>
                  <a:schemeClr val="bg1"/>
                </a:solidFill>
                <a:latin typeface="+mj-lt"/>
                <a:ea typeface="+mj-ea"/>
                <a:cs typeface="+mj-cs"/>
              </a:defRPr>
            </a:lvl1pPr>
          </a:lstStyle>
          <a:p>
            <a:pPr marL="25399" defTabSz="1625519">
              <a:defRPr/>
            </a:pPr>
            <a:r>
              <a:rPr lang="fr-FR" dirty="0">
                <a:solidFill>
                  <a:srgbClr val="FFFFFF"/>
                </a:solidFill>
                <a:latin typeface="Marianne"/>
              </a:rPr>
              <a:t>Les 33 indicateurs du PRS3 – Axe 3 &amp; 4</a:t>
            </a:r>
            <a:endParaRPr lang="fr-FR" dirty="0">
              <a:solidFill>
                <a:srgbClr val="FFFFFF"/>
              </a:solidFill>
              <a:latin typeface="Marianne"/>
            </a:endParaRPr>
          </a:p>
        </p:txBody>
      </p:sp>
      <p:graphicFrame>
        <p:nvGraphicFramePr>
          <p:cNvPr id="14" name="Tableau 13"/>
          <p:cNvGraphicFramePr>
            <a:graphicFrameLocks noGrp="1"/>
          </p:cNvGraphicFramePr>
          <p:nvPr>
            <p:extLst/>
          </p:nvPr>
        </p:nvGraphicFramePr>
        <p:xfrm>
          <a:off x="47328" y="4574292"/>
          <a:ext cx="12024142" cy="2720585"/>
        </p:xfrm>
        <a:graphic>
          <a:graphicData uri="http://schemas.openxmlformats.org/drawingml/2006/table">
            <a:tbl>
              <a:tblPr>
                <a:tableStyleId>{5C22544A-7EE6-4342-B048-85BDC9FD1C3A}</a:tableStyleId>
              </a:tblPr>
              <a:tblGrid>
                <a:gridCol w="960107">
                  <a:extLst>
                    <a:ext uri="{9D8B030D-6E8A-4147-A177-3AD203B41FA5}">
                      <a16:colId xmlns:a16="http://schemas.microsoft.com/office/drawing/2014/main" val="3914119386"/>
                    </a:ext>
                  </a:extLst>
                </a:gridCol>
                <a:gridCol w="5184576">
                  <a:extLst>
                    <a:ext uri="{9D8B030D-6E8A-4147-A177-3AD203B41FA5}">
                      <a16:colId xmlns:a16="http://schemas.microsoft.com/office/drawing/2014/main" val="2961540022"/>
                    </a:ext>
                  </a:extLst>
                </a:gridCol>
                <a:gridCol w="3264363">
                  <a:extLst>
                    <a:ext uri="{9D8B030D-6E8A-4147-A177-3AD203B41FA5}">
                      <a16:colId xmlns:a16="http://schemas.microsoft.com/office/drawing/2014/main" val="3808935027"/>
                    </a:ext>
                  </a:extLst>
                </a:gridCol>
                <a:gridCol w="2615096">
                  <a:extLst>
                    <a:ext uri="{9D8B030D-6E8A-4147-A177-3AD203B41FA5}">
                      <a16:colId xmlns:a16="http://schemas.microsoft.com/office/drawing/2014/main" val="3121354527"/>
                    </a:ext>
                  </a:extLst>
                </a:gridCol>
              </a:tblGrid>
              <a:tr h="495349">
                <a:tc>
                  <a:txBody>
                    <a:bodyPr/>
                    <a:lstStyle/>
                    <a:p>
                      <a:pPr algn="l" fontAlgn="ctr"/>
                      <a:r>
                        <a:rPr lang="fr-FR" sz="1100" b="0" u="none" strike="noStrike" dirty="0">
                          <a:effectLst/>
                          <a:latin typeface="Marianne" panose="02000000000000000000" pitchFamily="2" charset="0"/>
                        </a:rPr>
                        <a:t>Indicateur 22</a:t>
                      </a:r>
                      <a:endParaRPr lang="fr-FR" sz="1100" b="0" i="0" u="none" strike="noStrike" dirty="0">
                        <a:solidFill>
                          <a:srgbClr val="000000"/>
                        </a:solidFill>
                        <a:effectLst/>
                        <a:latin typeface="Marianne" panose="02000000000000000000" pitchFamily="2" charset="0"/>
                      </a:endParaRPr>
                    </a:p>
                  </a:txBody>
                  <a:tcPr marL="7669" marR="7669" marT="7669" marB="0" anchor="ctr">
                    <a:solidFill>
                      <a:srgbClr val="EDE2F6"/>
                    </a:solidFill>
                  </a:tcPr>
                </a:tc>
                <a:tc>
                  <a:txBody>
                    <a:bodyPr/>
                    <a:lstStyle/>
                    <a:p>
                      <a:pPr algn="l" fontAlgn="ctr"/>
                      <a:r>
                        <a:rPr lang="fr-FR" sz="1100" b="0" u="none" strike="noStrike" dirty="0">
                          <a:effectLst/>
                          <a:latin typeface="Marianne" panose="02000000000000000000" pitchFamily="2" charset="0"/>
                        </a:rPr>
                        <a:t>Evolution du nombre de contrats d'allocation d'études (CAE) et des contrats d'engagement de service public (CESP)</a:t>
                      </a:r>
                      <a:endParaRPr lang="fr-FR" sz="1100" b="0" i="0" u="none" strike="noStrike" dirty="0">
                        <a:solidFill>
                          <a:srgbClr val="000000"/>
                        </a:solidFill>
                        <a:effectLst/>
                        <a:latin typeface="Marianne" panose="02000000000000000000" pitchFamily="2" charset="0"/>
                      </a:endParaRPr>
                    </a:p>
                  </a:txBody>
                  <a:tcPr marL="7669" marR="7669" marT="7669" marB="0" anchor="ctr">
                    <a:solidFill>
                      <a:srgbClr val="EDE2F6"/>
                    </a:solidFill>
                  </a:tcPr>
                </a:tc>
                <a:tc>
                  <a:txBody>
                    <a:bodyPr/>
                    <a:lstStyle/>
                    <a:p>
                      <a:pPr algn="l"/>
                      <a:r>
                        <a:rPr lang="fr-FR" sz="1100" b="1" dirty="0" smtClean="0">
                          <a:latin typeface="Marianne" panose="02000000000000000000" pitchFamily="2" charset="0"/>
                        </a:rPr>
                        <a:t>2022</a:t>
                      </a:r>
                    </a:p>
                    <a:p>
                      <a:pPr algn="l"/>
                      <a:r>
                        <a:rPr lang="fr-FR" sz="1100" b="0" dirty="0" smtClean="0">
                          <a:latin typeface="Marianne" panose="02000000000000000000" pitchFamily="2" charset="0"/>
                        </a:rPr>
                        <a:t>538</a:t>
                      </a:r>
                      <a:r>
                        <a:rPr lang="fr-FR" sz="1100" b="0" baseline="0" dirty="0" smtClean="0">
                          <a:latin typeface="Marianne" panose="02000000000000000000" pitchFamily="2" charset="0"/>
                        </a:rPr>
                        <a:t> CAE</a:t>
                      </a:r>
                    </a:p>
                    <a:p>
                      <a:pPr algn="l"/>
                      <a:r>
                        <a:rPr lang="fr-FR" sz="1100" b="0" baseline="0" dirty="0" smtClean="0">
                          <a:latin typeface="Marianne" panose="02000000000000000000" pitchFamily="2" charset="0"/>
                        </a:rPr>
                        <a:t>51 CESP</a:t>
                      </a:r>
                      <a:endParaRPr lang="fr-FR" sz="1100" b="0" dirty="0">
                        <a:latin typeface="Marianne" panose="02000000000000000000" pitchFamily="2" charset="0"/>
                      </a:endParaRPr>
                    </a:p>
                  </a:txBody>
                  <a:tcPr marL="7669" marR="7669" marT="7669" marB="0" anchor="ctr">
                    <a:solidFill>
                      <a:srgbClr val="EDE2F6"/>
                    </a:solidFill>
                  </a:tcPr>
                </a:tc>
                <a:tc>
                  <a:txBody>
                    <a:bodyPr/>
                    <a:lstStyle/>
                    <a:p>
                      <a:pPr algn="ctr"/>
                      <a:r>
                        <a:rPr lang="fr-FR" sz="1100" b="0" dirty="0" smtClean="0">
                          <a:latin typeface="Marianne" panose="02000000000000000000" pitchFamily="2" charset="0"/>
                        </a:rPr>
                        <a:t>900 CAE</a:t>
                      </a:r>
                    </a:p>
                    <a:p>
                      <a:pPr algn="ctr"/>
                      <a:r>
                        <a:rPr lang="fr-FR" sz="1100" b="0" dirty="0" smtClean="0">
                          <a:latin typeface="Marianne" panose="02000000000000000000" pitchFamily="2" charset="0"/>
                        </a:rPr>
                        <a:t>71 CESP</a:t>
                      </a:r>
                      <a:endParaRPr lang="fr-FR" sz="1100" b="0" dirty="0">
                        <a:latin typeface="Marianne" panose="02000000000000000000" pitchFamily="2" charset="0"/>
                      </a:endParaRPr>
                    </a:p>
                  </a:txBody>
                  <a:tcPr marL="7669" marR="7669" marT="7669" marB="0" anchor="ctr">
                    <a:solidFill>
                      <a:srgbClr val="EDE2F6"/>
                    </a:solidFill>
                  </a:tcPr>
                </a:tc>
                <a:extLst>
                  <a:ext uri="{0D108BD9-81ED-4DB2-BD59-A6C34878D82A}">
                    <a16:rowId xmlns:a16="http://schemas.microsoft.com/office/drawing/2014/main" val="657409125"/>
                  </a:ext>
                </a:extLst>
              </a:tr>
              <a:tr h="820469">
                <a:tc>
                  <a:txBody>
                    <a:bodyPr/>
                    <a:lstStyle/>
                    <a:p>
                      <a:pPr algn="l" fontAlgn="ctr"/>
                      <a:r>
                        <a:rPr lang="fr-FR" sz="1100" b="0" u="none" strike="noStrike" dirty="0">
                          <a:effectLst/>
                          <a:latin typeface="Marianne" panose="02000000000000000000" pitchFamily="2" charset="0"/>
                        </a:rPr>
                        <a:t>Indicateur 23</a:t>
                      </a:r>
                      <a:endParaRPr lang="fr-FR" sz="1100" b="0" i="0" u="none" strike="noStrike" dirty="0">
                        <a:solidFill>
                          <a:srgbClr val="000000"/>
                        </a:solidFill>
                        <a:effectLst/>
                        <a:latin typeface="Marianne" panose="02000000000000000000" pitchFamily="2" charset="0"/>
                      </a:endParaRPr>
                    </a:p>
                  </a:txBody>
                  <a:tcPr marL="7669" marR="7669" marT="7669" marB="0" anchor="ctr">
                    <a:solidFill>
                      <a:srgbClr val="EDE2F6"/>
                    </a:solidFill>
                  </a:tcPr>
                </a:tc>
                <a:tc>
                  <a:txBody>
                    <a:bodyPr/>
                    <a:lstStyle/>
                    <a:p>
                      <a:pPr algn="l" fontAlgn="ctr"/>
                      <a:r>
                        <a:rPr lang="fr-FR" sz="1100" b="0" u="none" strike="noStrike" dirty="0">
                          <a:effectLst/>
                          <a:latin typeface="Marianne" panose="02000000000000000000" pitchFamily="2" charset="0"/>
                        </a:rPr>
                        <a:t>Evolution du nombre de postes partagés entre ville et hôpital et entre CHU et hors CHU (en chiffres annuels)</a:t>
                      </a:r>
                      <a:endParaRPr lang="fr-FR" sz="1100" b="0" i="0" u="none" strike="noStrike" dirty="0">
                        <a:solidFill>
                          <a:srgbClr val="000000"/>
                        </a:solidFill>
                        <a:effectLst/>
                        <a:latin typeface="Marianne" panose="02000000000000000000" pitchFamily="2" charset="0"/>
                      </a:endParaRPr>
                    </a:p>
                  </a:txBody>
                  <a:tcPr marL="7669" marR="7669" marT="7669" marB="0" anchor="ctr">
                    <a:solidFill>
                      <a:srgbClr val="EDE2F6"/>
                    </a:solidFill>
                  </a:tcPr>
                </a:tc>
                <a:tc>
                  <a:txBody>
                    <a:bodyPr/>
                    <a:lstStyle/>
                    <a:p>
                      <a:pPr marL="0" marR="0" lvl="0" indent="0" algn="l" defTabSz="1097280" rtl="0" eaLnBrk="1" fontAlgn="auto" latinLnBrk="0" hangingPunct="1">
                        <a:lnSpc>
                          <a:spcPct val="100000"/>
                        </a:lnSpc>
                        <a:spcBef>
                          <a:spcPts val="0"/>
                        </a:spcBef>
                        <a:spcAft>
                          <a:spcPts val="0"/>
                        </a:spcAft>
                        <a:buClrTx/>
                        <a:buSzTx/>
                        <a:buFontTx/>
                        <a:buNone/>
                        <a:tabLst/>
                        <a:defRPr/>
                      </a:pPr>
                      <a:r>
                        <a:rPr lang="fr-FR" sz="1100" b="1" dirty="0" smtClean="0">
                          <a:latin typeface="Marianne" panose="02000000000000000000" pitchFamily="2" charset="0"/>
                        </a:rPr>
                        <a:t>2022</a:t>
                      </a:r>
                    </a:p>
                    <a:p>
                      <a:pPr marL="0" marR="0" lvl="0" indent="0" algn="l" defTabSz="1097280" rtl="0" eaLnBrk="1" fontAlgn="auto" latinLnBrk="0" hangingPunct="1">
                        <a:lnSpc>
                          <a:spcPct val="100000"/>
                        </a:lnSpc>
                        <a:spcBef>
                          <a:spcPts val="0"/>
                        </a:spcBef>
                        <a:spcAft>
                          <a:spcPts val="0"/>
                        </a:spcAft>
                        <a:buClrTx/>
                        <a:buSzTx/>
                        <a:buFontTx/>
                        <a:buNone/>
                        <a:tabLst/>
                        <a:defRPr/>
                      </a:pPr>
                      <a:r>
                        <a:rPr lang="fr-FR" sz="1100" b="0" u="none" strike="noStrike" kern="1200" dirty="0" smtClean="0">
                          <a:solidFill>
                            <a:schemeClr val="dk1"/>
                          </a:solidFill>
                          <a:effectLst/>
                          <a:latin typeface="Marianne" panose="02000000000000000000" pitchFamily="2" charset="0"/>
                          <a:ea typeface="+mn-ea"/>
                          <a:cs typeface="+mn-cs"/>
                        </a:rPr>
                        <a:t>Assistants spécialistes à temps partagé entre établissements de santé : 121</a:t>
                      </a:r>
                    </a:p>
                    <a:p>
                      <a:pPr marL="0" marR="0" lvl="0" indent="0" algn="l" defTabSz="1097280" rtl="0" eaLnBrk="1" fontAlgn="auto" latinLnBrk="0" hangingPunct="1">
                        <a:lnSpc>
                          <a:spcPct val="100000"/>
                        </a:lnSpc>
                        <a:spcBef>
                          <a:spcPts val="0"/>
                        </a:spcBef>
                        <a:spcAft>
                          <a:spcPts val="0"/>
                        </a:spcAft>
                        <a:buClrTx/>
                        <a:buSzTx/>
                        <a:buFontTx/>
                        <a:buNone/>
                        <a:tabLst/>
                        <a:defRPr/>
                      </a:pPr>
                      <a:r>
                        <a:rPr lang="fr-FR" sz="1100" b="0" u="none" strike="noStrike" kern="1200" dirty="0" smtClean="0">
                          <a:solidFill>
                            <a:schemeClr val="dk1"/>
                          </a:solidFill>
                          <a:effectLst/>
                          <a:latin typeface="Marianne" panose="02000000000000000000" pitchFamily="2" charset="0"/>
                          <a:ea typeface="+mn-ea"/>
                          <a:cs typeface="+mn-cs"/>
                        </a:rPr>
                        <a:t>Médecins spécialistes : 23</a:t>
                      </a:r>
                    </a:p>
                    <a:p>
                      <a:pPr marL="0" marR="0" lvl="0" indent="0" algn="l" defTabSz="1097280" rtl="0" eaLnBrk="1" fontAlgn="auto" latinLnBrk="0" hangingPunct="1">
                        <a:lnSpc>
                          <a:spcPct val="100000"/>
                        </a:lnSpc>
                        <a:spcBef>
                          <a:spcPts val="0"/>
                        </a:spcBef>
                        <a:spcAft>
                          <a:spcPts val="0"/>
                        </a:spcAft>
                        <a:buClrTx/>
                        <a:buSzTx/>
                        <a:buFontTx/>
                        <a:buNone/>
                        <a:tabLst/>
                        <a:defRPr/>
                      </a:pPr>
                      <a:r>
                        <a:rPr lang="fr-FR" sz="1100" b="0" u="none" strike="noStrike" kern="1200" dirty="0" smtClean="0">
                          <a:solidFill>
                            <a:schemeClr val="dk1"/>
                          </a:solidFill>
                          <a:effectLst/>
                          <a:latin typeface="Marianne" panose="02000000000000000000" pitchFamily="2" charset="0"/>
                          <a:ea typeface="+mn-ea"/>
                          <a:cs typeface="+mn-cs"/>
                        </a:rPr>
                        <a:t>Médecins généralistes : 12</a:t>
                      </a:r>
                    </a:p>
                  </a:txBody>
                  <a:tcPr marL="7669" marR="7669" marT="7669" marB="0" anchor="ctr">
                    <a:solidFill>
                      <a:srgbClr val="EDE2F6"/>
                    </a:solidFill>
                  </a:tcPr>
                </a:tc>
                <a:tc>
                  <a:txBody>
                    <a:bodyPr/>
                    <a:lstStyle/>
                    <a:p>
                      <a:pPr marL="0" marR="0" lvl="0" indent="0" algn="ctr" defTabSz="1097280" rtl="0" eaLnBrk="1" fontAlgn="auto" latinLnBrk="0" hangingPunct="1">
                        <a:lnSpc>
                          <a:spcPct val="100000"/>
                        </a:lnSpc>
                        <a:spcBef>
                          <a:spcPts val="0"/>
                        </a:spcBef>
                        <a:spcAft>
                          <a:spcPts val="0"/>
                        </a:spcAft>
                        <a:buClrTx/>
                        <a:buSzTx/>
                        <a:buFontTx/>
                        <a:buNone/>
                        <a:tabLst/>
                        <a:defRPr/>
                      </a:pPr>
                      <a:r>
                        <a:rPr lang="fr-FR" sz="1100" b="0" u="none" strike="noStrike" kern="1200" dirty="0" smtClean="0">
                          <a:solidFill>
                            <a:schemeClr val="dk1"/>
                          </a:solidFill>
                          <a:effectLst/>
                          <a:latin typeface="Marianne" panose="02000000000000000000" pitchFamily="2" charset="0"/>
                          <a:ea typeface="+mn-ea"/>
                          <a:cs typeface="+mn-cs"/>
                        </a:rPr>
                        <a:t>Assistants spécialistes à temps partagé entre établissements de santé : 140</a:t>
                      </a:r>
                    </a:p>
                    <a:p>
                      <a:pPr marL="0" marR="0" lvl="0" indent="0" algn="ctr" defTabSz="1097280" rtl="0" eaLnBrk="1" fontAlgn="auto" latinLnBrk="0" hangingPunct="1">
                        <a:lnSpc>
                          <a:spcPct val="100000"/>
                        </a:lnSpc>
                        <a:spcBef>
                          <a:spcPts val="0"/>
                        </a:spcBef>
                        <a:spcAft>
                          <a:spcPts val="0"/>
                        </a:spcAft>
                        <a:buClrTx/>
                        <a:buSzTx/>
                        <a:buFontTx/>
                        <a:buNone/>
                        <a:tabLst/>
                        <a:defRPr/>
                      </a:pPr>
                      <a:r>
                        <a:rPr lang="fr-FR" sz="1100" b="0" u="none" strike="noStrike" kern="1200" dirty="0" smtClean="0">
                          <a:solidFill>
                            <a:schemeClr val="dk1"/>
                          </a:solidFill>
                          <a:effectLst/>
                          <a:latin typeface="Marianne" panose="02000000000000000000" pitchFamily="2" charset="0"/>
                          <a:ea typeface="+mn-ea"/>
                          <a:cs typeface="+mn-cs"/>
                        </a:rPr>
                        <a:t>Médecins spécialistes : 35</a:t>
                      </a:r>
                    </a:p>
                    <a:p>
                      <a:pPr marL="0" marR="0" lvl="0" indent="0" algn="ctr" defTabSz="1097280" rtl="0" eaLnBrk="1" fontAlgn="auto" latinLnBrk="0" hangingPunct="1">
                        <a:lnSpc>
                          <a:spcPct val="100000"/>
                        </a:lnSpc>
                        <a:spcBef>
                          <a:spcPts val="0"/>
                        </a:spcBef>
                        <a:spcAft>
                          <a:spcPts val="0"/>
                        </a:spcAft>
                        <a:buClrTx/>
                        <a:buSzTx/>
                        <a:buFontTx/>
                        <a:buNone/>
                        <a:tabLst/>
                        <a:defRPr/>
                      </a:pPr>
                      <a:r>
                        <a:rPr lang="fr-FR" sz="1100" b="0" u="none" strike="noStrike" kern="1200" dirty="0" smtClean="0">
                          <a:solidFill>
                            <a:schemeClr val="dk1"/>
                          </a:solidFill>
                          <a:effectLst/>
                          <a:latin typeface="Marianne" panose="02000000000000000000" pitchFamily="2" charset="0"/>
                          <a:ea typeface="+mn-ea"/>
                          <a:cs typeface="+mn-cs"/>
                        </a:rPr>
                        <a:t>Médecins généralistes : 20</a:t>
                      </a:r>
                    </a:p>
                    <a:p>
                      <a:pPr marL="0" marR="0" lvl="0" indent="0" algn="ctr" defTabSz="1097280" rtl="0" eaLnBrk="1" fontAlgn="auto" latinLnBrk="0" hangingPunct="1">
                        <a:lnSpc>
                          <a:spcPct val="100000"/>
                        </a:lnSpc>
                        <a:spcBef>
                          <a:spcPts val="0"/>
                        </a:spcBef>
                        <a:spcAft>
                          <a:spcPts val="0"/>
                        </a:spcAft>
                        <a:buClrTx/>
                        <a:buSzTx/>
                        <a:buFontTx/>
                        <a:buNone/>
                        <a:tabLst/>
                        <a:defRPr/>
                      </a:pPr>
                      <a:endParaRPr lang="fr-FR" sz="1100" b="0" kern="1200" dirty="0" smtClean="0">
                        <a:solidFill>
                          <a:schemeClr val="dk1"/>
                        </a:solidFill>
                        <a:latin typeface="Marianne" panose="02000000000000000000" pitchFamily="2" charset="0"/>
                        <a:ea typeface="+mn-ea"/>
                        <a:cs typeface="+mn-cs"/>
                      </a:endParaRPr>
                    </a:p>
                  </a:txBody>
                  <a:tcPr marL="7669" marR="7669" marT="7669" marB="0" anchor="ctr">
                    <a:solidFill>
                      <a:srgbClr val="EDE2F6"/>
                    </a:solidFill>
                  </a:tcPr>
                </a:tc>
                <a:extLst>
                  <a:ext uri="{0D108BD9-81ED-4DB2-BD59-A6C34878D82A}">
                    <a16:rowId xmlns:a16="http://schemas.microsoft.com/office/drawing/2014/main" val="3431028453"/>
                  </a:ext>
                </a:extLst>
              </a:tr>
              <a:tr h="332789">
                <a:tc>
                  <a:txBody>
                    <a:bodyPr/>
                    <a:lstStyle/>
                    <a:p>
                      <a:pPr algn="l" fontAlgn="ctr"/>
                      <a:r>
                        <a:rPr lang="fr-FR" sz="1100" b="0" u="none" strike="noStrike" dirty="0">
                          <a:effectLst/>
                          <a:latin typeface="Marianne" panose="02000000000000000000" pitchFamily="2" charset="0"/>
                        </a:rPr>
                        <a:t>Indicateur 24</a:t>
                      </a:r>
                      <a:endParaRPr lang="fr-FR" sz="1100" b="0" i="0" u="none" strike="noStrike" dirty="0">
                        <a:solidFill>
                          <a:srgbClr val="000000"/>
                        </a:solidFill>
                        <a:effectLst/>
                        <a:latin typeface="Marianne" panose="02000000000000000000" pitchFamily="2" charset="0"/>
                      </a:endParaRPr>
                    </a:p>
                  </a:txBody>
                  <a:tcPr marL="7669" marR="7669" marT="7669" marB="0" anchor="ctr">
                    <a:solidFill>
                      <a:srgbClr val="EDE2F6"/>
                    </a:solidFill>
                  </a:tcPr>
                </a:tc>
                <a:tc>
                  <a:txBody>
                    <a:bodyPr/>
                    <a:lstStyle/>
                    <a:p>
                      <a:pPr algn="l" fontAlgn="ctr"/>
                      <a:r>
                        <a:rPr lang="fr-FR" sz="1100" b="0" u="none" strike="noStrike" dirty="0">
                          <a:effectLst/>
                          <a:latin typeface="Marianne" panose="02000000000000000000" pitchFamily="2" charset="0"/>
                        </a:rPr>
                        <a:t>Evolution de la densité des professionnels de santé et projections à moyen terme</a:t>
                      </a:r>
                      <a:endParaRPr lang="fr-FR" sz="1100" b="0" i="0" u="none" strike="noStrike" dirty="0">
                        <a:solidFill>
                          <a:srgbClr val="000000"/>
                        </a:solidFill>
                        <a:effectLst/>
                        <a:latin typeface="Marianne" panose="02000000000000000000" pitchFamily="2" charset="0"/>
                      </a:endParaRPr>
                    </a:p>
                  </a:txBody>
                  <a:tcPr marL="7669" marR="7669" marT="7669" marB="0" anchor="ctr">
                    <a:solidFill>
                      <a:srgbClr val="EDE2F6"/>
                    </a:solidFill>
                  </a:tcPr>
                </a:tc>
                <a:tc>
                  <a:txBody>
                    <a:bodyPr/>
                    <a:lstStyle/>
                    <a:p>
                      <a:pPr algn="l"/>
                      <a:r>
                        <a:rPr lang="fr-FR" sz="1100" b="1" dirty="0" smtClean="0">
                          <a:latin typeface="Marianne" panose="02000000000000000000" pitchFamily="2" charset="0"/>
                        </a:rPr>
                        <a:t>2022</a:t>
                      </a:r>
                    </a:p>
                    <a:p>
                      <a:pPr algn="l"/>
                      <a:r>
                        <a:rPr lang="fr-FR" sz="1100" b="0" dirty="0" smtClean="0">
                          <a:latin typeface="Marianne" panose="02000000000000000000" pitchFamily="2" charset="0"/>
                        </a:rPr>
                        <a:t>2337 professionnels</a:t>
                      </a:r>
                      <a:r>
                        <a:rPr lang="fr-FR" sz="1100" b="0" baseline="0" dirty="0" smtClean="0">
                          <a:latin typeface="Marianne" panose="02000000000000000000" pitchFamily="2" charset="0"/>
                        </a:rPr>
                        <a:t> de santé / 100 000 habitants</a:t>
                      </a:r>
                      <a:endParaRPr lang="fr-FR" sz="1100" b="0" dirty="0">
                        <a:latin typeface="Marianne" panose="02000000000000000000" pitchFamily="2" charset="0"/>
                      </a:endParaRPr>
                    </a:p>
                  </a:txBody>
                  <a:tcPr marL="7669" marR="7669" marT="7669" marB="0" anchor="ctr">
                    <a:solidFill>
                      <a:srgbClr val="EDE2F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100" b="0" dirty="0" smtClean="0">
                          <a:latin typeface="Marianne" panose="02000000000000000000" pitchFamily="2" charset="0"/>
                        </a:rPr>
                        <a:t>2500 professionnels</a:t>
                      </a:r>
                      <a:r>
                        <a:rPr lang="fr-FR" sz="1100" b="0" baseline="0" dirty="0" smtClean="0">
                          <a:latin typeface="Marianne" panose="02000000000000000000" pitchFamily="2" charset="0"/>
                        </a:rPr>
                        <a:t> de santé / 100 000 habitants</a:t>
                      </a:r>
                      <a:endParaRPr lang="fr-FR" sz="1100" b="0" dirty="0" smtClean="0">
                        <a:latin typeface="Marianne" panose="02000000000000000000" pitchFamily="2" charset="0"/>
                      </a:endParaRPr>
                    </a:p>
                  </a:txBody>
                  <a:tcPr marL="7669" marR="7669" marT="7669" marB="0" anchor="ctr">
                    <a:solidFill>
                      <a:srgbClr val="EDE2F6"/>
                    </a:solidFill>
                  </a:tcPr>
                </a:tc>
                <a:extLst>
                  <a:ext uri="{0D108BD9-81ED-4DB2-BD59-A6C34878D82A}">
                    <a16:rowId xmlns:a16="http://schemas.microsoft.com/office/drawing/2014/main" val="813915536"/>
                  </a:ext>
                </a:extLst>
              </a:tr>
              <a:tr h="332789">
                <a:tc>
                  <a:txBody>
                    <a:bodyPr/>
                    <a:lstStyle/>
                    <a:p>
                      <a:pPr algn="l" fontAlgn="ctr"/>
                      <a:r>
                        <a:rPr lang="fr-FR" sz="1100" b="0" u="none" strike="noStrike" dirty="0">
                          <a:effectLst/>
                          <a:latin typeface="Marianne" panose="02000000000000000000" pitchFamily="2" charset="0"/>
                        </a:rPr>
                        <a:t>Indicateur 25</a:t>
                      </a:r>
                      <a:endParaRPr lang="fr-FR" sz="1100" b="0" i="0" u="none" strike="noStrike" dirty="0">
                        <a:solidFill>
                          <a:srgbClr val="000000"/>
                        </a:solidFill>
                        <a:effectLst/>
                        <a:latin typeface="Marianne" panose="02000000000000000000" pitchFamily="2" charset="0"/>
                      </a:endParaRPr>
                    </a:p>
                  </a:txBody>
                  <a:tcPr marL="7669" marR="7669" marT="7669" marB="0" anchor="ctr">
                    <a:solidFill>
                      <a:srgbClr val="EDE2F6"/>
                    </a:solidFill>
                  </a:tcPr>
                </a:tc>
                <a:tc>
                  <a:txBody>
                    <a:bodyPr/>
                    <a:lstStyle/>
                    <a:p>
                      <a:pPr algn="l" fontAlgn="ctr"/>
                      <a:r>
                        <a:rPr lang="fr-FR" sz="1100" b="0" u="none" strike="noStrike" dirty="0">
                          <a:effectLst/>
                          <a:latin typeface="Marianne" panose="02000000000000000000" pitchFamily="2" charset="0"/>
                        </a:rPr>
                        <a:t>Part des installations en zone sous dense (ZIP) parmi l'ensemble des installations pour les spécialités de 1er recours</a:t>
                      </a:r>
                      <a:endParaRPr lang="fr-FR" sz="1100" b="0" i="0" u="none" strike="noStrike" dirty="0">
                        <a:solidFill>
                          <a:srgbClr val="000000"/>
                        </a:solidFill>
                        <a:effectLst/>
                        <a:latin typeface="Marianne" panose="02000000000000000000" pitchFamily="2" charset="0"/>
                      </a:endParaRPr>
                    </a:p>
                  </a:txBody>
                  <a:tcPr marL="7669" marR="7669" marT="7669" marB="0" anchor="ctr">
                    <a:solidFill>
                      <a:srgbClr val="EDE2F6"/>
                    </a:solidFill>
                  </a:tcPr>
                </a:tc>
                <a:tc>
                  <a:txBody>
                    <a:bodyPr/>
                    <a:lstStyle/>
                    <a:p>
                      <a:pPr algn="l"/>
                      <a:r>
                        <a:rPr lang="fr-FR" sz="1100" b="1" dirty="0" smtClean="0">
                          <a:latin typeface="Marianne" panose="02000000000000000000" pitchFamily="2" charset="0"/>
                        </a:rPr>
                        <a:t>2020</a:t>
                      </a:r>
                    </a:p>
                    <a:p>
                      <a:pPr algn="l"/>
                      <a:r>
                        <a:rPr lang="fr-FR" sz="1100" b="0" dirty="0" smtClean="0">
                          <a:latin typeface="Marianne" panose="02000000000000000000" pitchFamily="2" charset="0"/>
                        </a:rPr>
                        <a:t>31%</a:t>
                      </a:r>
                      <a:endParaRPr lang="fr-FR" sz="1100" b="0" dirty="0">
                        <a:latin typeface="Marianne" panose="02000000000000000000" pitchFamily="2" charset="0"/>
                      </a:endParaRPr>
                    </a:p>
                  </a:txBody>
                  <a:tcPr marL="7669" marR="7669" marT="7669" marB="0" anchor="ctr">
                    <a:solidFill>
                      <a:srgbClr val="EDE2F6"/>
                    </a:solidFill>
                  </a:tcPr>
                </a:tc>
                <a:tc>
                  <a:txBody>
                    <a:bodyPr/>
                    <a:lstStyle/>
                    <a:p>
                      <a:pPr algn="ctr"/>
                      <a:r>
                        <a:rPr lang="fr-FR" sz="1100" b="0" dirty="0" smtClean="0">
                          <a:latin typeface="Marianne" panose="02000000000000000000" pitchFamily="2" charset="0"/>
                        </a:rPr>
                        <a:t>62%</a:t>
                      </a:r>
                      <a:endParaRPr lang="fr-FR" sz="1100" b="0" dirty="0">
                        <a:latin typeface="Marianne" panose="02000000000000000000" pitchFamily="2" charset="0"/>
                      </a:endParaRPr>
                    </a:p>
                  </a:txBody>
                  <a:tcPr marL="7669" marR="7669" marT="7669" marB="0" anchor="ctr">
                    <a:solidFill>
                      <a:srgbClr val="EDE2F6"/>
                    </a:solidFill>
                  </a:tcPr>
                </a:tc>
                <a:extLst>
                  <a:ext uri="{0D108BD9-81ED-4DB2-BD59-A6C34878D82A}">
                    <a16:rowId xmlns:a16="http://schemas.microsoft.com/office/drawing/2014/main" val="36022981"/>
                  </a:ext>
                </a:extLst>
              </a:tr>
              <a:tr h="332789">
                <a:tc>
                  <a:txBody>
                    <a:bodyPr/>
                    <a:lstStyle/>
                    <a:p>
                      <a:pPr algn="l" fontAlgn="ctr"/>
                      <a:r>
                        <a:rPr lang="fr-FR" sz="1100" b="0" u="none" strike="noStrike" dirty="0">
                          <a:effectLst/>
                          <a:latin typeface="Marianne" panose="02000000000000000000" pitchFamily="2" charset="0"/>
                        </a:rPr>
                        <a:t>Indicateur 26</a:t>
                      </a:r>
                      <a:endParaRPr lang="fr-FR" sz="1100" b="0" i="0" u="none" strike="noStrike" dirty="0">
                        <a:solidFill>
                          <a:srgbClr val="000000"/>
                        </a:solidFill>
                        <a:effectLst/>
                        <a:latin typeface="Marianne" panose="02000000000000000000" pitchFamily="2" charset="0"/>
                      </a:endParaRPr>
                    </a:p>
                  </a:txBody>
                  <a:tcPr marL="7669" marR="7669" marT="7669" marB="0" anchor="ctr">
                    <a:lnB w="12700" cap="flat" cmpd="sng" algn="ctr">
                      <a:solidFill>
                        <a:schemeClr val="tx1"/>
                      </a:solidFill>
                      <a:prstDash val="solid"/>
                      <a:round/>
                      <a:headEnd type="none" w="med" len="med"/>
                      <a:tailEnd type="none" w="med" len="med"/>
                    </a:lnB>
                    <a:solidFill>
                      <a:srgbClr val="EDE2F6"/>
                    </a:solidFill>
                  </a:tcPr>
                </a:tc>
                <a:tc>
                  <a:txBody>
                    <a:bodyPr/>
                    <a:lstStyle/>
                    <a:p>
                      <a:pPr algn="l" fontAlgn="ctr"/>
                      <a:r>
                        <a:rPr lang="fr-FR" sz="1100" b="0" u="none" strike="noStrike" dirty="0">
                          <a:effectLst/>
                          <a:latin typeface="Marianne" panose="02000000000000000000" pitchFamily="2" charset="0"/>
                        </a:rPr>
                        <a:t>Nombre de soignants entrant dans un logement </a:t>
                      </a:r>
                      <a:r>
                        <a:rPr lang="fr-FR" sz="1100" b="0" u="none" strike="noStrike" dirty="0" err="1">
                          <a:effectLst/>
                          <a:latin typeface="Marianne" panose="02000000000000000000" pitchFamily="2" charset="0"/>
                        </a:rPr>
                        <a:t>co-financé</a:t>
                      </a:r>
                      <a:r>
                        <a:rPr lang="fr-FR" sz="1100" b="0" u="none" strike="noStrike" dirty="0">
                          <a:effectLst/>
                          <a:latin typeface="Marianne" panose="02000000000000000000" pitchFamily="2" charset="0"/>
                        </a:rPr>
                        <a:t> par l’ARS (annuel et cumul depuis 2023)</a:t>
                      </a:r>
                      <a:endParaRPr lang="fr-FR" sz="1100" b="0" i="0" u="none" strike="noStrike" dirty="0">
                        <a:solidFill>
                          <a:srgbClr val="000000"/>
                        </a:solidFill>
                        <a:effectLst/>
                        <a:latin typeface="Marianne" panose="02000000000000000000" pitchFamily="2" charset="0"/>
                      </a:endParaRPr>
                    </a:p>
                  </a:txBody>
                  <a:tcPr marL="7669" marR="7669" marT="7669" marB="0" anchor="ctr">
                    <a:lnB w="12700" cap="flat" cmpd="sng" algn="ctr">
                      <a:solidFill>
                        <a:schemeClr val="tx1"/>
                      </a:solidFill>
                      <a:prstDash val="solid"/>
                      <a:round/>
                      <a:headEnd type="none" w="med" len="med"/>
                      <a:tailEnd type="none" w="med" len="med"/>
                    </a:lnB>
                    <a:solidFill>
                      <a:srgbClr val="EDE2F6"/>
                    </a:solidFill>
                  </a:tcPr>
                </a:tc>
                <a:tc>
                  <a:txBody>
                    <a:bodyPr/>
                    <a:lstStyle/>
                    <a:p>
                      <a:pPr algn="l"/>
                      <a:r>
                        <a:rPr lang="fr-FR" sz="1100" b="1" dirty="0" smtClean="0">
                          <a:latin typeface="Marianne" panose="02000000000000000000" pitchFamily="2" charset="0"/>
                        </a:rPr>
                        <a:t>2022</a:t>
                      </a:r>
                    </a:p>
                    <a:p>
                      <a:pPr algn="l"/>
                      <a:r>
                        <a:rPr lang="fr-FR" sz="1100" b="0" dirty="0" smtClean="0">
                          <a:latin typeface="Marianne" panose="02000000000000000000" pitchFamily="2" charset="0"/>
                        </a:rPr>
                        <a:t>12 soignants</a:t>
                      </a:r>
                    </a:p>
                  </a:txBody>
                  <a:tcPr marL="7669" marR="7669" marT="7669" marB="0" anchor="ctr">
                    <a:lnB w="12700" cap="flat" cmpd="sng" algn="ctr">
                      <a:solidFill>
                        <a:schemeClr val="tx1"/>
                      </a:solidFill>
                      <a:prstDash val="solid"/>
                      <a:round/>
                      <a:headEnd type="none" w="med" len="med"/>
                      <a:tailEnd type="none" w="med" len="med"/>
                    </a:lnB>
                    <a:solidFill>
                      <a:srgbClr val="EDE2F6"/>
                    </a:solidFill>
                  </a:tcPr>
                </a:tc>
                <a:tc>
                  <a:txBody>
                    <a:bodyPr/>
                    <a:lstStyle/>
                    <a:p>
                      <a:pPr algn="ctr"/>
                      <a:r>
                        <a:rPr lang="fr-FR" sz="1100" b="0" dirty="0" smtClean="0">
                          <a:latin typeface="Marianne" panose="02000000000000000000" pitchFamily="2" charset="0"/>
                        </a:rPr>
                        <a:t>2 000 soignants</a:t>
                      </a:r>
                    </a:p>
                  </a:txBody>
                  <a:tcPr marL="7669" marR="7669" marT="7669" marB="0" anchor="ctr">
                    <a:lnB w="12700" cap="flat" cmpd="sng" algn="ctr">
                      <a:solidFill>
                        <a:schemeClr val="tx1"/>
                      </a:solidFill>
                      <a:prstDash val="solid"/>
                      <a:round/>
                      <a:headEnd type="none" w="med" len="med"/>
                      <a:tailEnd type="none" w="med" len="med"/>
                    </a:lnB>
                    <a:solidFill>
                      <a:srgbClr val="EDE2F6"/>
                    </a:solidFill>
                  </a:tcPr>
                </a:tc>
                <a:extLst>
                  <a:ext uri="{0D108BD9-81ED-4DB2-BD59-A6C34878D82A}">
                    <a16:rowId xmlns:a16="http://schemas.microsoft.com/office/drawing/2014/main" val="1000010526"/>
                  </a:ext>
                </a:extLst>
              </a:tr>
            </a:tbl>
          </a:graphicData>
        </a:graphic>
      </p:graphicFrame>
    </p:spTree>
    <p:extLst>
      <p:ext uri="{BB962C8B-B14F-4D97-AF65-F5344CB8AC3E}">
        <p14:creationId xmlns:p14="http://schemas.microsoft.com/office/powerpoint/2010/main" val="36695044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defTabSz="1219170">
              <a:defRPr/>
            </a:pPr>
            <a:fld id="{733122C9-A0B9-462F-8757-0847AD287B63}" type="slidenum">
              <a:rPr lang="fr-FR">
                <a:solidFill>
                  <a:srgbClr val="000000"/>
                </a:solidFill>
              </a:rPr>
              <a:pPr defTabSz="1219170">
                <a:defRPr/>
              </a:pPr>
              <a:t>4</a:t>
            </a:fld>
            <a:endParaRPr lang="fr-FR" dirty="0">
              <a:solidFill>
                <a:srgbClr val="000000"/>
              </a:solidFill>
            </a:endParaRPr>
          </a:p>
        </p:txBody>
      </p:sp>
      <p:sp>
        <p:nvSpPr>
          <p:cNvPr id="6" name="Espace réservé de la date 5"/>
          <p:cNvSpPr>
            <a:spLocks noGrp="1"/>
          </p:cNvSpPr>
          <p:nvPr>
            <p:ph type="dt" sz="half" idx="2"/>
          </p:nvPr>
        </p:nvSpPr>
        <p:spPr/>
        <p:txBody>
          <a:bodyPr/>
          <a:lstStyle/>
          <a:p>
            <a:pPr defTabSz="1219170">
              <a:defRPr/>
            </a:pPr>
            <a:fld id="{251C71F6-E0A6-1740-B64F-38F332886BAF}" type="datetime1">
              <a:rPr lang="fr-FR" cap="all">
                <a:solidFill>
                  <a:srgbClr val="000000"/>
                </a:solidFill>
              </a:rPr>
              <a:pPr defTabSz="1219170">
                <a:defRPr/>
              </a:pPr>
              <a:t>02/04/2024</a:t>
            </a:fld>
            <a:endParaRPr lang="fr-FR" cap="all" dirty="0">
              <a:solidFill>
                <a:srgbClr val="000000"/>
              </a:solidFill>
            </a:endParaRPr>
          </a:p>
        </p:txBody>
      </p:sp>
      <p:graphicFrame>
        <p:nvGraphicFramePr>
          <p:cNvPr id="12" name="Tableau 11"/>
          <p:cNvGraphicFramePr>
            <a:graphicFrameLocks noGrp="1"/>
          </p:cNvGraphicFramePr>
          <p:nvPr>
            <p:extLst/>
          </p:nvPr>
        </p:nvGraphicFramePr>
        <p:xfrm>
          <a:off x="306665" y="968480"/>
          <a:ext cx="11358286" cy="3627215"/>
        </p:xfrm>
        <a:graphic>
          <a:graphicData uri="http://schemas.openxmlformats.org/drawingml/2006/table">
            <a:tbl>
              <a:tblPr>
                <a:tableStyleId>{5C22544A-7EE6-4342-B048-85BDC9FD1C3A}</a:tableStyleId>
              </a:tblPr>
              <a:tblGrid>
                <a:gridCol w="1078509">
                  <a:extLst>
                    <a:ext uri="{9D8B030D-6E8A-4147-A177-3AD203B41FA5}">
                      <a16:colId xmlns:a16="http://schemas.microsoft.com/office/drawing/2014/main" val="3548015703"/>
                    </a:ext>
                  </a:extLst>
                </a:gridCol>
                <a:gridCol w="4806837">
                  <a:extLst>
                    <a:ext uri="{9D8B030D-6E8A-4147-A177-3AD203B41FA5}">
                      <a16:colId xmlns:a16="http://schemas.microsoft.com/office/drawing/2014/main" val="1648007103"/>
                    </a:ext>
                  </a:extLst>
                </a:gridCol>
                <a:gridCol w="3670395">
                  <a:extLst>
                    <a:ext uri="{9D8B030D-6E8A-4147-A177-3AD203B41FA5}">
                      <a16:colId xmlns:a16="http://schemas.microsoft.com/office/drawing/2014/main" val="3452236518"/>
                    </a:ext>
                  </a:extLst>
                </a:gridCol>
                <a:gridCol w="1802545">
                  <a:extLst>
                    <a:ext uri="{9D8B030D-6E8A-4147-A177-3AD203B41FA5}">
                      <a16:colId xmlns:a16="http://schemas.microsoft.com/office/drawing/2014/main" val="794258255"/>
                    </a:ext>
                  </a:extLst>
                </a:gridCol>
              </a:tblGrid>
              <a:tr h="252276">
                <a:tc>
                  <a:txBody>
                    <a:bodyPr/>
                    <a:lstStyle/>
                    <a:p>
                      <a:pPr algn="ctr" fontAlgn="ctr"/>
                      <a:r>
                        <a:rPr lang="fr-FR" sz="1100" b="1" i="0" u="none" strike="noStrike" dirty="0" smtClean="0">
                          <a:solidFill>
                            <a:srgbClr val="000000"/>
                          </a:solidFill>
                          <a:effectLst/>
                          <a:latin typeface="Marianne" panose="02000000000000000000" pitchFamily="2" charset="0"/>
                        </a:rPr>
                        <a:t>N° Indicateur</a:t>
                      </a:r>
                      <a:endParaRPr lang="fr-FR" sz="1100" b="1" i="0" u="none" strike="noStrike" dirty="0">
                        <a:solidFill>
                          <a:srgbClr val="000000"/>
                        </a:solidFill>
                        <a:effectLst/>
                        <a:latin typeface="Marianne" panose="02000000000000000000" pitchFamily="2" charset="0"/>
                      </a:endParaRPr>
                    </a:p>
                  </a:txBody>
                  <a:tcPr marL="8972" marR="8972" marT="8972" marB="0" anchor="ctr">
                    <a:solidFill>
                      <a:srgbClr val="FBD9A7"/>
                    </a:solidFill>
                  </a:tcPr>
                </a:tc>
                <a:tc>
                  <a:txBody>
                    <a:bodyPr/>
                    <a:lstStyle/>
                    <a:p>
                      <a:pPr algn="ctr" fontAlgn="ctr"/>
                      <a:r>
                        <a:rPr lang="fr-FR" sz="1100" b="1" u="none" strike="noStrike" dirty="0">
                          <a:effectLst/>
                          <a:latin typeface="Marianne" panose="02000000000000000000" pitchFamily="2" charset="0"/>
                        </a:rPr>
                        <a:t>Intitulé</a:t>
                      </a:r>
                      <a:endParaRPr lang="fr-FR" sz="1100" b="1" i="0" u="none" strike="noStrike" dirty="0">
                        <a:solidFill>
                          <a:srgbClr val="000000"/>
                        </a:solidFill>
                        <a:effectLst/>
                        <a:latin typeface="Marianne" panose="02000000000000000000" pitchFamily="2" charset="0"/>
                      </a:endParaRPr>
                    </a:p>
                  </a:txBody>
                  <a:tcPr marL="8972" marR="8972" marT="8972" marB="0" anchor="ctr">
                    <a:solidFill>
                      <a:srgbClr val="FBD9A7"/>
                    </a:solidFill>
                  </a:tcPr>
                </a:tc>
                <a:tc>
                  <a:txBody>
                    <a:bodyPr/>
                    <a:lstStyle/>
                    <a:p>
                      <a:pPr algn="ctr" fontAlgn="ctr"/>
                      <a:r>
                        <a:rPr lang="fr-FR" sz="1100" b="1" i="0" u="none" strike="noStrike" dirty="0" smtClean="0">
                          <a:solidFill>
                            <a:srgbClr val="000000"/>
                          </a:solidFill>
                          <a:effectLst/>
                          <a:latin typeface="Marianne" panose="02000000000000000000" pitchFamily="2" charset="0"/>
                        </a:rPr>
                        <a:t>T0</a:t>
                      </a:r>
                      <a:endParaRPr lang="fr-FR" sz="1100" b="1" i="0" u="none" strike="noStrike" dirty="0">
                        <a:solidFill>
                          <a:srgbClr val="000000"/>
                        </a:solidFill>
                        <a:effectLst/>
                        <a:latin typeface="Marianne" panose="02000000000000000000" pitchFamily="2" charset="0"/>
                      </a:endParaRPr>
                    </a:p>
                  </a:txBody>
                  <a:tcPr marL="8972" marR="8972" marT="8972" marB="0" anchor="ctr">
                    <a:solidFill>
                      <a:srgbClr val="FBD9A7"/>
                    </a:solidFill>
                  </a:tcPr>
                </a:tc>
                <a:tc>
                  <a:txBody>
                    <a:bodyPr/>
                    <a:lstStyle/>
                    <a:p>
                      <a:pPr algn="ctr" fontAlgn="ctr"/>
                      <a:r>
                        <a:rPr lang="fr-FR" sz="1100" b="1" i="0" u="none" strike="noStrike" dirty="0" smtClean="0">
                          <a:solidFill>
                            <a:srgbClr val="000000"/>
                          </a:solidFill>
                          <a:effectLst/>
                          <a:latin typeface="Marianne" panose="02000000000000000000" pitchFamily="2" charset="0"/>
                        </a:rPr>
                        <a:t>Cible</a:t>
                      </a:r>
                      <a:endParaRPr lang="fr-FR" sz="1100" b="1" i="0" u="none" strike="noStrike" dirty="0">
                        <a:solidFill>
                          <a:srgbClr val="000000"/>
                        </a:solidFill>
                        <a:effectLst/>
                        <a:latin typeface="Marianne" panose="02000000000000000000" pitchFamily="2" charset="0"/>
                      </a:endParaRPr>
                    </a:p>
                  </a:txBody>
                  <a:tcPr marL="8972" marR="8972" marT="8972" marB="0" anchor="ctr">
                    <a:solidFill>
                      <a:srgbClr val="FBD9A7"/>
                    </a:solidFill>
                  </a:tcPr>
                </a:tc>
                <a:extLst>
                  <a:ext uri="{0D108BD9-81ED-4DB2-BD59-A6C34878D82A}">
                    <a16:rowId xmlns:a16="http://schemas.microsoft.com/office/drawing/2014/main" val="378036772"/>
                  </a:ext>
                </a:extLst>
              </a:tr>
              <a:tr h="508903">
                <a:tc>
                  <a:txBody>
                    <a:bodyPr/>
                    <a:lstStyle/>
                    <a:p>
                      <a:pPr algn="l" fontAlgn="ctr"/>
                      <a:r>
                        <a:rPr lang="fr-FR" sz="1100" u="none" strike="noStrike" dirty="0">
                          <a:effectLst/>
                          <a:latin typeface="Marianne" panose="02000000000000000000" pitchFamily="2" charset="0"/>
                        </a:rPr>
                        <a:t>Indicateur 27</a:t>
                      </a:r>
                      <a:endParaRPr lang="fr-FR" sz="1100" b="1" i="0" u="none" strike="noStrike" dirty="0">
                        <a:solidFill>
                          <a:srgbClr val="000000"/>
                        </a:solidFill>
                        <a:effectLst/>
                        <a:latin typeface="Marianne" panose="02000000000000000000" pitchFamily="2" charset="0"/>
                      </a:endParaRPr>
                    </a:p>
                  </a:txBody>
                  <a:tcPr marL="5983" marR="5983" marT="5983" marB="0" anchor="ctr">
                    <a:solidFill>
                      <a:srgbClr val="FBD9A7"/>
                    </a:solidFill>
                  </a:tcPr>
                </a:tc>
                <a:tc>
                  <a:txBody>
                    <a:bodyPr/>
                    <a:lstStyle/>
                    <a:p>
                      <a:pPr algn="l" fontAlgn="ctr"/>
                      <a:r>
                        <a:rPr lang="fr-FR" sz="1100" u="none" strike="noStrike" dirty="0">
                          <a:effectLst/>
                          <a:latin typeface="Marianne" panose="02000000000000000000" pitchFamily="2" charset="0"/>
                        </a:rPr>
                        <a:t>Nombre d’établissements de santé ayant réalisé les audits et exercice annuels avec la mise en place du plan </a:t>
                      </a:r>
                      <a:r>
                        <a:rPr lang="fr-FR" sz="1100" u="none" strike="noStrike" dirty="0" smtClean="0">
                          <a:effectLst/>
                          <a:latin typeface="Marianne" panose="02000000000000000000" pitchFamily="2" charset="0"/>
                        </a:rPr>
                        <a:t>d’action</a:t>
                      </a:r>
                      <a:endParaRPr lang="fr-FR" sz="1100" b="1" i="0" u="none" strike="noStrike" dirty="0">
                        <a:solidFill>
                          <a:srgbClr val="000000"/>
                        </a:solidFill>
                        <a:effectLst/>
                        <a:latin typeface="Marianne" panose="02000000000000000000" pitchFamily="2" charset="0"/>
                      </a:endParaRPr>
                    </a:p>
                  </a:txBody>
                  <a:tcPr marL="5983" marR="5983" marT="5983" marB="0" anchor="ctr">
                    <a:solidFill>
                      <a:srgbClr val="FBD9A7"/>
                    </a:solidFill>
                  </a:tcPr>
                </a:tc>
                <a:tc>
                  <a:txBody>
                    <a:bodyPr/>
                    <a:lstStyle/>
                    <a:p>
                      <a:pPr algn="l" fontAlgn="ctr"/>
                      <a:r>
                        <a:rPr lang="fr-FR" sz="1100" b="1" i="0" u="none" strike="noStrike" dirty="0" smtClean="0">
                          <a:solidFill>
                            <a:srgbClr val="000000"/>
                          </a:solidFill>
                          <a:effectLst/>
                          <a:latin typeface="Marianne" panose="02000000000000000000" pitchFamily="2" charset="0"/>
                        </a:rPr>
                        <a:t>Septembre 2023</a:t>
                      </a:r>
                    </a:p>
                    <a:p>
                      <a:pPr marL="0" indent="0" algn="l" defTabSz="914400" rtl="0" eaLnBrk="1" fontAlgn="ctr" latinLnBrk="0" hangingPunct="1"/>
                      <a:r>
                        <a:rPr lang="fr-FR" sz="1100" b="0" i="0" u="none" strike="noStrike" kern="1200" dirty="0" smtClean="0">
                          <a:solidFill>
                            <a:srgbClr val="000000"/>
                          </a:solidFill>
                          <a:effectLst/>
                          <a:latin typeface="Marianne" panose="02000000000000000000" pitchFamily="2" charset="0"/>
                          <a:ea typeface="+mn-ea"/>
                          <a:cs typeface="+mn-cs"/>
                        </a:rPr>
                        <a:t>15</a:t>
                      </a:r>
                      <a:endParaRPr lang="fr-FR" sz="1100" b="0" i="0" u="none" strike="noStrike" kern="1200" dirty="0">
                        <a:solidFill>
                          <a:srgbClr val="000000"/>
                        </a:solidFill>
                        <a:effectLst/>
                        <a:latin typeface="Marianne" panose="02000000000000000000" pitchFamily="2" charset="0"/>
                        <a:ea typeface="+mn-ea"/>
                        <a:cs typeface="+mn-cs"/>
                      </a:endParaRPr>
                    </a:p>
                  </a:txBody>
                  <a:tcPr marL="5983" marR="5983" marT="5983" marB="0" anchor="ctr">
                    <a:solidFill>
                      <a:srgbClr val="FBD9A7"/>
                    </a:solidFill>
                  </a:tcPr>
                </a:tc>
                <a:tc>
                  <a:txBody>
                    <a:bodyPr/>
                    <a:lstStyle/>
                    <a:p>
                      <a:pPr algn="ctr" fontAlgn="ctr"/>
                      <a:r>
                        <a:rPr lang="fr-FR" sz="1100" b="0" i="0" u="none" strike="noStrike" dirty="0" smtClean="0">
                          <a:solidFill>
                            <a:srgbClr val="000000"/>
                          </a:solidFill>
                          <a:effectLst/>
                          <a:latin typeface="Marianne" panose="02000000000000000000" pitchFamily="2" charset="0"/>
                        </a:rPr>
                        <a:t>300</a:t>
                      </a:r>
                      <a:endParaRPr lang="fr-FR" sz="1100" b="0" i="0" u="none" strike="noStrike" dirty="0">
                        <a:solidFill>
                          <a:srgbClr val="000000"/>
                        </a:solidFill>
                        <a:effectLst/>
                        <a:latin typeface="Marianne" panose="02000000000000000000" pitchFamily="2" charset="0"/>
                      </a:endParaRPr>
                    </a:p>
                  </a:txBody>
                  <a:tcPr marL="5983" marR="5983" marT="5983" marB="0" anchor="ctr">
                    <a:solidFill>
                      <a:srgbClr val="FBD9A7"/>
                    </a:solidFill>
                  </a:tcPr>
                </a:tc>
                <a:extLst>
                  <a:ext uri="{0D108BD9-81ED-4DB2-BD59-A6C34878D82A}">
                    <a16:rowId xmlns:a16="http://schemas.microsoft.com/office/drawing/2014/main" val="2758191177"/>
                  </a:ext>
                </a:extLst>
              </a:tr>
              <a:tr h="981343">
                <a:tc>
                  <a:txBody>
                    <a:bodyPr/>
                    <a:lstStyle/>
                    <a:p>
                      <a:pPr algn="l" fontAlgn="ctr"/>
                      <a:r>
                        <a:rPr lang="fr-FR" sz="1100" u="none" strike="noStrike" dirty="0">
                          <a:effectLst/>
                          <a:latin typeface="Marianne" panose="02000000000000000000" pitchFamily="2" charset="0"/>
                        </a:rPr>
                        <a:t>Indicateur 28</a:t>
                      </a:r>
                      <a:endParaRPr lang="fr-FR" sz="1100" b="1" i="0" u="none" strike="noStrike" dirty="0">
                        <a:solidFill>
                          <a:srgbClr val="000000"/>
                        </a:solidFill>
                        <a:effectLst/>
                        <a:latin typeface="Marianne" panose="02000000000000000000" pitchFamily="2" charset="0"/>
                      </a:endParaRPr>
                    </a:p>
                  </a:txBody>
                  <a:tcPr marL="5983" marR="5983" marT="5983" marB="0" anchor="ctr">
                    <a:solidFill>
                      <a:srgbClr val="FBD9A7"/>
                    </a:solidFill>
                  </a:tcPr>
                </a:tc>
                <a:tc>
                  <a:txBody>
                    <a:bodyPr/>
                    <a:lstStyle/>
                    <a:p>
                      <a:pPr algn="l" fontAlgn="ctr"/>
                      <a:r>
                        <a:rPr lang="fr-FR" sz="1100" u="none" strike="noStrike" dirty="0">
                          <a:effectLst/>
                          <a:latin typeface="Marianne" panose="02000000000000000000" pitchFamily="2" charset="0"/>
                        </a:rPr>
                        <a:t>Part des établissements de santé </a:t>
                      </a:r>
                      <a:r>
                        <a:rPr lang="fr-FR" sz="1100" u="none" strike="noStrike" dirty="0" smtClean="0">
                          <a:effectLst/>
                          <a:latin typeface="Marianne" panose="02000000000000000000" pitchFamily="2" charset="0"/>
                        </a:rPr>
                        <a:t>(ES) et </a:t>
                      </a:r>
                      <a:r>
                        <a:rPr lang="fr-FR" sz="1100" u="none" strike="noStrike" dirty="0">
                          <a:effectLst/>
                          <a:latin typeface="Marianne" panose="02000000000000000000" pitchFamily="2" charset="0"/>
                        </a:rPr>
                        <a:t>des établissements médico-sociaux </a:t>
                      </a:r>
                      <a:r>
                        <a:rPr lang="fr-FR" sz="1100" u="none" strike="noStrike" dirty="0" smtClean="0">
                          <a:effectLst/>
                          <a:latin typeface="Marianne" panose="02000000000000000000" pitchFamily="2" charset="0"/>
                        </a:rPr>
                        <a:t>(ESMS) soumis </a:t>
                      </a:r>
                      <a:r>
                        <a:rPr lang="fr-FR" sz="1100" u="none" strike="noStrike" dirty="0">
                          <a:effectLst/>
                          <a:latin typeface="Marianne" panose="02000000000000000000" pitchFamily="2" charset="0"/>
                        </a:rPr>
                        <a:t>à l’obligation de publier leur bilan d'émissions de gaz à effet de serre et l’ayant fait au moins une fois et part des établissements à jour de celle-ci </a:t>
                      </a:r>
                      <a:endParaRPr lang="fr-FR" sz="1100" b="1" i="0" u="none" strike="noStrike" dirty="0">
                        <a:solidFill>
                          <a:srgbClr val="000000"/>
                        </a:solidFill>
                        <a:effectLst/>
                        <a:latin typeface="Marianne" panose="02000000000000000000" pitchFamily="2" charset="0"/>
                      </a:endParaRPr>
                    </a:p>
                  </a:txBody>
                  <a:tcPr marL="5983" marR="5983" marT="5983" marB="0" anchor="ctr">
                    <a:solidFill>
                      <a:srgbClr val="FBD9A7"/>
                    </a:solidFill>
                  </a:tcPr>
                </a:tc>
                <a:tc>
                  <a:txBody>
                    <a:bodyPr/>
                    <a:lstStyle/>
                    <a:p>
                      <a:pPr algn="l" fontAlgn="ctr"/>
                      <a:r>
                        <a:rPr lang="fr-FR" sz="1100" b="1" i="0" u="none" strike="noStrike" dirty="0" smtClean="0">
                          <a:solidFill>
                            <a:srgbClr val="000000"/>
                          </a:solidFill>
                          <a:effectLst/>
                          <a:latin typeface="Marianne" panose="02000000000000000000" pitchFamily="2" charset="0"/>
                        </a:rPr>
                        <a:t>Octobre</a:t>
                      </a:r>
                      <a:r>
                        <a:rPr lang="fr-FR" sz="1100" b="1" i="0" u="none" strike="noStrike" baseline="0" dirty="0" smtClean="0">
                          <a:solidFill>
                            <a:srgbClr val="000000"/>
                          </a:solidFill>
                          <a:effectLst/>
                          <a:latin typeface="Marianne" panose="02000000000000000000" pitchFamily="2" charset="0"/>
                        </a:rPr>
                        <a:t> 2023</a:t>
                      </a:r>
                      <a:endParaRPr lang="fr-FR" sz="1100" b="1" i="0" u="none" strike="noStrike" dirty="0" smtClean="0">
                        <a:solidFill>
                          <a:srgbClr val="000000"/>
                        </a:solidFill>
                        <a:effectLst/>
                        <a:latin typeface="Marianne" panose="02000000000000000000" pitchFamily="2" charset="0"/>
                      </a:endParaRPr>
                    </a:p>
                    <a:p>
                      <a:pPr algn="l" fontAlgn="ctr"/>
                      <a:r>
                        <a:rPr lang="fr-FR" sz="1100" b="0" i="0" u="none" strike="noStrike" dirty="0" smtClean="0">
                          <a:solidFill>
                            <a:srgbClr val="000000"/>
                          </a:solidFill>
                          <a:effectLst/>
                          <a:latin typeface="Marianne" panose="02000000000000000000" pitchFamily="2" charset="0"/>
                        </a:rPr>
                        <a:t>96 ES et ESMS sur 350 éligibles ont publié leur bilan au moins une fois soit 27,4%</a:t>
                      </a:r>
                    </a:p>
                    <a:p>
                      <a:pPr algn="l" fontAlgn="ctr"/>
                      <a:endParaRPr lang="fr-FR" sz="1100" b="0" i="0" u="none" strike="noStrike" dirty="0" smtClean="0">
                        <a:solidFill>
                          <a:srgbClr val="000000"/>
                        </a:solidFill>
                        <a:effectLst/>
                        <a:latin typeface="Marianne" panose="02000000000000000000" pitchFamily="2" charset="0"/>
                      </a:endParaRPr>
                    </a:p>
                    <a:p>
                      <a:pPr algn="l" fontAlgn="ctr"/>
                      <a:r>
                        <a:rPr lang="fr-FR" sz="1100" b="0" i="0" u="none" strike="noStrike" dirty="0" smtClean="0">
                          <a:solidFill>
                            <a:srgbClr val="000000"/>
                          </a:solidFill>
                          <a:effectLst/>
                          <a:latin typeface="Marianne" panose="02000000000000000000" pitchFamily="2" charset="0"/>
                        </a:rPr>
                        <a:t>58  ES et ESMS sur 350 éligibles sont à jour de leur publication soit 16,6% </a:t>
                      </a:r>
                      <a:endParaRPr lang="fr-FR" sz="1100" b="0" i="0" u="none" strike="noStrike" dirty="0">
                        <a:solidFill>
                          <a:srgbClr val="000000"/>
                        </a:solidFill>
                        <a:effectLst/>
                        <a:latin typeface="Marianne" panose="02000000000000000000" pitchFamily="2" charset="0"/>
                      </a:endParaRPr>
                    </a:p>
                  </a:txBody>
                  <a:tcPr marL="5983" marR="5983" marT="5983" marB="0" anchor="ctr">
                    <a:solidFill>
                      <a:srgbClr val="FBD9A7"/>
                    </a:solidFill>
                  </a:tcPr>
                </a:tc>
                <a:tc>
                  <a:txBody>
                    <a:bodyPr/>
                    <a:lstStyle/>
                    <a:p>
                      <a:pPr algn="ctr" fontAlgn="ctr"/>
                      <a:r>
                        <a:rPr lang="fr-FR" sz="1100" b="0" i="0" u="none" strike="noStrike" dirty="0" smtClean="0">
                          <a:solidFill>
                            <a:srgbClr val="000000"/>
                          </a:solidFill>
                          <a:effectLst/>
                          <a:latin typeface="Marianne" panose="02000000000000000000" pitchFamily="2" charset="0"/>
                        </a:rPr>
                        <a:t>100%</a:t>
                      </a:r>
                      <a:endParaRPr lang="fr-FR" sz="1100" b="0" i="0" u="none" strike="noStrike" dirty="0">
                        <a:solidFill>
                          <a:srgbClr val="000000"/>
                        </a:solidFill>
                        <a:effectLst/>
                        <a:latin typeface="Marianne" panose="02000000000000000000" pitchFamily="2" charset="0"/>
                      </a:endParaRPr>
                    </a:p>
                  </a:txBody>
                  <a:tcPr marL="5983" marR="5983" marT="5983" marB="0" anchor="ctr">
                    <a:solidFill>
                      <a:srgbClr val="FBD9A7"/>
                    </a:solidFill>
                  </a:tcPr>
                </a:tc>
                <a:extLst>
                  <a:ext uri="{0D108BD9-81ED-4DB2-BD59-A6C34878D82A}">
                    <a16:rowId xmlns:a16="http://schemas.microsoft.com/office/drawing/2014/main" val="1728694255"/>
                  </a:ext>
                </a:extLst>
              </a:tr>
              <a:tr h="493663">
                <a:tc>
                  <a:txBody>
                    <a:bodyPr/>
                    <a:lstStyle/>
                    <a:p>
                      <a:pPr algn="l" fontAlgn="ctr"/>
                      <a:r>
                        <a:rPr lang="fr-FR" sz="1100" u="none" strike="noStrike" dirty="0">
                          <a:effectLst/>
                          <a:latin typeface="Marianne" panose="02000000000000000000" pitchFamily="2" charset="0"/>
                        </a:rPr>
                        <a:t>Indicateur 29</a:t>
                      </a:r>
                      <a:endParaRPr lang="fr-FR" sz="1100" b="1" i="0" u="none" strike="noStrike" dirty="0">
                        <a:solidFill>
                          <a:srgbClr val="000000"/>
                        </a:solidFill>
                        <a:effectLst/>
                        <a:latin typeface="Marianne" panose="02000000000000000000" pitchFamily="2" charset="0"/>
                      </a:endParaRPr>
                    </a:p>
                  </a:txBody>
                  <a:tcPr marL="5983" marR="5983" marT="5983" marB="0" anchor="ctr">
                    <a:lnB w="12700" cap="flat" cmpd="sng" algn="ctr">
                      <a:solidFill>
                        <a:schemeClr val="tx1"/>
                      </a:solidFill>
                      <a:prstDash val="solid"/>
                      <a:round/>
                      <a:headEnd type="none" w="med" len="med"/>
                      <a:tailEnd type="none" w="med" len="med"/>
                    </a:lnB>
                    <a:solidFill>
                      <a:srgbClr val="FBD9A7"/>
                    </a:solidFill>
                  </a:tcPr>
                </a:tc>
                <a:tc>
                  <a:txBody>
                    <a:bodyPr/>
                    <a:lstStyle/>
                    <a:p>
                      <a:pPr algn="l" fontAlgn="ctr"/>
                      <a:r>
                        <a:rPr lang="fr-FR" sz="1100" u="none" strike="noStrike" dirty="0">
                          <a:effectLst/>
                          <a:latin typeface="Marianne" panose="02000000000000000000" pitchFamily="2" charset="0"/>
                        </a:rPr>
                        <a:t>Part des nouveaux CPOM des ES et EMS ou des renouvellements contenant au moins une action sur le développement durable (réduction de consommation, de ressources – eau, énergie..) </a:t>
                      </a:r>
                      <a:endParaRPr lang="fr-FR" sz="1100" b="1" i="0" u="none" strike="noStrike" dirty="0">
                        <a:solidFill>
                          <a:srgbClr val="000000"/>
                        </a:solidFill>
                        <a:effectLst/>
                        <a:latin typeface="Marianne" panose="02000000000000000000" pitchFamily="2" charset="0"/>
                      </a:endParaRPr>
                    </a:p>
                  </a:txBody>
                  <a:tcPr marL="5983" marR="5983" marT="5983" marB="0" anchor="ctr">
                    <a:lnB w="12700" cap="flat" cmpd="sng" algn="ctr">
                      <a:solidFill>
                        <a:schemeClr val="tx1"/>
                      </a:solidFill>
                      <a:prstDash val="solid"/>
                      <a:round/>
                      <a:headEnd type="none" w="med" len="med"/>
                      <a:tailEnd type="none" w="med" len="med"/>
                    </a:lnB>
                    <a:solidFill>
                      <a:srgbClr val="FBD9A7"/>
                    </a:solidFill>
                  </a:tcPr>
                </a:tc>
                <a:tc>
                  <a:txBody>
                    <a:bodyPr/>
                    <a:lstStyle/>
                    <a:p>
                      <a:pPr algn="l" fontAlgn="ctr"/>
                      <a:r>
                        <a:rPr lang="fr-FR" sz="1100" b="0" i="0" u="none" strike="noStrike" dirty="0" smtClean="0">
                          <a:solidFill>
                            <a:srgbClr val="000000"/>
                          </a:solidFill>
                          <a:effectLst/>
                          <a:latin typeface="Marianne" panose="02000000000000000000" pitchFamily="2" charset="0"/>
                        </a:rPr>
                        <a:t>0</a:t>
                      </a:r>
                      <a:endParaRPr lang="fr-FR" sz="1100" b="0" i="0" u="none" strike="noStrike" dirty="0">
                        <a:solidFill>
                          <a:srgbClr val="000000"/>
                        </a:solidFill>
                        <a:effectLst/>
                        <a:latin typeface="Marianne" panose="02000000000000000000" pitchFamily="2" charset="0"/>
                      </a:endParaRPr>
                    </a:p>
                  </a:txBody>
                  <a:tcPr marL="5983" marR="5983" marT="5983" marB="0" anchor="ctr">
                    <a:lnB w="12700" cap="flat" cmpd="sng" algn="ctr">
                      <a:solidFill>
                        <a:schemeClr val="tx1"/>
                      </a:solidFill>
                      <a:prstDash val="solid"/>
                      <a:round/>
                      <a:headEnd type="none" w="med" len="med"/>
                      <a:tailEnd type="none" w="med" len="med"/>
                    </a:lnB>
                    <a:solidFill>
                      <a:srgbClr val="FBD9A7"/>
                    </a:solidFill>
                  </a:tcPr>
                </a:tc>
                <a:tc>
                  <a:txBody>
                    <a:bodyPr/>
                    <a:lstStyle/>
                    <a:p>
                      <a:pPr algn="ctr" fontAlgn="ctr"/>
                      <a:r>
                        <a:rPr lang="fr-FR" sz="1100" b="0" i="0" u="none" strike="noStrike" dirty="0" smtClean="0">
                          <a:solidFill>
                            <a:srgbClr val="000000"/>
                          </a:solidFill>
                          <a:effectLst/>
                          <a:latin typeface="Marianne" panose="02000000000000000000" pitchFamily="2" charset="0"/>
                        </a:rPr>
                        <a:t>100%</a:t>
                      </a:r>
                      <a:endParaRPr lang="fr-FR" sz="1100" b="0" i="0" u="none" strike="noStrike" dirty="0">
                        <a:solidFill>
                          <a:srgbClr val="000000"/>
                        </a:solidFill>
                        <a:effectLst/>
                        <a:latin typeface="Marianne" panose="02000000000000000000" pitchFamily="2" charset="0"/>
                      </a:endParaRPr>
                    </a:p>
                  </a:txBody>
                  <a:tcPr marL="5983" marR="5983" marT="5983" marB="0" anchor="ctr">
                    <a:lnB w="12700" cap="flat" cmpd="sng" algn="ctr">
                      <a:solidFill>
                        <a:schemeClr val="tx1"/>
                      </a:solidFill>
                      <a:prstDash val="solid"/>
                      <a:round/>
                      <a:headEnd type="none" w="med" len="med"/>
                      <a:tailEnd type="none" w="med" len="med"/>
                    </a:lnB>
                    <a:solidFill>
                      <a:srgbClr val="FBD9A7"/>
                    </a:solidFill>
                  </a:tcPr>
                </a:tc>
                <a:extLst>
                  <a:ext uri="{0D108BD9-81ED-4DB2-BD59-A6C34878D82A}">
                    <a16:rowId xmlns:a16="http://schemas.microsoft.com/office/drawing/2014/main" val="3921159564"/>
                  </a:ext>
                </a:extLst>
              </a:tr>
              <a:tr h="668767">
                <a:tc>
                  <a:txBody>
                    <a:bodyPr/>
                    <a:lstStyle/>
                    <a:p>
                      <a:pPr algn="l" fontAlgn="ctr"/>
                      <a:r>
                        <a:rPr lang="fr-FR" sz="1100" u="none" strike="noStrike" dirty="0">
                          <a:effectLst/>
                          <a:latin typeface="Marianne" panose="02000000000000000000" pitchFamily="2" charset="0"/>
                        </a:rPr>
                        <a:t>Indicateur 30</a:t>
                      </a:r>
                      <a:endParaRPr lang="fr-FR" sz="1100" b="1" i="0" u="none" strike="noStrike" dirty="0">
                        <a:solidFill>
                          <a:srgbClr val="000000"/>
                        </a:solidFill>
                        <a:effectLst/>
                        <a:latin typeface="Marianne" panose="02000000000000000000" pitchFamily="2" charset="0"/>
                      </a:endParaRPr>
                    </a:p>
                  </a:txBody>
                  <a:tcPr marL="5983" marR="5983" marT="5983" marB="0" anchor="ctr">
                    <a:lnT w="12700" cap="flat" cmpd="sng" algn="ctr">
                      <a:solidFill>
                        <a:schemeClr val="tx1"/>
                      </a:solidFill>
                      <a:prstDash val="solid"/>
                      <a:round/>
                      <a:headEnd type="none" w="med" len="med"/>
                      <a:tailEnd type="none" w="med" len="med"/>
                    </a:lnT>
                    <a:solidFill>
                      <a:schemeClr val="tx2">
                        <a:lumMod val="20000"/>
                        <a:lumOff val="80000"/>
                      </a:schemeClr>
                    </a:solidFill>
                  </a:tcPr>
                </a:tc>
                <a:tc>
                  <a:txBody>
                    <a:bodyPr/>
                    <a:lstStyle/>
                    <a:p>
                      <a:pPr algn="l" fontAlgn="ctr"/>
                      <a:r>
                        <a:rPr lang="fr-FR" sz="1100" u="none" strike="noStrike" dirty="0">
                          <a:effectLst/>
                          <a:latin typeface="Marianne" panose="02000000000000000000" pitchFamily="2" charset="0"/>
                        </a:rPr>
                        <a:t>Part des communes franciliennes disposant de conseil local de santé mentale parmi celles comptant un quartier prioritaire de la politique de la ville</a:t>
                      </a:r>
                      <a:endParaRPr lang="fr-FR" sz="1100" b="1" i="0" u="none" strike="noStrike" dirty="0">
                        <a:solidFill>
                          <a:srgbClr val="000000"/>
                        </a:solidFill>
                        <a:effectLst/>
                        <a:latin typeface="Marianne" panose="02000000000000000000" pitchFamily="2" charset="0"/>
                      </a:endParaRPr>
                    </a:p>
                  </a:txBody>
                  <a:tcPr marL="5983" marR="5983" marT="5983" marB="0" anchor="ctr">
                    <a:lnT w="12700" cap="flat" cmpd="sng" algn="ctr">
                      <a:solidFill>
                        <a:schemeClr val="tx1"/>
                      </a:solidFill>
                      <a:prstDash val="solid"/>
                      <a:round/>
                      <a:headEnd type="none" w="med" len="med"/>
                      <a:tailEnd type="none" w="med" len="med"/>
                    </a:lnT>
                    <a:solidFill>
                      <a:schemeClr val="tx2">
                        <a:lumMod val="20000"/>
                        <a:lumOff val="80000"/>
                      </a:schemeClr>
                    </a:solidFill>
                  </a:tcPr>
                </a:tc>
                <a:tc>
                  <a:txBody>
                    <a:bodyPr/>
                    <a:lstStyle/>
                    <a:p>
                      <a:pPr algn="l" fontAlgn="ctr"/>
                      <a:r>
                        <a:rPr lang="fr-FR" sz="1100" b="1" i="0" u="none" strike="noStrike" dirty="0" smtClean="0">
                          <a:solidFill>
                            <a:srgbClr val="000000"/>
                          </a:solidFill>
                          <a:effectLst/>
                          <a:latin typeface="Marianne" panose="02000000000000000000" pitchFamily="2" charset="0"/>
                        </a:rPr>
                        <a:t>2022</a:t>
                      </a:r>
                    </a:p>
                    <a:p>
                      <a:pPr algn="l" fontAlgn="ctr"/>
                      <a:r>
                        <a:rPr lang="fr-FR" sz="1100" b="0" i="0" u="none" strike="noStrike" dirty="0" smtClean="0">
                          <a:solidFill>
                            <a:srgbClr val="000000"/>
                          </a:solidFill>
                          <a:effectLst/>
                          <a:latin typeface="Marianne" panose="02000000000000000000" pitchFamily="2" charset="0"/>
                        </a:rPr>
                        <a:t>51</a:t>
                      </a:r>
                      <a:r>
                        <a:rPr lang="fr-FR" sz="1100" b="0" i="0" u="none" strike="noStrike" baseline="0" dirty="0" smtClean="0">
                          <a:solidFill>
                            <a:srgbClr val="000000"/>
                          </a:solidFill>
                          <a:effectLst/>
                          <a:latin typeface="Marianne" panose="02000000000000000000" pitchFamily="2" charset="0"/>
                        </a:rPr>
                        <a:t> communes sur 141</a:t>
                      </a:r>
                      <a:endParaRPr lang="fr-FR" sz="1100" b="0" i="0" u="none" strike="noStrike" dirty="0" smtClean="0">
                        <a:solidFill>
                          <a:srgbClr val="000000"/>
                        </a:solidFill>
                        <a:effectLst/>
                        <a:latin typeface="Marianne" panose="02000000000000000000" pitchFamily="2" charset="0"/>
                      </a:endParaRPr>
                    </a:p>
                  </a:txBody>
                  <a:tcPr marL="5983" marR="5983" marT="5983" marB="0" anchor="ctr">
                    <a:lnT w="12700" cap="flat" cmpd="sng" algn="ctr">
                      <a:solidFill>
                        <a:schemeClr val="tx1"/>
                      </a:solidFill>
                      <a:prstDash val="solid"/>
                      <a:round/>
                      <a:headEnd type="none" w="med" len="med"/>
                      <a:tailEnd type="none" w="med" len="med"/>
                    </a:lnT>
                    <a:solidFill>
                      <a:schemeClr val="tx2">
                        <a:lumMod val="20000"/>
                        <a:lumOff val="80000"/>
                      </a:schemeClr>
                    </a:solidFill>
                  </a:tcPr>
                </a:tc>
                <a:tc>
                  <a:txBody>
                    <a:bodyPr/>
                    <a:lstStyle/>
                    <a:p>
                      <a:pPr algn="ctr" fontAlgn="ctr"/>
                      <a:r>
                        <a:rPr lang="fr-FR" sz="1100" b="0" i="0" u="none" strike="noStrike" dirty="0" smtClean="0">
                          <a:solidFill>
                            <a:srgbClr val="000000"/>
                          </a:solidFill>
                          <a:effectLst/>
                          <a:latin typeface="Marianne" panose="02000000000000000000" pitchFamily="2" charset="0"/>
                        </a:rPr>
                        <a:t>70 communes sur</a:t>
                      </a:r>
                      <a:r>
                        <a:rPr lang="fr-FR" sz="1100" b="0" i="0" u="none" strike="noStrike" baseline="0" dirty="0" smtClean="0">
                          <a:solidFill>
                            <a:srgbClr val="000000"/>
                          </a:solidFill>
                          <a:effectLst/>
                          <a:latin typeface="Marianne" panose="02000000000000000000" pitchFamily="2" charset="0"/>
                        </a:rPr>
                        <a:t> ces 141</a:t>
                      </a:r>
                      <a:endParaRPr lang="fr-FR" sz="1100" b="0" i="0" u="none" strike="noStrike" dirty="0">
                        <a:solidFill>
                          <a:srgbClr val="000000"/>
                        </a:solidFill>
                        <a:effectLst/>
                        <a:latin typeface="Marianne" panose="02000000000000000000" pitchFamily="2" charset="0"/>
                      </a:endParaRPr>
                    </a:p>
                  </a:txBody>
                  <a:tcPr marL="5983" marR="5983" marT="5983" marB="0" anchor="ctr">
                    <a:lnT w="12700" cap="flat" cmpd="sng" algn="ctr">
                      <a:solidFill>
                        <a:schemeClr val="tx1"/>
                      </a:solidFill>
                      <a:prstDash val="solid"/>
                      <a:round/>
                      <a:headEnd type="none" w="med" len="med"/>
                      <a:tailEnd type="none" w="med" len="med"/>
                    </a:lnT>
                    <a:solidFill>
                      <a:schemeClr val="tx2">
                        <a:lumMod val="20000"/>
                        <a:lumOff val="80000"/>
                      </a:schemeClr>
                    </a:solidFill>
                  </a:tcPr>
                </a:tc>
                <a:extLst>
                  <a:ext uri="{0D108BD9-81ED-4DB2-BD59-A6C34878D82A}">
                    <a16:rowId xmlns:a16="http://schemas.microsoft.com/office/drawing/2014/main" val="3254726036"/>
                  </a:ext>
                </a:extLst>
              </a:tr>
              <a:tr h="657587">
                <a:tc>
                  <a:txBody>
                    <a:bodyPr/>
                    <a:lstStyle/>
                    <a:p>
                      <a:pPr algn="l" fontAlgn="ctr"/>
                      <a:r>
                        <a:rPr lang="fr-FR" sz="1100" u="none" strike="noStrike" dirty="0">
                          <a:effectLst/>
                          <a:latin typeface="Marianne" panose="02000000000000000000" pitchFamily="2" charset="0"/>
                        </a:rPr>
                        <a:t>Indicateur 31</a:t>
                      </a:r>
                      <a:endParaRPr lang="fr-FR" sz="1100" b="1" i="0" u="none" strike="noStrike" dirty="0">
                        <a:solidFill>
                          <a:srgbClr val="000000"/>
                        </a:solidFill>
                        <a:effectLst/>
                        <a:latin typeface="Marianne" panose="02000000000000000000" pitchFamily="2" charset="0"/>
                      </a:endParaRPr>
                    </a:p>
                  </a:txBody>
                  <a:tcPr marL="5983" marR="5983" marT="5983" marB="0" anchor="ctr">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l" fontAlgn="ctr"/>
                      <a:r>
                        <a:rPr lang="fr-FR" sz="1100" u="none" strike="noStrike" dirty="0">
                          <a:effectLst/>
                          <a:latin typeface="Marianne" panose="02000000000000000000" pitchFamily="2" charset="0"/>
                        </a:rPr>
                        <a:t>Nombre de projets innovants accompagnés, notamment dans le cadre de l’appel à projets sur les inégalités sociales de santé, agissant sur les déterminants de santé et respectant la méthodologie en santé publique</a:t>
                      </a:r>
                      <a:endParaRPr lang="fr-FR" sz="1100" b="1" i="0" u="none" strike="noStrike" dirty="0">
                        <a:solidFill>
                          <a:srgbClr val="000000"/>
                        </a:solidFill>
                        <a:effectLst/>
                        <a:latin typeface="Marianne" panose="02000000000000000000" pitchFamily="2" charset="0"/>
                      </a:endParaRPr>
                    </a:p>
                  </a:txBody>
                  <a:tcPr marL="5983" marR="5983" marT="5983" marB="0" anchor="ctr">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l" fontAlgn="ctr"/>
                      <a:r>
                        <a:rPr lang="fr-FR" sz="1100" b="1" i="0" u="none" strike="noStrike" dirty="0" smtClean="0">
                          <a:solidFill>
                            <a:srgbClr val="000000"/>
                          </a:solidFill>
                          <a:effectLst/>
                          <a:latin typeface="Marianne" panose="02000000000000000000" pitchFamily="2" charset="0"/>
                        </a:rPr>
                        <a:t>2023</a:t>
                      </a:r>
                    </a:p>
                    <a:p>
                      <a:pPr algn="l" fontAlgn="ctr"/>
                      <a:r>
                        <a:rPr lang="fr-FR" sz="1100" b="0" i="0" u="none" strike="noStrike" dirty="0" smtClean="0">
                          <a:solidFill>
                            <a:srgbClr val="000000"/>
                          </a:solidFill>
                          <a:effectLst/>
                          <a:latin typeface="Marianne" panose="02000000000000000000" pitchFamily="2" charset="0"/>
                        </a:rPr>
                        <a:t>120</a:t>
                      </a:r>
                      <a:endParaRPr lang="fr-FR" sz="1100" b="0" i="0" u="none" strike="noStrike" dirty="0">
                        <a:solidFill>
                          <a:srgbClr val="000000"/>
                        </a:solidFill>
                        <a:effectLst/>
                        <a:latin typeface="Marianne" panose="02000000000000000000" pitchFamily="2" charset="0"/>
                      </a:endParaRPr>
                    </a:p>
                  </a:txBody>
                  <a:tcPr marL="5983" marR="5983" marT="5983" marB="0" anchor="ctr">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fr-FR" sz="1100" b="0" i="0" u="none" strike="noStrike" dirty="0" smtClean="0">
                          <a:solidFill>
                            <a:srgbClr val="000000"/>
                          </a:solidFill>
                          <a:effectLst/>
                          <a:latin typeface="Marianne" panose="02000000000000000000" pitchFamily="2" charset="0"/>
                        </a:rPr>
                        <a:t>240</a:t>
                      </a:r>
                      <a:endParaRPr lang="fr-FR" sz="1100" b="0" i="0" u="none" strike="noStrike" dirty="0">
                        <a:solidFill>
                          <a:srgbClr val="000000"/>
                        </a:solidFill>
                        <a:effectLst/>
                        <a:latin typeface="Marianne" panose="02000000000000000000" pitchFamily="2" charset="0"/>
                      </a:endParaRPr>
                    </a:p>
                  </a:txBody>
                  <a:tcPr marL="5983" marR="5983" marT="5983" marB="0" anchor="ctr">
                    <a:lnB w="12700"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3724909489"/>
                  </a:ext>
                </a:extLst>
              </a:tr>
            </a:tbl>
          </a:graphicData>
        </a:graphic>
      </p:graphicFrame>
      <p:graphicFrame>
        <p:nvGraphicFramePr>
          <p:cNvPr id="13" name="Tableau 12"/>
          <p:cNvGraphicFramePr>
            <a:graphicFrameLocks noGrp="1"/>
          </p:cNvGraphicFramePr>
          <p:nvPr>
            <p:extLst/>
          </p:nvPr>
        </p:nvGraphicFramePr>
        <p:xfrm>
          <a:off x="306664" y="4721296"/>
          <a:ext cx="11349321" cy="1223001"/>
        </p:xfrm>
        <a:graphic>
          <a:graphicData uri="http://schemas.openxmlformats.org/drawingml/2006/table">
            <a:tbl>
              <a:tblPr>
                <a:tableStyleId>{5C22544A-7EE6-4342-B048-85BDC9FD1C3A}</a:tableStyleId>
              </a:tblPr>
              <a:tblGrid>
                <a:gridCol w="1070832">
                  <a:extLst>
                    <a:ext uri="{9D8B030D-6E8A-4147-A177-3AD203B41FA5}">
                      <a16:colId xmlns:a16="http://schemas.microsoft.com/office/drawing/2014/main" val="1322229460"/>
                    </a:ext>
                  </a:extLst>
                </a:gridCol>
                <a:gridCol w="4814515">
                  <a:extLst>
                    <a:ext uri="{9D8B030D-6E8A-4147-A177-3AD203B41FA5}">
                      <a16:colId xmlns:a16="http://schemas.microsoft.com/office/drawing/2014/main" val="582552610"/>
                    </a:ext>
                  </a:extLst>
                </a:gridCol>
                <a:gridCol w="3661655">
                  <a:extLst>
                    <a:ext uri="{9D8B030D-6E8A-4147-A177-3AD203B41FA5}">
                      <a16:colId xmlns:a16="http://schemas.microsoft.com/office/drawing/2014/main" val="3613718492"/>
                    </a:ext>
                  </a:extLst>
                </a:gridCol>
                <a:gridCol w="1802319">
                  <a:extLst>
                    <a:ext uri="{9D8B030D-6E8A-4147-A177-3AD203B41FA5}">
                      <a16:colId xmlns:a16="http://schemas.microsoft.com/office/drawing/2014/main" val="1552751154"/>
                    </a:ext>
                  </a:extLst>
                </a:gridCol>
              </a:tblGrid>
              <a:tr h="380705">
                <a:tc>
                  <a:txBody>
                    <a:bodyPr/>
                    <a:lstStyle/>
                    <a:p>
                      <a:pPr algn="ctr" fontAlgn="ctr"/>
                      <a:r>
                        <a:rPr lang="fr-FR" sz="1100" u="none" strike="noStrike" dirty="0">
                          <a:effectLst/>
                          <a:latin typeface="Marianne" panose="02000000000000000000" pitchFamily="2" charset="0"/>
                        </a:rPr>
                        <a:t>Indicateur 32</a:t>
                      </a:r>
                      <a:endParaRPr lang="fr-FR" sz="1100" b="1" i="0" u="none" strike="noStrike" dirty="0">
                        <a:solidFill>
                          <a:srgbClr val="000000"/>
                        </a:solidFill>
                        <a:effectLst/>
                        <a:latin typeface="Marianne" panose="02000000000000000000" pitchFamily="2" charset="0"/>
                      </a:endParaRPr>
                    </a:p>
                  </a:txBody>
                  <a:tcPr marL="4096" marR="4096" marT="4096" marB="0" anchor="ctr"/>
                </a:tc>
                <a:tc>
                  <a:txBody>
                    <a:bodyPr/>
                    <a:lstStyle/>
                    <a:p>
                      <a:pPr algn="l" fontAlgn="ctr"/>
                      <a:r>
                        <a:rPr lang="fr-FR" sz="1100" u="none" strike="noStrike" dirty="0" smtClean="0">
                          <a:effectLst/>
                          <a:latin typeface="Marianne" panose="02000000000000000000" pitchFamily="2" charset="0"/>
                        </a:rPr>
                        <a:t>Augmenter le nombre d’équipes </a:t>
                      </a:r>
                      <a:r>
                        <a:rPr lang="fr-FR" sz="1100" u="none" strike="noStrike" dirty="0">
                          <a:effectLst/>
                          <a:latin typeface="Marianne" panose="02000000000000000000" pitchFamily="2" charset="0"/>
                        </a:rPr>
                        <a:t>mobiles médico-sociales</a:t>
                      </a:r>
                      <a:endParaRPr lang="fr-FR" sz="1100" b="0" i="0" u="none" strike="noStrike" dirty="0">
                        <a:solidFill>
                          <a:srgbClr val="000000"/>
                        </a:solidFill>
                        <a:effectLst/>
                        <a:latin typeface="Marianne" panose="02000000000000000000" pitchFamily="2" charset="0"/>
                      </a:endParaRPr>
                    </a:p>
                  </a:txBody>
                  <a:tcPr marL="4096" marR="4096" marT="4096" marB="0" anchor="ctr"/>
                </a:tc>
                <a:tc>
                  <a:txBody>
                    <a:bodyPr/>
                    <a:lstStyle/>
                    <a:p>
                      <a:pPr algn="l" fontAlgn="ctr"/>
                      <a:r>
                        <a:rPr lang="fr-FR" sz="1100" b="1" u="none" strike="noStrike" dirty="0" smtClean="0">
                          <a:effectLst/>
                          <a:latin typeface="Marianne" panose="02000000000000000000" pitchFamily="2" charset="0"/>
                        </a:rPr>
                        <a:t>Octobre 2023</a:t>
                      </a:r>
                    </a:p>
                    <a:p>
                      <a:pPr algn="l" fontAlgn="ctr"/>
                      <a:r>
                        <a:rPr lang="fr-FR" sz="1100" u="none" strike="noStrike" dirty="0" smtClean="0">
                          <a:effectLst/>
                          <a:latin typeface="Marianne" panose="02000000000000000000" pitchFamily="2" charset="0"/>
                        </a:rPr>
                        <a:t>47</a:t>
                      </a:r>
                      <a:endParaRPr lang="fr-FR" sz="1100" b="0" i="0" u="none" strike="noStrike" dirty="0">
                        <a:solidFill>
                          <a:srgbClr val="000000"/>
                        </a:solidFill>
                        <a:effectLst/>
                        <a:latin typeface="Marianne" panose="02000000000000000000" pitchFamily="2" charset="0"/>
                      </a:endParaRPr>
                    </a:p>
                  </a:txBody>
                  <a:tcPr marL="4096" marR="4096" marT="4096" marB="0" anchor="ctr"/>
                </a:tc>
                <a:tc>
                  <a:txBody>
                    <a:bodyPr/>
                    <a:lstStyle/>
                    <a:p>
                      <a:pPr algn="ctr" fontAlgn="ctr"/>
                      <a:r>
                        <a:rPr lang="fr-FR" sz="1100" b="0" i="0" u="none" strike="noStrike" dirty="0" smtClean="0">
                          <a:solidFill>
                            <a:srgbClr val="000000"/>
                          </a:solidFill>
                          <a:effectLst/>
                          <a:latin typeface="Marianne" panose="02000000000000000000" pitchFamily="2" charset="0"/>
                        </a:rPr>
                        <a:t>80</a:t>
                      </a:r>
                      <a:endParaRPr lang="fr-FR" sz="1100" b="0" i="0" u="none" strike="noStrike" dirty="0">
                        <a:solidFill>
                          <a:srgbClr val="000000"/>
                        </a:solidFill>
                        <a:effectLst/>
                        <a:latin typeface="Marianne" panose="02000000000000000000" pitchFamily="2" charset="0"/>
                      </a:endParaRPr>
                    </a:p>
                  </a:txBody>
                  <a:tcPr marL="4096" marR="4096" marT="4096" marB="0" anchor="ctr"/>
                </a:tc>
                <a:extLst>
                  <a:ext uri="{0D108BD9-81ED-4DB2-BD59-A6C34878D82A}">
                    <a16:rowId xmlns:a16="http://schemas.microsoft.com/office/drawing/2014/main" val="1672377616"/>
                  </a:ext>
                </a:extLst>
              </a:tr>
              <a:tr h="816896">
                <a:tc>
                  <a:txBody>
                    <a:bodyPr/>
                    <a:lstStyle/>
                    <a:p>
                      <a:pPr algn="ctr" fontAlgn="ctr"/>
                      <a:r>
                        <a:rPr lang="fr-FR" sz="1100" u="none" strike="noStrike">
                          <a:effectLst/>
                          <a:latin typeface="Marianne" panose="02000000000000000000" pitchFamily="2" charset="0"/>
                        </a:rPr>
                        <a:t>indicateur 33</a:t>
                      </a:r>
                      <a:endParaRPr lang="fr-FR" sz="1100" b="1" i="0" u="none" strike="noStrike">
                        <a:solidFill>
                          <a:srgbClr val="000000"/>
                        </a:solidFill>
                        <a:effectLst/>
                        <a:latin typeface="Marianne" panose="02000000000000000000" pitchFamily="2" charset="0"/>
                      </a:endParaRPr>
                    </a:p>
                  </a:txBody>
                  <a:tcPr marL="4096" marR="4096" marT="4096" marB="0" anchor="ctr"/>
                </a:tc>
                <a:tc>
                  <a:txBody>
                    <a:bodyPr/>
                    <a:lstStyle/>
                    <a:p>
                      <a:pPr algn="l" fontAlgn="ctr"/>
                      <a:r>
                        <a:rPr lang="fr-FR" sz="1100" u="none" strike="noStrike" dirty="0">
                          <a:effectLst/>
                          <a:latin typeface="Marianne" panose="02000000000000000000" pitchFamily="2" charset="0"/>
                        </a:rPr>
                        <a:t>Renforcer la présence de médiateurs en santé spécifiquement identifiés avec une implantation effective au sein des établissements de santé (prioritairement les services de périnatalité, pédiatrie, santé mentale, et urgences), dans des structures d’exercice regroupé et dans le cadre de programmes de prévention</a:t>
                      </a:r>
                      <a:endParaRPr lang="fr-FR" sz="1100" b="0" i="0" u="none" strike="noStrike" dirty="0">
                        <a:solidFill>
                          <a:srgbClr val="000000"/>
                        </a:solidFill>
                        <a:effectLst/>
                        <a:latin typeface="Marianne" panose="02000000000000000000" pitchFamily="2" charset="0"/>
                      </a:endParaRPr>
                    </a:p>
                  </a:txBody>
                  <a:tcPr marL="4096" marR="4096" marT="4096" marB="0" anchor="ctr"/>
                </a:tc>
                <a:tc>
                  <a:txBody>
                    <a:bodyPr/>
                    <a:lstStyle/>
                    <a:p>
                      <a:pPr algn="l" fontAlgn="ctr"/>
                      <a:r>
                        <a:rPr lang="fr-FR" sz="1100" b="1" u="none" strike="noStrike" dirty="0" smtClean="0">
                          <a:effectLst/>
                          <a:latin typeface="Marianne" panose="02000000000000000000" pitchFamily="2" charset="0"/>
                        </a:rPr>
                        <a:t>Octobre 2023</a:t>
                      </a:r>
                    </a:p>
                    <a:p>
                      <a:pPr algn="l" fontAlgn="ctr"/>
                      <a:r>
                        <a:rPr lang="fr-FR" sz="1100" u="none" strike="noStrike" dirty="0" smtClean="0">
                          <a:effectLst/>
                          <a:latin typeface="Marianne" panose="02000000000000000000" pitchFamily="2" charset="0"/>
                        </a:rPr>
                        <a:t>64</a:t>
                      </a:r>
                      <a:endParaRPr lang="fr-FR" sz="1100" b="0" i="0" u="none" strike="noStrike" dirty="0">
                        <a:solidFill>
                          <a:srgbClr val="000000"/>
                        </a:solidFill>
                        <a:effectLst/>
                        <a:latin typeface="Marianne" panose="02000000000000000000" pitchFamily="2" charset="0"/>
                      </a:endParaRPr>
                    </a:p>
                  </a:txBody>
                  <a:tcPr marL="4096" marR="4096" marT="4096" marB="0" anchor="ctr"/>
                </a:tc>
                <a:tc>
                  <a:txBody>
                    <a:bodyPr/>
                    <a:lstStyle/>
                    <a:p>
                      <a:pPr algn="ctr" fontAlgn="ctr"/>
                      <a:r>
                        <a:rPr lang="fr-FR" sz="1100" b="0" i="0" u="none" strike="noStrike" dirty="0" smtClean="0">
                          <a:solidFill>
                            <a:srgbClr val="000000"/>
                          </a:solidFill>
                          <a:effectLst/>
                          <a:latin typeface="Marianne" panose="02000000000000000000" pitchFamily="2" charset="0"/>
                        </a:rPr>
                        <a:t>250</a:t>
                      </a:r>
                      <a:endParaRPr lang="fr-FR" sz="1100" b="0" i="0" u="none" strike="noStrike" dirty="0">
                        <a:solidFill>
                          <a:srgbClr val="000000"/>
                        </a:solidFill>
                        <a:effectLst/>
                        <a:latin typeface="Marianne" panose="02000000000000000000" pitchFamily="2" charset="0"/>
                      </a:endParaRPr>
                    </a:p>
                  </a:txBody>
                  <a:tcPr marL="4096" marR="4096" marT="4096" marB="0" anchor="ctr"/>
                </a:tc>
                <a:extLst>
                  <a:ext uri="{0D108BD9-81ED-4DB2-BD59-A6C34878D82A}">
                    <a16:rowId xmlns:a16="http://schemas.microsoft.com/office/drawing/2014/main" val="1330419069"/>
                  </a:ext>
                </a:extLst>
              </a:tr>
            </a:tbl>
          </a:graphicData>
        </a:graphic>
      </p:graphicFrame>
      <p:sp>
        <p:nvSpPr>
          <p:cNvPr id="11" name="ZoneTexte 10"/>
          <p:cNvSpPr txBox="1"/>
          <p:nvPr/>
        </p:nvSpPr>
        <p:spPr>
          <a:xfrm>
            <a:off x="2880854" y="62309"/>
            <a:ext cx="8701548" cy="707831"/>
          </a:xfrm>
          <a:prstGeom prst="rect">
            <a:avLst/>
          </a:prstGeom>
          <a:solidFill>
            <a:srgbClr val="002395"/>
          </a:solidFill>
        </p:spPr>
        <p:txBody>
          <a:bodyPr vert="horz" lIns="91440" tIns="45720" rIns="91440" bIns="45720" rtlCol="0" anchor="ctr">
            <a:normAutofit/>
          </a:bodyPr>
          <a:lstStyle>
            <a:lvl1pPr marL="19050" indent="0" algn="ctr" defTabSz="1219170">
              <a:lnSpc>
                <a:spcPct val="90000"/>
              </a:lnSpc>
              <a:spcBef>
                <a:spcPct val="0"/>
              </a:spcBef>
              <a:buNone/>
              <a:tabLst/>
              <a:defRPr sz="2800" b="1">
                <a:solidFill>
                  <a:schemeClr val="bg1"/>
                </a:solidFill>
                <a:latin typeface="+mj-lt"/>
                <a:ea typeface="+mj-ea"/>
                <a:cs typeface="+mj-cs"/>
              </a:defRPr>
            </a:lvl1pPr>
          </a:lstStyle>
          <a:p>
            <a:pPr marL="25399" defTabSz="1625519">
              <a:defRPr/>
            </a:pPr>
            <a:r>
              <a:rPr lang="fr-FR" dirty="0">
                <a:solidFill>
                  <a:srgbClr val="FFFFFF"/>
                </a:solidFill>
                <a:latin typeface="Marianne"/>
              </a:rPr>
              <a:t>Les 33 indicateurs du PRS3 – Axe 5, 6 et PRAPS</a:t>
            </a:r>
            <a:endParaRPr lang="fr-FR" dirty="0">
              <a:solidFill>
                <a:srgbClr val="FFFFFF"/>
              </a:solidFill>
              <a:latin typeface="Marianne"/>
            </a:endParaRPr>
          </a:p>
        </p:txBody>
      </p:sp>
    </p:spTree>
    <p:extLst>
      <p:ext uri="{BB962C8B-B14F-4D97-AF65-F5344CB8AC3E}">
        <p14:creationId xmlns:p14="http://schemas.microsoft.com/office/powerpoint/2010/main" val="42859808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defTabSz="1219170">
              <a:defRPr/>
            </a:pPr>
            <a:fld id="{733122C9-A0B9-462F-8757-0847AD287B63}" type="slidenum">
              <a:rPr lang="fr-FR"/>
              <a:pPr defTabSz="1219170">
                <a:defRPr/>
              </a:pPr>
              <a:t>5</a:t>
            </a:fld>
            <a:endParaRPr lang="fr-FR" dirty="0"/>
          </a:p>
        </p:txBody>
      </p:sp>
      <p:sp>
        <p:nvSpPr>
          <p:cNvPr id="3" name="Espace réservé de la date 2"/>
          <p:cNvSpPr>
            <a:spLocks noGrp="1"/>
          </p:cNvSpPr>
          <p:nvPr>
            <p:ph type="dt" sz="half" idx="2"/>
          </p:nvPr>
        </p:nvSpPr>
        <p:spPr/>
        <p:txBody>
          <a:bodyPr/>
          <a:lstStyle/>
          <a:p>
            <a:pPr defTabSz="1219170">
              <a:defRPr/>
            </a:pPr>
            <a:fld id="{6A4A60EE-9D13-3442-9796-E718C6343EC1}" type="datetime1">
              <a:rPr lang="fr-FR" cap="all"/>
              <a:pPr defTabSz="1219170">
                <a:defRPr/>
              </a:pPr>
              <a:t>02/04/2024</a:t>
            </a:fld>
            <a:endParaRPr lang="fr-FR" cap="all" dirty="0"/>
          </a:p>
        </p:txBody>
      </p:sp>
      <p:sp>
        <p:nvSpPr>
          <p:cNvPr id="4" name="Titre 3"/>
          <p:cNvSpPr>
            <a:spLocks noGrp="1"/>
          </p:cNvSpPr>
          <p:nvPr>
            <p:ph type="title"/>
          </p:nvPr>
        </p:nvSpPr>
        <p:spPr>
          <a:xfrm>
            <a:off x="3215682" y="151483"/>
            <a:ext cx="3360373" cy="719988"/>
          </a:xfrm>
        </p:spPr>
        <p:txBody>
          <a:bodyPr>
            <a:normAutofit/>
          </a:bodyPr>
          <a:lstStyle/>
          <a:p>
            <a:r>
              <a:rPr lang="fr-FR" sz="2667" dirty="0"/>
              <a:t>Val de Marne (94)</a:t>
            </a:r>
            <a:endParaRPr lang="fr-FR" sz="2667" dirty="0"/>
          </a:p>
        </p:txBody>
      </p:sp>
      <p:sp>
        <p:nvSpPr>
          <p:cNvPr id="5" name="Espace réservé du pied de page 4"/>
          <p:cNvSpPr>
            <a:spLocks noGrp="1"/>
          </p:cNvSpPr>
          <p:nvPr>
            <p:ph type="ftr" sz="quarter" idx="3"/>
          </p:nvPr>
        </p:nvSpPr>
        <p:spPr/>
        <p:txBody>
          <a:bodyPr/>
          <a:lstStyle/>
          <a:p>
            <a:pPr defTabSz="1219170">
              <a:defRPr/>
            </a:pPr>
            <a:r>
              <a:rPr lang="fr-FR" dirty="0"/>
              <a:t>DIRNOV – Données et études en santé</a:t>
            </a:r>
          </a:p>
        </p:txBody>
      </p:sp>
      <p:graphicFrame>
        <p:nvGraphicFramePr>
          <p:cNvPr id="11" name="Tableau 10"/>
          <p:cNvGraphicFramePr>
            <a:graphicFrameLocks noGrp="1"/>
          </p:cNvGraphicFramePr>
          <p:nvPr>
            <p:extLst/>
          </p:nvPr>
        </p:nvGraphicFramePr>
        <p:xfrm>
          <a:off x="47329" y="826085"/>
          <a:ext cx="12001332" cy="6450421"/>
        </p:xfrm>
        <a:graphic>
          <a:graphicData uri="http://schemas.openxmlformats.org/drawingml/2006/table">
            <a:tbl>
              <a:tblPr firstRow="1" bandRow="1">
                <a:tableStyleId>{21E4AEA4-8DFA-4A89-87EB-49C32662AFE0}</a:tableStyleId>
              </a:tblPr>
              <a:tblGrid>
                <a:gridCol w="5280585">
                  <a:extLst>
                    <a:ext uri="{9D8B030D-6E8A-4147-A177-3AD203B41FA5}">
                      <a16:colId xmlns:a16="http://schemas.microsoft.com/office/drawing/2014/main" val="3115838554"/>
                    </a:ext>
                  </a:extLst>
                </a:gridCol>
                <a:gridCol w="2720304">
                  <a:extLst>
                    <a:ext uri="{9D8B030D-6E8A-4147-A177-3AD203B41FA5}">
                      <a16:colId xmlns:a16="http://schemas.microsoft.com/office/drawing/2014/main" val="1485549938"/>
                    </a:ext>
                  </a:extLst>
                </a:gridCol>
                <a:gridCol w="4000443">
                  <a:extLst>
                    <a:ext uri="{9D8B030D-6E8A-4147-A177-3AD203B41FA5}">
                      <a16:colId xmlns:a16="http://schemas.microsoft.com/office/drawing/2014/main" val="3893116986"/>
                    </a:ext>
                  </a:extLst>
                </a:gridCol>
              </a:tblGrid>
              <a:tr h="365760">
                <a:tc>
                  <a:txBody>
                    <a:bodyPr/>
                    <a:lstStyle/>
                    <a:p>
                      <a:r>
                        <a:rPr lang="fr-FR" sz="1600" dirty="0" smtClean="0"/>
                        <a:t>Indicateur</a:t>
                      </a:r>
                      <a:endParaRPr lang="fr-FR" sz="1600" dirty="0"/>
                    </a:p>
                  </a:txBody>
                  <a:tcPr marL="121920" marR="121920" marT="60960" marB="60960"/>
                </a:tc>
                <a:tc>
                  <a:txBody>
                    <a:bodyPr/>
                    <a:lstStyle/>
                    <a:p>
                      <a:r>
                        <a:rPr lang="fr-FR" sz="1600" dirty="0" smtClean="0"/>
                        <a:t>Valeur</a:t>
                      </a:r>
                      <a:r>
                        <a:rPr lang="fr-FR" sz="1600" baseline="0" dirty="0" smtClean="0"/>
                        <a:t> départementale</a:t>
                      </a:r>
                      <a:endParaRPr lang="fr-FR" sz="1600" dirty="0"/>
                    </a:p>
                  </a:txBody>
                  <a:tcPr marL="121920" marR="121920" marT="60960" marB="60960"/>
                </a:tc>
                <a:tc>
                  <a:txBody>
                    <a:bodyPr/>
                    <a:lstStyle/>
                    <a:p>
                      <a:r>
                        <a:rPr lang="fr-FR" sz="1600" dirty="0" smtClean="0"/>
                        <a:t>Valeur régionale</a:t>
                      </a:r>
                      <a:endParaRPr lang="fr-FR" sz="1600" dirty="0"/>
                    </a:p>
                  </a:txBody>
                  <a:tcPr marL="121920" marR="121920" marT="60960" marB="60960"/>
                </a:tc>
                <a:extLst>
                  <a:ext uri="{0D108BD9-81ED-4DB2-BD59-A6C34878D82A}">
                    <a16:rowId xmlns:a16="http://schemas.microsoft.com/office/drawing/2014/main" val="2836360047"/>
                  </a:ext>
                </a:extLst>
              </a:tr>
              <a:tr h="447040">
                <a:tc>
                  <a:txBody>
                    <a:bodyPr/>
                    <a:lstStyle/>
                    <a:p>
                      <a:r>
                        <a:rPr lang="fr-FR" sz="1100" dirty="0" smtClean="0">
                          <a:solidFill>
                            <a:srgbClr val="002774"/>
                          </a:solidFill>
                        </a:rPr>
                        <a:t>Conseils départementaux engagés dans la diminution de la mortalité périnatale</a:t>
                      </a:r>
                      <a:endParaRPr lang="fr-FR" sz="1100" dirty="0">
                        <a:solidFill>
                          <a:srgbClr val="002774"/>
                        </a:solidFill>
                      </a:endParaRPr>
                    </a:p>
                  </a:txBody>
                  <a:tcPr marL="121920" marR="121920" marT="60960" marB="60960"/>
                </a:tc>
                <a:tc>
                  <a:txBody>
                    <a:bodyPr/>
                    <a:lstStyle/>
                    <a:p>
                      <a:r>
                        <a:rPr lang="fr-FR" sz="1100" b="1" dirty="0" smtClean="0">
                          <a:solidFill>
                            <a:srgbClr val="002774"/>
                          </a:solidFill>
                        </a:rPr>
                        <a:t>2023</a:t>
                      </a:r>
                      <a:r>
                        <a:rPr lang="fr-FR" sz="1100" dirty="0" smtClean="0">
                          <a:solidFill>
                            <a:srgbClr val="002774"/>
                          </a:solidFill>
                        </a:rPr>
                        <a:t> : Département</a:t>
                      </a:r>
                      <a:r>
                        <a:rPr lang="fr-FR" sz="1100" baseline="0" dirty="0" smtClean="0">
                          <a:solidFill>
                            <a:srgbClr val="002774"/>
                          </a:solidFill>
                        </a:rPr>
                        <a:t> engagé</a:t>
                      </a:r>
                      <a:endParaRPr lang="fr-FR" sz="1100" dirty="0">
                        <a:solidFill>
                          <a:srgbClr val="002774"/>
                        </a:solidFill>
                      </a:endParaRPr>
                    </a:p>
                  </a:txBody>
                  <a:tcPr marL="121920" marR="121920" marT="60960" marB="60960"/>
                </a:tc>
                <a:tc>
                  <a:txBody>
                    <a:bodyPr/>
                    <a:lstStyle/>
                    <a:p>
                      <a:r>
                        <a:rPr lang="fr-FR" sz="1100" dirty="0" smtClean="0">
                          <a:solidFill>
                            <a:srgbClr val="002774"/>
                          </a:solidFill>
                        </a:rPr>
                        <a:t>3 départements</a:t>
                      </a:r>
                      <a:r>
                        <a:rPr lang="fr-FR" sz="1100" baseline="0" dirty="0" smtClean="0">
                          <a:solidFill>
                            <a:srgbClr val="002774"/>
                          </a:solidFill>
                        </a:rPr>
                        <a:t> engagés</a:t>
                      </a:r>
                      <a:endParaRPr lang="fr-FR" sz="1100" dirty="0">
                        <a:solidFill>
                          <a:srgbClr val="002774"/>
                        </a:solidFill>
                      </a:endParaRPr>
                    </a:p>
                  </a:txBody>
                  <a:tcPr marL="121920" marR="121920" marT="60960" marB="60960"/>
                </a:tc>
                <a:extLst>
                  <a:ext uri="{0D108BD9-81ED-4DB2-BD59-A6C34878D82A}">
                    <a16:rowId xmlns:a16="http://schemas.microsoft.com/office/drawing/2014/main" val="1856175135"/>
                  </a:ext>
                </a:extLst>
              </a:tr>
              <a:tr h="448056">
                <a:tc>
                  <a:txBody>
                    <a:bodyPr/>
                    <a:lstStyle/>
                    <a:p>
                      <a:r>
                        <a:rPr lang="fr-FR" sz="1100" dirty="0" smtClean="0">
                          <a:solidFill>
                            <a:srgbClr val="002774"/>
                          </a:solidFill>
                        </a:rPr>
                        <a:t>Part des femmes enceintes ayant effectué les trois échographies de suivi aux dates recommandées</a:t>
                      </a:r>
                      <a:endParaRPr lang="fr-FR" sz="1100" dirty="0">
                        <a:solidFill>
                          <a:srgbClr val="002774"/>
                        </a:solidFill>
                      </a:endParaRPr>
                    </a:p>
                  </a:txBody>
                  <a:tcPr marL="121920" marR="121920" marT="60960" marB="60960"/>
                </a:tc>
                <a:tc>
                  <a:txBody>
                    <a:bodyPr/>
                    <a:lstStyle/>
                    <a:p>
                      <a:r>
                        <a:rPr lang="fr-FR" sz="1100" b="1" dirty="0" smtClean="0">
                          <a:solidFill>
                            <a:srgbClr val="002774"/>
                          </a:solidFill>
                        </a:rPr>
                        <a:t>2022</a:t>
                      </a:r>
                      <a:r>
                        <a:rPr lang="fr-FR" sz="1100" dirty="0" smtClean="0">
                          <a:solidFill>
                            <a:srgbClr val="002774"/>
                          </a:solidFill>
                        </a:rPr>
                        <a:t> : 69%</a:t>
                      </a:r>
                      <a:endParaRPr lang="fr-FR" sz="1100" dirty="0">
                        <a:solidFill>
                          <a:srgbClr val="002774"/>
                        </a:solidFill>
                      </a:endParaRPr>
                    </a:p>
                  </a:txBody>
                  <a:tcPr marL="121920" marR="121920" marT="60960" marB="60960"/>
                </a:tc>
                <a:tc>
                  <a:txBody>
                    <a:bodyPr/>
                    <a:lstStyle/>
                    <a:p>
                      <a:r>
                        <a:rPr lang="fr-FR" sz="1100" dirty="0" smtClean="0">
                          <a:solidFill>
                            <a:srgbClr val="002774"/>
                          </a:solidFill>
                        </a:rPr>
                        <a:t>73%</a:t>
                      </a:r>
                      <a:endParaRPr lang="fr-FR" sz="1100" dirty="0">
                        <a:solidFill>
                          <a:srgbClr val="002774"/>
                        </a:solidFill>
                      </a:endParaRPr>
                    </a:p>
                  </a:txBody>
                  <a:tcPr marL="121920" marR="121920" marT="60960" marB="60960"/>
                </a:tc>
                <a:extLst>
                  <a:ext uri="{0D108BD9-81ED-4DB2-BD59-A6C34878D82A}">
                    <a16:rowId xmlns:a16="http://schemas.microsoft.com/office/drawing/2014/main" val="1190745269"/>
                  </a:ext>
                </a:extLst>
              </a:tr>
              <a:tr h="448056">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fr-FR" sz="1100" kern="1200" dirty="0" smtClean="0">
                          <a:solidFill>
                            <a:srgbClr val="002774"/>
                          </a:solidFill>
                          <a:latin typeface="+mn-lt"/>
                          <a:ea typeface="+mn-ea"/>
                          <a:cs typeface="+mn-cs"/>
                        </a:rPr>
                        <a:t>Nombre d’enfants de 3 à 12 ans bénéficiaires d’un programme de compétences psycho-sociales d’ici 2028</a:t>
                      </a:r>
                    </a:p>
                  </a:txBody>
                  <a:tcPr marL="121920" marR="121920" marT="60960" marB="60960"/>
                </a:tc>
                <a:tc>
                  <a:txBody>
                    <a:bodyPr/>
                    <a:lstStyle/>
                    <a:p>
                      <a:r>
                        <a:rPr lang="fr-FR" sz="1100" b="1" dirty="0" smtClean="0">
                          <a:solidFill>
                            <a:srgbClr val="002774"/>
                          </a:solidFill>
                        </a:rPr>
                        <a:t>2020-2023</a:t>
                      </a:r>
                      <a:r>
                        <a:rPr lang="fr-FR" sz="1100" dirty="0" smtClean="0">
                          <a:solidFill>
                            <a:srgbClr val="002774"/>
                          </a:solidFill>
                        </a:rPr>
                        <a:t> : 5694</a:t>
                      </a:r>
                      <a:endParaRPr lang="fr-FR" sz="1100" dirty="0">
                        <a:solidFill>
                          <a:srgbClr val="002774"/>
                        </a:solidFill>
                      </a:endParaRPr>
                    </a:p>
                  </a:txBody>
                  <a:tcPr marL="121920" marR="121920" marT="60960" marB="60960"/>
                </a:tc>
                <a:tc>
                  <a:txBody>
                    <a:bodyPr/>
                    <a:lstStyle/>
                    <a:p>
                      <a:r>
                        <a:rPr lang="fr-FR" sz="1100" dirty="0" smtClean="0">
                          <a:solidFill>
                            <a:srgbClr val="002774"/>
                          </a:solidFill>
                        </a:rPr>
                        <a:t>31 007</a:t>
                      </a:r>
                    </a:p>
                  </a:txBody>
                  <a:tcPr marL="121920" marR="121920" marT="60960" marB="60960"/>
                </a:tc>
                <a:extLst>
                  <a:ext uri="{0D108BD9-81ED-4DB2-BD59-A6C34878D82A}">
                    <a16:rowId xmlns:a16="http://schemas.microsoft.com/office/drawing/2014/main" val="1249654133"/>
                  </a:ext>
                </a:extLst>
              </a:tr>
              <a:tr h="448056">
                <a:tc>
                  <a:txBody>
                    <a:bodyPr/>
                    <a:lstStyle/>
                    <a:p>
                      <a:pPr marL="0" algn="l" defTabSz="914400" rtl="0" eaLnBrk="1" fontAlgn="ctr" latinLnBrk="0" hangingPunct="1"/>
                      <a:r>
                        <a:rPr lang="fr-FR" sz="1100" kern="1200" dirty="0" smtClean="0">
                          <a:solidFill>
                            <a:srgbClr val="002774"/>
                          </a:solidFill>
                          <a:latin typeface="+mn-lt"/>
                          <a:ea typeface="+mn-ea"/>
                          <a:cs typeface="+mn-cs"/>
                        </a:rPr>
                        <a:t>Evolution de la file active moyenne des Dispositifs d'Appui à la Coordination (DAC) par territoire de coordination</a:t>
                      </a:r>
                      <a:endParaRPr lang="fr-FR" sz="1100" kern="1200" dirty="0">
                        <a:solidFill>
                          <a:srgbClr val="002774"/>
                        </a:solidFill>
                        <a:latin typeface="+mn-lt"/>
                        <a:ea typeface="+mn-ea"/>
                        <a:cs typeface="+mn-cs"/>
                      </a:endParaRPr>
                    </a:p>
                  </a:txBody>
                  <a:tcPr marL="121920" marR="121920" marT="60960" marB="60960"/>
                </a:tc>
                <a:tc>
                  <a:txBody>
                    <a:bodyPr/>
                    <a:lstStyle/>
                    <a:p>
                      <a:r>
                        <a:rPr lang="fr-FR" sz="1100" b="1" dirty="0" smtClean="0">
                          <a:solidFill>
                            <a:srgbClr val="002774"/>
                          </a:solidFill>
                        </a:rPr>
                        <a:t>2022</a:t>
                      </a:r>
                      <a:r>
                        <a:rPr lang="fr-FR" sz="1100" dirty="0" smtClean="0">
                          <a:solidFill>
                            <a:srgbClr val="002774"/>
                          </a:solidFill>
                        </a:rPr>
                        <a:t> : 1223</a:t>
                      </a:r>
                      <a:endParaRPr lang="fr-FR" sz="1100" dirty="0">
                        <a:solidFill>
                          <a:srgbClr val="002774"/>
                        </a:solidFill>
                      </a:endParaRPr>
                    </a:p>
                  </a:txBody>
                  <a:tcPr marL="121920" marR="121920" marT="60960" marB="60960"/>
                </a:tc>
                <a:tc>
                  <a:txBody>
                    <a:bodyPr/>
                    <a:lstStyle/>
                    <a:p>
                      <a:r>
                        <a:rPr lang="fr-FR" sz="1100" dirty="0" smtClean="0">
                          <a:solidFill>
                            <a:srgbClr val="002774"/>
                          </a:solidFill>
                        </a:rPr>
                        <a:t>23 726</a:t>
                      </a:r>
                    </a:p>
                    <a:p>
                      <a:endParaRPr lang="fr-FR" sz="1100" dirty="0">
                        <a:solidFill>
                          <a:srgbClr val="002774"/>
                        </a:solidFill>
                      </a:endParaRPr>
                    </a:p>
                  </a:txBody>
                  <a:tcPr marL="121920" marR="121920" marT="60960" marB="60960"/>
                </a:tc>
                <a:extLst>
                  <a:ext uri="{0D108BD9-81ED-4DB2-BD59-A6C34878D82A}">
                    <a16:rowId xmlns:a16="http://schemas.microsoft.com/office/drawing/2014/main" val="378595701"/>
                  </a:ext>
                </a:extLst>
              </a:tr>
              <a:tr h="609600">
                <a:tc>
                  <a:txBody>
                    <a:bodyPr/>
                    <a:lstStyle/>
                    <a:p>
                      <a:r>
                        <a:rPr lang="fr-FR" sz="1100" dirty="0" smtClean="0">
                          <a:solidFill>
                            <a:srgbClr val="002774"/>
                          </a:solidFill>
                        </a:rPr>
                        <a:t>Nombre de structures / établissements disposant d'organisations permettant la prise en charge personnalisée des femmes enceintes socialement vulnérables</a:t>
                      </a:r>
                      <a:endParaRPr lang="fr-FR" sz="1100" dirty="0">
                        <a:solidFill>
                          <a:srgbClr val="002774"/>
                        </a:solidFill>
                      </a:endParaRPr>
                    </a:p>
                  </a:txBody>
                  <a:tcPr marL="121920" marR="121920" marT="60960" marB="60960"/>
                </a:tc>
                <a:tc>
                  <a:txBody>
                    <a:bodyPr/>
                    <a:lstStyle/>
                    <a:p>
                      <a:r>
                        <a:rPr lang="fr-FR" sz="1100" b="1" dirty="0" smtClean="0">
                          <a:solidFill>
                            <a:srgbClr val="002774"/>
                          </a:solidFill>
                        </a:rPr>
                        <a:t>2023</a:t>
                      </a:r>
                      <a:r>
                        <a:rPr lang="fr-FR" sz="1100" dirty="0" smtClean="0">
                          <a:solidFill>
                            <a:srgbClr val="002774"/>
                          </a:solidFill>
                        </a:rPr>
                        <a:t> : 0</a:t>
                      </a:r>
                      <a:endParaRPr lang="fr-FR" sz="1100" dirty="0">
                        <a:solidFill>
                          <a:srgbClr val="002774"/>
                        </a:solidFill>
                      </a:endParaRPr>
                    </a:p>
                  </a:txBody>
                  <a:tcPr marL="121920" marR="121920" marT="60960" marB="60960"/>
                </a:tc>
                <a:tc>
                  <a:txBody>
                    <a:bodyPr/>
                    <a:lstStyle/>
                    <a:p>
                      <a:r>
                        <a:rPr lang="fr-FR" sz="1100" dirty="0" smtClean="0">
                          <a:solidFill>
                            <a:srgbClr val="002774"/>
                          </a:solidFill>
                        </a:rPr>
                        <a:t>5</a:t>
                      </a:r>
                    </a:p>
                    <a:p>
                      <a:endParaRPr lang="fr-FR" sz="1100" dirty="0">
                        <a:solidFill>
                          <a:srgbClr val="002774"/>
                        </a:solidFill>
                      </a:endParaRPr>
                    </a:p>
                  </a:txBody>
                  <a:tcPr marL="121920" marR="121920" marT="60960" marB="60960"/>
                </a:tc>
                <a:extLst>
                  <a:ext uri="{0D108BD9-81ED-4DB2-BD59-A6C34878D82A}">
                    <a16:rowId xmlns:a16="http://schemas.microsoft.com/office/drawing/2014/main" val="3948316455"/>
                  </a:ext>
                </a:extLst>
              </a:tr>
              <a:tr h="609600">
                <a:tc>
                  <a:txBody>
                    <a:bodyPr/>
                    <a:lstStyle/>
                    <a:p>
                      <a:r>
                        <a:rPr lang="fr-FR" sz="1100" dirty="0" smtClean="0">
                          <a:solidFill>
                            <a:srgbClr val="002774"/>
                          </a:solidFill>
                        </a:rPr>
                        <a:t>Evolution du taux de mortalité infantile</a:t>
                      </a:r>
                      <a:endParaRPr lang="fr-FR" sz="1100" dirty="0">
                        <a:solidFill>
                          <a:srgbClr val="002774"/>
                        </a:solidFill>
                      </a:endParaRPr>
                    </a:p>
                  </a:txBody>
                  <a:tcPr marL="121920" marR="121920" marT="60960" marB="60960"/>
                </a:tc>
                <a:tc>
                  <a:txBody>
                    <a:bodyPr/>
                    <a:lstStyle/>
                    <a:p>
                      <a:r>
                        <a:rPr lang="fr-FR" sz="1100" b="1" dirty="0" smtClean="0">
                          <a:solidFill>
                            <a:srgbClr val="002774"/>
                          </a:solidFill>
                        </a:rPr>
                        <a:t>2019-2021</a:t>
                      </a:r>
                      <a:r>
                        <a:rPr lang="fr-FR" sz="1100" baseline="0" dirty="0" smtClean="0">
                          <a:solidFill>
                            <a:srgbClr val="002774"/>
                          </a:solidFill>
                        </a:rPr>
                        <a:t> : </a:t>
                      </a:r>
                      <a:r>
                        <a:rPr lang="fr-FR" sz="1100" dirty="0" smtClean="0">
                          <a:solidFill>
                            <a:srgbClr val="002774"/>
                          </a:solidFill>
                        </a:rPr>
                        <a:t>4,5 décès d’enfants de moins d’un an pour</a:t>
                      </a:r>
                      <a:r>
                        <a:rPr lang="fr-FR" sz="1100" baseline="0" dirty="0" smtClean="0">
                          <a:solidFill>
                            <a:srgbClr val="002774"/>
                          </a:solidFill>
                        </a:rPr>
                        <a:t> 1000 enfants nés vivants</a:t>
                      </a:r>
                      <a:endParaRPr lang="fr-FR" sz="1100" dirty="0">
                        <a:solidFill>
                          <a:srgbClr val="002774"/>
                        </a:solidFill>
                      </a:endParaRPr>
                    </a:p>
                  </a:txBody>
                  <a:tcPr marL="121920" marR="121920" marT="60960" marB="60960"/>
                </a:tc>
                <a:tc>
                  <a:txBody>
                    <a:bodyPr/>
                    <a:lstStyle/>
                    <a:p>
                      <a:r>
                        <a:rPr lang="fr-FR" sz="1100" dirty="0" smtClean="0">
                          <a:solidFill>
                            <a:srgbClr val="002774"/>
                          </a:solidFill>
                        </a:rPr>
                        <a:t>4 décès d’enfants de moins d’un an pour</a:t>
                      </a:r>
                      <a:r>
                        <a:rPr lang="fr-FR" sz="1100" baseline="0" dirty="0" smtClean="0">
                          <a:solidFill>
                            <a:srgbClr val="002774"/>
                          </a:solidFill>
                        </a:rPr>
                        <a:t> 1000 enfants nés vivants</a:t>
                      </a:r>
                      <a:endParaRPr lang="fr-FR" sz="1100" dirty="0">
                        <a:solidFill>
                          <a:srgbClr val="002774"/>
                        </a:solidFill>
                      </a:endParaRPr>
                    </a:p>
                  </a:txBody>
                  <a:tcPr marL="121920" marR="121920" marT="60960" marB="60960"/>
                </a:tc>
                <a:extLst>
                  <a:ext uri="{0D108BD9-81ED-4DB2-BD59-A6C34878D82A}">
                    <a16:rowId xmlns:a16="http://schemas.microsoft.com/office/drawing/2014/main" val="2474136613"/>
                  </a:ext>
                </a:extLst>
              </a:tr>
              <a:tr h="934720">
                <a:tc>
                  <a:txBody>
                    <a:bodyPr/>
                    <a:lstStyle/>
                    <a:p>
                      <a:r>
                        <a:rPr lang="fr-FR" sz="1100" dirty="0" smtClean="0">
                          <a:solidFill>
                            <a:srgbClr val="002774"/>
                          </a:solidFill>
                        </a:rPr>
                        <a:t>Evolution du taux de participation aux dépistages organisés des 3 cancers bénéficiant  d’un programme national : cancer du sein, cancer du col de l'utérus et cancer colorectal</a:t>
                      </a:r>
                      <a:endParaRPr lang="fr-FR" sz="1100" dirty="0">
                        <a:solidFill>
                          <a:srgbClr val="002774"/>
                        </a:solidFill>
                      </a:endParaRP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b="1" i="0" u="none" strike="noStrike" dirty="0" smtClean="0">
                          <a:solidFill>
                            <a:srgbClr val="002774"/>
                          </a:solidFill>
                          <a:effectLst/>
                          <a:latin typeface="Marianne" panose="02000000000000000000" pitchFamily="2" charset="0"/>
                        </a:rPr>
                        <a:t>Campagne 2021-2022</a:t>
                      </a:r>
                    </a:p>
                    <a:p>
                      <a:r>
                        <a:rPr lang="fr-FR" sz="1100" dirty="0" smtClean="0">
                          <a:solidFill>
                            <a:srgbClr val="002774"/>
                          </a:solidFill>
                        </a:rPr>
                        <a:t>Cancer du sein : 37,4%</a:t>
                      </a:r>
                      <a:br>
                        <a:rPr lang="fr-FR" sz="1100" dirty="0" smtClean="0">
                          <a:solidFill>
                            <a:srgbClr val="002774"/>
                          </a:solidFill>
                        </a:rPr>
                      </a:br>
                      <a:r>
                        <a:rPr lang="fr-FR" sz="1100" dirty="0" smtClean="0">
                          <a:solidFill>
                            <a:srgbClr val="002774"/>
                          </a:solidFill>
                        </a:rPr>
                        <a:t>Cancer colorectal : 32,3%</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b="1" i="0" u="none" strike="noStrike" dirty="0" smtClean="0">
                          <a:solidFill>
                            <a:srgbClr val="002774"/>
                          </a:solidFill>
                          <a:effectLst/>
                          <a:latin typeface="Marianne" panose="02000000000000000000" pitchFamily="2" charset="0"/>
                        </a:rPr>
                        <a:t>Campagne</a:t>
                      </a:r>
                      <a:r>
                        <a:rPr lang="fr-FR" sz="1100" b="1" i="0" u="none" strike="noStrike" baseline="0" dirty="0" smtClean="0">
                          <a:solidFill>
                            <a:srgbClr val="002774"/>
                          </a:solidFill>
                          <a:effectLst/>
                          <a:latin typeface="Marianne" panose="02000000000000000000" pitchFamily="2" charset="0"/>
                        </a:rPr>
                        <a:t> </a:t>
                      </a:r>
                      <a:r>
                        <a:rPr lang="fr-FR" sz="1100" b="1" i="0" u="none" strike="noStrike" dirty="0" smtClean="0">
                          <a:solidFill>
                            <a:srgbClr val="002774"/>
                          </a:solidFill>
                          <a:effectLst/>
                          <a:latin typeface="Marianne" panose="02000000000000000000" pitchFamily="2" charset="0"/>
                        </a:rPr>
                        <a:t>2019-2021</a:t>
                      </a:r>
                      <a:endParaRPr lang="fr-FR" sz="1100" dirty="0" smtClean="0">
                        <a:solidFill>
                          <a:srgbClr val="002774"/>
                        </a:solidFill>
                      </a:endParaRPr>
                    </a:p>
                    <a:p>
                      <a:r>
                        <a:rPr lang="fr-FR" sz="1100" dirty="0" smtClean="0">
                          <a:solidFill>
                            <a:srgbClr val="002774"/>
                          </a:solidFill>
                        </a:rPr>
                        <a:t>Cancer du col de l'utérus : 50,3%</a:t>
                      </a:r>
                      <a:endParaRPr lang="fr-FR" sz="1100" dirty="0">
                        <a:solidFill>
                          <a:srgbClr val="002774"/>
                        </a:solidFill>
                      </a:endParaRPr>
                    </a:p>
                  </a:txBody>
                  <a:tcPr marL="121920" marR="121920" marT="60960" marB="60960"/>
                </a:tc>
                <a:tc>
                  <a:txBody>
                    <a:bodyPr/>
                    <a:lstStyle/>
                    <a:p>
                      <a:pPr algn="l" fontAlgn="ctr"/>
                      <a:r>
                        <a:rPr lang="fr-FR" sz="1100" b="0" i="0" u="none" strike="noStrike" dirty="0" smtClean="0">
                          <a:solidFill>
                            <a:srgbClr val="002774"/>
                          </a:solidFill>
                          <a:effectLst/>
                          <a:latin typeface="Marianne" panose="02000000000000000000" pitchFamily="2" charset="0"/>
                        </a:rPr>
                        <a:t>Cancer du sein : 36,9%</a:t>
                      </a:r>
                    </a:p>
                    <a:p>
                      <a:pPr algn="l" fontAlgn="ctr"/>
                      <a:r>
                        <a:rPr lang="fr-FR" sz="1100" b="0" i="0" u="none" strike="noStrike" dirty="0" smtClean="0">
                          <a:solidFill>
                            <a:srgbClr val="002774"/>
                          </a:solidFill>
                          <a:effectLst/>
                          <a:latin typeface="Marianne" panose="02000000000000000000" pitchFamily="2" charset="0"/>
                        </a:rPr>
                        <a:t>Cancer colorectal : 31,3%</a:t>
                      </a:r>
                    </a:p>
                    <a:p>
                      <a:pPr marL="0" marR="0" lvl="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rgbClr val="002774"/>
                          </a:solidFill>
                          <a:effectLst/>
                          <a:latin typeface="Marianne" panose="02000000000000000000" pitchFamily="2" charset="0"/>
                        </a:rPr>
                        <a:t>Cancer du col de l'utérus : 52,6%</a:t>
                      </a:r>
                    </a:p>
                  </a:txBody>
                  <a:tcPr marL="121920" marR="121920" marT="60960" marB="60960"/>
                </a:tc>
                <a:extLst>
                  <a:ext uri="{0D108BD9-81ED-4DB2-BD59-A6C34878D82A}">
                    <a16:rowId xmlns:a16="http://schemas.microsoft.com/office/drawing/2014/main" val="2593720418"/>
                  </a:ext>
                </a:extLst>
              </a:tr>
              <a:tr h="318347">
                <a:tc>
                  <a:txBody>
                    <a:bodyPr/>
                    <a:lstStyle/>
                    <a:p>
                      <a:r>
                        <a:rPr lang="fr-FR" sz="1100" dirty="0" smtClean="0">
                          <a:solidFill>
                            <a:srgbClr val="002774"/>
                          </a:solidFill>
                        </a:rPr>
                        <a:t>Evolution de la part des hospitalisations prolongées (&gt;6 mois) en psychiatrie</a:t>
                      </a:r>
                      <a:endParaRPr lang="fr-FR" sz="1100" dirty="0">
                        <a:solidFill>
                          <a:srgbClr val="002774"/>
                        </a:solidFill>
                      </a:endParaRPr>
                    </a:p>
                  </a:txBody>
                  <a:tcPr marL="121920" marR="121920" marT="60960" marB="60960"/>
                </a:tc>
                <a:tc>
                  <a:txBody>
                    <a:bodyPr/>
                    <a:lstStyle/>
                    <a:p>
                      <a:r>
                        <a:rPr lang="fr-FR" sz="1100" b="1" dirty="0" smtClean="0">
                          <a:solidFill>
                            <a:srgbClr val="002774"/>
                          </a:solidFill>
                        </a:rPr>
                        <a:t>2022</a:t>
                      </a:r>
                      <a:r>
                        <a:rPr lang="fr-FR" sz="1100" dirty="0" smtClean="0">
                          <a:solidFill>
                            <a:srgbClr val="002774"/>
                          </a:solidFill>
                        </a:rPr>
                        <a:t> : 3,1%</a:t>
                      </a:r>
                      <a:endParaRPr lang="fr-FR" sz="1100" dirty="0">
                        <a:solidFill>
                          <a:srgbClr val="002774"/>
                        </a:solidFill>
                      </a:endParaRPr>
                    </a:p>
                  </a:txBody>
                  <a:tcPr marL="121920" marR="121920" marT="60960" marB="60960"/>
                </a:tc>
                <a:tc>
                  <a:txBody>
                    <a:bodyPr/>
                    <a:lstStyle/>
                    <a:p>
                      <a:r>
                        <a:rPr lang="fr-FR" sz="1100" dirty="0" smtClean="0">
                          <a:solidFill>
                            <a:srgbClr val="002774"/>
                          </a:solidFill>
                        </a:rPr>
                        <a:t>3,4%</a:t>
                      </a:r>
                      <a:endParaRPr lang="fr-FR" sz="1100" dirty="0">
                        <a:solidFill>
                          <a:srgbClr val="002774"/>
                        </a:solidFill>
                      </a:endParaRPr>
                    </a:p>
                  </a:txBody>
                  <a:tcPr marL="121920" marR="121920" marT="60960" marB="60960"/>
                </a:tc>
                <a:extLst>
                  <a:ext uri="{0D108BD9-81ED-4DB2-BD59-A6C34878D82A}">
                    <a16:rowId xmlns:a16="http://schemas.microsoft.com/office/drawing/2014/main" val="3764592003"/>
                  </a:ext>
                </a:extLst>
              </a:tr>
              <a:tr h="462520">
                <a:tc>
                  <a:txBody>
                    <a:bodyPr/>
                    <a:lstStyle/>
                    <a:p>
                      <a:r>
                        <a:rPr lang="fr-FR" sz="1100" dirty="0" smtClean="0">
                          <a:solidFill>
                            <a:srgbClr val="002774"/>
                          </a:solidFill>
                        </a:rPr>
                        <a:t>Taux d'hospitalisations en urgence des patients souffrant de troubles psychiatriques sévères</a:t>
                      </a:r>
                      <a:endParaRPr lang="fr-FR" sz="1100" dirty="0">
                        <a:solidFill>
                          <a:srgbClr val="002774"/>
                        </a:solidFill>
                      </a:endParaRP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b="0" i="0" u="none" strike="noStrike" dirty="0" smtClean="0">
                          <a:solidFill>
                            <a:srgbClr val="002774"/>
                          </a:solidFill>
                          <a:effectLst/>
                          <a:latin typeface="Marianne" panose="02000000000000000000" pitchFamily="2" charset="0"/>
                        </a:rPr>
                        <a:t>En attente de la feuille</a:t>
                      </a:r>
                      <a:r>
                        <a:rPr lang="fr-FR" sz="1100" b="0" i="0" u="none" strike="noStrike" baseline="0" dirty="0" smtClean="0">
                          <a:solidFill>
                            <a:srgbClr val="002774"/>
                          </a:solidFill>
                          <a:effectLst/>
                          <a:latin typeface="Marianne" panose="02000000000000000000" pitchFamily="2" charset="0"/>
                        </a:rPr>
                        <a:t> de route nationale santé mentale</a:t>
                      </a:r>
                      <a:endParaRPr lang="fr-FR" sz="1100" b="0" i="0" u="none" strike="noStrike" dirty="0" smtClean="0">
                        <a:solidFill>
                          <a:srgbClr val="002774"/>
                        </a:solidFill>
                        <a:effectLst/>
                        <a:latin typeface="Marianne" panose="02000000000000000000" pitchFamily="2" charset="0"/>
                      </a:endParaRP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b="0" i="0" u="none" strike="noStrike" dirty="0" smtClean="0">
                          <a:solidFill>
                            <a:srgbClr val="002774"/>
                          </a:solidFill>
                          <a:effectLst/>
                          <a:latin typeface="Marianne" panose="02000000000000000000" pitchFamily="2" charset="0"/>
                        </a:rPr>
                        <a:t>En attente de la feuille</a:t>
                      </a:r>
                      <a:r>
                        <a:rPr lang="fr-FR" sz="1100" b="0" i="0" u="none" strike="noStrike" baseline="0" dirty="0" smtClean="0">
                          <a:solidFill>
                            <a:srgbClr val="002774"/>
                          </a:solidFill>
                          <a:effectLst/>
                          <a:latin typeface="Marianne" panose="02000000000000000000" pitchFamily="2" charset="0"/>
                        </a:rPr>
                        <a:t> de route nationale santé mentale</a:t>
                      </a:r>
                      <a:endParaRPr lang="fr-FR" sz="1100" b="0" i="0" u="none" strike="noStrike" dirty="0" smtClean="0">
                        <a:solidFill>
                          <a:srgbClr val="002774"/>
                        </a:solidFill>
                        <a:effectLst/>
                        <a:latin typeface="Marianne" panose="02000000000000000000" pitchFamily="2" charset="0"/>
                      </a:endParaRPr>
                    </a:p>
                    <a:p>
                      <a:endParaRPr lang="fr-FR" sz="1100" dirty="0">
                        <a:solidFill>
                          <a:srgbClr val="002774"/>
                        </a:solidFill>
                      </a:endParaRPr>
                    </a:p>
                  </a:txBody>
                  <a:tcPr marL="121920" marR="121920" marT="60960" marB="60960"/>
                </a:tc>
                <a:extLst>
                  <a:ext uri="{0D108BD9-81ED-4DB2-BD59-A6C34878D82A}">
                    <a16:rowId xmlns:a16="http://schemas.microsoft.com/office/drawing/2014/main" val="2705728669"/>
                  </a:ext>
                </a:extLst>
              </a:tr>
              <a:tr h="447040">
                <a:tc>
                  <a:txBody>
                    <a:bodyPr/>
                    <a:lstStyle/>
                    <a:p>
                      <a:r>
                        <a:rPr lang="fr-FR" sz="1100" dirty="0" smtClean="0">
                          <a:solidFill>
                            <a:srgbClr val="002774"/>
                          </a:solidFill>
                        </a:rPr>
                        <a:t>Taux d'évolution du nombre de mesures de soins sans consentement</a:t>
                      </a:r>
                      <a:endParaRPr lang="fr-FR" sz="1100" dirty="0">
                        <a:solidFill>
                          <a:srgbClr val="002774"/>
                        </a:solidFill>
                      </a:endParaRP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b="0" i="0" u="none" strike="noStrike" smtClean="0">
                          <a:solidFill>
                            <a:srgbClr val="002774"/>
                          </a:solidFill>
                          <a:effectLst/>
                          <a:latin typeface="Marianne" panose="02000000000000000000" pitchFamily="2" charset="0"/>
                        </a:rPr>
                        <a:t>En attente de la feuille</a:t>
                      </a:r>
                      <a:r>
                        <a:rPr lang="fr-FR" sz="1100" b="0" i="0" u="none" strike="noStrike" baseline="0" smtClean="0">
                          <a:solidFill>
                            <a:srgbClr val="002774"/>
                          </a:solidFill>
                          <a:effectLst/>
                          <a:latin typeface="Marianne" panose="02000000000000000000" pitchFamily="2" charset="0"/>
                        </a:rPr>
                        <a:t> de route nationale santé mentale</a:t>
                      </a:r>
                      <a:endParaRPr lang="fr-FR" sz="1100" b="0" i="0" u="none" strike="noStrike" smtClean="0">
                        <a:solidFill>
                          <a:srgbClr val="002774"/>
                        </a:solidFill>
                        <a:effectLst/>
                        <a:latin typeface="Marianne" panose="02000000000000000000" pitchFamily="2" charset="0"/>
                      </a:endParaRP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b="0" i="0" u="none" strike="noStrike" dirty="0" smtClean="0">
                          <a:solidFill>
                            <a:srgbClr val="002774"/>
                          </a:solidFill>
                          <a:effectLst/>
                          <a:latin typeface="Marianne" panose="02000000000000000000" pitchFamily="2" charset="0"/>
                        </a:rPr>
                        <a:t>En attente de la feuille</a:t>
                      </a:r>
                      <a:r>
                        <a:rPr lang="fr-FR" sz="1100" b="0" i="0" u="none" strike="noStrike" baseline="0" dirty="0" smtClean="0">
                          <a:solidFill>
                            <a:srgbClr val="002774"/>
                          </a:solidFill>
                          <a:effectLst/>
                          <a:latin typeface="Marianne" panose="02000000000000000000" pitchFamily="2" charset="0"/>
                        </a:rPr>
                        <a:t> de route nationale santé mentale</a:t>
                      </a:r>
                      <a:endParaRPr lang="fr-FR" sz="1100" b="0" i="0" u="none" strike="noStrike" dirty="0" smtClean="0">
                        <a:solidFill>
                          <a:srgbClr val="002774"/>
                        </a:solidFill>
                        <a:effectLst/>
                        <a:latin typeface="Marianne" panose="02000000000000000000" pitchFamily="2" charset="0"/>
                      </a:endParaRPr>
                    </a:p>
                    <a:p>
                      <a:endParaRPr lang="fr-FR" sz="1100" dirty="0">
                        <a:solidFill>
                          <a:srgbClr val="002774"/>
                        </a:solidFill>
                      </a:endParaRPr>
                    </a:p>
                  </a:txBody>
                  <a:tcPr marL="121920" marR="121920" marT="60960" marB="60960"/>
                </a:tc>
                <a:extLst>
                  <a:ext uri="{0D108BD9-81ED-4DB2-BD59-A6C34878D82A}">
                    <a16:rowId xmlns:a16="http://schemas.microsoft.com/office/drawing/2014/main" val="2441789876"/>
                  </a:ext>
                </a:extLst>
              </a:tr>
              <a:tr h="339181">
                <a:tc>
                  <a:txBody>
                    <a:bodyPr/>
                    <a:lstStyle/>
                    <a:p>
                      <a:r>
                        <a:rPr lang="fr-FR" sz="1100" dirty="0" smtClean="0">
                          <a:solidFill>
                            <a:srgbClr val="002774"/>
                          </a:solidFill>
                        </a:rPr>
                        <a:t>Nombre d’aidants accompagnés par des plateformes de répit</a:t>
                      </a:r>
                      <a:endParaRPr lang="fr-FR" sz="1100" dirty="0">
                        <a:solidFill>
                          <a:srgbClr val="002774"/>
                        </a:solidFill>
                      </a:endParaRPr>
                    </a:p>
                  </a:txBody>
                  <a:tcPr marL="121920" marR="121920" marT="60960" marB="60960"/>
                </a:tc>
                <a:tc>
                  <a:txBody>
                    <a:bodyPr/>
                    <a:lstStyle/>
                    <a:p>
                      <a:r>
                        <a:rPr lang="fr-FR" sz="1100" b="1" dirty="0" smtClean="0">
                          <a:solidFill>
                            <a:srgbClr val="002774"/>
                          </a:solidFill>
                        </a:rPr>
                        <a:t>2021</a:t>
                      </a:r>
                      <a:r>
                        <a:rPr lang="fr-FR" sz="1100" dirty="0" smtClean="0">
                          <a:solidFill>
                            <a:srgbClr val="002774"/>
                          </a:solidFill>
                        </a:rPr>
                        <a:t> : 314</a:t>
                      </a:r>
                      <a:endParaRPr lang="fr-FR" sz="1100" dirty="0">
                        <a:solidFill>
                          <a:srgbClr val="002774"/>
                        </a:solidFill>
                      </a:endParaRPr>
                    </a:p>
                  </a:txBody>
                  <a:tcPr marL="121920" marR="121920" marT="60960" marB="60960"/>
                </a:tc>
                <a:tc>
                  <a:txBody>
                    <a:bodyPr/>
                    <a:lstStyle/>
                    <a:p>
                      <a:r>
                        <a:rPr lang="fr-FR" sz="1100" dirty="0" smtClean="0">
                          <a:solidFill>
                            <a:srgbClr val="002774"/>
                          </a:solidFill>
                        </a:rPr>
                        <a:t>4387</a:t>
                      </a:r>
                    </a:p>
                  </a:txBody>
                  <a:tcPr marL="121920" marR="121920" marT="60960" marB="60960"/>
                </a:tc>
                <a:extLst>
                  <a:ext uri="{0D108BD9-81ED-4DB2-BD59-A6C34878D82A}">
                    <a16:rowId xmlns:a16="http://schemas.microsoft.com/office/drawing/2014/main" val="3489387842"/>
                  </a:ext>
                </a:extLst>
              </a:tr>
            </a:tbl>
          </a:graphicData>
        </a:graphic>
      </p:graphicFrame>
    </p:spTree>
    <p:extLst>
      <p:ext uri="{BB962C8B-B14F-4D97-AF65-F5344CB8AC3E}">
        <p14:creationId xmlns:p14="http://schemas.microsoft.com/office/powerpoint/2010/main" val="9810677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defTabSz="1219170">
              <a:defRPr/>
            </a:pPr>
            <a:fld id="{733122C9-A0B9-462F-8757-0847AD287B63}" type="slidenum">
              <a:rPr lang="fr-FR"/>
              <a:pPr defTabSz="1219170">
                <a:defRPr/>
              </a:pPr>
              <a:t>6</a:t>
            </a:fld>
            <a:endParaRPr lang="fr-FR" dirty="0"/>
          </a:p>
        </p:txBody>
      </p:sp>
      <p:sp>
        <p:nvSpPr>
          <p:cNvPr id="3" name="Espace réservé de la date 2"/>
          <p:cNvSpPr>
            <a:spLocks noGrp="1"/>
          </p:cNvSpPr>
          <p:nvPr>
            <p:ph type="dt" sz="half" idx="2"/>
          </p:nvPr>
        </p:nvSpPr>
        <p:spPr/>
        <p:txBody>
          <a:bodyPr/>
          <a:lstStyle/>
          <a:p>
            <a:pPr defTabSz="1219170">
              <a:defRPr/>
            </a:pPr>
            <a:fld id="{6A4A60EE-9D13-3442-9796-E718C6343EC1}" type="datetime1">
              <a:rPr lang="fr-FR" cap="all"/>
              <a:pPr defTabSz="1219170">
                <a:defRPr/>
              </a:pPr>
              <a:t>02/04/2024</a:t>
            </a:fld>
            <a:endParaRPr lang="fr-FR" cap="all" dirty="0"/>
          </a:p>
        </p:txBody>
      </p:sp>
      <p:sp>
        <p:nvSpPr>
          <p:cNvPr id="4" name="Titre 3"/>
          <p:cNvSpPr>
            <a:spLocks noGrp="1"/>
          </p:cNvSpPr>
          <p:nvPr>
            <p:ph type="title"/>
          </p:nvPr>
        </p:nvSpPr>
        <p:spPr>
          <a:xfrm>
            <a:off x="3215682" y="151483"/>
            <a:ext cx="3360373" cy="719988"/>
          </a:xfrm>
        </p:spPr>
        <p:txBody>
          <a:bodyPr>
            <a:normAutofit/>
          </a:bodyPr>
          <a:lstStyle/>
          <a:p>
            <a:r>
              <a:rPr lang="fr-FR" sz="2667" dirty="0"/>
              <a:t>Val de Marne (94)</a:t>
            </a:r>
            <a:endParaRPr lang="fr-FR" sz="2667" dirty="0"/>
          </a:p>
        </p:txBody>
      </p:sp>
      <p:sp>
        <p:nvSpPr>
          <p:cNvPr id="5" name="Espace réservé du pied de page 4"/>
          <p:cNvSpPr>
            <a:spLocks noGrp="1"/>
          </p:cNvSpPr>
          <p:nvPr>
            <p:ph type="ftr" sz="quarter" idx="3"/>
          </p:nvPr>
        </p:nvSpPr>
        <p:spPr/>
        <p:txBody>
          <a:bodyPr/>
          <a:lstStyle/>
          <a:p>
            <a:pPr defTabSz="1219170">
              <a:defRPr/>
            </a:pPr>
            <a:r>
              <a:rPr lang="fr-FR" dirty="0"/>
              <a:t>DIRNOV – Données et études en santé</a:t>
            </a:r>
          </a:p>
        </p:txBody>
      </p:sp>
      <p:graphicFrame>
        <p:nvGraphicFramePr>
          <p:cNvPr id="11" name="Tableau 10"/>
          <p:cNvGraphicFramePr>
            <a:graphicFrameLocks noGrp="1"/>
          </p:cNvGraphicFramePr>
          <p:nvPr>
            <p:extLst/>
          </p:nvPr>
        </p:nvGraphicFramePr>
        <p:xfrm>
          <a:off x="47327" y="778127"/>
          <a:ext cx="12001335" cy="5851048"/>
        </p:xfrm>
        <a:graphic>
          <a:graphicData uri="http://schemas.openxmlformats.org/drawingml/2006/table">
            <a:tbl>
              <a:tblPr firstRow="1" bandRow="1">
                <a:tableStyleId>{21E4AEA4-8DFA-4A89-87EB-49C32662AFE0}</a:tableStyleId>
              </a:tblPr>
              <a:tblGrid>
                <a:gridCol w="5244593">
                  <a:extLst>
                    <a:ext uri="{9D8B030D-6E8A-4147-A177-3AD203B41FA5}">
                      <a16:colId xmlns:a16="http://schemas.microsoft.com/office/drawing/2014/main" val="3115838554"/>
                    </a:ext>
                  </a:extLst>
                </a:gridCol>
                <a:gridCol w="2740767">
                  <a:extLst>
                    <a:ext uri="{9D8B030D-6E8A-4147-A177-3AD203B41FA5}">
                      <a16:colId xmlns:a16="http://schemas.microsoft.com/office/drawing/2014/main" val="1485549938"/>
                    </a:ext>
                  </a:extLst>
                </a:gridCol>
                <a:gridCol w="4015975">
                  <a:extLst>
                    <a:ext uri="{9D8B030D-6E8A-4147-A177-3AD203B41FA5}">
                      <a16:colId xmlns:a16="http://schemas.microsoft.com/office/drawing/2014/main" val="3893116986"/>
                    </a:ext>
                  </a:extLst>
                </a:gridCol>
              </a:tblGrid>
              <a:tr h="365760">
                <a:tc>
                  <a:txBody>
                    <a:bodyPr/>
                    <a:lstStyle/>
                    <a:p>
                      <a:r>
                        <a:rPr lang="fr-FR" sz="1600" dirty="0" smtClean="0"/>
                        <a:t>Indicateur</a:t>
                      </a:r>
                      <a:endParaRPr lang="fr-FR" sz="1600" dirty="0"/>
                    </a:p>
                  </a:txBody>
                  <a:tcPr marL="121920" marR="121920" marT="60960" marB="60960"/>
                </a:tc>
                <a:tc>
                  <a:txBody>
                    <a:bodyPr/>
                    <a:lstStyle/>
                    <a:p>
                      <a:r>
                        <a:rPr lang="fr-FR" sz="1600" dirty="0" smtClean="0"/>
                        <a:t>Valeur</a:t>
                      </a:r>
                      <a:r>
                        <a:rPr lang="fr-FR" sz="1600" baseline="0" dirty="0" smtClean="0"/>
                        <a:t> départementale</a:t>
                      </a:r>
                      <a:endParaRPr lang="fr-FR" sz="1600" dirty="0"/>
                    </a:p>
                  </a:txBody>
                  <a:tcPr marL="121920" marR="121920" marT="60960" marB="60960"/>
                </a:tc>
                <a:tc>
                  <a:txBody>
                    <a:bodyPr/>
                    <a:lstStyle/>
                    <a:p>
                      <a:r>
                        <a:rPr lang="fr-FR" sz="1600" dirty="0" smtClean="0"/>
                        <a:t>Valeur régionale</a:t>
                      </a:r>
                      <a:endParaRPr lang="fr-FR" sz="1600" dirty="0"/>
                    </a:p>
                  </a:txBody>
                  <a:tcPr marL="121920" marR="121920" marT="60960" marB="60960"/>
                </a:tc>
                <a:extLst>
                  <a:ext uri="{0D108BD9-81ED-4DB2-BD59-A6C34878D82A}">
                    <a16:rowId xmlns:a16="http://schemas.microsoft.com/office/drawing/2014/main" val="2836360047"/>
                  </a:ext>
                </a:extLst>
              </a:tr>
              <a:tr h="609600">
                <a:tc>
                  <a:txBody>
                    <a:bodyPr/>
                    <a:lstStyle/>
                    <a:p>
                      <a:r>
                        <a:rPr lang="fr-FR" sz="1100" dirty="0" smtClean="0">
                          <a:solidFill>
                            <a:srgbClr val="002774"/>
                          </a:solidFill>
                          <a:latin typeface="+mj-lt"/>
                        </a:rPr>
                        <a:t>Nombre de dossiers en file active annuelle qui ont un cercle de soins avec au moins 2 professionnels + 1 organisation (c’est-à-dire 2 professionnels d’entités différentes) à partir de e parcours</a:t>
                      </a:r>
                      <a:endParaRPr lang="fr-FR" sz="1100" dirty="0">
                        <a:solidFill>
                          <a:srgbClr val="002774"/>
                        </a:solidFill>
                        <a:latin typeface="+mj-lt"/>
                      </a:endParaRPr>
                    </a:p>
                  </a:txBody>
                  <a:tcPr marL="121920" marR="121920" marT="60960" marB="60960"/>
                </a:tc>
                <a:tc>
                  <a:txBody>
                    <a:bodyPr/>
                    <a:lstStyle/>
                    <a:p>
                      <a:r>
                        <a:rPr lang="fr-FR" sz="1100" b="1" dirty="0" smtClean="0">
                          <a:solidFill>
                            <a:srgbClr val="002774"/>
                          </a:solidFill>
                          <a:latin typeface="+mj-lt"/>
                        </a:rPr>
                        <a:t>Cumul indisponible</a:t>
                      </a:r>
                    </a:p>
                    <a:p>
                      <a:r>
                        <a:rPr lang="fr-FR" sz="1100" b="1" dirty="0" smtClean="0">
                          <a:solidFill>
                            <a:srgbClr val="002774"/>
                          </a:solidFill>
                          <a:latin typeface="+mj-lt"/>
                        </a:rPr>
                        <a:t>Dossiers</a:t>
                      </a:r>
                      <a:r>
                        <a:rPr lang="fr-FR" sz="1100" b="1" baseline="0" dirty="0" smtClean="0">
                          <a:solidFill>
                            <a:srgbClr val="002774"/>
                          </a:solidFill>
                          <a:latin typeface="+mj-lt"/>
                        </a:rPr>
                        <a:t> créés entre le</a:t>
                      </a:r>
                      <a:r>
                        <a:rPr lang="fr-FR" sz="1100" b="1" dirty="0" smtClean="0">
                          <a:solidFill>
                            <a:srgbClr val="002774"/>
                          </a:solidFill>
                          <a:latin typeface="+mj-lt"/>
                        </a:rPr>
                        <a:t> 1</a:t>
                      </a:r>
                      <a:r>
                        <a:rPr lang="fr-FR" sz="1100" b="1" baseline="30000" dirty="0" smtClean="0">
                          <a:solidFill>
                            <a:srgbClr val="002774"/>
                          </a:solidFill>
                          <a:latin typeface="+mj-lt"/>
                        </a:rPr>
                        <a:t>er</a:t>
                      </a:r>
                      <a:r>
                        <a:rPr lang="fr-FR" sz="1100" b="1" dirty="0" smtClean="0">
                          <a:solidFill>
                            <a:srgbClr val="002774"/>
                          </a:solidFill>
                          <a:latin typeface="+mj-lt"/>
                        </a:rPr>
                        <a:t> janvier</a:t>
                      </a:r>
                      <a:r>
                        <a:rPr lang="fr-FR" sz="1100" b="1" baseline="0" dirty="0" smtClean="0">
                          <a:solidFill>
                            <a:srgbClr val="002774"/>
                          </a:solidFill>
                          <a:latin typeface="+mj-lt"/>
                        </a:rPr>
                        <a:t> et le 31 octobre 2023 </a:t>
                      </a:r>
                      <a:r>
                        <a:rPr lang="fr-FR" sz="1100" baseline="0" smtClean="0">
                          <a:solidFill>
                            <a:srgbClr val="002774"/>
                          </a:solidFill>
                          <a:latin typeface="+mj-lt"/>
                        </a:rPr>
                        <a:t>: </a:t>
                      </a:r>
                      <a:r>
                        <a:rPr lang="fr-FR" sz="1100" smtClean="0">
                          <a:solidFill>
                            <a:srgbClr val="002774"/>
                          </a:solidFill>
                          <a:latin typeface="+mj-lt"/>
                        </a:rPr>
                        <a:t>13</a:t>
                      </a:r>
                      <a:endParaRPr lang="fr-FR" sz="1100" dirty="0">
                        <a:solidFill>
                          <a:srgbClr val="002774"/>
                        </a:solidFill>
                        <a:latin typeface="+mj-lt"/>
                      </a:endParaRPr>
                    </a:p>
                  </a:txBody>
                  <a:tcPr marL="121920" marR="121920" marT="60960" marB="60960"/>
                </a:tc>
                <a:tc>
                  <a:txBody>
                    <a:bodyPr/>
                    <a:lstStyle/>
                    <a:p>
                      <a:r>
                        <a:rPr lang="fr-FR" sz="1100" b="1" kern="1200" dirty="0" smtClean="0">
                          <a:solidFill>
                            <a:srgbClr val="002774"/>
                          </a:solidFill>
                          <a:latin typeface="+mn-lt"/>
                          <a:ea typeface="+mn-ea"/>
                          <a:cs typeface="+mn-cs"/>
                        </a:rPr>
                        <a:t>Dossiers</a:t>
                      </a:r>
                      <a:r>
                        <a:rPr lang="fr-FR" sz="1100" b="1" kern="1200" baseline="0" dirty="0" smtClean="0">
                          <a:solidFill>
                            <a:srgbClr val="002774"/>
                          </a:solidFill>
                          <a:latin typeface="+mn-lt"/>
                          <a:ea typeface="+mn-ea"/>
                          <a:cs typeface="+mn-cs"/>
                        </a:rPr>
                        <a:t> créés entre le</a:t>
                      </a:r>
                      <a:r>
                        <a:rPr lang="fr-FR" sz="1100" b="1" kern="1200" dirty="0" smtClean="0">
                          <a:solidFill>
                            <a:srgbClr val="002774"/>
                          </a:solidFill>
                          <a:latin typeface="+mn-lt"/>
                          <a:ea typeface="+mn-ea"/>
                          <a:cs typeface="+mn-cs"/>
                        </a:rPr>
                        <a:t> 1</a:t>
                      </a:r>
                      <a:r>
                        <a:rPr lang="fr-FR" sz="1100" b="1" kern="1200" baseline="30000" dirty="0" smtClean="0">
                          <a:solidFill>
                            <a:srgbClr val="002774"/>
                          </a:solidFill>
                          <a:latin typeface="+mn-lt"/>
                          <a:ea typeface="+mn-ea"/>
                          <a:cs typeface="+mn-cs"/>
                        </a:rPr>
                        <a:t>er</a:t>
                      </a:r>
                      <a:r>
                        <a:rPr lang="fr-FR" sz="1100" b="1" kern="1200" dirty="0" smtClean="0">
                          <a:solidFill>
                            <a:srgbClr val="002774"/>
                          </a:solidFill>
                          <a:latin typeface="+mn-lt"/>
                          <a:ea typeface="+mn-ea"/>
                          <a:cs typeface="+mn-cs"/>
                        </a:rPr>
                        <a:t> janvier</a:t>
                      </a:r>
                      <a:r>
                        <a:rPr lang="fr-FR" sz="1100" b="1" kern="1200" baseline="0" dirty="0" smtClean="0">
                          <a:solidFill>
                            <a:srgbClr val="002774"/>
                          </a:solidFill>
                          <a:latin typeface="+mn-lt"/>
                          <a:ea typeface="+mn-ea"/>
                          <a:cs typeface="+mn-cs"/>
                        </a:rPr>
                        <a:t> et le 31 octobre 2023 :  </a:t>
                      </a:r>
                      <a:r>
                        <a:rPr lang="fr-FR" sz="1100" dirty="0" smtClean="0">
                          <a:solidFill>
                            <a:srgbClr val="002774"/>
                          </a:solidFill>
                          <a:latin typeface="+mj-lt"/>
                        </a:rPr>
                        <a:t>3</a:t>
                      </a:r>
                      <a:r>
                        <a:rPr lang="fr-FR" sz="1100" baseline="0" dirty="0" smtClean="0">
                          <a:solidFill>
                            <a:srgbClr val="002774"/>
                          </a:solidFill>
                          <a:latin typeface="+mj-lt"/>
                        </a:rPr>
                        <a:t> 114</a:t>
                      </a:r>
                      <a:endParaRPr lang="fr-FR" sz="1100" dirty="0">
                        <a:solidFill>
                          <a:srgbClr val="002774"/>
                        </a:solidFill>
                        <a:latin typeface="+mj-lt"/>
                      </a:endParaRPr>
                    </a:p>
                  </a:txBody>
                  <a:tcPr marL="121920" marR="121920" marT="60960" marB="60960"/>
                </a:tc>
                <a:extLst>
                  <a:ext uri="{0D108BD9-81ED-4DB2-BD59-A6C34878D82A}">
                    <a16:rowId xmlns:a16="http://schemas.microsoft.com/office/drawing/2014/main" val="1856175135"/>
                  </a:ext>
                </a:extLst>
              </a:tr>
              <a:tr h="447040">
                <a:tc>
                  <a:txBody>
                    <a:bodyPr/>
                    <a:lstStyle/>
                    <a:p>
                      <a:r>
                        <a:rPr lang="fr-FR" sz="1100" dirty="0" smtClean="0">
                          <a:solidFill>
                            <a:srgbClr val="002774"/>
                          </a:solidFill>
                          <a:latin typeface="+mj-lt"/>
                        </a:rPr>
                        <a:t>Nombre de médecins inscrits sur la plateforme « Service d’accès aux soins » (SAS) </a:t>
                      </a:r>
                      <a:endParaRPr lang="fr-FR" sz="1100" dirty="0">
                        <a:solidFill>
                          <a:srgbClr val="002774"/>
                        </a:solidFill>
                        <a:latin typeface="+mj-lt"/>
                      </a:endParaRPr>
                    </a:p>
                  </a:txBody>
                  <a:tcPr marL="121920" marR="121920" marT="60960" marB="60960"/>
                </a:tc>
                <a:tc>
                  <a:txBody>
                    <a:bodyPr/>
                    <a:lstStyle/>
                    <a:p>
                      <a:r>
                        <a:rPr lang="fr-FR" sz="1100" b="1" dirty="0" smtClean="0">
                          <a:solidFill>
                            <a:srgbClr val="002774"/>
                          </a:solidFill>
                          <a:latin typeface="+mj-lt"/>
                        </a:rPr>
                        <a:t>Décembre 2023 </a:t>
                      </a:r>
                      <a:r>
                        <a:rPr lang="fr-FR" sz="1100" dirty="0" smtClean="0">
                          <a:solidFill>
                            <a:srgbClr val="002774"/>
                          </a:solidFill>
                          <a:latin typeface="+mj-lt"/>
                        </a:rPr>
                        <a:t>: 119</a:t>
                      </a:r>
                      <a:endParaRPr lang="fr-FR" sz="1100" dirty="0">
                        <a:solidFill>
                          <a:srgbClr val="002774"/>
                        </a:solidFill>
                        <a:latin typeface="+mj-lt"/>
                      </a:endParaRPr>
                    </a:p>
                  </a:txBody>
                  <a:tcPr marL="121920" marR="121920" marT="60960" marB="60960"/>
                </a:tc>
                <a:tc>
                  <a:txBody>
                    <a:bodyPr/>
                    <a:lstStyle/>
                    <a:p>
                      <a:r>
                        <a:rPr lang="fr-FR" sz="1100" dirty="0" smtClean="0">
                          <a:solidFill>
                            <a:srgbClr val="002774"/>
                          </a:solidFill>
                          <a:latin typeface="+mj-lt"/>
                        </a:rPr>
                        <a:t>795</a:t>
                      </a:r>
                    </a:p>
                  </a:txBody>
                  <a:tcPr marL="121920" marR="121920" marT="60960" marB="60960"/>
                </a:tc>
                <a:extLst>
                  <a:ext uri="{0D108BD9-81ED-4DB2-BD59-A6C34878D82A}">
                    <a16:rowId xmlns:a16="http://schemas.microsoft.com/office/drawing/2014/main" val="3948316455"/>
                  </a:ext>
                </a:extLst>
              </a:tr>
              <a:tr h="517048">
                <a:tc>
                  <a:txBody>
                    <a:bodyPr/>
                    <a:lstStyle/>
                    <a:p>
                      <a:r>
                        <a:rPr lang="fr-FR" sz="1100" dirty="0" smtClean="0">
                          <a:solidFill>
                            <a:srgbClr val="002774"/>
                          </a:solidFill>
                          <a:latin typeface="+mj-lt"/>
                        </a:rPr>
                        <a:t>Augmentation du taux d'hospitalisation direct des patients de plus de 75 ans (hors passage par un Service d'Accueil des Urgences -</a:t>
                      </a:r>
                      <a:r>
                        <a:rPr lang="fr-FR" sz="1100" baseline="0" dirty="0" smtClean="0">
                          <a:solidFill>
                            <a:srgbClr val="002774"/>
                          </a:solidFill>
                          <a:latin typeface="+mj-lt"/>
                        </a:rPr>
                        <a:t> </a:t>
                      </a:r>
                      <a:r>
                        <a:rPr lang="fr-FR" sz="1100" dirty="0" smtClean="0">
                          <a:solidFill>
                            <a:srgbClr val="002774"/>
                          </a:solidFill>
                          <a:latin typeface="+mj-lt"/>
                        </a:rPr>
                        <a:t>SAU)</a:t>
                      </a:r>
                      <a:endParaRPr lang="fr-FR" sz="1100" dirty="0">
                        <a:solidFill>
                          <a:srgbClr val="002774"/>
                        </a:solidFill>
                        <a:latin typeface="+mj-lt"/>
                      </a:endParaRPr>
                    </a:p>
                  </a:txBody>
                  <a:tcPr marL="121920" marR="121920" marT="60960" marB="60960"/>
                </a:tc>
                <a:tc>
                  <a:txBody>
                    <a:bodyPr/>
                    <a:lstStyle/>
                    <a:p>
                      <a:r>
                        <a:rPr lang="fr-FR" sz="1100" b="1" dirty="0" smtClean="0">
                          <a:solidFill>
                            <a:srgbClr val="002774"/>
                          </a:solidFill>
                          <a:latin typeface="+mj-lt"/>
                        </a:rPr>
                        <a:t>2022</a:t>
                      </a:r>
                      <a:r>
                        <a:rPr lang="fr-FR" sz="1100" dirty="0" smtClean="0">
                          <a:solidFill>
                            <a:srgbClr val="002774"/>
                          </a:solidFill>
                          <a:latin typeface="+mj-lt"/>
                        </a:rPr>
                        <a:t> : 3,5%</a:t>
                      </a:r>
                      <a:endParaRPr lang="fr-FR" sz="1100" dirty="0">
                        <a:solidFill>
                          <a:srgbClr val="002774"/>
                        </a:solidFill>
                        <a:latin typeface="+mj-lt"/>
                      </a:endParaRPr>
                    </a:p>
                  </a:txBody>
                  <a:tcPr marL="121920" marR="121920" marT="60960" marB="60960"/>
                </a:tc>
                <a:tc>
                  <a:txBody>
                    <a:bodyPr/>
                    <a:lstStyle/>
                    <a:p>
                      <a:r>
                        <a:rPr lang="fr-FR" sz="1100" dirty="0" smtClean="0">
                          <a:solidFill>
                            <a:srgbClr val="002774"/>
                          </a:solidFill>
                          <a:latin typeface="+mj-lt"/>
                        </a:rPr>
                        <a:t>5%</a:t>
                      </a:r>
                      <a:endParaRPr lang="fr-FR" sz="1100" dirty="0">
                        <a:solidFill>
                          <a:srgbClr val="002774"/>
                        </a:solidFill>
                        <a:latin typeface="+mj-lt"/>
                      </a:endParaRPr>
                    </a:p>
                  </a:txBody>
                  <a:tcPr marL="121920" marR="121920" marT="60960" marB="60960"/>
                </a:tc>
                <a:extLst>
                  <a:ext uri="{0D108BD9-81ED-4DB2-BD59-A6C34878D82A}">
                    <a16:rowId xmlns:a16="http://schemas.microsoft.com/office/drawing/2014/main" val="2474136613"/>
                  </a:ext>
                </a:extLst>
              </a:tr>
              <a:tr h="609600">
                <a:tc>
                  <a:txBody>
                    <a:bodyPr/>
                    <a:lstStyle/>
                    <a:p>
                      <a:pPr algn="l" fontAlgn="ctr"/>
                      <a:r>
                        <a:rPr lang="fr-FR" sz="1100" u="none" strike="noStrike" kern="1200" dirty="0" smtClean="0">
                          <a:solidFill>
                            <a:srgbClr val="002774"/>
                          </a:solidFill>
                          <a:effectLst/>
                          <a:latin typeface="Marianne" panose="02000000000000000000" pitchFamily="2" charset="0"/>
                          <a:ea typeface="+mn-ea"/>
                          <a:cs typeface="+mn-cs"/>
                        </a:rPr>
                        <a:t>Évolution du nombre de</a:t>
                      </a:r>
                      <a:r>
                        <a:rPr lang="fr-FR" sz="1100" u="none" strike="noStrike" kern="1200" baseline="0" dirty="0" smtClean="0">
                          <a:solidFill>
                            <a:srgbClr val="002774"/>
                          </a:solidFill>
                          <a:effectLst/>
                          <a:latin typeface="Marianne" panose="02000000000000000000" pitchFamily="2" charset="0"/>
                          <a:ea typeface="+mn-ea"/>
                          <a:cs typeface="+mn-cs"/>
                        </a:rPr>
                        <a:t> </a:t>
                      </a:r>
                      <a:r>
                        <a:rPr lang="fr-FR" sz="1100" u="none" strike="noStrike" kern="1200" dirty="0" smtClean="0">
                          <a:solidFill>
                            <a:srgbClr val="002774"/>
                          </a:solidFill>
                          <a:effectLst/>
                          <a:latin typeface="Marianne" panose="02000000000000000000" pitchFamily="2" charset="0"/>
                          <a:ea typeface="+mn-ea"/>
                          <a:cs typeface="+mn-cs"/>
                        </a:rPr>
                        <a:t>passages annuels aux urgences, dont passages de personnes âgées de plus de 75 ans</a:t>
                      </a:r>
                      <a:endParaRPr lang="fr-FR" sz="1100" u="none" strike="noStrike" kern="1200" dirty="0">
                        <a:solidFill>
                          <a:srgbClr val="002774"/>
                        </a:solidFill>
                        <a:effectLst/>
                        <a:latin typeface="Marianne" panose="02000000000000000000" pitchFamily="2" charset="0"/>
                        <a:ea typeface="+mn-ea"/>
                        <a:cs typeface="+mn-cs"/>
                      </a:endParaRPr>
                    </a:p>
                  </a:txBody>
                  <a:tcPr marL="121920" marR="121920" marT="60960" marB="60960"/>
                </a:tc>
                <a:tc>
                  <a:txBody>
                    <a:bodyPr/>
                    <a:lstStyle/>
                    <a:p>
                      <a:r>
                        <a:rPr lang="fr-FR" sz="1100" b="1" dirty="0" smtClean="0">
                          <a:solidFill>
                            <a:srgbClr val="002774"/>
                          </a:solidFill>
                          <a:latin typeface="+mj-lt"/>
                        </a:rPr>
                        <a:t>2022</a:t>
                      </a:r>
                    </a:p>
                    <a:p>
                      <a:r>
                        <a:rPr lang="fr-FR" sz="1100" dirty="0" smtClean="0">
                          <a:solidFill>
                            <a:srgbClr val="002774"/>
                          </a:solidFill>
                          <a:latin typeface="+mj-lt"/>
                        </a:rPr>
                        <a:t>Passages totaux : 560 776</a:t>
                      </a:r>
                      <a:br>
                        <a:rPr lang="fr-FR" sz="1100" dirty="0" smtClean="0">
                          <a:solidFill>
                            <a:srgbClr val="002774"/>
                          </a:solidFill>
                          <a:latin typeface="+mj-lt"/>
                        </a:rPr>
                      </a:br>
                      <a:r>
                        <a:rPr lang="fr-FR" sz="1100" dirty="0" smtClean="0">
                          <a:solidFill>
                            <a:srgbClr val="002774"/>
                          </a:solidFill>
                          <a:latin typeface="+mj-lt"/>
                        </a:rPr>
                        <a:t>Passages des + de 75 ans : 75 956</a:t>
                      </a:r>
                      <a:endParaRPr lang="fr-FR" sz="1100" dirty="0">
                        <a:solidFill>
                          <a:srgbClr val="002774"/>
                        </a:solidFill>
                        <a:latin typeface="+mj-lt"/>
                      </a:endParaRPr>
                    </a:p>
                  </a:txBody>
                  <a:tcPr marL="121920" marR="121920" marT="60960" marB="60960"/>
                </a:tc>
                <a:tc>
                  <a:txBody>
                    <a:bodyPr/>
                    <a:lstStyle/>
                    <a:p>
                      <a:r>
                        <a:rPr lang="fr-FR" sz="1100" dirty="0" smtClean="0">
                          <a:solidFill>
                            <a:srgbClr val="002774"/>
                          </a:solidFill>
                          <a:latin typeface="+mj-lt"/>
                        </a:rPr>
                        <a:t>Passages totaux : 4 428 972</a:t>
                      </a:r>
                      <a:br>
                        <a:rPr lang="fr-FR" sz="1100" dirty="0" smtClean="0">
                          <a:solidFill>
                            <a:srgbClr val="002774"/>
                          </a:solidFill>
                          <a:latin typeface="+mj-lt"/>
                        </a:rPr>
                      </a:br>
                      <a:r>
                        <a:rPr lang="fr-FR" sz="1100" dirty="0" smtClean="0">
                          <a:solidFill>
                            <a:srgbClr val="002774"/>
                          </a:solidFill>
                          <a:latin typeface="+mj-lt"/>
                        </a:rPr>
                        <a:t>Passages des + de 75 ans : 530 763</a:t>
                      </a:r>
                      <a:endParaRPr lang="fr-FR" sz="1100" dirty="0">
                        <a:solidFill>
                          <a:srgbClr val="002774"/>
                        </a:solidFill>
                        <a:latin typeface="+mj-lt"/>
                      </a:endParaRPr>
                    </a:p>
                  </a:txBody>
                  <a:tcPr marL="121920" marR="121920" marT="60960" marB="60960"/>
                </a:tc>
                <a:extLst>
                  <a:ext uri="{0D108BD9-81ED-4DB2-BD59-A6C34878D82A}">
                    <a16:rowId xmlns:a16="http://schemas.microsoft.com/office/drawing/2014/main" val="2593720418"/>
                  </a:ext>
                </a:extLst>
              </a:tr>
              <a:tr h="1463040">
                <a:tc>
                  <a:txBody>
                    <a:bodyPr/>
                    <a:lstStyle/>
                    <a:p>
                      <a:pPr algn="l" fontAlgn="ctr"/>
                      <a:r>
                        <a:rPr lang="fr-FR" sz="1100" u="none" strike="noStrike" dirty="0" smtClean="0">
                          <a:solidFill>
                            <a:srgbClr val="002774"/>
                          </a:solidFill>
                          <a:effectLst/>
                          <a:latin typeface="Marianne" panose="02000000000000000000" pitchFamily="2" charset="0"/>
                        </a:rPr>
                        <a:t>Augmentation du nombre de solutions installées pour les personnes handicapées dans les Etablissements et Services Médico-Sociaux (ESMS), enfants et adultes</a:t>
                      </a:r>
                      <a:endParaRPr lang="fr-FR" sz="1100" b="1" i="0" u="none" strike="noStrike" dirty="0">
                        <a:solidFill>
                          <a:srgbClr val="002774"/>
                        </a:solidFill>
                        <a:effectLst/>
                        <a:latin typeface="Marianne" panose="02000000000000000000" pitchFamily="2" charset="0"/>
                      </a:endParaRPr>
                    </a:p>
                  </a:txBody>
                  <a:tcPr marL="121920" marR="121920" marT="60960" marB="60960"/>
                </a:tc>
                <a:tc>
                  <a:txBody>
                    <a:bodyPr/>
                    <a:lstStyle/>
                    <a:p>
                      <a:pPr marL="88900" indent="0" fontAlgn="b"/>
                      <a:r>
                        <a:rPr lang="fr-FR" sz="1100" b="1" kern="1200" dirty="0" smtClean="0">
                          <a:solidFill>
                            <a:srgbClr val="002774"/>
                          </a:solidFill>
                          <a:latin typeface="+mj-lt"/>
                          <a:ea typeface="+mn-ea"/>
                          <a:cs typeface="+mn-cs"/>
                        </a:rPr>
                        <a:t>2022 Adultes</a:t>
                      </a:r>
                      <a:r>
                        <a:rPr lang="fr-FR" sz="1100" kern="1200" dirty="0">
                          <a:solidFill>
                            <a:srgbClr val="002774"/>
                          </a:solidFill>
                          <a:latin typeface="+mj-lt"/>
                          <a:ea typeface="+mn-ea"/>
                          <a:cs typeface="+mn-cs"/>
                        </a:rPr>
                        <a:t/>
                      </a:r>
                      <a:br>
                        <a:rPr lang="fr-FR" sz="1100" kern="1200" dirty="0">
                          <a:solidFill>
                            <a:srgbClr val="002774"/>
                          </a:solidFill>
                          <a:latin typeface="+mj-lt"/>
                          <a:ea typeface="+mn-ea"/>
                          <a:cs typeface="+mn-cs"/>
                        </a:rPr>
                      </a:br>
                      <a:r>
                        <a:rPr lang="fr-FR" sz="1100" kern="1200" dirty="0">
                          <a:solidFill>
                            <a:srgbClr val="002774"/>
                          </a:solidFill>
                          <a:latin typeface="+mj-lt"/>
                          <a:ea typeface="+mn-ea"/>
                          <a:cs typeface="+mn-cs"/>
                        </a:rPr>
                        <a:t>Etablissement : 3 587</a:t>
                      </a:r>
                      <a:br>
                        <a:rPr lang="fr-FR" sz="1100" kern="1200" dirty="0">
                          <a:solidFill>
                            <a:srgbClr val="002774"/>
                          </a:solidFill>
                          <a:latin typeface="+mj-lt"/>
                          <a:ea typeface="+mn-ea"/>
                          <a:cs typeface="+mn-cs"/>
                        </a:rPr>
                      </a:br>
                      <a:r>
                        <a:rPr lang="fr-FR" sz="1100" kern="1200" dirty="0">
                          <a:solidFill>
                            <a:srgbClr val="002774"/>
                          </a:solidFill>
                          <a:latin typeface="+mj-lt"/>
                          <a:ea typeface="+mn-ea"/>
                          <a:cs typeface="+mn-cs"/>
                        </a:rPr>
                        <a:t>Service : 367</a:t>
                      </a:r>
                      <a:br>
                        <a:rPr lang="fr-FR" sz="1100" kern="1200" dirty="0">
                          <a:solidFill>
                            <a:srgbClr val="002774"/>
                          </a:solidFill>
                          <a:latin typeface="+mj-lt"/>
                          <a:ea typeface="+mn-ea"/>
                          <a:cs typeface="+mn-cs"/>
                        </a:rPr>
                      </a:br>
                      <a:r>
                        <a:rPr lang="fr-FR" sz="1100" kern="1200" dirty="0">
                          <a:solidFill>
                            <a:srgbClr val="002774"/>
                          </a:solidFill>
                          <a:latin typeface="+mj-lt"/>
                          <a:ea typeface="+mn-ea"/>
                          <a:cs typeface="+mn-cs"/>
                        </a:rPr>
                        <a:t>Total : 3 954</a:t>
                      </a:r>
                      <a:br>
                        <a:rPr lang="fr-FR" sz="1100" kern="1200" dirty="0">
                          <a:solidFill>
                            <a:srgbClr val="002774"/>
                          </a:solidFill>
                          <a:latin typeface="+mj-lt"/>
                          <a:ea typeface="+mn-ea"/>
                          <a:cs typeface="+mn-cs"/>
                        </a:rPr>
                      </a:br>
                      <a:r>
                        <a:rPr lang="fr-FR" sz="1100" kern="1200" dirty="0">
                          <a:solidFill>
                            <a:srgbClr val="002774"/>
                          </a:solidFill>
                          <a:latin typeface="+mj-lt"/>
                          <a:ea typeface="+mn-ea"/>
                          <a:cs typeface="+mn-cs"/>
                        </a:rPr>
                        <a:t/>
                      </a:r>
                      <a:br>
                        <a:rPr lang="fr-FR" sz="1100" kern="1200" dirty="0">
                          <a:solidFill>
                            <a:srgbClr val="002774"/>
                          </a:solidFill>
                          <a:latin typeface="+mj-lt"/>
                          <a:ea typeface="+mn-ea"/>
                          <a:cs typeface="+mn-cs"/>
                        </a:rPr>
                      </a:br>
                      <a:r>
                        <a:rPr lang="fr-FR" sz="1100" b="1" kern="1200" dirty="0" smtClean="0">
                          <a:solidFill>
                            <a:srgbClr val="002774"/>
                          </a:solidFill>
                          <a:latin typeface="+mj-lt"/>
                          <a:ea typeface="+mn-ea"/>
                          <a:cs typeface="+mn-cs"/>
                        </a:rPr>
                        <a:t>2022 Enfants</a:t>
                      </a:r>
                      <a:r>
                        <a:rPr lang="fr-FR" sz="1100" kern="1200" dirty="0">
                          <a:solidFill>
                            <a:srgbClr val="002774"/>
                          </a:solidFill>
                          <a:latin typeface="+mj-lt"/>
                          <a:ea typeface="+mn-ea"/>
                          <a:cs typeface="+mn-cs"/>
                        </a:rPr>
                        <a:t/>
                      </a:r>
                      <a:br>
                        <a:rPr lang="fr-FR" sz="1100" kern="1200" dirty="0">
                          <a:solidFill>
                            <a:srgbClr val="002774"/>
                          </a:solidFill>
                          <a:latin typeface="+mj-lt"/>
                          <a:ea typeface="+mn-ea"/>
                          <a:cs typeface="+mn-cs"/>
                        </a:rPr>
                      </a:br>
                      <a:r>
                        <a:rPr lang="fr-FR" sz="1100" kern="1200" dirty="0">
                          <a:solidFill>
                            <a:srgbClr val="002774"/>
                          </a:solidFill>
                          <a:latin typeface="+mj-lt"/>
                          <a:ea typeface="+mn-ea"/>
                          <a:cs typeface="+mn-cs"/>
                        </a:rPr>
                        <a:t>Etablissement : 2 026</a:t>
                      </a:r>
                      <a:br>
                        <a:rPr lang="fr-FR" sz="1100" kern="1200" dirty="0">
                          <a:solidFill>
                            <a:srgbClr val="002774"/>
                          </a:solidFill>
                          <a:latin typeface="+mj-lt"/>
                          <a:ea typeface="+mn-ea"/>
                          <a:cs typeface="+mn-cs"/>
                        </a:rPr>
                      </a:br>
                      <a:r>
                        <a:rPr lang="fr-FR" sz="1100" kern="1200" dirty="0">
                          <a:solidFill>
                            <a:srgbClr val="002774"/>
                          </a:solidFill>
                          <a:latin typeface="+mj-lt"/>
                          <a:ea typeface="+mn-ea"/>
                          <a:cs typeface="+mn-cs"/>
                        </a:rPr>
                        <a:t>Service : 830</a:t>
                      </a:r>
                      <a:br>
                        <a:rPr lang="fr-FR" sz="1100" kern="1200" dirty="0">
                          <a:solidFill>
                            <a:srgbClr val="002774"/>
                          </a:solidFill>
                          <a:latin typeface="+mj-lt"/>
                          <a:ea typeface="+mn-ea"/>
                          <a:cs typeface="+mn-cs"/>
                        </a:rPr>
                      </a:br>
                      <a:r>
                        <a:rPr lang="fr-FR" sz="1100" kern="1200" dirty="0">
                          <a:solidFill>
                            <a:srgbClr val="002774"/>
                          </a:solidFill>
                          <a:latin typeface="+mj-lt"/>
                          <a:ea typeface="+mn-ea"/>
                          <a:cs typeface="+mn-cs"/>
                        </a:rPr>
                        <a:t>Total : 2 856</a:t>
                      </a:r>
                    </a:p>
                  </a:txBody>
                  <a:tcPr marL="0" marR="0" marT="0" marB="0" anchor="b"/>
                </a:tc>
                <a:tc>
                  <a:txBody>
                    <a:bodyPr/>
                    <a:lstStyle/>
                    <a:p>
                      <a:pPr marL="88900" indent="0" fontAlgn="b"/>
                      <a:r>
                        <a:rPr lang="fr-FR" sz="1100" b="1" kern="1200" dirty="0">
                          <a:solidFill>
                            <a:srgbClr val="002774"/>
                          </a:solidFill>
                          <a:latin typeface="+mj-lt"/>
                          <a:ea typeface="+mn-ea"/>
                          <a:cs typeface="+mn-cs"/>
                        </a:rPr>
                        <a:t>Adultes</a:t>
                      </a:r>
                      <a:r>
                        <a:rPr lang="fr-FR" sz="1100" kern="1200" dirty="0">
                          <a:solidFill>
                            <a:srgbClr val="002774"/>
                          </a:solidFill>
                          <a:latin typeface="+mj-lt"/>
                          <a:ea typeface="+mn-ea"/>
                          <a:cs typeface="+mn-cs"/>
                        </a:rPr>
                        <a:t/>
                      </a:r>
                      <a:br>
                        <a:rPr lang="fr-FR" sz="1100" kern="1200" dirty="0">
                          <a:solidFill>
                            <a:srgbClr val="002774"/>
                          </a:solidFill>
                          <a:latin typeface="+mj-lt"/>
                          <a:ea typeface="+mn-ea"/>
                          <a:cs typeface="+mn-cs"/>
                        </a:rPr>
                      </a:br>
                      <a:r>
                        <a:rPr lang="fr-FR" sz="1100" kern="1200" dirty="0">
                          <a:solidFill>
                            <a:srgbClr val="002774"/>
                          </a:solidFill>
                          <a:latin typeface="+mj-lt"/>
                          <a:ea typeface="+mn-ea"/>
                          <a:cs typeface="+mn-cs"/>
                        </a:rPr>
                        <a:t>Etablissement : 28 802</a:t>
                      </a:r>
                      <a:br>
                        <a:rPr lang="fr-FR" sz="1100" kern="1200" dirty="0">
                          <a:solidFill>
                            <a:srgbClr val="002774"/>
                          </a:solidFill>
                          <a:latin typeface="+mj-lt"/>
                          <a:ea typeface="+mn-ea"/>
                          <a:cs typeface="+mn-cs"/>
                        </a:rPr>
                      </a:br>
                      <a:r>
                        <a:rPr lang="fr-FR" sz="1100" kern="1200" dirty="0">
                          <a:solidFill>
                            <a:srgbClr val="002774"/>
                          </a:solidFill>
                          <a:latin typeface="+mj-lt"/>
                          <a:ea typeface="+mn-ea"/>
                          <a:cs typeface="+mn-cs"/>
                        </a:rPr>
                        <a:t>Service : 3 025</a:t>
                      </a:r>
                      <a:br>
                        <a:rPr lang="fr-FR" sz="1100" kern="1200" dirty="0">
                          <a:solidFill>
                            <a:srgbClr val="002774"/>
                          </a:solidFill>
                          <a:latin typeface="+mj-lt"/>
                          <a:ea typeface="+mn-ea"/>
                          <a:cs typeface="+mn-cs"/>
                        </a:rPr>
                      </a:br>
                      <a:r>
                        <a:rPr lang="fr-FR" sz="1100" kern="1200" dirty="0">
                          <a:solidFill>
                            <a:srgbClr val="002774"/>
                          </a:solidFill>
                          <a:latin typeface="+mj-lt"/>
                          <a:ea typeface="+mn-ea"/>
                          <a:cs typeface="+mn-cs"/>
                        </a:rPr>
                        <a:t>Total : 31 827</a:t>
                      </a:r>
                      <a:br>
                        <a:rPr lang="fr-FR" sz="1100" kern="1200" dirty="0">
                          <a:solidFill>
                            <a:srgbClr val="002774"/>
                          </a:solidFill>
                          <a:latin typeface="+mj-lt"/>
                          <a:ea typeface="+mn-ea"/>
                          <a:cs typeface="+mn-cs"/>
                        </a:rPr>
                      </a:br>
                      <a:r>
                        <a:rPr lang="fr-FR" sz="1100" kern="1200" dirty="0">
                          <a:solidFill>
                            <a:srgbClr val="002774"/>
                          </a:solidFill>
                          <a:latin typeface="+mj-lt"/>
                          <a:ea typeface="+mn-ea"/>
                          <a:cs typeface="+mn-cs"/>
                        </a:rPr>
                        <a:t/>
                      </a:r>
                      <a:br>
                        <a:rPr lang="fr-FR" sz="1100" kern="1200" dirty="0">
                          <a:solidFill>
                            <a:srgbClr val="002774"/>
                          </a:solidFill>
                          <a:latin typeface="+mj-lt"/>
                          <a:ea typeface="+mn-ea"/>
                          <a:cs typeface="+mn-cs"/>
                        </a:rPr>
                      </a:br>
                      <a:r>
                        <a:rPr lang="fr-FR" sz="1100" b="1" kern="1200" dirty="0">
                          <a:solidFill>
                            <a:srgbClr val="002774"/>
                          </a:solidFill>
                          <a:latin typeface="+mj-lt"/>
                          <a:ea typeface="+mn-ea"/>
                          <a:cs typeface="+mn-cs"/>
                        </a:rPr>
                        <a:t>Enfants</a:t>
                      </a:r>
                      <a:r>
                        <a:rPr lang="fr-FR" sz="1100" kern="1200" dirty="0">
                          <a:solidFill>
                            <a:srgbClr val="002774"/>
                          </a:solidFill>
                          <a:latin typeface="+mj-lt"/>
                          <a:ea typeface="+mn-ea"/>
                          <a:cs typeface="+mn-cs"/>
                        </a:rPr>
                        <a:t/>
                      </a:r>
                      <a:br>
                        <a:rPr lang="fr-FR" sz="1100" kern="1200" dirty="0">
                          <a:solidFill>
                            <a:srgbClr val="002774"/>
                          </a:solidFill>
                          <a:latin typeface="+mj-lt"/>
                          <a:ea typeface="+mn-ea"/>
                          <a:cs typeface="+mn-cs"/>
                        </a:rPr>
                      </a:br>
                      <a:r>
                        <a:rPr lang="fr-FR" sz="1100" kern="1200" dirty="0">
                          <a:solidFill>
                            <a:srgbClr val="002774"/>
                          </a:solidFill>
                          <a:latin typeface="+mj-lt"/>
                          <a:ea typeface="+mn-ea"/>
                          <a:cs typeface="+mn-cs"/>
                        </a:rPr>
                        <a:t>Etablissement : 16 149</a:t>
                      </a:r>
                      <a:br>
                        <a:rPr lang="fr-FR" sz="1100" kern="1200" dirty="0">
                          <a:solidFill>
                            <a:srgbClr val="002774"/>
                          </a:solidFill>
                          <a:latin typeface="+mj-lt"/>
                          <a:ea typeface="+mn-ea"/>
                          <a:cs typeface="+mn-cs"/>
                        </a:rPr>
                      </a:br>
                      <a:r>
                        <a:rPr lang="fr-FR" sz="1100" kern="1200" dirty="0">
                          <a:solidFill>
                            <a:srgbClr val="002774"/>
                          </a:solidFill>
                          <a:latin typeface="+mj-lt"/>
                          <a:ea typeface="+mn-ea"/>
                          <a:cs typeface="+mn-cs"/>
                        </a:rPr>
                        <a:t>Service : 8 304</a:t>
                      </a:r>
                      <a:br>
                        <a:rPr lang="fr-FR" sz="1100" kern="1200" dirty="0">
                          <a:solidFill>
                            <a:srgbClr val="002774"/>
                          </a:solidFill>
                          <a:latin typeface="+mj-lt"/>
                          <a:ea typeface="+mn-ea"/>
                          <a:cs typeface="+mn-cs"/>
                        </a:rPr>
                      </a:br>
                      <a:r>
                        <a:rPr lang="fr-FR" sz="1100" kern="1200" dirty="0">
                          <a:solidFill>
                            <a:srgbClr val="002774"/>
                          </a:solidFill>
                          <a:latin typeface="+mj-lt"/>
                          <a:ea typeface="+mn-ea"/>
                          <a:cs typeface="+mn-cs"/>
                        </a:rPr>
                        <a:t>Total : 24 453</a:t>
                      </a:r>
                    </a:p>
                  </a:txBody>
                  <a:tcPr marL="0" marR="0" marT="0" marB="0" anchor="b"/>
                </a:tc>
                <a:extLst>
                  <a:ext uri="{0D108BD9-81ED-4DB2-BD59-A6C34878D82A}">
                    <a16:rowId xmlns:a16="http://schemas.microsoft.com/office/drawing/2014/main" val="3764592003"/>
                  </a:ext>
                </a:extLst>
              </a:tr>
              <a:tr h="1097280">
                <a:tc>
                  <a:txBody>
                    <a:bodyPr/>
                    <a:lstStyle/>
                    <a:p>
                      <a:r>
                        <a:rPr lang="fr-FR" sz="1100" dirty="0" smtClean="0">
                          <a:solidFill>
                            <a:srgbClr val="002774"/>
                          </a:solidFill>
                          <a:latin typeface="+mj-lt"/>
                        </a:rPr>
                        <a:t>Part des Franciliens ayant déclaré un médecin traitant, dont patients en affection de longue durée et dont patients de moins de 16 ans</a:t>
                      </a:r>
                      <a:endParaRPr lang="fr-FR" sz="1100" dirty="0">
                        <a:solidFill>
                          <a:srgbClr val="002774"/>
                        </a:solidFill>
                        <a:latin typeface="+mj-lt"/>
                      </a:endParaRPr>
                    </a:p>
                  </a:txBody>
                  <a:tcPr marL="121920" marR="121920" marT="60960" marB="60960"/>
                </a:tc>
                <a:tc>
                  <a:txBody>
                    <a:bodyPr/>
                    <a:lstStyle/>
                    <a:p>
                      <a:r>
                        <a:rPr lang="fr-FR" sz="1100" b="1" dirty="0" smtClean="0">
                          <a:solidFill>
                            <a:srgbClr val="002774"/>
                          </a:solidFill>
                          <a:latin typeface="+mj-lt"/>
                        </a:rPr>
                        <a:t>2022</a:t>
                      </a:r>
                    </a:p>
                    <a:p>
                      <a:r>
                        <a:rPr lang="fr-FR" sz="1100" dirty="0" smtClean="0">
                          <a:solidFill>
                            <a:srgbClr val="002774"/>
                          </a:solidFill>
                          <a:latin typeface="+mj-lt"/>
                        </a:rPr>
                        <a:t>Part totale des habitants du département : 79,3%</a:t>
                      </a:r>
                      <a:br>
                        <a:rPr lang="fr-FR" sz="1100" dirty="0" smtClean="0">
                          <a:solidFill>
                            <a:srgbClr val="002774"/>
                          </a:solidFill>
                          <a:latin typeface="+mj-lt"/>
                        </a:rPr>
                      </a:br>
                      <a:r>
                        <a:rPr lang="fr-FR" sz="1100" dirty="0" smtClean="0">
                          <a:solidFill>
                            <a:srgbClr val="002774"/>
                          </a:solidFill>
                          <a:latin typeface="+mj-lt"/>
                        </a:rPr>
                        <a:t>Part des franciliens en ALD : 93,0%</a:t>
                      </a:r>
                      <a:br>
                        <a:rPr lang="fr-FR" sz="1100" dirty="0" smtClean="0">
                          <a:solidFill>
                            <a:srgbClr val="002774"/>
                          </a:solidFill>
                          <a:latin typeface="+mj-lt"/>
                        </a:rPr>
                      </a:br>
                      <a:r>
                        <a:rPr lang="fr-FR" sz="1100" dirty="0" smtClean="0">
                          <a:solidFill>
                            <a:srgbClr val="002774"/>
                          </a:solidFill>
                          <a:latin typeface="+mj-lt"/>
                        </a:rPr>
                        <a:t>Part des franciliens de moins de 16 ans : 47,1%</a:t>
                      </a:r>
                      <a:endParaRPr lang="fr-FR" sz="1100" dirty="0">
                        <a:solidFill>
                          <a:srgbClr val="002774"/>
                        </a:solidFill>
                        <a:latin typeface="+mj-lt"/>
                      </a:endParaRPr>
                    </a:p>
                  </a:txBody>
                  <a:tcPr marL="121920" marR="121920" marT="60960" marB="60960"/>
                </a:tc>
                <a:tc>
                  <a:txBody>
                    <a:bodyPr/>
                    <a:lstStyle/>
                    <a:p>
                      <a:r>
                        <a:rPr lang="fr-FR" sz="1100" dirty="0" smtClean="0">
                          <a:solidFill>
                            <a:srgbClr val="002774"/>
                          </a:solidFill>
                          <a:latin typeface="+mj-lt"/>
                        </a:rPr>
                        <a:t>Part totale des Franciliens : 79,2%</a:t>
                      </a:r>
                      <a:br>
                        <a:rPr lang="fr-FR" sz="1100" dirty="0" smtClean="0">
                          <a:solidFill>
                            <a:srgbClr val="002774"/>
                          </a:solidFill>
                          <a:latin typeface="+mj-lt"/>
                        </a:rPr>
                      </a:br>
                      <a:r>
                        <a:rPr lang="fr-FR" sz="1100" dirty="0" smtClean="0">
                          <a:solidFill>
                            <a:srgbClr val="002774"/>
                          </a:solidFill>
                          <a:latin typeface="+mj-lt"/>
                        </a:rPr>
                        <a:t>Part </a:t>
                      </a:r>
                      <a:r>
                        <a:rPr lang="fr-FR" sz="1100" smtClean="0">
                          <a:solidFill>
                            <a:srgbClr val="002774"/>
                          </a:solidFill>
                          <a:latin typeface="+mj-lt"/>
                        </a:rPr>
                        <a:t>des Franciliens </a:t>
                      </a:r>
                      <a:r>
                        <a:rPr lang="fr-FR" sz="1100" dirty="0" smtClean="0">
                          <a:solidFill>
                            <a:srgbClr val="002774"/>
                          </a:solidFill>
                          <a:latin typeface="+mj-lt"/>
                        </a:rPr>
                        <a:t>en ALD : 92,5%</a:t>
                      </a:r>
                      <a:br>
                        <a:rPr lang="fr-FR" sz="1100" dirty="0" smtClean="0">
                          <a:solidFill>
                            <a:srgbClr val="002774"/>
                          </a:solidFill>
                          <a:latin typeface="+mj-lt"/>
                        </a:rPr>
                      </a:br>
                      <a:r>
                        <a:rPr lang="fr-FR" sz="1100" dirty="0" smtClean="0">
                          <a:solidFill>
                            <a:srgbClr val="002774"/>
                          </a:solidFill>
                          <a:latin typeface="+mj-lt"/>
                        </a:rPr>
                        <a:t>Part </a:t>
                      </a:r>
                      <a:r>
                        <a:rPr lang="fr-FR" sz="1100" smtClean="0">
                          <a:solidFill>
                            <a:srgbClr val="002774"/>
                          </a:solidFill>
                          <a:latin typeface="+mj-lt"/>
                        </a:rPr>
                        <a:t>des Franciliens </a:t>
                      </a:r>
                      <a:r>
                        <a:rPr lang="fr-FR" sz="1100" dirty="0" smtClean="0">
                          <a:solidFill>
                            <a:srgbClr val="002774"/>
                          </a:solidFill>
                          <a:latin typeface="+mj-lt"/>
                        </a:rPr>
                        <a:t>de moins de 16 ans : 46,2%</a:t>
                      </a:r>
                      <a:endParaRPr lang="fr-FR" sz="1100" dirty="0">
                        <a:solidFill>
                          <a:srgbClr val="002774"/>
                        </a:solidFill>
                        <a:latin typeface="+mj-lt"/>
                      </a:endParaRPr>
                    </a:p>
                  </a:txBody>
                  <a:tcPr marL="121920" marR="121920" marT="60960" marB="60960"/>
                </a:tc>
                <a:extLst>
                  <a:ext uri="{0D108BD9-81ED-4DB2-BD59-A6C34878D82A}">
                    <a16:rowId xmlns:a16="http://schemas.microsoft.com/office/drawing/2014/main" val="2705728669"/>
                  </a:ext>
                </a:extLst>
              </a:tr>
              <a:tr h="609600">
                <a:tc>
                  <a:txBody>
                    <a:bodyPr/>
                    <a:lstStyle/>
                    <a:p>
                      <a:r>
                        <a:rPr lang="fr-FR" sz="1100" dirty="0" smtClean="0">
                          <a:solidFill>
                            <a:srgbClr val="002774"/>
                          </a:solidFill>
                          <a:latin typeface="+mj-lt"/>
                        </a:rPr>
                        <a:t>Evolution du nombre de contrats d'allocation d'études (CAE) et des contrats d'engagement de service public (CESP)</a:t>
                      </a:r>
                      <a:endParaRPr lang="fr-FR" sz="1100" dirty="0">
                        <a:solidFill>
                          <a:srgbClr val="002774"/>
                        </a:solidFill>
                        <a:latin typeface="+mj-lt"/>
                      </a:endParaRPr>
                    </a:p>
                  </a:txBody>
                  <a:tcPr marL="121920" marR="121920" marT="60960" marB="60960"/>
                </a:tc>
                <a:tc>
                  <a:txBody>
                    <a:bodyPr/>
                    <a:lstStyle/>
                    <a:p>
                      <a:r>
                        <a:rPr lang="fr-FR" sz="1100" dirty="0" smtClean="0">
                          <a:solidFill>
                            <a:srgbClr val="002774"/>
                          </a:solidFill>
                          <a:latin typeface="+mj-lt"/>
                        </a:rPr>
                        <a:t>En cours de calcul</a:t>
                      </a:r>
                      <a:endParaRPr lang="fr-FR" sz="1100" dirty="0">
                        <a:solidFill>
                          <a:srgbClr val="002774"/>
                        </a:solidFill>
                        <a:latin typeface="+mj-lt"/>
                      </a:endParaRPr>
                    </a:p>
                  </a:txBody>
                  <a:tcPr marL="121920" marR="121920" marT="60960" marB="60960"/>
                </a:tc>
                <a:tc>
                  <a:txBody>
                    <a:bodyPr/>
                    <a:lstStyle/>
                    <a:p>
                      <a:pPr algn="l"/>
                      <a:r>
                        <a:rPr lang="fr-FR" sz="1100" b="1" dirty="0" smtClean="0">
                          <a:solidFill>
                            <a:srgbClr val="002774"/>
                          </a:solidFill>
                          <a:latin typeface="+mj-lt"/>
                        </a:rPr>
                        <a:t>2022</a:t>
                      </a:r>
                    </a:p>
                    <a:p>
                      <a:pPr algn="l"/>
                      <a:r>
                        <a:rPr lang="fr-FR" sz="1100" b="0" dirty="0" smtClean="0">
                          <a:solidFill>
                            <a:srgbClr val="002774"/>
                          </a:solidFill>
                          <a:latin typeface="+mj-lt"/>
                        </a:rPr>
                        <a:t>538</a:t>
                      </a:r>
                      <a:r>
                        <a:rPr lang="fr-FR" sz="1100" b="0" baseline="0" dirty="0" smtClean="0">
                          <a:solidFill>
                            <a:srgbClr val="002774"/>
                          </a:solidFill>
                          <a:latin typeface="+mj-lt"/>
                        </a:rPr>
                        <a:t> CAE</a:t>
                      </a:r>
                    </a:p>
                    <a:p>
                      <a:pPr algn="l"/>
                      <a:r>
                        <a:rPr lang="fr-FR" sz="1100" b="0" baseline="0" dirty="0" smtClean="0">
                          <a:solidFill>
                            <a:srgbClr val="002774"/>
                          </a:solidFill>
                          <a:latin typeface="+mj-lt"/>
                        </a:rPr>
                        <a:t>51 CESP</a:t>
                      </a:r>
                      <a:endParaRPr lang="fr-FR" sz="1100" b="0" dirty="0" smtClean="0">
                        <a:solidFill>
                          <a:srgbClr val="002774"/>
                        </a:solidFill>
                        <a:latin typeface="+mj-lt"/>
                      </a:endParaRPr>
                    </a:p>
                  </a:txBody>
                  <a:tcPr marL="121920" marR="121920" marT="60960" marB="60960"/>
                </a:tc>
                <a:extLst>
                  <a:ext uri="{0D108BD9-81ED-4DB2-BD59-A6C34878D82A}">
                    <a16:rowId xmlns:a16="http://schemas.microsoft.com/office/drawing/2014/main" val="1028045292"/>
                  </a:ext>
                </a:extLst>
              </a:tr>
            </a:tbl>
          </a:graphicData>
        </a:graphic>
      </p:graphicFrame>
    </p:spTree>
    <p:extLst>
      <p:ext uri="{BB962C8B-B14F-4D97-AF65-F5344CB8AC3E}">
        <p14:creationId xmlns:p14="http://schemas.microsoft.com/office/powerpoint/2010/main" val="417723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defTabSz="1219170">
              <a:defRPr/>
            </a:pPr>
            <a:fld id="{733122C9-A0B9-462F-8757-0847AD287B63}" type="slidenum">
              <a:rPr lang="fr-FR"/>
              <a:pPr defTabSz="1219170">
                <a:defRPr/>
              </a:pPr>
              <a:t>7</a:t>
            </a:fld>
            <a:endParaRPr lang="fr-FR" dirty="0"/>
          </a:p>
        </p:txBody>
      </p:sp>
      <p:sp>
        <p:nvSpPr>
          <p:cNvPr id="3" name="Espace réservé de la date 2"/>
          <p:cNvSpPr>
            <a:spLocks noGrp="1"/>
          </p:cNvSpPr>
          <p:nvPr>
            <p:ph type="dt" sz="half" idx="2"/>
          </p:nvPr>
        </p:nvSpPr>
        <p:spPr/>
        <p:txBody>
          <a:bodyPr/>
          <a:lstStyle/>
          <a:p>
            <a:pPr defTabSz="1219170">
              <a:defRPr/>
            </a:pPr>
            <a:fld id="{6A4A60EE-9D13-3442-9796-E718C6343EC1}" type="datetime1">
              <a:rPr lang="fr-FR" cap="all"/>
              <a:pPr defTabSz="1219170">
                <a:defRPr/>
              </a:pPr>
              <a:t>02/04/2024</a:t>
            </a:fld>
            <a:endParaRPr lang="fr-FR" cap="all" dirty="0"/>
          </a:p>
        </p:txBody>
      </p:sp>
      <p:sp>
        <p:nvSpPr>
          <p:cNvPr id="4" name="Titre 3"/>
          <p:cNvSpPr>
            <a:spLocks noGrp="1"/>
          </p:cNvSpPr>
          <p:nvPr>
            <p:ph type="title"/>
          </p:nvPr>
        </p:nvSpPr>
        <p:spPr>
          <a:xfrm>
            <a:off x="3215682" y="151483"/>
            <a:ext cx="3360373" cy="719988"/>
          </a:xfrm>
        </p:spPr>
        <p:txBody>
          <a:bodyPr>
            <a:normAutofit/>
          </a:bodyPr>
          <a:lstStyle/>
          <a:p>
            <a:r>
              <a:rPr lang="fr-FR" sz="2667" dirty="0"/>
              <a:t>Val de Marne (94)</a:t>
            </a:r>
            <a:endParaRPr lang="fr-FR" sz="2667" dirty="0"/>
          </a:p>
        </p:txBody>
      </p:sp>
      <p:sp>
        <p:nvSpPr>
          <p:cNvPr id="5" name="Espace réservé du pied de page 4"/>
          <p:cNvSpPr>
            <a:spLocks noGrp="1"/>
          </p:cNvSpPr>
          <p:nvPr>
            <p:ph type="ftr" sz="quarter" idx="3"/>
          </p:nvPr>
        </p:nvSpPr>
        <p:spPr/>
        <p:txBody>
          <a:bodyPr/>
          <a:lstStyle/>
          <a:p>
            <a:pPr defTabSz="1219170">
              <a:defRPr/>
            </a:pPr>
            <a:r>
              <a:rPr lang="fr-FR" dirty="0"/>
              <a:t>DIRNOV – Données et études en santé</a:t>
            </a:r>
          </a:p>
        </p:txBody>
      </p:sp>
      <p:graphicFrame>
        <p:nvGraphicFramePr>
          <p:cNvPr id="11" name="Tableau 10"/>
          <p:cNvGraphicFramePr>
            <a:graphicFrameLocks noGrp="1"/>
          </p:cNvGraphicFramePr>
          <p:nvPr>
            <p:extLst/>
          </p:nvPr>
        </p:nvGraphicFramePr>
        <p:xfrm>
          <a:off x="47327" y="778128"/>
          <a:ext cx="12001335" cy="5151473"/>
        </p:xfrm>
        <a:graphic>
          <a:graphicData uri="http://schemas.openxmlformats.org/drawingml/2006/table">
            <a:tbl>
              <a:tblPr firstRow="1" bandRow="1">
                <a:tableStyleId>{21E4AEA4-8DFA-4A89-87EB-49C32662AFE0}</a:tableStyleId>
              </a:tblPr>
              <a:tblGrid>
                <a:gridCol w="5244593">
                  <a:extLst>
                    <a:ext uri="{9D8B030D-6E8A-4147-A177-3AD203B41FA5}">
                      <a16:colId xmlns:a16="http://schemas.microsoft.com/office/drawing/2014/main" val="3115838554"/>
                    </a:ext>
                  </a:extLst>
                </a:gridCol>
                <a:gridCol w="2740767">
                  <a:extLst>
                    <a:ext uri="{9D8B030D-6E8A-4147-A177-3AD203B41FA5}">
                      <a16:colId xmlns:a16="http://schemas.microsoft.com/office/drawing/2014/main" val="1485549938"/>
                    </a:ext>
                  </a:extLst>
                </a:gridCol>
                <a:gridCol w="4015975">
                  <a:extLst>
                    <a:ext uri="{9D8B030D-6E8A-4147-A177-3AD203B41FA5}">
                      <a16:colId xmlns:a16="http://schemas.microsoft.com/office/drawing/2014/main" val="3893116986"/>
                    </a:ext>
                  </a:extLst>
                </a:gridCol>
              </a:tblGrid>
              <a:tr h="365760">
                <a:tc>
                  <a:txBody>
                    <a:bodyPr/>
                    <a:lstStyle/>
                    <a:p>
                      <a:r>
                        <a:rPr lang="fr-FR" sz="1600" dirty="0" smtClean="0"/>
                        <a:t>Indicateur</a:t>
                      </a:r>
                      <a:endParaRPr lang="fr-FR" sz="1600" dirty="0"/>
                    </a:p>
                  </a:txBody>
                  <a:tcPr marL="121920" marR="121920" marT="60960" marB="60960"/>
                </a:tc>
                <a:tc>
                  <a:txBody>
                    <a:bodyPr/>
                    <a:lstStyle/>
                    <a:p>
                      <a:r>
                        <a:rPr lang="fr-FR" sz="1600" dirty="0" smtClean="0"/>
                        <a:t>Valeur</a:t>
                      </a:r>
                      <a:r>
                        <a:rPr lang="fr-FR" sz="1600" baseline="0" dirty="0" smtClean="0"/>
                        <a:t> départementale</a:t>
                      </a:r>
                      <a:endParaRPr lang="fr-FR" sz="1600" dirty="0"/>
                    </a:p>
                  </a:txBody>
                  <a:tcPr marL="121920" marR="121920" marT="60960" marB="60960"/>
                </a:tc>
                <a:tc>
                  <a:txBody>
                    <a:bodyPr/>
                    <a:lstStyle/>
                    <a:p>
                      <a:r>
                        <a:rPr lang="fr-FR" sz="1600" dirty="0" smtClean="0"/>
                        <a:t>Valeur régionale</a:t>
                      </a:r>
                      <a:endParaRPr lang="fr-FR" sz="1600" dirty="0"/>
                    </a:p>
                  </a:txBody>
                  <a:tcPr marL="121920" marR="121920" marT="60960" marB="60960"/>
                </a:tc>
                <a:extLst>
                  <a:ext uri="{0D108BD9-81ED-4DB2-BD59-A6C34878D82A}">
                    <a16:rowId xmlns:a16="http://schemas.microsoft.com/office/drawing/2014/main" val="2836360047"/>
                  </a:ext>
                </a:extLst>
              </a:tr>
              <a:tr h="820469">
                <a:tc>
                  <a:txBody>
                    <a:bodyPr/>
                    <a:lstStyle/>
                    <a:p>
                      <a:r>
                        <a:rPr lang="fr-FR" sz="1100" dirty="0" smtClean="0">
                          <a:solidFill>
                            <a:srgbClr val="002774"/>
                          </a:solidFill>
                          <a:latin typeface="+mj-lt"/>
                        </a:rPr>
                        <a:t>Evolution du nombre de postes partagés entre ville et hôpital et entre CHU et hors CHU (en chiffres annuels)</a:t>
                      </a:r>
                      <a:endParaRPr lang="fr-FR" sz="1100" dirty="0">
                        <a:solidFill>
                          <a:srgbClr val="002774"/>
                        </a:solidFill>
                        <a:latin typeface="+mj-lt"/>
                      </a:endParaRP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smtClean="0">
                          <a:ln>
                            <a:noFill/>
                          </a:ln>
                          <a:solidFill>
                            <a:srgbClr val="002774"/>
                          </a:solidFill>
                          <a:effectLst/>
                          <a:uLnTx/>
                          <a:uFillTx/>
                          <a:latin typeface="Marianne"/>
                          <a:ea typeface="+mn-ea"/>
                          <a:cs typeface="+mn-cs"/>
                        </a:rPr>
                        <a:t>En cours de calcul</a:t>
                      </a:r>
                      <a:endParaRPr kumimoji="0" lang="fr-FR" sz="1100" b="0" i="0" u="none" strike="noStrike" kern="1200" cap="none" spc="0" normalizeH="0" baseline="0" noProof="0" dirty="0">
                        <a:ln>
                          <a:noFill/>
                        </a:ln>
                        <a:solidFill>
                          <a:srgbClr val="002774"/>
                        </a:solidFill>
                        <a:effectLst/>
                        <a:uLnTx/>
                        <a:uFillTx/>
                        <a:latin typeface="Marianne"/>
                        <a:ea typeface="+mn-ea"/>
                        <a:cs typeface="+mn-cs"/>
                      </a:endParaRPr>
                    </a:p>
                  </a:txBody>
                  <a:tcPr marL="121920" marR="121920" marT="60960" marB="60960"/>
                </a:tc>
                <a:tc>
                  <a:txBody>
                    <a:bodyPr/>
                    <a:lstStyle/>
                    <a:p>
                      <a:pPr marL="88900" marR="0" lvl="0" indent="0" algn="l" defTabSz="1097280" rtl="0" eaLnBrk="1" fontAlgn="auto" latinLnBrk="0" hangingPunct="1">
                        <a:lnSpc>
                          <a:spcPct val="100000"/>
                        </a:lnSpc>
                        <a:spcBef>
                          <a:spcPts val="0"/>
                        </a:spcBef>
                        <a:spcAft>
                          <a:spcPts val="0"/>
                        </a:spcAft>
                        <a:buClrTx/>
                        <a:buSzTx/>
                        <a:buFontTx/>
                        <a:buNone/>
                        <a:tabLst/>
                        <a:defRPr/>
                      </a:pPr>
                      <a:r>
                        <a:rPr lang="fr-FR" sz="1100" b="1" dirty="0" smtClean="0">
                          <a:solidFill>
                            <a:srgbClr val="002774"/>
                          </a:solidFill>
                          <a:latin typeface="Marianne" panose="02000000000000000000" pitchFamily="2" charset="0"/>
                        </a:rPr>
                        <a:t>2022</a:t>
                      </a:r>
                    </a:p>
                    <a:p>
                      <a:pPr marL="88900" marR="0" lvl="0" indent="0" algn="l" defTabSz="1097280" rtl="0" eaLnBrk="1" fontAlgn="auto" latinLnBrk="0" hangingPunct="1">
                        <a:lnSpc>
                          <a:spcPct val="100000"/>
                        </a:lnSpc>
                        <a:spcBef>
                          <a:spcPts val="0"/>
                        </a:spcBef>
                        <a:spcAft>
                          <a:spcPts val="0"/>
                        </a:spcAft>
                        <a:buClrTx/>
                        <a:buSzTx/>
                        <a:buFontTx/>
                        <a:buNone/>
                        <a:tabLst/>
                        <a:defRPr/>
                      </a:pPr>
                      <a:r>
                        <a:rPr lang="fr-FR" sz="1100" b="0" u="none" strike="noStrike" kern="1200" dirty="0" smtClean="0">
                          <a:solidFill>
                            <a:srgbClr val="002774"/>
                          </a:solidFill>
                          <a:effectLst/>
                          <a:latin typeface="Marianne" panose="02000000000000000000" pitchFamily="2" charset="0"/>
                          <a:ea typeface="+mn-ea"/>
                          <a:cs typeface="+mn-cs"/>
                        </a:rPr>
                        <a:t>Assistants spécialistes à temps partagé entre établissements de santé : 121</a:t>
                      </a:r>
                    </a:p>
                    <a:p>
                      <a:pPr marL="88900" marR="0" lvl="0" indent="0" algn="l" defTabSz="1097280" rtl="0" eaLnBrk="1" fontAlgn="auto" latinLnBrk="0" hangingPunct="1">
                        <a:lnSpc>
                          <a:spcPct val="100000"/>
                        </a:lnSpc>
                        <a:spcBef>
                          <a:spcPts val="0"/>
                        </a:spcBef>
                        <a:spcAft>
                          <a:spcPts val="0"/>
                        </a:spcAft>
                        <a:buClrTx/>
                        <a:buSzTx/>
                        <a:buFontTx/>
                        <a:buNone/>
                        <a:tabLst/>
                        <a:defRPr/>
                      </a:pPr>
                      <a:r>
                        <a:rPr lang="fr-FR" sz="1100" b="0" u="none" strike="noStrike" kern="1200" dirty="0" smtClean="0">
                          <a:solidFill>
                            <a:srgbClr val="002774"/>
                          </a:solidFill>
                          <a:effectLst/>
                          <a:latin typeface="Marianne" panose="02000000000000000000" pitchFamily="2" charset="0"/>
                          <a:ea typeface="+mn-ea"/>
                          <a:cs typeface="+mn-cs"/>
                        </a:rPr>
                        <a:t>Médecins spécialistes : 23</a:t>
                      </a:r>
                    </a:p>
                    <a:p>
                      <a:pPr marL="88900" marR="0" lvl="0" indent="0" algn="l" defTabSz="1097280" rtl="0" eaLnBrk="1" fontAlgn="auto" latinLnBrk="0" hangingPunct="1">
                        <a:lnSpc>
                          <a:spcPct val="100000"/>
                        </a:lnSpc>
                        <a:spcBef>
                          <a:spcPts val="0"/>
                        </a:spcBef>
                        <a:spcAft>
                          <a:spcPts val="0"/>
                        </a:spcAft>
                        <a:buClrTx/>
                        <a:buSzTx/>
                        <a:buFontTx/>
                        <a:buNone/>
                        <a:tabLst/>
                        <a:defRPr/>
                      </a:pPr>
                      <a:r>
                        <a:rPr lang="fr-FR" sz="1100" b="0" u="none" strike="noStrike" kern="1200" dirty="0" smtClean="0">
                          <a:solidFill>
                            <a:srgbClr val="002774"/>
                          </a:solidFill>
                          <a:effectLst/>
                          <a:latin typeface="Marianne" panose="02000000000000000000" pitchFamily="2" charset="0"/>
                          <a:ea typeface="+mn-ea"/>
                          <a:cs typeface="+mn-cs"/>
                        </a:rPr>
                        <a:t>Médecins généralistes : 12</a:t>
                      </a:r>
                    </a:p>
                  </a:txBody>
                  <a:tcPr marL="7669" marR="7669" marT="7669" marB="0" anchor="ctr"/>
                </a:tc>
                <a:extLst>
                  <a:ext uri="{0D108BD9-81ED-4DB2-BD59-A6C34878D82A}">
                    <a16:rowId xmlns:a16="http://schemas.microsoft.com/office/drawing/2014/main" val="1856175135"/>
                  </a:ext>
                </a:extLst>
              </a:tr>
              <a:tr h="447040">
                <a:tc>
                  <a:txBody>
                    <a:bodyPr/>
                    <a:lstStyle/>
                    <a:p>
                      <a:r>
                        <a:rPr lang="fr-FR" sz="1100" dirty="0" smtClean="0">
                          <a:solidFill>
                            <a:srgbClr val="002774"/>
                          </a:solidFill>
                          <a:latin typeface="+mj-lt"/>
                        </a:rPr>
                        <a:t>Evolution de la densité des professionnels de santé et projections à moyen terme</a:t>
                      </a:r>
                      <a:endParaRPr lang="fr-FR" sz="1100" dirty="0">
                        <a:solidFill>
                          <a:srgbClr val="002774"/>
                        </a:solidFill>
                        <a:latin typeface="+mj-lt"/>
                      </a:endParaRP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smtClean="0">
                          <a:ln>
                            <a:noFill/>
                          </a:ln>
                          <a:solidFill>
                            <a:srgbClr val="002774"/>
                          </a:solidFill>
                          <a:effectLst/>
                          <a:uLnTx/>
                          <a:uFillTx/>
                          <a:latin typeface="Marianne"/>
                          <a:ea typeface="+mn-ea"/>
                          <a:cs typeface="+mn-cs"/>
                        </a:rPr>
                        <a:t>En cours de calcul</a:t>
                      </a:r>
                      <a:endParaRPr kumimoji="0" lang="fr-FR" sz="1100" b="0" i="0" u="none" strike="noStrike" kern="1200" cap="none" spc="0" normalizeH="0" baseline="0" noProof="0" dirty="0">
                        <a:ln>
                          <a:noFill/>
                        </a:ln>
                        <a:solidFill>
                          <a:srgbClr val="002774"/>
                        </a:solidFill>
                        <a:effectLst/>
                        <a:uLnTx/>
                        <a:uFillTx/>
                        <a:latin typeface="Marianne"/>
                        <a:ea typeface="+mn-ea"/>
                        <a:cs typeface="+mn-cs"/>
                      </a:endParaRPr>
                    </a:p>
                  </a:txBody>
                  <a:tcPr marL="121920" marR="121920" marT="60960" marB="60960"/>
                </a:tc>
                <a:tc>
                  <a:txBody>
                    <a:bodyPr/>
                    <a:lstStyle/>
                    <a:p>
                      <a:pPr marL="88900" indent="0" algn="l"/>
                      <a:r>
                        <a:rPr lang="fr-FR" sz="1100" b="1" dirty="0" smtClean="0">
                          <a:solidFill>
                            <a:srgbClr val="002774"/>
                          </a:solidFill>
                          <a:latin typeface="Marianne" panose="02000000000000000000" pitchFamily="2" charset="0"/>
                        </a:rPr>
                        <a:t>2022</a:t>
                      </a:r>
                    </a:p>
                    <a:p>
                      <a:pPr marL="88900" indent="0" algn="l"/>
                      <a:r>
                        <a:rPr lang="fr-FR" sz="1100" b="0" dirty="0" smtClean="0">
                          <a:solidFill>
                            <a:srgbClr val="002774"/>
                          </a:solidFill>
                          <a:latin typeface="Marianne" panose="02000000000000000000" pitchFamily="2" charset="0"/>
                        </a:rPr>
                        <a:t>2337 professionnels</a:t>
                      </a:r>
                      <a:r>
                        <a:rPr lang="fr-FR" sz="1100" b="0" baseline="0" dirty="0" smtClean="0">
                          <a:solidFill>
                            <a:srgbClr val="002774"/>
                          </a:solidFill>
                          <a:latin typeface="Marianne" panose="02000000000000000000" pitchFamily="2" charset="0"/>
                        </a:rPr>
                        <a:t> de santé / 100 000 habitants</a:t>
                      </a:r>
                      <a:endParaRPr lang="fr-FR" sz="1100" b="0" dirty="0">
                        <a:solidFill>
                          <a:srgbClr val="002774"/>
                        </a:solidFill>
                        <a:latin typeface="Marianne" panose="02000000000000000000" pitchFamily="2" charset="0"/>
                      </a:endParaRPr>
                    </a:p>
                  </a:txBody>
                  <a:tcPr marL="7669" marR="7669" marT="7669" marB="0" anchor="ctr"/>
                </a:tc>
                <a:extLst>
                  <a:ext uri="{0D108BD9-81ED-4DB2-BD59-A6C34878D82A}">
                    <a16:rowId xmlns:a16="http://schemas.microsoft.com/office/drawing/2014/main" val="3948316455"/>
                  </a:ext>
                </a:extLst>
              </a:tr>
              <a:tr h="447040">
                <a:tc>
                  <a:txBody>
                    <a:bodyPr/>
                    <a:lstStyle/>
                    <a:p>
                      <a:r>
                        <a:rPr lang="fr-FR" sz="1100" dirty="0" smtClean="0">
                          <a:solidFill>
                            <a:srgbClr val="002774"/>
                          </a:solidFill>
                          <a:latin typeface="+mj-lt"/>
                        </a:rPr>
                        <a:t>Part des installations en zone sous dense (ZIP) parmi l'ensemble des installations pour les spécialités de 1er recours</a:t>
                      </a:r>
                      <a:endParaRPr lang="fr-FR" sz="1100" dirty="0">
                        <a:solidFill>
                          <a:srgbClr val="002774"/>
                        </a:solidFill>
                        <a:latin typeface="+mj-lt"/>
                      </a:endParaRP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smtClean="0">
                          <a:ln>
                            <a:noFill/>
                          </a:ln>
                          <a:solidFill>
                            <a:srgbClr val="002774"/>
                          </a:solidFill>
                          <a:effectLst/>
                          <a:uLnTx/>
                          <a:uFillTx/>
                          <a:latin typeface="Marianne"/>
                          <a:ea typeface="+mn-ea"/>
                          <a:cs typeface="+mn-cs"/>
                        </a:rPr>
                        <a:t>En cours de calcul</a:t>
                      </a:r>
                      <a:endParaRPr kumimoji="0" lang="fr-FR" sz="1100" b="0" i="0" u="none" strike="noStrike" kern="1200" cap="none" spc="0" normalizeH="0" baseline="0" noProof="0" dirty="0">
                        <a:ln>
                          <a:noFill/>
                        </a:ln>
                        <a:solidFill>
                          <a:srgbClr val="002774"/>
                        </a:solidFill>
                        <a:effectLst/>
                        <a:uLnTx/>
                        <a:uFillTx/>
                        <a:latin typeface="Marianne"/>
                        <a:ea typeface="+mn-ea"/>
                        <a:cs typeface="+mn-cs"/>
                      </a:endParaRPr>
                    </a:p>
                  </a:txBody>
                  <a:tcPr marL="121920" marR="121920" marT="60960" marB="60960"/>
                </a:tc>
                <a:tc>
                  <a:txBody>
                    <a:bodyPr/>
                    <a:lstStyle/>
                    <a:p>
                      <a:pPr marL="88900" indent="0" algn="l"/>
                      <a:r>
                        <a:rPr lang="fr-FR" sz="1100" b="1" dirty="0" smtClean="0">
                          <a:solidFill>
                            <a:srgbClr val="002774"/>
                          </a:solidFill>
                          <a:latin typeface="Marianne" panose="02000000000000000000" pitchFamily="2" charset="0"/>
                        </a:rPr>
                        <a:t>2020</a:t>
                      </a:r>
                    </a:p>
                    <a:p>
                      <a:pPr marL="88900" indent="0" algn="l"/>
                      <a:r>
                        <a:rPr lang="fr-FR" sz="1100" b="0" dirty="0" smtClean="0">
                          <a:solidFill>
                            <a:srgbClr val="002774"/>
                          </a:solidFill>
                          <a:latin typeface="Marianne" panose="02000000000000000000" pitchFamily="2" charset="0"/>
                        </a:rPr>
                        <a:t>31%</a:t>
                      </a:r>
                      <a:endParaRPr lang="fr-FR" sz="1100" b="0" dirty="0">
                        <a:solidFill>
                          <a:srgbClr val="002774"/>
                        </a:solidFill>
                        <a:latin typeface="Marianne" panose="02000000000000000000" pitchFamily="2" charset="0"/>
                      </a:endParaRPr>
                    </a:p>
                  </a:txBody>
                  <a:tcPr marL="7669" marR="7669" marT="7669" marB="0" anchor="ctr"/>
                </a:tc>
                <a:extLst>
                  <a:ext uri="{0D108BD9-81ED-4DB2-BD59-A6C34878D82A}">
                    <a16:rowId xmlns:a16="http://schemas.microsoft.com/office/drawing/2014/main" val="2474136613"/>
                  </a:ext>
                </a:extLst>
              </a:tr>
              <a:tr h="447040">
                <a:tc>
                  <a:txBody>
                    <a:bodyPr/>
                    <a:lstStyle/>
                    <a:p>
                      <a:r>
                        <a:rPr lang="fr-FR" sz="1100" dirty="0" smtClean="0">
                          <a:solidFill>
                            <a:srgbClr val="002774"/>
                          </a:solidFill>
                          <a:latin typeface="+mj-lt"/>
                        </a:rPr>
                        <a:t>Nombre de soignants entrant dans un logement </a:t>
                      </a:r>
                      <a:r>
                        <a:rPr lang="fr-FR" sz="1100" dirty="0" err="1" smtClean="0">
                          <a:solidFill>
                            <a:srgbClr val="002774"/>
                          </a:solidFill>
                          <a:latin typeface="+mj-lt"/>
                        </a:rPr>
                        <a:t>co-financé</a:t>
                      </a:r>
                      <a:r>
                        <a:rPr lang="fr-FR" sz="1100" dirty="0" smtClean="0">
                          <a:solidFill>
                            <a:srgbClr val="002774"/>
                          </a:solidFill>
                          <a:latin typeface="+mj-lt"/>
                        </a:rPr>
                        <a:t> par l’ARS (annuel et cumul depuis 2023)</a:t>
                      </a:r>
                      <a:endParaRPr lang="fr-FR" sz="1100" dirty="0">
                        <a:solidFill>
                          <a:srgbClr val="002774"/>
                        </a:solidFill>
                        <a:latin typeface="+mj-lt"/>
                      </a:endParaRP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smtClean="0">
                          <a:ln>
                            <a:noFill/>
                          </a:ln>
                          <a:solidFill>
                            <a:srgbClr val="002774"/>
                          </a:solidFill>
                          <a:effectLst/>
                          <a:uLnTx/>
                          <a:uFillTx/>
                          <a:latin typeface="+mn-lt"/>
                          <a:ea typeface="+mn-ea"/>
                          <a:cs typeface="+mn-cs"/>
                        </a:rPr>
                        <a:t>En cours de calcul</a:t>
                      </a:r>
                      <a:endParaRPr kumimoji="0" lang="fr-FR" sz="1100" b="0" i="0" u="none" strike="noStrike" kern="1200" cap="none" spc="0" normalizeH="0" baseline="0" noProof="0" dirty="0">
                        <a:ln>
                          <a:noFill/>
                        </a:ln>
                        <a:solidFill>
                          <a:srgbClr val="002774"/>
                        </a:solidFill>
                        <a:effectLst/>
                        <a:uLnTx/>
                        <a:uFillTx/>
                        <a:latin typeface="+mn-lt"/>
                        <a:ea typeface="+mn-ea"/>
                        <a:cs typeface="+mn-cs"/>
                      </a:endParaRPr>
                    </a:p>
                  </a:txBody>
                  <a:tcPr marL="121920" marR="121920" marT="60960" marB="60960"/>
                </a:tc>
                <a:tc>
                  <a:txBody>
                    <a:bodyPr/>
                    <a:lstStyle/>
                    <a:p>
                      <a:pPr marL="88900" indent="0" algn="l"/>
                      <a:r>
                        <a:rPr lang="fr-FR" sz="1100" b="1" dirty="0" smtClean="0">
                          <a:solidFill>
                            <a:srgbClr val="002774"/>
                          </a:solidFill>
                          <a:latin typeface="Marianne" panose="02000000000000000000" pitchFamily="2" charset="0"/>
                        </a:rPr>
                        <a:t>2022</a:t>
                      </a:r>
                    </a:p>
                    <a:p>
                      <a:pPr marL="88900" indent="0" algn="l"/>
                      <a:r>
                        <a:rPr lang="fr-FR" sz="1100" b="0" dirty="0" smtClean="0">
                          <a:solidFill>
                            <a:srgbClr val="002774"/>
                          </a:solidFill>
                          <a:latin typeface="Marianne" panose="02000000000000000000" pitchFamily="2" charset="0"/>
                        </a:rPr>
                        <a:t>12 soignants</a:t>
                      </a:r>
                    </a:p>
                  </a:txBody>
                  <a:tcPr marL="7669" marR="7669" marT="7669" marB="0" anchor="ctr"/>
                </a:tc>
                <a:extLst>
                  <a:ext uri="{0D108BD9-81ED-4DB2-BD59-A6C34878D82A}">
                    <a16:rowId xmlns:a16="http://schemas.microsoft.com/office/drawing/2014/main" val="2593720418"/>
                  </a:ext>
                </a:extLst>
              </a:tr>
              <a:tr h="648004">
                <a:tc>
                  <a:txBody>
                    <a:bodyPr/>
                    <a:lstStyle/>
                    <a:p>
                      <a:r>
                        <a:rPr lang="fr-FR" sz="1100" kern="1200" dirty="0" smtClean="0">
                          <a:solidFill>
                            <a:srgbClr val="002774"/>
                          </a:solidFill>
                          <a:latin typeface="+mj-lt"/>
                          <a:ea typeface="+mn-ea"/>
                          <a:cs typeface="+mn-cs"/>
                        </a:rPr>
                        <a:t>Nombre d’établissements de santé ayant réalisé les audits et exercice annuels avec la mise en place du plan d’action</a:t>
                      </a:r>
                      <a:endParaRPr lang="fr-FR" sz="1100" kern="1200" dirty="0">
                        <a:solidFill>
                          <a:srgbClr val="002774"/>
                        </a:solidFill>
                        <a:latin typeface="+mj-lt"/>
                        <a:ea typeface="+mn-ea"/>
                        <a:cs typeface="+mn-cs"/>
                      </a:endParaRPr>
                    </a:p>
                  </a:txBody>
                  <a:tcPr marL="121920" marR="121920" marT="60960" marB="60960"/>
                </a:tc>
                <a:tc>
                  <a:txBody>
                    <a:bodyPr/>
                    <a:lstStyle/>
                    <a:p>
                      <a:pPr marL="88900" indent="0" algn="l" fontAlgn="b"/>
                      <a:r>
                        <a:rPr lang="fr-FR" sz="1100" b="1" kern="1200" dirty="0" smtClean="0">
                          <a:solidFill>
                            <a:srgbClr val="002774"/>
                          </a:solidFill>
                          <a:latin typeface="+mj-lt"/>
                          <a:ea typeface="+mn-ea"/>
                          <a:cs typeface="+mn-cs"/>
                        </a:rPr>
                        <a:t>Septembre 2023</a:t>
                      </a:r>
                    </a:p>
                    <a:p>
                      <a:pPr marL="88900" indent="0" algn="l" fontAlgn="b"/>
                      <a:r>
                        <a:rPr lang="fr-FR" sz="1100" kern="1200" dirty="0" smtClean="0">
                          <a:solidFill>
                            <a:srgbClr val="002774"/>
                          </a:solidFill>
                          <a:latin typeface="+mj-lt"/>
                          <a:ea typeface="+mn-ea"/>
                          <a:cs typeface="+mn-cs"/>
                        </a:rPr>
                        <a:t>2</a:t>
                      </a:r>
                      <a:endParaRPr lang="fr-FR" sz="1100" kern="1200" dirty="0">
                        <a:solidFill>
                          <a:srgbClr val="002774"/>
                        </a:solidFill>
                        <a:latin typeface="+mj-lt"/>
                        <a:ea typeface="+mn-ea"/>
                        <a:cs typeface="+mn-cs"/>
                      </a:endParaRPr>
                    </a:p>
                  </a:txBody>
                  <a:tcPr marL="0" marR="0" marT="0" marB="0" anchor="ctr"/>
                </a:tc>
                <a:tc>
                  <a:txBody>
                    <a:bodyPr/>
                    <a:lstStyle/>
                    <a:p>
                      <a:pPr marL="88900" indent="0" algn="l" fontAlgn="ctr"/>
                      <a:r>
                        <a:rPr lang="fr-FR" sz="1100" b="0" i="0" u="none" strike="noStrike" dirty="0" smtClean="0">
                          <a:solidFill>
                            <a:srgbClr val="002774"/>
                          </a:solidFill>
                          <a:effectLst/>
                          <a:latin typeface="Marianne" panose="02000000000000000000" pitchFamily="2" charset="0"/>
                        </a:rPr>
                        <a:t>15</a:t>
                      </a:r>
                    </a:p>
                  </a:txBody>
                  <a:tcPr marL="0" marR="0" marT="0" marB="0" anchor="ctr"/>
                </a:tc>
                <a:extLst>
                  <a:ext uri="{0D108BD9-81ED-4DB2-BD59-A6C34878D82A}">
                    <a16:rowId xmlns:a16="http://schemas.microsoft.com/office/drawing/2014/main" val="3764592003"/>
                  </a:ext>
                </a:extLst>
              </a:tr>
              <a:tr h="1259840">
                <a:tc>
                  <a:txBody>
                    <a:bodyPr/>
                    <a:lstStyle/>
                    <a:p>
                      <a:r>
                        <a:rPr lang="fr-FR" sz="1100" dirty="0" smtClean="0">
                          <a:solidFill>
                            <a:srgbClr val="002774"/>
                          </a:solidFill>
                          <a:latin typeface="+mj-lt"/>
                        </a:rPr>
                        <a:t>Part des établissements de santé et des établissements médico-sociaux soumis à l’obligation de publier leur bilan d'émissions de gaz à effet de serre et l’ayant fait au moins une fois et part des établissements à jour de celle-ci </a:t>
                      </a:r>
                      <a:endParaRPr lang="fr-FR" sz="1100" dirty="0">
                        <a:solidFill>
                          <a:srgbClr val="002774"/>
                        </a:solidFill>
                        <a:latin typeface="+mj-lt"/>
                      </a:endParaRPr>
                    </a:p>
                  </a:txBody>
                  <a:tcPr marL="121920" marR="121920" marT="60960" marB="60960"/>
                </a:tc>
                <a:tc>
                  <a:txBody>
                    <a:bodyPr/>
                    <a:lstStyle/>
                    <a:p>
                      <a:pPr algn="l" fontAlgn="ctr"/>
                      <a:r>
                        <a:rPr lang="fr-FR" sz="1100" b="1" i="0" u="none" strike="noStrike" dirty="0" smtClean="0">
                          <a:solidFill>
                            <a:srgbClr val="002774"/>
                          </a:solidFill>
                          <a:effectLst/>
                          <a:latin typeface="Marianne" panose="02000000000000000000" pitchFamily="2" charset="0"/>
                        </a:rPr>
                        <a:t>Octobre</a:t>
                      </a:r>
                      <a:r>
                        <a:rPr lang="fr-FR" sz="1100" b="1" i="0" u="none" strike="noStrike" baseline="0" dirty="0" smtClean="0">
                          <a:solidFill>
                            <a:srgbClr val="002774"/>
                          </a:solidFill>
                          <a:effectLst/>
                          <a:latin typeface="Marianne" panose="02000000000000000000" pitchFamily="2" charset="0"/>
                        </a:rPr>
                        <a:t> 2023</a:t>
                      </a:r>
                      <a:endParaRPr lang="fr-FR" sz="1100" b="1" i="0" u="none" strike="noStrike" dirty="0" smtClean="0">
                        <a:solidFill>
                          <a:srgbClr val="002774"/>
                        </a:solidFill>
                        <a:effectLst/>
                        <a:latin typeface="Marianne" panose="02000000000000000000" pitchFamily="2" charset="0"/>
                      </a:endParaRPr>
                    </a:p>
                    <a:p>
                      <a:pPr algn="l" fontAlgn="ctr"/>
                      <a:r>
                        <a:rPr lang="fr-FR" sz="1100" b="0" i="0" u="none" strike="noStrike" dirty="0" smtClean="0">
                          <a:solidFill>
                            <a:srgbClr val="002774"/>
                          </a:solidFill>
                          <a:effectLst/>
                          <a:latin typeface="Marianne" panose="02000000000000000000" pitchFamily="2" charset="0"/>
                        </a:rPr>
                        <a:t>15 ES et ESMS sur 32 éligibles ont publié leur bilan au moins une fois soit 46,9%</a:t>
                      </a:r>
                    </a:p>
                    <a:p>
                      <a:pPr algn="l" fontAlgn="ctr"/>
                      <a:endParaRPr lang="fr-FR" sz="1100" b="0" i="0" u="none" strike="noStrike" dirty="0" smtClean="0">
                        <a:solidFill>
                          <a:srgbClr val="002774"/>
                        </a:solidFill>
                        <a:effectLst/>
                        <a:latin typeface="Marianne" panose="02000000000000000000" pitchFamily="2" charset="0"/>
                      </a:endParaRPr>
                    </a:p>
                    <a:p>
                      <a:pPr algn="l" fontAlgn="ctr"/>
                      <a:r>
                        <a:rPr lang="fr-FR" sz="1100" b="0" i="0" u="none" strike="noStrike" dirty="0" smtClean="0">
                          <a:solidFill>
                            <a:srgbClr val="002774"/>
                          </a:solidFill>
                          <a:effectLst/>
                          <a:latin typeface="Marianne" panose="02000000000000000000" pitchFamily="2" charset="0"/>
                        </a:rPr>
                        <a:t>13 ES et ESMS sur 32 éligibles sont à jour de leur publication soit 40,6% </a:t>
                      </a:r>
                    </a:p>
                  </a:txBody>
                  <a:tcPr marL="121920" marR="121920" marT="60960" marB="60960"/>
                </a:tc>
                <a:tc>
                  <a:txBody>
                    <a:bodyPr/>
                    <a:lstStyle/>
                    <a:p>
                      <a:pPr algn="l" fontAlgn="ctr"/>
                      <a:r>
                        <a:rPr lang="fr-FR" sz="1100" b="0" i="0" u="none" strike="noStrike" dirty="0" smtClean="0">
                          <a:solidFill>
                            <a:srgbClr val="002774"/>
                          </a:solidFill>
                          <a:effectLst/>
                          <a:latin typeface="Marianne" panose="02000000000000000000" pitchFamily="2" charset="0"/>
                        </a:rPr>
                        <a:t>96 ES et ESMS sur 350 éligibles ont publié leur bilan au moins une fois soit 27,4%</a:t>
                      </a:r>
                    </a:p>
                    <a:p>
                      <a:pPr algn="l" fontAlgn="ctr"/>
                      <a:endParaRPr lang="fr-FR" sz="1100" b="0" i="0" u="none" strike="noStrike" dirty="0" smtClean="0">
                        <a:solidFill>
                          <a:srgbClr val="002774"/>
                        </a:solidFill>
                        <a:effectLst/>
                        <a:latin typeface="Marianne" panose="02000000000000000000" pitchFamily="2" charset="0"/>
                      </a:endParaRPr>
                    </a:p>
                    <a:p>
                      <a:pPr algn="l" fontAlgn="ctr"/>
                      <a:r>
                        <a:rPr lang="fr-FR" sz="1100" b="0" i="0" u="none" strike="noStrike" dirty="0" smtClean="0">
                          <a:solidFill>
                            <a:srgbClr val="002774"/>
                          </a:solidFill>
                          <a:effectLst/>
                          <a:latin typeface="Marianne" panose="02000000000000000000" pitchFamily="2" charset="0"/>
                        </a:rPr>
                        <a:t>58  ES et ESMS sur 350 éligibles sont à jour de leur publication soit 16,6% </a:t>
                      </a:r>
                    </a:p>
                  </a:txBody>
                  <a:tcPr marL="121920" marR="121920" marT="60960" marB="60960"/>
                </a:tc>
                <a:extLst>
                  <a:ext uri="{0D108BD9-81ED-4DB2-BD59-A6C34878D82A}">
                    <a16:rowId xmlns:a16="http://schemas.microsoft.com/office/drawing/2014/main" val="2705728669"/>
                  </a:ext>
                </a:extLst>
              </a:tr>
              <a:tr h="609600">
                <a:tc>
                  <a:txBody>
                    <a:bodyPr/>
                    <a:lstStyle/>
                    <a:p>
                      <a:r>
                        <a:rPr lang="fr-FR" sz="1100" dirty="0" smtClean="0">
                          <a:solidFill>
                            <a:srgbClr val="002774"/>
                          </a:solidFill>
                          <a:latin typeface="+mj-lt"/>
                        </a:rPr>
                        <a:t>Part des nouveaux CPOM des ES et EMS ou des renouvellements contenant au moins une action sur le développement durable (réduction de consommation, de ressources – eau, énergie..) </a:t>
                      </a:r>
                      <a:endParaRPr lang="fr-FR" sz="1100" dirty="0">
                        <a:solidFill>
                          <a:srgbClr val="002774"/>
                        </a:solidFill>
                        <a:latin typeface="+mj-lt"/>
                      </a:endParaRPr>
                    </a:p>
                  </a:txBody>
                  <a:tcPr marL="121920" marR="121920" marT="60960" marB="60960"/>
                </a:tc>
                <a:tc>
                  <a:txBody>
                    <a:bodyPr/>
                    <a:lstStyle/>
                    <a:p>
                      <a:r>
                        <a:rPr lang="fr-FR" sz="1100" dirty="0" smtClean="0">
                          <a:solidFill>
                            <a:srgbClr val="002774"/>
                          </a:solidFill>
                          <a:latin typeface="+mj-lt"/>
                        </a:rPr>
                        <a:t>0</a:t>
                      </a:r>
                      <a:endParaRPr lang="fr-FR" sz="1100" dirty="0">
                        <a:solidFill>
                          <a:srgbClr val="002774"/>
                        </a:solidFill>
                        <a:latin typeface="+mj-lt"/>
                      </a:endParaRPr>
                    </a:p>
                  </a:txBody>
                  <a:tcPr marL="121920" marR="121920" marT="60960" marB="60960"/>
                </a:tc>
                <a:tc>
                  <a:txBody>
                    <a:bodyPr/>
                    <a:lstStyle/>
                    <a:p>
                      <a:pPr algn="l"/>
                      <a:r>
                        <a:rPr lang="fr-FR" sz="1100" b="0" dirty="0" smtClean="0">
                          <a:solidFill>
                            <a:srgbClr val="002774"/>
                          </a:solidFill>
                          <a:latin typeface="+mj-lt"/>
                        </a:rPr>
                        <a:t>0</a:t>
                      </a:r>
                    </a:p>
                  </a:txBody>
                  <a:tcPr marL="121920" marR="121920" marT="60960" marB="60960"/>
                </a:tc>
                <a:extLst>
                  <a:ext uri="{0D108BD9-81ED-4DB2-BD59-A6C34878D82A}">
                    <a16:rowId xmlns:a16="http://schemas.microsoft.com/office/drawing/2014/main" val="1028045292"/>
                  </a:ext>
                </a:extLst>
              </a:tr>
            </a:tbl>
          </a:graphicData>
        </a:graphic>
      </p:graphicFrame>
    </p:spTree>
    <p:extLst>
      <p:ext uri="{BB962C8B-B14F-4D97-AF65-F5344CB8AC3E}">
        <p14:creationId xmlns:p14="http://schemas.microsoft.com/office/powerpoint/2010/main" val="3478414162"/>
      </p:ext>
    </p:extLst>
  </p:cSld>
  <p:clrMapOvr>
    <a:masterClrMapping/>
  </p:clrMapOvr>
  <p:timing>
    <p:tnLst>
      <p:par>
        <p:cTn id="1" dur="indefinite" restart="never" nodeType="tmRoot"/>
      </p:par>
    </p:tnLst>
  </p:timing>
</p:sld>
</file>

<file path=ppt/theme/theme1.xml><?xml version="1.0" encoding="utf-8"?>
<a:theme xmlns:a="http://schemas.openxmlformats.org/drawingml/2006/main" name="7_TEMPLATE_ARS_HAUTS DE FRANCE 16-9">
  <a:themeElements>
    <a:clrScheme name="Personnalisé 1">
      <a:dk1>
        <a:srgbClr val="000000"/>
      </a:dk1>
      <a:lt1>
        <a:srgbClr val="FFFFFF"/>
      </a:lt1>
      <a:dk2>
        <a:srgbClr val="164194"/>
      </a:dk2>
      <a:lt2>
        <a:srgbClr val="E31F21"/>
      </a:lt2>
      <a:accent1>
        <a:srgbClr val="95C11F"/>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Marianne"/>
        <a:ea typeface=""/>
        <a:cs typeface=""/>
      </a:majorFont>
      <a:minorFont>
        <a:latin typeface="Mariann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25" id="{CCAA3B1F-37AD-D142-9B00-F2952BC71F32}" vid="{8780E14E-37A2-0148-9F40-6587BA01BE65}"/>
    </a:ext>
  </a:extLst>
</a:theme>
</file>

<file path=docProps/app.xml><?xml version="1.0" encoding="utf-8"?>
<Properties xmlns="http://schemas.openxmlformats.org/officeDocument/2006/extended-properties" xmlns:vt="http://schemas.openxmlformats.org/officeDocument/2006/docPropsVTypes">
  <TotalTime>0</TotalTime>
  <Words>2291</Words>
  <Application>Microsoft Office PowerPoint</Application>
  <PresentationFormat>Grand écran</PresentationFormat>
  <Paragraphs>314</Paragraphs>
  <Slides>7</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7</vt:i4>
      </vt:variant>
    </vt:vector>
  </HeadingPairs>
  <TitlesOfParts>
    <vt:vector size="11" baseType="lpstr">
      <vt:lpstr>Arial</vt:lpstr>
      <vt:lpstr>Marianne</vt:lpstr>
      <vt:lpstr>Wingdings</vt:lpstr>
      <vt:lpstr>7_TEMPLATE_ARS_HAUTS DE FRANCE 16-9</vt:lpstr>
      <vt:lpstr>Présentation PowerPoint</vt:lpstr>
      <vt:lpstr>Présentation PowerPoint</vt:lpstr>
      <vt:lpstr>Présentation PowerPoint</vt:lpstr>
      <vt:lpstr>Présentation PowerPoint</vt:lpstr>
      <vt:lpstr>Val de Marne (94)</vt:lpstr>
      <vt:lpstr>Val de Marne (94)</vt:lpstr>
      <vt:lpstr>Val de Marne (94)</vt:lpstr>
    </vt:vector>
  </TitlesOfParts>
  <Company>Ministère des affaires sociales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DE FERRIERE, Sibylle (ARS-IDF)</dc:creator>
  <cp:lastModifiedBy>DE FERRIERE, Sibylle (ARS-IDF)</cp:lastModifiedBy>
  <cp:revision>1</cp:revision>
  <dcterms:created xsi:type="dcterms:W3CDTF">2024-04-02T13:35:11Z</dcterms:created>
  <dcterms:modified xsi:type="dcterms:W3CDTF">2024-04-02T13:35:28Z</dcterms:modified>
</cp:coreProperties>
</file>