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12700" indent="1142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3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9775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è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6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9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2"/>
            <a:ext cx="3360000" cy="3840427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742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3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68267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3"/>
            <a:ext cx="7488832" cy="3840427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72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3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7"/>
            <a:ext cx="11232819" cy="323935"/>
          </a:xfrm>
        </p:spPr>
        <p:txBody>
          <a:bodyPr/>
          <a:lstStyle>
            <a:lvl1pPr marL="0" indent="126994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4"/>
            <a:ext cx="7681384" cy="3839633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9989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829DF172-12F0-D244-8F51-E16DC05073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6000" y="336000"/>
            <a:ext cx="1920000" cy="1920000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1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1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5423928" y="260648"/>
            <a:ext cx="624102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B5534E2-19C3-C848-AD92-C2BA62CED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743180" y="463311"/>
            <a:ext cx="2680741" cy="153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35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925277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73" indent="-527973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5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7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7" y="717134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135895" y="3525013"/>
            <a:ext cx="6240693" cy="1836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333" b="1" dirty="0"/>
              <a:t>GT Allocation de ressources</a:t>
            </a:r>
          </a:p>
          <a:p>
            <a:pPr algn="r"/>
            <a:r>
              <a:rPr lang="fr-FR" sz="3333" b="1" dirty="0"/>
              <a:t>8</a:t>
            </a:r>
            <a:r>
              <a:rPr lang="fr-FR" sz="3333" b="1" baseline="0" dirty="0"/>
              <a:t> janvier 2021</a:t>
            </a:r>
            <a:endParaRPr lang="fr-FR" sz="3333" b="1" dirty="0"/>
          </a:p>
          <a:p>
            <a:pPr algn="r"/>
            <a:r>
              <a:rPr lang="fr-FR" sz="2000" dirty="0"/>
              <a:t>Atterrissage  2020 &amp; Préparation 2021</a:t>
            </a:r>
          </a:p>
          <a:p>
            <a:pPr algn="r"/>
            <a:endParaRPr lang="fr-FR" sz="2667" b="1" dirty="0"/>
          </a:p>
        </p:txBody>
      </p:sp>
    </p:spTree>
    <p:extLst>
      <p:ext uri="{BB962C8B-B14F-4D97-AF65-F5344CB8AC3E}">
        <p14:creationId xmlns:p14="http://schemas.microsoft.com/office/powerpoint/2010/main" val="135530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èm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7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7" y="717134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16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2" y="2276874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431801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2" y="9104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563837" y="247643"/>
            <a:ext cx="809139" cy="4647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4000" y="144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3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marL="19050" indent="0" algn="l" defTabSz="121914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1" indent="0" algn="l" defTabSz="121914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76" indent="-228589" algn="l" defTabSz="121914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65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52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38" indent="-228589" algn="l" defTabSz="121914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indent="0" algn="l" defTabSz="121914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580103" y="1200989"/>
            <a:ext cx="11002299" cy="4973671"/>
          </a:xfrm>
        </p:spPr>
        <p:txBody>
          <a:bodyPr/>
          <a:lstStyle/>
          <a:p>
            <a:pPr marL="122761" indent="0">
              <a:spcAft>
                <a:spcPts val="0"/>
              </a:spcAft>
              <a:buNone/>
            </a:pPr>
            <a:r>
              <a:rPr lang="fr-FR" sz="2000" u="sng" dirty="0"/>
              <a:t>7 objectifs pour le Programme régional d’accès à la prévention et au soins (PRAPS) :</a:t>
            </a:r>
          </a:p>
          <a:p>
            <a:pPr marL="122761" indent="0">
              <a:spcAft>
                <a:spcPts val="0"/>
              </a:spcAft>
              <a:buNone/>
            </a:pPr>
            <a:endParaRPr lang="fr-FR" sz="2000" dirty="0">
              <a:solidFill>
                <a:schemeClr val="accent1"/>
              </a:solidFill>
            </a:endParaRPr>
          </a:p>
          <a:p>
            <a:pPr marL="342891" indent="-342891">
              <a:buFontTx/>
              <a:buChar char="-"/>
            </a:pPr>
            <a:r>
              <a:rPr lang="fr-FR" sz="2000" b="0" dirty="0"/>
              <a:t>Développer </a:t>
            </a:r>
            <a:r>
              <a:rPr lang="fr-FR" sz="2000" dirty="0"/>
              <a:t>l’accompagnement personnalisé des personnes démunies </a:t>
            </a:r>
            <a:r>
              <a:rPr lang="fr-FR" sz="2000" b="0" dirty="0"/>
              <a:t>éloignées du système de santé </a:t>
            </a:r>
          </a:p>
          <a:p>
            <a:pPr marL="342891" indent="-342891">
              <a:buFontTx/>
              <a:buChar char="-"/>
            </a:pPr>
            <a:r>
              <a:rPr lang="fr-FR" sz="2000" b="0" dirty="0"/>
              <a:t>Favoriser et </a:t>
            </a:r>
            <a:r>
              <a:rPr lang="fr-FR" sz="2000" dirty="0"/>
              <a:t>renforcer l’accès à la santé des personnes démunies</a:t>
            </a:r>
          </a:p>
          <a:p>
            <a:pPr marL="342891" indent="-342891">
              <a:buFontTx/>
              <a:buChar char="-"/>
            </a:pPr>
            <a:r>
              <a:rPr lang="fr-FR" sz="2000" b="0" dirty="0"/>
              <a:t>Inscrire les personnes dans un </a:t>
            </a:r>
            <a:r>
              <a:rPr lang="fr-FR" sz="2000" dirty="0"/>
              <a:t>parcours de santé </a:t>
            </a:r>
          </a:p>
          <a:p>
            <a:pPr marL="342891" indent="-342891">
              <a:buFontTx/>
              <a:buChar char="-"/>
            </a:pPr>
            <a:r>
              <a:rPr lang="fr-FR" sz="2000" b="0" dirty="0"/>
              <a:t>Mieux répondre aux </a:t>
            </a:r>
            <a:r>
              <a:rPr lang="fr-FR" sz="2000" dirty="0"/>
              <a:t>problématiques de santé mentale </a:t>
            </a:r>
            <a:r>
              <a:rPr lang="fr-FR" sz="2000" b="0" dirty="0"/>
              <a:t>et de troubles psychiques</a:t>
            </a:r>
          </a:p>
          <a:p>
            <a:pPr marL="342891" indent="-342891">
              <a:buFontTx/>
              <a:buChar char="-"/>
            </a:pPr>
            <a:r>
              <a:rPr lang="fr-FR" sz="2000" b="0" dirty="0"/>
              <a:t>Renforcer les réponses aux </a:t>
            </a:r>
            <a:r>
              <a:rPr lang="fr-FR" sz="2000" dirty="0"/>
              <a:t>conduites addictives</a:t>
            </a:r>
          </a:p>
          <a:p>
            <a:pPr marL="342891" indent="-342891">
              <a:buFontTx/>
              <a:buChar char="-"/>
            </a:pPr>
            <a:r>
              <a:rPr lang="fr-FR" sz="2000" b="0" dirty="0"/>
              <a:t>Mieux prendre en charge les </a:t>
            </a:r>
            <a:r>
              <a:rPr lang="fr-FR" sz="2000" dirty="0"/>
              <a:t>personnes sans chez-soi en perte d'autonomie </a:t>
            </a:r>
            <a:r>
              <a:rPr lang="fr-FR" sz="2000" b="0" dirty="0"/>
              <a:t>(vieillissantes ou en situation de handicap)</a:t>
            </a:r>
          </a:p>
          <a:p>
            <a:pPr marL="342891" indent="-342891">
              <a:buFontTx/>
              <a:buChar char="-"/>
            </a:pPr>
            <a:r>
              <a:rPr lang="fr-FR" sz="2000" dirty="0"/>
              <a:t>Améliorer les savoirs et les connaissances sur la précarité </a:t>
            </a:r>
            <a:r>
              <a:rPr lang="fr-FR" sz="2000" b="0" dirty="0"/>
              <a:t>et les processus d’exclusion </a:t>
            </a:r>
          </a:p>
          <a:p>
            <a:pPr marL="122761" indent="0">
              <a:spcAft>
                <a:spcPts val="0"/>
              </a:spcAft>
              <a:buNone/>
            </a:pPr>
            <a:endParaRPr lang="fr-FR" sz="2000" dirty="0">
              <a:solidFill>
                <a:schemeClr val="accent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880854" y="245899"/>
            <a:ext cx="8701548" cy="707831"/>
          </a:xfrm>
          <a:prstGeom prst="rect">
            <a:avLst/>
          </a:prstGeom>
          <a:solidFill>
            <a:srgbClr val="002395"/>
          </a:solidFill>
        </p:spPr>
        <p:txBody>
          <a:bodyPr vert="horz" lIns="91440" tIns="45720" rIns="91440" bIns="45720" rtlCol="0" anchor="ctr">
            <a:normAutofit/>
          </a:bodyPr>
          <a:lstStyle>
            <a:lvl1pPr marL="19050" indent="0" algn="ctr" defTabSz="1219170">
              <a:lnSpc>
                <a:spcPct val="90000"/>
              </a:lnSpc>
              <a:spcBef>
                <a:spcPct val="0"/>
              </a:spcBef>
              <a:buNone/>
              <a:tabLst/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40"/>
            <a:r>
              <a:rPr lang="fr-FR" sz="3200" dirty="0">
                <a:solidFill>
                  <a:srgbClr val="FFFFFF"/>
                </a:solidFill>
                <a:latin typeface="Arial"/>
              </a:rPr>
              <a:t>Le PRAPS</a:t>
            </a:r>
          </a:p>
        </p:txBody>
      </p:sp>
    </p:spTree>
    <p:extLst>
      <p:ext uri="{BB962C8B-B14F-4D97-AF65-F5344CB8AC3E}">
        <p14:creationId xmlns:p14="http://schemas.microsoft.com/office/powerpoint/2010/main" val="30919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580103" y="1124744"/>
            <a:ext cx="11002299" cy="5184576"/>
          </a:xfrm>
        </p:spPr>
        <p:txBody>
          <a:bodyPr/>
          <a:lstStyle/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800" dirty="0"/>
              <a:t>Constats</a:t>
            </a:r>
            <a:r>
              <a:rPr lang="fr-FR" sz="1800" b="0" dirty="0"/>
              <a:t> :</a:t>
            </a:r>
            <a:r>
              <a:rPr lang="fr-FR" sz="1800" b="0" dirty="0"/>
              <a:t> ruptures de parcours et </a:t>
            </a:r>
            <a:r>
              <a:rPr lang="fr-FR" sz="1800" b="0" dirty="0"/>
              <a:t>non-recours </a:t>
            </a:r>
            <a:r>
              <a:rPr lang="fr-FR" sz="1800" b="0" dirty="0"/>
              <a:t>aux soins d’une grande partie des personnes très </a:t>
            </a:r>
            <a:r>
              <a:rPr lang="fr-FR" sz="1800" b="0" dirty="0"/>
              <a:t>démunies</a:t>
            </a:r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533" b="0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800" dirty="0"/>
              <a:t>Objectif </a:t>
            </a:r>
            <a:r>
              <a:rPr lang="fr-FR" sz="1800" dirty="0"/>
              <a:t>principal </a:t>
            </a:r>
            <a:r>
              <a:rPr lang="fr-FR" sz="1800" b="0" dirty="0"/>
              <a:t>: orienter </a:t>
            </a:r>
            <a:r>
              <a:rPr lang="fr-FR" sz="1800" b="0" dirty="0"/>
              <a:t>l’action au sein des territoires pour favoriser un accès facile et égalitaire à la prévention et au système de santé, et pour construire de la cohérence dans le parcours de vie et de santé</a:t>
            </a:r>
            <a:r>
              <a:rPr lang="fr-FR" sz="1800" b="0" dirty="0"/>
              <a:t>. </a:t>
            </a:r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533" b="0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800" dirty="0"/>
              <a:t>Public cible </a:t>
            </a:r>
            <a:r>
              <a:rPr lang="fr-FR" sz="1800" b="0" dirty="0"/>
              <a:t>: </a:t>
            </a:r>
            <a:r>
              <a:rPr lang="fr-FR" sz="1800" b="0" dirty="0"/>
              <a:t>les personnes situées au plus bas de l’échelle </a:t>
            </a:r>
            <a:r>
              <a:rPr lang="fr-FR" sz="1800" b="0" dirty="0"/>
              <a:t>sociale et </a:t>
            </a:r>
            <a:r>
              <a:rPr lang="fr-FR" sz="1800" b="0" dirty="0"/>
              <a:t>particulièrement les personnes sans chez-soi</a:t>
            </a:r>
            <a:r>
              <a:rPr lang="fr-FR" sz="1800" b="0" dirty="0"/>
              <a:t>.</a:t>
            </a:r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533" b="0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800" dirty="0"/>
              <a:t>Volonté </a:t>
            </a:r>
            <a:r>
              <a:rPr lang="fr-FR" sz="1800" dirty="0"/>
              <a:t>affichée </a:t>
            </a:r>
            <a:r>
              <a:rPr lang="fr-FR" sz="1800" dirty="0"/>
              <a:t>de </a:t>
            </a:r>
            <a:r>
              <a:rPr lang="fr-FR" sz="1800" dirty="0"/>
              <a:t>ne pas créer de filière de santé parallèle </a:t>
            </a:r>
            <a:r>
              <a:rPr lang="fr-FR" sz="1800" b="0" dirty="0"/>
              <a:t>voire de sous-filière pour les plus pauvres mais bien de rallier l’ensemble du système de santé dans une inconditionnalité de </a:t>
            </a:r>
            <a:r>
              <a:rPr lang="fr-FR" sz="1800" b="0" dirty="0"/>
              <a:t>l’accueil</a:t>
            </a:r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533" b="0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800" dirty="0"/>
              <a:t>Mobilisation </a:t>
            </a:r>
            <a:r>
              <a:rPr lang="fr-FR" sz="1800" dirty="0"/>
              <a:t>des acteurs du territoire et surtout le rôle central « du travailler ensemble » </a:t>
            </a:r>
            <a:r>
              <a:rPr lang="fr-FR" sz="1800" b="0" dirty="0"/>
              <a:t> </a:t>
            </a:r>
            <a:r>
              <a:rPr lang="fr-FR" sz="1800" b="0" dirty="0"/>
              <a:t>:</a:t>
            </a:r>
          </a:p>
          <a:p>
            <a:pPr marL="620979" lvl="1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b="0" dirty="0" smtClean="0"/>
              <a:t>Sur l’accès </a:t>
            </a:r>
            <a:r>
              <a:rPr lang="fr-FR" b="0" dirty="0"/>
              <a:t>aux soins et </a:t>
            </a:r>
            <a:r>
              <a:rPr lang="fr-FR" b="0" dirty="0" smtClean="0"/>
              <a:t>la </a:t>
            </a:r>
            <a:r>
              <a:rPr lang="fr-FR" b="0" dirty="0"/>
              <a:t>cohérence des parcours de santé des personnes en situation de grande pauvreté </a:t>
            </a:r>
            <a:endParaRPr lang="fr-FR" b="0" dirty="0" smtClean="0"/>
          </a:p>
          <a:p>
            <a:pPr marL="620979" lvl="1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b="0" dirty="0" smtClean="0"/>
              <a:t>mais </a:t>
            </a:r>
            <a:r>
              <a:rPr lang="fr-FR" b="0" dirty="0"/>
              <a:t>aussi sur les déterminants qui influencent leur état de santé </a:t>
            </a:r>
            <a:r>
              <a:rPr lang="fr-FR" b="0" dirty="0" smtClean="0"/>
              <a:t>(et sur lesquels l’ARS n’est </a:t>
            </a:r>
            <a:r>
              <a:rPr lang="fr-FR" b="0" dirty="0"/>
              <a:t>pas directement </a:t>
            </a:r>
            <a:r>
              <a:rPr lang="fr-FR" b="0" dirty="0" smtClean="0"/>
              <a:t>en compétence : hébergement</a:t>
            </a:r>
            <a:r>
              <a:rPr lang="fr-FR" b="0" dirty="0"/>
              <a:t>, </a:t>
            </a:r>
            <a:r>
              <a:rPr lang="fr-FR" b="0" dirty="0" smtClean="0"/>
              <a:t>nourriture</a:t>
            </a:r>
            <a:r>
              <a:rPr lang="fr-FR" b="0" dirty="0"/>
              <a:t>, </a:t>
            </a:r>
            <a:r>
              <a:rPr lang="fr-FR" b="0" dirty="0" smtClean="0"/>
              <a:t>couverture </a:t>
            </a:r>
            <a:r>
              <a:rPr lang="fr-FR" b="0" dirty="0"/>
              <a:t>maladie, </a:t>
            </a:r>
            <a:r>
              <a:rPr lang="fr-FR" b="0" dirty="0" smtClean="0"/>
              <a:t>construction </a:t>
            </a:r>
            <a:r>
              <a:rPr lang="fr-FR" b="0" dirty="0"/>
              <a:t>du lien social…) </a:t>
            </a:r>
            <a:endParaRPr lang="fr-FR" b="0" dirty="0" smtClean="0"/>
          </a:p>
          <a:p>
            <a:pPr marL="620979" lvl="1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533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800" dirty="0"/>
              <a:t>Logique</a:t>
            </a:r>
            <a:r>
              <a:rPr lang="fr-FR" sz="1800" b="0" dirty="0"/>
              <a:t> : accorder </a:t>
            </a:r>
            <a:r>
              <a:rPr lang="fr-FR" sz="1800" b="0" dirty="0"/>
              <a:t>une grande attention aux initiatives locales et à la capacité d’innovations des acteurs de terrain pour mieux prendre en compte les particularités de chaque </a:t>
            </a:r>
            <a:r>
              <a:rPr lang="fr-FR" sz="1800" b="0" dirty="0"/>
              <a:t>territoire.</a:t>
            </a:r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533" b="0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sz="1800" dirty="0"/>
              <a:t>Articulation avec </a:t>
            </a:r>
            <a:r>
              <a:rPr lang="fr-FR" sz="1800" dirty="0"/>
              <a:t>les autres outils de </a:t>
            </a:r>
            <a:r>
              <a:rPr lang="fr-FR" sz="1800" dirty="0"/>
              <a:t>l’Agence </a:t>
            </a:r>
            <a:r>
              <a:rPr lang="fr-FR" sz="1800" b="0" dirty="0"/>
              <a:t>comme les Contrats </a:t>
            </a:r>
            <a:r>
              <a:rPr lang="fr-FR" sz="1800" b="0" dirty="0"/>
              <a:t>locaux de santé, les CPTS ou les contrats locaux en santé mentale</a:t>
            </a:r>
            <a:r>
              <a:rPr lang="fr-FR" sz="1800" b="0" dirty="0"/>
              <a:t>…</a:t>
            </a:r>
            <a:endParaRPr lang="fr-FR" sz="1800" b="0" dirty="0">
              <a:solidFill>
                <a:schemeClr val="accent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880854" y="245899"/>
            <a:ext cx="8701548" cy="707831"/>
          </a:xfrm>
          <a:prstGeom prst="rect">
            <a:avLst/>
          </a:prstGeom>
          <a:solidFill>
            <a:srgbClr val="002395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19050" indent="0" algn="ctr" defTabSz="1219170">
              <a:lnSpc>
                <a:spcPct val="90000"/>
              </a:lnSpc>
              <a:spcBef>
                <a:spcPct val="0"/>
              </a:spcBef>
              <a:buNone/>
              <a:tabLst/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40"/>
            <a:r>
              <a:rPr lang="fr-FR" sz="3200">
                <a:solidFill>
                  <a:srgbClr val="FFFFFF"/>
                </a:solidFill>
                <a:latin typeface="Arial"/>
              </a:rPr>
              <a:t>Le PRAPS : un outil de concertation et de coordination des actions à disposition des territoires</a:t>
            </a:r>
            <a:endParaRPr lang="fr-FR" sz="32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116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431371" y="932723"/>
            <a:ext cx="11376053" cy="5472608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533"/>
              </a:spcAft>
              <a:buNone/>
            </a:pPr>
            <a:r>
              <a:rPr lang="fr-FR" sz="1733" dirty="0"/>
              <a:t>Objectif territorial cible pour 2028 : </a:t>
            </a:r>
            <a:r>
              <a:rPr lang="fr-FR" sz="1733" b="0" dirty="0"/>
              <a:t>organisation </a:t>
            </a:r>
            <a:r>
              <a:rPr lang="fr-FR" sz="1733" b="0" dirty="0"/>
              <a:t>et </a:t>
            </a:r>
            <a:r>
              <a:rPr lang="fr-FR" sz="1733" b="0" dirty="0"/>
              <a:t>coopération </a:t>
            </a:r>
            <a:r>
              <a:rPr lang="fr-FR" sz="1733" b="0" dirty="0"/>
              <a:t>partenariale pour la santé des personnes les plus </a:t>
            </a:r>
            <a:r>
              <a:rPr lang="fr-FR" sz="1733" b="0" dirty="0"/>
              <a:t>démunies</a:t>
            </a:r>
            <a:r>
              <a:rPr lang="fr-FR" sz="1733" b="0" dirty="0"/>
              <a:t> </a:t>
            </a:r>
          </a:p>
          <a:p>
            <a:pPr marL="380990" indent="-380990">
              <a:spcBef>
                <a:spcPts val="0"/>
              </a:spcBef>
              <a:spcAft>
                <a:spcPts val="533"/>
              </a:spcAft>
              <a:buFontTx/>
              <a:buChar char="-"/>
            </a:pPr>
            <a:r>
              <a:rPr lang="fr-FR" sz="1733" dirty="0"/>
              <a:t>Favoriser </a:t>
            </a:r>
            <a:r>
              <a:rPr lang="fr-FR" sz="1733" dirty="0"/>
              <a:t>les rencontres régulières</a:t>
            </a:r>
            <a:r>
              <a:rPr lang="fr-FR" sz="1733" b="0" dirty="0"/>
              <a:t> pour développer l’interconnaissance, mettre de la </a:t>
            </a:r>
            <a:r>
              <a:rPr lang="fr-FR" sz="1733" dirty="0"/>
              <a:t>cohérence dans l’existant et renforcer les pratiques de coopération </a:t>
            </a:r>
            <a:r>
              <a:rPr lang="fr-FR" sz="1733" b="0" dirty="0"/>
              <a:t>dans une logique de </a:t>
            </a:r>
            <a:r>
              <a:rPr lang="fr-FR" sz="1733" b="0" dirty="0" err="1"/>
              <a:t>co</a:t>
            </a:r>
            <a:r>
              <a:rPr lang="fr-FR" sz="1733" b="0" dirty="0"/>
              <a:t>-construction des parcours de </a:t>
            </a:r>
            <a:r>
              <a:rPr lang="fr-FR" sz="1733" b="0" dirty="0"/>
              <a:t>santé, entre </a:t>
            </a:r>
            <a:r>
              <a:rPr lang="fr-FR" sz="1733" b="0" dirty="0"/>
              <a:t>le secteur AHI et le système de santé, mais aussi à l’intérieur du système de santé entre le somatique, le santé mentale, le secteur de l’addiction et le </a:t>
            </a:r>
            <a:r>
              <a:rPr lang="fr-FR" sz="1733" b="0" dirty="0"/>
              <a:t>médico-social</a:t>
            </a:r>
          </a:p>
          <a:p>
            <a:pPr marL="380990" indent="-380990">
              <a:spcBef>
                <a:spcPts val="0"/>
              </a:spcBef>
              <a:spcAft>
                <a:spcPts val="533"/>
              </a:spcAft>
              <a:buFontTx/>
              <a:buChar char="-"/>
            </a:pPr>
            <a:r>
              <a:rPr lang="fr-FR" sz="1733" dirty="0"/>
              <a:t>Améliorer </a:t>
            </a:r>
            <a:r>
              <a:rPr lang="fr-FR" sz="1733" dirty="0"/>
              <a:t>le repérage et l’accompagnement </a:t>
            </a:r>
            <a:r>
              <a:rPr lang="fr-FR" sz="1733" b="0" dirty="0"/>
              <a:t>des personnes en situation de rupture et de difficulté d’accès aux soins </a:t>
            </a:r>
          </a:p>
          <a:p>
            <a:pPr marL="380990" indent="-380990">
              <a:spcBef>
                <a:spcPts val="0"/>
              </a:spcBef>
              <a:spcAft>
                <a:spcPts val="533"/>
              </a:spcAft>
              <a:buFontTx/>
              <a:buChar char="-"/>
            </a:pPr>
            <a:r>
              <a:rPr lang="fr-FR" sz="1733" dirty="0"/>
              <a:t>Renforcer </a:t>
            </a:r>
            <a:r>
              <a:rPr lang="fr-FR" sz="1733" dirty="0"/>
              <a:t>l’accès à l’information </a:t>
            </a:r>
            <a:r>
              <a:rPr lang="fr-FR" sz="1733" b="0" dirty="0"/>
              <a:t>sur les possibilités d’agir sur les questions de santé pour les acteurs de proximité </a:t>
            </a:r>
            <a:endParaRPr lang="fr-FR" sz="1733" b="0" dirty="0"/>
          </a:p>
          <a:p>
            <a:pPr marL="380990" indent="-380990">
              <a:spcBef>
                <a:spcPts val="0"/>
              </a:spcBef>
              <a:spcAft>
                <a:spcPts val="533"/>
              </a:spcAft>
              <a:buFontTx/>
              <a:buChar char="-"/>
            </a:pPr>
            <a:r>
              <a:rPr lang="fr-FR" sz="1733" dirty="0"/>
              <a:t>Accompagnement </a:t>
            </a:r>
            <a:r>
              <a:rPr lang="fr-FR" sz="1733" dirty="0"/>
              <a:t>vers plus d’autodétermination dans </a:t>
            </a:r>
            <a:r>
              <a:rPr lang="fr-FR" sz="1733" dirty="0"/>
              <a:t>le </a:t>
            </a:r>
            <a:r>
              <a:rPr lang="fr-FR" sz="1733" dirty="0"/>
              <a:t>parcours de </a:t>
            </a:r>
            <a:r>
              <a:rPr lang="fr-FR" sz="1733" dirty="0"/>
              <a:t>santé</a:t>
            </a:r>
            <a:r>
              <a:rPr lang="fr-FR" sz="1733" dirty="0"/>
              <a:t> </a:t>
            </a:r>
            <a:r>
              <a:rPr lang="fr-FR" sz="1733" dirty="0"/>
              <a:t>et traiter les problématiques récurrentes </a:t>
            </a:r>
            <a:r>
              <a:rPr lang="fr-FR" sz="1733" b="0" dirty="0"/>
              <a:t>(personnes en perte d’autonomie au sein du secteur AHI, en souffrance psychique, en proie à des comportements addictifs</a:t>
            </a:r>
            <a:r>
              <a:rPr lang="fr-FR" sz="1733" b="0" dirty="0"/>
              <a:t>…)</a:t>
            </a:r>
            <a:endParaRPr lang="fr-FR" sz="1733" b="0" dirty="0"/>
          </a:p>
          <a:p>
            <a:pPr marL="380990" indent="-380990">
              <a:spcBef>
                <a:spcPts val="0"/>
              </a:spcBef>
              <a:spcAft>
                <a:spcPts val="533"/>
              </a:spcAft>
              <a:buFontTx/>
              <a:buChar char="-"/>
            </a:pPr>
            <a:r>
              <a:rPr lang="fr-FR" sz="1733" dirty="0"/>
              <a:t>Renforcer </a:t>
            </a:r>
            <a:r>
              <a:rPr lang="fr-FR" sz="1733" dirty="0"/>
              <a:t>et soutenir les dispositifs spécifiques </a:t>
            </a:r>
            <a:r>
              <a:rPr lang="fr-FR" sz="1733" b="0" dirty="0"/>
              <a:t>tels que les Permanences d’Accès aux Soins de Santé (PASS), </a:t>
            </a:r>
            <a:r>
              <a:rPr lang="fr-FR" sz="1733" b="0" dirty="0"/>
              <a:t>équipes </a:t>
            </a:r>
            <a:r>
              <a:rPr lang="fr-FR" sz="1733" b="0" dirty="0"/>
              <a:t>d’aller-vers, </a:t>
            </a:r>
            <a:r>
              <a:rPr lang="fr-FR" sz="1733" b="0" dirty="0"/>
              <a:t>médiation </a:t>
            </a:r>
            <a:r>
              <a:rPr lang="fr-FR" sz="1733" b="0" dirty="0"/>
              <a:t>en santé, </a:t>
            </a:r>
            <a:r>
              <a:rPr lang="fr-FR" sz="1733" b="0" dirty="0"/>
              <a:t>interprétariat </a:t>
            </a:r>
            <a:r>
              <a:rPr lang="fr-FR" sz="1733" b="0" dirty="0"/>
              <a:t>professionnel en santé, </a:t>
            </a:r>
            <a:r>
              <a:rPr lang="fr-FR" sz="1733" b="0" dirty="0"/>
              <a:t>LHSS</a:t>
            </a:r>
            <a:r>
              <a:rPr lang="fr-FR" sz="1733" b="0" dirty="0"/>
              <a:t>, </a:t>
            </a:r>
            <a:r>
              <a:rPr lang="fr-FR" sz="1733" b="0" dirty="0"/>
              <a:t>LAM</a:t>
            </a:r>
            <a:r>
              <a:rPr lang="fr-FR" sz="1733" b="0" dirty="0"/>
              <a:t>… </a:t>
            </a:r>
            <a:endParaRPr lang="fr-FR" sz="1733" b="0" dirty="0"/>
          </a:p>
          <a:p>
            <a:pPr marL="380990" indent="-380990">
              <a:spcBef>
                <a:spcPts val="0"/>
              </a:spcBef>
              <a:spcAft>
                <a:spcPts val="533"/>
              </a:spcAft>
              <a:buFontTx/>
              <a:buChar char="-"/>
            </a:pPr>
            <a:r>
              <a:rPr lang="fr-FR" sz="1733" dirty="0"/>
              <a:t>R</a:t>
            </a:r>
            <a:r>
              <a:rPr lang="fr-FR" sz="1733" dirty="0"/>
              <a:t>ôle </a:t>
            </a:r>
            <a:r>
              <a:rPr lang="fr-FR" sz="1733" dirty="0"/>
              <a:t>d’interpellation/ de plaidoyer pour de la mise en place de politiques publiques communes </a:t>
            </a:r>
            <a:endParaRPr lang="fr-FR" sz="1733" dirty="0"/>
          </a:p>
          <a:p>
            <a:pPr marL="380990" indent="-380990">
              <a:spcBef>
                <a:spcPts val="0"/>
              </a:spcBef>
              <a:spcAft>
                <a:spcPts val="533"/>
              </a:spcAft>
              <a:buFontTx/>
              <a:buChar char="-"/>
            </a:pPr>
            <a:r>
              <a:rPr lang="fr-FR" sz="1733" dirty="0"/>
              <a:t>Assurer </a:t>
            </a:r>
            <a:r>
              <a:rPr lang="fr-FR" sz="1733" dirty="0"/>
              <a:t>l’évaluation et le suivi </a:t>
            </a:r>
            <a:r>
              <a:rPr lang="fr-FR" sz="1733" b="0" dirty="0"/>
              <a:t>des résultats des démarches entreprises</a:t>
            </a:r>
            <a:r>
              <a:rPr lang="fr-FR" sz="1733" dirty="0"/>
              <a:t>, communiquer sur les actions engagées </a:t>
            </a:r>
            <a:r>
              <a:rPr lang="fr-FR" sz="1733" b="0" dirty="0"/>
              <a:t>et les évolutions observées pour nourrir d’autres initiatives à l’échelle locale ou </a:t>
            </a:r>
            <a:r>
              <a:rPr lang="fr-FR" sz="1733" b="0" dirty="0"/>
              <a:t>régionale</a:t>
            </a:r>
            <a:endParaRPr lang="fr-FR" sz="1733" b="0" dirty="0"/>
          </a:p>
        </p:txBody>
      </p:sp>
      <p:sp>
        <p:nvSpPr>
          <p:cNvPr id="4" name="ZoneTexte 3"/>
          <p:cNvSpPr txBox="1"/>
          <p:nvPr/>
        </p:nvSpPr>
        <p:spPr>
          <a:xfrm>
            <a:off x="2831637" y="164638"/>
            <a:ext cx="8975787" cy="707831"/>
          </a:xfrm>
          <a:prstGeom prst="rect">
            <a:avLst/>
          </a:prstGeom>
          <a:solidFill>
            <a:srgbClr val="002395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19050" indent="0" algn="ctr" defTabSz="1219170">
              <a:lnSpc>
                <a:spcPct val="90000"/>
              </a:lnSpc>
              <a:spcBef>
                <a:spcPct val="0"/>
              </a:spcBef>
              <a:buNone/>
              <a:tabLst/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40"/>
            <a:r>
              <a:rPr lang="fr-FR" sz="3200" dirty="0">
                <a:solidFill>
                  <a:srgbClr val="FFFFFF"/>
                </a:solidFill>
                <a:latin typeface="Arial"/>
              </a:rPr>
              <a:t>PRAPS </a:t>
            </a:r>
            <a:r>
              <a:rPr lang="fr-FR" sz="3200" dirty="0">
                <a:solidFill>
                  <a:srgbClr val="FFFFFF"/>
                </a:solidFill>
                <a:latin typeface="Arial"/>
              </a:rPr>
              <a:t>: Une feuille de route pour </a:t>
            </a:r>
            <a:r>
              <a:rPr lang="fr-FR" sz="3200" dirty="0">
                <a:solidFill>
                  <a:srgbClr val="FFFFFF"/>
                </a:solidFill>
                <a:latin typeface="Arial"/>
              </a:rPr>
              <a:t>l’ARS et </a:t>
            </a:r>
            <a:r>
              <a:rPr lang="fr-FR" sz="3200" dirty="0">
                <a:solidFill>
                  <a:srgbClr val="FFFFFF"/>
                </a:solidFill>
                <a:latin typeface="Arial"/>
              </a:rPr>
              <a:t>les acteurs du </a:t>
            </a:r>
            <a:r>
              <a:rPr lang="fr-FR" sz="3200" dirty="0">
                <a:solidFill>
                  <a:srgbClr val="FFFFFF"/>
                </a:solidFill>
                <a:latin typeface="Arial"/>
              </a:rPr>
              <a:t>territoire</a:t>
            </a:r>
            <a:endParaRPr lang="fr-FR" sz="32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911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PLATE_ARS_HAUTS DE FRANCE 16-9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Office PowerPoint</Application>
  <PresentationFormat>Grand écran</PresentationFormat>
  <Paragraphs>35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Wingdings</vt:lpstr>
      <vt:lpstr>2_TEMPLATE_ARS_HAUTS DE FRANCE 16-9</vt:lpstr>
      <vt:lpstr>Présentation PowerPoint</vt:lpstr>
      <vt:lpstr>Présentation PowerPoint</vt:lpstr>
      <vt:lpstr>Présentation PowerPoint</vt:lpstr>
    </vt:vector>
  </TitlesOfParts>
  <Company>Ministère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FERRIERE, Sibylle (ARS-IDF)</dc:creator>
  <cp:lastModifiedBy>DE FERRIERE, Sibylle (ARS-IDF)</cp:lastModifiedBy>
  <cp:revision>1</cp:revision>
  <dcterms:created xsi:type="dcterms:W3CDTF">2024-04-02T13:32:33Z</dcterms:created>
  <dcterms:modified xsi:type="dcterms:W3CDTF">2024-04-02T13:32:49Z</dcterms:modified>
</cp:coreProperties>
</file>