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A4A15-1E90-422E-BBBB-DCE529232B6D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997CE-4002-4446-8752-9DA960C71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123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Mortalité infantile : </a:t>
            </a:r>
            <a:r>
              <a:rPr lang="fr-FR" sz="1200" i="1" dirty="0" smtClean="0">
                <a:solidFill>
                  <a:srgbClr val="000000"/>
                </a:solidFill>
                <a:latin typeface="Arial"/>
              </a:rPr>
              <a:t>nombre d'enfants décédés de 0 à 364 jours rapporté au nombre total de naissances vivantes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358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7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891353"/>
            <a:ext cx="11233151" cy="719988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4338" y="271477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333" b="1">
                <a:solidFill>
                  <a:srgbClr val="164194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 smtClean="0"/>
              <a:t>DIRNOV – Données et études en santé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1873780"/>
            <a:ext cx="11232445" cy="4224469"/>
          </a:xfrm>
        </p:spPr>
        <p:txBody>
          <a:bodyPr/>
          <a:lstStyle>
            <a:lvl1pPr>
              <a:defRPr>
                <a:latin typeface="Marianne" panose="02000000000000000000" pitchFamily="2" charset="0"/>
              </a:defRPr>
            </a:lvl1pPr>
            <a:lvl2pPr>
              <a:defRPr>
                <a:latin typeface="Marianne" panose="02000000000000000000" pitchFamily="2" charset="0"/>
              </a:defRPr>
            </a:lvl2pPr>
            <a:lvl3pPr>
              <a:defRPr baseline="0">
                <a:latin typeface="Marianne" panose="02000000000000000000" pitchFamily="2" charset="0"/>
              </a:defRPr>
            </a:lvl3pPr>
            <a:lvl4pPr>
              <a:defRPr>
                <a:latin typeface="Marianne" panose="02000000000000000000" pitchFamily="2" charset="0"/>
              </a:defRPr>
            </a:lvl4pPr>
            <a:lvl5pPr>
              <a:defRPr>
                <a:latin typeface="Marianne" panose="02000000000000000000" pitchFamily="2" charset="0"/>
              </a:defRPr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88308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72796" indent="-172796">
              <a:spcBef>
                <a:spcPts val="480"/>
              </a:spcBef>
              <a:spcAft>
                <a:spcPts val="960"/>
              </a:spcAft>
              <a:buFont typeface="+mj-lt"/>
              <a:buAutoNum type="arabicPeriod"/>
              <a:defRPr b="1"/>
            </a:lvl1pPr>
            <a:lvl2pPr marL="388790" indent="-172796">
              <a:spcBef>
                <a:spcPts val="720"/>
              </a:spcBef>
              <a:spcAft>
                <a:spcPts val="96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4" y="6396845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3" y="910403"/>
            <a:ext cx="11233151" cy="719988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5602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925277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3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8C21AFDE-C94B-41AB-AF91-A82BEB4D1F4A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73" indent="-527973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BC43109-B8A0-4B60-B378-E244D59CA5C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193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66490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910402"/>
            <a:ext cx="11233151" cy="71998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442239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A4BD-91D3-47B2-96ED-5AAD58A339A6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3D34-C2C2-4B5D-A4E3-3B0CEB925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99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3" y="6396845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5" y="1508790"/>
            <a:ext cx="11232817" cy="323935"/>
          </a:xfrm>
        </p:spPr>
        <p:txBody>
          <a:bodyPr/>
          <a:lstStyle>
            <a:lvl1pPr marL="12700" indent="114296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rgbClr val="C00000"/>
                </a:solidFill>
              </a:defRPr>
            </a:lvl1pPr>
            <a:lvl2pPr marL="431984" indent="-191994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4" y="910405"/>
            <a:ext cx="11233149" cy="598385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6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DG / Mission Transformation Interne</a:t>
            </a:r>
            <a:endParaRPr lang="fr-FR" dirty="0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3" y="2276873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68927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02/04/2024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829266"/>
            <a:ext cx="4320000" cy="597263"/>
          </a:xfrm>
        </p:spPr>
        <p:txBody>
          <a:bodyPr anchor="ctr" anchorCtr="0"/>
          <a:lstStyle>
            <a:lvl1pPr algn="l">
              <a:defRPr sz="1533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04246" y="717133"/>
            <a:ext cx="2927751" cy="16814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20000" y="480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26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BCAE-6074-4678-9FD5-A12AE7020319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EA5B-76D0-4309-8679-A911208351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5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20939" y="1892830"/>
            <a:ext cx="11244013" cy="43204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smtClean="0"/>
              <a:t>DIRNOV – Données et études en santé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910402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B858D49A-5A7A-574D-A0ED-52B5C1EFA876}" type="datetime1">
              <a:rPr lang="fr-FR" cap="all" smtClean="0"/>
              <a:pPr/>
              <a:t>02/04/2024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563836" y="247643"/>
            <a:ext cx="809139" cy="4647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4000" y="144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3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rgbClr val="95C11F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rgbClr val="164194"/>
          </a:solidFill>
          <a:latin typeface="Marianne" panose="02000000000000000000" pitchFamily="2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Des indicateurs de santé périnatale défavorables dans le Val-de-Marne :</a:t>
            </a:r>
            <a:br>
              <a:rPr lang="fr-FR" dirty="0" smtClean="0"/>
            </a:br>
            <a:r>
              <a:rPr lang="fr-FR" dirty="0" smtClean="0"/>
              <a:t>Comprendre et agir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7709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2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251C71F6-E0A6-1740-B64F-38F332886BAF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PPS</a:t>
            </a:r>
            <a:endParaRPr lang="fr-FR" sz="1333" dirty="0">
              <a:solidFill>
                <a:srgbClr val="164194"/>
              </a:solidFill>
            </a:endParaRPr>
          </a:p>
        </p:txBody>
      </p:sp>
      <p:pic>
        <p:nvPicPr>
          <p:cNvPr id="9" name="Imag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013" y="2563963"/>
            <a:ext cx="4120596" cy="256485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015711" y="5549962"/>
            <a:ext cx="1242647" cy="3923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fr-FR" sz="2400" dirty="0">
                <a:solidFill>
                  <a:srgbClr val="FFFFFF"/>
                </a:solidFill>
                <a:latin typeface="Arial"/>
              </a:rPr>
              <a:t>3,41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447595" y="5523821"/>
            <a:ext cx="1250463" cy="413281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fr-FR" sz="2400" dirty="0">
                <a:solidFill>
                  <a:srgbClr val="FFFFFF"/>
                </a:solidFill>
                <a:latin typeface="Arial"/>
              </a:rPr>
              <a:t>4,06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02390" y="5158287"/>
            <a:ext cx="146929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fr-FR" sz="1467" dirty="0">
                <a:solidFill>
                  <a:srgbClr val="000000"/>
                </a:solidFill>
                <a:latin typeface="Arial"/>
              </a:rPr>
              <a:t>France métro</a:t>
            </a:r>
            <a:endParaRPr lang="fr-FR" sz="14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439778" y="5139592"/>
            <a:ext cx="126609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fr-FR" sz="1867" dirty="0">
                <a:solidFill>
                  <a:srgbClr val="000000"/>
                </a:solidFill>
                <a:latin typeface="Arial"/>
              </a:rPr>
              <a:t>IDF</a:t>
            </a:r>
            <a:endParaRPr lang="fr-FR" sz="186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416896" y="3547945"/>
            <a:ext cx="406829" cy="215704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79118" y="2085124"/>
            <a:ext cx="5185492" cy="345029"/>
          </a:xfrm>
        </p:spPr>
        <p:txBody>
          <a:bodyPr/>
          <a:lstStyle/>
          <a:p>
            <a:pPr marL="0" indent="0">
              <a:buNone/>
            </a:pPr>
            <a:r>
              <a:rPr lang="fr-FR" i="1" dirty="0"/>
              <a:t>Taux de mortalité </a:t>
            </a:r>
            <a:r>
              <a:rPr lang="fr-FR" i="1" dirty="0" smtClean="0"/>
              <a:t>infantile par </a:t>
            </a:r>
            <a:r>
              <a:rPr lang="fr-FR" i="1" dirty="0"/>
              <a:t>département </a:t>
            </a:r>
            <a:r>
              <a:rPr lang="fr-FR" sz="1467" i="1" dirty="0"/>
              <a:t>sur </a:t>
            </a:r>
            <a:r>
              <a:rPr lang="fr-FR" sz="1467" i="1" dirty="0"/>
              <a:t>3 années glissantes cumulées (‰)</a:t>
            </a:r>
          </a:p>
          <a:p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410965" y="6034071"/>
            <a:ext cx="430117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1219170">
              <a:defRPr/>
            </a:pPr>
            <a:r>
              <a:rPr lang="fr-FR" sz="1067" i="1" dirty="0">
                <a:solidFill>
                  <a:srgbClr val="404040"/>
                </a:solidFill>
                <a:latin typeface="Century Gothic" panose="020B0502020202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Source : Etat civil 2019-2020-2021 (INSEE) - données domiciliées</a:t>
            </a:r>
          </a:p>
        </p:txBody>
      </p:sp>
      <p:sp>
        <p:nvSpPr>
          <p:cNvPr id="19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39" y="797597"/>
            <a:ext cx="11233151" cy="719988"/>
          </a:xfrm>
        </p:spPr>
        <p:txBody>
          <a:bodyPr>
            <a:normAutofit/>
          </a:bodyPr>
          <a:lstStyle/>
          <a:p>
            <a:r>
              <a:rPr lang="fr-FR" sz="2667" dirty="0"/>
              <a:t>Hausse de la mortalité infantile en France</a:t>
            </a:r>
            <a:endParaRPr lang="fr-FR" sz="2667" dirty="0"/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392" y="1414438"/>
            <a:ext cx="11232819" cy="323935"/>
          </a:xfrm>
        </p:spPr>
        <p:txBody>
          <a:bodyPr/>
          <a:lstStyle/>
          <a:p>
            <a:pPr marL="0" indent="0">
              <a:buNone/>
            </a:pPr>
            <a:r>
              <a:rPr lang="da-DK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Quelques chiffres</a:t>
            </a:r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13389" y="2273409"/>
            <a:ext cx="6096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0000"/>
                </a:solidFill>
                <a:latin typeface="Marianne"/>
              </a:rPr>
              <a:t>On observe en France un taux de mortalité infantile plus élevé que dans la plupart des pays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européens.</a:t>
            </a: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0000"/>
                </a:solidFill>
                <a:latin typeface="Marianne"/>
              </a:rPr>
              <a:t>La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région </a:t>
            </a:r>
            <a:r>
              <a:rPr lang="fr-FR" sz="1400" dirty="0" err="1">
                <a:solidFill>
                  <a:srgbClr val="000000"/>
                </a:solidFill>
                <a:latin typeface="Marianne"/>
              </a:rPr>
              <a:t>IdF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 est particulièrement concernée par cette évolution de la mortalité infantile avec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des indicateurs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encore plus défavorables que ceux de la France métropolitaine. </a:t>
            </a: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0000"/>
                </a:solidFill>
                <a:latin typeface="Marianne"/>
              </a:rPr>
              <a:t>Elle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est aussi, à l’image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de la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France, marquée par des disparités territoriales. </a:t>
            </a: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0000"/>
                </a:solidFill>
                <a:latin typeface="Marianne"/>
              </a:rPr>
              <a:t>Le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taux de mortalité infantile du Val-de-Marne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est en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effet l’un des plus élevés de la région juste après la Seine Saint Denis, passant au-dessus de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la moyenne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régionale depuis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2015.</a:t>
            </a: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0000"/>
                </a:solidFill>
                <a:latin typeface="Marianne"/>
              </a:rPr>
              <a:t>La hausse de la mortalité est la plus marquée pendant la période néonatale précoce (de 0 aux 6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jours de </a:t>
            </a:r>
            <a:r>
              <a:rPr lang="fr-FR" sz="1400" dirty="0">
                <a:solidFill>
                  <a:srgbClr val="000000"/>
                </a:solidFill>
                <a:latin typeface="Marianne"/>
              </a:rPr>
              <a:t>l’enfant). La mortalité néonatale tardive et post néonatale évolue peu.</a:t>
            </a:r>
          </a:p>
        </p:txBody>
      </p:sp>
    </p:spTree>
    <p:extLst>
      <p:ext uri="{BB962C8B-B14F-4D97-AF65-F5344CB8AC3E}">
        <p14:creationId xmlns:p14="http://schemas.microsoft.com/office/powerpoint/2010/main" val="22228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3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5E6183FC-BA60-7C49-ABF3-B50982741576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 smtClean="0"/>
              <a:t>Travail partenarial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667" dirty="0"/>
              <a:t>Démarche de réduction de la mortalité infantile</a:t>
            </a:r>
            <a:endParaRPr lang="fr-FR" sz="2667" dirty="0"/>
          </a:p>
        </p:txBody>
      </p:sp>
      <p:sp>
        <p:nvSpPr>
          <p:cNvPr id="13" name="Rectangle 12"/>
          <p:cNvSpPr/>
          <p:nvPr/>
        </p:nvSpPr>
        <p:spPr>
          <a:xfrm>
            <a:off x="767624" y="2468894"/>
            <a:ext cx="10561173" cy="296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fr-FR" sz="1867" dirty="0">
                <a:solidFill>
                  <a:srgbClr val="000000"/>
                </a:solidFill>
                <a:latin typeface="CIDFont+F4"/>
              </a:rPr>
              <a:t>Membres du Comité de pilotage : ARS DD94/DSP, DPMI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Départementale (CD), le Réseau Périnatal du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Val-de-Marne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et la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CPAM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CIDFont+F4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fr-FR" sz="1867" dirty="0">
                <a:solidFill>
                  <a:srgbClr val="000000"/>
                </a:solidFill>
                <a:latin typeface="CIDFont+F4"/>
              </a:rPr>
              <a:t>Réunion organisée le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01/06/2023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CIDFont+F4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fr-FR" sz="1867" dirty="0">
                <a:solidFill>
                  <a:srgbClr val="000000"/>
                </a:solidFill>
                <a:latin typeface="CIDFont+F4"/>
              </a:rPr>
              <a:t>Objectifs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:</a:t>
            </a:r>
          </a:p>
          <a:p>
            <a:pPr marL="990575" lvl="1" indent="-380990" defTabSz="1219170">
              <a:buFont typeface="Courier New" panose="02070309020205020404" pitchFamily="49" charset="0"/>
              <a:buChar char="o"/>
            </a:pPr>
            <a:r>
              <a:rPr lang="fr-FR" sz="1867" dirty="0">
                <a:solidFill>
                  <a:srgbClr val="000000"/>
                </a:solidFill>
                <a:latin typeface="CIDFont+F4"/>
              </a:rPr>
              <a:t>Partager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les données récentes et indicateurs concernant la hausse de la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mortalité infantile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(enfant de 0 à 1 an) et recueillir l’avis des participants sur les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difficultés rencontrées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et les leviers d’actions à mettre en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œuvre</a:t>
            </a:r>
          </a:p>
          <a:p>
            <a:pPr marL="990575" lvl="1" indent="-380990" defTabSz="1219170">
              <a:buFont typeface="Courier New" panose="02070309020205020404" pitchFamily="49" charset="0"/>
              <a:buChar char="o"/>
            </a:pPr>
            <a:r>
              <a:rPr lang="fr-FR" sz="1867" dirty="0">
                <a:solidFill>
                  <a:srgbClr val="000000"/>
                </a:solidFill>
                <a:latin typeface="CIDFont+F4"/>
              </a:rPr>
              <a:t>Echanger </a:t>
            </a:r>
            <a:r>
              <a:rPr lang="fr-FR" sz="1867" dirty="0">
                <a:solidFill>
                  <a:srgbClr val="000000"/>
                </a:solidFill>
                <a:latin typeface="CIDFont+F4"/>
              </a:rPr>
              <a:t>autour des modalités de travail qui pourraient être mises en place</a:t>
            </a:r>
            <a:endParaRPr lang="fr-FR" sz="1867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3"/>
          </p:nvPr>
        </p:nvSpPr>
        <p:spPr>
          <a:xfrm>
            <a:off x="3825046" y="260648"/>
            <a:ext cx="7839908" cy="480000"/>
          </a:xfr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PPS</a:t>
            </a:r>
            <a:endParaRPr lang="fr-FR" sz="1333" dirty="0">
              <a:solidFill>
                <a:srgbClr val="16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5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4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5E6183FC-BA60-7C49-ABF3-B50982741576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 smtClean="0"/>
              <a:t>Rencontre d’information du 1</a:t>
            </a:r>
            <a:r>
              <a:rPr lang="fr-FR" baseline="30000" dirty="0" smtClean="0"/>
              <a:t>er</a:t>
            </a:r>
            <a:r>
              <a:rPr lang="fr-FR" dirty="0" smtClean="0"/>
              <a:t> juin 2023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667" dirty="0"/>
              <a:t>Démarche de réduction de la mortalité infantile</a:t>
            </a:r>
            <a:endParaRPr lang="fr-FR" sz="2667" dirty="0"/>
          </a:p>
        </p:txBody>
      </p:sp>
      <p:sp>
        <p:nvSpPr>
          <p:cNvPr id="13" name="Rectangle 12"/>
          <p:cNvSpPr/>
          <p:nvPr/>
        </p:nvSpPr>
        <p:spPr>
          <a:xfrm>
            <a:off x="767624" y="2326231"/>
            <a:ext cx="10561173" cy="4155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Wingdings" panose="05000000000000000000" pitchFamily="2" charset="2"/>
              <a:buChar char="q"/>
            </a:pPr>
            <a:r>
              <a:rPr lang="fr-FR" sz="1867" b="1" dirty="0">
                <a:solidFill>
                  <a:srgbClr val="000000"/>
                </a:solidFill>
                <a:latin typeface="Marianne"/>
              </a:rPr>
              <a:t>76 participants : </a:t>
            </a:r>
          </a:p>
          <a:p>
            <a:pPr marL="380990" indent="-380990" defTabSz="1219170">
              <a:buFont typeface="Wingdings" panose="05000000000000000000" pitchFamily="2" charset="2"/>
              <a:buChar char="q"/>
            </a:pPr>
            <a:endParaRPr lang="fr-FR" sz="1867" b="1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ARS, CD, Réseau périnatal du Val-de-Marne, CPAM</a:t>
            </a:r>
          </a:p>
          <a:p>
            <a:pPr marL="609585" lvl="1" defTabSz="1219170"/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Services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de maternité, pédiatrie, réanimation néonatalogie,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néonatalogie</a:t>
            </a:r>
          </a:p>
          <a:p>
            <a:pPr marL="838179" lvl="1" indent="-228594" defTabSz="1219170">
              <a:buFontTx/>
              <a:buChar char="-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CPTS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du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département</a:t>
            </a:r>
          </a:p>
          <a:p>
            <a:pPr marL="838179" lvl="1" indent="-228594" defTabSz="1219170">
              <a:buFontTx/>
              <a:buChar char="-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Coordinateurs CLS</a:t>
            </a:r>
          </a:p>
          <a:p>
            <a:pPr marL="838179" lvl="1" indent="-228594" defTabSz="1219170">
              <a:buFontTx/>
              <a:buChar char="-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Sages-femmes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et médecins de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PMI</a:t>
            </a:r>
          </a:p>
          <a:p>
            <a:pPr marL="838179" lvl="1" indent="-228594" defTabSz="1219170">
              <a:buFontTx/>
              <a:buChar char="-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Sages-femmes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et médecins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libéraux</a:t>
            </a:r>
          </a:p>
          <a:p>
            <a:pPr marL="838179" lvl="1" indent="-228594" defTabSz="1219170">
              <a:buFontTx/>
              <a:buChar char="-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Tx/>
              <a:buChar char="-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Associations (SIAO, CRF, SOLIPAM…)</a:t>
            </a:r>
            <a:endParaRPr lang="fr-FR" sz="1400" dirty="0">
              <a:solidFill>
                <a:srgbClr val="000000"/>
              </a:solidFill>
              <a:latin typeface="Marianne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>
          <a:xfrm>
            <a:off x="3825046" y="260648"/>
            <a:ext cx="7839908" cy="480000"/>
          </a:xfr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PPS</a:t>
            </a:r>
            <a:endParaRPr lang="fr-FR" sz="1333" dirty="0">
              <a:solidFill>
                <a:srgbClr val="16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82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5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5E6183FC-BA60-7C49-ABF3-B50982741576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440843" y="1470535"/>
            <a:ext cx="11232819" cy="323935"/>
          </a:xfrm>
        </p:spPr>
        <p:txBody>
          <a:bodyPr/>
          <a:lstStyle/>
          <a:p>
            <a:r>
              <a:rPr lang="fr-FR"/>
              <a:t>Rencontre d’information du 1</a:t>
            </a:r>
            <a:r>
              <a:rPr lang="fr-FR" baseline="30000"/>
              <a:t>er</a:t>
            </a:r>
            <a:r>
              <a:rPr lang="fr-FR"/>
              <a:t> juin 2023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40511" y="747513"/>
            <a:ext cx="11233151" cy="719988"/>
          </a:xfrm>
        </p:spPr>
        <p:txBody>
          <a:bodyPr>
            <a:normAutofit/>
          </a:bodyPr>
          <a:lstStyle/>
          <a:p>
            <a:r>
              <a:rPr lang="fr-FR" sz="2667" dirty="0"/>
              <a:t>Démarche de réduction de la mortalité infantile</a:t>
            </a:r>
            <a:endParaRPr lang="fr-FR" sz="2667" dirty="0"/>
          </a:p>
        </p:txBody>
      </p:sp>
      <p:sp>
        <p:nvSpPr>
          <p:cNvPr id="13" name="Rectangle 12"/>
          <p:cNvSpPr/>
          <p:nvPr/>
        </p:nvSpPr>
        <p:spPr>
          <a:xfrm>
            <a:off x="623392" y="1815609"/>
            <a:ext cx="10561173" cy="460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Wingdings" panose="05000000000000000000" pitchFamily="2" charset="2"/>
              <a:buChar char="q"/>
            </a:pPr>
            <a:r>
              <a:rPr lang="fr-FR" sz="1867" b="1" dirty="0">
                <a:solidFill>
                  <a:srgbClr val="000000"/>
                </a:solidFill>
                <a:latin typeface="Marianne"/>
              </a:rPr>
              <a:t>Principaux éléments débattus </a:t>
            </a:r>
            <a:r>
              <a:rPr lang="fr-FR" sz="1867" dirty="0">
                <a:solidFill>
                  <a:srgbClr val="000000"/>
                </a:solidFill>
                <a:latin typeface="Marianne"/>
              </a:rPr>
              <a:t>:</a:t>
            </a:r>
          </a:p>
          <a:p>
            <a:pPr marL="380990" indent="-380990" defTabSz="1219170">
              <a:buFont typeface="Wingdings" panose="05000000000000000000" pitchFamily="2" charset="2"/>
              <a:buChar char="q"/>
            </a:pP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Affiner et partager le diagnostic territorial :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Améliorer le renseignement des premiers certificats de santé (PCS) afin de mieux comprendre les causes de la mortalité infantile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Communiquer sur les données des PCS 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Disposer d’informations plus précises sur l’offre départementale en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pédiatres</a:t>
            </a:r>
          </a:p>
          <a:p>
            <a:pPr marL="1219170" lvl="2" defTabSz="1219170"/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838179" lvl="1" indent="-228594" defTabSz="121917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   Agir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sur/prendre en compte les conditions de vie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:</a:t>
            </a:r>
          </a:p>
          <a:p>
            <a:pPr marL="1447764" lvl="2" indent="-228594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Besoins importants pour les femmes enceintes ou ayant accouchées sans hébergement stable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Améliorer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le parcours santé (accessibilité, organisation)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: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Faciliter l’entrée dans les parcours des femmes les plus éloignées du système de santé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 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Développer les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Unités d’Accompagnement Pluridisciplinaire (UAP)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Expérimentation francilienne sur la médiation en santé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Importance du tissu social</a:t>
            </a:r>
          </a:p>
          <a:p>
            <a:pPr marL="1600160" lvl="2" indent="-380990" defTabSz="1219170"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T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ravailler </a:t>
            </a:r>
            <a:r>
              <a:rPr lang="fr-FR" sz="1600" dirty="0">
                <a:solidFill>
                  <a:srgbClr val="000000"/>
                </a:solidFill>
                <a:latin typeface="Marianne"/>
              </a:rPr>
              <a:t>sur les biais liés aux soins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>
          <a:xfrm>
            <a:off x="3825046" y="260648"/>
            <a:ext cx="7839908" cy="480000"/>
          </a:xfr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PPS</a:t>
            </a:r>
            <a:endParaRPr lang="fr-FR" sz="1333" dirty="0">
              <a:solidFill>
                <a:srgbClr val="16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</a:rPr>
              <a:pPr defTabSz="1219170"/>
              <a:t>6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fld id="{5E6183FC-BA60-7C49-ABF3-B50982741576}" type="datetime1">
              <a:rPr lang="fr-FR" cap="all">
                <a:solidFill>
                  <a:srgbClr val="000000"/>
                </a:solidFill>
              </a:rPr>
              <a:pPr defTabSz="1219170"/>
              <a:t>02/04/2024</a:t>
            </a:fld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6"/>
          </p:nvPr>
        </p:nvSpPr>
        <p:spPr>
          <a:xfrm>
            <a:off x="527381" y="1404539"/>
            <a:ext cx="11232819" cy="323935"/>
          </a:xfrm>
        </p:spPr>
        <p:txBody>
          <a:bodyPr/>
          <a:lstStyle/>
          <a:p>
            <a:r>
              <a:rPr lang="fr-FR" dirty="0" smtClean="0"/>
              <a:t>Suites du travail partenarial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31470" y="740649"/>
            <a:ext cx="11233151" cy="719988"/>
          </a:xfrm>
        </p:spPr>
        <p:txBody>
          <a:bodyPr>
            <a:normAutofit/>
          </a:bodyPr>
          <a:lstStyle/>
          <a:p>
            <a:r>
              <a:rPr lang="fr-FR" sz="2667" dirty="0"/>
              <a:t>Démarche de réduction de la mortalité infantile</a:t>
            </a:r>
            <a:endParaRPr lang="fr-FR" sz="2667" dirty="0"/>
          </a:p>
        </p:txBody>
      </p:sp>
      <p:sp>
        <p:nvSpPr>
          <p:cNvPr id="13" name="Rectangle 12"/>
          <p:cNvSpPr/>
          <p:nvPr/>
        </p:nvSpPr>
        <p:spPr>
          <a:xfrm>
            <a:off x="527382" y="2309129"/>
            <a:ext cx="10042415" cy="4278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fr-FR" sz="1867" dirty="0">
                <a:solidFill>
                  <a:srgbClr val="000000"/>
                </a:solidFill>
                <a:latin typeface="Marianne"/>
              </a:rPr>
              <a:t>Trois axes de travail identifiés :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Axe 1 : Situations complexes (hébergement, couverture sociale, AME, UAP, circuits…). Animation en binôme CPAM et le département PPS de la DD94</a:t>
            </a: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Axe 2 : Amélioration du remplissage des Premiers certificats de santé. Animation en binôme PMI et chercheuse INSERM</a:t>
            </a: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r>
              <a:rPr lang="fr-FR" sz="1600" dirty="0">
                <a:solidFill>
                  <a:srgbClr val="000000"/>
                </a:solidFill>
                <a:latin typeface="Marianne"/>
              </a:rPr>
              <a:t>Axe 3 : Articulation Ville/Hôpital. Animation en binôme RPVM et le département Offre de soins de la DD94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fr-FR" sz="1867" dirty="0">
                <a:solidFill>
                  <a:srgbClr val="000000"/>
                </a:solidFill>
                <a:latin typeface="Marianne"/>
              </a:rPr>
              <a:t>Plan d’action départemental : feuille de route avec actions priorisées sur les 3 axes</a:t>
            </a:r>
          </a:p>
          <a:p>
            <a:pPr defTabSz="1219170"/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fr-FR" sz="1867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  <a:p>
            <a:pPr marL="990575" lvl="1" indent="-380990" defTabSz="1219170">
              <a:buFont typeface="Wingdings" panose="05000000000000000000" pitchFamily="2" charset="2"/>
              <a:buChar char="q"/>
            </a:pPr>
            <a:endParaRPr lang="fr-FR" sz="1600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>
          <a:xfrm>
            <a:off x="3825046" y="260648"/>
            <a:ext cx="7839908" cy="480000"/>
          </a:xfrm>
        </p:spPr>
        <p:txBody>
          <a:bodyPr/>
          <a:lstStyle/>
          <a:p>
            <a:pPr defTabSz="1219170"/>
            <a:r>
              <a:rPr lang="fr-FR" sz="1333" dirty="0">
                <a:solidFill>
                  <a:srgbClr val="164194"/>
                </a:solidFill>
              </a:rPr>
              <a:t>Délégation départementale du </a:t>
            </a:r>
            <a:r>
              <a:rPr lang="fr-FR" sz="1333" dirty="0">
                <a:solidFill>
                  <a:srgbClr val="164194"/>
                </a:solidFill>
              </a:rPr>
              <a:t>Val-de-Marne / PPS</a:t>
            </a:r>
            <a:endParaRPr lang="fr-FR" sz="1333" dirty="0">
              <a:solidFill>
                <a:srgbClr val="1641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TEMPLATE_ARS_HAUTS DE FRANCE 16-9">
  <a:themeElements>
    <a:clrScheme name="Personnalisé 1">
      <a:dk1>
        <a:srgbClr val="000000"/>
      </a:dk1>
      <a:lt1>
        <a:srgbClr val="FFFFFF"/>
      </a:lt1>
      <a:dk2>
        <a:srgbClr val="164194"/>
      </a:dk2>
      <a:lt2>
        <a:srgbClr val="E31F21"/>
      </a:lt2>
      <a:accent1>
        <a:srgbClr val="95C11F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</Words>
  <Application>Microsoft Office PowerPoint</Application>
  <PresentationFormat>Grand écran</PresentationFormat>
  <Paragraphs>92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Yu Gothic Light</vt:lpstr>
      <vt:lpstr>Arial</vt:lpstr>
      <vt:lpstr>Calibri</vt:lpstr>
      <vt:lpstr>Century Gothic</vt:lpstr>
      <vt:lpstr>CIDFont+F4</vt:lpstr>
      <vt:lpstr>Courier New</vt:lpstr>
      <vt:lpstr>Marianne</vt:lpstr>
      <vt:lpstr>Times New Roman</vt:lpstr>
      <vt:lpstr>Wingdings</vt:lpstr>
      <vt:lpstr>7_TEMPLATE_ARS_HAUTS DE FRANCE 16-9</vt:lpstr>
      <vt:lpstr>Des indicateurs de santé périnatale défavorables dans le Val-de-Marne : Comprendre et agir</vt:lpstr>
      <vt:lpstr>Hausse de la mortalité infantile en France</vt:lpstr>
      <vt:lpstr>Démarche de réduction de la mortalité infantile</vt:lpstr>
      <vt:lpstr>Démarche de réduction de la mortalité infantile</vt:lpstr>
      <vt:lpstr>Démarche de réduction de la mortalité infantile</vt:lpstr>
      <vt:lpstr>Démarche de réduction de la mortalité infantile</vt:lpstr>
    </vt:vector>
  </TitlesOfParts>
  <Company>Ministère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indicateurs de santé périnatale défavorables dans le Val-de-Marne : Comprendre et agir</dc:title>
  <dc:creator>DE FERRIERE, Sibylle (ARS-IDF)</dc:creator>
  <cp:lastModifiedBy>DE FERRIERE, Sibylle (ARS-IDF)</cp:lastModifiedBy>
  <cp:revision>1</cp:revision>
  <dcterms:created xsi:type="dcterms:W3CDTF">2024-04-02T13:36:19Z</dcterms:created>
  <dcterms:modified xsi:type="dcterms:W3CDTF">2024-04-02T13:36:38Z</dcterms:modified>
</cp:coreProperties>
</file>