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DC4DC-6C0B-483A-9E48-73300261F83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ED46F-17C8-4963-A3D6-EDF29F0126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902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8473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498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891353"/>
            <a:ext cx="11233151" cy="719988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4338" y="271477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333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dirty="0" smtClean="0"/>
              <a:t>DIRNOV – Données et études en santé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1873780"/>
            <a:ext cx="11232445" cy="4224469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  <a:lvl2pPr>
              <a:defRPr>
                <a:latin typeface="Marianne" panose="02000000000000000000" pitchFamily="2" charset="0"/>
              </a:defRPr>
            </a:lvl2pPr>
            <a:lvl3pPr>
              <a:defRPr baseline="0">
                <a:latin typeface="Marianne" panose="02000000000000000000" pitchFamily="2" charset="0"/>
              </a:defRPr>
            </a:lvl3pPr>
            <a:lvl4pPr>
              <a:defRPr>
                <a:latin typeface="Marianne" panose="02000000000000000000" pitchFamily="2" charset="0"/>
              </a:defRPr>
            </a:lvl4pPr>
            <a:lvl5pPr>
              <a:defRPr>
                <a:latin typeface="Marianne" panose="02000000000000000000" pitchFamily="2" charset="0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356985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4" y="6396845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3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144987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66490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910402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09473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A4BD-91D3-47B2-96ED-5AAD58A339A6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3D34-C2C2-4B5D-A4E3-3B0CEB925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05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3" y="6396845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5" y="1508790"/>
            <a:ext cx="11232817" cy="323935"/>
          </a:xfrm>
        </p:spPr>
        <p:txBody>
          <a:bodyPr/>
          <a:lstStyle>
            <a:lvl1pPr marL="12700" indent="114296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rgbClr val="C00000"/>
                </a:solidFill>
              </a:defRPr>
            </a:lvl1pPr>
            <a:lvl2pPr marL="431984" indent="-191994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4" y="910405"/>
            <a:ext cx="11233149" cy="598385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DG / Mission Transformation Interne</a:t>
            </a:r>
            <a:endParaRPr lang="fr-FR" dirty="0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3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420514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6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10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BCAE-6074-4678-9FD5-A12AE7020319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EA5B-76D0-4309-8679-A911208351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87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20939" y="1892830"/>
            <a:ext cx="11244013" cy="43204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smtClean="0"/>
              <a:t>DIRNOV – Données et études en santé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910402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B858D49A-5A7A-574D-A0ED-52B5C1EFA8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563836" y="247643"/>
            <a:ext cx="809139" cy="4647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4000" y="144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3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iming>
    <p:tnLst>
      <p:par>
        <p:cTn id="1" dur="indefinite" restart="never" nodeType="tmRoot"/>
      </p:par>
    </p:tnLst>
  </p:timing>
  <p:hf hd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rgbClr val="95C11F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371" y="740702"/>
            <a:ext cx="11617291" cy="480053"/>
          </a:xfrm>
        </p:spPr>
        <p:txBody>
          <a:bodyPr>
            <a:noAutofit/>
          </a:bodyPr>
          <a:lstStyle/>
          <a:p>
            <a:r>
              <a:rPr lang="fr-FR" sz="2667" dirty="0"/>
              <a:t>Schéma</a:t>
            </a:r>
            <a:r>
              <a:rPr lang="fr-FR" sz="2667" dirty="0">
                <a:solidFill>
                  <a:srgbClr val="00CC00"/>
                </a:solidFill>
              </a:rPr>
              <a:t> </a:t>
            </a:r>
            <a:r>
              <a:rPr lang="fr-FR" sz="2667" dirty="0"/>
              <a:t>d’organisation des urgences psychiatriques du Val-de-Marne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339" y="1316766"/>
            <a:ext cx="11745804" cy="5543157"/>
          </a:xfrm>
        </p:spPr>
        <p:txBody>
          <a:bodyPr>
            <a:noAutofit/>
          </a:bodyPr>
          <a:lstStyle/>
          <a:p>
            <a:pPr algn="just"/>
            <a:r>
              <a:rPr lang="fr-FR" sz="1600" b="1" dirty="0">
                <a:solidFill>
                  <a:schemeClr val="tx1"/>
                </a:solidFill>
              </a:rPr>
              <a:t>PRS </a:t>
            </a:r>
            <a:r>
              <a:rPr lang="fr-FR" sz="1600" b="1" dirty="0">
                <a:solidFill>
                  <a:schemeClr val="tx1"/>
                </a:solidFill>
              </a:rPr>
              <a:t>3 </a:t>
            </a:r>
            <a:r>
              <a:rPr lang="fr-FR" sz="1600" dirty="0">
                <a:solidFill>
                  <a:schemeClr val="tx1"/>
                </a:solidFill>
              </a:rPr>
              <a:t>: objectif d’amélioration de la santé mentale des franciliens (priorité thématique régionale) avec notamment l’</a:t>
            </a:r>
            <a:r>
              <a:rPr lang="fr-FR" sz="1600" b="1" dirty="0">
                <a:solidFill>
                  <a:schemeClr val="tx1"/>
                </a:solidFill>
              </a:rPr>
              <a:t>élaboration d’un schéma départemental d’organisation des urgences </a:t>
            </a:r>
            <a:r>
              <a:rPr lang="fr-FR" sz="1600" b="1" dirty="0">
                <a:solidFill>
                  <a:schemeClr val="tx1"/>
                </a:solidFill>
              </a:rPr>
              <a:t>psychiatriques</a:t>
            </a:r>
            <a:endParaRPr lang="fr-FR" sz="1600" dirty="0">
              <a:solidFill>
                <a:schemeClr val="tx1"/>
              </a:solidFill>
            </a:endParaRPr>
          </a:p>
          <a:p>
            <a:pPr algn="just"/>
            <a:r>
              <a:rPr lang="fr-FR" sz="1600" u="sng" dirty="0">
                <a:solidFill>
                  <a:schemeClr val="tx1"/>
                </a:solidFill>
              </a:rPr>
              <a:t>Méthode </a:t>
            </a:r>
            <a:r>
              <a:rPr lang="fr-FR" sz="1600" u="sng" dirty="0">
                <a:solidFill>
                  <a:schemeClr val="tx1"/>
                </a:solidFill>
              </a:rPr>
              <a:t>de travail : </a:t>
            </a:r>
          </a:p>
          <a:p>
            <a:pPr lvl="1" algn="just"/>
            <a:r>
              <a:rPr lang="fr-FR" sz="1467" dirty="0"/>
              <a:t>Temps d’échanges avec les SAU, les services de psychiatrie, le SAMU et la BSPP</a:t>
            </a:r>
          </a:p>
          <a:p>
            <a:pPr lvl="1" algn="just"/>
            <a:r>
              <a:rPr lang="fr-FR" sz="1467" dirty="0"/>
              <a:t>Questionnaire visant à réaliser un état des lieux de l’organisation territoriale actuelle et à proposer des solutions territoriales</a:t>
            </a:r>
          </a:p>
          <a:p>
            <a:pPr lvl="1" algn="just"/>
            <a:r>
              <a:rPr lang="fr-FR" sz="1467" dirty="0"/>
              <a:t>Représentants du PTSM et du SAS psy associés aux échanges</a:t>
            </a:r>
          </a:p>
          <a:p>
            <a:pPr algn="just"/>
            <a:r>
              <a:rPr lang="fr-FR" sz="1600" u="sng" dirty="0">
                <a:solidFill>
                  <a:schemeClr val="tx1"/>
                </a:solidFill>
              </a:rPr>
              <a:t>Réflexions sur les problématiques rencontrées, notamment : </a:t>
            </a:r>
          </a:p>
          <a:p>
            <a:pPr lvl="1" algn="just"/>
            <a:r>
              <a:rPr lang="fr-FR" sz="1467" dirty="0"/>
              <a:t>Difficultés d’assurer une présence psychiatrique médicale et paramédicale au sein des SAU (difficultés d’attractivité RH…)</a:t>
            </a:r>
          </a:p>
          <a:p>
            <a:pPr lvl="1" algn="just"/>
            <a:r>
              <a:rPr lang="fr-FR" sz="1467" dirty="0"/>
              <a:t>Nombreux patients « stagnant » au SAU dans l’attente d’un lit aval</a:t>
            </a:r>
          </a:p>
          <a:p>
            <a:pPr algn="just"/>
            <a:r>
              <a:rPr lang="fr-FR" sz="1600" u="sng" dirty="0">
                <a:solidFill>
                  <a:schemeClr val="tx1"/>
                </a:solidFill>
              </a:rPr>
              <a:t>Calendrier à venir : </a:t>
            </a:r>
          </a:p>
          <a:p>
            <a:pPr lvl="1" algn="just"/>
            <a:r>
              <a:rPr lang="fr-FR" sz="1467" dirty="0"/>
              <a:t>Poursuite des échanges et restitution aux acteurs des éléments relevés lors des rencontres (avril-mai)</a:t>
            </a:r>
          </a:p>
          <a:p>
            <a:pPr lvl="1" algn="just"/>
            <a:r>
              <a:rPr lang="fr-FR" sz="1467" dirty="0"/>
              <a:t>Formalisation du schéma (mai-juin)</a:t>
            </a:r>
          </a:p>
          <a:p>
            <a:pPr lvl="1" algn="just"/>
            <a:r>
              <a:rPr lang="fr-FR" sz="1467" dirty="0"/>
              <a:t>Organisation, le cas échéant, de groupes de travail avec les acteurs sur les problématiques rencontrées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824338" y="271477"/>
            <a:ext cx="7839908" cy="480000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fr-FR" sz="1333" dirty="0">
                <a:solidFill>
                  <a:srgbClr val="164194"/>
                </a:solidFill>
              </a:rPr>
              <a:t>Délégation départementale du </a:t>
            </a:r>
            <a:r>
              <a:rPr lang="fr-FR" sz="1333" dirty="0">
                <a:solidFill>
                  <a:srgbClr val="164194"/>
                </a:solidFill>
              </a:rPr>
              <a:t>Val-de-Marne / DOS</a:t>
            </a:r>
            <a:endParaRPr lang="fr-FR" sz="1333" dirty="0">
              <a:solidFill>
                <a:srgbClr val="164194"/>
              </a:solidFill>
            </a:endParaRPr>
          </a:p>
        </p:txBody>
      </p:sp>
      <p:sp>
        <p:nvSpPr>
          <p:cNvPr id="9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864951" y="6378000"/>
            <a:ext cx="1800000" cy="480000"/>
          </a:xfrm>
        </p:spPr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1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2" name="Espace réservé de la date 2"/>
          <p:cNvSpPr>
            <a:spLocks noGrp="1"/>
          </p:cNvSpPr>
          <p:nvPr>
            <p:ph type="dt" sz="half" idx="4294967295"/>
          </p:nvPr>
        </p:nvSpPr>
        <p:spPr>
          <a:xfrm>
            <a:off x="335360" y="6494775"/>
            <a:ext cx="1560000" cy="461159"/>
          </a:xfrm>
          <a:prstGeom prst="rect">
            <a:avLst/>
          </a:prstGeom>
        </p:spPr>
        <p:txBody>
          <a:bodyPr/>
          <a:lstStyle/>
          <a:p>
            <a:pPr defTabSz="1219170"/>
            <a:fld id="{6A4A60EE-9D13-3442-9796-E718C6343EC1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881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2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6A4A60EE-9D13-3442-9796-E718C6343EC1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371052" y="1604797"/>
            <a:ext cx="3761213" cy="2122087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/>
            <a:r>
              <a:rPr lang="fr-FR" sz="1200" b="1" dirty="0">
                <a:solidFill>
                  <a:srgbClr val="000000"/>
                </a:solidFill>
                <a:latin typeface="Marianne"/>
              </a:rPr>
              <a:t>Objectifs du SAS</a:t>
            </a:r>
            <a:r>
              <a:rPr lang="fr-FR" sz="1200" dirty="0">
                <a:solidFill>
                  <a:srgbClr val="000000"/>
                </a:solidFill>
                <a:latin typeface="Marianne"/>
              </a:rPr>
              <a:t> </a:t>
            </a:r>
          </a:p>
          <a:p>
            <a:pPr marL="171446" indent="-171446" defTabSz="1219170">
              <a:buFontTx/>
              <a:buChar char="-"/>
            </a:pPr>
            <a:r>
              <a:rPr lang="fr-FR" sz="1200" dirty="0">
                <a:solidFill>
                  <a:srgbClr val="000000"/>
                </a:solidFill>
                <a:latin typeface="Marianne"/>
              </a:rPr>
              <a:t>Créer une filière de régulation psychiatrique au Centre 15</a:t>
            </a:r>
          </a:p>
          <a:p>
            <a:pPr marL="171446" indent="-171446" defTabSz="1219170">
              <a:buFontTx/>
              <a:buChar char="-"/>
            </a:pPr>
            <a:r>
              <a:rPr lang="fr-FR" sz="1200" dirty="0">
                <a:solidFill>
                  <a:srgbClr val="000000"/>
                </a:solidFill>
                <a:latin typeface="Marianne"/>
              </a:rPr>
              <a:t>Faciliter l’accès aux soins psychiatriques </a:t>
            </a:r>
          </a:p>
          <a:p>
            <a:pPr marL="171446" indent="-171446" defTabSz="1219170">
              <a:buFontTx/>
              <a:buChar char="-"/>
            </a:pPr>
            <a:r>
              <a:rPr lang="fr-FR" sz="1200" dirty="0">
                <a:solidFill>
                  <a:srgbClr val="000000"/>
                </a:solidFill>
                <a:latin typeface="Marianne"/>
              </a:rPr>
              <a:t>Limiter le recours aux urgences</a:t>
            </a:r>
            <a:endParaRPr lang="fr-FR" sz="1200" b="1" cap="small" dirty="0">
              <a:solidFill>
                <a:srgbClr val="000000"/>
              </a:solidFill>
              <a:latin typeface="Marianne"/>
            </a:endParaRPr>
          </a:p>
          <a:p>
            <a:pPr marL="171446" indent="-171446" defTabSz="1219170">
              <a:buFontTx/>
              <a:buChar char="-"/>
            </a:pPr>
            <a:r>
              <a:rPr lang="fr-FR" sz="1200" dirty="0">
                <a:solidFill>
                  <a:srgbClr val="000000"/>
                </a:solidFill>
                <a:latin typeface="Marianne"/>
              </a:rPr>
              <a:t>Créer un lien avec la  ville et l’hôpital </a:t>
            </a:r>
          </a:p>
        </p:txBody>
      </p:sp>
      <p:sp>
        <p:nvSpPr>
          <p:cNvPr id="14" name="Ellipse 13"/>
          <p:cNvSpPr/>
          <p:nvPr/>
        </p:nvSpPr>
        <p:spPr>
          <a:xfrm>
            <a:off x="819536" y="2373056"/>
            <a:ext cx="1697505" cy="1255680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r>
              <a:rPr lang="fr-FR" sz="1067" b="1" cap="small" dirty="0">
                <a:solidFill>
                  <a:srgbClr val="000000"/>
                </a:solidFill>
                <a:latin typeface="Marianne"/>
              </a:rPr>
              <a:t>Pour qui </a:t>
            </a:r>
            <a:r>
              <a:rPr lang="fr-FR" sz="1067" b="1" cap="small" dirty="0">
                <a:solidFill>
                  <a:srgbClr val="95C11F"/>
                </a:solidFill>
                <a:latin typeface="Marianne"/>
              </a:rPr>
              <a:t> </a:t>
            </a:r>
            <a:r>
              <a:rPr lang="fr-FR" sz="1067" b="1" cap="small" dirty="0">
                <a:solidFill>
                  <a:srgbClr val="000000"/>
                </a:solidFill>
                <a:latin typeface="Marianne"/>
              </a:rPr>
              <a:t>?</a:t>
            </a:r>
            <a:endParaRPr lang="fr-FR" sz="1067" b="1" cap="small" dirty="0">
              <a:solidFill>
                <a:srgbClr val="95C11F"/>
              </a:solidFill>
              <a:latin typeface="Marianne"/>
            </a:endParaRPr>
          </a:p>
          <a:p>
            <a:pPr algn="ctr" defTabSz="1219170"/>
            <a:r>
              <a:rPr lang="fr-FR" sz="1067" b="1" cap="small" dirty="0">
                <a:solidFill>
                  <a:srgbClr val="95C11F">
                    <a:lumMod val="90000"/>
                    <a:lumOff val="10000"/>
                  </a:srgbClr>
                </a:solidFill>
                <a:latin typeface="Marianne"/>
              </a:rPr>
              <a:t>Pour les personnes ayant besoin de soins psychiatriques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7502108" y="1725199"/>
            <a:ext cx="4553493" cy="175067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fr-FR" sz="2400" b="1" cap="small" dirty="0">
                <a:solidFill>
                  <a:srgbClr val="95C11F"/>
                </a:solidFill>
                <a:latin typeface="Marianne"/>
              </a:rPr>
              <a:t>Contexte</a:t>
            </a:r>
            <a:endParaRPr lang="fr-FR" sz="2400" b="1" cap="small" dirty="0">
              <a:solidFill>
                <a:srgbClr val="95C11F"/>
              </a:solidFill>
              <a:latin typeface="Marianne"/>
            </a:endParaRPr>
          </a:p>
          <a:p>
            <a:pPr algn="just" defTabSz="1219170"/>
            <a:r>
              <a:rPr lang="fr-FR" sz="1467" dirty="0">
                <a:solidFill>
                  <a:srgbClr val="000000"/>
                </a:solidFill>
                <a:latin typeface="Marianne"/>
              </a:rPr>
              <a:t>-</a:t>
            </a:r>
            <a:r>
              <a:rPr lang="fr-FR" sz="1467" dirty="0">
                <a:solidFill>
                  <a:srgbClr val="FFFFFF"/>
                </a:solidFill>
                <a:latin typeface="Marianne"/>
              </a:rPr>
              <a:t> </a:t>
            </a:r>
            <a:r>
              <a:rPr lang="fr-FR" sz="1467" dirty="0">
                <a:solidFill>
                  <a:srgbClr val="000000"/>
                </a:solidFill>
                <a:latin typeface="Marianne"/>
              </a:rPr>
              <a:t>Fort enjeu autour de la santé mentale (PRS3)</a:t>
            </a:r>
          </a:p>
          <a:p>
            <a:pPr algn="just" defTabSz="1219170"/>
            <a:r>
              <a:rPr lang="fr-FR" sz="1467" dirty="0">
                <a:solidFill>
                  <a:srgbClr val="000000"/>
                </a:solidFill>
                <a:latin typeface="Marianne"/>
              </a:rPr>
              <a:t>- Une demande de soins psychiatriques en forte    augmentation depuis la crise sanitaire</a:t>
            </a:r>
          </a:p>
          <a:p>
            <a:pPr algn="just" defTabSz="1219170"/>
            <a:r>
              <a:rPr lang="fr-FR" sz="1467" dirty="0">
                <a:solidFill>
                  <a:srgbClr val="000000"/>
                </a:solidFill>
                <a:latin typeface="Marianne"/>
              </a:rPr>
              <a:t>- Améliorer la réponse à la demande de soins psychiatriques</a:t>
            </a:r>
          </a:p>
          <a:p>
            <a:pPr algn="just" defTabSz="1219170"/>
            <a:r>
              <a:rPr lang="fr-FR" sz="1467" dirty="0">
                <a:solidFill>
                  <a:srgbClr val="000000"/>
                </a:solidFill>
                <a:latin typeface="Marianne"/>
              </a:rPr>
              <a:t>- Le SAS psy: un projet du PTSM 94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238804" y="3726883"/>
            <a:ext cx="3388512" cy="2680987"/>
            <a:chOff x="1058602" y="4133428"/>
            <a:chExt cx="938142" cy="2010740"/>
          </a:xfrm>
        </p:grpSpPr>
        <p:sp>
          <p:nvSpPr>
            <p:cNvPr id="20" name="Ellipse 19"/>
            <p:cNvSpPr/>
            <p:nvPr/>
          </p:nvSpPr>
          <p:spPr>
            <a:xfrm>
              <a:off x="1058602" y="4535754"/>
              <a:ext cx="863934" cy="16084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b="1" dirty="0">
                  <a:solidFill>
                    <a:srgbClr val="000000"/>
                  </a:solidFill>
                  <a:latin typeface="Marianne"/>
                </a:rPr>
                <a:t>Projet validé en septembre 2022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Des financements dédiés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Structuration progressive du SAS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1509" y="4133428"/>
              <a:ext cx="865235" cy="2017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fr-FR" sz="1333" b="1" dirty="0">
                <a:solidFill>
                  <a:srgbClr val="FFFFFF"/>
                </a:solidFill>
                <a:latin typeface="Marianne"/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3881773" y="3933890"/>
            <a:ext cx="4093209" cy="2627412"/>
            <a:chOff x="861725" y="3379427"/>
            <a:chExt cx="1133244" cy="1529525"/>
          </a:xfrm>
        </p:grpSpPr>
        <p:sp>
          <p:nvSpPr>
            <p:cNvPr id="24" name="Ellipse 23"/>
            <p:cNvSpPr/>
            <p:nvPr/>
          </p:nvSpPr>
          <p:spPr>
            <a:xfrm>
              <a:off x="861725" y="3730671"/>
              <a:ext cx="1133244" cy="11782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16412" indent="-116412" defTabSz="1219170">
                <a:buFont typeface="Arial" panose="020B0604020202020204" pitchFamily="34" charset="0"/>
                <a:buChar char="•"/>
              </a:pPr>
              <a:endParaRPr lang="fr-FR" sz="1200" dirty="0">
                <a:solidFill>
                  <a:srgbClr val="000000"/>
                </a:solidFill>
                <a:latin typeface="Marianne"/>
              </a:endParaRP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b="1" dirty="0">
                  <a:solidFill>
                    <a:srgbClr val="000000"/>
                  </a:solidFill>
                  <a:latin typeface="Marianne"/>
                </a:rPr>
                <a:t>Favoriser l’articulation avec les offreurs de soins de la ville et de l’hôpital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Réunion d’information sur le SAS Psy en janvier 2024 (Ville – hôpital) 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Rencontres des secteurs de psychiatrie afin de les associer au dispositif. 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endParaRPr lang="fr-FR" sz="1200" dirty="0">
                <a:solidFill>
                  <a:srgbClr val="000000"/>
                </a:solidFill>
                <a:latin typeface="Marianne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47709" y="3379427"/>
              <a:ext cx="942894" cy="2876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r>
                <a:rPr lang="fr-FR" sz="1400" b="1" dirty="0">
                  <a:solidFill>
                    <a:srgbClr val="FFFFFF"/>
                  </a:solidFill>
                  <a:latin typeface="Marianne"/>
                </a:rPr>
                <a:t>Rencontre des acteurs en 2023 et 2024</a:t>
              </a:r>
              <a:endParaRPr lang="fr-FR" sz="1067" b="1" dirty="0">
                <a:solidFill>
                  <a:srgbClr val="FFFFFF"/>
                </a:solidFill>
                <a:latin typeface="Marianne"/>
              </a:endParaRP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8381032" y="3646618"/>
            <a:ext cx="3580529" cy="2688297"/>
            <a:chOff x="973675" y="4354442"/>
            <a:chExt cx="1041127" cy="955209"/>
          </a:xfrm>
        </p:grpSpPr>
        <p:sp>
          <p:nvSpPr>
            <p:cNvPr id="27" name="Ellipse 26"/>
            <p:cNvSpPr/>
            <p:nvPr/>
          </p:nvSpPr>
          <p:spPr>
            <a:xfrm>
              <a:off x="973675" y="4571509"/>
              <a:ext cx="1041127" cy="73814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16412" indent="-116412" defTabSz="1219170">
                <a:buFont typeface="Arial" panose="020B0604020202020204" pitchFamily="34" charset="0"/>
                <a:buChar char="•"/>
              </a:pPr>
              <a:endParaRPr lang="fr-FR" sz="1067" dirty="0">
                <a:solidFill>
                  <a:srgbClr val="000000"/>
                </a:solidFill>
                <a:latin typeface="Marianne"/>
              </a:endParaRP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b="1" dirty="0">
                  <a:solidFill>
                    <a:srgbClr val="000000"/>
                  </a:solidFill>
                  <a:latin typeface="Marianne"/>
                </a:rPr>
                <a:t>Démarrage le 04/03/2024 </a:t>
              </a: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avec une montée en charge progressive 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Dr </a:t>
              </a:r>
              <a:r>
                <a:rPr lang="fr-FR" sz="1200" dirty="0" err="1">
                  <a:solidFill>
                    <a:srgbClr val="000000"/>
                  </a:solidFill>
                  <a:latin typeface="Marianne"/>
                </a:rPr>
                <a:t>Rabu</a:t>
              </a: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 aux manettes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Ouverture 7/7 de 10h à 22h</a:t>
              </a:r>
            </a:p>
            <a:p>
              <a:pPr marL="116412" indent="-116412" defTabSz="121917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0000"/>
                  </a:solidFill>
                  <a:latin typeface="Marianne"/>
                </a:rPr>
                <a:t>Une équipe dédiée (psychiatre - Infirmiers)</a:t>
              </a:r>
            </a:p>
            <a:p>
              <a:pPr defTabSz="1219170"/>
              <a:endParaRPr lang="fr-FR" sz="1200" dirty="0">
                <a:solidFill>
                  <a:srgbClr val="000000"/>
                </a:solidFill>
                <a:latin typeface="Marianne"/>
              </a:endParaRPr>
            </a:p>
            <a:p>
              <a:pPr defTabSz="1219170"/>
              <a:endParaRPr lang="fr-FR" sz="1200" dirty="0">
                <a:solidFill>
                  <a:srgbClr val="000000"/>
                </a:solidFill>
                <a:latin typeface="Marianne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74585" y="4354442"/>
              <a:ext cx="793795" cy="1728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r>
                <a:rPr lang="fr-FR" sz="1333" b="1" dirty="0">
                  <a:solidFill>
                    <a:srgbClr val="FFFFFF"/>
                  </a:solidFill>
                  <a:latin typeface="Marianne"/>
                </a:rPr>
                <a:t>Fonctionnement du SAS Psy depuis mars 2024</a:t>
              </a:r>
              <a:endParaRPr lang="fr-FR" sz="933" b="1" dirty="0">
                <a:solidFill>
                  <a:srgbClr val="FFFFFF"/>
                </a:solidFill>
                <a:latin typeface="Marianne"/>
              </a:endParaRPr>
            </a:p>
          </p:txBody>
        </p:sp>
      </p:grpSp>
      <p:pic>
        <p:nvPicPr>
          <p:cNvPr id="31" name="Imag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566" y="1793336"/>
            <a:ext cx="1023441" cy="50720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52291" y="3706342"/>
            <a:ext cx="349163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1333" b="1" dirty="0">
                <a:solidFill>
                  <a:srgbClr val="FFFFFF"/>
                </a:solidFill>
                <a:latin typeface="Marianne"/>
              </a:rPr>
              <a:t>Création du SAS Psy en 2022 </a:t>
            </a:r>
            <a:endParaRPr lang="fr-FR" sz="1067" b="1" dirty="0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390521" y="846728"/>
            <a:ext cx="11617291" cy="480053"/>
          </a:xfrm>
        </p:spPr>
        <p:txBody>
          <a:bodyPr>
            <a:noAutofit/>
          </a:bodyPr>
          <a:lstStyle/>
          <a:p>
            <a:r>
              <a:rPr lang="fr-FR" sz="2667" dirty="0"/>
              <a:t>Un projet emblématique pour 2024 : le service d’accès aux soins psychiatriques (SAS PSY) porté par le GH Mondor</a:t>
            </a:r>
          </a:p>
        </p:txBody>
      </p:sp>
      <p:sp>
        <p:nvSpPr>
          <p:cNvPr id="29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824338" y="271477"/>
            <a:ext cx="7839908" cy="480000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fr-FR" sz="1333" dirty="0">
                <a:solidFill>
                  <a:srgbClr val="164194"/>
                </a:solidFill>
              </a:rPr>
              <a:t>Délégation départementale du </a:t>
            </a:r>
            <a:r>
              <a:rPr lang="fr-FR" sz="1333" dirty="0">
                <a:solidFill>
                  <a:srgbClr val="164194"/>
                </a:solidFill>
              </a:rPr>
              <a:t>Val-de-Marne / DOS</a:t>
            </a:r>
            <a:endParaRPr lang="fr-FR" sz="1333" dirty="0">
              <a:solidFill>
                <a:srgbClr val="1641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689747"/>
      </p:ext>
    </p:extLst>
  </p:cSld>
  <p:clrMapOvr>
    <a:masterClrMapping/>
  </p:clrMapOvr>
</p:sld>
</file>

<file path=ppt/theme/theme1.xml><?xml version="1.0" encoding="utf-8"?>
<a:theme xmlns:a="http://schemas.openxmlformats.org/drawingml/2006/main" name="7_TEMPLATE_ARS_HAUTS DE FRANCE 16-9">
  <a:themeElements>
    <a:clrScheme name="Personnalisé 1">
      <a:dk1>
        <a:srgbClr val="000000"/>
      </a:dk1>
      <a:lt1>
        <a:srgbClr val="FFFFFF"/>
      </a:lt1>
      <a:dk2>
        <a:srgbClr val="164194"/>
      </a:dk2>
      <a:lt2>
        <a:srgbClr val="E31F21"/>
      </a:lt2>
      <a:accent1>
        <a:srgbClr val="95C11F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Grand écran</PresentationFormat>
  <Paragraphs>48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Marianne</vt:lpstr>
      <vt:lpstr>Wingdings</vt:lpstr>
      <vt:lpstr>7_TEMPLATE_ARS_HAUTS DE FRANCE 16-9</vt:lpstr>
      <vt:lpstr>Schéma d’organisation des urgences psychiatriques du Val-de-Marne</vt:lpstr>
      <vt:lpstr>Un projet emblématique pour 2024 : le service d’accès aux soins psychiatriques (SAS PSY) porté par le GH Mondor</vt:lpstr>
    </vt:vector>
  </TitlesOfParts>
  <Company>Ministère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Schéma d’organisation des urgences psychiatriques du Val-de-Marne</dc:title>
  <dc:creator>DE FERRIERE, Sibylle (ARS-IDF)</dc:creator>
  <cp:lastModifiedBy>DE FERRIERE, Sibylle (ARS-IDF)</cp:lastModifiedBy>
  <cp:revision>1</cp:revision>
  <dcterms:created xsi:type="dcterms:W3CDTF">2024-04-02T13:39:07Z</dcterms:created>
  <dcterms:modified xsi:type="dcterms:W3CDTF">2024-04-02T13:39:43Z</dcterms:modified>
</cp:coreProperties>
</file>