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7" d="100"/>
          <a:sy n="57" d="100"/>
        </p:scale>
        <p:origin x="69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0A85D5-E452-4714-A18E-9E23D4AB9F0F}" type="doc">
      <dgm:prSet loTypeId="urn:microsoft.com/office/officeart/2005/8/layout/cycle4" loCatId="matrix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fr-FR"/>
        </a:p>
      </dgm:t>
    </dgm:pt>
    <dgm:pt modelId="{40EC437D-8A11-4A24-B4E7-98D84324C210}">
      <dgm:prSet phldrT="[Texte]" custT="1"/>
      <dgm:spPr>
        <a:solidFill>
          <a:schemeClr val="accent3"/>
        </a:solidFill>
      </dgm:spPr>
      <dgm:t>
        <a:bodyPr/>
        <a:lstStyle/>
        <a:p>
          <a:r>
            <a:rPr lang="fr-FR" sz="1400" dirty="0" smtClean="0">
              <a:solidFill>
                <a:schemeClr val="tx1"/>
              </a:solidFill>
            </a:rPr>
            <a:t>144,5 M€</a:t>
          </a:r>
          <a:endParaRPr lang="fr-FR" sz="1400" dirty="0">
            <a:solidFill>
              <a:schemeClr val="tx1"/>
            </a:solidFill>
          </a:endParaRPr>
        </a:p>
      </dgm:t>
    </dgm:pt>
    <dgm:pt modelId="{1DFC7C72-7B63-4CBB-BCD4-53719608619B}" type="parTrans" cxnId="{0C811151-C194-48A1-AE7A-531FFAAC7216}">
      <dgm:prSet/>
      <dgm:spPr/>
      <dgm:t>
        <a:bodyPr/>
        <a:lstStyle/>
        <a:p>
          <a:endParaRPr lang="fr-FR" sz="1400"/>
        </a:p>
      </dgm:t>
    </dgm:pt>
    <dgm:pt modelId="{D5A345D5-29EC-4AE3-BCC3-2FB37011DDC4}" type="sibTrans" cxnId="{0C811151-C194-48A1-AE7A-531FFAAC7216}">
      <dgm:prSet/>
      <dgm:spPr/>
      <dgm:t>
        <a:bodyPr/>
        <a:lstStyle/>
        <a:p>
          <a:endParaRPr lang="fr-FR" sz="1400"/>
        </a:p>
      </dgm:t>
    </dgm:pt>
    <dgm:pt modelId="{B8534BB8-F092-4181-8655-38004D7F1642}">
      <dgm:prSet phldrT="[Texte]" custT="1"/>
      <dgm:spPr/>
      <dgm:t>
        <a:bodyPr/>
        <a:lstStyle/>
        <a:p>
          <a:r>
            <a:rPr lang="fr-FR" sz="1100" dirty="0" smtClean="0"/>
            <a:t>Montant socle : nouvelles solutions adultes</a:t>
          </a:r>
          <a:endParaRPr lang="fr-FR" sz="1100" dirty="0"/>
        </a:p>
      </dgm:t>
    </dgm:pt>
    <dgm:pt modelId="{36601F21-B120-45A6-84C1-3ABC29678B41}" type="parTrans" cxnId="{6D33192E-1D8F-48EE-8C28-D1658CA9DA34}">
      <dgm:prSet/>
      <dgm:spPr/>
      <dgm:t>
        <a:bodyPr/>
        <a:lstStyle/>
        <a:p>
          <a:endParaRPr lang="fr-FR" sz="1400"/>
        </a:p>
      </dgm:t>
    </dgm:pt>
    <dgm:pt modelId="{E54A4A6B-1675-43A7-9D7E-0FD3F54463F0}" type="sibTrans" cxnId="{6D33192E-1D8F-48EE-8C28-D1658CA9DA34}">
      <dgm:prSet/>
      <dgm:spPr/>
      <dgm:t>
        <a:bodyPr/>
        <a:lstStyle/>
        <a:p>
          <a:endParaRPr lang="fr-FR" sz="1400"/>
        </a:p>
      </dgm:t>
    </dgm:pt>
    <dgm:pt modelId="{ECE8DCFB-80B4-482B-A74C-51963A467EA4}">
      <dgm:prSet phldrT="[Texte]" custT="1"/>
      <dgm:spPr/>
      <dgm:t>
        <a:bodyPr/>
        <a:lstStyle/>
        <a:p>
          <a:r>
            <a:rPr lang="fr-FR" sz="1400" dirty="0" smtClean="0"/>
            <a:t>20,1 M€</a:t>
          </a:r>
          <a:endParaRPr lang="fr-FR" sz="1400" dirty="0"/>
        </a:p>
      </dgm:t>
    </dgm:pt>
    <dgm:pt modelId="{BFA780E1-8258-4ADA-99EE-DDC76915751D}" type="parTrans" cxnId="{A7D9A76C-15CD-448C-8FF7-7C512935D751}">
      <dgm:prSet/>
      <dgm:spPr/>
      <dgm:t>
        <a:bodyPr/>
        <a:lstStyle/>
        <a:p>
          <a:endParaRPr lang="fr-FR" sz="1400"/>
        </a:p>
      </dgm:t>
    </dgm:pt>
    <dgm:pt modelId="{CD89E64E-9536-49A2-B999-453D2BACF3BA}" type="sibTrans" cxnId="{A7D9A76C-15CD-448C-8FF7-7C512935D751}">
      <dgm:prSet/>
      <dgm:spPr/>
      <dgm:t>
        <a:bodyPr/>
        <a:lstStyle/>
        <a:p>
          <a:endParaRPr lang="fr-FR" sz="1400"/>
        </a:p>
      </dgm:t>
    </dgm:pt>
    <dgm:pt modelId="{8A1F57EA-A962-4554-A1A8-65565C1AC8C1}">
      <dgm:prSet phldrT="[Texte]" custT="1"/>
      <dgm:spPr/>
      <dgm:t>
        <a:bodyPr/>
        <a:lstStyle/>
        <a:p>
          <a:r>
            <a:rPr lang="fr-FR" sz="1100" dirty="0" smtClean="0"/>
            <a:t>Montant repérage précoce (CAMSP, PCO…)</a:t>
          </a:r>
          <a:endParaRPr lang="fr-FR" sz="1100" dirty="0"/>
        </a:p>
      </dgm:t>
    </dgm:pt>
    <dgm:pt modelId="{7EF5CBF0-077A-4ED5-A83C-100BF5D26217}" type="parTrans" cxnId="{3BCBC626-1D41-4AAD-A483-3DFB23438337}">
      <dgm:prSet/>
      <dgm:spPr/>
      <dgm:t>
        <a:bodyPr/>
        <a:lstStyle/>
        <a:p>
          <a:endParaRPr lang="fr-FR" sz="1400"/>
        </a:p>
      </dgm:t>
    </dgm:pt>
    <dgm:pt modelId="{0EB9FD86-DC40-4840-8A2C-B5E55D90516F}" type="sibTrans" cxnId="{3BCBC626-1D41-4AAD-A483-3DFB23438337}">
      <dgm:prSet/>
      <dgm:spPr/>
      <dgm:t>
        <a:bodyPr/>
        <a:lstStyle/>
        <a:p>
          <a:endParaRPr lang="fr-FR" sz="1400"/>
        </a:p>
      </dgm:t>
    </dgm:pt>
    <dgm:pt modelId="{FE7B8472-C7DF-4852-A1CB-7C53B689D339}">
      <dgm:prSet phldrT="[Texte]" custT="1"/>
      <dgm:spPr/>
      <dgm:t>
        <a:bodyPr/>
        <a:lstStyle/>
        <a:p>
          <a:r>
            <a:rPr lang="fr-FR" sz="1400" dirty="0" smtClean="0"/>
            <a:t>66,4 M€</a:t>
          </a:r>
          <a:endParaRPr lang="fr-FR" sz="1400" dirty="0"/>
        </a:p>
      </dgm:t>
    </dgm:pt>
    <dgm:pt modelId="{161663E4-AD71-4910-8274-342FF3886B79}" type="parTrans" cxnId="{DC5FF076-C2F4-4752-9F84-34791FDF56C4}">
      <dgm:prSet/>
      <dgm:spPr/>
      <dgm:t>
        <a:bodyPr/>
        <a:lstStyle/>
        <a:p>
          <a:endParaRPr lang="fr-FR" sz="1400"/>
        </a:p>
      </dgm:t>
    </dgm:pt>
    <dgm:pt modelId="{793ACC8C-D08B-44B1-8378-246AF8FC6040}" type="sibTrans" cxnId="{DC5FF076-C2F4-4752-9F84-34791FDF56C4}">
      <dgm:prSet/>
      <dgm:spPr/>
      <dgm:t>
        <a:bodyPr/>
        <a:lstStyle/>
        <a:p>
          <a:endParaRPr lang="fr-FR" sz="1400"/>
        </a:p>
      </dgm:t>
    </dgm:pt>
    <dgm:pt modelId="{D8921253-FB43-44BA-BCE6-523054C3D61F}">
      <dgm:prSet phldrT="[Texte]" custT="1"/>
      <dgm:spPr/>
      <dgm:t>
        <a:bodyPr/>
        <a:lstStyle/>
        <a:p>
          <a:r>
            <a:rPr lang="fr-FR" sz="1100" dirty="0" smtClean="0"/>
            <a:t>Montant pour l’appui à l’école</a:t>
          </a:r>
          <a:endParaRPr lang="fr-FR" sz="1100" dirty="0"/>
        </a:p>
      </dgm:t>
    </dgm:pt>
    <dgm:pt modelId="{FC72177A-18B7-4FA2-B602-29D8F5746D2D}" type="parTrans" cxnId="{63AFFC13-085A-475B-A0A6-94D2EB4F5EEA}">
      <dgm:prSet/>
      <dgm:spPr/>
      <dgm:t>
        <a:bodyPr/>
        <a:lstStyle/>
        <a:p>
          <a:endParaRPr lang="fr-FR" sz="1400"/>
        </a:p>
      </dgm:t>
    </dgm:pt>
    <dgm:pt modelId="{08686F54-C531-4241-ABA0-FD7DBD7B9B74}" type="sibTrans" cxnId="{63AFFC13-085A-475B-A0A6-94D2EB4F5EEA}">
      <dgm:prSet/>
      <dgm:spPr/>
      <dgm:t>
        <a:bodyPr/>
        <a:lstStyle/>
        <a:p>
          <a:endParaRPr lang="fr-FR" sz="1400"/>
        </a:p>
      </dgm:t>
    </dgm:pt>
    <dgm:pt modelId="{DEA38B05-5EFA-4D7E-BE9B-36EAD6C7DCAC}">
      <dgm:prSet phldrT="[Texte]" custT="1"/>
      <dgm:spPr>
        <a:solidFill>
          <a:srgbClr val="E044BB"/>
        </a:solidFill>
      </dgm:spPr>
      <dgm:t>
        <a:bodyPr/>
        <a:lstStyle/>
        <a:p>
          <a:r>
            <a:rPr lang="fr-FR" sz="1400" b="0" dirty="0" smtClean="0">
              <a:solidFill>
                <a:schemeClr val="tx1"/>
              </a:solidFill>
            </a:rPr>
            <a:t>85,2 M€</a:t>
          </a:r>
          <a:endParaRPr lang="fr-FR" sz="1400" b="0" dirty="0">
            <a:solidFill>
              <a:schemeClr val="tx1"/>
            </a:solidFill>
          </a:endParaRPr>
        </a:p>
      </dgm:t>
    </dgm:pt>
    <dgm:pt modelId="{855C3F1A-8DBC-437D-AF9F-07B5F454A133}" type="sibTrans" cxnId="{911D4D6D-1027-4246-B24C-1022F588D307}">
      <dgm:prSet/>
      <dgm:spPr/>
      <dgm:t>
        <a:bodyPr/>
        <a:lstStyle/>
        <a:p>
          <a:endParaRPr lang="fr-FR" sz="1400"/>
        </a:p>
      </dgm:t>
    </dgm:pt>
    <dgm:pt modelId="{DFA5A2B6-E6D1-48DA-84E9-E7AFE803468F}" type="parTrans" cxnId="{911D4D6D-1027-4246-B24C-1022F588D307}">
      <dgm:prSet/>
      <dgm:spPr/>
      <dgm:t>
        <a:bodyPr/>
        <a:lstStyle/>
        <a:p>
          <a:endParaRPr lang="fr-FR" sz="1400"/>
        </a:p>
      </dgm:t>
    </dgm:pt>
    <dgm:pt modelId="{37176CCE-D588-412F-9521-351D80A2AF4C}">
      <dgm:prSet phldrT="[Texte]" custT="1"/>
      <dgm:spPr/>
      <dgm:t>
        <a:bodyPr/>
        <a:lstStyle/>
        <a:p>
          <a:r>
            <a:rPr lang="fr-FR" sz="1100" dirty="0" smtClean="0"/>
            <a:t>Montant socle : nouvelles solutions enfants</a:t>
          </a:r>
          <a:endParaRPr lang="fr-FR" sz="1100" dirty="0"/>
        </a:p>
      </dgm:t>
    </dgm:pt>
    <dgm:pt modelId="{AA8CA8EC-6F45-4262-A258-ECF3C2BE0597}" type="sibTrans" cxnId="{245BEFE3-6A52-404E-A4A3-1DA8EBBA24E2}">
      <dgm:prSet/>
      <dgm:spPr/>
      <dgm:t>
        <a:bodyPr/>
        <a:lstStyle/>
        <a:p>
          <a:endParaRPr lang="fr-FR" sz="1400"/>
        </a:p>
      </dgm:t>
    </dgm:pt>
    <dgm:pt modelId="{C484C740-3947-4ED7-B4AF-72E7C8C73080}" type="parTrans" cxnId="{245BEFE3-6A52-404E-A4A3-1DA8EBBA24E2}">
      <dgm:prSet/>
      <dgm:spPr/>
      <dgm:t>
        <a:bodyPr/>
        <a:lstStyle/>
        <a:p>
          <a:endParaRPr lang="fr-FR" sz="1400"/>
        </a:p>
      </dgm:t>
    </dgm:pt>
    <dgm:pt modelId="{DD5B7B01-FFD3-4B82-A372-A2309D16614C}" type="pres">
      <dgm:prSet presAssocID="{D50A85D5-E452-4714-A18E-9E23D4AB9F0F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8F72192-AFF8-4624-BA9E-A26345B3ED56}" type="pres">
      <dgm:prSet presAssocID="{D50A85D5-E452-4714-A18E-9E23D4AB9F0F}" presName="children" presStyleCnt="0"/>
      <dgm:spPr/>
    </dgm:pt>
    <dgm:pt modelId="{3E7AF231-B0B1-41FF-AFDC-0951846996DC}" type="pres">
      <dgm:prSet presAssocID="{D50A85D5-E452-4714-A18E-9E23D4AB9F0F}" presName="child1group" presStyleCnt="0"/>
      <dgm:spPr/>
    </dgm:pt>
    <dgm:pt modelId="{20E346BD-61E5-4D51-8545-84DAD1CFFC2D}" type="pres">
      <dgm:prSet presAssocID="{D50A85D5-E452-4714-A18E-9E23D4AB9F0F}" presName="child1" presStyleLbl="bgAcc1" presStyleIdx="0" presStyleCnt="4" custScaleX="115834" custScaleY="146022" custLinFactNeighborX="4410" custLinFactNeighborY="20925"/>
      <dgm:spPr/>
      <dgm:t>
        <a:bodyPr/>
        <a:lstStyle/>
        <a:p>
          <a:endParaRPr lang="fr-FR"/>
        </a:p>
      </dgm:t>
    </dgm:pt>
    <dgm:pt modelId="{24C486D9-33D4-443F-9469-C4638C014F7B}" type="pres">
      <dgm:prSet presAssocID="{D50A85D5-E452-4714-A18E-9E23D4AB9F0F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0E4E6BC-AF57-4E74-BDF7-EC0B479E4EF0}" type="pres">
      <dgm:prSet presAssocID="{D50A85D5-E452-4714-A18E-9E23D4AB9F0F}" presName="child2group" presStyleCnt="0"/>
      <dgm:spPr/>
    </dgm:pt>
    <dgm:pt modelId="{12D7E6F2-70FC-4E3D-8250-1B492EF43B3D}" type="pres">
      <dgm:prSet presAssocID="{D50A85D5-E452-4714-A18E-9E23D4AB9F0F}" presName="child2" presStyleLbl="bgAcc1" presStyleIdx="1" presStyleCnt="4" custScaleX="109046" custScaleY="145078" custLinFactNeighborX="0" custLinFactNeighborY="22430"/>
      <dgm:spPr/>
      <dgm:t>
        <a:bodyPr/>
        <a:lstStyle/>
        <a:p>
          <a:endParaRPr lang="fr-FR"/>
        </a:p>
      </dgm:t>
    </dgm:pt>
    <dgm:pt modelId="{1AECD3F3-FAE3-4E11-B501-2D7C51AF5367}" type="pres">
      <dgm:prSet presAssocID="{D50A85D5-E452-4714-A18E-9E23D4AB9F0F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6278B82-B5AB-4D8E-AA94-4675FFABED04}" type="pres">
      <dgm:prSet presAssocID="{D50A85D5-E452-4714-A18E-9E23D4AB9F0F}" presName="child3group" presStyleCnt="0"/>
      <dgm:spPr/>
    </dgm:pt>
    <dgm:pt modelId="{FC96C2B2-A522-4D6B-B7A6-6914644D2CF3}" type="pres">
      <dgm:prSet presAssocID="{D50A85D5-E452-4714-A18E-9E23D4AB9F0F}" presName="child3" presStyleLbl="bgAcc1" presStyleIdx="2" presStyleCnt="4" custScaleX="118345" custScaleY="147173" custLinFactNeighborX="-8682" custLinFactNeighborY="-7001"/>
      <dgm:spPr/>
      <dgm:t>
        <a:bodyPr/>
        <a:lstStyle/>
        <a:p>
          <a:endParaRPr lang="fr-FR"/>
        </a:p>
      </dgm:t>
    </dgm:pt>
    <dgm:pt modelId="{D5450146-A4E5-4025-95FB-054CE89D5168}" type="pres">
      <dgm:prSet presAssocID="{D50A85D5-E452-4714-A18E-9E23D4AB9F0F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4D6EAF6-59D2-4B10-B425-E7013C1492C0}" type="pres">
      <dgm:prSet presAssocID="{D50A85D5-E452-4714-A18E-9E23D4AB9F0F}" presName="child4group" presStyleCnt="0"/>
      <dgm:spPr/>
    </dgm:pt>
    <dgm:pt modelId="{E6508302-8BB3-4AEE-9728-5D0E8E27DEFB}" type="pres">
      <dgm:prSet presAssocID="{D50A85D5-E452-4714-A18E-9E23D4AB9F0F}" presName="child4" presStyleLbl="bgAcc1" presStyleIdx="3" presStyleCnt="4" custScaleX="114746" custScaleY="146594"/>
      <dgm:spPr/>
      <dgm:t>
        <a:bodyPr/>
        <a:lstStyle/>
        <a:p>
          <a:endParaRPr lang="fr-FR"/>
        </a:p>
      </dgm:t>
    </dgm:pt>
    <dgm:pt modelId="{1DED06D5-81F8-4182-9120-18E47C362EE3}" type="pres">
      <dgm:prSet presAssocID="{D50A85D5-E452-4714-A18E-9E23D4AB9F0F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36BF31E-E28F-427E-8602-3FF2BF4A07F5}" type="pres">
      <dgm:prSet presAssocID="{D50A85D5-E452-4714-A18E-9E23D4AB9F0F}" presName="childPlaceholder" presStyleCnt="0"/>
      <dgm:spPr/>
    </dgm:pt>
    <dgm:pt modelId="{EE00D86E-B169-49A9-8431-C6A2C609F330}" type="pres">
      <dgm:prSet presAssocID="{D50A85D5-E452-4714-A18E-9E23D4AB9F0F}" presName="circle" presStyleCnt="0"/>
      <dgm:spPr/>
    </dgm:pt>
    <dgm:pt modelId="{B650FD6B-2719-42B5-8136-910DFB029336}" type="pres">
      <dgm:prSet presAssocID="{D50A85D5-E452-4714-A18E-9E23D4AB9F0F}" presName="quadrant1" presStyleLbl="node1" presStyleIdx="0" presStyleCnt="4" custScaleX="79531" custScaleY="79733" custLinFactNeighborX="8125" custLinFactNeighborY="19612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E288E4B-15DF-40B5-A4B7-656A0ABB79DC}" type="pres">
      <dgm:prSet presAssocID="{D50A85D5-E452-4714-A18E-9E23D4AB9F0F}" presName="quadrant2" presStyleLbl="node1" presStyleIdx="1" presStyleCnt="4" custScaleX="104099" custScaleY="100412" custLinFactNeighborX="-5281" custLinFactNeighborY="15867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D30F331-1D67-47A1-99FE-D83CEFF62A27}" type="pres">
      <dgm:prSet presAssocID="{D50A85D5-E452-4714-A18E-9E23D4AB9F0F}" presName="quadrant3" presStyleLbl="node1" presStyleIdx="2" presStyleCnt="4" custScaleX="67099" custScaleY="44327" custLinFactNeighborX="-23080" custLinFactNeighborY="-14981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84C6122-E8D6-4FF5-96CC-01C31142B7C1}" type="pres">
      <dgm:prSet presAssocID="{D50A85D5-E452-4714-A18E-9E23D4AB9F0F}" presName="quadrant4" presStyleLbl="node1" presStyleIdx="3" presStyleCnt="4" custScaleX="73665" custScaleY="63274" custLinFactNeighborX="10083" custLinFactNeighborY="-1009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3F53E3A-ABA2-4FD5-9E62-BC83C4858D04}" type="pres">
      <dgm:prSet presAssocID="{D50A85D5-E452-4714-A18E-9E23D4AB9F0F}" presName="quadrantPlaceholder" presStyleCnt="0"/>
      <dgm:spPr/>
    </dgm:pt>
    <dgm:pt modelId="{65913090-3823-4643-9F78-8F486AC56708}" type="pres">
      <dgm:prSet presAssocID="{D50A85D5-E452-4714-A18E-9E23D4AB9F0F}" presName="center1" presStyleLbl="fgShp" presStyleIdx="0" presStyleCnt="2"/>
      <dgm:spPr/>
    </dgm:pt>
    <dgm:pt modelId="{ABFEED92-32C4-4246-A5ED-86A6CFF15E2D}" type="pres">
      <dgm:prSet presAssocID="{D50A85D5-E452-4714-A18E-9E23D4AB9F0F}" presName="center2" presStyleLbl="fgShp" presStyleIdx="1" presStyleCnt="2" custScaleY="12977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fr-FR"/>
        </a:p>
      </dgm:t>
    </dgm:pt>
  </dgm:ptLst>
  <dgm:cxnLst>
    <dgm:cxn modelId="{1A6A94C1-365C-4325-83B9-3877AB2F655E}" type="presOf" srcId="{D8921253-FB43-44BA-BCE6-523054C3D61F}" destId="{1DED06D5-81F8-4182-9120-18E47C362EE3}" srcOrd="1" destOrd="0" presId="urn:microsoft.com/office/officeart/2005/8/layout/cycle4"/>
    <dgm:cxn modelId="{39BDAE0C-8026-4F54-B648-0197C0680BC0}" type="presOf" srcId="{37176CCE-D588-412F-9521-351D80A2AF4C}" destId="{20E346BD-61E5-4D51-8545-84DAD1CFFC2D}" srcOrd="0" destOrd="0" presId="urn:microsoft.com/office/officeart/2005/8/layout/cycle4"/>
    <dgm:cxn modelId="{E77E6F86-4C8A-4867-9260-1BC6083F452E}" type="presOf" srcId="{8A1F57EA-A962-4554-A1A8-65565C1AC8C1}" destId="{D5450146-A4E5-4025-95FB-054CE89D5168}" srcOrd="1" destOrd="0" presId="urn:microsoft.com/office/officeart/2005/8/layout/cycle4"/>
    <dgm:cxn modelId="{63AFFC13-085A-475B-A0A6-94D2EB4F5EEA}" srcId="{FE7B8472-C7DF-4852-A1CB-7C53B689D339}" destId="{D8921253-FB43-44BA-BCE6-523054C3D61F}" srcOrd="0" destOrd="0" parTransId="{FC72177A-18B7-4FA2-B602-29D8F5746D2D}" sibTransId="{08686F54-C531-4241-ABA0-FD7DBD7B9B74}"/>
    <dgm:cxn modelId="{245BEFE3-6A52-404E-A4A3-1DA8EBBA24E2}" srcId="{DEA38B05-5EFA-4D7E-BE9B-36EAD6C7DCAC}" destId="{37176CCE-D588-412F-9521-351D80A2AF4C}" srcOrd="0" destOrd="0" parTransId="{C484C740-3947-4ED7-B4AF-72E7C8C73080}" sibTransId="{AA8CA8EC-6F45-4262-A258-ECF3C2BE0597}"/>
    <dgm:cxn modelId="{3BCBC626-1D41-4AAD-A483-3DFB23438337}" srcId="{ECE8DCFB-80B4-482B-A74C-51963A467EA4}" destId="{8A1F57EA-A962-4554-A1A8-65565C1AC8C1}" srcOrd="0" destOrd="0" parTransId="{7EF5CBF0-077A-4ED5-A83C-100BF5D26217}" sibTransId="{0EB9FD86-DC40-4840-8A2C-B5E55D90516F}"/>
    <dgm:cxn modelId="{3176BC1B-3A3D-43A3-B610-6505BAD28E15}" type="presOf" srcId="{8A1F57EA-A962-4554-A1A8-65565C1AC8C1}" destId="{FC96C2B2-A522-4D6B-B7A6-6914644D2CF3}" srcOrd="0" destOrd="0" presId="urn:microsoft.com/office/officeart/2005/8/layout/cycle4"/>
    <dgm:cxn modelId="{A7D9A76C-15CD-448C-8FF7-7C512935D751}" srcId="{D50A85D5-E452-4714-A18E-9E23D4AB9F0F}" destId="{ECE8DCFB-80B4-482B-A74C-51963A467EA4}" srcOrd="2" destOrd="0" parTransId="{BFA780E1-8258-4ADA-99EE-DDC76915751D}" sibTransId="{CD89E64E-9536-49A2-B999-453D2BACF3BA}"/>
    <dgm:cxn modelId="{E5D8AF9A-4BBC-481F-93AC-2688440090A5}" type="presOf" srcId="{FE7B8472-C7DF-4852-A1CB-7C53B689D339}" destId="{A84C6122-E8D6-4FF5-96CC-01C31142B7C1}" srcOrd="0" destOrd="0" presId="urn:microsoft.com/office/officeart/2005/8/layout/cycle4"/>
    <dgm:cxn modelId="{99497E90-1A3A-4A5B-B1DF-402A278519CC}" type="presOf" srcId="{B8534BB8-F092-4181-8655-38004D7F1642}" destId="{12D7E6F2-70FC-4E3D-8250-1B492EF43B3D}" srcOrd="0" destOrd="0" presId="urn:microsoft.com/office/officeart/2005/8/layout/cycle4"/>
    <dgm:cxn modelId="{B5FD7A57-667B-45C7-AA45-3889BCEC7695}" type="presOf" srcId="{B8534BB8-F092-4181-8655-38004D7F1642}" destId="{1AECD3F3-FAE3-4E11-B501-2D7C51AF5367}" srcOrd="1" destOrd="0" presId="urn:microsoft.com/office/officeart/2005/8/layout/cycle4"/>
    <dgm:cxn modelId="{0C811151-C194-48A1-AE7A-531FFAAC7216}" srcId="{D50A85D5-E452-4714-A18E-9E23D4AB9F0F}" destId="{40EC437D-8A11-4A24-B4E7-98D84324C210}" srcOrd="1" destOrd="0" parTransId="{1DFC7C72-7B63-4CBB-BCD4-53719608619B}" sibTransId="{D5A345D5-29EC-4AE3-BCC3-2FB37011DDC4}"/>
    <dgm:cxn modelId="{3A38D77C-C7C1-4EEF-B0A4-3C21AD0FC0B6}" type="presOf" srcId="{40EC437D-8A11-4A24-B4E7-98D84324C210}" destId="{2E288E4B-15DF-40B5-A4B7-656A0ABB79DC}" srcOrd="0" destOrd="0" presId="urn:microsoft.com/office/officeart/2005/8/layout/cycle4"/>
    <dgm:cxn modelId="{DC5FF076-C2F4-4752-9F84-34791FDF56C4}" srcId="{D50A85D5-E452-4714-A18E-9E23D4AB9F0F}" destId="{FE7B8472-C7DF-4852-A1CB-7C53B689D339}" srcOrd="3" destOrd="0" parTransId="{161663E4-AD71-4910-8274-342FF3886B79}" sibTransId="{793ACC8C-D08B-44B1-8378-246AF8FC6040}"/>
    <dgm:cxn modelId="{2676FCDF-7250-41B5-A1F3-38F066B7D8F6}" type="presOf" srcId="{37176CCE-D588-412F-9521-351D80A2AF4C}" destId="{24C486D9-33D4-443F-9469-C4638C014F7B}" srcOrd="1" destOrd="0" presId="urn:microsoft.com/office/officeart/2005/8/layout/cycle4"/>
    <dgm:cxn modelId="{CD276525-8381-485C-9989-55DCFE6A82F0}" type="presOf" srcId="{ECE8DCFB-80B4-482B-A74C-51963A467EA4}" destId="{AD30F331-1D67-47A1-99FE-D83CEFF62A27}" srcOrd="0" destOrd="0" presId="urn:microsoft.com/office/officeart/2005/8/layout/cycle4"/>
    <dgm:cxn modelId="{A60B45D1-B57C-465C-971B-4B33A8CB6CA8}" type="presOf" srcId="{DEA38B05-5EFA-4D7E-BE9B-36EAD6C7DCAC}" destId="{B650FD6B-2719-42B5-8136-910DFB029336}" srcOrd="0" destOrd="0" presId="urn:microsoft.com/office/officeart/2005/8/layout/cycle4"/>
    <dgm:cxn modelId="{911D4D6D-1027-4246-B24C-1022F588D307}" srcId="{D50A85D5-E452-4714-A18E-9E23D4AB9F0F}" destId="{DEA38B05-5EFA-4D7E-BE9B-36EAD6C7DCAC}" srcOrd="0" destOrd="0" parTransId="{DFA5A2B6-E6D1-48DA-84E9-E7AFE803468F}" sibTransId="{855C3F1A-8DBC-437D-AF9F-07B5F454A133}"/>
    <dgm:cxn modelId="{1C02FE0A-F612-44A2-B68C-673C2246FDCC}" type="presOf" srcId="{D8921253-FB43-44BA-BCE6-523054C3D61F}" destId="{E6508302-8BB3-4AEE-9728-5D0E8E27DEFB}" srcOrd="0" destOrd="0" presId="urn:microsoft.com/office/officeart/2005/8/layout/cycle4"/>
    <dgm:cxn modelId="{9903CD7A-523A-489C-82B1-DEA9CA902BB2}" type="presOf" srcId="{D50A85D5-E452-4714-A18E-9E23D4AB9F0F}" destId="{DD5B7B01-FFD3-4B82-A372-A2309D16614C}" srcOrd="0" destOrd="0" presId="urn:microsoft.com/office/officeart/2005/8/layout/cycle4"/>
    <dgm:cxn modelId="{6D33192E-1D8F-48EE-8C28-D1658CA9DA34}" srcId="{40EC437D-8A11-4A24-B4E7-98D84324C210}" destId="{B8534BB8-F092-4181-8655-38004D7F1642}" srcOrd="0" destOrd="0" parTransId="{36601F21-B120-45A6-84C1-3ABC29678B41}" sibTransId="{E54A4A6B-1675-43A7-9D7E-0FD3F54463F0}"/>
    <dgm:cxn modelId="{A1D85EFF-661E-46D2-8BF3-D49011557AE0}" type="presParOf" srcId="{DD5B7B01-FFD3-4B82-A372-A2309D16614C}" destId="{18F72192-AFF8-4624-BA9E-A26345B3ED56}" srcOrd="0" destOrd="0" presId="urn:microsoft.com/office/officeart/2005/8/layout/cycle4"/>
    <dgm:cxn modelId="{FD83DE53-E383-49D8-94B5-06A10A384E30}" type="presParOf" srcId="{18F72192-AFF8-4624-BA9E-A26345B3ED56}" destId="{3E7AF231-B0B1-41FF-AFDC-0951846996DC}" srcOrd="0" destOrd="0" presId="urn:microsoft.com/office/officeart/2005/8/layout/cycle4"/>
    <dgm:cxn modelId="{98470468-D5B6-4F65-9513-CE682D7F1731}" type="presParOf" srcId="{3E7AF231-B0B1-41FF-AFDC-0951846996DC}" destId="{20E346BD-61E5-4D51-8545-84DAD1CFFC2D}" srcOrd="0" destOrd="0" presId="urn:microsoft.com/office/officeart/2005/8/layout/cycle4"/>
    <dgm:cxn modelId="{FC5986B8-8ADE-424B-A383-A1624CE8903D}" type="presParOf" srcId="{3E7AF231-B0B1-41FF-AFDC-0951846996DC}" destId="{24C486D9-33D4-443F-9469-C4638C014F7B}" srcOrd="1" destOrd="0" presId="urn:microsoft.com/office/officeart/2005/8/layout/cycle4"/>
    <dgm:cxn modelId="{A457EBB8-8F7F-466D-A7ED-7394F5637795}" type="presParOf" srcId="{18F72192-AFF8-4624-BA9E-A26345B3ED56}" destId="{10E4E6BC-AF57-4E74-BDF7-EC0B479E4EF0}" srcOrd="1" destOrd="0" presId="urn:microsoft.com/office/officeart/2005/8/layout/cycle4"/>
    <dgm:cxn modelId="{0B3DF9A6-9C68-4B8A-91A8-3D3BFCD3672B}" type="presParOf" srcId="{10E4E6BC-AF57-4E74-BDF7-EC0B479E4EF0}" destId="{12D7E6F2-70FC-4E3D-8250-1B492EF43B3D}" srcOrd="0" destOrd="0" presId="urn:microsoft.com/office/officeart/2005/8/layout/cycle4"/>
    <dgm:cxn modelId="{64AB22D6-4E89-4EF1-BB79-412FEC0EF44F}" type="presParOf" srcId="{10E4E6BC-AF57-4E74-BDF7-EC0B479E4EF0}" destId="{1AECD3F3-FAE3-4E11-B501-2D7C51AF5367}" srcOrd="1" destOrd="0" presId="urn:microsoft.com/office/officeart/2005/8/layout/cycle4"/>
    <dgm:cxn modelId="{77DFE993-1DE7-4165-BC0B-1F9BDB9D815F}" type="presParOf" srcId="{18F72192-AFF8-4624-BA9E-A26345B3ED56}" destId="{76278B82-B5AB-4D8E-AA94-4675FFABED04}" srcOrd="2" destOrd="0" presId="urn:microsoft.com/office/officeart/2005/8/layout/cycle4"/>
    <dgm:cxn modelId="{AE2AB5DA-377A-49E9-A5B7-1124A9919408}" type="presParOf" srcId="{76278B82-B5AB-4D8E-AA94-4675FFABED04}" destId="{FC96C2B2-A522-4D6B-B7A6-6914644D2CF3}" srcOrd="0" destOrd="0" presId="urn:microsoft.com/office/officeart/2005/8/layout/cycle4"/>
    <dgm:cxn modelId="{D79FFE3D-4C64-4197-81CE-EB1B30A1D8CE}" type="presParOf" srcId="{76278B82-B5AB-4D8E-AA94-4675FFABED04}" destId="{D5450146-A4E5-4025-95FB-054CE89D5168}" srcOrd="1" destOrd="0" presId="urn:microsoft.com/office/officeart/2005/8/layout/cycle4"/>
    <dgm:cxn modelId="{A2A12D04-4CF7-4B47-BC8C-18E7DF68AA79}" type="presParOf" srcId="{18F72192-AFF8-4624-BA9E-A26345B3ED56}" destId="{B4D6EAF6-59D2-4B10-B425-E7013C1492C0}" srcOrd="3" destOrd="0" presId="urn:microsoft.com/office/officeart/2005/8/layout/cycle4"/>
    <dgm:cxn modelId="{F057CE3C-DBE8-4384-AFC5-7E5DC672328A}" type="presParOf" srcId="{B4D6EAF6-59D2-4B10-B425-E7013C1492C0}" destId="{E6508302-8BB3-4AEE-9728-5D0E8E27DEFB}" srcOrd="0" destOrd="0" presId="urn:microsoft.com/office/officeart/2005/8/layout/cycle4"/>
    <dgm:cxn modelId="{F4B6DF5B-426C-4624-9F4D-71AA87D63D90}" type="presParOf" srcId="{B4D6EAF6-59D2-4B10-B425-E7013C1492C0}" destId="{1DED06D5-81F8-4182-9120-18E47C362EE3}" srcOrd="1" destOrd="0" presId="urn:microsoft.com/office/officeart/2005/8/layout/cycle4"/>
    <dgm:cxn modelId="{95B6390F-B37E-42AB-B342-5F9402C3E0EE}" type="presParOf" srcId="{18F72192-AFF8-4624-BA9E-A26345B3ED56}" destId="{236BF31E-E28F-427E-8602-3FF2BF4A07F5}" srcOrd="4" destOrd="0" presId="urn:microsoft.com/office/officeart/2005/8/layout/cycle4"/>
    <dgm:cxn modelId="{9FFF6B40-C878-4D4B-A4A3-0671F6778C66}" type="presParOf" srcId="{DD5B7B01-FFD3-4B82-A372-A2309D16614C}" destId="{EE00D86E-B169-49A9-8431-C6A2C609F330}" srcOrd="1" destOrd="0" presId="urn:microsoft.com/office/officeart/2005/8/layout/cycle4"/>
    <dgm:cxn modelId="{FF39DDE6-3971-49EA-94E2-3EE4BD5F2D1D}" type="presParOf" srcId="{EE00D86E-B169-49A9-8431-C6A2C609F330}" destId="{B650FD6B-2719-42B5-8136-910DFB029336}" srcOrd="0" destOrd="0" presId="urn:microsoft.com/office/officeart/2005/8/layout/cycle4"/>
    <dgm:cxn modelId="{A348357D-44D0-4AEB-9CE6-BD24DC668949}" type="presParOf" srcId="{EE00D86E-B169-49A9-8431-C6A2C609F330}" destId="{2E288E4B-15DF-40B5-A4B7-656A0ABB79DC}" srcOrd="1" destOrd="0" presId="urn:microsoft.com/office/officeart/2005/8/layout/cycle4"/>
    <dgm:cxn modelId="{D1960F58-9FFD-4214-AFC5-9BCC58BB4DDE}" type="presParOf" srcId="{EE00D86E-B169-49A9-8431-C6A2C609F330}" destId="{AD30F331-1D67-47A1-99FE-D83CEFF62A27}" srcOrd="2" destOrd="0" presId="urn:microsoft.com/office/officeart/2005/8/layout/cycle4"/>
    <dgm:cxn modelId="{9E8DDD10-502D-4071-ACBA-13AA4AE6863C}" type="presParOf" srcId="{EE00D86E-B169-49A9-8431-C6A2C609F330}" destId="{A84C6122-E8D6-4FF5-96CC-01C31142B7C1}" srcOrd="3" destOrd="0" presId="urn:microsoft.com/office/officeart/2005/8/layout/cycle4"/>
    <dgm:cxn modelId="{D91066EE-7C4C-4E56-B64D-5738C090B2D8}" type="presParOf" srcId="{EE00D86E-B169-49A9-8431-C6A2C609F330}" destId="{73F53E3A-ABA2-4FD5-9E62-BC83C4858D04}" srcOrd="4" destOrd="0" presId="urn:microsoft.com/office/officeart/2005/8/layout/cycle4"/>
    <dgm:cxn modelId="{641CFA3F-61AD-4895-9793-EC1131BFED86}" type="presParOf" srcId="{DD5B7B01-FFD3-4B82-A372-A2309D16614C}" destId="{65913090-3823-4643-9F78-8F486AC56708}" srcOrd="2" destOrd="0" presId="urn:microsoft.com/office/officeart/2005/8/layout/cycle4"/>
    <dgm:cxn modelId="{427160AA-BFEB-464E-B1F9-B19E557D9D6C}" type="presParOf" srcId="{DD5B7B01-FFD3-4B82-A372-A2309D16614C}" destId="{ABFEED92-32C4-4246-A5ED-86A6CFF15E2D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56197E-3374-4EA1-AA9A-3C5F68310075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EA87BBC4-7ED3-4B2D-B64B-C271090406AF}">
      <dgm:prSet/>
      <dgm:spPr>
        <a:xfrm>
          <a:off x="1362717" y="1339348"/>
          <a:ext cx="1295004" cy="89289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rtl="0"/>
          <a:r>
            <a:rPr lang="fr-FR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08/01 </a:t>
          </a:r>
          <a:r>
            <a:rPr lang="fr-FR" b="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Fin du dépôt des projets</a:t>
          </a:r>
          <a:endParaRPr lang="fr-FR" b="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315098C9-458E-4883-9683-6797039289F7}" type="parTrans" cxnId="{48D5D4B3-B787-4719-91D3-8A48AB37EEC9}">
      <dgm:prSet/>
      <dgm:spPr/>
      <dgm:t>
        <a:bodyPr/>
        <a:lstStyle/>
        <a:p>
          <a:endParaRPr lang="fr-FR"/>
        </a:p>
      </dgm:t>
    </dgm:pt>
    <dgm:pt modelId="{2DB5EB79-AEC8-49FA-8DA4-70252184ABB0}" type="sibTrans" cxnId="{48D5D4B3-B787-4719-91D3-8A48AB37EEC9}">
      <dgm:prSet/>
      <dgm:spPr/>
      <dgm:t>
        <a:bodyPr/>
        <a:lstStyle/>
        <a:p>
          <a:endParaRPr lang="fr-FR"/>
        </a:p>
      </dgm:t>
    </dgm:pt>
    <dgm:pt modelId="{2E0762D5-26D0-4517-9499-FE09F7FADD5E}">
      <dgm:prSet/>
      <dgm:spPr>
        <a:xfrm>
          <a:off x="2722472" y="0"/>
          <a:ext cx="1295004" cy="89289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rtl="0"/>
          <a:r>
            <a:rPr lang="fr-FR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01/04</a:t>
          </a:r>
          <a:r>
            <a:rPr lang="fr-FR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Publication des résultats</a:t>
          </a:r>
          <a:endParaRPr lang="fr-FR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46E10054-E91A-444E-976B-77FF9ECBDCED}" type="parTrans" cxnId="{78F5B4A2-E3B2-4FD1-AEED-2580F2FB8B74}">
      <dgm:prSet/>
      <dgm:spPr/>
      <dgm:t>
        <a:bodyPr/>
        <a:lstStyle/>
        <a:p>
          <a:endParaRPr lang="fr-FR"/>
        </a:p>
      </dgm:t>
    </dgm:pt>
    <dgm:pt modelId="{C480D6E2-DFDC-4784-AF96-2DB14CA6ECD6}" type="sibTrans" cxnId="{78F5B4A2-E3B2-4FD1-AEED-2580F2FB8B74}">
      <dgm:prSet/>
      <dgm:spPr/>
      <dgm:t>
        <a:bodyPr/>
        <a:lstStyle/>
        <a:p>
          <a:endParaRPr lang="fr-FR"/>
        </a:p>
      </dgm:t>
    </dgm:pt>
    <dgm:pt modelId="{03885D04-5430-46CD-B6A4-1A5B7FA65C8C}">
      <dgm:prSet/>
      <dgm:spPr>
        <a:xfrm>
          <a:off x="2961" y="0"/>
          <a:ext cx="1295004" cy="89289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rtl="0"/>
          <a:r>
            <a:rPr lang="fr-FR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06/11</a:t>
          </a:r>
          <a:r>
            <a:rPr lang="fr-FR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 Publication de l’appel à manifestation d’intérêt</a:t>
          </a:r>
          <a:endParaRPr lang="fr-FR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45366133-95D2-4300-A2C5-CBDEA796263F}" type="parTrans" cxnId="{4A22377A-C1E3-4B6D-B94C-394DB99D0EAC}">
      <dgm:prSet/>
      <dgm:spPr/>
      <dgm:t>
        <a:bodyPr/>
        <a:lstStyle/>
        <a:p>
          <a:endParaRPr lang="fr-FR"/>
        </a:p>
      </dgm:t>
    </dgm:pt>
    <dgm:pt modelId="{0164A0EC-2D92-4FDB-B617-6BE52D42C946}" type="sibTrans" cxnId="{4A22377A-C1E3-4B6D-B94C-394DB99D0EAC}">
      <dgm:prSet/>
      <dgm:spPr/>
      <dgm:t>
        <a:bodyPr/>
        <a:lstStyle/>
        <a:p>
          <a:endParaRPr lang="fr-FR"/>
        </a:p>
      </dgm:t>
    </dgm:pt>
    <dgm:pt modelId="{9A794BF4-1DE2-4CF4-82BF-0D846F79DCCE}">
      <dgm:prSet/>
      <dgm:spPr>
        <a:xfrm>
          <a:off x="5441982" y="0"/>
          <a:ext cx="1295004" cy="89289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rtl="0"/>
          <a:r>
            <a:rPr lang="fr-FR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31/12/24</a:t>
          </a:r>
          <a:r>
            <a:rPr lang="fr-FR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Sortie des places au plus tard liées à l’AMI</a:t>
          </a:r>
          <a:endParaRPr lang="fr-FR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F5F20E73-2E1C-4610-B9F8-46CFC4917657}" type="parTrans" cxnId="{FC1C0DB1-CA48-4636-A89A-73C700F2F68D}">
      <dgm:prSet/>
      <dgm:spPr/>
      <dgm:t>
        <a:bodyPr/>
        <a:lstStyle/>
        <a:p>
          <a:endParaRPr lang="fr-FR"/>
        </a:p>
      </dgm:t>
    </dgm:pt>
    <dgm:pt modelId="{844ABB6D-B10F-4873-BB1F-69A5504B947F}" type="sibTrans" cxnId="{FC1C0DB1-CA48-4636-A89A-73C700F2F68D}">
      <dgm:prSet/>
      <dgm:spPr/>
      <dgm:t>
        <a:bodyPr/>
        <a:lstStyle/>
        <a:p>
          <a:endParaRPr lang="fr-FR"/>
        </a:p>
      </dgm:t>
    </dgm:pt>
    <dgm:pt modelId="{4B0C0980-3EE6-4195-AE4D-A4A1D2F616A4}">
      <dgm:prSet/>
      <dgm:spPr>
        <a:xfrm>
          <a:off x="4082227" y="1339348"/>
          <a:ext cx="1295004" cy="89289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rtl="0"/>
          <a:r>
            <a:rPr lang="fr-FR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Courant 2024</a:t>
          </a:r>
        </a:p>
        <a:p>
          <a:pPr rtl="0"/>
          <a:r>
            <a:rPr lang="fr-FR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Nouveaux projets AAP, AAC, AMI…</a:t>
          </a:r>
          <a:endParaRPr lang="fr-FR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11777D12-6EB6-4A3F-B5D1-434A58EDEFC0}" type="parTrans" cxnId="{A8B51426-EFCA-4634-9F10-B711026E374A}">
      <dgm:prSet/>
      <dgm:spPr/>
      <dgm:t>
        <a:bodyPr/>
        <a:lstStyle/>
        <a:p>
          <a:endParaRPr lang="fr-FR"/>
        </a:p>
      </dgm:t>
    </dgm:pt>
    <dgm:pt modelId="{EB69011C-6A0E-4733-8DA2-17F01EC1988E}" type="sibTrans" cxnId="{A8B51426-EFCA-4634-9F10-B711026E374A}">
      <dgm:prSet/>
      <dgm:spPr/>
      <dgm:t>
        <a:bodyPr/>
        <a:lstStyle/>
        <a:p>
          <a:endParaRPr lang="fr-FR"/>
        </a:p>
      </dgm:t>
    </dgm:pt>
    <dgm:pt modelId="{4BE439F3-D5DB-4AA3-9CC9-B19BFCB914F3}" type="pres">
      <dgm:prSet presAssocID="{AE56197E-3374-4EA1-AA9A-3C5F6831007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0BD1580-B599-4251-BB27-D4ED9AAAD583}" type="pres">
      <dgm:prSet presAssocID="{AE56197E-3374-4EA1-AA9A-3C5F68310075}" presName="arrow" presStyleLbl="bgShp" presStyleIdx="0" presStyleCnt="1"/>
      <dgm:spPr>
        <a:xfrm>
          <a:off x="0" y="669674"/>
          <a:ext cx="7488833" cy="892899"/>
        </a:xfrm>
        <a:prstGeom prst="notchedRightArrow">
          <a:avLst/>
        </a:prstGeom>
        <a:solidFill>
          <a:srgbClr val="005841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fr-FR"/>
        </a:p>
      </dgm:t>
    </dgm:pt>
    <dgm:pt modelId="{FA9C8938-185C-4D43-9B06-B3401DB72BAA}" type="pres">
      <dgm:prSet presAssocID="{AE56197E-3374-4EA1-AA9A-3C5F68310075}" presName="points" presStyleCnt="0"/>
      <dgm:spPr/>
    </dgm:pt>
    <dgm:pt modelId="{03071B1C-2EAE-495F-B571-07FB5DACEFEA}" type="pres">
      <dgm:prSet presAssocID="{03885D04-5430-46CD-B6A4-1A5B7FA65C8C}" presName="compositeA" presStyleCnt="0"/>
      <dgm:spPr/>
    </dgm:pt>
    <dgm:pt modelId="{404C950C-D2E1-4CFF-8BF6-9AFBA8BBC026}" type="pres">
      <dgm:prSet presAssocID="{03885D04-5430-46CD-B6A4-1A5B7FA65C8C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33E39D7-01ED-439C-A4D2-0EAF49A3D56C}" type="pres">
      <dgm:prSet presAssocID="{03885D04-5430-46CD-B6A4-1A5B7FA65C8C}" presName="circleA" presStyleLbl="node1" presStyleIdx="0" presStyleCnt="5"/>
      <dgm:spPr>
        <a:xfrm>
          <a:off x="538851" y="1004511"/>
          <a:ext cx="223224" cy="223224"/>
        </a:xfrm>
        <a:prstGeom prst="ellipse">
          <a:avLst/>
        </a:prstGeom>
        <a:solidFill>
          <a:srgbClr val="005841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17BAE94F-56B4-4504-A8FC-D233BD42A203}" type="pres">
      <dgm:prSet presAssocID="{03885D04-5430-46CD-B6A4-1A5B7FA65C8C}" presName="spaceA" presStyleCnt="0"/>
      <dgm:spPr/>
    </dgm:pt>
    <dgm:pt modelId="{6016C0F3-B4BE-4202-BCC6-E11C6386E8C6}" type="pres">
      <dgm:prSet presAssocID="{0164A0EC-2D92-4FDB-B617-6BE52D42C946}" presName="space" presStyleCnt="0"/>
      <dgm:spPr/>
    </dgm:pt>
    <dgm:pt modelId="{DE63742E-654D-4AB2-957B-7DD131FCABD6}" type="pres">
      <dgm:prSet presAssocID="{EA87BBC4-7ED3-4B2D-B64B-C271090406AF}" presName="compositeB" presStyleCnt="0"/>
      <dgm:spPr/>
    </dgm:pt>
    <dgm:pt modelId="{9CA5983B-3AAD-4754-B41C-E93F3AC8D120}" type="pres">
      <dgm:prSet presAssocID="{EA87BBC4-7ED3-4B2D-B64B-C271090406AF}" presName="text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FD3CF51-D266-4746-8C75-81FC664D7EC5}" type="pres">
      <dgm:prSet presAssocID="{EA87BBC4-7ED3-4B2D-B64B-C271090406AF}" presName="circleB" presStyleLbl="node1" presStyleIdx="1" presStyleCnt="5"/>
      <dgm:spPr>
        <a:xfrm>
          <a:off x="1898607" y="1004511"/>
          <a:ext cx="223224" cy="223224"/>
        </a:xfrm>
        <a:prstGeom prst="ellipse">
          <a:avLst/>
        </a:prstGeom>
        <a:solidFill>
          <a:srgbClr val="005841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B9BDC06F-89BF-48FC-BB9A-56652394F5A2}" type="pres">
      <dgm:prSet presAssocID="{EA87BBC4-7ED3-4B2D-B64B-C271090406AF}" presName="spaceB" presStyleCnt="0"/>
      <dgm:spPr/>
    </dgm:pt>
    <dgm:pt modelId="{D163400D-EC0D-4F4C-938E-6A962F0041C4}" type="pres">
      <dgm:prSet presAssocID="{2DB5EB79-AEC8-49FA-8DA4-70252184ABB0}" presName="space" presStyleCnt="0"/>
      <dgm:spPr/>
    </dgm:pt>
    <dgm:pt modelId="{DCDF24FD-A9EE-4E01-BEBE-12C12A2FB11C}" type="pres">
      <dgm:prSet presAssocID="{2E0762D5-26D0-4517-9499-FE09F7FADD5E}" presName="compositeA" presStyleCnt="0"/>
      <dgm:spPr/>
    </dgm:pt>
    <dgm:pt modelId="{D9CA21A6-3E02-4331-85A5-11F25450FA56}" type="pres">
      <dgm:prSet presAssocID="{2E0762D5-26D0-4517-9499-FE09F7FADD5E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022FEEC-72E8-4EAE-88D7-F327C8CF04AE}" type="pres">
      <dgm:prSet presAssocID="{2E0762D5-26D0-4517-9499-FE09F7FADD5E}" presName="circleA" presStyleLbl="node1" presStyleIdx="2" presStyleCnt="5"/>
      <dgm:spPr>
        <a:xfrm>
          <a:off x="3258362" y="1004511"/>
          <a:ext cx="223224" cy="223224"/>
        </a:xfrm>
        <a:prstGeom prst="ellipse">
          <a:avLst/>
        </a:prstGeom>
        <a:solidFill>
          <a:srgbClr val="005841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8A0CCEC3-600D-44A6-8218-154714019CFB}" type="pres">
      <dgm:prSet presAssocID="{2E0762D5-26D0-4517-9499-FE09F7FADD5E}" presName="spaceA" presStyleCnt="0"/>
      <dgm:spPr/>
    </dgm:pt>
    <dgm:pt modelId="{36BC61A3-012B-4A2A-BBC8-DF99F339ACC8}" type="pres">
      <dgm:prSet presAssocID="{C480D6E2-DFDC-4784-AF96-2DB14CA6ECD6}" presName="space" presStyleCnt="0"/>
      <dgm:spPr/>
    </dgm:pt>
    <dgm:pt modelId="{419C9037-C47B-4154-83A2-9F7CF93CCC17}" type="pres">
      <dgm:prSet presAssocID="{4B0C0980-3EE6-4195-AE4D-A4A1D2F616A4}" presName="compositeB" presStyleCnt="0"/>
      <dgm:spPr/>
    </dgm:pt>
    <dgm:pt modelId="{198F7517-021A-4C0F-884A-253D687B608D}" type="pres">
      <dgm:prSet presAssocID="{4B0C0980-3EE6-4195-AE4D-A4A1D2F616A4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36F788E-B7D0-4287-B775-E57E1C662303}" type="pres">
      <dgm:prSet presAssocID="{4B0C0980-3EE6-4195-AE4D-A4A1D2F616A4}" presName="circleB" presStyleLbl="node1" presStyleIdx="3" presStyleCnt="5"/>
      <dgm:spPr>
        <a:xfrm>
          <a:off x="4618117" y="1004511"/>
          <a:ext cx="223224" cy="223224"/>
        </a:xfrm>
        <a:prstGeom prst="ellipse">
          <a:avLst/>
        </a:prstGeom>
        <a:solidFill>
          <a:srgbClr val="005841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F0AA7F06-1833-4B55-BBE9-4E96D9314C45}" type="pres">
      <dgm:prSet presAssocID="{4B0C0980-3EE6-4195-AE4D-A4A1D2F616A4}" presName="spaceB" presStyleCnt="0"/>
      <dgm:spPr/>
    </dgm:pt>
    <dgm:pt modelId="{147D4870-65DB-4F89-B99C-68C4B663FAEA}" type="pres">
      <dgm:prSet presAssocID="{EB69011C-6A0E-4733-8DA2-17F01EC1988E}" presName="space" presStyleCnt="0"/>
      <dgm:spPr/>
    </dgm:pt>
    <dgm:pt modelId="{D4799F0A-9001-486F-BB3E-79C6C3E3BDCD}" type="pres">
      <dgm:prSet presAssocID="{9A794BF4-1DE2-4CF4-82BF-0D846F79DCCE}" presName="compositeA" presStyleCnt="0"/>
      <dgm:spPr/>
    </dgm:pt>
    <dgm:pt modelId="{1670F22B-A87E-4804-A491-78E2249AC379}" type="pres">
      <dgm:prSet presAssocID="{9A794BF4-1DE2-4CF4-82BF-0D846F79DCCE}" presName="textA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478DBEE-5784-4097-9B04-3B3E84E7C2F4}" type="pres">
      <dgm:prSet presAssocID="{9A794BF4-1DE2-4CF4-82BF-0D846F79DCCE}" presName="circleA" presStyleLbl="node1" presStyleIdx="4" presStyleCnt="5"/>
      <dgm:spPr>
        <a:xfrm>
          <a:off x="5977872" y="1004511"/>
          <a:ext cx="223224" cy="223224"/>
        </a:xfrm>
        <a:prstGeom prst="ellipse">
          <a:avLst/>
        </a:prstGeom>
        <a:solidFill>
          <a:srgbClr val="005841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53A0D8F3-A31D-4E25-804D-E43F32B144A6}" type="pres">
      <dgm:prSet presAssocID="{9A794BF4-1DE2-4CF4-82BF-0D846F79DCCE}" presName="spaceA" presStyleCnt="0"/>
      <dgm:spPr/>
    </dgm:pt>
  </dgm:ptLst>
  <dgm:cxnLst>
    <dgm:cxn modelId="{FC1C0DB1-CA48-4636-A89A-73C700F2F68D}" srcId="{AE56197E-3374-4EA1-AA9A-3C5F68310075}" destId="{9A794BF4-1DE2-4CF4-82BF-0D846F79DCCE}" srcOrd="4" destOrd="0" parTransId="{F5F20E73-2E1C-4610-B9F8-46CFC4917657}" sibTransId="{844ABB6D-B10F-4873-BB1F-69A5504B947F}"/>
    <dgm:cxn modelId="{5E958C3F-1167-4C4F-B179-616A6E135D25}" type="presOf" srcId="{2E0762D5-26D0-4517-9499-FE09F7FADD5E}" destId="{D9CA21A6-3E02-4331-85A5-11F25450FA56}" srcOrd="0" destOrd="0" presId="urn:microsoft.com/office/officeart/2005/8/layout/hProcess11"/>
    <dgm:cxn modelId="{AFD69C65-E39C-4999-BFD2-BCF5026DFC47}" type="presOf" srcId="{4B0C0980-3EE6-4195-AE4D-A4A1D2F616A4}" destId="{198F7517-021A-4C0F-884A-253D687B608D}" srcOrd="0" destOrd="0" presId="urn:microsoft.com/office/officeart/2005/8/layout/hProcess11"/>
    <dgm:cxn modelId="{4D653E8E-CB2F-4AA7-828A-EC44ECC6E73F}" type="presOf" srcId="{9A794BF4-1DE2-4CF4-82BF-0D846F79DCCE}" destId="{1670F22B-A87E-4804-A491-78E2249AC379}" srcOrd="0" destOrd="0" presId="urn:microsoft.com/office/officeart/2005/8/layout/hProcess11"/>
    <dgm:cxn modelId="{A8B51426-EFCA-4634-9F10-B711026E374A}" srcId="{AE56197E-3374-4EA1-AA9A-3C5F68310075}" destId="{4B0C0980-3EE6-4195-AE4D-A4A1D2F616A4}" srcOrd="3" destOrd="0" parTransId="{11777D12-6EB6-4A3F-B5D1-434A58EDEFC0}" sibTransId="{EB69011C-6A0E-4733-8DA2-17F01EC1988E}"/>
    <dgm:cxn modelId="{4A22377A-C1E3-4B6D-B94C-394DB99D0EAC}" srcId="{AE56197E-3374-4EA1-AA9A-3C5F68310075}" destId="{03885D04-5430-46CD-B6A4-1A5B7FA65C8C}" srcOrd="0" destOrd="0" parTransId="{45366133-95D2-4300-A2C5-CBDEA796263F}" sibTransId="{0164A0EC-2D92-4FDB-B617-6BE52D42C946}"/>
    <dgm:cxn modelId="{48D5D4B3-B787-4719-91D3-8A48AB37EEC9}" srcId="{AE56197E-3374-4EA1-AA9A-3C5F68310075}" destId="{EA87BBC4-7ED3-4B2D-B64B-C271090406AF}" srcOrd="1" destOrd="0" parTransId="{315098C9-458E-4883-9683-6797039289F7}" sibTransId="{2DB5EB79-AEC8-49FA-8DA4-70252184ABB0}"/>
    <dgm:cxn modelId="{C6512B03-4BCD-4EE1-9CE7-22A6368D6ABA}" type="presOf" srcId="{03885D04-5430-46CD-B6A4-1A5B7FA65C8C}" destId="{404C950C-D2E1-4CFF-8BF6-9AFBA8BBC026}" srcOrd="0" destOrd="0" presId="urn:microsoft.com/office/officeart/2005/8/layout/hProcess11"/>
    <dgm:cxn modelId="{78F5B4A2-E3B2-4FD1-AEED-2580F2FB8B74}" srcId="{AE56197E-3374-4EA1-AA9A-3C5F68310075}" destId="{2E0762D5-26D0-4517-9499-FE09F7FADD5E}" srcOrd="2" destOrd="0" parTransId="{46E10054-E91A-444E-976B-77FF9ECBDCED}" sibTransId="{C480D6E2-DFDC-4784-AF96-2DB14CA6ECD6}"/>
    <dgm:cxn modelId="{7406E9A2-7395-4325-BD70-792A9F32AA9B}" type="presOf" srcId="{EA87BBC4-7ED3-4B2D-B64B-C271090406AF}" destId="{9CA5983B-3AAD-4754-B41C-E93F3AC8D120}" srcOrd="0" destOrd="0" presId="urn:microsoft.com/office/officeart/2005/8/layout/hProcess11"/>
    <dgm:cxn modelId="{6A9B48F1-B90F-4569-A7D2-8CDCABA1B3D2}" type="presOf" srcId="{AE56197E-3374-4EA1-AA9A-3C5F68310075}" destId="{4BE439F3-D5DB-4AA3-9CC9-B19BFCB914F3}" srcOrd="0" destOrd="0" presId="urn:microsoft.com/office/officeart/2005/8/layout/hProcess11"/>
    <dgm:cxn modelId="{0CECD9A6-F772-4EEC-B092-E0E9009EEDD0}" type="presParOf" srcId="{4BE439F3-D5DB-4AA3-9CC9-B19BFCB914F3}" destId="{90BD1580-B599-4251-BB27-D4ED9AAAD583}" srcOrd="0" destOrd="0" presId="urn:microsoft.com/office/officeart/2005/8/layout/hProcess11"/>
    <dgm:cxn modelId="{67AA7405-57C9-41F1-9522-EF5907E99EDE}" type="presParOf" srcId="{4BE439F3-D5DB-4AA3-9CC9-B19BFCB914F3}" destId="{FA9C8938-185C-4D43-9B06-B3401DB72BAA}" srcOrd="1" destOrd="0" presId="urn:microsoft.com/office/officeart/2005/8/layout/hProcess11"/>
    <dgm:cxn modelId="{2F3DBC72-1831-414C-953B-874996164196}" type="presParOf" srcId="{FA9C8938-185C-4D43-9B06-B3401DB72BAA}" destId="{03071B1C-2EAE-495F-B571-07FB5DACEFEA}" srcOrd="0" destOrd="0" presId="urn:microsoft.com/office/officeart/2005/8/layout/hProcess11"/>
    <dgm:cxn modelId="{5737838D-65F5-4F4B-B746-D0054A755C6B}" type="presParOf" srcId="{03071B1C-2EAE-495F-B571-07FB5DACEFEA}" destId="{404C950C-D2E1-4CFF-8BF6-9AFBA8BBC026}" srcOrd="0" destOrd="0" presId="urn:microsoft.com/office/officeart/2005/8/layout/hProcess11"/>
    <dgm:cxn modelId="{ED048C47-AAF3-4A6E-8578-D561D55FFE07}" type="presParOf" srcId="{03071B1C-2EAE-495F-B571-07FB5DACEFEA}" destId="{633E39D7-01ED-439C-A4D2-0EAF49A3D56C}" srcOrd="1" destOrd="0" presId="urn:microsoft.com/office/officeart/2005/8/layout/hProcess11"/>
    <dgm:cxn modelId="{CFE3B074-3D3F-4752-97E4-0B1316F8DE5E}" type="presParOf" srcId="{03071B1C-2EAE-495F-B571-07FB5DACEFEA}" destId="{17BAE94F-56B4-4504-A8FC-D233BD42A203}" srcOrd="2" destOrd="0" presId="urn:microsoft.com/office/officeart/2005/8/layout/hProcess11"/>
    <dgm:cxn modelId="{C7FF8AED-A541-4786-AF9D-5CBD24580DF5}" type="presParOf" srcId="{FA9C8938-185C-4D43-9B06-B3401DB72BAA}" destId="{6016C0F3-B4BE-4202-BCC6-E11C6386E8C6}" srcOrd="1" destOrd="0" presId="urn:microsoft.com/office/officeart/2005/8/layout/hProcess11"/>
    <dgm:cxn modelId="{9CF2F483-B888-4B6A-B447-0E1F36F0CD1A}" type="presParOf" srcId="{FA9C8938-185C-4D43-9B06-B3401DB72BAA}" destId="{DE63742E-654D-4AB2-957B-7DD131FCABD6}" srcOrd="2" destOrd="0" presId="urn:microsoft.com/office/officeart/2005/8/layout/hProcess11"/>
    <dgm:cxn modelId="{0DDA26F7-6407-4D3F-86B7-5DCF6008839D}" type="presParOf" srcId="{DE63742E-654D-4AB2-957B-7DD131FCABD6}" destId="{9CA5983B-3AAD-4754-B41C-E93F3AC8D120}" srcOrd="0" destOrd="0" presId="urn:microsoft.com/office/officeart/2005/8/layout/hProcess11"/>
    <dgm:cxn modelId="{948F4F08-EC5B-4D3C-BD45-5B1D930C1691}" type="presParOf" srcId="{DE63742E-654D-4AB2-957B-7DD131FCABD6}" destId="{9FD3CF51-D266-4746-8C75-81FC664D7EC5}" srcOrd="1" destOrd="0" presId="urn:microsoft.com/office/officeart/2005/8/layout/hProcess11"/>
    <dgm:cxn modelId="{13C7B335-7CCE-4A00-8383-C9B3666FBA2E}" type="presParOf" srcId="{DE63742E-654D-4AB2-957B-7DD131FCABD6}" destId="{B9BDC06F-89BF-48FC-BB9A-56652394F5A2}" srcOrd="2" destOrd="0" presId="urn:microsoft.com/office/officeart/2005/8/layout/hProcess11"/>
    <dgm:cxn modelId="{4B18C954-8A6F-42AA-98C5-E0CDCF0331E3}" type="presParOf" srcId="{FA9C8938-185C-4D43-9B06-B3401DB72BAA}" destId="{D163400D-EC0D-4F4C-938E-6A962F0041C4}" srcOrd="3" destOrd="0" presId="urn:microsoft.com/office/officeart/2005/8/layout/hProcess11"/>
    <dgm:cxn modelId="{9E264D74-88E2-4C90-A121-72AEBC31D44B}" type="presParOf" srcId="{FA9C8938-185C-4D43-9B06-B3401DB72BAA}" destId="{DCDF24FD-A9EE-4E01-BEBE-12C12A2FB11C}" srcOrd="4" destOrd="0" presId="urn:microsoft.com/office/officeart/2005/8/layout/hProcess11"/>
    <dgm:cxn modelId="{510DD160-F1F2-49CE-B97E-EC3ADCECFCFC}" type="presParOf" srcId="{DCDF24FD-A9EE-4E01-BEBE-12C12A2FB11C}" destId="{D9CA21A6-3E02-4331-85A5-11F25450FA56}" srcOrd="0" destOrd="0" presId="urn:microsoft.com/office/officeart/2005/8/layout/hProcess11"/>
    <dgm:cxn modelId="{55F9BBA2-1310-4522-9EA9-A717491EC270}" type="presParOf" srcId="{DCDF24FD-A9EE-4E01-BEBE-12C12A2FB11C}" destId="{C022FEEC-72E8-4EAE-88D7-F327C8CF04AE}" srcOrd="1" destOrd="0" presId="urn:microsoft.com/office/officeart/2005/8/layout/hProcess11"/>
    <dgm:cxn modelId="{A0E79322-0FE2-413E-BDA3-EBA4F3321EB1}" type="presParOf" srcId="{DCDF24FD-A9EE-4E01-BEBE-12C12A2FB11C}" destId="{8A0CCEC3-600D-44A6-8218-154714019CFB}" srcOrd="2" destOrd="0" presId="urn:microsoft.com/office/officeart/2005/8/layout/hProcess11"/>
    <dgm:cxn modelId="{1A42B8AA-EDDE-40EE-9423-28FADD6479EE}" type="presParOf" srcId="{FA9C8938-185C-4D43-9B06-B3401DB72BAA}" destId="{36BC61A3-012B-4A2A-BBC8-DF99F339ACC8}" srcOrd="5" destOrd="0" presId="urn:microsoft.com/office/officeart/2005/8/layout/hProcess11"/>
    <dgm:cxn modelId="{FA6EFC90-68DB-43D4-A947-AC892BD90C3E}" type="presParOf" srcId="{FA9C8938-185C-4D43-9B06-B3401DB72BAA}" destId="{419C9037-C47B-4154-83A2-9F7CF93CCC17}" srcOrd="6" destOrd="0" presId="urn:microsoft.com/office/officeart/2005/8/layout/hProcess11"/>
    <dgm:cxn modelId="{2B1F9E7F-9DF4-4207-83B0-34D75AD1D0B4}" type="presParOf" srcId="{419C9037-C47B-4154-83A2-9F7CF93CCC17}" destId="{198F7517-021A-4C0F-884A-253D687B608D}" srcOrd="0" destOrd="0" presId="urn:microsoft.com/office/officeart/2005/8/layout/hProcess11"/>
    <dgm:cxn modelId="{C321FEE8-3B53-4B0F-B71D-73D6649E24CC}" type="presParOf" srcId="{419C9037-C47B-4154-83A2-9F7CF93CCC17}" destId="{436F788E-B7D0-4287-B775-E57E1C662303}" srcOrd="1" destOrd="0" presId="urn:microsoft.com/office/officeart/2005/8/layout/hProcess11"/>
    <dgm:cxn modelId="{265E8CCB-69BE-426C-A9AA-ED4B7AB1FADE}" type="presParOf" srcId="{419C9037-C47B-4154-83A2-9F7CF93CCC17}" destId="{F0AA7F06-1833-4B55-BBE9-4E96D9314C45}" srcOrd="2" destOrd="0" presId="urn:microsoft.com/office/officeart/2005/8/layout/hProcess11"/>
    <dgm:cxn modelId="{DCD68302-0490-4245-AFEC-C9BF4154B701}" type="presParOf" srcId="{FA9C8938-185C-4D43-9B06-B3401DB72BAA}" destId="{147D4870-65DB-4F89-B99C-68C4B663FAEA}" srcOrd="7" destOrd="0" presId="urn:microsoft.com/office/officeart/2005/8/layout/hProcess11"/>
    <dgm:cxn modelId="{E1207319-DC14-4A40-B2E4-ECAB100E4FF3}" type="presParOf" srcId="{FA9C8938-185C-4D43-9B06-B3401DB72BAA}" destId="{D4799F0A-9001-486F-BB3E-79C6C3E3BDCD}" srcOrd="8" destOrd="0" presId="urn:microsoft.com/office/officeart/2005/8/layout/hProcess11"/>
    <dgm:cxn modelId="{0E9C7F20-CB56-44DC-8E99-5F1404B0D2BC}" type="presParOf" srcId="{D4799F0A-9001-486F-BB3E-79C6C3E3BDCD}" destId="{1670F22B-A87E-4804-A491-78E2249AC379}" srcOrd="0" destOrd="0" presId="urn:microsoft.com/office/officeart/2005/8/layout/hProcess11"/>
    <dgm:cxn modelId="{0B1204A4-5130-42A8-A236-CA3BD2996ADA}" type="presParOf" srcId="{D4799F0A-9001-486F-BB3E-79C6C3E3BDCD}" destId="{6478DBEE-5784-4097-9B04-3B3E84E7C2F4}" srcOrd="1" destOrd="0" presId="urn:microsoft.com/office/officeart/2005/8/layout/hProcess11"/>
    <dgm:cxn modelId="{75AF4DE1-18AF-466E-8B3E-A4746CB517A1}" type="presParOf" srcId="{D4799F0A-9001-486F-BB3E-79C6C3E3BDCD}" destId="{53A0D8F3-A31D-4E25-804D-E43F32B144A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96C2B2-A522-4D6B-B7A6-6914644D2CF3}">
      <dsp:nvSpPr>
        <dsp:cNvPr id="0" name=""/>
        <dsp:cNvSpPr/>
      </dsp:nvSpPr>
      <dsp:spPr>
        <a:xfrm>
          <a:off x="3261804" y="2566531"/>
          <a:ext cx="2579612" cy="2078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-27207"/>
              <a:lumOff val="2689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/>
            <a:t>Montant repérage précoce (CAMSP, PCO…)</a:t>
          </a:r>
          <a:endParaRPr lang="fr-FR" sz="1100" kern="1200" dirty="0"/>
        </a:p>
      </dsp:txBody>
      <dsp:txXfrm>
        <a:off x="4081336" y="3131691"/>
        <a:ext cx="1714432" cy="1467240"/>
      </dsp:txXfrm>
    </dsp:sp>
    <dsp:sp modelId="{E6508302-8BB3-4AEE-9728-5D0E8E27DEFB}">
      <dsp:nvSpPr>
        <dsp:cNvPr id="0" name=""/>
        <dsp:cNvSpPr/>
      </dsp:nvSpPr>
      <dsp:spPr>
        <a:xfrm>
          <a:off x="-66143" y="2669471"/>
          <a:ext cx="2501163" cy="20698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-40810"/>
              <a:lumOff val="403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/>
            <a:t>Montant pour l’appui à l’école</a:t>
          </a:r>
          <a:endParaRPr lang="fr-FR" sz="1100" kern="1200" dirty="0"/>
        </a:p>
      </dsp:txBody>
      <dsp:txXfrm>
        <a:off x="-20675" y="3232407"/>
        <a:ext cx="1659878" cy="1461469"/>
      </dsp:txXfrm>
    </dsp:sp>
    <dsp:sp modelId="{12D7E6F2-70FC-4E3D-8250-1B492EF43B3D}">
      <dsp:nvSpPr>
        <dsp:cNvPr id="0" name=""/>
        <dsp:cNvSpPr/>
      </dsp:nvSpPr>
      <dsp:spPr>
        <a:xfrm>
          <a:off x="3552396" y="-3570"/>
          <a:ext cx="2376918" cy="20484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-13603"/>
              <a:lumOff val="134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/>
            <a:t>Montant socle : nouvelles solutions adultes</a:t>
          </a:r>
          <a:endParaRPr lang="fr-FR" sz="1100" kern="1200" dirty="0"/>
        </a:p>
      </dsp:txBody>
      <dsp:txXfrm>
        <a:off x="4310469" y="41428"/>
        <a:ext cx="1573847" cy="1446354"/>
      </dsp:txXfrm>
    </dsp:sp>
    <dsp:sp modelId="{20E346BD-61E5-4D51-8545-84DAD1CFFC2D}">
      <dsp:nvSpPr>
        <dsp:cNvPr id="0" name=""/>
        <dsp:cNvSpPr/>
      </dsp:nvSpPr>
      <dsp:spPr>
        <a:xfrm>
          <a:off x="18125" y="-31485"/>
          <a:ext cx="2524879" cy="20617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/>
            <a:t>Montant socle : nouvelles solutions enfants</a:t>
          </a:r>
          <a:endParaRPr lang="fr-FR" sz="1100" kern="1200" dirty="0"/>
        </a:p>
      </dsp:txBody>
      <dsp:txXfrm>
        <a:off x="63416" y="13806"/>
        <a:ext cx="1676833" cy="1455765"/>
      </dsp:txXfrm>
    </dsp:sp>
    <dsp:sp modelId="{B650FD6B-2719-42B5-8136-910DFB029336}">
      <dsp:nvSpPr>
        <dsp:cNvPr id="0" name=""/>
        <dsp:cNvSpPr/>
      </dsp:nvSpPr>
      <dsp:spPr>
        <a:xfrm>
          <a:off x="1372398" y="821851"/>
          <a:ext cx="1519504" cy="1523363"/>
        </a:xfrm>
        <a:prstGeom prst="pieWedge">
          <a:avLst/>
        </a:prstGeom>
        <a:solidFill>
          <a:srgbClr val="E044B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kern="1200" dirty="0" smtClean="0">
              <a:solidFill>
                <a:schemeClr val="tx1"/>
              </a:solidFill>
            </a:rPr>
            <a:t>85,2 M€</a:t>
          </a:r>
          <a:endParaRPr lang="fr-FR" sz="1400" b="0" kern="1200" dirty="0">
            <a:solidFill>
              <a:schemeClr val="tx1"/>
            </a:solidFill>
          </a:endParaRPr>
        </a:p>
      </dsp:txBody>
      <dsp:txXfrm>
        <a:off x="1817450" y="1268034"/>
        <a:ext cx="1074452" cy="1077180"/>
      </dsp:txXfrm>
    </dsp:sp>
    <dsp:sp modelId="{2E288E4B-15DF-40B5-A4B7-656A0ABB79DC}">
      <dsp:nvSpPr>
        <dsp:cNvPr id="0" name=""/>
        <dsp:cNvSpPr/>
      </dsp:nvSpPr>
      <dsp:spPr>
        <a:xfrm rot="5400000">
          <a:off x="2915621" y="517534"/>
          <a:ext cx="1918452" cy="1988896"/>
        </a:xfrm>
        <a:prstGeom prst="pieWedg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solidFill>
                <a:schemeClr val="tx1"/>
              </a:solidFill>
            </a:rPr>
            <a:t>144,5 M€</a:t>
          </a:r>
          <a:endParaRPr lang="fr-FR" sz="1400" kern="1200" dirty="0">
            <a:solidFill>
              <a:schemeClr val="tx1"/>
            </a:solidFill>
          </a:endParaRPr>
        </a:p>
      </dsp:txBody>
      <dsp:txXfrm rot="-5400000">
        <a:off x="2880399" y="1114658"/>
        <a:ext cx="1406362" cy="1356550"/>
      </dsp:txXfrm>
    </dsp:sp>
    <dsp:sp modelId="{AD30F331-1D67-47A1-99FE-D83CEFF62A27}">
      <dsp:nvSpPr>
        <dsp:cNvPr id="0" name=""/>
        <dsp:cNvSpPr/>
      </dsp:nvSpPr>
      <dsp:spPr>
        <a:xfrm rot="10800000">
          <a:off x="2893792" y="2497984"/>
          <a:ext cx="1281980" cy="846903"/>
        </a:xfrm>
        <a:prstGeom prst="pieWedge">
          <a:avLst/>
        </a:prstGeom>
        <a:solidFill>
          <a:schemeClr val="accent2">
            <a:shade val="80000"/>
            <a:hueOff val="0"/>
            <a:satOff val="-27207"/>
            <a:lumOff val="2689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20,1 M€</a:t>
          </a:r>
          <a:endParaRPr lang="fr-FR" sz="1400" kern="1200" dirty="0"/>
        </a:p>
      </dsp:txBody>
      <dsp:txXfrm rot="10800000">
        <a:off x="2893792" y="2497984"/>
        <a:ext cx="906497" cy="598851"/>
      </dsp:txXfrm>
    </dsp:sp>
    <dsp:sp modelId="{A84C6122-E8D6-4FF5-96CC-01C31142B7C1}">
      <dsp:nvSpPr>
        <dsp:cNvPr id="0" name=""/>
        <dsp:cNvSpPr/>
      </dsp:nvSpPr>
      <dsp:spPr>
        <a:xfrm rot="16200000">
          <a:off x="1565108" y="2311167"/>
          <a:ext cx="1208901" cy="1407429"/>
        </a:xfrm>
        <a:prstGeom prst="pieWedge">
          <a:avLst/>
        </a:prstGeom>
        <a:solidFill>
          <a:schemeClr val="accent2">
            <a:shade val="80000"/>
            <a:hueOff val="0"/>
            <a:satOff val="-40810"/>
            <a:lumOff val="403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66,4 M€</a:t>
          </a:r>
          <a:endParaRPr lang="fr-FR" sz="1400" kern="1200" dirty="0"/>
        </a:p>
      </dsp:txBody>
      <dsp:txXfrm rot="5400000">
        <a:off x="1878071" y="2410431"/>
        <a:ext cx="995203" cy="854822"/>
      </dsp:txXfrm>
    </dsp:sp>
    <dsp:sp modelId="{65913090-3823-4643-9F78-8F486AC56708}">
      <dsp:nvSpPr>
        <dsp:cNvPr id="0" name=""/>
        <dsp:cNvSpPr/>
      </dsp:nvSpPr>
      <dsp:spPr>
        <a:xfrm>
          <a:off x="2646501" y="1811126"/>
          <a:ext cx="659657" cy="573615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FEED92-32C4-4246-A5ED-86A6CFF15E2D}">
      <dsp:nvSpPr>
        <dsp:cNvPr id="0" name=""/>
        <dsp:cNvSpPr/>
      </dsp:nvSpPr>
      <dsp:spPr>
        <a:xfrm rot="10800000">
          <a:off x="2646501" y="1946348"/>
          <a:ext cx="659657" cy="744415"/>
        </a:xfrm>
        <a:prstGeom prst="circularArrow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BD1580-B599-4251-BB27-D4ED9AAAD583}">
      <dsp:nvSpPr>
        <dsp:cNvPr id="0" name=""/>
        <dsp:cNvSpPr/>
      </dsp:nvSpPr>
      <dsp:spPr>
        <a:xfrm>
          <a:off x="0" y="892899"/>
          <a:ext cx="9985110" cy="1190532"/>
        </a:xfrm>
        <a:prstGeom prst="notchedRightArrow">
          <a:avLst/>
        </a:prstGeom>
        <a:solidFill>
          <a:srgbClr val="005841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4C950C-D2E1-4CFF-8BF6-9AFBA8BBC026}">
      <dsp:nvSpPr>
        <dsp:cNvPr id="0" name=""/>
        <dsp:cNvSpPr/>
      </dsp:nvSpPr>
      <dsp:spPr>
        <a:xfrm>
          <a:off x="3949" y="0"/>
          <a:ext cx="1726673" cy="1190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b="1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06/11</a:t>
          </a:r>
          <a:r>
            <a:rPr lang="fr-FR" sz="15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 Publication de l’appel à manifestation d’intérêt</a:t>
          </a:r>
          <a:endParaRPr lang="fr-FR" sz="15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949" y="0"/>
        <a:ext cx="1726673" cy="1190532"/>
      </dsp:txXfrm>
    </dsp:sp>
    <dsp:sp modelId="{633E39D7-01ED-439C-A4D2-0EAF49A3D56C}">
      <dsp:nvSpPr>
        <dsp:cNvPr id="0" name=""/>
        <dsp:cNvSpPr/>
      </dsp:nvSpPr>
      <dsp:spPr>
        <a:xfrm>
          <a:off x="718469" y="1339348"/>
          <a:ext cx="297633" cy="297633"/>
        </a:xfrm>
        <a:prstGeom prst="ellipse">
          <a:avLst/>
        </a:prstGeom>
        <a:solidFill>
          <a:srgbClr val="005841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A5983B-3AAD-4754-B41C-E93F3AC8D120}">
      <dsp:nvSpPr>
        <dsp:cNvPr id="0" name=""/>
        <dsp:cNvSpPr/>
      </dsp:nvSpPr>
      <dsp:spPr>
        <a:xfrm>
          <a:off x="1816956" y="1785798"/>
          <a:ext cx="1726673" cy="1190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b="1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08/01 </a:t>
          </a:r>
          <a:r>
            <a:rPr lang="fr-FR" sz="1500" b="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Fin du dépôt des projets</a:t>
          </a:r>
          <a:endParaRPr lang="fr-FR" sz="1500" b="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1816956" y="1785798"/>
        <a:ext cx="1726673" cy="1190532"/>
      </dsp:txXfrm>
    </dsp:sp>
    <dsp:sp modelId="{9FD3CF51-D266-4746-8C75-81FC664D7EC5}">
      <dsp:nvSpPr>
        <dsp:cNvPr id="0" name=""/>
        <dsp:cNvSpPr/>
      </dsp:nvSpPr>
      <dsp:spPr>
        <a:xfrm>
          <a:off x="2531476" y="1339348"/>
          <a:ext cx="297633" cy="297633"/>
        </a:xfrm>
        <a:prstGeom prst="ellipse">
          <a:avLst/>
        </a:prstGeom>
        <a:solidFill>
          <a:srgbClr val="005841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CA21A6-3E02-4331-85A5-11F25450FA56}">
      <dsp:nvSpPr>
        <dsp:cNvPr id="0" name=""/>
        <dsp:cNvSpPr/>
      </dsp:nvSpPr>
      <dsp:spPr>
        <a:xfrm>
          <a:off x="3629963" y="0"/>
          <a:ext cx="1726673" cy="1190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b="1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01/04</a:t>
          </a:r>
          <a:r>
            <a:rPr lang="fr-FR" sz="15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Publication des résultats</a:t>
          </a:r>
          <a:endParaRPr lang="fr-FR" sz="15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629963" y="0"/>
        <a:ext cx="1726673" cy="1190532"/>
      </dsp:txXfrm>
    </dsp:sp>
    <dsp:sp modelId="{C022FEEC-72E8-4EAE-88D7-F327C8CF04AE}">
      <dsp:nvSpPr>
        <dsp:cNvPr id="0" name=""/>
        <dsp:cNvSpPr/>
      </dsp:nvSpPr>
      <dsp:spPr>
        <a:xfrm>
          <a:off x="4344483" y="1339348"/>
          <a:ext cx="297633" cy="297633"/>
        </a:xfrm>
        <a:prstGeom prst="ellipse">
          <a:avLst/>
        </a:prstGeom>
        <a:solidFill>
          <a:srgbClr val="005841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8F7517-021A-4C0F-884A-253D687B608D}">
      <dsp:nvSpPr>
        <dsp:cNvPr id="0" name=""/>
        <dsp:cNvSpPr/>
      </dsp:nvSpPr>
      <dsp:spPr>
        <a:xfrm>
          <a:off x="5442970" y="1785798"/>
          <a:ext cx="1726673" cy="1190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b="1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Courant 2024</a:t>
          </a: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Nouveaux projets AAP, AAC, AMI…</a:t>
          </a:r>
          <a:endParaRPr lang="fr-FR" sz="15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5442970" y="1785798"/>
        <a:ext cx="1726673" cy="1190532"/>
      </dsp:txXfrm>
    </dsp:sp>
    <dsp:sp modelId="{436F788E-B7D0-4287-B775-E57E1C662303}">
      <dsp:nvSpPr>
        <dsp:cNvPr id="0" name=""/>
        <dsp:cNvSpPr/>
      </dsp:nvSpPr>
      <dsp:spPr>
        <a:xfrm>
          <a:off x="6157490" y="1339348"/>
          <a:ext cx="297633" cy="297633"/>
        </a:xfrm>
        <a:prstGeom prst="ellipse">
          <a:avLst/>
        </a:prstGeom>
        <a:solidFill>
          <a:srgbClr val="005841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70F22B-A87E-4804-A491-78E2249AC379}">
      <dsp:nvSpPr>
        <dsp:cNvPr id="0" name=""/>
        <dsp:cNvSpPr/>
      </dsp:nvSpPr>
      <dsp:spPr>
        <a:xfrm>
          <a:off x="7255977" y="0"/>
          <a:ext cx="1726673" cy="1190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b="1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31/12/24</a:t>
          </a:r>
          <a:r>
            <a:rPr lang="fr-FR" sz="15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Sortie des places au plus tard liées à l’AMI</a:t>
          </a:r>
          <a:endParaRPr lang="fr-FR" sz="15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7255977" y="0"/>
        <a:ext cx="1726673" cy="1190532"/>
      </dsp:txXfrm>
    </dsp:sp>
    <dsp:sp modelId="{6478DBEE-5784-4097-9B04-3B3E84E7C2F4}">
      <dsp:nvSpPr>
        <dsp:cNvPr id="0" name=""/>
        <dsp:cNvSpPr/>
      </dsp:nvSpPr>
      <dsp:spPr>
        <a:xfrm>
          <a:off x="7970497" y="1339348"/>
          <a:ext cx="297633" cy="297633"/>
        </a:xfrm>
        <a:prstGeom prst="ellipse">
          <a:avLst/>
        </a:prstGeom>
        <a:solidFill>
          <a:srgbClr val="005841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9B178-4B7D-4C52-AEB3-533D726A3F62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14C79-275C-4375-BA9F-85F0D97E7B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312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1867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2479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4EA19884-7A29-DC4E-9311-A62E54788E52}" type="datetime1">
              <a:rPr lang="fr-FR" smtClean="0"/>
              <a:t>02/04/2024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53DF2B5-DDEC-9F4F-AC71-1D361A99EA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04246" y="717133"/>
            <a:ext cx="2927751" cy="168147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A456506-B875-0447-AE4C-DB90090465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20000" y="48000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013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64194"/>
                </a:solidFill>
                <a:latin typeface="Marianne" panose="02000000000000000000" pitchFamily="2" charset="0"/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0" y="6396842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rgbClr val="164194"/>
                </a:solidFill>
                <a:latin typeface="Marianne" panose="02000000000000000000" pitchFamily="2" charset="0"/>
              </a:defRPr>
            </a:lvl1pPr>
          </a:lstStyle>
          <a:p>
            <a:fld id="{6A4A60EE-9D13-3442-9796-E718C6343EC1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891353"/>
            <a:ext cx="11233151" cy="719988"/>
          </a:xfrm>
        </p:spPr>
        <p:txBody>
          <a:bodyPr/>
          <a:lstStyle>
            <a:lvl1pPr>
              <a:defRPr>
                <a:latin typeface="Marianne" panose="02000000000000000000" pitchFamily="2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9BFD6E0-B235-DA4F-9D70-E9444B53C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4338" y="271477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333" b="1">
                <a:solidFill>
                  <a:srgbClr val="164194"/>
                </a:solidFill>
                <a:latin typeface="Marianne" panose="02000000000000000000" pitchFamily="2" charset="0"/>
              </a:defRPr>
            </a:lvl1pPr>
          </a:lstStyle>
          <a:p>
            <a:r>
              <a:rPr lang="fr-FR" dirty="0" smtClean="0"/>
              <a:t>DIRNOV – Données et études en santé</a:t>
            </a:r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800" y="1873780"/>
            <a:ext cx="11232445" cy="4224469"/>
          </a:xfrm>
        </p:spPr>
        <p:txBody>
          <a:bodyPr/>
          <a:lstStyle>
            <a:lvl1pPr>
              <a:defRPr>
                <a:latin typeface="Marianne" panose="02000000000000000000" pitchFamily="2" charset="0"/>
              </a:defRPr>
            </a:lvl1pPr>
            <a:lvl2pPr>
              <a:defRPr>
                <a:latin typeface="Marianne" panose="02000000000000000000" pitchFamily="2" charset="0"/>
              </a:defRPr>
            </a:lvl2pPr>
            <a:lvl3pPr>
              <a:defRPr baseline="0">
                <a:latin typeface="Marianne" panose="02000000000000000000" pitchFamily="2" charset="0"/>
              </a:defRPr>
            </a:lvl3pPr>
            <a:lvl4pPr>
              <a:defRPr>
                <a:latin typeface="Marianne" panose="02000000000000000000" pitchFamily="2" charset="0"/>
              </a:defRPr>
            </a:lvl4pPr>
            <a:lvl5pPr>
              <a:defRPr>
                <a:latin typeface="Marianne" panose="02000000000000000000" pitchFamily="2" charset="0"/>
              </a:defRPr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537224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371" y="2084851"/>
            <a:ext cx="3360000" cy="3840427"/>
          </a:xfrm>
        </p:spPr>
        <p:txBody>
          <a:bodyPr/>
          <a:lstStyle>
            <a:lvl1pPr marL="172796" indent="-172796">
              <a:spcBef>
                <a:spcPts val="480"/>
              </a:spcBef>
              <a:spcAft>
                <a:spcPts val="960"/>
              </a:spcAft>
              <a:buFont typeface="+mj-lt"/>
              <a:buAutoNum type="arabicPeriod"/>
              <a:defRPr b="1"/>
            </a:lvl1pPr>
            <a:lvl2pPr marL="388790" indent="-172796">
              <a:spcBef>
                <a:spcPts val="720"/>
              </a:spcBef>
              <a:spcAft>
                <a:spcPts val="96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084851"/>
            <a:ext cx="3360000" cy="3814349"/>
          </a:xfrm>
        </p:spPr>
        <p:txBody>
          <a:bodyPr/>
          <a:lstStyle>
            <a:lvl1pPr marL="172796" indent="-172796">
              <a:spcBef>
                <a:spcPts val="480"/>
              </a:spcBef>
              <a:spcAft>
                <a:spcPts val="960"/>
              </a:spcAft>
              <a:buFont typeface="+mj-lt"/>
              <a:buAutoNum type="arabicPeriod"/>
              <a:defRPr b="1"/>
            </a:lvl1pPr>
            <a:lvl2pPr marL="388790" indent="-172796">
              <a:spcBef>
                <a:spcPts val="720"/>
              </a:spcBef>
              <a:spcAft>
                <a:spcPts val="96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084851"/>
            <a:ext cx="3360000" cy="3814349"/>
          </a:xfrm>
        </p:spPr>
        <p:txBody>
          <a:bodyPr/>
          <a:lstStyle>
            <a:lvl1pPr marL="172796" indent="-172796">
              <a:spcBef>
                <a:spcPts val="480"/>
              </a:spcBef>
              <a:spcAft>
                <a:spcPts val="960"/>
              </a:spcAft>
              <a:buFont typeface="+mj-lt"/>
              <a:buAutoNum type="arabicPeriod"/>
              <a:defRPr b="1"/>
            </a:lvl1pPr>
            <a:lvl2pPr marL="388790" indent="-172796">
              <a:spcBef>
                <a:spcPts val="720"/>
              </a:spcBef>
              <a:spcAft>
                <a:spcPts val="96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4" y="6396845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251C71F6-E0A6-1740-B64F-38F332886BAF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25" name="Titre 18">
            <a:extLst>
              <a:ext uri="{FF2B5EF4-FFF2-40B4-BE49-F238E27FC236}">
                <a16:creationId xmlns:a16="http://schemas.microsoft.com/office/drawing/2014/main" id="{8909A550-9D66-7141-BF64-73CAD2096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3" y="910403"/>
            <a:ext cx="11233151" cy="719988"/>
          </a:xfrm>
        </p:spPr>
        <p:txBody>
          <a:bodyPr/>
          <a:lstStyle/>
          <a:p>
            <a:r>
              <a:rPr lang="fr-FR" dirty="0"/>
              <a:t>Sommaire</a:t>
            </a: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6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</p:spTree>
    <p:extLst>
      <p:ext uri="{BB962C8B-B14F-4D97-AF65-F5344CB8AC3E}">
        <p14:creationId xmlns:p14="http://schemas.microsoft.com/office/powerpoint/2010/main" val="3454079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984000"/>
            <a:ext cx="12192000" cy="5925277"/>
          </a:xfrm>
          <a:solidFill>
            <a:schemeClr val="tx2"/>
          </a:solidFill>
        </p:spPr>
        <p:txBody>
          <a:bodyPr tIns="1080000" anchor="ctr" anchorCtr="0"/>
          <a:lstStyle>
            <a:lvl1pPr algn="ctr"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02A90153-98CB-E943-A611-AD9242F1560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85713" y="6396843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bg1"/>
            </a:solidFill>
          </a:ln>
        </p:spPr>
        <p:txBody>
          <a:bodyPr lIns="0" bIns="360000" anchor="ctr" anchorCtr="0"/>
          <a:lstStyle>
            <a:lvl1pPr marL="527973" indent="-527973">
              <a:buFont typeface="+mj-lt"/>
              <a:buAutoNum type="arabicPeriod"/>
              <a:defRPr sz="4333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BE3965BE-3A81-1248-821F-39E8294A18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8730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lonnes de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5E6183FC-BA60-7C49-ABF3-B50982741576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D4959A1A-C7DE-6748-A32B-7732F0ACFC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31801" y="1664906"/>
            <a:ext cx="11232819" cy="323935"/>
          </a:xfrm>
        </p:spPr>
        <p:txBody>
          <a:bodyPr/>
          <a:lstStyle>
            <a:lvl1pPr marL="0" indent="1269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2" name="Titre 18">
            <a:extLst>
              <a:ext uri="{FF2B5EF4-FFF2-40B4-BE49-F238E27FC236}">
                <a16:creationId xmlns:a16="http://schemas.microsoft.com/office/drawing/2014/main" id="{5919F96B-C5FF-5146-9075-19E07CEBB7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910402"/>
            <a:ext cx="11233151" cy="719988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AC8956DD-B832-6147-8A66-A70995085B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31371" y="2276872"/>
            <a:ext cx="3408628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DF66E72C-274C-AC4E-B20B-393EBD9A71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67808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0D42E91-F78E-1D46-9374-4446D0F579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8304245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1677416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A4BD-91D3-47B2-96ED-5AAD58A339A6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3D34-C2C2-4B5D-A4E3-3B0CEB925D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021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3" y="6396845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6A4A60EE-9D13-3442-9796-E718C6343EC1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EB9C9A62-C54B-3841-9346-5A54D37158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5" y="1508790"/>
            <a:ext cx="11232817" cy="323935"/>
          </a:xfrm>
        </p:spPr>
        <p:txBody>
          <a:bodyPr/>
          <a:lstStyle>
            <a:lvl1pPr marL="12700" indent="114296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rgbClr val="C00000"/>
                </a:solidFill>
              </a:defRPr>
            </a:lvl1pPr>
            <a:lvl2pPr marL="431984" indent="-191994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4" y="910405"/>
            <a:ext cx="11233149" cy="598385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9BFD6E0-B235-DA4F-9D70-E9444B53C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6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DG / Mission Transformation Interne</a:t>
            </a:r>
            <a:endParaRPr lang="fr-FR" dirty="0"/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803" y="2276873"/>
            <a:ext cx="11232445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1390825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4ème de 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4EA19884-7A29-DC4E-9311-A62E54788E52}" type="datetime1">
              <a:rPr lang="fr-FR" smtClean="0"/>
              <a:t>02/04/2024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829266"/>
            <a:ext cx="4320000" cy="597263"/>
          </a:xfrm>
        </p:spPr>
        <p:txBody>
          <a:bodyPr anchor="ctr" anchorCtr="0"/>
          <a:lstStyle>
            <a:lvl1pPr algn="l">
              <a:defRPr sz="1533"/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53DF2B5-DDEC-9F4F-AC71-1D361A99EA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04246" y="717133"/>
            <a:ext cx="2927751" cy="168147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A456506-B875-0447-AE4C-DB90090465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20000" y="48000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621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1BCAE-6074-4678-9FD5-A12AE7020319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EA5B-76D0-4309-8679-A911208351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6322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20939" y="1892830"/>
            <a:ext cx="11244013" cy="432047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  <a:latin typeface="Marianne" panose="02000000000000000000" pitchFamily="2" charset="0"/>
              </a:defRPr>
            </a:lvl1pPr>
          </a:lstStyle>
          <a:p>
            <a:r>
              <a:rPr lang="fr-FR" smtClean="0"/>
              <a:t>DIRNOV – Données et études en santé</a:t>
            </a:r>
            <a:endParaRPr lang="fr-FR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  <a:latin typeface="Marianne" panose="02000000000000000000" pitchFamily="2" charset="0"/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>
            <a:cxnSpLocks/>
          </p:cNvCxnSpPr>
          <p:nvPr/>
        </p:nvCxnSpPr>
        <p:spPr bwMode="gray">
          <a:xfrm>
            <a:off x="431800" y="6379200"/>
            <a:ext cx="11232819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id="{59FB2B3E-557E-DB42-9DB7-D6A72FD3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1" y="910402"/>
            <a:ext cx="11233151" cy="719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Titre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170561-5F7A-B046-81BE-E60E60355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  <a:latin typeface="Marianne" panose="02000000000000000000" pitchFamily="2" charset="0"/>
              </a:defRPr>
            </a:lvl1pPr>
          </a:lstStyle>
          <a:p>
            <a:fld id="{B858D49A-5A7A-574D-A0ED-52B5C1EFA876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071FEB6-0E77-DD46-9DA0-C52EF51FC7F3}"/>
              </a:ext>
            </a:extLst>
          </p:cNvPr>
          <p:cNvCxnSpPr/>
          <p:nvPr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13">
            <a:extLst>
              <a:ext uri="{FF2B5EF4-FFF2-40B4-BE49-F238E27FC236}">
                <a16:creationId xmlns:a16="http://schemas.microsoft.com/office/drawing/2014/main" id="{5C7551C4-641A-D343-AA7E-79AE4711BFA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563836" y="247643"/>
            <a:ext cx="809139" cy="46470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4921EE98-A0EA-AE49-A902-478042AA6CF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84000" y="144000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2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iming>
    <p:tnLst>
      <p:par>
        <p:cTn id="1" dur="indefinite" restart="never" nodeType="tmRoot"/>
      </p:par>
    </p:tnLst>
  </p:timing>
  <p:hf hdr="0"/>
  <p:txStyles>
    <p:titleStyle>
      <a:lvl1pPr marL="19050" indent="0" algn="l" defTabSz="1219170" rtl="0" eaLnBrk="1" latinLnBrk="0" hangingPunct="1">
        <a:lnSpc>
          <a:spcPct val="90000"/>
        </a:lnSpc>
        <a:spcBef>
          <a:spcPct val="0"/>
        </a:spcBef>
        <a:buNone/>
        <a:tabLst/>
        <a:defRPr sz="3333" b="1" kern="1200">
          <a:solidFill>
            <a:srgbClr val="95C11F"/>
          </a:solidFill>
          <a:latin typeface="Marianne" panose="02000000000000000000" pitchFamily="2" charset="0"/>
          <a:ea typeface="+mj-ea"/>
          <a:cs typeface="+mj-cs"/>
        </a:defRPr>
      </a:lvl1pPr>
    </p:titleStyle>
    <p:bodyStyle>
      <a:lvl1pPr marL="122764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tabLst/>
        <a:defRPr sz="1867" b="0" kern="1200">
          <a:solidFill>
            <a:srgbClr val="164194"/>
          </a:solidFill>
          <a:latin typeface="Marianne" panose="02000000000000000000" pitchFamily="2" charset="0"/>
          <a:ea typeface="+mn-ea"/>
          <a:cs typeface="+mn-cs"/>
        </a:defRPr>
      </a:lvl1pPr>
      <a:lvl2pPr marL="468588" indent="-228594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100000"/>
        <a:buFont typeface="Arial" panose="020B0604020202020204" pitchFamily="34" charset="0"/>
        <a:buChar char="•"/>
        <a:defRPr sz="1600" kern="1200">
          <a:solidFill>
            <a:srgbClr val="164194"/>
          </a:solidFill>
          <a:latin typeface="Marianne" panose="02000000000000000000" pitchFamily="2" charset="0"/>
          <a:ea typeface="+mn-ea"/>
          <a:cs typeface="+mn-cs"/>
        </a:defRPr>
      </a:lvl2pPr>
      <a:lvl3pPr marL="708582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1333" kern="1200">
          <a:solidFill>
            <a:srgbClr val="164194"/>
          </a:solidFill>
          <a:latin typeface="Marianne" panose="02000000000000000000" pitchFamily="2" charset="0"/>
          <a:ea typeface="+mn-ea"/>
          <a:cs typeface="+mn-cs"/>
        </a:defRPr>
      </a:lvl3pPr>
      <a:lvl4pPr marL="948576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anose="020B0604020202020204" pitchFamily="34" charset="0"/>
        <a:buChar char="•"/>
        <a:defRPr sz="1067" kern="1200">
          <a:solidFill>
            <a:srgbClr val="164194"/>
          </a:solidFill>
          <a:latin typeface="Marianne" panose="02000000000000000000" pitchFamily="2" charset="0"/>
          <a:ea typeface="+mn-ea"/>
          <a:cs typeface="+mn-cs"/>
        </a:defRPr>
      </a:lvl4pPr>
      <a:lvl5pPr marL="1236569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933" kern="1200">
          <a:solidFill>
            <a:srgbClr val="164194"/>
          </a:solidFill>
          <a:latin typeface="Marianne" panose="02000000000000000000" pitchFamily="2" charset="0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indent="0" algn="l" defTabSz="1219170" rtl="0" eaLnBrk="1" latinLnBrk="0" hangingPunct="1">
        <a:spcBef>
          <a:spcPct val="20000"/>
        </a:spcBef>
        <a:buFont typeface="Arial" pitchFamily="34" charset="0"/>
        <a:buNone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04D23D62-17A8-6547-AF6B-323A348324DB}" type="datetime1">
              <a:rPr lang="fr-FR">
                <a:solidFill>
                  <a:srgbClr val="000000">
                    <a:alpha val="0"/>
                  </a:srgbClr>
                </a:solidFill>
              </a:rPr>
              <a:pPr defTabSz="1219170"/>
              <a:t>02/04/2024</a:t>
            </a:fld>
            <a:endParaRPr lang="fr-FR" dirty="0">
              <a:solidFill>
                <a:srgbClr val="000000">
                  <a:alpha val="0"/>
                </a:srgb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10C140CD-8AED-46FF-A9A2-77308F3F39AE}" type="slidenum">
              <a:rPr lang="fr-FR">
                <a:solidFill>
                  <a:srgbClr val="000000">
                    <a:alpha val="0"/>
                  </a:srgbClr>
                </a:solidFill>
              </a:rPr>
              <a:pPr defTabSz="1219170"/>
              <a:t>1</a:t>
            </a:fld>
            <a:endParaRPr lang="fr-FR" dirty="0">
              <a:solidFill>
                <a:srgbClr val="000000">
                  <a:alpha val="0"/>
                </a:srgbClr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31371" y="240000"/>
            <a:ext cx="11329259" cy="41491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 dirty="0">
              <a:solidFill>
                <a:srgbClr val="FFFFFF"/>
              </a:solidFill>
              <a:latin typeface="Marianne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9405"/>
            <a:ext cx="12192000" cy="6858000"/>
          </a:xfrm>
          <a:prstGeom prst="rect">
            <a:avLst/>
          </a:prstGeom>
        </p:spPr>
      </p:pic>
      <p:sp>
        <p:nvSpPr>
          <p:cNvPr id="11" name="Espace réservé du pied de page 4"/>
          <p:cNvSpPr/>
          <p:nvPr/>
        </p:nvSpPr>
        <p:spPr>
          <a:xfrm>
            <a:off x="9869715" y="1412640"/>
            <a:ext cx="1794765" cy="596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defTabSz="1219170"/>
            <a:r>
              <a:rPr lang="fr-FR" sz="2133" b="1" spc="-1" dirty="0">
                <a:solidFill>
                  <a:srgbClr val="FFFFFF"/>
                </a:solidFill>
                <a:latin typeface="Arial"/>
              </a:rPr>
              <a:t>20 mars 2024</a:t>
            </a:r>
            <a:endParaRPr lang="fr-FR" sz="2133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90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733122C9-A0B9-462F-8757-0847AD287B63}" type="slidenum">
              <a:rPr lang="fr-FR">
                <a:solidFill>
                  <a:srgbClr val="000000"/>
                </a:solidFill>
              </a:rPr>
              <a:pPr defTabSz="1219170"/>
              <a:t>2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1219170"/>
            <a:fld id="{6B9214B4-EE98-4AB1-85AF-DA85E3B814F4}" type="datetime1">
              <a:rPr lang="fr-FR" cap="all">
                <a:solidFill>
                  <a:srgbClr val="000000"/>
                </a:solidFill>
              </a:rPr>
              <a:pPr defTabSz="1219170"/>
              <a:t>02/04/2024</a:t>
            </a:fld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2936787" y="164638"/>
            <a:ext cx="9217024" cy="719988"/>
          </a:xfrm>
        </p:spPr>
        <p:txBody>
          <a:bodyPr vert="horz" lIns="121920" tIns="60960" rIns="121920" bIns="60960" rtlCol="0" anchor="ctr">
            <a:normAutofit/>
          </a:bodyPr>
          <a:lstStyle/>
          <a:p>
            <a:pPr algn="r"/>
            <a:r>
              <a:rPr lang="fr-FR" sz="1867" dirty="0">
                <a:solidFill>
                  <a:srgbClr val="009A93"/>
                </a:solidFill>
              </a:rPr>
              <a:t>Rappel de l’enveloppe globale de la région francilienne</a:t>
            </a:r>
            <a:endParaRPr lang="fr-FR" sz="1867" dirty="0">
              <a:solidFill>
                <a:srgbClr val="009A93"/>
              </a:solidFill>
            </a:endParaRP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/>
          </p:nvPr>
        </p:nvSpPr>
        <p:spPr>
          <a:xfrm>
            <a:off x="6576054" y="1636929"/>
            <a:ext cx="5376597" cy="4464272"/>
          </a:xfrm>
        </p:spPr>
        <p:txBody>
          <a:bodyPr>
            <a:noAutofit/>
          </a:bodyPr>
          <a:lstStyle/>
          <a:p>
            <a:pPr marL="241294" indent="-228594"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fr-FR" sz="1467" b="1" dirty="0">
                <a:cs typeface="Calibri" panose="020F0502020204030204" pitchFamily="34" charset="0"/>
              </a:rPr>
              <a:t>Rappels sur l’enveloppe CNH : </a:t>
            </a:r>
            <a:endParaRPr lang="fr-FR" sz="1467" u="sng" dirty="0">
              <a:cs typeface="Calibri" panose="020F0502020204030204" pitchFamily="34" charset="0"/>
            </a:endParaRPr>
          </a:p>
          <a:p>
            <a:pPr marL="241294" indent="-228594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67" dirty="0">
                <a:cs typeface="Calibri" panose="020F0502020204030204" pitchFamily="34" charset="0"/>
              </a:rPr>
              <a:t>21 % de l’enveloppe nationale attribué à l’IDF, soit </a:t>
            </a:r>
            <a:r>
              <a:rPr lang="fr-FR" sz="1467" b="1" dirty="0">
                <a:cs typeface="Calibri" panose="020F0502020204030204" pitchFamily="34" charset="0"/>
              </a:rPr>
              <a:t>310,9 M€ </a:t>
            </a:r>
            <a:r>
              <a:rPr lang="fr-FR" sz="1467" dirty="0">
                <a:cs typeface="Calibri" panose="020F0502020204030204" pitchFamily="34" charset="0"/>
              </a:rPr>
              <a:t>(abondement </a:t>
            </a:r>
            <a:r>
              <a:rPr lang="fr-FR" sz="1467" dirty="0">
                <a:cs typeface="Calibri" panose="020F0502020204030204" pitchFamily="34" charset="0"/>
              </a:rPr>
              <a:t>de l’ARS de 5,2 M</a:t>
            </a:r>
            <a:r>
              <a:rPr lang="fr-FR" sz="1467" dirty="0">
                <a:cs typeface="Calibri" panose="020F0502020204030204" pitchFamily="34" charset="0"/>
              </a:rPr>
              <a:t>€)</a:t>
            </a:r>
          </a:p>
          <a:p>
            <a:pPr marL="12700" lvl="1" indent="0" algn="just">
              <a:spcBef>
                <a:spcPts val="600"/>
              </a:spcBef>
              <a:spcAft>
                <a:spcPts val="0"/>
              </a:spcAft>
              <a:buNone/>
            </a:pPr>
            <a:r>
              <a:rPr lang="fr-FR" sz="1467" b="1" dirty="0">
                <a:cs typeface="Calibri" panose="020F0502020204030204" pitchFamily="34" charset="0"/>
              </a:rPr>
              <a:t>L’enveloppe </a:t>
            </a:r>
            <a:r>
              <a:rPr lang="fr-FR" sz="1467" b="1" dirty="0">
                <a:cs typeface="Calibri" panose="020F0502020204030204" pitchFamily="34" charset="0"/>
              </a:rPr>
              <a:t>Plan </a:t>
            </a:r>
            <a:r>
              <a:rPr lang="fr-FR" sz="1467" b="1" dirty="0" err="1">
                <a:cs typeface="Calibri" panose="020F0502020204030204" pitchFamily="34" charset="0"/>
              </a:rPr>
              <a:t>Inclus’IF</a:t>
            </a:r>
            <a:r>
              <a:rPr lang="fr-FR" sz="1467" b="1" dirty="0">
                <a:cs typeface="Calibri" panose="020F0502020204030204" pitchFamily="34" charset="0"/>
              </a:rPr>
              <a:t> s’élève désormais à 316,1 M€</a:t>
            </a:r>
            <a:endParaRPr lang="fr-FR" sz="1467" dirty="0">
              <a:cs typeface="Calibri" panose="020F0502020204030204" pitchFamily="34" charset="0"/>
            </a:endParaRPr>
          </a:p>
          <a:p>
            <a:pPr marL="241294" indent="-228594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FR" sz="1467" dirty="0">
              <a:cs typeface="Calibri" panose="020F0502020204030204" pitchFamily="34" charset="0"/>
            </a:endParaRPr>
          </a:p>
          <a:p>
            <a:pPr marL="241294" indent="-228594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67" dirty="0">
                <a:cs typeface="Calibri" panose="020F0502020204030204" pitchFamily="34" charset="0"/>
              </a:rPr>
              <a:t>Ce budget correspond à </a:t>
            </a:r>
            <a:r>
              <a:rPr lang="fr-FR" sz="1467" b="1" dirty="0">
                <a:cs typeface="Calibri" panose="020F0502020204030204" pitchFamily="34" charset="0"/>
              </a:rPr>
              <a:t>une augmentation de 13,3 % de notre enveloppe de crédits de fonctionnement </a:t>
            </a:r>
            <a:r>
              <a:rPr lang="fr-FR" sz="1467" dirty="0">
                <a:cs typeface="Calibri" panose="020F0502020204030204" pitchFamily="34" charset="0"/>
              </a:rPr>
              <a:t>(2,2 Mds €)</a:t>
            </a:r>
          </a:p>
          <a:p>
            <a:pPr marL="241294" indent="-228594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FR" sz="1467" dirty="0">
              <a:cs typeface="Calibri" panose="020F0502020204030204" pitchFamily="34" charset="0"/>
            </a:endParaRPr>
          </a:p>
          <a:p>
            <a:pPr marL="228594" indent="-228594" algn="just">
              <a:buFont typeface="Wingdings" panose="05000000000000000000" pitchFamily="2" charset="2"/>
              <a:buChar char="q"/>
            </a:pPr>
            <a:r>
              <a:rPr lang="fr-FR" sz="1467" b="1" dirty="0">
                <a:ea typeface="Times New Roman" panose="02020603050405020304" pitchFamily="18" charset="0"/>
                <a:cs typeface="Arial" panose="020B0604020202020204" pitchFamily="34" charset="0"/>
              </a:rPr>
              <a:t>Objectifs :</a:t>
            </a:r>
            <a:endParaRPr lang="fr-FR" sz="1467" b="1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41294" lvl="1" algn="just">
              <a:spcBef>
                <a:spcPts val="600"/>
              </a:spcBef>
              <a:spcAft>
                <a:spcPts val="0"/>
              </a:spcAft>
            </a:pPr>
            <a:r>
              <a:rPr lang="fr-FR" sz="1467" dirty="0">
                <a:cs typeface="Calibri" panose="020F0502020204030204" pitchFamily="34" charset="0"/>
              </a:rPr>
              <a:t>Répondre aux solutions les plus complexes et les plus lourdes</a:t>
            </a:r>
          </a:p>
          <a:p>
            <a:pPr marL="241294" lvl="1" algn="just">
              <a:spcBef>
                <a:spcPts val="600"/>
              </a:spcBef>
              <a:spcAft>
                <a:spcPts val="0"/>
              </a:spcAft>
            </a:pPr>
            <a:r>
              <a:rPr lang="fr-FR" sz="1467" dirty="0">
                <a:cs typeface="Calibri" panose="020F0502020204030204" pitchFamily="34" charset="0"/>
              </a:rPr>
              <a:t>Développer une </a:t>
            </a:r>
            <a:r>
              <a:rPr lang="fr-FR" sz="1467" dirty="0">
                <a:cs typeface="Calibri" panose="020F0502020204030204" pitchFamily="34" charset="0"/>
              </a:rPr>
              <a:t>offre </a:t>
            </a:r>
            <a:r>
              <a:rPr lang="fr-FR" sz="1467" dirty="0">
                <a:cs typeface="Calibri" panose="020F0502020204030204" pitchFamily="34" charset="0"/>
              </a:rPr>
              <a:t>nouvelle tout en réduisant les inégalités territoriales</a:t>
            </a:r>
            <a:endParaRPr lang="fr-FR" sz="1467" dirty="0">
              <a:cs typeface="Calibri" panose="020F0502020204030204" pitchFamily="34" charset="0"/>
            </a:endParaRPr>
          </a:p>
          <a:p>
            <a:pPr marL="241294" lvl="1" algn="just">
              <a:spcBef>
                <a:spcPts val="600"/>
              </a:spcBef>
              <a:spcAft>
                <a:spcPts val="0"/>
              </a:spcAft>
            </a:pPr>
            <a:r>
              <a:rPr lang="fr-FR" sz="1467" dirty="0">
                <a:cs typeface="Calibri" panose="020F0502020204030204" pitchFamily="34" charset="0"/>
              </a:rPr>
              <a:t>Etre rapide tout en garantissant une équité de </a:t>
            </a:r>
            <a:r>
              <a:rPr lang="fr-FR" sz="1467" dirty="0">
                <a:cs typeface="Calibri" panose="020F0502020204030204" pitchFamily="34" charset="0"/>
              </a:rPr>
              <a:t>traitement</a:t>
            </a:r>
          </a:p>
        </p:txBody>
      </p:sp>
      <p:graphicFrame>
        <p:nvGraphicFramePr>
          <p:cNvPr id="8" name="Diagramme 7"/>
          <p:cNvGraphicFramePr/>
          <p:nvPr>
            <p:extLst/>
          </p:nvPr>
        </p:nvGraphicFramePr>
        <p:xfrm>
          <a:off x="431371" y="1700808"/>
          <a:ext cx="5952661" cy="4416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1389097" y="850867"/>
            <a:ext cx="116730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/>
            <a:r>
              <a:rPr lang="fr-FR" sz="1867" dirty="0">
                <a:solidFill>
                  <a:srgbClr val="000000"/>
                </a:solidFill>
                <a:latin typeface="Marianne"/>
              </a:rPr>
              <a:t>+ 5,2 M€</a:t>
            </a:r>
            <a:endParaRPr lang="fr-FR" sz="1867" dirty="0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6" name="Flèche courbée vers la gauche 5"/>
          <p:cNvSpPr/>
          <p:nvPr/>
        </p:nvSpPr>
        <p:spPr>
          <a:xfrm>
            <a:off x="2840776" y="1051808"/>
            <a:ext cx="470915" cy="1993149"/>
          </a:xfrm>
          <a:prstGeom prst="curvedLef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92D050"/>
              </a:solidFill>
              <a:latin typeface="Marianne"/>
            </a:endParaRPr>
          </a:p>
        </p:txBody>
      </p:sp>
    </p:spTree>
    <p:extLst>
      <p:ext uri="{BB962C8B-B14F-4D97-AF65-F5344CB8AC3E}">
        <p14:creationId xmlns:p14="http://schemas.microsoft.com/office/powerpoint/2010/main" val="184700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733122C9-A0B9-462F-8757-0847AD287B63}" type="slidenum">
              <a:rPr lang="fr-FR">
                <a:solidFill>
                  <a:srgbClr val="000000"/>
                </a:solidFill>
              </a:rPr>
              <a:pPr defTabSz="1219170"/>
              <a:t>3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1219170"/>
            <a:fld id="{251C71F6-E0A6-1740-B64F-38F332886BAF}" type="datetime1">
              <a:rPr lang="fr-FR" cap="all">
                <a:solidFill>
                  <a:srgbClr val="000000"/>
                </a:solidFill>
              </a:rPr>
              <a:pPr defTabSz="1219170"/>
              <a:t>02/04/2024</a:t>
            </a:fld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5231905" y="66689"/>
            <a:ext cx="11233151" cy="719988"/>
          </a:xfrm>
        </p:spPr>
        <p:txBody>
          <a:bodyPr/>
          <a:lstStyle/>
          <a:p>
            <a:r>
              <a:rPr lang="fr-FR" dirty="0" smtClean="0"/>
              <a:t>Département du Val de Marne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815412" y="776211"/>
            <a:ext cx="10465163" cy="5838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endParaRPr lang="fr-FR" sz="1867" dirty="0">
              <a:solidFill>
                <a:srgbClr val="000000"/>
              </a:solidFill>
              <a:latin typeface="Marianne"/>
            </a:endParaRPr>
          </a:p>
          <a:p>
            <a:pPr defTabSz="1219170"/>
            <a:r>
              <a:rPr lang="fr-FR" sz="1867" dirty="0">
                <a:solidFill>
                  <a:srgbClr val="000000"/>
                </a:solidFill>
                <a:latin typeface="Marianne"/>
              </a:rPr>
              <a:t>Enveloppe enfants: 6,24 M€</a:t>
            </a:r>
          </a:p>
          <a:p>
            <a:pPr defTabSz="1219170"/>
            <a:endParaRPr lang="fr-FR" sz="1867" dirty="0">
              <a:solidFill>
                <a:srgbClr val="000000"/>
              </a:solidFill>
              <a:latin typeface="Marianne"/>
            </a:endParaRPr>
          </a:p>
          <a:p>
            <a:pPr defTabSz="1219170"/>
            <a:r>
              <a:rPr lang="fr-FR" sz="1867" dirty="0">
                <a:solidFill>
                  <a:srgbClr val="000000"/>
                </a:solidFill>
                <a:latin typeface="Marianne"/>
              </a:rPr>
              <a:t>Enveloppe adultes: 11,77M€</a:t>
            </a:r>
            <a:endParaRPr lang="fr-FR" sz="1867" dirty="0">
              <a:solidFill>
                <a:srgbClr val="000000"/>
              </a:solidFill>
              <a:latin typeface="Marianne"/>
            </a:endParaRPr>
          </a:p>
          <a:p>
            <a:pPr defTabSz="1219170"/>
            <a:endParaRPr lang="fr-FR" sz="1867" dirty="0">
              <a:solidFill>
                <a:srgbClr val="000000"/>
              </a:solidFill>
              <a:latin typeface="Marianne"/>
            </a:endParaRPr>
          </a:p>
          <a:p>
            <a:pPr defTabSz="1219170"/>
            <a:r>
              <a:rPr lang="fr-FR" sz="1867" dirty="0">
                <a:solidFill>
                  <a:srgbClr val="000000"/>
                </a:solidFill>
                <a:latin typeface="Marianne"/>
              </a:rPr>
              <a:t>&gt; 558 </a:t>
            </a:r>
            <a:r>
              <a:rPr lang="fr-FR" sz="1867" dirty="0">
                <a:solidFill>
                  <a:srgbClr val="000000"/>
                </a:solidFill>
                <a:latin typeface="Marianne"/>
              </a:rPr>
              <a:t>projets </a:t>
            </a:r>
            <a:r>
              <a:rPr lang="fr-FR" sz="1867" dirty="0">
                <a:solidFill>
                  <a:srgbClr val="000000"/>
                </a:solidFill>
                <a:latin typeface="Marianne"/>
              </a:rPr>
              <a:t>reçus au niveau régional</a:t>
            </a:r>
            <a:r>
              <a:rPr lang="fr-FR" sz="1867" dirty="0">
                <a:solidFill>
                  <a:srgbClr val="000000"/>
                </a:solidFill>
                <a:latin typeface="Marianne"/>
              </a:rPr>
              <a:t> dans le cadre de l’AMI </a:t>
            </a:r>
          </a:p>
          <a:p>
            <a:pPr defTabSz="1219170"/>
            <a:r>
              <a:rPr lang="fr-FR" sz="1867" dirty="0">
                <a:solidFill>
                  <a:srgbClr val="000000"/>
                </a:solidFill>
                <a:latin typeface="Marianne"/>
              </a:rPr>
              <a:t> </a:t>
            </a:r>
            <a:r>
              <a:rPr lang="fr-FR" sz="1867" dirty="0">
                <a:solidFill>
                  <a:srgbClr val="000000"/>
                </a:solidFill>
                <a:latin typeface="Marianne"/>
              </a:rPr>
              <a:t>       dont 49 projets ont été déposés pour des projets 94</a:t>
            </a:r>
          </a:p>
          <a:p>
            <a:pPr defTabSz="1219170"/>
            <a:endParaRPr lang="fr-FR" sz="1867" dirty="0">
              <a:solidFill>
                <a:srgbClr val="000000"/>
              </a:solidFill>
              <a:latin typeface="Marianne"/>
            </a:endParaRPr>
          </a:p>
          <a:p>
            <a:pPr defTabSz="1219170"/>
            <a:endParaRPr lang="fr-FR" sz="1867" dirty="0">
              <a:solidFill>
                <a:srgbClr val="000000"/>
              </a:solidFill>
              <a:latin typeface="Marianne"/>
            </a:endParaRPr>
          </a:p>
          <a:p>
            <a:pPr defTabSz="1219170"/>
            <a:endParaRPr lang="fr-FR" sz="1867" dirty="0">
              <a:solidFill>
                <a:srgbClr val="000000"/>
              </a:solidFill>
              <a:latin typeface="Marianne"/>
            </a:endParaRPr>
          </a:p>
          <a:p>
            <a:pPr defTabSz="1219170"/>
            <a:endParaRPr lang="fr-FR" sz="1867" dirty="0">
              <a:solidFill>
                <a:srgbClr val="000000"/>
              </a:solidFill>
              <a:latin typeface="Marianne"/>
            </a:endParaRPr>
          </a:p>
          <a:p>
            <a:pPr defTabSz="1219170"/>
            <a:endParaRPr lang="fr-FR" sz="1867" dirty="0">
              <a:solidFill>
                <a:srgbClr val="000000"/>
              </a:solidFill>
              <a:latin typeface="Marianne"/>
            </a:endParaRPr>
          </a:p>
          <a:p>
            <a:pPr defTabSz="1219170"/>
            <a:endParaRPr lang="fr-FR" sz="1867" dirty="0">
              <a:solidFill>
                <a:srgbClr val="000000"/>
              </a:solidFill>
              <a:latin typeface="Marianne"/>
            </a:endParaRPr>
          </a:p>
          <a:p>
            <a:pPr defTabSz="1219170"/>
            <a:endParaRPr lang="fr-FR" sz="1867" dirty="0">
              <a:solidFill>
                <a:srgbClr val="000000"/>
              </a:solidFill>
              <a:latin typeface="Marianne"/>
            </a:endParaRPr>
          </a:p>
          <a:p>
            <a:pPr defTabSz="1219170"/>
            <a:endParaRPr lang="fr-FR" sz="1867" dirty="0">
              <a:solidFill>
                <a:srgbClr val="000000"/>
              </a:solidFill>
              <a:latin typeface="Marianne"/>
            </a:endParaRPr>
          </a:p>
          <a:p>
            <a:pPr defTabSz="1219170"/>
            <a:endParaRPr lang="fr-FR" sz="1867" dirty="0">
              <a:solidFill>
                <a:srgbClr val="000000"/>
              </a:solidFill>
              <a:latin typeface="Marianne"/>
            </a:endParaRPr>
          </a:p>
          <a:p>
            <a:pPr defTabSz="1219170"/>
            <a:endParaRPr lang="fr-FR" sz="1867" dirty="0">
              <a:solidFill>
                <a:srgbClr val="000000"/>
              </a:solidFill>
              <a:latin typeface="Marianne"/>
            </a:endParaRPr>
          </a:p>
          <a:p>
            <a:pPr defTabSz="1219170"/>
            <a:r>
              <a:rPr lang="fr-FR" sz="1867" dirty="0">
                <a:solidFill>
                  <a:srgbClr val="000000"/>
                </a:solidFill>
                <a:latin typeface="Marianne"/>
              </a:rPr>
              <a:t>Et la suite?</a:t>
            </a:r>
          </a:p>
          <a:p>
            <a:pPr defTabSz="1219170"/>
            <a:r>
              <a:rPr lang="fr-FR" sz="1867" dirty="0">
                <a:solidFill>
                  <a:srgbClr val="000000"/>
                </a:solidFill>
                <a:latin typeface="Marianne"/>
              </a:rPr>
              <a:t>Programmation 2024 – 2028 en avril-mai 2024!</a:t>
            </a:r>
            <a:endParaRPr lang="fr-FR" sz="1867" dirty="0">
              <a:solidFill>
                <a:srgbClr val="000000"/>
              </a:solidFill>
              <a:latin typeface="Marianne"/>
            </a:endParaRPr>
          </a:p>
          <a:p>
            <a:pPr defTabSz="1219170"/>
            <a:endParaRPr lang="fr-FR" sz="1867" dirty="0">
              <a:solidFill>
                <a:srgbClr val="000000"/>
              </a:solidFill>
              <a:latin typeface="Marianne"/>
            </a:endParaRPr>
          </a:p>
        </p:txBody>
      </p:sp>
      <p:graphicFrame>
        <p:nvGraphicFramePr>
          <p:cNvPr id="12" name="Diagramme 11"/>
          <p:cNvGraphicFramePr/>
          <p:nvPr>
            <p:extLst/>
          </p:nvPr>
        </p:nvGraphicFramePr>
        <p:xfrm>
          <a:off x="1055439" y="2816844"/>
          <a:ext cx="9985111" cy="297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07002612"/>
      </p:ext>
    </p:extLst>
  </p:cSld>
  <p:clrMapOvr>
    <a:masterClrMapping/>
  </p:clrMapOvr>
</p:sld>
</file>

<file path=ppt/theme/theme1.xml><?xml version="1.0" encoding="utf-8"?>
<a:theme xmlns:a="http://schemas.openxmlformats.org/drawingml/2006/main" name="7_TEMPLATE_ARS_HAUTS DE FRANCE 16-9">
  <a:themeElements>
    <a:clrScheme name="Personnalisé 1">
      <a:dk1>
        <a:srgbClr val="000000"/>
      </a:dk1>
      <a:lt1>
        <a:srgbClr val="FFFFFF"/>
      </a:lt1>
      <a:dk2>
        <a:srgbClr val="164194"/>
      </a:dk2>
      <a:lt2>
        <a:srgbClr val="E31F21"/>
      </a:lt2>
      <a:accent1>
        <a:srgbClr val="95C11F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5" id="{CCAA3B1F-37AD-D142-9B00-F2952BC71F32}" vid="{8780E14E-37A2-0148-9F40-6587BA01BE65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236</Words>
  <Application>Microsoft Office PowerPoint</Application>
  <PresentationFormat>Grand écran</PresentationFormat>
  <Paragraphs>55</Paragraphs>
  <Slides>3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Marianne</vt:lpstr>
      <vt:lpstr>Times New Roman</vt:lpstr>
      <vt:lpstr>Wingdings</vt:lpstr>
      <vt:lpstr>7_TEMPLATE_ARS_HAUTS DE FRANCE 16-9</vt:lpstr>
      <vt:lpstr>Présentation PowerPoint</vt:lpstr>
      <vt:lpstr>Rappel de l’enveloppe globale de la région francilienne</vt:lpstr>
      <vt:lpstr>Département du Val de Marne</vt:lpstr>
    </vt:vector>
  </TitlesOfParts>
  <Company>Ministère des affaires sociales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 FERRIERE, Sibylle (ARS-IDF)</dc:creator>
  <cp:lastModifiedBy>DE FERRIERE, Sibylle (ARS-IDF)</cp:lastModifiedBy>
  <cp:revision>1</cp:revision>
  <dcterms:created xsi:type="dcterms:W3CDTF">2024-04-02T13:37:14Z</dcterms:created>
  <dcterms:modified xsi:type="dcterms:W3CDTF">2024-04-02T13:37:42Z</dcterms:modified>
</cp:coreProperties>
</file>