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02/04/2024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6" y="717133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95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64194"/>
                </a:solidFill>
                <a:latin typeface="Marianne" panose="02000000000000000000" pitchFamily="2" charset="0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0" y="6396842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rgbClr val="164194"/>
                </a:solidFill>
                <a:latin typeface="Marianne" panose="02000000000000000000" pitchFamily="2" charset="0"/>
              </a:defRPr>
            </a:lvl1pPr>
          </a:lstStyle>
          <a:p>
            <a:fld id="{6A4A60EE-9D13-3442-9796-E718C6343EC1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891353"/>
            <a:ext cx="11233151" cy="719988"/>
          </a:xfrm>
        </p:spPr>
        <p:txBody>
          <a:bodyPr/>
          <a:lstStyle>
            <a:lvl1pPr>
              <a:defRPr>
                <a:latin typeface="Marianne" panose="02000000000000000000" pitchFamily="2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4338" y="271477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333" b="1">
                <a:solidFill>
                  <a:srgbClr val="164194"/>
                </a:solidFill>
                <a:latin typeface="Marianne" panose="02000000000000000000" pitchFamily="2" charset="0"/>
              </a:defRPr>
            </a:lvl1pPr>
          </a:lstStyle>
          <a:p>
            <a:r>
              <a:rPr lang="fr-FR" dirty="0" smtClean="0"/>
              <a:t>DIRNOV – Données et études en santé</a:t>
            </a: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0" y="1873780"/>
            <a:ext cx="11232445" cy="4224469"/>
          </a:xfrm>
        </p:spPr>
        <p:txBody>
          <a:bodyPr/>
          <a:lstStyle>
            <a:lvl1pPr>
              <a:defRPr>
                <a:latin typeface="Marianne" panose="02000000000000000000" pitchFamily="2" charset="0"/>
              </a:defRPr>
            </a:lvl1pPr>
            <a:lvl2pPr>
              <a:defRPr>
                <a:latin typeface="Marianne" panose="02000000000000000000" pitchFamily="2" charset="0"/>
              </a:defRPr>
            </a:lvl2pPr>
            <a:lvl3pPr>
              <a:defRPr baseline="0">
                <a:latin typeface="Marianne" panose="02000000000000000000" pitchFamily="2" charset="0"/>
              </a:defRPr>
            </a:lvl3pPr>
            <a:lvl4pPr>
              <a:defRPr>
                <a:latin typeface="Marianne" panose="02000000000000000000" pitchFamily="2" charset="0"/>
              </a:defRPr>
            </a:lvl4pPr>
            <a:lvl5pPr>
              <a:defRPr>
                <a:latin typeface="Marianne" panose="02000000000000000000" pitchFamily="2" charset="0"/>
              </a:defRPr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629998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371" y="2084851"/>
            <a:ext cx="3360000" cy="3840427"/>
          </a:xfrm>
        </p:spPr>
        <p:txBody>
          <a:bodyPr/>
          <a:lstStyle>
            <a:lvl1pPr marL="172796" indent="-172796">
              <a:spcBef>
                <a:spcPts val="480"/>
              </a:spcBef>
              <a:spcAft>
                <a:spcPts val="960"/>
              </a:spcAft>
              <a:buFont typeface="+mj-lt"/>
              <a:buAutoNum type="arabicPeriod"/>
              <a:defRPr b="1"/>
            </a:lvl1pPr>
            <a:lvl2pPr marL="388790" indent="-172796">
              <a:spcBef>
                <a:spcPts val="720"/>
              </a:spcBef>
              <a:spcAft>
                <a:spcPts val="96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084851"/>
            <a:ext cx="3360000" cy="3814349"/>
          </a:xfrm>
        </p:spPr>
        <p:txBody>
          <a:bodyPr/>
          <a:lstStyle>
            <a:lvl1pPr marL="172796" indent="-172796">
              <a:spcBef>
                <a:spcPts val="480"/>
              </a:spcBef>
              <a:spcAft>
                <a:spcPts val="960"/>
              </a:spcAft>
              <a:buFont typeface="+mj-lt"/>
              <a:buAutoNum type="arabicPeriod"/>
              <a:defRPr b="1"/>
            </a:lvl1pPr>
            <a:lvl2pPr marL="388790" indent="-172796">
              <a:spcBef>
                <a:spcPts val="720"/>
              </a:spcBef>
              <a:spcAft>
                <a:spcPts val="96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084851"/>
            <a:ext cx="3360000" cy="3814349"/>
          </a:xfrm>
        </p:spPr>
        <p:txBody>
          <a:bodyPr/>
          <a:lstStyle>
            <a:lvl1pPr marL="172796" indent="-172796">
              <a:spcBef>
                <a:spcPts val="480"/>
              </a:spcBef>
              <a:spcAft>
                <a:spcPts val="960"/>
              </a:spcAft>
              <a:buFont typeface="+mj-lt"/>
              <a:buAutoNum type="arabicPeriod"/>
              <a:defRPr b="1"/>
            </a:lvl1pPr>
            <a:lvl2pPr marL="388790" indent="-172796">
              <a:spcBef>
                <a:spcPts val="720"/>
              </a:spcBef>
              <a:spcAft>
                <a:spcPts val="96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4" y="6396845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251C71F6-E0A6-1740-B64F-38F332886BAF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3" y="910403"/>
            <a:ext cx="11233151" cy="719988"/>
          </a:xfrm>
        </p:spPr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6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</p:spTree>
    <p:extLst>
      <p:ext uri="{BB962C8B-B14F-4D97-AF65-F5344CB8AC3E}">
        <p14:creationId xmlns:p14="http://schemas.microsoft.com/office/powerpoint/2010/main" val="364630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12192000" cy="5925277"/>
          </a:xfrm>
          <a:solidFill>
            <a:schemeClr val="tx2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85713" y="6396843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527973" indent="-527973">
              <a:buFont typeface="+mj-lt"/>
              <a:buAutoNum type="arabicPeriod"/>
              <a:defRPr sz="4333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0883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5E6183FC-BA60-7C49-ABF3-B50982741576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31801" y="1664906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910402"/>
            <a:ext cx="11233151" cy="719988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31371" y="2276872"/>
            <a:ext cx="3408628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67808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304245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021323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A4BD-91D3-47B2-96ED-5AAD58A339A6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3D34-C2C2-4B5D-A4E3-3B0CEB925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6584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3" y="6396845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A4A60EE-9D13-3442-9796-E718C6343EC1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5" y="1508790"/>
            <a:ext cx="11232817" cy="323935"/>
          </a:xfrm>
        </p:spPr>
        <p:txBody>
          <a:bodyPr/>
          <a:lstStyle>
            <a:lvl1pPr marL="12700" indent="114296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rgbClr val="C00000"/>
                </a:solidFill>
              </a:defRPr>
            </a:lvl1pPr>
            <a:lvl2pPr marL="431984" indent="-191994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4" y="910405"/>
            <a:ext cx="11233149" cy="598385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6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DG / Mission Transformation Interne</a:t>
            </a:r>
            <a:endParaRPr lang="fr-FR" dirty="0"/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3" y="2276873"/>
            <a:ext cx="11232445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209788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4ème de 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02/04/2024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829266"/>
            <a:ext cx="4320000" cy="597263"/>
          </a:xfrm>
        </p:spPr>
        <p:txBody>
          <a:bodyPr anchor="ctr" anchorCtr="0"/>
          <a:lstStyle>
            <a:lvl1pPr algn="l">
              <a:defRPr sz="1533"/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6" y="717133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50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BCAE-6074-4678-9FD5-A12AE7020319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EA5B-76D0-4309-8679-A911208351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994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20939" y="1892830"/>
            <a:ext cx="11244013" cy="43204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r>
              <a:rPr lang="fr-FR" smtClean="0"/>
              <a:t>DIRNOV – Données et études en santé</a:t>
            </a:r>
            <a:endParaRPr lang="fr-FR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>
            <a:cxnSpLocks/>
          </p:cNvCxnSpPr>
          <p:nvPr/>
        </p:nvCxnSpPr>
        <p:spPr bwMode="gray">
          <a:xfrm>
            <a:off x="431800" y="6379200"/>
            <a:ext cx="11232819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1" y="910402"/>
            <a:ext cx="11233151" cy="719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fld id="{B858D49A-5A7A-574D-A0ED-52B5C1EFA876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071FEB6-0E77-DD46-9DA0-C52EF51FC7F3}"/>
              </a:ext>
            </a:extLst>
          </p:cNvPr>
          <p:cNvCxnSpPr/>
          <p:nvPr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5C7551C4-641A-D343-AA7E-79AE4711BFA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563836" y="247643"/>
            <a:ext cx="809139" cy="46470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921EE98-A0EA-AE49-A902-478042AA6CF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84000" y="1440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722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hf hdr="0"/>
  <p:txStyles>
    <p:titleStyle>
      <a:lvl1pPr marL="19050" indent="0" algn="l" defTabSz="1219170" rtl="0" eaLnBrk="1" latinLnBrk="0" hangingPunct="1">
        <a:lnSpc>
          <a:spcPct val="90000"/>
        </a:lnSpc>
        <a:spcBef>
          <a:spcPct val="0"/>
        </a:spcBef>
        <a:buNone/>
        <a:tabLst/>
        <a:defRPr sz="3333" b="1" kern="1200">
          <a:solidFill>
            <a:srgbClr val="95C11F"/>
          </a:solidFill>
          <a:latin typeface="Marianne" panose="02000000000000000000" pitchFamily="2" charset="0"/>
          <a:ea typeface="+mj-ea"/>
          <a:cs typeface="+mj-cs"/>
        </a:defRPr>
      </a:lvl1pPr>
    </p:titleStyle>
    <p:bodyStyle>
      <a:lvl1pPr marL="122764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tabLst/>
        <a:defRPr sz="1867" b="0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1pPr>
      <a:lvl2pPr marL="468588" indent="-228594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100000"/>
        <a:buFont typeface="Arial" panose="020B0604020202020204" pitchFamily="34" charset="0"/>
        <a:buChar char="•"/>
        <a:defRPr sz="1600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2pPr>
      <a:lvl3pPr marL="708582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1333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3pPr>
      <a:lvl4pPr marL="948576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anose="020B0604020202020204" pitchFamily="34" charset="0"/>
        <a:buChar char="•"/>
        <a:defRPr sz="1067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4pPr>
      <a:lvl5pPr marL="1236569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933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indent="0" algn="l" defTabSz="1219170" rtl="0" eaLnBrk="1" latinLnBrk="0" hangingPunct="1">
        <a:spcBef>
          <a:spcPct val="20000"/>
        </a:spcBef>
        <a:buFont typeface="Arial" pitchFamily="34" charset="0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Espace réservé du contenu 12" descr="Une image contenant texte, capture d’écran, Police, diagramme&#10;&#10;Description générée automatiquement">
            <a:extLst>
              <a:ext uri="{FF2B5EF4-FFF2-40B4-BE49-F238E27FC236}">
                <a16:creationId xmlns:a16="http://schemas.microsoft.com/office/drawing/2014/main" id="{17CFDC18-97A7-2DBC-7B0D-DED48C4921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0254" y="2048540"/>
            <a:ext cx="7769247" cy="4038600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0312" y="361656"/>
            <a:ext cx="10515600" cy="1325563"/>
          </a:xfrm>
        </p:spPr>
        <p:txBody>
          <a:bodyPr/>
          <a:lstStyle/>
          <a:p>
            <a:r>
              <a:rPr lang="fr-FR" dirty="0"/>
              <a:t>Processus </a:t>
            </a:r>
            <a:r>
              <a:rPr lang="fr-FR" dirty="0" smtClean="0"/>
              <a:t>d’élaboration du PRSE4</a:t>
            </a:r>
            <a:endParaRPr lang="fr-FR" dirty="0"/>
          </a:p>
        </p:txBody>
      </p:sp>
      <p:grpSp>
        <p:nvGrpSpPr>
          <p:cNvPr id="10" name="Groupe 9"/>
          <p:cNvGrpSpPr/>
          <p:nvPr/>
        </p:nvGrpSpPr>
        <p:grpSpPr>
          <a:xfrm>
            <a:off x="398776" y="3124500"/>
            <a:ext cx="2097032" cy="1532334"/>
            <a:chOff x="455337" y="3190169"/>
            <a:chExt cx="2097032" cy="1532334"/>
          </a:xfrm>
        </p:grpSpPr>
        <p:sp>
          <p:nvSpPr>
            <p:cNvPr id="8" name="Rectangle 7"/>
            <p:cNvSpPr/>
            <p:nvPr/>
          </p:nvSpPr>
          <p:spPr>
            <a:xfrm>
              <a:off x="2115977" y="3617843"/>
              <a:ext cx="436392" cy="238540"/>
            </a:xfrm>
            <a:prstGeom prst="rect">
              <a:avLst/>
            </a:prstGeom>
            <a:solidFill>
              <a:srgbClr val="F7C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fr-FR">
                <a:solidFill>
                  <a:srgbClr val="FFFFFF"/>
                </a:solidFill>
                <a:latin typeface="Marianne"/>
              </a:endParaRP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455337" y="3190169"/>
              <a:ext cx="1749287" cy="1532334"/>
            </a:xfrm>
            <a:prstGeom prst="roundRect">
              <a:avLst/>
            </a:prstGeom>
            <a:solidFill>
              <a:srgbClr val="01ADB7"/>
            </a:solidFill>
            <a:ln w="38100">
              <a:solidFill>
                <a:srgbClr val="F7CD45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defTabSz="1219170"/>
              <a:r>
                <a:rPr lang="fr-FR" sz="1400">
                  <a:solidFill>
                    <a:srgbClr val="FFFFFF"/>
                  </a:solidFill>
                  <a:latin typeface="Marianne"/>
                </a:rPr>
                <a:t>5 webinaires</a:t>
              </a:r>
            </a:p>
            <a:p>
              <a:pPr defTabSz="1219170"/>
              <a:r>
                <a:rPr lang="fr-FR" sz="1400">
                  <a:solidFill>
                    <a:srgbClr val="FFFFFF"/>
                  </a:solidFill>
                  <a:latin typeface="Marianne"/>
                </a:rPr>
                <a:t>130 questionnaires</a:t>
              </a:r>
            </a:p>
            <a:p>
              <a:pPr defTabSz="1219170"/>
              <a:r>
                <a:rPr lang="fr-FR" sz="1400">
                  <a:solidFill>
                    <a:srgbClr val="FFFFFF"/>
                  </a:solidFill>
                  <a:latin typeface="Marianne"/>
                </a:rPr>
                <a:t>32 cahiers d’acteurs</a:t>
              </a:r>
            </a:p>
            <a:p>
              <a:pPr defTabSz="1219170"/>
              <a:r>
                <a:rPr lang="fr-FR" sz="1400">
                  <a:solidFill>
                    <a:srgbClr val="FFFFFF"/>
                  </a:solidFill>
                  <a:latin typeface="Marianne"/>
                </a:rPr>
                <a:t>FSE #1</a:t>
              </a:r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9782682" y="3124503"/>
            <a:ext cx="2052927" cy="1293971"/>
            <a:chOff x="9839242" y="3190168"/>
            <a:chExt cx="2052927" cy="1293970"/>
          </a:xfrm>
        </p:grpSpPr>
        <p:sp>
          <p:nvSpPr>
            <p:cNvPr id="9" name="Rectangle 8"/>
            <p:cNvSpPr/>
            <p:nvPr/>
          </p:nvSpPr>
          <p:spPr>
            <a:xfrm>
              <a:off x="9839242" y="3637517"/>
              <a:ext cx="436392" cy="238540"/>
            </a:xfrm>
            <a:prstGeom prst="rect">
              <a:avLst/>
            </a:prstGeom>
            <a:solidFill>
              <a:srgbClr val="F7C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fr-FR">
                <a:solidFill>
                  <a:srgbClr val="FFFFFF"/>
                </a:solidFill>
                <a:latin typeface="Marianne"/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10144870" y="3190168"/>
              <a:ext cx="1747299" cy="1293970"/>
            </a:xfrm>
            <a:prstGeom prst="roundRect">
              <a:avLst/>
            </a:prstGeom>
            <a:solidFill>
              <a:srgbClr val="01ADB7"/>
            </a:solidFill>
            <a:ln w="38100">
              <a:solidFill>
                <a:srgbClr val="F7CD45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defTabSz="1219170"/>
              <a:r>
                <a:rPr lang="fr-FR" sz="1400" dirty="0">
                  <a:solidFill>
                    <a:srgbClr val="FFFFFF"/>
                  </a:solidFill>
                  <a:latin typeface="Marianne"/>
                </a:rPr>
                <a:t>4 groupes de travail</a:t>
              </a:r>
            </a:p>
            <a:p>
              <a:pPr defTabSz="1219170"/>
              <a:r>
                <a:rPr lang="fr-FR" sz="1400" dirty="0">
                  <a:solidFill>
                    <a:srgbClr val="FFFFFF"/>
                  </a:solidFill>
                  <a:latin typeface="Marianne"/>
                </a:rPr>
                <a:t>165 participants</a:t>
              </a:r>
            </a:p>
            <a:p>
              <a:pPr defTabSz="1219170"/>
              <a:r>
                <a:rPr lang="fr-FR" sz="1400" dirty="0">
                  <a:solidFill>
                    <a:srgbClr val="FFFFFF"/>
                  </a:solidFill>
                  <a:latin typeface="Marianne"/>
                </a:rPr>
                <a:t>200 heures de débat</a:t>
              </a:r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6843861" y="1064622"/>
            <a:ext cx="2696065" cy="2149919"/>
            <a:chOff x="6843860" y="1064622"/>
            <a:chExt cx="2696065" cy="2149918"/>
          </a:xfrm>
        </p:grpSpPr>
        <p:sp>
          <p:nvSpPr>
            <p:cNvPr id="17" name="Forme libre 16"/>
            <p:cNvSpPr/>
            <p:nvPr/>
          </p:nvSpPr>
          <p:spPr>
            <a:xfrm>
              <a:off x="6843860" y="2651459"/>
              <a:ext cx="1249663" cy="563081"/>
            </a:xfrm>
            <a:custGeom>
              <a:avLst/>
              <a:gdLst>
                <a:gd name="connsiteX0" fmla="*/ 0 w 1249663"/>
                <a:gd name="connsiteY0" fmla="*/ 563081 h 563081"/>
                <a:gd name="connsiteX1" fmla="*/ 405352 w 1249663"/>
                <a:gd name="connsiteY1" fmla="*/ 129448 h 563081"/>
                <a:gd name="connsiteX2" fmla="*/ 829559 w 1249663"/>
                <a:gd name="connsiteY2" fmla="*/ 280277 h 563081"/>
                <a:gd name="connsiteX3" fmla="*/ 1206631 w 1249663"/>
                <a:gd name="connsiteY3" fmla="*/ 35180 h 563081"/>
                <a:gd name="connsiteX4" fmla="*/ 1225484 w 1249663"/>
                <a:gd name="connsiteY4" fmla="*/ 6900 h 563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9663" h="563081">
                  <a:moveTo>
                    <a:pt x="0" y="563081"/>
                  </a:moveTo>
                  <a:cubicBezTo>
                    <a:pt x="133546" y="369831"/>
                    <a:pt x="267092" y="176582"/>
                    <a:pt x="405352" y="129448"/>
                  </a:cubicBezTo>
                  <a:cubicBezTo>
                    <a:pt x="543612" y="82314"/>
                    <a:pt x="696013" y="295988"/>
                    <a:pt x="829559" y="280277"/>
                  </a:cubicBezTo>
                  <a:cubicBezTo>
                    <a:pt x="963105" y="264566"/>
                    <a:pt x="1140644" y="80743"/>
                    <a:pt x="1206631" y="35180"/>
                  </a:cubicBezTo>
                  <a:cubicBezTo>
                    <a:pt x="1272619" y="-10383"/>
                    <a:pt x="1249051" y="-1742"/>
                    <a:pt x="1225484" y="6900"/>
                  </a:cubicBezTo>
                </a:path>
              </a:pathLst>
            </a:custGeom>
            <a:noFill/>
            <a:ln w="3810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fr-FR">
                <a:solidFill>
                  <a:srgbClr val="FFFFFF"/>
                </a:solidFill>
                <a:latin typeface="Marianne"/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7645138" y="1064622"/>
              <a:ext cx="1894787" cy="1802675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r>
                <a:rPr lang="fr-FR" sz="2800" b="1">
                  <a:solidFill>
                    <a:srgbClr val="FFFFFF"/>
                  </a:solidFill>
                  <a:latin typeface="Marianne"/>
                </a:rPr>
                <a:t>16 </a:t>
              </a:r>
              <a:r>
                <a:rPr lang="fr-FR" sz="2000" b="1">
                  <a:solidFill>
                    <a:srgbClr val="FFFFFF"/>
                  </a:solidFill>
                  <a:latin typeface="Marianne"/>
                </a:rPr>
                <a:t>priorités régionales</a:t>
              </a:r>
            </a:p>
          </p:txBody>
        </p:sp>
      </p:grpSp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9073" y="6060636"/>
            <a:ext cx="1679651" cy="69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72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Les principes guidant le PRSE4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>
                <a:solidFill>
                  <a:schemeClr val="accent6"/>
                </a:solidFill>
              </a:rPr>
              <a:t>Intégration de l’approche </a:t>
            </a:r>
            <a:r>
              <a:rPr lang="fr-FR" dirty="0">
                <a:solidFill>
                  <a:schemeClr val="accent2"/>
                </a:solidFill>
              </a:rPr>
              <a:t>une seule santé</a:t>
            </a:r>
            <a:r>
              <a:rPr lang="fr-FR" dirty="0">
                <a:solidFill>
                  <a:schemeClr val="accent6"/>
                </a:solidFill>
              </a:rPr>
              <a:t> </a:t>
            </a:r>
          </a:p>
          <a:p>
            <a:pPr lvl="0"/>
            <a:r>
              <a:rPr lang="fr-FR" dirty="0">
                <a:solidFill>
                  <a:schemeClr val="accent6"/>
                </a:solidFill>
              </a:rPr>
              <a:t>Anticipation des effets du </a:t>
            </a:r>
            <a:r>
              <a:rPr lang="fr-FR" dirty="0">
                <a:solidFill>
                  <a:schemeClr val="accent2"/>
                </a:solidFill>
              </a:rPr>
              <a:t>changement climatique </a:t>
            </a:r>
          </a:p>
          <a:p>
            <a:pPr lvl="0"/>
            <a:r>
              <a:rPr lang="fr-FR" dirty="0">
                <a:solidFill>
                  <a:schemeClr val="accent6"/>
                </a:solidFill>
              </a:rPr>
              <a:t>Réduction des </a:t>
            </a:r>
            <a:r>
              <a:rPr lang="fr-FR" dirty="0">
                <a:solidFill>
                  <a:schemeClr val="accent2"/>
                </a:solidFill>
              </a:rPr>
              <a:t>inégalités de santé</a:t>
            </a:r>
          </a:p>
          <a:p>
            <a:r>
              <a:rPr lang="fr-FR" dirty="0">
                <a:solidFill>
                  <a:schemeClr val="accent6"/>
                </a:solidFill>
              </a:rPr>
              <a:t>Application des actions à </a:t>
            </a:r>
            <a:r>
              <a:rPr lang="fr-FR" dirty="0">
                <a:solidFill>
                  <a:schemeClr val="accent2"/>
                </a:solidFill>
              </a:rPr>
              <a:t>toutes les échelles territoriales </a:t>
            </a:r>
            <a:r>
              <a:rPr lang="fr-FR" dirty="0">
                <a:solidFill>
                  <a:schemeClr val="accent6"/>
                </a:solidFill>
              </a:rPr>
              <a:t>et dans </a:t>
            </a:r>
            <a:r>
              <a:rPr lang="fr-FR" dirty="0">
                <a:solidFill>
                  <a:schemeClr val="accent2"/>
                </a:solidFill>
              </a:rPr>
              <a:t>tous les territoires</a:t>
            </a:r>
          </a:p>
          <a:p>
            <a:pPr lvl="0"/>
            <a:r>
              <a:rPr lang="fr-FR" dirty="0">
                <a:solidFill>
                  <a:schemeClr val="accent6"/>
                </a:solidFill>
              </a:rPr>
              <a:t>Développement des actions de </a:t>
            </a:r>
            <a:r>
              <a:rPr lang="fr-FR" dirty="0">
                <a:solidFill>
                  <a:schemeClr val="accent2"/>
                </a:solidFill>
              </a:rPr>
              <a:t>sensibilisation </a:t>
            </a:r>
            <a:r>
              <a:rPr lang="fr-FR" dirty="0">
                <a:solidFill>
                  <a:schemeClr val="accent6"/>
                </a:solidFill>
              </a:rPr>
              <a:t>et de </a:t>
            </a:r>
            <a:r>
              <a:rPr lang="fr-FR" dirty="0">
                <a:solidFill>
                  <a:schemeClr val="accent2"/>
                </a:solidFill>
              </a:rPr>
              <a:t>formation des acteurs </a:t>
            </a:r>
            <a:r>
              <a:rPr lang="fr-FR" dirty="0">
                <a:solidFill>
                  <a:schemeClr val="accent6"/>
                </a:solidFill>
              </a:rPr>
              <a:t>de proximité </a:t>
            </a:r>
          </a:p>
          <a:p>
            <a:pPr lvl="0"/>
            <a:r>
              <a:rPr lang="fr-FR" dirty="0">
                <a:solidFill>
                  <a:schemeClr val="accent6"/>
                </a:solidFill>
              </a:rPr>
              <a:t>Renforcement des </a:t>
            </a:r>
            <a:r>
              <a:rPr lang="fr-FR" dirty="0">
                <a:solidFill>
                  <a:schemeClr val="accent2"/>
                </a:solidFill>
              </a:rPr>
              <a:t>compétences </a:t>
            </a:r>
            <a:r>
              <a:rPr lang="fr-FR" dirty="0">
                <a:solidFill>
                  <a:schemeClr val="accent6"/>
                </a:solidFill>
              </a:rPr>
              <a:t>et de la </a:t>
            </a:r>
            <a:r>
              <a:rPr lang="fr-FR" dirty="0">
                <a:solidFill>
                  <a:schemeClr val="accent2"/>
                </a:solidFill>
              </a:rPr>
              <a:t>participation des citoyens 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6045" y="5840488"/>
            <a:ext cx="1679651" cy="69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07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1648" y="365125"/>
            <a:ext cx="11624048" cy="1325563"/>
          </a:xfrm>
        </p:spPr>
        <p:txBody>
          <a:bodyPr/>
          <a:lstStyle/>
          <a:p>
            <a:r>
              <a:rPr lang="fr-FR" dirty="0"/>
              <a:t>Les </a:t>
            </a:r>
            <a:r>
              <a:rPr lang="fr-FR" dirty="0" smtClean="0"/>
              <a:t>4 axes </a:t>
            </a:r>
            <a:r>
              <a:rPr lang="fr-FR" dirty="0"/>
              <a:t>transversaux et les priorités </a:t>
            </a:r>
            <a:r>
              <a:rPr lang="fr-FR" dirty="0" smtClean="0"/>
              <a:t>régionales regroupant 53 fiches actions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b="1" dirty="0">
                <a:solidFill>
                  <a:srgbClr val="00ADB7"/>
                </a:solidFill>
              </a:rPr>
              <a:t>Intégrer les enjeux de santé environnement dans les politiques d’aménagement et de logement, dans une perspective de réduction des inégalités environnementales de </a:t>
            </a:r>
            <a:r>
              <a:rPr lang="fr-FR" b="1" dirty="0" smtClean="0">
                <a:solidFill>
                  <a:srgbClr val="00ADB7"/>
                </a:solidFill>
              </a:rPr>
              <a:t>santé</a:t>
            </a:r>
            <a:endParaRPr lang="fr-FR" dirty="0">
              <a:solidFill>
                <a:schemeClr val="accent6"/>
              </a:solidFill>
            </a:endParaRPr>
          </a:p>
          <a:p>
            <a:r>
              <a:rPr lang="fr-FR" b="1" dirty="0" smtClean="0"/>
              <a:t>Réduire </a:t>
            </a:r>
            <a:r>
              <a:rPr lang="fr-FR" b="1" dirty="0"/>
              <a:t>les expositions humaines aux facteurs environnementaux préoccupants, renforcer leur surveillance et améliorer les connaissances </a:t>
            </a:r>
            <a:endParaRPr lang="fr-FR" b="1" dirty="0" smtClean="0"/>
          </a:p>
          <a:p>
            <a:r>
              <a:rPr lang="fr-FR" b="1" dirty="0">
                <a:solidFill>
                  <a:schemeClr val="accent3"/>
                </a:solidFill>
              </a:rPr>
              <a:t>Anticiper les effets du changement climatique et adapter les politiques de prévention et de sécurité sanitaire </a:t>
            </a:r>
            <a:endParaRPr lang="fr-FR" b="1" dirty="0" smtClean="0">
              <a:solidFill>
                <a:schemeClr val="accent3"/>
              </a:solidFill>
            </a:endParaRPr>
          </a:p>
          <a:p>
            <a:r>
              <a:rPr lang="fr-FR" b="1" dirty="0">
                <a:solidFill>
                  <a:schemeClr val="accent2"/>
                </a:solidFill>
              </a:rPr>
              <a:t>Accompagner les citoyens, les professionnels de santé et les acteurs locaux, pour agir face aux problématiques de santé environnementale</a:t>
            </a:r>
            <a:endParaRPr lang="fr-FR" b="1" dirty="0">
              <a:solidFill>
                <a:schemeClr val="accent3"/>
              </a:solidFill>
            </a:endParaRPr>
          </a:p>
          <a:p>
            <a:endParaRPr lang="fr-FR" b="1" dirty="0"/>
          </a:p>
          <a:p>
            <a:pPr lvl="1"/>
            <a:endParaRPr lang="fr-FR" dirty="0">
              <a:solidFill>
                <a:schemeClr val="accent6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6045" y="5840488"/>
            <a:ext cx="1679651" cy="69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37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43000" y="359319"/>
            <a:ext cx="9875520" cy="1356360"/>
          </a:xfrm>
        </p:spPr>
        <p:txBody>
          <a:bodyPr/>
          <a:lstStyle/>
          <a:p>
            <a:r>
              <a:rPr lang="fr-FR"/>
              <a:t>Fiches actions</a:t>
            </a:r>
          </a:p>
        </p:txBody>
      </p:sp>
      <p:sp>
        <p:nvSpPr>
          <p:cNvPr id="8" name="Parenthèse fermante 7"/>
          <p:cNvSpPr/>
          <p:nvPr/>
        </p:nvSpPr>
        <p:spPr>
          <a:xfrm>
            <a:off x="5863472" y="1053222"/>
            <a:ext cx="217288" cy="3210121"/>
          </a:xfrm>
          <a:prstGeom prst="rightBracket">
            <a:avLst/>
          </a:prstGeom>
          <a:ln w="57150">
            <a:solidFill>
              <a:srgbClr val="2F96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/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348011" y="1968177"/>
            <a:ext cx="5231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Marianne"/>
              </a:rPr>
              <a:t>Rappel du contexte et des enjeux identifiés justifiant de mener une action régionale</a:t>
            </a:r>
          </a:p>
        </p:txBody>
      </p:sp>
      <p:sp>
        <p:nvSpPr>
          <p:cNvPr id="10" name="Parenthèse fermante 9"/>
          <p:cNvSpPr/>
          <p:nvPr/>
        </p:nvSpPr>
        <p:spPr>
          <a:xfrm>
            <a:off x="6046652" y="4497335"/>
            <a:ext cx="170155" cy="507477"/>
          </a:xfrm>
          <a:prstGeom prst="rightBracket">
            <a:avLst/>
          </a:prstGeom>
          <a:ln w="57150">
            <a:solidFill>
              <a:srgbClr val="2F96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/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384030" y="4566406"/>
            <a:ext cx="5231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Marianne"/>
              </a:rPr>
              <a:t>Formulation de l’objectif général de la fiche-action</a:t>
            </a:r>
          </a:p>
        </p:txBody>
      </p:sp>
      <p:sp>
        <p:nvSpPr>
          <p:cNvPr id="13" name="Parenthèse fermante 12"/>
          <p:cNvSpPr/>
          <p:nvPr/>
        </p:nvSpPr>
        <p:spPr>
          <a:xfrm>
            <a:off x="6040140" y="5367315"/>
            <a:ext cx="143963" cy="854252"/>
          </a:xfrm>
          <a:prstGeom prst="rightBracket">
            <a:avLst/>
          </a:prstGeom>
          <a:ln w="57150">
            <a:solidFill>
              <a:srgbClr val="2F96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/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384030" y="5240715"/>
            <a:ext cx="5231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Marianne"/>
              </a:rPr>
              <a:t>Description des différentes modalités et/ou étapes de mise en œuvre de l’action pour répondre à l’objectif général </a:t>
            </a:r>
          </a:p>
        </p:txBody>
      </p:sp>
      <p:sp>
        <p:nvSpPr>
          <p:cNvPr id="15" name="Parenthèse fermante 14"/>
          <p:cNvSpPr/>
          <p:nvPr/>
        </p:nvSpPr>
        <p:spPr>
          <a:xfrm>
            <a:off x="6000923" y="6455558"/>
            <a:ext cx="183180" cy="278855"/>
          </a:xfrm>
          <a:prstGeom prst="rightBracket">
            <a:avLst/>
          </a:prstGeom>
          <a:ln w="57150">
            <a:solidFill>
              <a:srgbClr val="2F96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/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384030" y="6088082"/>
            <a:ext cx="5231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Marianne"/>
              </a:rPr>
              <a:t>Pilote(s) identifié(s) pour mener à bien l’action, en lien éventuellement avec des partenaires</a:t>
            </a:r>
          </a:p>
        </p:txBody>
      </p:sp>
      <p:sp>
        <p:nvSpPr>
          <p:cNvPr id="17" name="Parenthèse fermante 16"/>
          <p:cNvSpPr/>
          <p:nvPr/>
        </p:nvSpPr>
        <p:spPr>
          <a:xfrm>
            <a:off x="5863473" y="566843"/>
            <a:ext cx="183180" cy="278855"/>
          </a:xfrm>
          <a:prstGeom prst="rightBracket">
            <a:avLst/>
          </a:prstGeom>
          <a:ln w="57150">
            <a:solidFill>
              <a:srgbClr val="2F96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/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248967" y="521604"/>
            <a:ext cx="5231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Marianne"/>
              </a:rPr>
              <a:t>Titre de la fiche-action</a:t>
            </a: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4071" y="359319"/>
            <a:ext cx="1679651" cy="693904"/>
          </a:xfrm>
          <a:prstGeom prst="rect">
            <a:avLst/>
          </a:prstGeom>
        </p:spPr>
      </p:pic>
      <p:sp>
        <p:nvSpPr>
          <p:cNvPr id="2" name="Espace réservé du contenu 1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4825345" cy="4351339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/>
          <a:srcRect l="34032" t="19808" r="34734" b="10978"/>
          <a:stretch/>
        </p:blipFill>
        <p:spPr>
          <a:xfrm>
            <a:off x="509989" y="412261"/>
            <a:ext cx="4936419" cy="6153401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569119" y="6487798"/>
            <a:ext cx="52318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1100" i="1" dirty="0">
                <a:solidFill>
                  <a:srgbClr val="000000"/>
                </a:solidFill>
                <a:latin typeface="Marianne"/>
              </a:rPr>
              <a:t>Le pilotage : ARS</a:t>
            </a:r>
          </a:p>
        </p:txBody>
      </p:sp>
    </p:spTree>
    <p:extLst>
      <p:ext uri="{BB962C8B-B14F-4D97-AF65-F5344CB8AC3E}">
        <p14:creationId xmlns:p14="http://schemas.microsoft.com/office/powerpoint/2010/main" val="203593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_TEMPLATE_ARS_HAUTS DE FRANCE 16-9">
  <a:themeElements>
    <a:clrScheme name="Personnalisé 1">
      <a:dk1>
        <a:srgbClr val="000000"/>
      </a:dk1>
      <a:lt1>
        <a:srgbClr val="FFFFFF"/>
      </a:lt1>
      <a:dk2>
        <a:srgbClr val="164194"/>
      </a:dk2>
      <a:lt2>
        <a:srgbClr val="E31F21"/>
      </a:lt2>
      <a:accent1>
        <a:srgbClr val="95C11F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5" id="{CCAA3B1F-37AD-D142-9B00-F2952BC71F32}" vid="{8780E14E-37A2-0148-9F40-6587BA01BE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</Words>
  <Application>Microsoft Office PowerPoint</Application>
  <PresentationFormat>Grand écran</PresentationFormat>
  <Paragraphs>28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Marianne</vt:lpstr>
      <vt:lpstr>Wingdings</vt:lpstr>
      <vt:lpstr>7_TEMPLATE_ARS_HAUTS DE FRANCE 16-9</vt:lpstr>
      <vt:lpstr>Processus d’élaboration du PRSE4</vt:lpstr>
      <vt:lpstr>Les principes guidant le PRSE4</vt:lpstr>
      <vt:lpstr>Les 4 axes transversaux et les priorités régionales regroupant 53 fiches actions</vt:lpstr>
      <vt:lpstr>Fiches actions</vt:lpstr>
    </vt:vector>
  </TitlesOfParts>
  <Company>Ministère des affaires sociales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Processus d’élaboration du PRSE4</dc:title>
  <dc:creator>DE FERRIERE, Sibylle (ARS-IDF)</dc:creator>
  <cp:lastModifiedBy>DE FERRIERE, Sibylle (ARS-IDF)</cp:lastModifiedBy>
  <cp:revision>1</cp:revision>
  <dcterms:created xsi:type="dcterms:W3CDTF">2024-04-02T13:38:10Z</dcterms:created>
  <dcterms:modified xsi:type="dcterms:W3CDTF">2024-04-02T13:38:31Z</dcterms:modified>
</cp:coreProperties>
</file>