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1" r:id="rId2"/>
  </p:sldMasterIdLst>
  <p:sldIdLst>
    <p:sldId id="257" r:id="rId3"/>
    <p:sldId id="258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57" d="100"/>
          <a:sy n="57" d="100"/>
        </p:scale>
        <p:origin x="69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/ sous-titre /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A4F0766-6309-644C-9BCE-2E607A270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43109-B8A0-4B60-B378-E244D59CA5C0}" type="slidenum">
              <a:rPr lang="fr-FR" smtClean="0"/>
              <a:t>‹N°›</a:t>
            </a:fld>
            <a:endParaRPr lang="fr-FR"/>
          </a:p>
        </p:txBody>
      </p:sp>
      <p:sp>
        <p:nvSpPr>
          <p:cNvPr id="9" name="Espace réservé de la date 3">
            <a:extLst>
              <a:ext uri="{FF2B5EF4-FFF2-40B4-BE49-F238E27FC236}">
                <a16:creationId xmlns:a16="http://schemas.microsoft.com/office/drawing/2014/main" id="{E9918C01-3017-D749-B811-9FCBA8038409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431800" y="6396843"/>
            <a:ext cx="1560000" cy="46115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8C21AFDE-C94B-41AB-AF91-A82BEB4D1F4A}" type="datetimeFigureOut">
              <a:rPr lang="fr-FR" smtClean="0"/>
              <a:t>02/04/2024</a:t>
            </a:fld>
            <a:endParaRPr lang="fr-FR"/>
          </a:p>
        </p:txBody>
      </p:sp>
      <p:sp>
        <p:nvSpPr>
          <p:cNvPr id="16" name="Espace réservé du texte 7">
            <a:extLst>
              <a:ext uri="{FF2B5EF4-FFF2-40B4-BE49-F238E27FC236}">
                <a16:creationId xmlns:a16="http://schemas.microsoft.com/office/drawing/2014/main" id="{EB9C9A62-C54B-3841-9346-5A54D371580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31801" y="1664907"/>
            <a:ext cx="11232819" cy="323935"/>
          </a:xfrm>
        </p:spPr>
        <p:txBody>
          <a:bodyPr/>
          <a:lstStyle>
            <a:lvl1pPr marL="12700" indent="114294">
              <a:spcBef>
                <a:spcPts val="533"/>
              </a:spcBef>
              <a:spcAft>
                <a:spcPts val="1067"/>
              </a:spcAft>
              <a:buFont typeface="+mj-lt"/>
              <a:buNone/>
              <a:tabLst/>
              <a:defRPr sz="20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31979" indent="-191990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Sous-titre</a:t>
            </a:r>
          </a:p>
          <a:p>
            <a:pPr lvl="0"/>
            <a:endParaRPr lang="fr-FR" dirty="0"/>
          </a:p>
        </p:txBody>
      </p:sp>
      <p:sp>
        <p:nvSpPr>
          <p:cNvPr id="19" name="Titre 18">
            <a:extLst>
              <a:ext uri="{FF2B5EF4-FFF2-40B4-BE49-F238E27FC236}">
                <a16:creationId xmlns:a16="http://schemas.microsoft.com/office/drawing/2014/main" id="{8B219A12-DAFE-504E-9ED9-CFD78BD6A79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dirty="0"/>
              <a:t>Titre</a:t>
            </a:r>
          </a:p>
        </p:txBody>
      </p:sp>
      <p:sp>
        <p:nvSpPr>
          <p:cNvPr id="20" name="Espace réservé du pied de page 4">
            <a:extLst>
              <a:ext uri="{FF2B5EF4-FFF2-40B4-BE49-F238E27FC236}">
                <a16:creationId xmlns:a16="http://schemas.microsoft.com/office/drawing/2014/main" id="{99BFD6E0-B235-DA4F-9D70-E9444B53C4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3825043" y="260648"/>
            <a:ext cx="7839908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endParaRPr lang="fr-FR"/>
          </a:p>
        </p:txBody>
      </p:sp>
      <p:sp>
        <p:nvSpPr>
          <p:cNvPr id="8" name="Espace réservé du texte 11">
            <a:extLst>
              <a:ext uri="{FF2B5EF4-FFF2-40B4-BE49-F238E27FC236}">
                <a16:creationId xmlns:a16="http://schemas.microsoft.com/office/drawing/2014/main" id="{0AF74C14-DE22-FE4D-B865-03FBE975D57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31800" y="2276873"/>
            <a:ext cx="11232445" cy="384042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11294542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4ème de 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6618000"/>
            <a:ext cx="240000" cy="24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4EA19884-7A29-DC4E-9311-A62E54788E52}" type="datetime1">
              <a:rPr lang="fr-FR" smtClean="0"/>
              <a:t>02/04/2024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960000" y="5829266"/>
            <a:ext cx="4320000" cy="597263"/>
          </a:xfrm>
        </p:spPr>
        <p:txBody>
          <a:bodyPr anchor="ctr" anchorCtr="0"/>
          <a:lstStyle>
            <a:lvl1pPr algn="l">
              <a:defRPr sz="1533"/>
            </a:lvl1pPr>
          </a:lstStyle>
          <a:p>
            <a:r>
              <a:rPr lang="fr-FR" dirty="0"/>
              <a:t>Intitulé de la direction/service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6618000"/>
            <a:ext cx="24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240000" cy="24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753DF2B5-DDEC-9F4F-AC71-1D361A99EA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8304246" y="717133"/>
            <a:ext cx="2927751" cy="168147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A456506-B875-0447-AE4C-DB900904651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720000" y="480000"/>
            <a:ext cx="3600000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1541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/ sous-titre /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A4F0766-6309-644C-9BCE-2E607A270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9" name="Espace réservé de la date 3">
            <a:extLst>
              <a:ext uri="{FF2B5EF4-FFF2-40B4-BE49-F238E27FC236}">
                <a16:creationId xmlns:a16="http://schemas.microsoft.com/office/drawing/2014/main" id="{E9918C01-3017-D749-B811-9FCBA8038409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431800" y="6396843"/>
            <a:ext cx="1560000" cy="46115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6A4A60EE-9D13-3442-9796-E718C6343EC1}" type="datetime1">
              <a:rPr lang="fr-FR" cap="all" smtClean="0"/>
              <a:pPr/>
              <a:t>02/04/2024</a:t>
            </a:fld>
            <a:endParaRPr lang="fr-FR" cap="all" dirty="0"/>
          </a:p>
        </p:txBody>
      </p:sp>
      <p:sp>
        <p:nvSpPr>
          <p:cNvPr id="16" name="Espace réservé du texte 7">
            <a:extLst>
              <a:ext uri="{FF2B5EF4-FFF2-40B4-BE49-F238E27FC236}">
                <a16:creationId xmlns:a16="http://schemas.microsoft.com/office/drawing/2014/main" id="{EB9C9A62-C54B-3841-9346-5A54D371580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31801" y="1664907"/>
            <a:ext cx="11232819" cy="323935"/>
          </a:xfrm>
        </p:spPr>
        <p:txBody>
          <a:bodyPr/>
          <a:lstStyle>
            <a:lvl1pPr marL="12700" indent="114294">
              <a:spcBef>
                <a:spcPts val="533"/>
              </a:spcBef>
              <a:spcAft>
                <a:spcPts val="1067"/>
              </a:spcAft>
              <a:buFont typeface="+mj-lt"/>
              <a:buNone/>
              <a:tabLst/>
              <a:defRPr sz="20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31979" indent="-191990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Sous-titre</a:t>
            </a:r>
          </a:p>
          <a:p>
            <a:pPr lvl="0"/>
            <a:endParaRPr lang="fr-FR" dirty="0"/>
          </a:p>
        </p:txBody>
      </p:sp>
      <p:sp>
        <p:nvSpPr>
          <p:cNvPr id="19" name="Titre 18">
            <a:extLst>
              <a:ext uri="{FF2B5EF4-FFF2-40B4-BE49-F238E27FC236}">
                <a16:creationId xmlns:a16="http://schemas.microsoft.com/office/drawing/2014/main" id="{8B219A12-DAFE-504E-9ED9-CFD78BD6A79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dirty="0"/>
              <a:t>Titre</a:t>
            </a:r>
          </a:p>
        </p:txBody>
      </p:sp>
      <p:sp>
        <p:nvSpPr>
          <p:cNvPr id="20" name="Espace réservé du pied de page 4">
            <a:extLst>
              <a:ext uri="{FF2B5EF4-FFF2-40B4-BE49-F238E27FC236}">
                <a16:creationId xmlns:a16="http://schemas.microsoft.com/office/drawing/2014/main" id="{99BFD6E0-B235-DA4F-9D70-E9444B53C4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3825043" y="260648"/>
            <a:ext cx="7839908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DARP</a:t>
            </a:r>
          </a:p>
        </p:txBody>
      </p:sp>
      <p:sp>
        <p:nvSpPr>
          <p:cNvPr id="8" name="Espace réservé du texte 11">
            <a:extLst>
              <a:ext uri="{FF2B5EF4-FFF2-40B4-BE49-F238E27FC236}">
                <a16:creationId xmlns:a16="http://schemas.microsoft.com/office/drawing/2014/main" id="{0AF74C14-DE22-FE4D-B865-03FBE975D57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31800" y="2276873"/>
            <a:ext cx="11232445" cy="384042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26490896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31371" y="2084852"/>
            <a:ext cx="3360000" cy="3840427"/>
          </a:xfrm>
        </p:spPr>
        <p:txBody>
          <a:bodyPr/>
          <a:lstStyle>
            <a:lvl1pPr marL="191990" indent="-191990">
              <a:spcBef>
                <a:spcPts val="533"/>
              </a:spcBef>
              <a:spcAft>
                <a:spcPts val="1067"/>
              </a:spcAft>
              <a:buFont typeface="+mj-lt"/>
              <a:buAutoNum type="arabicPeriod"/>
              <a:defRPr b="1"/>
            </a:lvl1pPr>
            <a:lvl2pPr marL="431979" indent="-191990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416000" y="2084851"/>
            <a:ext cx="3360000" cy="3814349"/>
          </a:xfrm>
        </p:spPr>
        <p:txBody>
          <a:bodyPr/>
          <a:lstStyle>
            <a:lvl1pPr marL="191990" indent="-191990">
              <a:spcBef>
                <a:spcPts val="533"/>
              </a:spcBef>
              <a:spcAft>
                <a:spcPts val="1067"/>
              </a:spcAft>
              <a:buFont typeface="+mj-lt"/>
              <a:buAutoNum type="arabicPeriod"/>
              <a:defRPr b="1"/>
            </a:lvl1pPr>
            <a:lvl2pPr marL="431979" indent="-191990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8351999" y="2084851"/>
            <a:ext cx="3360000" cy="3814349"/>
          </a:xfrm>
        </p:spPr>
        <p:txBody>
          <a:bodyPr/>
          <a:lstStyle>
            <a:lvl1pPr marL="191990" indent="-191990">
              <a:spcBef>
                <a:spcPts val="533"/>
              </a:spcBef>
              <a:spcAft>
                <a:spcPts val="1067"/>
              </a:spcAft>
              <a:buFont typeface="+mj-lt"/>
              <a:buAutoNum type="arabicPeriod"/>
              <a:defRPr b="1"/>
            </a:lvl1pPr>
            <a:lvl2pPr marL="431979" indent="-191990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23" name="Espace réservé de la date 3">
            <a:extLst>
              <a:ext uri="{FF2B5EF4-FFF2-40B4-BE49-F238E27FC236}">
                <a16:creationId xmlns:a16="http://schemas.microsoft.com/office/drawing/2014/main" id="{15CA4CAF-6729-AB4D-9354-99C08AEAB1B8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431802" y="6396843"/>
            <a:ext cx="1613913" cy="46115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251C71F6-E0A6-1740-B64F-38F332886BAF}" type="datetime1">
              <a:rPr lang="fr-FR" cap="all" smtClean="0"/>
              <a:pPr/>
              <a:t>02/04/2024</a:t>
            </a:fld>
            <a:endParaRPr lang="fr-FR" cap="all" dirty="0"/>
          </a:p>
        </p:txBody>
      </p:sp>
      <p:sp>
        <p:nvSpPr>
          <p:cNvPr id="25" name="Titre 18">
            <a:extLst>
              <a:ext uri="{FF2B5EF4-FFF2-40B4-BE49-F238E27FC236}">
                <a16:creationId xmlns:a16="http://schemas.microsoft.com/office/drawing/2014/main" id="{8909A550-9D66-7141-BF64-73CAD209688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2" y="910403"/>
            <a:ext cx="11233151" cy="719988"/>
          </a:xfrm>
        </p:spPr>
        <p:txBody>
          <a:bodyPr/>
          <a:lstStyle/>
          <a:p>
            <a:r>
              <a:rPr lang="fr-FR" dirty="0"/>
              <a:t>Sommaire</a:t>
            </a:r>
          </a:p>
        </p:txBody>
      </p:sp>
      <p:sp>
        <p:nvSpPr>
          <p:cNvPr id="26" name="Espace réservé du pied de page 4">
            <a:extLst>
              <a:ext uri="{FF2B5EF4-FFF2-40B4-BE49-F238E27FC236}">
                <a16:creationId xmlns:a16="http://schemas.microsoft.com/office/drawing/2014/main" id="{745ED2D7-3CC1-3B41-AA37-64BDE1CE24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3825043" y="260648"/>
            <a:ext cx="7839908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Intitulé de la direction/service</a:t>
            </a:r>
          </a:p>
        </p:txBody>
      </p:sp>
    </p:spTree>
    <p:extLst>
      <p:ext uri="{BB962C8B-B14F-4D97-AF65-F5344CB8AC3E}">
        <p14:creationId xmlns:p14="http://schemas.microsoft.com/office/powerpoint/2010/main" val="2285616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onnes de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3" name="Espace réservé de la date 3">
            <a:extLst>
              <a:ext uri="{FF2B5EF4-FFF2-40B4-BE49-F238E27FC236}">
                <a16:creationId xmlns:a16="http://schemas.microsoft.com/office/drawing/2014/main" id="{15CA4CAF-6729-AB4D-9354-99C08AEAB1B8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431802" y="6396843"/>
            <a:ext cx="1613913" cy="46115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5E6183FC-BA60-7C49-ABF3-B50982741576}" type="datetime1">
              <a:rPr lang="fr-FR" cap="all" smtClean="0"/>
              <a:pPr/>
              <a:t>02/04/2024</a:t>
            </a:fld>
            <a:endParaRPr lang="fr-FR" cap="all" dirty="0"/>
          </a:p>
        </p:txBody>
      </p:sp>
      <p:sp>
        <p:nvSpPr>
          <p:cNvPr id="26" name="Espace réservé du pied de page 4">
            <a:extLst>
              <a:ext uri="{FF2B5EF4-FFF2-40B4-BE49-F238E27FC236}">
                <a16:creationId xmlns:a16="http://schemas.microsoft.com/office/drawing/2014/main" id="{745ED2D7-3CC1-3B41-AA37-64BDE1CE24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3825043" y="260648"/>
            <a:ext cx="7839908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Intitulé de la direction/service</a:t>
            </a:r>
          </a:p>
        </p:txBody>
      </p:sp>
      <p:sp>
        <p:nvSpPr>
          <p:cNvPr id="11" name="Espace réservé du texte 7">
            <a:extLst>
              <a:ext uri="{FF2B5EF4-FFF2-40B4-BE49-F238E27FC236}">
                <a16:creationId xmlns:a16="http://schemas.microsoft.com/office/drawing/2014/main" id="{D4959A1A-C7DE-6748-A32B-7732F0ACFCF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431801" y="1664907"/>
            <a:ext cx="11232819" cy="323935"/>
          </a:xfrm>
        </p:spPr>
        <p:txBody>
          <a:bodyPr/>
          <a:lstStyle>
            <a:lvl1pPr marL="0" indent="126994">
              <a:spcBef>
                <a:spcPts val="533"/>
              </a:spcBef>
              <a:spcAft>
                <a:spcPts val="1067"/>
              </a:spcAft>
              <a:buFont typeface="+mj-lt"/>
              <a:buNone/>
              <a:tabLst/>
              <a:defRPr sz="20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31979" indent="-191990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Sous-titre</a:t>
            </a:r>
          </a:p>
          <a:p>
            <a:pPr lvl="0"/>
            <a:endParaRPr lang="fr-FR" dirty="0"/>
          </a:p>
        </p:txBody>
      </p:sp>
      <p:sp>
        <p:nvSpPr>
          <p:cNvPr id="12" name="Titre 18">
            <a:extLst>
              <a:ext uri="{FF2B5EF4-FFF2-40B4-BE49-F238E27FC236}">
                <a16:creationId xmlns:a16="http://schemas.microsoft.com/office/drawing/2014/main" id="{5919F96B-C5FF-5146-9075-19E07CEBB75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2" y="910403"/>
            <a:ext cx="11233151" cy="719988"/>
          </a:xfrm>
        </p:spPr>
        <p:txBody>
          <a:bodyPr/>
          <a:lstStyle/>
          <a:p>
            <a:r>
              <a:rPr lang="fr-FR" dirty="0"/>
              <a:t>Titre</a:t>
            </a:r>
          </a:p>
        </p:txBody>
      </p:sp>
      <p:sp>
        <p:nvSpPr>
          <p:cNvPr id="13" name="Espace réservé du texte 11">
            <a:extLst>
              <a:ext uri="{FF2B5EF4-FFF2-40B4-BE49-F238E27FC236}">
                <a16:creationId xmlns:a16="http://schemas.microsoft.com/office/drawing/2014/main" id="{AC8956DD-B832-6147-8A66-A70995085BB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431371" y="2276873"/>
            <a:ext cx="3408628" cy="384042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>
            <a:extLst>
              <a:ext uri="{FF2B5EF4-FFF2-40B4-BE49-F238E27FC236}">
                <a16:creationId xmlns:a16="http://schemas.microsoft.com/office/drawing/2014/main" id="{DF66E72C-274C-AC4E-B20B-393EBD9A717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367808" y="2276873"/>
            <a:ext cx="3360000" cy="384042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5" name="Espace réservé du texte 11">
            <a:extLst>
              <a:ext uri="{FF2B5EF4-FFF2-40B4-BE49-F238E27FC236}">
                <a16:creationId xmlns:a16="http://schemas.microsoft.com/office/drawing/2014/main" id="{10D42E91-F78E-1D46-9374-4446D0F5796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 bwMode="gray">
          <a:xfrm>
            <a:off x="8304245" y="2276873"/>
            <a:ext cx="3360000" cy="384042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36346473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, sous-titre, textes 3 et imag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31371" y="2276873"/>
            <a:ext cx="3360000" cy="384042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7" name="Espace réservé de la date 3">
            <a:extLst>
              <a:ext uri="{FF2B5EF4-FFF2-40B4-BE49-F238E27FC236}">
                <a16:creationId xmlns:a16="http://schemas.microsoft.com/office/drawing/2014/main" id="{CEFA8BB7-D3E4-254A-BB0E-3D1C8C64E198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431802" y="6396843"/>
            <a:ext cx="1613913" cy="46115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0597CDB5-73DC-8641-8CC1-FAD9379FD627}" type="datetime1">
              <a:rPr lang="fr-FR" cap="all" smtClean="0"/>
              <a:pPr/>
              <a:t>02/04/2024</a:t>
            </a:fld>
            <a:endParaRPr lang="fr-FR" cap="all" dirty="0"/>
          </a:p>
        </p:txBody>
      </p:sp>
      <p:sp>
        <p:nvSpPr>
          <p:cNvPr id="18" name="Espace réservé du texte 7">
            <a:extLst>
              <a:ext uri="{FF2B5EF4-FFF2-40B4-BE49-F238E27FC236}">
                <a16:creationId xmlns:a16="http://schemas.microsoft.com/office/drawing/2014/main" id="{35840C24-F178-C44C-B5A1-3EB8F3EF4B9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31801" y="1664907"/>
            <a:ext cx="11232819" cy="323935"/>
          </a:xfrm>
        </p:spPr>
        <p:txBody>
          <a:bodyPr/>
          <a:lstStyle>
            <a:lvl1pPr marL="0" indent="126994">
              <a:spcBef>
                <a:spcPts val="533"/>
              </a:spcBef>
              <a:spcAft>
                <a:spcPts val="1067"/>
              </a:spcAft>
              <a:buFont typeface="+mj-lt"/>
              <a:buNone/>
              <a:tabLst/>
              <a:defRPr sz="20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31979" indent="-191990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Sous-titre</a:t>
            </a:r>
          </a:p>
          <a:p>
            <a:pPr lvl="0"/>
            <a:endParaRPr lang="fr-FR" dirty="0"/>
          </a:p>
        </p:txBody>
      </p:sp>
      <p:sp>
        <p:nvSpPr>
          <p:cNvPr id="19" name="Titre 18">
            <a:extLst>
              <a:ext uri="{FF2B5EF4-FFF2-40B4-BE49-F238E27FC236}">
                <a16:creationId xmlns:a16="http://schemas.microsoft.com/office/drawing/2014/main" id="{0271A58A-1CC5-D145-89AA-12537E5CE3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2" y="910403"/>
            <a:ext cx="11233151" cy="719988"/>
          </a:xfrm>
        </p:spPr>
        <p:txBody>
          <a:bodyPr/>
          <a:lstStyle/>
          <a:p>
            <a:r>
              <a:rPr lang="fr-FR" dirty="0"/>
              <a:t>Titre</a:t>
            </a:r>
          </a:p>
        </p:txBody>
      </p:sp>
      <p:sp>
        <p:nvSpPr>
          <p:cNvPr id="20" name="Espace réservé du pied de page 4">
            <a:extLst>
              <a:ext uri="{FF2B5EF4-FFF2-40B4-BE49-F238E27FC236}">
                <a16:creationId xmlns:a16="http://schemas.microsoft.com/office/drawing/2014/main" id="{D46074BB-6BF7-8249-9377-D0271B2AEC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3825043" y="260648"/>
            <a:ext cx="7839908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Intitulé de la direction/service</a:t>
            </a:r>
          </a:p>
        </p:txBody>
      </p:sp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7004A35F-FCE5-0248-9AD4-C4E7502EF16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175787" y="2276873"/>
            <a:ext cx="7488832" cy="3840427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</p:spTree>
    <p:extLst>
      <p:ext uri="{BB962C8B-B14F-4D97-AF65-F5344CB8AC3E}">
        <p14:creationId xmlns:p14="http://schemas.microsoft.com/office/powerpoint/2010/main" val="1158582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re, sous-titre, textes 3, et graphiqu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8304245" y="2276873"/>
            <a:ext cx="3360000" cy="384042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7" name="Espace réservé de la date 3">
            <a:extLst>
              <a:ext uri="{FF2B5EF4-FFF2-40B4-BE49-F238E27FC236}">
                <a16:creationId xmlns:a16="http://schemas.microsoft.com/office/drawing/2014/main" id="{CEFA8BB7-D3E4-254A-BB0E-3D1C8C64E198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431802" y="6396843"/>
            <a:ext cx="1613913" cy="46115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8E1290DD-BE4D-794B-919C-D565D1B9C67D}" type="datetime1">
              <a:rPr lang="fr-FR" cap="all" smtClean="0"/>
              <a:pPr/>
              <a:t>02/04/2024</a:t>
            </a:fld>
            <a:endParaRPr lang="fr-FR" cap="all" dirty="0"/>
          </a:p>
        </p:txBody>
      </p:sp>
      <p:sp>
        <p:nvSpPr>
          <p:cNvPr id="18" name="Espace réservé du texte 7">
            <a:extLst>
              <a:ext uri="{FF2B5EF4-FFF2-40B4-BE49-F238E27FC236}">
                <a16:creationId xmlns:a16="http://schemas.microsoft.com/office/drawing/2014/main" id="{35840C24-F178-C44C-B5A1-3EB8F3EF4B9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31801" y="1664907"/>
            <a:ext cx="11232819" cy="323935"/>
          </a:xfrm>
        </p:spPr>
        <p:txBody>
          <a:bodyPr/>
          <a:lstStyle>
            <a:lvl1pPr marL="0" indent="126994">
              <a:spcBef>
                <a:spcPts val="533"/>
              </a:spcBef>
              <a:spcAft>
                <a:spcPts val="1067"/>
              </a:spcAft>
              <a:buFont typeface="+mj-lt"/>
              <a:buNone/>
              <a:tabLst/>
              <a:defRPr sz="20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31979" indent="-191990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Sous-titre</a:t>
            </a:r>
          </a:p>
          <a:p>
            <a:pPr lvl="0"/>
            <a:endParaRPr lang="fr-FR" dirty="0"/>
          </a:p>
        </p:txBody>
      </p:sp>
      <p:sp>
        <p:nvSpPr>
          <p:cNvPr id="19" name="Titre 18">
            <a:extLst>
              <a:ext uri="{FF2B5EF4-FFF2-40B4-BE49-F238E27FC236}">
                <a16:creationId xmlns:a16="http://schemas.microsoft.com/office/drawing/2014/main" id="{0271A58A-1CC5-D145-89AA-12537E5CE3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2" y="910403"/>
            <a:ext cx="11233151" cy="719988"/>
          </a:xfrm>
        </p:spPr>
        <p:txBody>
          <a:bodyPr/>
          <a:lstStyle/>
          <a:p>
            <a:r>
              <a:rPr lang="fr-FR" dirty="0"/>
              <a:t>Titre</a:t>
            </a:r>
          </a:p>
        </p:txBody>
      </p:sp>
      <p:sp>
        <p:nvSpPr>
          <p:cNvPr id="20" name="Espace réservé du pied de page 4">
            <a:extLst>
              <a:ext uri="{FF2B5EF4-FFF2-40B4-BE49-F238E27FC236}">
                <a16:creationId xmlns:a16="http://schemas.microsoft.com/office/drawing/2014/main" id="{D46074BB-6BF7-8249-9377-D0271B2AEC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3825043" y="260648"/>
            <a:ext cx="7839908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Intitulé de la direction/service</a:t>
            </a:r>
          </a:p>
        </p:txBody>
      </p:sp>
      <p:sp>
        <p:nvSpPr>
          <p:cNvPr id="3" name="Espace réservé du graphique 2">
            <a:extLst>
              <a:ext uri="{FF2B5EF4-FFF2-40B4-BE49-F238E27FC236}">
                <a16:creationId xmlns:a16="http://schemas.microsoft.com/office/drawing/2014/main" id="{66D3B633-BB7B-4941-BF9B-161C5342E3AA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431371" y="2276874"/>
            <a:ext cx="7681384" cy="3839633"/>
          </a:xfrm>
        </p:spPr>
        <p:txBody>
          <a:bodyPr/>
          <a:lstStyle/>
          <a:p>
            <a:r>
              <a:rPr lang="fr-FR"/>
              <a:t>Cliquez sur l'icône pour ajouter un graphique</a:t>
            </a:r>
          </a:p>
        </p:txBody>
      </p:sp>
    </p:spTree>
    <p:extLst>
      <p:ext uri="{BB962C8B-B14F-4D97-AF65-F5344CB8AC3E}">
        <p14:creationId xmlns:p14="http://schemas.microsoft.com/office/powerpoint/2010/main" val="39056238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>
            <a:extLst>
              <a:ext uri="{FF2B5EF4-FFF2-40B4-BE49-F238E27FC236}">
                <a16:creationId xmlns:a16="http://schemas.microsoft.com/office/drawing/2014/main" id="{829DF172-12F0-D244-8F51-E16DC05073B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336000" y="336000"/>
            <a:ext cx="1920000" cy="1920000"/>
          </a:xfrm>
          <a:prstGeom prst="rect">
            <a:avLst/>
          </a:prstGeom>
        </p:spPr>
      </p:pic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31800" y="2852936"/>
            <a:ext cx="11232000" cy="3057632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4333" b="1" cap="all" baseline="0"/>
            </a:lvl1pPr>
            <a:lvl2pPr marL="122761" indent="0">
              <a:spcBef>
                <a:spcPts val="667"/>
              </a:spcBef>
              <a:spcAft>
                <a:spcPts val="0"/>
              </a:spcAft>
              <a:buNone/>
              <a:tabLst/>
              <a:defRPr sz="2467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cxnSp>
        <p:nvCxnSpPr>
          <p:cNvPr id="12" name="Connecteur droit 11"/>
          <p:cNvCxnSpPr>
            <a:cxnSpLocks/>
          </p:cNvCxnSpPr>
          <p:nvPr/>
        </p:nvCxnSpPr>
        <p:spPr bwMode="gray">
          <a:xfrm>
            <a:off x="431801" y="6379200"/>
            <a:ext cx="11232819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Espace réservé de la date 3">
            <a:extLst>
              <a:ext uri="{FF2B5EF4-FFF2-40B4-BE49-F238E27FC236}">
                <a16:creationId xmlns:a16="http://schemas.microsoft.com/office/drawing/2014/main" id="{C192E6B1-2CEB-FB47-B10B-D25D43DF8D96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431802" y="6396843"/>
            <a:ext cx="1613913" cy="46115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D7698221-35EF-134F-B87A-568DECC70F29}" type="datetime1">
              <a:rPr lang="fr-FR" cap="all" smtClean="0"/>
              <a:pPr/>
              <a:t>02/04/2024</a:t>
            </a:fld>
            <a:endParaRPr lang="fr-FR" cap="all" dirty="0"/>
          </a:p>
        </p:txBody>
      </p:sp>
      <p:sp>
        <p:nvSpPr>
          <p:cNvPr id="14" name="Espace réservé du numéro de diapositive 5">
            <a:extLst>
              <a:ext uri="{FF2B5EF4-FFF2-40B4-BE49-F238E27FC236}">
                <a16:creationId xmlns:a16="http://schemas.microsoft.com/office/drawing/2014/main" id="{0593ECE3-ACEF-7441-BABB-08F519CCE7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9864951" y="6378000"/>
            <a:ext cx="180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6" name="Espace réservé du pied de page 4">
            <a:extLst>
              <a:ext uri="{FF2B5EF4-FFF2-40B4-BE49-F238E27FC236}">
                <a16:creationId xmlns:a16="http://schemas.microsoft.com/office/drawing/2014/main" id="{4D728EC0-9FC5-AB4E-B907-86A468EF1E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5423928" y="260648"/>
            <a:ext cx="6241025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Intitulé de la direction/service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0B5534E2-19C3-C848-AD92-C2BA62CED42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2743180" y="463311"/>
            <a:ext cx="2680741" cy="1539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2879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984000"/>
            <a:ext cx="12192000" cy="5925277"/>
          </a:xfrm>
          <a:solidFill>
            <a:schemeClr val="tx2"/>
          </a:solidFill>
        </p:spPr>
        <p:txBody>
          <a:bodyPr tIns="1080000" anchor="ctr" anchorCtr="0"/>
          <a:lstStyle>
            <a:lvl1pPr algn="ctr">
              <a:defRPr cap="all" baseline="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7" name="Espace réservé de la date 3">
            <a:extLst>
              <a:ext uri="{FF2B5EF4-FFF2-40B4-BE49-F238E27FC236}">
                <a16:creationId xmlns:a16="http://schemas.microsoft.com/office/drawing/2014/main" id="{02A90153-98CB-E943-A611-AD9242F15601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485713" y="6396843"/>
            <a:ext cx="1560000" cy="46115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 b="1">
                <a:solidFill>
                  <a:schemeClr val="bg1"/>
                </a:solidFill>
              </a:defRPr>
            </a:lvl1pPr>
          </a:lstStyle>
          <a:p>
            <a:fld id="{5F7325A3-5315-1B4B-A0D9-112471EB5837}" type="datetime1">
              <a:rPr lang="fr-FR" cap="all" smtClean="0"/>
              <a:pPr/>
              <a:t>02/04/2024</a:t>
            </a:fld>
            <a:endParaRPr lang="fr-FR" cap="all" dirty="0"/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479999" y="984000"/>
            <a:ext cx="11232000" cy="53952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bg1"/>
            </a:solidFill>
          </a:ln>
        </p:spPr>
        <p:txBody>
          <a:bodyPr lIns="0" bIns="360000" anchor="ctr" anchorCtr="0"/>
          <a:lstStyle>
            <a:lvl1pPr marL="527973" indent="-527973">
              <a:buFont typeface="+mj-lt"/>
              <a:buAutoNum type="arabicPeriod"/>
              <a:defRPr sz="4333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10" name="Espace réservé du numéro de diapositive 5">
            <a:extLst>
              <a:ext uri="{FF2B5EF4-FFF2-40B4-BE49-F238E27FC236}">
                <a16:creationId xmlns:a16="http://schemas.microsoft.com/office/drawing/2014/main" id="{BE3965BE-3A81-1248-821F-39E8294A18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9864951" y="6378000"/>
            <a:ext cx="180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bg1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Espace réservé du pied de page 4">
            <a:extLst>
              <a:ext uri="{FF2B5EF4-FFF2-40B4-BE49-F238E27FC236}">
                <a16:creationId xmlns:a16="http://schemas.microsoft.com/office/drawing/2014/main" id="{DCBACC69-485F-9F49-A64D-9385F9776E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3825043" y="260648"/>
            <a:ext cx="7839908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Intitulé de la direction/service</a:t>
            </a:r>
          </a:p>
        </p:txBody>
      </p:sp>
    </p:spTree>
    <p:extLst>
      <p:ext uri="{BB962C8B-B14F-4D97-AF65-F5344CB8AC3E}">
        <p14:creationId xmlns:p14="http://schemas.microsoft.com/office/powerpoint/2010/main" val="30652175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6618000"/>
            <a:ext cx="240000" cy="24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4EA19884-7A29-DC4E-9311-A62E54788E52}" type="datetime1">
              <a:rPr lang="fr-FR" smtClean="0"/>
              <a:t>02/04/2024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960000" y="5829267"/>
            <a:ext cx="4320000" cy="597263"/>
          </a:xfrm>
        </p:spPr>
        <p:txBody>
          <a:bodyPr anchor="ctr" anchorCtr="0"/>
          <a:lstStyle>
            <a:lvl1pPr algn="l">
              <a:defRPr sz="1533"/>
            </a:lvl1pPr>
          </a:lstStyle>
          <a:p>
            <a:r>
              <a:rPr lang="fr-FR" dirty="0"/>
              <a:t>DG/DAR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6618000"/>
            <a:ext cx="24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240000" cy="24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753DF2B5-DDEC-9F4F-AC71-1D361A99EA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8304247" y="717134"/>
            <a:ext cx="2927751" cy="168147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A456506-B875-0447-AE4C-DB900904651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720000" y="480000"/>
            <a:ext cx="3600000" cy="3600000"/>
          </a:xfrm>
          <a:prstGeom prst="rect">
            <a:avLst/>
          </a:prstGeom>
        </p:spPr>
      </p:pic>
      <p:sp>
        <p:nvSpPr>
          <p:cNvPr id="12" name="ZoneTexte 11"/>
          <p:cNvSpPr txBox="1"/>
          <p:nvPr userDrawn="1"/>
        </p:nvSpPr>
        <p:spPr>
          <a:xfrm>
            <a:off x="5135895" y="3525013"/>
            <a:ext cx="6240693" cy="18363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3333" b="1" dirty="0"/>
              <a:t>GT Allocation de ressources</a:t>
            </a:r>
          </a:p>
          <a:p>
            <a:pPr algn="r"/>
            <a:r>
              <a:rPr lang="fr-FR" sz="3333" b="1" dirty="0"/>
              <a:t>8</a:t>
            </a:r>
            <a:r>
              <a:rPr lang="fr-FR" sz="3333" b="1" baseline="0" dirty="0"/>
              <a:t> janvier 2021</a:t>
            </a:r>
            <a:endParaRPr lang="fr-FR" sz="3333" b="1" dirty="0"/>
          </a:p>
          <a:p>
            <a:pPr algn="r"/>
            <a:r>
              <a:rPr lang="fr-FR" sz="2000" dirty="0"/>
              <a:t>Atterrissage  2020 &amp; Préparation 2021</a:t>
            </a:r>
          </a:p>
          <a:p>
            <a:pPr algn="r"/>
            <a:endParaRPr lang="fr-FR" sz="2667" b="1" dirty="0"/>
          </a:p>
        </p:txBody>
      </p:sp>
    </p:spTree>
    <p:extLst>
      <p:ext uri="{BB962C8B-B14F-4D97-AF65-F5344CB8AC3E}">
        <p14:creationId xmlns:p14="http://schemas.microsoft.com/office/powerpoint/2010/main" val="30088766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ème 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6618000"/>
            <a:ext cx="240000" cy="24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4EA19884-7A29-DC4E-9311-A62E54788E52}" type="datetime1">
              <a:rPr lang="fr-FR" smtClean="0"/>
              <a:t>02/04/2024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960000" y="5829267"/>
            <a:ext cx="4320000" cy="597263"/>
          </a:xfrm>
        </p:spPr>
        <p:txBody>
          <a:bodyPr anchor="ctr" anchorCtr="0"/>
          <a:lstStyle>
            <a:lvl1pPr algn="l">
              <a:defRPr sz="1533"/>
            </a:lvl1pPr>
          </a:lstStyle>
          <a:p>
            <a:r>
              <a:rPr lang="fr-FR" dirty="0"/>
              <a:t>Intitulé de la direction/service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6618000"/>
            <a:ext cx="24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240000" cy="24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753DF2B5-DDEC-9F4F-AC71-1D361A99EA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8304247" y="717134"/>
            <a:ext cx="2927751" cy="168147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A456506-B875-0447-AE4C-DB900904651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720000" y="480000"/>
            <a:ext cx="3600000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575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BBC43109-B8A0-4B60-B378-E244D59CA5C0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31371" y="2084852"/>
            <a:ext cx="3360000" cy="3840427"/>
          </a:xfrm>
        </p:spPr>
        <p:txBody>
          <a:bodyPr/>
          <a:lstStyle>
            <a:lvl1pPr marL="191990" indent="-191990">
              <a:spcBef>
                <a:spcPts val="533"/>
              </a:spcBef>
              <a:spcAft>
                <a:spcPts val="1067"/>
              </a:spcAft>
              <a:buFont typeface="+mj-lt"/>
              <a:buAutoNum type="arabicPeriod"/>
              <a:defRPr b="1"/>
            </a:lvl1pPr>
            <a:lvl2pPr marL="431979" indent="-191990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416000" y="2084851"/>
            <a:ext cx="3360000" cy="3814349"/>
          </a:xfrm>
        </p:spPr>
        <p:txBody>
          <a:bodyPr/>
          <a:lstStyle>
            <a:lvl1pPr marL="191990" indent="-191990">
              <a:spcBef>
                <a:spcPts val="533"/>
              </a:spcBef>
              <a:spcAft>
                <a:spcPts val="1067"/>
              </a:spcAft>
              <a:buFont typeface="+mj-lt"/>
              <a:buAutoNum type="arabicPeriod"/>
              <a:defRPr b="1"/>
            </a:lvl1pPr>
            <a:lvl2pPr marL="431979" indent="-191990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8351999" y="2084851"/>
            <a:ext cx="3360000" cy="3814349"/>
          </a:xfrm>
        </p:spPr>
        <p:txBody>
          <a:bodyPr/>
          <a:lstStyle>
            <a:lvl1pPr marL="191990" indent="-191990">
              <a:spcBef>
                <a:spcPts val="533"/>
              </a:spcBef>
              <a:spcAft>
                <a:spcPts val="1067"/>
              </a:spcAft>
              <a:buFont typeface="+mj-lt"/>
              <a:buAutoNum type="arabicPeriod"/>
              <a:defRPr b="1"/>
            </a:lvl1pPr>
            <a:lvl2pPr marL="431979" indent="-191990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23" name="Espace réservé de la date 3">
            <a:extLst>
              <a:ext uri="{FF2B5EF4-FFF2-40B4-BE49-F238E27FC236}">
                <a16:creationId xmlns:a16="http://schemas.microsoft.com/office/drawing/2014/main" id="{15CA4CAF-6729-AB4D-9354-99C08AEAB1B8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431802" y="6396843"/>
            <a:ext cx="1613913" cy="46115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8C21AFDE-C94B-41AB-AF91-A82BEB4D1F4A}" type="datetimeFigureOut">
              <a:rPr lang="fr-FR" smtClean="0"/>
              <a:t>02/04/2024</a:t>
            </a:fld>
            <a:endParaRPr lang="fr-FR"/>
          </a:p>
        </p:txBody>
      </p:sp>
      <p:sp>
        <p:nvSpPr>
          <p:cNvPr id="25" name="Titre 18">
            <a:extLst>
              <a:ext uri="{FF2B5EF4-FFF2-40B4-BE49-F238E27FC236}">
                <a16:creationId xmlns:a16="http://schemas.microsoft.com/office/drawing/2014/main" id="{8909A550-9D66-7141-BF64-73CAD209688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2" y="910403"/>
            <a:ext cx="11233151" cy="719988"/>
          </a:xfrm>
        </p:spPr>
        <p:txBody>
          <a:bodyPr/>
          <a:lstStyle/>
          <a:p>
            <a:r>
              <a:rPr lang="fr-FR" dirty="0"/>
              <a:t>Sommaire</a:t>
            </a:r>
          </a:p>
        </p:txBody>
      </p:sp>
      <p:sp>
        <p:nvSpPr>
          <p:cNvPr id="26" name="Espace réservé du pied de page 4">
            <a:extLst>
              <a:ext uri="{FF2B5EF4-FFF2-40B4-BE49-F238E27FC236}">
                <a16:creationId xmlns:a16="http://schemas.microsoft.com/office/drawing/2014/main" id="{745ED2D7-3CC1-3B41-AA37-64BDE1CE24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3825043" y="260648"/>
            <a:ext cx="7839908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70553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onnes de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BBC43109-B8A0-4B60-B378-E244D59CA5C0}" type="slidenum">
              <a:rPr lang="fr-FR" smtClean="0"/>
              <a:t>‹N°›</a:t>
            </a:fld>
            <a:endParaRPr lang="fr-FR"/>
          </a:p>
        </p:txBody>
      </p:sp>
      <p:sp>
        <p:nvSpPr>
          <p:cNvPr id="23" name="Espace réservé de la date 3">
            <a:extLst>
              <a:ext uri="{FF2B5EF4-FFF2-40B4-BE49-F238E27FC236}">
                <a16:creationId xmlns:a16="http://schemas.microsoft.com/office/drawing/2014/main" id="{15CA4CAF-6729-AB4D-9354-99C08AEAB1B8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431802" y="6396843"/>
            <a:ext cx="1613913" cy="46115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8C21AFDE-C94B-41AB-AF91-A82BEB4D1F4A}" type="datetimeFigureOut">
              <a:rPr lang="fr-FR" smtClean="0"/>
              <a:t>02/04/2024</a:t>
            </a:fld>
            <a:endParaRPr lang="fr-FR"/>
          </a:p>
        </p:txBody>
      </p:sp>
      <p:sp>
        <p:nvSpPr>
          <p:cNvPr id="26" name="Espace réservé du pied de page 4">
            <a:extLst>
              <a:ext uri="{FF2B5EF4-FFF2-40B4-BE49-F238E27FC236}">
                <a16:creationId xmlns:a16="http://schemas.microsoft.com/office/drawing/2014/main" id="{745ED2D7-3CC1-3B41-AA37-64BDE1CE24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3825043" y="260648"/>
            <a:ext cx="7839908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endParaRPr lang="fr-FR"/>
          </a:p>
        </p:txBody>
      </p:sp>
      <p:sp>
        <p:nvSpPr>
          <p:cNvPr id="11" name="Espace réservé du texte 7">
            <a:extLst>
              <a:ext uri="{FF2B5EF4-FFF2-40B4-BE49-F238E27FC236}">
                <a16:creationId xmlns:a16="http://schemas.microsoft.com/office/drawing/2014/main" id="{D4959A1A-C7DE-6748-A32B-7732F0ACFCF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431801" y="1664907"/>
            <a:ext cx="11232819" cy="323935"/>
          </a:xfrm>
        </p:spPr>
        <p:txBody>
          <a:bodyPr/>
          <a:lstStyle>
            <a:lvl1pPr marL="0" indent="126994">
              <a:spcBef>
                <a:spcPts val="533"/>
              </a:spcBef>
              <a:spcAft>
                <a:spcPts val="1067"/>
              </a:spcAft>
              <a:buFont typeface="+mj-lt"/>
              <a:buNone/>
              <a:tabLst/>
              <a:defRPr sz="20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31979" indent="-191990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Sous-titre</a:t>
            </a:r>
          </a:p>
          <a:p>
            <a:pPr lvl="0"/>
            <a:endParaRPr lang="fr-FR" dirty="0"/>
          </a:p>
        </p:txBody>
      </p:sp>
      <p:sp>
        <p:nvSpPr>
          <p:cNvPr id="12" name="Titre 18">
            <a:extLst>
              <a:ext uri="{FF2B5EF4-FFF2-40B4-BE49-F238E27FC236}">
                <a16:creationId xmlns:a16="http://schemas.microsoft.com/office/drawing/2014/main" id="{5919F96B-C5FF-5146-9075-19E07CEBB75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2" y="910403"/>
            <a:ext cx="11233151" cy="719988"/>
          </a:xfrm>
        </p:spPr>
        <p:txBody>
          <a:bodyPr/>
          <a:lstStyle/>
          <a:p>
            <a:r>
              <a:rPr lang="fr-FR" dirty="0"/>
              <a:t>Titre</a:t>
            </a:r>
          </a:p>
        </p:txBody>
      </p:sp>
      <p:sp>
        <p:nvSpPr>
          <p:cNvPr id="13" name="Espace réservé du texte 11">
            <a:extLst>
              <a:ext uri="{FF2B5EF4-FFF2-40B4-BE49-F238E27FC236}">
                <a16:creationId xmlns:a16="http://schemas.microsoft.com/office/drawing/2014/main" id="{AC8956DD-B832-6147-8A66-A70995085BB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431371" y="2276873"/>
            <a:ext cx="3408628" cy="384042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>
            <a:extLst>
              <a:ext uri="{FF2B5EF4-FFF2-40B4-BE49-F238E27FC236}">
                <a16:creationId xmlns:a16="http://schemas.microsoft.com/office/drawing/2014/main" id="{DF66E72C-274C-AC4E-B20B-393EBD9A717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367808" y="2276873"/>
            <a:ext cx="3360000" cy="384042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5" name="Espace réservé du texte 11">
            <a:extLst>
              <a:ext uri="{FF2B5EF4-FFF2-40B4-BE49-F238E27FC236}">
                <a16:creationId xmlns:a16="http://schemas.microsoft.com/office/drawing/2014/main" id="{10D42E91-F78E-1D46-9374-4446D0F5796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 bwMode="gray">
          <a:xfrm>
            <a:off x="8304245" y="2276873"/>
            <a:ext cx="3360000" cy="384042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17359479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, sous-titre, textes 3 et imag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BBC43109-B8A0-4B60-B378-E244D59CA5C0}" type="slidenum">
              <a:rPr lang="fr-FR" smtClean="0"/>
              <a:t>‹N°›</a:t>
            </a:fld>
            <a:endParaRPr lang="fr-FR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31371" y="2276873"/>
            <a:ext cx="3360000" cy="384042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7" name="Espace réservé de la date 3">
            <a:extLst>
              <a:ext uri="{FF2B5EF4-FFF2-40B4-BE49-F238E27FC236}">
                <a16:creationId xmlns:a16="http://schemas.microsoft.com/office/drawing/2014/main" id="{CEFA8BB7-D3E4-254A-BB0E-3D1C8C64E198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431802" y="6396843"/>
            <a:ext cx="1613913" cy="46115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8C21AFDE-C94B-41AB-AF91-A82BEB4D1F4A}" type="datetimeFigureOut">
              <a:rPr lang="fr-FR" smtClean="0"/>
              <a:t>02/04/2024</a:t>
            </a:fld>
            <a:endParaRPr lang="fr-FR"/>
          </a:p>
        </p:txBody>
      </p:sp>
      <p:sp>
        <p:nvSpPr>
          <p:cNvPr id="18" name="Espace réservé du texte 7">
            <a:extLst>
              <a:ext uri="{FF2B5EF4-FFF2-40B4-BE49-F238E27FC236}">
                <a16:creationId xmlns:a16="http://schemas.microsoft.com/office/drawing/2014/main" id="{35840C24-F178-C44C-B5A1-3EB8F3EF4B9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31801" y="1664907"/>
            <a:ext cx="11232819" cy="323935"/>
          </a:xfrm>
        </p:spPr>
        <p:txBody>
          <a:bodyPr/>
          <a:lstStyle>
            <a:lvl1pPr marL="0" indent="126994">
              <a:spcBef>
                <a:spcPts val="533"/>
              </a:spcBef>
              <a:spcAft>
                <a:spcPts val="1067"/>
              </a:spcAft>
              <a:buFont typeface="+mj-lt"/>
              <a:buNone/>
              <a:tabLst/>
              <a:defRPr sz="20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31979" indent="-191990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Sous-titre</a:t>
            </a:r>
          </a:p>
          <a:p>
            <a:pPr lvl="0"/>
            <a:endParaRPr lang="fr-FR" dirty="0"/>
          </a:p>
        </p:txBody>
      </p:sp>
      <p:sp>
        <p:nvSpPr>
          <p:cNvPr id="19" name="Titre 18">
            <a:extLst>
              <a:ext uri="{FF2B5EF4-FFF2-40B4-BE49-F238E27FC236}">
                <a16:creationId xmlns:a16="http://schemas.microsoft.com/office/drawing/2014/main" id="{0271A58A-1CC5-D145-89AA-12537E5CE3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2" y="910403"/>
            <a:ext cx="11233151" cy="719988"/>
          </a:xfrm>
        </p:spPr>
        <p:txBody>
          <a:bodyPr/>
          <a:lstStyle/>
          <a:p>
            <a:r>
              <a:rPr lang="fr-FR" dirty="0"/>
              <a:t>Titre</a:t>
            </a:r>
          </a:p>
        </p:txBody>
      </p:sp>
      <p:sp>
        <p:nvSpPr>
          <p:cNvPr id="20" name="Espace réservé du pied de page 4">
            <a:extLst>
              <a:ext uri="{FF2B5EF4-FFF2-40B4-BE49-F238E27FC236}">
                <a16:creationId xmlns:a16="http://schemas.microsoft.com/office/drawing/2014/main" id="{D46074BB-6BF7-8249-9377-D0271B2AEC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3825043" y="260648"/>
            <a:ext cx="7839908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endParaRPr lang="fr-FR"/>
          </a:p>
        </p:txBody>
      </p:sp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7004A35F-FCE5-0248-9AD4-C4E7502EF16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175787" y="2276873"/>
            <a:ext cx="7488832" cy="3840427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37149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re, sous-titre, textes 3, et graphiqu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BBC43109-B8A0-4B60-B378-E244D59CA5C0}" type="slidenum">
              <a:rPr lang="fr-FR" smtClean="0"/>
              <a:t>‹N°›</a:t>
            </a:fld>
            <a:endParaRPr lang="fr-FR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8304245" y="2276873"/>
            <a:ext cx="3360000" cy="384042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7" name="Espace réservé de la date 3">
            <a:extLst>
              <a:ext uri="{FF2B5EF4-FFF2-40B4-BE49-F238E27FC236}">
                <a16:creationId xmlns:a16="http://schemas.microsoft.com/office/drawing/2014/main" id="{CEFA8BB7-D3E4-254A-BB0E-3D1C8C64E198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431802" y="6396843"/>
            <a:ext cx="1613913" cy="46115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8C21AFDE-C94B-41AB-AF91-A82BEB4D1F4A}" type="datetimeFigureOut">
              <a:rPr lang="fr-FR" smtClean="0"/>
              <a:t>02/04/2024</a:t>
            </a:fld>
            <a:endParaRPr lang="fr-FR"/>
          </a:p>
        </p:txBody>
      </p:sp>
      <p:sp>
        <p:nvSpPr>
          <p:cNvPr id="18" name="Espace réservé du texte 7">
            <a:extLst>
              <a:ext uri="{FF2B5EF4-FFF2-40B4-BE49-F238E27FC236}">
                <a16:creationId xmlns:a16="http://schemas.microsoft.com/office/drawing/2014/main" id="{35840C24-F178-C44C-B5A1-3EB8F3EF4B9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31801" y="1664907"/>
            <a:ext cx="11232819" cy="323935"/>
          </a:xfrm>
        </p:spPr>
        <p:txBody>
          <a:bodyPr/>
          <a:lstStyle>
            <a:lvl1pPr marL="0" indent="126994">
              <a:spcBef>
                <a:spcPts val="533"/>
              </a:spcBef>
              <a:spcAft>
                <a:spcPts val="1067"/>
              </a:spcAft>
              <a:buFont typeface="+mj-lt"/>
              <a:buNone/>
              <a:tabLst/>
              <a:defRPr sz="20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31979" indent="-191990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Sous-titre</a:t>
            </a:r>
          </a:p>
          <a:p>
            <a:pPr lvl="0"/>
            <a:endParaRPr lang="fr-FR" dirty="0"/>
          </a:p>
        </p:txBody>
      </p:sp>
      <p:sp>
        <p:nvSpPr>
          <p:cNvPr id="19" name="Titre 18">
            <a:extLst>
              <a:ext uri="{FF2B5EF4-FFF2-40B4-BE49-F238E27FC236}">
                <a16:creationId xmlns:a16="http://schemas.microsoft.com/office/drawing/2014/main" id="{0271A58A-1CC5-D145-89AA-12537E5CE3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2" y="910403"/>
            <a:ext cx="11233151" cy="719988"/>
          </a:xfrm>
        </p:spPr>
        <p:txBody>
          <a:bodyPr/>
          <a:lstStyle/>
          <a:p>
            <a:r>
              <a:rPr lang="fr-FR" dirty="0"/>
              <a:t>Titre</a:t>
            </a:r>
          </a:p>
        </p:txBody>
      </p:sp>
      <p:sp>
        <p:nvSpPr>
          <p:cNvPr id="20" name="Espace réservé du pied de page 4">
            <a:extLst>
              <a:ext uri="{FF2B5EF4-FFF2-40B4-BE49-F238E27FC236}">
                <a16:creationId xmlns:a16="http://schemas.microsoft.com/office/drawing/2014/main" id="{D46074BB-6BF7-8249-9377-D0271B2AEC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3825043" y="260648"/>
            <a:ext cx="7839908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endParaRPr lang="fr-FR"/>
          </a:p>
        </p:txBody>
      </p:sp>
      <p:sp>
        <p:nvSpPr>
          <p:cNvPr id="3" name="Espace réservé du graphique 2">
            <a:extLst>
              <a:ext uri="{FF2B5EF4-FFF2-40B4-BE49-F238E27FC236}">
                <a16:creationId xmlns:a16="http://schemas.microsoft.com/office/drawing/2014/main" id="{66D3B633-BB7B-4941-BF9B-161C5342E3AA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431371" y="2276874"/>
            <a:ext cx="7681384" cy="3839633"/>
          </a:xfrm>
        </p:spPr>
        <p:txBody>
          <a:bodyPr/>
          <a:lstStyle/>
          <a:p>
            <a:r>
              <a:rPr lang="fr-FR" smtClean="0"/>
              <a:t>Cliquez sur l'icône pour ajouter un graphique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8036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>
            <a:extLst>
              <a:ext uri="{FF2B5EF4-FFF2-40B4-BE49-F238E27FC236}">
                <a16:creationId xmlns:a16="http://schemas.microsoft.com/office/drawing/2014/main" id="{829DF172-12F0-D244-8F51-E16DC05073B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336000" y="336000"/>
            <a:ext cx="1920000" cy="1920000"/>
          </a:xfrm>
          <a:prstGeom prst="rect">
            <a:avLst/>
          </a:prstGeom>
        </p:spPr>
      </p:pic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31800" y="2852936"/>
            <a:ext cx="11232000" cy="3057632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4333" b="1" cap="all" baseline="0"/>
            </a:lvl1pPr>
            <a:lvl2pPr marL="122761" indent="0">
              <a:spcBef>
                <a:spcPts val="667"/>
              </a:spcBef>
              <a:spcAft>
                <a:spcPts val="0"/>
              </a:spcAft>
              <a:buNone/>
              <a:tabLst/>
              <a:defRPr sz="2467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cxnSp>
        <p:nvCxnSpPr>
          <p:cNvPr id="12" name="Connecteur droit 11"/>
          <p:cNvCxnSpPr>
            <a:cxnSpLocks/>
          </p:cNvCxnSpPr>
          <p:nvPr/>
        </p:nvCxnSpPr>
        <p:spPr bwMode="gray">
          <a:xfrm>
            <a:off x="431801" y="6379200"/>
            <a:ext cx="11232819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Espace réservé de la date 3">
            <a:extLst>
              <a:ext uri="{FF2B5EF4-FFF2-40B4-BE49-F238E27FC236}">
                <a16:creationId xmlns:a16="http://schemas.microsoft.com/office/drawing/2014/main" id="{C192E6B1-2CEB-FB47-B10B-D25D43DF8D96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431802" y="6396843"/>
            <a:ext cx="1613913" cy="46115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8C21AFDE-C94B-41AB-AF91-A82BEB4D1F4A}" type="datetimeFigureOut">
              <a:rPr lang="fr-FR" smtClean="0"/>
              <a:t>02/04/2024</a:t>
            </a:fld>
            <a:endParaRPr lang="fr-FR"/>
          </a:p>
        </p:txBody>
      </p:sp>
      <p:sp>
        <p:nvSpPr>
          <p:cNvPr id="14" name="Espace réservé du numéro de diapositive 5">
            <a:extLst>
              <a:ext uri="{FF2B5EF4-FFF2-40B4-BE49-F238E27FC236}">
                <a16:creationId xmlns:a16="http://schemas.microsoft.com/office/drawing/2014/main" id="{0593ECE3-ACEF-7441-BABB-08F519CCE7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9864951" y="6378000"/>
            <a:ext cx="180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BBC43109-B8A0-4B60-B378-E244D59CA5C0}" type="slidenum">
              <a:rPr lang="fr-FR" smtClean="0"/>
              <a:t>‹N°›</a:t>
            </a:fld>
            <a:endParaRPr lang="fr-FR"/>
          </a:p>
        </p:txBody>
      </p:sp>
      <p:sp>
        <p:nvSpPr>
          <p:cNvPr id="16" name="Espace réservé du pied de page 4">
            <a:extLst>
              <a:ext uri="{FF2B5EF4-FFF2-40B4-BE49-F238E27FC236}">
                <a16:creationId xmlns:a16="http://schemas.microsoft.com/office/drawing/2014/main" id="{4D728EC0-9FC5-AB4E-B907-86A468EF1E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5423928" y="260648"/>
            <a:ext cx="6241025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endParaRPr lang="fr-FR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0B5534E2-19C3-C848-AD92-C2BA62CED4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2743180" y="463311"/>
            <a:ext cx="2680741" cy="1539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4872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984000"/>
            <a:ext cx="12192000" cy="5925277"/>
          </a:xfrm>
          <a:solidFill>
            <a:schemeClr val="tx2"/>
          </a:solidFill>
        </p:spPr>
        <p:txBody>
          <a:bodyPr tIns="1080000" anchor="ctr" anchorCtr="0"/>
          <a:lstStyle>
            <a:lvl1pPr algn="ctr">
              <a:defRPr cap="all" baseline="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7" name="Espace réservé de la date 3">
            <a:extLst>
              <a:ext uri="{FF2B5EF4-FFF2-40B4-BE49-F238E27FC236}">
                <a16:creationId xmlns:a16="http://schemas.microsoft.com/office/drawing/2014/main" id="{02A90153-98CB-E943-A611-AD9242F15601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485713" y="6396843"/>
            <a:ext cx="1560000" cy="46115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 b="1">
                <a:solidFill>
                  <a:schemeClr val="bg1"/>
                </a:solidFill>
              </a:defRPr>
            </a:lvl1pPr>
          </a:lstStyle>
          <a:p>
            <a:fld id="{8C21AFDE-C94B-41AB-AF91-A82BEB4D1F4A}" type="datetimeFigureOut">
              <a:rPr lang="fr-FR" smtClean="0"/>
              <a:t>02/04/2024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479999" y="984000"/>
            <a:ext cx="11232000" cy="53952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bg1"/>
            </a:solidFill>
          </a:ln>
        </p:spPr>
        <p:txBody>
          <a:bodyPr lIns="0" bIns="360000" anchor="ctr" anchorCtr="0"/>
          <a:lstStyle>
            <a:lvl1pPr marL="527973" indent="-527973">
              <a:buFont typeface="+mj-lt"/>
              <a:buAutoNum type="arabicPeriod"/>
              <a:defRPr sz="4333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10" name="Espace réservé du numéro de diapositive 5">
            <a:extLst>
              <a:ext uri="{FF2B5EF4-FFF2-40B4-BE49-F238E27FC236}">
                <a16:creationId xmlns:a16="http://schemas.microsoft.com/office/drawing/2014/main" id="{BE3965BE-3A81-1248-821F-39E8294A18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9864951" y="6378000"/>
            <a:ext cx="180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bg1"/>
                </a:solidFill>
              </a:defRPr>
            </a:lvl1pPr>
          </a:lstStyle>
          <a:p>
            <a:fld id="{BBC43109-B8A0-4B60-B378-E244D59CA5C0}" type="slidenum">
              <a:rPr lang="fr-FR" smtClean="0"/>
              <a:t>‹N°›</a:t>
            </a:fld>
            <a:endParaRPr lang="fr-FR"/>
          </a:p>
        </p:txBody>
      </p:sp>
      <p:sp>
        <p:nvSpPr>
          <p:cNvPr id="11" name="Espace réservé du pied de page 4">
            <a:extLst>
              <a:ext uri="{FF2B5EF4-FFF2-40B4-BE49-F238E27FC236}">
                <a16:creationId xmlns:a16="http://schemas.microsoft.com/office/drawing/2014/main" id="{DCBACC69-485F-9F49-A64D-9385F9776E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3825043" y="260648"/>
            <a:ext cx="7839908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3066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6618000"/>
            <a:ext cx="240000" cy="24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8C21AFDE-C94B-41AB-AF91-A82BEB4D1F4A}" type="datetimeFigureOut">
              <a:rPr lang="fr-FR" smtClean="0"/>
              <a:t>02/04/2024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960000" y="5829267"/>
            <a:ext cx="4320000" cy="597263"/>
          </a:xfrm>
        </p:spPr>
        <p:txBody>
          <a:bodyPr anchor="ctr" anchorCtr="0"/>
          <a:lstStyle>
            <a:lvl1pPr algn="l">
              <a:defRPr sz="1533"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6618000"/>
            <a:ext cx="24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BBC43109-B8A0-4B60-B378-E244D59CA5C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240000" cy="24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753DF2B5-DDEC-9F4F-AC71-1D361A99EA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8304247" y="717134"/>
            <a:ext cx="2927751" cy="168147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A456506-B875-0447-AE4C-DB900904651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720000" y="480000"/>
            <a:ext cx="3600000" cy="3600000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5135895" y="3525013"/>
            <a:ext cx="6240693" cy="18363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3333" b="1" dirty="0"/>
              <a:t>GT Allocation de ressources</a:t>
            </a:r>
          </a:p>
          <a:p>
            <a:pPr algn="r"/>
            <a:r>
              <a:rPr lang="fr-FR" sz="3333" b="1" dirty="0"/>
              <a:t>8</a:t>
            </a:r>
            <a:r>
              <a:rPr lang="fr-FR" sz="3333" b="1" baseline="0" dirty="0"/>
              <a:t> janvier 2021</a:t>
            </a:r>
            <a:endParaRPr lang="fr-FR" sz="3333" b="1" dirty="0"/>
          </a:p>
          <a:p>
            <a:pPr algn="r"/>
            <a:r>
              <a:rPr lang="fr-FR" sz="2000" dirty="0"/>
              <a:t>Atterrissage  2020 &amp; Préparation 2021</a:t>
            </a:r>
          </a:p>
          <a:p>
            <a:pPr algn="r"/>
            <a:endParaRPr lang="fr-FR" sz="2667" b="1" dirty="0"/>
          </a:p>
        </p:txBody>
      </p:sp>
    </p:spTree>
    <p:extLst>
      <p:ext uri="{BB962C8B-B14F-4D97-AF65-F5344CB8AC3E}">
        <p14:creationId xmlns:p14="http://schemas.microsoft.com/office/powerpoint/2010/main" val="17566537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ème 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6618000"/>
            <a:ext cx="240000" cy="24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8C21AFDE-C94B-41AB-AF91-A82BEB4D1F4A}" type="datetimeFigureOut">
              <a:rPr lang="fr-FR" smtClean="0"/>
              <a:t>02/04/2024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960000" y="5829267"/>
            <a:ext cx="4320000" cy="597263"/>
          </a:xfrm>
        </p:spPr>
        <p:txBody>
          <a:bodyPr anchor="ctr" anchorCtr="0"/>
          <a:lstStyle>
            <a:lvl1pPr algn="l">
              <a:defRPr sz="1533"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6618000"/>
            <a:ext cx="24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BBC43109-B8A0-4B60-B378-E244D59CA5C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240000" cy="24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753DF2B5-DDEC-9F4F-AC71-1D361A99EA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8304247" y="717134"/>
            <a:ext cx="2927751" cy="168147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A456506-B875-0447-AE4C-DB900904651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720000" y="480000"/>
            <a:ext cx="3600000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42495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15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431802" y="2276874"/>
            <a:ext cx="11233151" cy="393643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3825043" y="260648"/>
            <a:ext cx="7839908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9864951" y="6378000"/>
            <a:ext cx="180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BBC43109-B8A0-4B60-B378-E244D59CA5C0}" type="slidenum">
              <a:rPr lang="fr-FR" smtClean="0"/>
              <a:t>‹N°›</a:t>
            </a:fld>
            <a:endParaRPr lang="fr-FR"/>
          </a:p>
        </p:txBody>
      </p:sp>
      <p:cxnSp>
        <p:nvCxnSpPr>
          <p:cNvPr id="10" name="Connecteur droit 9"/>
          <p:cNvCxnSpPr>
            <a:cxnSpLocks/>
          </p:cNvCxnSpPr>
          <p:nvPr/>
        </p:nvCxnSpPr>
        <p:spPr bwMode="gray">
          <a:xfrm>
            <a:off x="431801" y="6379200"/>
            <a:ext cx="11232819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Espace réservé du titre 11">
            <a:extLst>
              <a:ext uri="{FF2B5EF4-FFF2-40B4-BE49-F238E27FC236}">
                <a16:creationId xmlns:a16="http://schemas.microsoft.com/office/drawing/2014/main" id="{59FB2B3E-557E-DB42-9DB7-D6A72FD3AB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802" y="910403"/>
            <a:ext cx="11233151" cy="7199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Titre 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F8170561-5F7A-B046-81BE-E60E60355D4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0937" y="6378002"/>
            <a:ext cx="27432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8C21AFDE-C94B-41AB-AF91-A82BEB4D1F4A}" type="datetimeFigureOut">
              <a:rPr lang="fr-FR" smtClean="0"/>
              <a:t>02/04/2024</a:t>
            </a:fld>
            <a:endParaRPr lang="fr-FR"/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E071FEB6-0E77-DD46-9DA0-C52EF51FC7F3}"/>
              </a:ext>
            </a:extLst>
          </p:cNvPr>
          <p:cNvCxnSpPr/>
          <p:nvPr/>
        </p:nvCxnSpPr>
        <p:spPr bwMode="gray">
          <a:xfrm>
            <a:off x="480000" y="6379200"/>
            <a:ext cx="11232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Image 13">
            <a:extLst>
              <a:ext uri="{FF2B5EF4-FFF2-40B4-BE49-F238E27FC236}">
                <a16:creationId xmlns:a16="http://schemas.microsoft.com/office/drawing/2014/main" id="{5C7551C4-641A-D343-AA7E-79AE4711BFA8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1563837" y="247643"/>
            <a:ext cx="809139" cy="464708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4921EE98-A0EA-AE49-A902-478042AA6CF9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384000" y="144000"/>
            <a:ext cx="720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6188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xStyles>
    <p:titleStyle>
      <a:lvl1pPr marL="19050" indent="0" algn="l" defTabSz="1219140" rtl="0" eaLnBrk="1" latinLnBrk="0" hangingPunct="1">
        <a:lnSpc>
          <a:spcPct val="90000"/>
        </a:lnSpc>
        <a:spcBef>
          <a:spcPct val="0"/>
        </a:spcBef>
        <a:buNone/>
        <a:tabLst/>
        <a:defRPr sz="3333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2761" indent="0" algn="l" defTabSz="1219140" rtl="0" eaLnBrk="1" latinLnBrk="0" hangingPunct="1">
        <a:lnSpc>
          <a:spcPct val="100000"/>
        </a:lnSpc>
        <a:spcBef>
          <a:spcPts val="0"/>
        </a:spcBef>
        <a:spcAft>
          <a:spcPts val="667"/>
        </a:spcAft>
        <a:buFont typeface="Arial" pitchFamily="34" charset="0"/>
        <a:buNone/>
        <a:tabLst/>
        <a:defRPr sz="1867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468576" indent="-228589" algn="l" defTabSz="121914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08565" indent="-228589" algn="l" defTabSz="1219140" rtl="0" eaLnBrk="1" latinLnBrk="0" hangingPunct="1">
        <a:lnSpc>
          <a:spcPct val="100000"/>
        </a:lnSpc>
        <a:spcBef>
          <a:spcPts val="133"/>
        </a:spcBef>
        <a:spcAft>
          <a:spcPts val="133"/>
        </a:spcAft>
        <a:buSzPct val="100000"/>
        <a:buFont typeface="Wingdings" pitchFamily="2" charset="2"/>
        <a:buChar char="§"/>
        <a:defRPr sz="1333" kern="1200">
          <a:solidFill>
            <a:schemeClr val="tx1"/>
          </a:solidFill>
          <a:latin typeface="+mn-lt"/>
          <a:ea typeface="+mn-ea"/>
          <a:cs typeface="+mn-cs"/>
        </a:defRPr>
      </a:lvl3pPr>
      <a:lvl4pPr marL="948552" indent="-228589" algn="l" defTabSz="1219140" rtl="0" eaLnBrk="1" latinLnBrk="0" hangingPunct="1">
        <a:lnSpc>
          <a:spcPct val="100000"/>
        </a:lnSpc>
        <a:spcBef>
          <a:spcPts val="133"/>
        </a:spcBef>
        <a:spcAft>
          <a:spcPts val="133"/>
        </a:spcAft>
        <a:buSzPct val="100000"/>
        <a:buFont typeface="Arial" panose="020B0604020202020204" pitchFamily="34" charset="0"/>
        <a:buChar char="•"/>
        <a:defRPr sz="1067" kern="1200">
          <a:solidFill>
            <a:schemeClr val="tx1"/>
          </a:solidFill>
          <a:latin typeface="+mn-lt"/>
          <a:ea typeface="+mn-ea"/>
          <a:cs typeface="+mn-cs"/>
        </a:defRPr>
      </a:lvl4pPr>
      <a:lvl5pPr marL="1236538" indent="-228589" algn="l" defTabSz="1219140" rtl="0" eaLnBrk="1" latinLnBrk="0" hangingPunct="1">
        <a:lnSpc>
          <a:spcPct val="100000"/>
        </a:lnSpc>
        <a:spcBef>
          <a:spcPts val="133"/>
        </a:spcBef>
        <a:spcAft>
          <a:spcPts val="133"/>
        </a:spcAft>
        <a:buSzPct val="100000"/>
        <a:buFont typeface="Wingdings" pitchFamily="2" charset="2"/>
        <a:buChar char="§"/>
        <a:defRPr sz="933" kern="1200">
          <a:solidFill>
            <a:schemeClr val="tx1"/>
          </a:solidFill>
          <a:latin typeface="+mn-lt"/>
          <a:ea typeface="+mn-ea"/>
          <a:cs typeface="+mn-cs"/>
        </a:defRPr>
      </a:lvl5pPr>
      <a:lvl6pPr marL="3352632" indent="-304784" algn="l" defTabSz="121914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202" indent="-304784" algn="l" defTabSz="121914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266987" indent="0" algn="l" defTabSz="1219140" rtl="0" eaLnBrk="1" latinLnBrk="0" hangingPunct="1">
        <a:spcBef>
          <a:spcPct val="20000"/>
        </a:spcBef>
        <a:buFont typeface="Arial" pitchFamily="34" charset="0"/>
        <a:buNone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341" indent="-304784" algn="l" defTabSz="121914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70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40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09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278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848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418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987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557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0">
          <p15:clr>
            <a:srgbClr val="F26B43"/>
          </p15:clr>
        </p15:guide>
        <p15:guide id="2" pos="204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431802" y="2276874"/>
            <a:ext cx="11233151" cy="393643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3825043" y="260648"/>
            <a:ext cx="7839908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Intitulé de la direction/service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9864951" y="6378000"/>
            <a:ext cx="180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Connecteur droit 9"/>
          <p:cNvCxnSpPr>
            <a:cxnSpLocks/>
          </p:cNvCxnSpPr>
          <p:nvPr/>
        </p:nvCxnSpPr>
        <p:spPr bwMode="gray">
          <a:xfrm>
            <a:off x="431801" y="6379200"/>
            <a:ext cx="11232819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Espace réservé du titre 11">
            <a:extLst>
              <a:ext uri="{FF2B5EF4-FFF2-40B4-BE49-F238E27FC236}">
                <a16:creationId xmlns:a16="http://schemas.microsoft.com/office/drawing/2014/main" id="{59FB2B3E-557E-DB42-9DB7-D6A72FD3AB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802" y="910403"/>
            <a:ext cx="11233151" cy="7199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Titre 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F8170561-5F7A-B046-81BE-E60E60355D4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0937" y="6378002"/>
            <a:ext cx="27432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B858D49A-5A7A-574D-A0ED-52B5C1EFA876}" type="datetime1">
              <a:rPr lang="fr-FR" cap="all" smtClean="0"/>
              <a:pPr/>
              <a:t>02/04/2024</a:t>
            </a:fld>
            <a:endParaRPr lang="fr-FR" cap="all" dirty="0"/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E071FEB6-0E77-DD46-9DA0-C52EF51FC7F3}"/>
              </a:ext>
            </a:extLst>
          </p:cNvPr>
          <p:cNvCxnSpPr/>
          <p:nvPr/>
        </p:nvCxnSpPr>
        <p:spPr bwMode="gray">
          <a:xfrm>
            <a:off x="480000" y="6379200"/>
            <a:ext cx="11232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Image 13">
            <a:extLst>
              <a:ext uri="{FF2B5EF4-FFF2-40B4-BE49-F238E27FC236}">
                <a16:creationId xmlns:a16="http://schemas.microsoft.com/office/drawing/2014/main" id="{5C7551C4-641A-D343-AA7E-79AE4711BFA8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1563837" y="247643"/>
            <a:ext cx="809139" cy="464708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4921EE98-A0EA-AE49-A902-478042AA6CF9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384000" y="144000"/>
            <a:ext cx="720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3898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</p:sldLayoutIdLst>
  <p:hf hdr="0"/>
  <p:txStyles>
    <p:titleStyle>
      <a:lvl1pPr marL="19050" indent="0" algn="l" defTabSz="1219140" rtl="0" eaLnBrk="1" latinLnBrk="0" hangingPunct="1">
        <a:lnSpc>
          <a:spcPct val="90000"/>
        </a:lnSpc>
        <a:spcBef>
          <a:spcPct val="0"/>
        </a:spcBef>
        <a:buNone/>
        <a:tabLst/>
        <a:defRPr sz="3333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2761" indent="0" algn="l" defTabSz="1219140" rtl="0" eaLnBrk="1" latinLnBrk="0" hangingPunct="1">
        <a:lnSpc>
          <a:spcPct val="100000"/>
        </a:lnSpc>
        <a:spcBef>
          <a:spcPts val="0"/>
        </a:spcBef>
        <a:spcAft>
          <a:spcPts val="667"/>
        </a:spcAft>
        <a:buFont typeface="Arial" pitchFamily="34" charset="0"/>
        <a:buNone/>
        <a:tabLst/>
        <a:defRPr sz="1867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468576" indent="-228589" algn="l" defTabSz="121914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08565" indent="-228589" algn="l" defTabSz="1219140" rtl="0" eaLnBrk="1" latinLnBrk="0" hangingPunct="1">
        <a:lnSpc>
          <a:spcPct val="100000"/>
        </a:lnSpc>
        <a:spcBef>
          <a:spcPts val="133"/>
        </a:spcBef>
        <a:spcAft>
          <a:spcPts val="133"/>
        </a:spcAft>
        <a:buSzPct val="100000"/>
        <a:buFont typeface="Wingdings" pitchFamily="2" charset="2"/>
        <a:buChar char="§"/>
        <a:defRPr sz="1333" kern="1200">
          <a:solidFill>
            <a:schemeClr val="tx1"/>
          </a:solidFill>
          <a:latin typeface="+mn-lt"/>
          <a:ea typeface="+mn-ea"/>
          <a:cs typeface="+mn-cs"/>
        </a:defRPr>
      </a:lvl3pPr>
      <a:lvl4pPr marL="948552" indent="-228589" algn="l" defTabSz="1219140" rtl="0" eaLnBrk="1" latinLnBrk="0" hangingPunct="1">
        <a:lnSpc>
          <a:spcPct val="100000"/>
        </a:lnSpc>
        <a:spcBef>
          <a:spcPts val="133"/>
        </a:spcBef>
        <a:spcAft>
          <a:spcPts val="133"/>
        </a:spcAft>
        <a:buSzPct val="100000"/>
        <a:buFont typeface="Arial" panose="020B0604020202020204" pitchFamily="34" charset="0"/>
        <a:buChar char="•"/>
        <a:defRPr sz="1067" kern="1200">
          <a:solidFill>
            <a:schemeClr val="tx1"/>
          </a:solidFill>
          <a:latin typeface="+mn-lt"/>
          <a:ea typeface="+mn-ea"/>
          <a:cs typeface="+mn-cs"/>
        </a:defRPr>
      </a:lvl4pPr>
      <a:lvl5pPr marL="1236538" indent="-228589" algn="l" defTabSz="1219140" rtl="0" eaLnBrk="1" latinLnBrk="0" hangingPunct="1">
        <a:lnSpc>
          <a:spcPct val="100000"/>
        </a:lnSpc>
        <a:spcBef>
          <a:spcPts val="133"/>
        </a:spcBef>
        <a:spcAft>
          <a:spcPts val="133"/>
        </a:spcAft>
        <a:buSzPct val="100000"/>
        <a:buFont typeface="Wingdings" pitchFamily="2" charset="2"/>
        <a:buChar char="§"/>
        <a:defRPr sz="933" kern="1200">
          <a:solidFill>
            <a:schemeClr val="tx1"/>
          </a:solidFill>
          <a:latin typeface="+mn-lt"/>
          <a:ea typeface="+mn-ea"/>
          <a:cs typeface="+mn-cs"/>
        </a:defRPr>
      </a:lvl5pPr>
      <a:lvl6pPr marL="3352632" indent="-304784" algn="l" defTabSz="121914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202" indent="-304784" algn="l" defTabSz="121914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266987" indent="0" algn="l" defTabSz="1219140" rtl="0" eaLnBrk="1" latinLnBrk="0" hangingPunct="1">
        <a:spcBef>
          <a:spcPct val="20000"/>
        </a:spcBef>
        <a:buFont typeface="Arial" pitchFamily="34" charset="0"/>
        <a:buNone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341" indent="-304784" algn="l" defTabSz="121914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70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40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09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278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848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418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987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557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>
          <p15:clr>
            <a:srgbClr val="F26B43"/>
          </p15:clr>
        </p15:guide>
        <p15:guide id="2" pos="20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3"/>
          </p:nvPr>
        </p:nvSpPr>
        <p:spPr>
          <a:xfrm>
            <a:off x="422789" y="1028734"/>
            <a:ext cx="11523407" cy="5376597"/>
          </a:xfrm>
          <a:ln>
            <a:solidFill>
              <a:srgbClr val="002060"/>
            </a:solidFill>
          </a:ln>
        </p:spPr>
        <p:txBody>
          <a:bodyPr/>
          <a:lstStyle/>
          <a:p>
            <a:pPr marL="122761" indent="0" algn="just">
              <a:spcAft>
                <a:spcPts val="0"/>
              </a:spcAft>
              <a:buNone/>
            </a:pPr>
            <a:r>
              <a:rPr lang="fr-FR" dirty="0">
                <a:solidFill>
                  <a:schemeClr val="tx2">
                    <a:lumMod val="60000"/>
                    <a:lumOff val="40000"/>
                  </a:schemeClr>
                </a:solidFill>
              </a:rPr>
              <a:t>La santé mentale : une des 2 priorités thématiques (avec la périnatalité) éminemment transversale de ce PRS qui irrigue l’ensemble des axes et </a:t>
            </a:r>
            <a:r>
              <a:rPr lang="fr-FR">
                <a:solidFill>
                  <a:schemeClr val="tx2">
                    <a:lumMod val="60000"/>
                    <a:lumOff val="40000"/>
                  </a:schemeClr>
                </a:solidFill>
              </a:rPr>
              <a:t>notamment </a:t>
            </a:r>
            <a:r>
              <a:rPr lang="fr-FR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l’axe </a:t>
            </a:r>
            <a:r>
              <a:rPr lang="fr-FR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 (prévention, promotion de la santé) , axe 2 (parcours) </a:t>
            </a:r>
            <a:r>
              <a:rPr lang="fr-FR" dirty="0">
                <a:solidFill>
                  <a:schemeClr val="tx2">
                    <a:lumMod val="60000"/>
                    <a:lumOff val="40000"/>
                  </a:schemeClr>
                </a:solidFill>
              </a:rPr>
              <a:t>et </a:t>
            </a:r>
            <a:r>
              <a:rPr lang="fr-FR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axe 6 (la santé dans toutes les politiques)</a:t>
            </a:r>
          </a:p>
          <a:p>
            <a:pPr marL="122761" indent="0" algn="just">
              <a:spcAft>
                <a:spcPts val="0"/>
              </a:spcAft>
              <a:buNone/>
            </a:pPr>
            <a:endParaRPr lang="fr-FR" sz="1067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122761" indent="0">
              <a:spcAft>
                <a:spcPts val="0"/>
              </a:spcAft>
              <a:buNone/>
            </a:pPr>
            <a:r>
              <a:rPr lang="fr-FR" dirty="0">
                <a:solidFill>
                  <a:srgbClr val="00B050"/>
                </a:solidFill>
              </a:rPr>
              <a:t>3 fiches actions dédiées</a:t>
            </a:r>
          </a:p>
          <a:p>
            <a:pPr marL="503751" indent="-380990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fr-FR" sz="1800" dirty="0"/>
              <a:t>Fiche </a:t>
            </a:r>
            <a:r>
              <a:rPr lang="fr-FR" sz="1800" dirty="0"/>
              <a:t>1.6. Développer une politique de promotion de la santé </a:t>
            </a:r>
            <a:r>
              <a:rPr lang="fr-FR" sz="1800" dirty="0"/>
              <a:t>mentale</a:t>
            </a:r>
          </a:p>
          <a:p>
            <a:pPr marL="503751" indent="-380990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fr-FR" sz="1800" dirty="0"/>
              <a:t>Fiche 2.7. Mieux structurer les prises en charge en santé </a:t>
            </a:r>
            <a:r>
              <a:rPr lang="fr-FR" sz="1800" dirty="0"/>
              <a:t>mentale</a:t>
            </a:r>
          </a:p>
          <a:p>
            <a:pPr marL="503751" indent="-380990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fr-FR" sz="1800" dirty="0"/>
              <a:t>Fiche 6.2. Systématiser l’intégration des enjeux de santé mentale dans la déclinaison territoriale des partenariats de </a:t>
            </a:r>
            <a:r>
              <a:rPr lang="fr-FR" sz="1800" dirty="0"/>
              <a:t>l’Agence</a:t>
            </a:r>
          </a:p>
          <a:p>
            <a:pPr marL="122761" indent="0">
              <a:spcAft>
                <a:spcPts val="0"/>
              </a:spcAft>
              <a:buNone/>
            </a:pPr>
            <a:endParaRPr lang="fr-FR" sz="1067" dirty="0"/>
          </a:p>
          <a:p>
            <a:pPr marL="122761" indent="0">
              <a:spcAft>
                <a:spcPts val="0"/>
              </a:spcAft>
              <a:buNone/>
            </a:pPr>
            <a:r>
              <a:rPr lang="fr-FR" dirty="0">
                <a:solidFill>
                  <a:srgbClr val="00B050"/>
                </a:solidFill>
              </a:rPr>
              <a:t>5 indicateurs stratégiques inscrits dans le </a:t>
            </a:r>
            <a:r>
              <a:rPr lang="fr-FR" dirty="0" smtClean="0">
                <a:solidFill>
                  <a:srgbClr val="00B050"/>
                </a:solidFill>
              </a:rPr>
              <a:t>PRS</a:t>
            </a:r>
            <a:endParaRPr lang="fr-FR" b="0" dirty="0">
              <a:solidFill>
                <a:srgbClr val="000000"/>
              </a:solidFill>
            </a:endParaRPr>
          </a:p>
          <a:p>
            <a:pPr marL="380990" indent="-380990" defTabSz="914377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fr-FR" sz="1800" dirty="0"/>
              <a:t>Nombre d’enfants de 3 à 12 ans bénéficiaires d’un programme de compétences psycho-sociales d’ici </a:t>
            </a:r>
            <a:r>
              <a:rPr lang="fr-FR" sz="1800" dirty="0"/>
              <a:t>2028</a:t>
            </a:r>
            <a:endParaRPr lang="fr-FR" sz="1800" dirty="0"/>
          </a:p>
          <a:p>
            <a:pPr marL="380990" indent="-380990" defTabSz="914377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fr-FR" sz="1800" dirty="0"/>
              <a:t>Evolution de la part des hospitalisations prolongées (&gt;6 mois) en </a:t>
            </a:r>
            <a:r>
              <a:rPr lang="fr-FR" sz="1800" dirty="0"/>
              <a:t>psychiatrie</a:t>
            </a:r>
            <a:endParaRPr lang="fr-FR" sz="1800" dirty="0"/>
          </a:p>
          <a:p>
            <a:pPr marL="380990" indent="-380990" defTabSz="914377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fr-FR" sz="1800" dirty="0"/>
              <a:t>Taux d'hospitalisations en urgence des patients souffrant de troubles psychiatriques </a:t>
            </a:r>
            <a:r>
              <a:rPr lang="fr-FR" sz="1800" dirty="0"/>
              <a:t>sévères</a:t>
            </a:r>
            <a:endParaRPr lang="fr-FR" sz="1800" dirty="0">
              <a:solidFill>
                <a:srgbClr val="000000"/>
              </a:solidFill>
            </a:endParaRPr>
          </a:p>
          <a:p>
            <a:pPr marL="380990" indent="-380990" defTabSz="914377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fr-FR" sz="1800" dirty="0"/>
              <a:t>Taux d'évolution du nombre de mesures de soins sans </a:t>
            </a:r>
            <a:r>
              <a:rPr lang="fr-FR" sz="1800" dirty="0"/>
              <a:t>consentement</a:t>
            </a:r>
            <a:endParaRPr lang="fr-FR" sz="1800" dirty="0"/>
          </a:p>
          <a:p>
            <a:pPr marL="380990" indent="-380990">
              <a:buFont typeface="Wingdings" panose="05000000000000000000" pitchFamily="2" charset="2"/>
              <a:buChar char="ü"/>
            </a:pPr>
            <a:r>
              <a:rPr lang="fr-FR" sz="1800" dirty="0"/>
              <a:t>Part des communes franciliennes disposant de conseil local de santé mentale parmi celles comptant un quartier prioritaire de la politique de la ville</a:t>
            </a:r>
            <a:endParaRPr lang="fr-FR" sz="1800" dirty="0">
              <a:solidFill>
                <a:srgbClr val="000000"/>
              </a:solidFill>
            </a:endParaRPr>
          </a:p>
          <a:p>
            <a:pPr marL="122761" indent="0">
              <a:spcAft>
                <a:spcPts val="0"/>
              </a:spcAft>
              <a:buNone/>
            </a:pP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2526891" y="245899"/>
            <a:ext cx="9419304" cy="707831"/>
          </a:xfrm>
          <a:prstGeom prst="rect">
            <a:avLst/>
          </a:prstGeom>
          <a:solidFill>
            <a:srgbClr val="002395"/>
          </a:solidFill>
        </p:spPr>
        <p:txBody>
          <a:bodyPr vert="horz" lIns="91440" tIns="45720" rIns="91440" bIns="45720" rtlCol="0" anchor="ctr">
            <a:noAutofit/>
          </a:bodyPr>
          <a:lstStyle>
            <a:lvl1pPr marL="19050" indent="0" algn="ctr" defTabSz="1219170">
              <a:lnSpc>
                <a:spcPct val="90000"/>
              </a:lnSpc>
              <a:spcBef>
                <a:spcPct val="0"/>
              </a:spcBef>
              <a:buNone/>
              <a:tabLst/>
              <a:defRPr sz="28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219140"/>
            <a:r>
              <a:rPr lang="fr-FR" sz="2400" dirty="0">
                <a:solidFill>
                  <a:srgbClr val="FFFFFF"/>
                </a:solidFill>
                <a:latin typeface="Arial"/>
              </a:rPr>
              <a:t>Focus sur la santé mentale dans le PRS</a:t>
            </a:r>
          </a:p>
        </p:txBody>
      </p:sp>
    </p:spTree>
    <p:extLst>
      <p:ext uri="{BB962C8B-B14F-4D97-AF65-F5344CB8AC3E}">
        <p14:creationId xmlns:p14="http://schemas.microsoft.com/office/powerpoint/2010/main" val="3471387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377"/>
            <a:fld id="{733122C9-A0B9-462F-8757-0847AD287B63}" type="slidenum">
              <a:rPr lang="fr-FR">
                <a:solidFill>
                  <a:srgbClr val="000000"/>
                </a:solidFill>
                <a:latin typeface="Arial"/>
              </a:rPr>
              <a:pPr defTabSz="914377"/>
              <a:t>2</a:t>
            </a:fld>
            <a:endParaRPr lang="fr-FR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>
          <a:xfrm>
            <a:off x="431800" y="6338969"/>
            <a:ext cx="1560000" cy="461159"/>
          </a:xfrm>
        </p:spPr>
        <p:txBody>
          <a:bodyPr/>
          <a:lstStyle/>
          <a:p>
            <a:pPr defTabSz="914377"/>
            <a:fld id="{251C71F6-E0A6-1740-B64F-38F332886BAF}" type="datetime1">
              <a:rPr lang="fr-FR" cap="all">
                <a:solidFill>
                  <a:srgbClr val="000000"/>
                </a:solidFill>
                <a:latin typeface="Arial"/>
              </a:rPr>
              <a:pPr defTabSz="914377"/>
              <a:t>02/04/2024</a:t>
            </a:fld>
            <a:endParaRPr lang="fr-FR" cap="all" dirty="0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44" name="Groupe 43"/>
          <p:cNvGrpSpPr/>
          <p:nvPr/>
        </p:nvGrpSpPr>
        <p:grpSpPr>
          <a:xfrm>
            <a:off x="10997837" y="4726"/>
            <a:ext cx="1600200" cy="1100175"/>
            <a:chOff x="10997837" y="4724"/>
            <a:chExt cx="1600200" cy="1100175"/>
          </a:xfrm>
        </p:grpSpPr>
        <p:sp>
          <p:nvSpPr>
            <p:cNvPr id="45" name="Triangle rectangle 44"/>
            <p:cNvSpPr/>
            <p:nvPr/>
          </p:nvSpPr>
          <p:spPr>
            <a:xfrm rot="10800000">
              <a:off x="11039475" y="4724"/>
              <a:ext cx="1150832" cy="1100175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/>
              <a:endParaRPr lang="fr-FR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46" name="ZoneTexte 45"/>
            <p:cNvSpPr txBox="1"/>
            <p:nvPr/>
          </p:nvSpPr>
          <p:spPr>
            <a:xfrm rot="2594317">
              <a:off x="10997837" y="115168"/>
              <a:ext cx="1600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377"/>
              <a:r>
                <a:rPr lang="fr-FR" sz="1400" b="1" dirty="0">
                  <a:solidFill>
                    <a:srgbClr val="FFFFFF"/>
                  </a:solidFill>
                  <a:latin typeface="Arial"/>
                </a:rPr>
                <a:t>2024</a:t>
              </a:r>
            </a:p>
            <a:p>
              <a:pPr algn="ctr" defTabSz="914377"/>
              <a:r>
                <a:rPr lang="fr-FR" sz="1400" b="1" dirty="0">
                  <a:solidFill>
                    <a:srgbClr val="FFFFFF"/>
                  </a:solidFill>
                  <a:latin typeface="Arial"/>
                </a:rPr>
                <a:t>Perspectives</a:t>
              </a:r>
            </a:p>
          </p:txBody>
        </p:sp>
      </p:grpSp>
      <p:sp>
        <p:nvSpPr>
          <p:cNvPr id="19" name="Titre 5"/>
          <p:cNvSpPr>
            <a:spLocks noGrp="1"/>
          </p:cNvSpPr>
          <p:nvPr>
            <p:ph type="title"/>
          </p:nvPr>
        </p:nvSpPr>
        <p:spPr>
          <a:xfrm>
            <a:off x="2627588" y="-105486"/>
            <a:ext cx="8914729" cy="846187"/>
          </a:xfrm>
        </p:spPr>
        <p:txBody>
          <a:bodyPr>
            <a:normAutofit/>
          </a:bodyPr>
          <a:lstStyle/>
          <a:p>
            <a:r>
              <a:rPr lang="fr-FR" sz="2667" dirty="0">
                <a:solidFill>
                  <a:srgbClr val="00239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Priorité thématique : la santé mentale</a:t>
            </a:r>
          </a:p>
        </p:txBody>
      </p:sp>
      <p:sp>
        <p:nvSpPr>
          <p:cNvPr id="9" name="Pentagone 8"/>
          <p:cNvSpPr/>
          <p:nvPr/>
        </p:nvSpPr>
        <p:spPr>
          <a:xfrm rot="5400000">
            <a:off x="1851301" y="-686471"/>
            <a:ext cx="942975" cy="3744000"/>
          </a:xfrm>
          <a:prstGeom prst="homePlate">
            <a:avLst>
              <a:gd name="adj" fmla="val 15765"/>
            </a:avLst>
          </a:prstGeom>
          <a:solidFill>
            <a:srgbClr val="01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92072" algn="ctr" defTabSz="914377">
              <a:spcAft>
                <a:spcPts val="500"/>
              </a:spcAft>
            </a:pPr>
            <a:r>
              <a:rPr lang="fr-FR" sz="1400" b="1" dirty="0">
                <a:solidFill>
                  <a:srgbClr val="FFFFFF"/>
                </a:solidFill>
                <a:latin typeface="Arial"/>
              </a:rPr>
              <a:t>Prévention et promotion en santé mentale, actions sur les déterminants de la santé mentale</a:t>
            </a:r>
          </a:p>
        </p:txBody>
      </p:sp>
      <p:sp>
        <p:nvSpPr>
          <p:cNvPr id="10" name="Pentagone 9"/>
          <p:cNvSpPr/>
          <p:nvPr/>
        </p:nvSpPr>
        <p:spPr>
          <a:xfrm rot="5400000">
            <a:off x="5650791" y="-686471"/>
            <a:ext cx="942975" cy="3744000"/>
          </a:xfrm>
          <a:prstGeom prst="homePlate">
            <a:avLst>
              <a:gd name="adj" fmla="val 15765"/>
            </a:avLst>
          </a:prstGeom>
          <a:solidFill>
            <a:srgbClr val="01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92072" algn="ctr" defTabSz="914377">
              <a:spcAft>
                <a:spcPts val="500"/>
              </a:spcAft>
            </a:pPr>
            <a:r>
              <a:rPr lang="fr-FR" sz="1400" b="1" dirty="0">
                <a:solidFill>
                  <a:srgbClr val="FFFFFF"/>
                </a:solidFill>
                <a:latin typeface="Arial"/>
              </a:rPr>
              <a:t>Renforcement de l’offre de soins de santé mentale, par une meilleure gradation et accessibilité territoriale</a:t>
            </a:r>
          </a:p>
        </p:txBody>
      </p:sp>
      <p:sp>
        <p:nvSpPr>
          <p:cNvPr id="11" name="Pentagone 10"/>
          <p:cNvSpPr/>
          <p:nvPr/>
        </p:nvSpPr>
        <p:spPr>
          <a:xfrm rot="5400000">
            <a:off x="9450280" y="-686471"/>
            <a:ext cx="942973" cy="3744000"/>
          </a:xfrm>
          <a:prstGeom prst="homePlate">
            <a:avLst>
              <a:gd name="adj" fmla="val 15765"/>
            </a:avLst>
          </a:prstGeom>
          <a:solidFill>
            <a:srgbClr val="01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92072" algn="ctr" defTabSz="914377">
              <a:spcAft>
                <a:spcPts val="500"/>
              </a:spcAft>
            </a:pPr>
            <a:r>
              <a:rPr lang="fr-FR" sz="1400" b="1" dirty="0">
                <a:solidFill>
                  <a:srgbClr val="FFFFFF"/>
                </a:solidFill>
                <a:latin typeface="Arial"/>
              </a:rPr>
              <a:t>Promotion des pratiques orientées rétablissement et de l’autodétermination des personnes concernée par le handicap psychique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431801" y="1659732"/>
            <a:ext cx="3818479" cy="484748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182558" indent="-182558" defTabSz="914377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rgbClr val="000000"/>
                </a:solidFill>
                <a:latin typeface="Arial"/>
              </a:rPr>
              <a:t>Soutenir le </a:t>
            </a:r>
            <a:r>
              <a:rPr lang="fr-FR" sz="1200" b="1" dirty="0">
                <a:solidFill>
                  <a:srgbClr val="000000"/>
                </a:solidFill>
                <a:latin typeface="Arial"/>
              </a:rPr>
              <a:t>déploiement des programmes de développement des compétences psycho-sociales</a:t>
            </a:r>
            <a:r>
              <a:rPr lang="fr-FR" sz="1200" dirty="0">
                <a:solidFill>
                  <a:srgbClr val="000000"/>
                </a:solidFill>
                <a:latin typeface="Arial"/>
              </a:rPr>
              <a:t> (&lt;12 ans) </a:t>
            </a:r>
            <a:endParaRPr lang="fr-FR" sz="1100" dirty="0">
              <a:solidFill>
                <a:srgbClr val="000000"/>
              </a:solidFill>
              <a:latin typeface="Arial"/>
            </a:endParaRPr>
          </a:p>
          <a:p>
            <a:pPr marL="182558" indent="-182558" defTabSz="914377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rgbClr val="000000"/>
                </a:solidFill>
                <a:latin typeface="Arial"/>
              </a:rPr>
              <a:t>Généraliser les </a:t>
            </a:r>
            <a:r>
              <a:rPr lang="fr-FR" sz="1200" b="1" dirty="0">
                <a:solidFill>
                  <a:srgbClr val="000000"/>
                </a:solidFill>
                <a:latin typeface="Arial"/>
              </a:rPr>
              <a:t>Premiers Secours en Santé Mentale</a:t>
            </a:r>
            <a:r>
              <a:rPr lang="fr-FR" sz="1200" dirty="0">
                <a:solidFill>
                  <a:srgbClr val="000000"/>
                </a:solidFill>
                <a:latin typeface="Arial"/>
              </a:rPr>
              <a:t> </a:t>
            </a:r>
          </a:p>
          <a:p>
            <a:pPr marL="182558" indent="-182558" defTabSz="914377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rgbClr val="000000"/>
                </a:solidFill>
                <a:latin typeface="Arial"/>
              </a:rPr>
              <a:t>Poursuivre le déploiement de la stratégie multimodale de </a:t>
            </a:r>
            <a:r>
              <a:rPr lang="fr-FR" sz="1200" b="1" dirty="0">
                <a:solidFill>
                  <a:srgbClr val="000000"/>
                </a:solidFill>
                <a:latin typeface="Arial"/>
              </a:rPr>
              <a:t>prévention du suicide</a:t>
            </a:r>
            <a:r>
              <a:rPr lang="fr-FR" sz="1200" dirty="0">
                <a:solidFill>
                  <a:srgbClr val="000000"/>
                </a:solidFill>
                <a:latin typeface="Arial"/>
              </a:rPr>
              <a:t> </a:t>
            </a:r>
          </a:p>
          <a:p>
            <a:pPr marL="182558" indent="-182558" defTabSz="914377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rgbClr val="000000"/>
                </a:solidFill>
                <a:latin typeface="Arial"/>
              </a:rPr>
              <a:t>Systématiser </a:t>
            </a:r>
            <a:r>
              <a:rPr lang="fr-FR" sz="1200" b="1" dirty="0">
                <a:solidFill>
                  <a:srgbClr val="000000"/>
                </a:solidFill>
                <a:latin typeface="Arial"/>
              </a:rPr>
              <a:t>l’intégration de la santé mentale dans les partenariats régionaux </a:t>
            </a:r>
            <a:r>
              <a:rPr lang="fr-FR" sz="1200" dirty="0">
                <a:solidFill>
                  <a:srgbClr val="000000"/>
                </a:solidFill>
                <a:latin typeface="Arial"/>
              </a:rPr>
              <a:t>(</a:t>
            </a:r>
            <a:r>
              <a:rPr lang="fr-FR" sz="1200" dirty="0" err="1">
                <a:solidFill>
                  <a:srgbClr val="000000"/>
                </a:solidFill>
                <a:latin typeface="Arial"/>
              </a:rPr>
              <a:t>Educ</a:t>
            </a:r>
            <a:r>
              <a:rPr lang="fr-FR" sz="1200" dirty="0">
                <a:solidFill>
                  <a:srgbClr val="000000"/>
                </a:solidFill>
                <a:latin typeface="Arial"/>
              </a:rPr>
              <a:t>. Nat. , PJJ, départements…)</a:t>
            </a:r>
          </a:p>
          <a:p>
            <a:pPr marL="182558" indent="-182558" defTabSz="914377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rgbClr val="000000"/>
                </a:solidFill>
                <a:latin typeface="Arial"/>
              </a:rPr>
              <a:t>Soutenir le </a:t>
            </a:r>
            <a:r>
              <a:rPr lang="fr-FR" sz="1200" b="1" dirty="0">
                <a:solidFill>
                  <a:srgbClr val="000000"/>
                </a:solidFill>
                <a:latin typeface="Arial"/>
              </a:rPr>
              <a:t>déploiement des CLSM et poursuivre la politique de </a:t>
            </a:r>
            <a:r>
              <a:rPr lang="fr-FR" sz="1200" b="1" dirty="0" err="1">
                <a:solidFill>
                  <a:srgbClr val="000000"/>
                </a:solidFill>
                <a:latin typeface="Arial"/>
              </a:rPr>
              <a:t>déstigmatisation</a:t>
            </a:r>
            <a:endParaRPr lang="fr-FR" sz="1200" b="1" dirty="0">
              <a:solidFill>
                <a:srgbClr val="000000"/>
              </a:solidFill>
              <a:latin typeface="Arial"/>
            </a:endParaRPr>
          </a:p>
          <a:p>
            <a:pPr marL="179384" indent="-179384" defTabSz="914377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rgbClr val="000000"/>
                </a:solidFill>
                <a:latin typeface="Arial"/>
              </a:rPr>
              <a:t>Poursuivre le </a:t>
            </a:r>
            <a:r>
              <a:rPr lang="fr-FR" sz="1200" b="1" dirty="0">
                <a:solidFill>
                  <a:srgbClr val="000000"/>
                </a:solidFill>
                <a:latin typeface="Arial"/>
              </a:rPr>
              <a:t>développement d’une offre de soins ciblée sur les 1000 premiers jours </a:t>
            </a:r>
            <a:r>
              <a:rPr lang="fr-FR" sz="1200" dirty="0">
                <a:solidFill>
                  <a:srgbClr val="000000"/>
                </a:solidFill>
                <a:latin typeface="Arial"/>
              </a:rPr>
              <a:t> </a:t>
            </a:r>
          </a:p>
          <a:p>
            <a:pPr marL="179384" indent="-179384" defTabSz="914377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rgbClr val="000000"/>
                </a:solidFill>
                <a:latin typeface="Arial"/>
              </a:rPr>
              <a:t>Garantir une réponse graduée aux </a:t>
            </a:r>
            <a:r>
              <a:rPr lang="fr-FR" sz="1200" b="1" dirty="0">
                <a:solidFill>
                  <a:srgbClr val="000000"/>
                </a:solidFill>
                <a:latin typeface="Arial"/>
              </a:rPr>
              <a:t>situations de crise de l’adolescent </a:t>
            </a:r>
            <a:r>
              <a:rPr lang="fr-FR" sz="1200" dirty="0">
                <a:solidFill>
                  <a:srgbClr val="000000"/>
                </a:solidFill>
                <a:latin typeface="Arial"/>
              </a:rPr>
              <a:t>dans chaque département</a:t>
            </a:r>
          </a:p>
          <a:p>
            <a:pPr marL="179384" indent="-179384" defTabSz="914377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rgbClr val="000000"/>
                </a:solidFill>
                <a:latin typeface="Arial"/>
              </a:rPr>
              <a:t>Structurer la </a:t>
            </a:r>
            <a:r>
              <a:rPr lang="fr-FR" sz="1200" b="1" dirty="0">
                <a:solidFill>
                  <a:srgbClr val="000000"/>
                </a:solidFill>
                <a:latin typeface="Arial"/>
              </a:rPr>
              <a:t>détection et l’intervention précoces des premiers épisodes psychotiques </a:t>
            </a:r>
            <a:r>
              <a:rPr lang="fr-FR" sz="1200" dirty="0">
                <a:solidFill>
                  <a:srgbClr val="000000"/>
                </a:solidFill>
                <a:latin typeface="Arial"/>
              </a:rPr>
              <a:t>en IDF</a:t>
            </a:r>
          </a:p>
          <a:p>
            <a:pPr marL="179384" indent="-179384" defTabSz="914377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rgbClr val="000000"/>
                </a:solidFill>
                <a:latin typeface="Arial"/>
              </a:rPr>
              <a:t>Structurer la </a:t>
            </a:r>
            <a:r>
              <a:rPr lang="fr-FR" sz="1200" b="1" dirty="0">
                <a:solidFill>
                  <a:srgbClr val="000000"/>
                </a:solidFill>
                <a:latin typeface="Arial"/>
              </a:rPr>
              <a:t>prise en charge du </a:t>
            </a:r>
            <a:r>
              <a:rPr lang="fr-FR" sz="1200" b="1" dirty="0" err="1">
                <a:solidFill>
                  <a:srgbClr val="000000"/>
                </a:solidFill>
                <a:latin typeface="Arial"/>
              </a:rPr>
              <a:t>psychotraumatisme</a:t>
            </a:r>
            <a:r>
              <a:rPr lang="fr-FR" sz="1200" b="1" dirty="0">
                <a:solidFill>
                  <a:srgbClr val="000000"/>
                </a:solidFill>
                <a:latin typeface="Arial"/>
              </a:rPr>
              <a:t> </a:t>
            </a:r>
            <a:r>
              <a:rPr lang="fr-FR" sz="1200" dirty="0">
                <a:solidFill>
                  <a:srgbClr val="000000"/>
                </a:solidFill>
                <a:latin typeface="Arial"/>
              </a:rPr>
              <a:t>dans la région </a:t>
            </a:r>
          </a:p>
          <a:p>
            <a:pPr marL="179384" indent="-179384" defTabSz="914377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rgbClr val="000000"/>
                </a:solidFill>
                <a:latin typeface="Arial"/>
              </a:rPr>
              <a:t>Structurer le </a:t>
            </a:r>
            <a:r>
              <a:rPr lang="fr-FR" sz="1200" b="1" dirty="0">
                <a:solidFill>
                  <a:srgbClr val="000000"/>
                </a:solidFill>
                <a:latin typeface="Arial"/>
              </a:rPr>
              <a:t>repérage précoce et l’expertise diagnostique des TSA et TND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4194787" y="1646343"/>
            <a:ext cx="3785172" cy="495520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173034" indent="-173034" defTabSz="914377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rgbClr val="000000"/>
                </a:solidFill>
                <a:latin typeface="Arial"/>
              </a:rPr>
              <a:t>Renforcer l’accès à l’offre </a:t>
            </a:r>
            <a:r>
              <a:rPr lang="fr-FR" sz="1200" b="1" dirty="0">
                <a:solidFill>
                  <a:srgbClr val="000000"/>
                </a:solidFill>
                <a:latin typeface="Arial"/>
              </a:rPr>
              <a:t>de premiers recours en santé mentale </a:t>
            </a:r>
            <a:r>
              <a:rPr lang="fr-FR" sz="1200" dirty="0">
                <a:solidFill>
                  <a:srgbClr val="000000"/>
                </a:solidFill>
                <a:latin typeface="Arial"/>
              </a:rPr>
              <a:t>et </a:t>
            </a:r>
            <a:r>
              <a:rPr lang="fr-FR" sz="1200" b="1" dirty="0">
                <a:solidFill>
                  <a:srgbClr val="000000"/>
                </a:solidFill>
                <a:latin typeface="Arial"/>
              </a:rPr>
              <a:t>l’intégration de la santé mentale aux soins primaires</a:t>
            </a:r>
          </a:p>
          <a:p>
            <a:pPr marL="173034" indent="-173034" defTabSz="914377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rgbClr val="000000"/>
                </a:solidFill>
                <a:latin typeface="Arial"/>
              </a:rPr>
              <a:t>Renforcer les </a:t>
            </a:r>
            <a:r>
              <a:rPr lang="fr-FR" sz="1200" b="1" dirty="0">
                <a:solidFill>
                  <a:srgbClr val="000000"/>
                </a:solidFill>
                <a:latin typeface="Arial"/>
              </a:rPr>
              <a:t>moyens et l’organisation des centres médico-psychologiques</a:t>
            </a:r>
            <a:r>
              <a:rPr lang="fr-FR" sz="1200" dirty="0">
                <a:solidFill>
                  <a:srgbClr val="000000"/>
                </a:solidFill>
                <a:latin typeface="Arial"/>
              </a:rPr>
              <a:t>, adultes et infanto-juvéniles</a:t>
            </a:r>
          </a:p>
          <a:p>
            <a:pPr marL="173034" indent="-173034" defTabSz="914377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rgbClr val="000000"/>
                </a:solidFill>
                <a:latin typeface="Arial"/>
              </a:rPr>
              <a:t>Favoriser la </a:t>
            </a:r>
            <a:r>
              <a:rPr lang="fr-FR" sz="1200" b="1" dirty="0">
                <a:solidFill>
                  <a:srgbClr val="000000"/>
                </a:solidFill>
                <a:latin typeface="Arial"/>
              </a:rPr>
              <a:t>coordination des parcours de soins et la prise en charge en charge globale </a:t>
            </a:r>
            <a:r>
              <a:rPr lang="fr-FR" sz="1200" dirty="0">
                <a:solidFill>
                  <a:srgbClr val="000000"/>
                </a:solidFill>
                <a:latin typeface="Arial"/>
              </a:rPr>
              <a:t>des patients vivant avec des troubles psychiatriques</a:t>
            </a:r>
          </a:p>
          <a:p>
            <a:pPr marL="173034" indent="-173034" defTabSz="914377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rgbClr val="000000"/>
                </a:solidFill>
                <a:latin typeface="Arial"/>
              </a:rPr>
              <a:t>Favoriser le </a:t>
            </a:r>
            <a:r>
              <a:rPr lang="fr-FR" sz="1200" b="1" dirty="0">
                <a:solidFill>
                  <a:srgbClr val="000000"/>
                </a:solidFill>
                <a:latin typeface="Arial"/>
              </a:rPr>
              <a:t>maintien dans le lieu de vie</a:t>
            </a:r>
          </a:p>
          <a:p>
            <a:pPr defTabSz="914377">
              <a:spcAft>
                <a:spcPts val="600"/>
              </a:spcAft>
            </a:pPr>
            <a:r>
              <a:rPr lang="fr-FR" sz="1200" dirty="0">
                <a:solidFill>
                  <a:srgbClr val="000000"/>
                </a:solidFill>
                <a:latin typeface="Arial"/>
              </a:rPr>
              <a:t>En complément des approches populationnelles (santé mentale des enfants et des adolescents, des étudiants, des personnes en situation de grande précarité, des migrants, des détenues et des personnes âgées) : </a:t>
            </a:r>
          </a:p>
          <a:p>
            <a:pPr marL="173034" indent="-173034" defTabSz="914377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rgbClr val="000000"/>
                </a:solidFill>
                <a:latin typeface="Arial"/>
              </a:rPr>
              <a:t>Corriger les </a:t>
            </a:r>
            <a:r>
              <a:rPr lang="fr-FR" sz="1200" b="1" dirty="0">
                <a:solidFill>
                  <a:srgbClr val="000000"/>
                </a:solidFill>
                <a:latin typeface="Arial"/>
              </a:rPr>
              <a:t>inégalités d’accès et de recours aux soins </a:t>
            </a:r>
            <a:r>
              <a:rPr lang="fr-FR" sz="1200" dirty="0">
                <a:solidFill>
                  <a:srgbClr val="000000"/>
                </a:solidFill>
                <a:latin typeface="Arial"/>
              </a:rPr>
              <a:t>entre territoires d’Ile-de-France</a:t>
            </a:r>
          </a:p>
          <a:p>
            <a:pPr marL="173034" indent="-173034" defTabSz="914377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rgbClr val="000000"/>
                </a:solidFill>
                <a:latin typeface="Arial"/>
              </a:rPr>
              <a:t>Améliorer la </a:t>
            </a:r>
            <a:r>
              <a:rPr lang="fr-FR" sz="1200" b="1" dirty="0">
                <a:solidFill>
                  <a:srgbClr val="000000"/>
                </a:solidFill>
                <a:latin typeface="Arial"/>
              </a:rPr>
              <a:t>réponse aux situations de crise et aux urgences psychiatriques</a:t>
            </a:r>
          </a:p>
          <a:p>
            <a:pPr marL="173034" indent="-173034" defTabSz="914377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rgbClr val="000000"/>
                </a:solidFill>
                <a:latin typeface="Arial"/>
              </a:rPr>
              <a:t>Améliorer la </a:t>
            </a:r>
            <a:r>
              <a:rPr lang="fr-FR" sz="1200" b="1" dirty="0">
                <a:solidFill>
                  <a:srgbClr val="000000"/>
                </a:solidFill>
                <a:latin typeface="Arial"/>
              </a:rPr>
              <a:t>prise en charge des troubles des conduites alimentaires </a:t>
            </a:r>
            <a:r>
              <a:rPr lang="fr-FR" sz="1200" dirty="0">
                <a:solidFill>
                  <a:srgbClr val="000000"/>
                </a:solidFill>
                <a:latin typeface="Arial"/>
              </a:rPr>
              <a:t>dans la région</a:t>
            </a:r>
          </a:p>
          <a:p>
            <a:pPr marL="173034" indent="-173034" defTabSz="914377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rgbClr val="000000"/>
                </a:solidFill>
                <a:latin typeface="Arial"/>
              </a:rPr>
              <a:t>Améliorer </a:t>
            </a:r>
            <a:r>
              <a:rPr lang="fr-FR" sz="1200" b="1" dirty="0">
                <a:solidFill>
                  <a:srgbClr val="000000"/>
                </a:solidFill>
                <a:latin typeface="Arial"/>
              </a:rPr>
              <a:t>l’accompagnement de la grande complexité </a:t>
            </a:r>
            <a:r>
              <a:rPr lang="fr-FR" sz="1200" dirty="0">
                <a:solidFill>
                  <a:srgbClr val="000000"/>
                </a:solidFill>
                <a:latin typeface="Arial"/>
              </a:rPr>
              <a:t>dans la région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8049769" y="1646343"/>
            <a:ext cx="3715363" cy="2539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3034" indent="-173034" defTabSz="914377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rgbClr val="000000"/>
                </a:solidFill>
                <a:latin typeface="Arial"/>
              </a:rPr>
              <a:t>Diffuser les </a:t>
            </a:r>
            <a:r>
              <a:rPr lang="fr-FR" sz="1200" b="1" dirty="0">
                <a:solidFill>
                  <a:srgbClr val="000000"/>
                </a:solidFill>
                <a:latin typeface="Arial"/>
              </a:rPr>
              <a:t>soins de réhabilitation psychosociale </a:t>
            </a:r>
            <a:r>
              <a:rPr lang="fr-FR" sz="1200" dirty="0">
                <a:solidFill>
                  <a:srgbClr val="000000"/>
                </a:solidFill>
                <a:latin typeface="Arial"/>
              </a:rPr>
              <a:t>dans tous les territoires</a:t>
            </a:r>
          </a:p>
          <a:p>
            <a:pPr marL="173034" indent="-173034" defTabSz="914377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rgbClr val="000000"/>
                </a:solidFill>
                <a:latin typeface="Arial"/>
              </a:rPr>
              <a:t>Poursuivre le soutien au </a:t>
            </a:r>
            <a:r>
              <a:rPr lang="fr-FR" sz="1200" b="1" dirty="0">
                <a:solidFill>
                  <a:srgbClr val="000000"/>
                </a:solidFill>
                <a:latin typeface="Arial"/>
              </a:rPr>
              <a:t>déploiement de la médiation pair-</a:t>
            </a:r>
            <a:r>
              <a:rPr lang="fr-FR" sz="1200" b="1" dirty="0" err="1">
                <a:solidFill>
                  <a:srgbClr val="000000"/>
                </a:solidFill>
                <a:latin typeface="Arial"/>
              </a:rPr>
              <a:t>aidance</a:t>
            </a:r>
            <a:r>
              <a:rPr lang="fr-FR" sz="1200" b="1" dirty="0">
                <a:solidFill>
                  <a:srgbClr val="000000"/>
                </a:solidFill>
                <a:latin typeface="Arial"/>
              </a:rPr>
              <a:t> </a:t>
            </a:r>
            <a:r>
              <a:rPr lang="fr-FR" sz="1200" dirty="0">
                <a:solidFill>
                  <a:srgbClr val="000000"/>
                </a:solidFill>
                <a:latin typeface="Arial"/>
              </a:rPr>
              <a:t>en santé mentale</a:t>
            </a:r>
          </a:p>
          <a:p>
            <a:pPr marL="173034" indent="-173034" defTabSz="914377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rgbClr val="000000"/>
                </a:solidFill>
                <a:latin typeface="Arial"/>
              </a:rPr>
              <a:t>Etoffer les </a:t>
            </a:r>
            <a:r>
              <a:rPr lang="fr-FR" sz="1200" b="1" dirty="0">
                <a:solidFill>
                  <a:srgbClr val="000000"/>
                </a:solidFill>
                <a:latin typeface="Arial"/>
              </a:rPr>
              <a:t>outils et services à l’attention des familles et des proches</a:t>
            </a:r>
          </a:p>
          <a:p>
            <a:pPr marL="173034" indent="-173034" defTabSz="914377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rgbClr val="000000"/>
                </a:solidFill>
                <a:latin typeface="Arial"/>
              </a:rPr>
              <a:t>Soutenir </a:t>
            </a:r>
            <a:r>
              <a:rPr lang="fr-FR" sz="1200" b="1" dirty="0">
                <a:solidFill>
                  <a:srgbClr val="000000"/>
                </a:solidFill>
                <a:latin typeface="Arial"/>
              </a:rPr>
              <a:t>l’entraide mutuelle</a:t>
            </a:r>
          </a:p>
          <a:p>
            <a:pPr marL="173034" indent="-173034" defTabSz="914377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rgbClr val="000000"/>
                </a:solidFill>
                <a:latin typeface="Arial"/>
              </a:rPr>
              <a:t>Mieux protéger les droits des personnes concernées et réduire le </a:t>
            </a:r>
            <a:r>
              <a:rPr lang="fr-FR" sz="1200" b="1" dirty="0">
                <a:solidFill>
                  <a:srgbClr val="000000"/>
                </a:solidFill>
                <a:latin typeface="Arial"/>
              </a:rPr>
              <a:t>recours aux soins sous contrainte</a:t>
            </a:r>
          </a:p>
          <a:p>
            <a:pPr marL="285744" indent="-285744" defTabSz="914377">
              <a:buFont typeface="Arial" panose="020B0604020202020204" pitchFamily="34" charset="0"/>
              <a:buChar char="•"/>
            </a:pPr>
            <a:endParaRPr lang="fr-FR" sz="14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Double flèche horizontale 3"/>
          <p:cNvSpPr/>
          <p:nvPr/>
        </p:nvSpPr>
        <p:spPr>
          <a:xfrm>
            <a:off x="7920204" y="3909054"/>
            <a:ext cx="4287125" cy="2853159"/>
          </a:xfrm>
          <a:prstGeom prst="leftRightArrow">
            <a:avLst>
              <a:gd name="adj1" fmla="val 100000"/>
              <a:gd name="adj2" fmla="val 13256"/>
            </a:avLst>
          </a:prstGeom>
          <a:solidFill>
            <a:srgbClr val="94BC00">
              <a:alpha val="50196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92072" defTabSz="914377">
              <a:spcAft>
                <a:spcPts val="600"/>
              </a:spcAft>
            </a:pPr>
            <a:r>
              <a:rPr lang="fr-FR" sz="1200" dirty="0">
                <a:solidFill>
                  <a:srgbClr val="FFFFFF"/>
                </a:solidFill>
                <a:latin typeface="Arial"/>
              </a:rPr>
              <a:t>LEVIERS TRANSVERSAUX</a:t>
            </a:r>
          </a:p>
          <a:p>
            <a:pPr marL="92072" defTabSz="914377">
              <a:spcAft>
                <a:spcPts val="600"/>
              </a:spcAft>
            </a:pPr>
            <a:r>
              <a:rPr lang="fr-FR" sz="1200" b="1" dirty="0">
                <a:solidFill>
                  <a:srgbClr val="000000"/>
                </a:solidFill>
                <a:latin typeface="Arial"/>
              </a:rPr>
              <a:t>Réformes du financement et des autorisations </a:t>
            </a:r>
            <a:r>
              <a:rPr lang="fr-FR" sz="1200" dirty="0">
                <a:solidFill>
                  <a:srgbClr val="000000"/>
                </a:solidFill>
                <a:latin typeface="Arial"/>
              </a:rPr>
              <a:t>de la psychiatrie</a:t>
            </a:r>
          </a:p>
          <a:p>
            <a:pPr marL="92072" defTabSz="914377">
              <a:spcAft>
                <a:spcPts val="600"/>
              </a:spcAft>
            </a:pPr>
            <a:r>
              <a:rPr lang="fr-FR" sz="1200" dirty="0">
                <a:solidFill>
                  <a:srgbClr val="000000"/>
                </a:solidFill>
                <a:latin typeface="Arial"/>
              </a:rPr>
              <a:t>Nouvelle stratégie TSA-TND</a:t>
            </a:r>
          </a:p>
          <a:p>
            <a:pPr marL="92072" defTabSz="914377">
              <a:spcAft>
                <a:spcPts val="600"/>
              </a:spcAft>
            </a:pPr>
            <a:r>
              <a:rPr lang="fr-FR" sz="1200" dirty="0">
                <a:solidFill>
                  <a:srgbClr val="000000"/>
                </a:solidFill>
                <a:latin typeface="Arial"/>
              </a:rPr>
              <a:t>Plan </a:t>
            </a:r>
            <a:r>
              <a:rPr lang="fr-FR" sz="1200" dirty="0" err="1">
                <a:solidFill>
                  <a:srgbClr val="000000"/>
                </a:solidFill>
                <a:latin typeface="Arial"/>
              </a:rPr>
              <a:t>InclusiIF</a:t>
            </a:r>
            <a:r>
              <a:rPr lang="fr-FR" sz="1200" dirty="0">
                <a:solidFill>
                  <a:srgbClr val="000000"/>
                </a:solidFill>
                <a:latin typeface="Arial"/>
              </a:rPr>
              <a:t> 2030</a:t>
            </a:r>
          </a:p>
          <a:p>
            <a:pPr marL="92072" defTabSz="914377">
              <a:spcAft>
                <a:spcPts val="600"/>
              </a:spcAft>
            </a:pPr>
            <a:r>
              <a:rPr lang="fr-FR" sz="1200" dirty="0">
                <a:solidFill>
                  <a:srgbClr val="000000"/>
                </a:solidFill>
                <a:latin typeface="Arial"/>
              </a:rPr>
              <a:t>Politique régionale de </a:t>
            </a:r>
            <a:r>
              <a:rPr lang="fr-FR" sz="1200" b="1" dirty="0">
                <a:solidFill>
                  <a:srgbClr val="000000"/>
                </a:solidFill>
                <a:latin typeface="Arial"/>
              </a:rPr>
              <a:t>RH en santé </a:t>
            </a:r>
            <a:r>
              <a:rPr lang="fr-FR" sz="1200" dirty="0">
                <a:solidFill>
                  <a:srgbClr val="000000"/>
                </a:solidFill>
                <a:latin typeface="Arial"/>
              </a:rPr>
              <a:t>(mesures spécifiques en santé mentale : CESP, IPA…)</a:t>
            </a:r>
          </a:p>
          <a:p>
            <a:pPr marL="92072" defTabSz="914377">
              <a:spcAft>
                <a:spcPts val="600"/>
              </a:spcAft>
            </a:pPr>
            <a:r>
              <a:rPr lang="fr-FR" sz="1200" b="1" dirty="0">
                <a:solidFill>
                  <a:srgbClr val="000000"/>
                </a:solidFill>
                <a:latin typeface="Arial"/>
              </a:rPr>
              <a:t>Démocratie sanitaire et territoires </a:t>
            </a:r>
            <a:r>
              <a:rPr lang="fr-FR" sz="1200" dirty="0">
                <a:solidFill>
                  <a:srgbClr val="000000"/>
                </a:solidFill>
                <a:latin typeface="Arial"/>
              </a:rPr>
              <a:t>(CTS, CLSM, PTSM…). </a:t>
            </a:r>
          </a:p>
          <a:p>
            <a:pPr marL="92072" defTabSz="914377">
              <a:spcAft>
                <a:spcPts val="600"/>
              </a:spcAft>
            </a:pPr>
            <a:r>
              <a:rPr lang="fr-FR" sz="1200" b="1" dirty="0">
                <a:solidFill>
                  <a:srgbClr val="000000"/>
                </a:solidFill>
                <a:latin typeface="Arial"/>
              </a:rPr>
              <a:t>Partenariats</a:t>
            </a:r>
            <a:r>
              <a:rPr lang="fr-FR" sz="1200" dirty="0">
                <a:solidFill>
                  <a:srgbClr val="000000"/>
                </a:solidFill>
                <a:latin typeface="Arial"/>
              </a:rPr>
              <a:t> avec institutions et associations clés (PJJ, </a:t>
            </a:r>
            <a:r>
              <a:rPr lang="fr-FR" sz="1200" dirty="0" err="1">
                <a:solidFill>
                  <a:srgbClr val="000000"/>
                </a:solidFill>
                <a:latin typeface="Arial"/>
              </a:rPr>
              <a:t>éduc</a:t>
            </a:r>
            <a:r>
              <a:rPr lang="fr-FR" sz="1200" dirty="0">
                <a:solidFill>
                  <a:srgbClr val="000000"/>
                </a:solidFill>
                <a:latin typeface="Arial"/>
              </a:rPr>
              <a:t>. </a:t>
            </a:r>
            <a:r>
              <a:rPr lang="fr-FR" sz="1200" dirty="0" err="1">
                <a:solidFill>
                  <a:srgbClr val="000000"/>
                </a:solidFill>
                <a:latin typeface="Arial"/>
              </a:rPr>
              <a:t>nat</a:t>
            </a:r>
            <a:r>
              <a:rPr lang="fr-FR" sz="1200" dirty="0">
                <a:solidFill>
                  <a:srgbClr val="000000"/>
                </a:solidFill>
                <a:latin typeface="Arial"/>
              </a:rPr>
              <a:t>, UNAFAM, </a:t>
            </a:r>
            <a:r>
              <a:rPr lang="fr-FR" sz="1200" dirty="0" err="1">
                <a:solidFill>
                  <a:srgbClr val="000000"/>
                </a:solidFill>
                <a:latin typeface="Arial"/>
              </a:rPr>
              <a:t>Psycom</a:t>
            </a:r>
            <a:r>
              <a:rPr lang="fr-FR" sz="1200" dirty="0">
                <a:solidFill>
                  <a:srgbClr val="000000"/>
                </a:solidFill>
                <a:latin typeface="Arial"/>
              </a:rPr>
              <a:t>…)</a:t>
            </a:r>
          </a:p>
          <a:p>
            <a:pPr marL="92072" defTabSz="914377">
              <a:spcAft>
                <a:spcPts val="600"/>
              </a:spcAft>
            </a:pPr>
            <a:r>
              <a:rPr lang="fr-FR" sz="1200" b="1" dirty="0">
                <a:solidFill>
                  <a:srgbClr val="000000"/>
                </a:solidFill>
                <a:latin typeface="Arial"/>
              </a:rPr>
              <a:t>Innovation et la recherche</a:t>
            </a:r>
          </a:p>
        </p:txBody>
      </p:sp>
    </p:spTree>
    <p:extLst>
      <p:ext uri="{BB962C8B-B14F-4D97-AF65-F5344CB8AC3E}">
        <p14:creationId xmlns:p14="http://schemas.microsoft.com/office/powerpoint/2010/main" val="320268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TEMPLATE_ARS_HAUTS DE FRANCE 16-9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ésentation25" id="{CCAA3B1F-37AD-D142-9B00-F2952BC71F32}" vid="{8780E14E-37A2-0148-9F40-6587BA01BE65}"/>
    </a:ext>
  </a:extLst>
</a:theme>
</file>

<file path=ppt/theme/theme2.xml><?xml version="1.0" encoding="utf-8"?>
<a:theme xmlns:a="http://schemas.openxmlformats.org/drawingml/2006/main" name="4_TEMPLATE_ARS_HAUTS DE FRANCE 16-9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ésentation25" id="{CCAA3B1F-37AD-D142-9B00-F2952BC71F32}" vid="{8780E14E-37A2-0148-9F40-6587BA01BE6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627</Words>
  <Application>Microsoft Office PowerPoint</Application>
  <PresentationFormat>Grand écran</PresentationFormat>
  <Paragraphs>54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2</vt:i4>
      </vt:variant>
    </vt:vector>
  </HeadingPairs>
  <TitlesOfParts>
    <vt:vector size="7" baseType="lpstr">
      <vt:lpstr>Arial</vt:lpstr>
      <vt:lpstr>Calibri</vt:lpstr>
      <vt:lpstr>Wingdings</vt:lpstr>
      <vt:lpstr>2_TEMPLATE_ARS_HAUTS DE FRANCE 16-9</vt:lpstr>
      <vt:lpstr>4_TEMPLATE_ARS_HAUTS DE FRANCE 16-9</vt:lpstr>
      <vt:lpstr>Présentation PowerPoint</vt:lpstr>
      <vt:lpstr>Priorité thématique : la santé mentale</vt:lpstr>
    </vt:vector>
  </TitlesOfParts>
  <Company>Ministère des affaires sociales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DE FERRIERE, Sibylle (ARS-IDF)</dc:creator>
  <cp:lastModifiedBy>DE FERRIERE, Sibylle (ARS-IDF)</cp:lastModifiedBy>
  <cp:revision>1</cp:revision>
  <dcterms:created xsi:type="dcterms:W3CDTF">2024-04-02T13:33:42Z</dcterms:created>
  <dcterms:modified xsi:type="dcterms:W3CDTF">2024-04-02T13:34:04Z</dcterms:modified>
</cp:coreProperties>
</file>