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 id="2147483709" r:id="rId4"/>
    <p:sldMasterId id="2147483721" r:id="rId5"/>
    <p:sldMasterId id="2147483733" r:id="rId6"/>
    <p:sldMasterId id="2147483745" r:id="rId7"/>
    <p:sldMasterId id="2147483750" r:id="rId8"/>
  </p:sldMasterIdLst>
  <p:notesMasterIdLst>
    <p:notesMasterId r:id="rId70"/>
  </p:notesMasterIdLst>
  <p:handoutMasterIdLst>
    <p:handoutMasterId r:id="rId71"/>
  </p:handoutMasterIdLst>
  <p:sldIdLst>
    <p:sldId id="305" r:id="rId9"/>
    <p:sldId id="298" r:id="rId10"/>
    <p:sldId id="412" r:id="rId11"/>
    <p:sldId id="310" r:id="rId12"/>
    <p:sldId id="421" r:id="rId13"/>
    <p:sldId id="438" r:id="rId14"/>
    <p:sldId id="447" r:id="rId15"/>
    <p:sldId id="448" r:id="rId16"/>
    <p:sldId id="449" r:id="rId17"/>
    <p:sldId id="450" r:id="rId18"/>
    <p:sldId id="451" r:id="rId19"/>
    <p:sldId id="452" r:id="rId20"/>
    <p:sldId id="453" r:id="rId21"/>
    <p:sldId id="439"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19" r:id="rId39"/>
    <p:sldId id="420" r:id="rId40"/>
    <p:sldId id="413" r:id="rId41"/>
    <p:sldId id="414" r:id="rId42"/>
    <p:sldId id="415" r:id="rId43"/>
    <p:sldId id="416" r:id="rId44"/>
    <p:sldId id="417" r:id="rId45"/>
    <p:sldId id="418"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43" r:id="rId63"/>
    <p:sldId id="442" r:id="rId64"/>
    <p:sldId id="444" r:id="rId65"/>
    <p:sldId id="445" r:id="rId66"/>
    <p:sldId id="446" r:id="rId67"/>
    <p:sldId id="302" r:id="rId68"/>
    <p:sldId id="293" r:id="rId69"/>
  </p:sldIdLst>
  <p:sldSz cx="9144000" cy="6858000" type="screen4x3"/>
  <p:notesSz cx="6789738" cy="9929813"/>
  <p:defaultTextStyle>
    <a:defPPr>
      <a:defRPr lang="fr-FR"/>
    </a:defPPr>
    <a:lvl1pPr algn="l" rtl="0" fontAlgn="base">
      <a:spcBef>
        <a:spcPct val="50000"/>
      </a:spcBef>
      <a:spcAft>
        <a:spcPct val="0"/>
      </a:spcAft>
      <a:defRPr sz="1000" kern="1200">
        <a:solidFill>
          <a:srgbClr val="002395"/>
        </a:solidFill>
        <a:latin typeface="Arial" charset="0"/>
        <a:ea typeface="+mn-ea"/>
        <a:cs typeface="+mn-cs"/>
      </a:defRPr>
    </a:lvl1pPr>
    <a:lvl2pPr marL="457200" algn="l" rtl="0" fontAlgn="base">
      <a:spcBef>
        <a:spcPct val="50000"/>
      </a:spcBef>
      <a:spcAft>
        <a:spcPct val="0"/>
      </a:spcAft>
      <a:defRPr sz="1000" kern="1200">
        <a:solidFill>
          <a:srgbClr val="002395"/>
        </a:solidFill>
        <a:latin typeface="Arial" charset="0"/>
        <a:ea typeface="+mn-ea"/>
        <a:cs typeface="+mn-cs"/>
      </a:defRPr>
    </a:lvl2pPr>
    <a:lvl3pPr marL="914400" algn="l" rtl="0" fontAlgn="base">
      <a:spcBef>
        <a:spcPct val="50000"/>
      </a:spcBef>
      <a:spcAft>
        <a:spcPct val="0"/>
      </a:spcAft>
      <a:defRPr sz="1000" kern="1200">
        <a:solidFill>
          <a:srgbClr val="002395"/>
        </a:solidFill>
        <a:latin typeface="Arial" charset="0"/>
        <a:ea typeface="+mn-ea"/>
        <a:cs typeface="+mn-cs"/>
      </a:defRPr>
    </a:lvl3pPr>
    <a:lvl4pPr marL="1371600" algn="l" rtl="0" fontAlgn="base">
      <a:spcBef>
        <a:spcPct val="50000"/>
      </a:spcBef>
      <a:spcAft>
        <a:spcPct val="0"/>
      </a:spcAft>
      <a:defRPr sz="1000" kern="1200">
        <a:solidFill>
          <a:srgbClr val="002395"/>
        </a:solidFill>
        <a:latin typeface="Arial" charset="0"/>
        <a:ea typeface="+mn-ea"/>
        <a:cs typeface="+mn-cs"/>
      </a:defRPr>
    </a:lvl4pPr>
    <a:lvl5pPr marL="1828800" algn="l" rtl="0" fontAlgn="base">
      <a:spcBef>
        <a:spcPct val="50000"/>
      </a:spcBef>
      <a:spcAft>
        <a:spcPct val="0"/>
      </a:spcAft>
      <a:defRPr sz="1000" kern="1200">
        <a:solidFill>
          <a:srgbClr val="002395"/>
        </a:solidFill>
        <a:latin typeface="Arial" charset="0"/>
        <a:ea typeface="+mn-ea"/>
        <a:cs typeface="+mn-cs"/>
      </a:defRPr>
    </a:lvl5pPr>
    <a:lvl6pPr marL="2286000" algn="l" defTabSz="914400" rtl="0" eaLnBrk="1" latinLnBrk="0" hangingPunct="1">
      <a:defRPr sz="1000" kern="1200">
        <a:solidFill>
          <a:srgbClr val="002395"/>
        </a:solidFill>
        <a:latin typeface="Arial" charset="0"/>
        <a:ea typeface="+mn-ea"/>
        <a:cs typeface="+mn-cs"/>
      </a:defRPr>
    </a:lvl6pPr>
    <a:lvl7pPr marL="2743200" algn="l" defTabSz="914400" rtl="0" eaLnBrk="1" latinLnBrk="0" hangingPunct="1">
      <a:defRPr sz="1000" kern="1200">
        <a:solidFill>
          <a:srgbClr val="002395"/>
        </a:solidFill>
        <a:latin typeface="Arial" charset="0"/>
        <a:ea typeface="+mn-ea"/>
        <a:cs typeface="+mn-cs"/>
      </a:defRPr>
    </a:lvl7pPr>
    <a:lvl8pPr marL="3200400" algn="l" defTabSz="914400" rtl="0" eaLnBrk="1" latinLnBrk="0" hangingPunct="1">
      <a:defRPr sz="1000" kern="1200">
        <a:solidFill>
          <a:srgbClr val="002395"/>
        </a:solidFill>
        <a:latin typeface="Arial" charset="0"/>
        <a:ea typeface="+mn-ea"/>
        <a:cs typeface="+mn-cs"/>
      </a:defRPr>
    </a:lvl8pPr>
    <a:lvl9pPr marL="3657600" algn="l" defTabSz="914400" rtl="0" eaLnBrk="1" latinLnBrk="0" hangingPunct="1">
      <a:defRPr sz="1000" kern="1200">
        <a:solidFill>
          <a:srgbClr val="002395"/>
        </a:solidFill>
        <a:latin typeface="Arial" charset="0"/>
        <a:ea typeface="+mn-ea"/>
        <a:cs typeface="+mn-cs"/>
      </a:defRPr>
    </a:lvl9pPr>
  </p:defaultTextStyle>
  <p:extLst>
    <p:ext uri="{521415D9-36F7-43E2-AB2F-B90AF26B5E84}">
      <p14:sectionLst xmlns:p14="http://schemas.microsoft.com/office/powerpoint/2010/main">
        <p14:section name="Section par défaut" id="{D7D07149-7AA0-45DC-96F5-22EC1065CCEE}">
          <p14:sldIdLst>
            <p14:sldId id="305"/>
            <p14:sldId id="298"/>
            <p14:sldId id="412"/>
          </p14:sldIdLst>
        </p14:section>
        <p14:section name="Section sans titre" id="{CCB8B3C8-E12A-4F96-AF9D-E04CBBCCBF55}">
          <p14:sldIdLst>
            <p14:sldId id="310"/>
            <p14:sldId id="421"/>
            <p14:sldId id="438"/>
            <p14:sldId id="447"/>
            <p14:sldId id="448"/>
            <p14:sldId id="449"/>
            <p14:sldId id="450"/>
            <p14:sldId id="451"/>
            <p14:sldId id="452"/>
            <p14:sldId id="453"/>
            <p14:sldId id="439"/>
            <p14:sldId id="454"/>
            <p14:sldId id="455"/>
            <p14:sldId id="456"/>
            <p14:sldId id="457"/>
            <p14:sldId id="458"/>
            <p14:sldId id="459"/>
            <p14:sldId id="460"/>
            <p14:sldId id="461"/>
            <p14:sldId id="462"/>
            <p14:sldId id="463"/>
            <p14:sldId id="464"/>
            <p14:sldId id="465"/>
            <p14:sldId id="466"/>
            <p14:sldId id="467"/>
            <p14:sldId id="468"/>
            <p14:sldId id="469"/>
            <p14:sldId id="419"/>
            <p14:sldId id="420"/>
            <p14:sldId id="413"/>
            <p14:sldId id="414"/>
            <p14:sldId id="415"/>
            <p14:sldId id="416"/>
            <p14:sldId id="417"/>
            <p14:sldId id="418"/>
            <p14:sldId id="422"/>
            <p14:sldId id="423"/>
            <p14:sldId id="424"/>
            <p14:sldId id="425"/>
            <p14:sldId id="426"/>
            <p14:sldId id="427"/>
            <p14:sldId id="428"/>
            <p14:sldId id="429"/>
            <p14:sldId id="430"/>
            <p14:sldId id="431"/>
            <p14:sldId id="432"/>
            <p14:sldId id="433"/>
            <p14:sldId id="434"/>
            <p14:sldId id="435"/>
            <p14:sldId id="436"/>
            <p14:sldId id="437"/>
            <p14:sldId id="443"/>
            <p14:sldId id="442"/>
            <p14:sldId id="444"/>
            <p14:sldId id="445"/>
            <p14:sldId id="446"/>
            <p14:sldId id="302"/>
            <p14:sldId id="2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B800"/>
    <a:srgbClr val="8BC53F"/>
    <a:srgbClr val="002395"/>
    <a:srgbClr val="985B0C"/>
    <a:srgbClr val="014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555" autoAdjust="0"/>
  </p:normalViewPr>
  <p:slideViewPr>
    <p:cSldViewPr>
      <p:cViewPr>
        <p:scale>
          <a:sx n="113" d="100"/>
          <a:sy n="113" d="100"/>
        </p:scale>
        <p:origin x="-1656" y="-72"/>
      </p:cViewPr>
      <p:guideLst>
        <p:guide orient="horz" pos="1392"/>
        <p:guide orient="horz" pos="480"/>
        <p:guide orient="horz" pos="96"/>
        <p:guide orient="horz" pos="384"/>
        <p:guide orient="horz" pos="1296"/>
        <p:guide orient="horz" pos="2784"/>
        <p:guide orient="horz" pos="4128"/>
        <p:guide pos="816"/>
        <p:guide pos="240"/>
        <p:guide pos="5424"/>
        <p:guide pos="1344"/>
        <p:guide pos="20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72" y="-96"/>
      </p:cViewPr>
      <p:guideLst>
        <p:guide orient="horz" pos="3128"/>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4F31A2-AFB7-4997-9605-20467352A5EA}" type="doc">
      <dgm:prSet loTypeId="urn:microsoft.com/office/officeart/2005/8/layout/vList5" loCatId="list" qsTypeId="urn:microsoft.com/office/officeart/2005/8/quickstyle/3d4" qsCatId="3D" csTypeId="urn:microsoft.com/office/officeart/2005/8/colors/accent1_5" csCatId="accent1" phldr="1"/>
      <dgm:spPr/>
      <dgm:t>
        <a:bodyPr/>
        <a:lstStyle/>
        <a:p>
          <a:endParaRPr lang="fr-FR"/>
        </a:p>
      </dgm:t>
    </dgm:pt>
    <dgm:pt modelId="{800D882C-0984-43EF-9EA8-0E476312B035}">
      <dgm:prSet phldrT="[Texte]" custT="1"/>
      <dgm:spPr>
        <a:solidFill>
          <a:srgbClr val="00B0F0">
            <a:alpha val="90000"/>
          </a:srgbClr>
        </a:solidFill>
      </dgm:spPr>
      <dgm:t>
        <a:bodyPr/>
        <a:lstStyle/>
        <a:p>
          <a:pPr algn="ctr"/>
          <a:r>
            <a:rPr lang="fr-FR" sz="2600" b="1" dirty="0" smtClean="0">
              <a:solidFill>
                <a:srgbClr val="FF0000"/>
              </a:solidFill>
            </a:rPr>
            <a:t>10 gestionnaires gèrent moins de 5 structures</a:t>
          </a:r>
          <a:r>
            <a:rPr lang="fr-FR" sz="2800" b="1" dirty="0" smtClean="0">
              <a:solidFill>
                <a:srgbClr val="FF0000"/>
              </a:solidFill>
            </a:rPr>
            <a:t> </a:t>
          </a:r>
          <a:endParaRPr lang="fr-FR" sz="2800" b="1" dirty="0">
            <a:solidFill>
              <a:srgbClr val="FF0000"/>
            </a:solidFill>
          </a:endParaRPr>
        </a:p>
      </dgm:t>
    </dgm:pt>
    <dgm:pt modelId="{E0210725-C821-4DBF-BEE4-F455A173074D}" type="parTrans" cxnId="{2A491700-1507-44C2-A8EC-87E3D8D305F1}">
      <dgm:prSet/>
      <dgm:spPr/>
      <dgm:t>
        <a:bodyPr/>
        <a:lstStyle/>
        <a:p>
          <a:endParaRPr lang="fr-FR"/>
        </a:p>
      </dgm:t>
    </dgm:pt>
    <dgm:pt modelId="{838154B3-BFCD-43C0-A178-E8469EE4D0AE}" type="sibTrans" cxnId="{2A491700-1507-44C2-A8EC-87E3D8D305F1}">
      <dgm:prSet/>
      <dgm:spPr/>
      <dgm:t>
        <a:bodyPr/>
        <a:lstStyle/>
        <a:p>
          <a:endParaRPr lang="fr-FR"/>
        </a:p>
      </dgm:t>
    </dgm:pt>
    <dgm:pt modelId="{95DD9850-54FC-4748-8730-BF6085E4D3A9}" type="pres">
      <dgm:prSet presAssocID="{D04F31A2-AFB7-4997-9605-20467352A5EA}" presName="Name0" presStyleCnt="0">
        <dgm:presLayoutVars>
          <dgm:dir/>
          <dgm:animLvl val="lvl"/>
          <dgm:resizeHandles val="exact"/>
        </dgm:presLayoutVars>
      </dgm:prSet>
      <dgm:spPr/>
      <dgm:t>
        <a:bodyPr/>
        <a:lstStyle/>
        <a:p>
          <a:endParaRPr lang="fr-FR"/>
        </a:p>
      </dgm:t>
    </dgm:pt>
    <dgm:pt modelId="{2BB0BEF9-4D6F-4C1C-A371-DD57A206ADBB}" type="pres">
      <dgm:prSet presAssocID="{800D882C-0984-43EF-9EA8-0E476312B035}" presName="linNode" presStyleCnt="0"/>
      <dgm:spPr/>
    </dgm:pt>
    <dgm:pt modelId="{084CB006-6F35-49CB-9662-8C78DBA754DA}" type="pres">
      <dgm:prSet presAssocID="{800D882C-0984-43EF-9EA8-0E476312B035}" presName="parentText" presStyleLbl="node1" presStyleIdx="0" presStyleCnt="1" custScaleX="277778" custLinFactNeighborX="4721">
        <dgm:presLayoutVars>
          <dgm:chMax val="1"/>
          <dgm:bulletEnabled val="1"/>
        </dgm:presLayoutVars>
      </dgm:prSet>
      <dgm:spPr/>
      <dgm:t>
        <a:bodyPr/>
        <a:lstStyle/>
        <a:p>
          <a:endParaRPr lang="fr-FR"/>
        </a:p>
      </dgm:t>
    </dgm:pt>
  </dgm:ptLst>
  <dgm:cxnLst>
    <dgm:cxn modelId="{2A491700-1507-44C2-A8EC-87E3D8D305F1}" srcId="{D04F31A2-AFB7-4997-9605-20467352A5EA}" destId="{800D882C-0984-43EF-9EA8-0E476312B035}" srcOrd="0" destOrd="0" parTransId="{E0210725-C821-4DBF-BEE4-F455A173074D}" sibTransId="{838154B3-BFCD-43C0-A178-E8469EE4D0AE}"/>
    <dgm:cxn modelId="{16079C76-5747-45FF-B895-D8E8956B92B9}" type="presOf" srcId="{800D882C-0984-43EF-9EA8-0E476312B035}" destId="{084CB006-6F35-49CB-9662-8C78DBA754DA}" srcOrd="0" destOrd="0" presId="urn:microsoft.com/office/officeart/2005/8/layout/vList5"/>
    <dgm:cxn modelId="{5E3C5D77-958E-4D55-A09C-430E6F1FF2F4}" type="presOf" srcId="{D04F31A2-AFB7-4997-9605-20467352A5EA}" destId="{95DD9850-54FC-4748-8730-BF6085E4D3A9}" srcOrd="0" destOrd="0" presId="urn:microsoft.com/office/officeart/2005/8/layout/vList5"/>
    <dgm:cxn modelId="{2ED21A34-4254-4AFE-BB41-D9A1EDE3E621}" type="presParOf" srcId="{95DD9850-54FC-4748-8730-BF6085E4D3A9}" destId="{2BB0BEF9-4D6F-4C1C-A371-DD57A206ADBB}" srcOrd="0" destOrd="0" presId="urn:microsoft.com/office/officeart/2005/8/layout/vList5"/>
    <dgm:cxn modelId="{C86AFD4C-F0E7-4A66-A336-F07C226EA072}" type="presParOf" srcId="{2BB0BEF9-4D6F-4C1C-A371-DD57A206ADBB}" destId="{084CB006-6F35-49CB-9662-8C78DBA754D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31127-E060-4E18-B200-A9729AEEBCF5}" type="doc">
      <dgm:prSet loTypeId="urn:microsoft.com/office/officeart/2005/8/layout/gear1" loCatId="relationship" qsTypeId="urn:microsoft.com/office/officeart/2005/8/quickstyle/3d3" qsCatId="3D" csTypeId="urn:microsoft.com/office/officeart/2005/8/colors/accent1_2" csCatId="accent1" phldr="1"/>
      <dgm:spPr/>
    </dgm:pt>
    <dgm:pt modelId="{75FB9423-20E9-4788-B9FB-1BDDA5EADA28}">
      <dgm:prSet phldrT="[Texte]"/>
      <dgm:spPr>
        <a:solidFill>
          <a:srgbClr val="FFC000"/>
        </a:solidFill>
      </dgm:spPr>
      <dgm:t>
        <a:bodyPr/>
        <a:lstStyle/>
        <a:p>
          <a:r>
            <a:rPr lang="fr-FR" b="1" dirty="0" smtClean="0"/>
            <a:t>45 </a:t>
          </a:r>
          <a:r>
            <a:rPr lang="fr-FR" b="1" dirty="0"/>
            <a:t>ESMS</a:t>
          </a:r>
        </a:p>
        <a:p>
          <a:r>
            <a:rPr lang="fr-FR" b="1" dirty="0"/>
            <a:t>présentent une activité &lt;90%</a:t>
          </a:r>
        </a:p>
      </dgm:t>
    </dgm:pt>
    <dgm:pt modelId="{A2F293FD-CD26-4404-8F9A-D5FF088180B5}" type="parTrans" cxnId="{688DB809-598A-410A-ABA7-C7EFE5F58D6F}">
      <dgm:prSet/>
      <dgm:spPr/>
      <dgm:t>
        <a:bodyPr/>
        <a:lstStyle/>
        <a:p>
          <a:endParaRPr lang="fr-FR" b="1"/>
        </a:p>
      </dgm:t>
    </dgm:pt>
    <dgm:pt modelId="{159784FD-DC9A-454D-A0FD-1735935B5040}" type="sibTrans" cxnId="{688DB809-598A-410A-ABA7-C7EFE5F58D6F}">
      <dgm:prSet/>
      <dgm:spPr/>
      <dgm:t>
        <a:bodyPr/>
        <a:lstStyle/>
        <a:p>
          <a:endParaRPr lang="fr-FR" b="1"/>
        </a:p>
      </dgm:t>
    </dgm:pt>
    <dgm:pt modelId="{40F30BAE-23F1-4C36-BE36-38A229CCE791}">
      <dgm:prSet phldrT="[Texte]"/>
      <dgm:spPr>
        <a:solidFill>
          <a:srgbClr val="FC7A04"/>
        </a:solidFill>
      </dgm:spPr>
      <dgm:t>
        <a:bodyPr/>
        <a:lstStyle/>
        <a:p>
          <a:r>
            <a:rPr lang="fr-FR" b="1" dirty="0"/>
            <a:t>dont </a:t>
          </a:r>
          <a:r>
            <a:rPr lang="fr-FR" b="1" dirty="0" smtClean="0"/>
            <a:t>16 </a:t>
          </a:r>
          <a:r>
            <a:rPr lang="fr-FR" b="1" dirty="0"/>
            <a:t>&lt;80%</a:t>
          </a:r>
        </a:p>
      </dgm:t>
    </dgm:pt>
    <dgm:pt modelId="{54632DEC-373F-4EC2-801B-7361079708CA}" type="parTrans" cxnId="{919A82DB-D7DB-433D-A740-07F7E3BDC638}">
      <dgm:prSet/>
      <dgm:spPr/>
      <dgm:t>
        <a:bodyPr/>
        <a:lstStyle/>
        <a:p>
          <a:endParaRPr lang="fr-FR" b="1"/>
        </a:p>
      </dgm:t>
    </dgm:pt>
    <dgm:pt modelId="{5CAD5B4E-9132-4DBA-84AA-49BDF44575DE}" type="sibTrans" cxnId="{919A82DB-D7DB-433D-A740-07F7E3BDC638}">
      <dgm:prSet/>
      <dgm:spPr/>
      <dgm:t>
        <a:bodyPr/>
        <a:lstStyle/>
        <a:p>
          <a:endParaRPr lang="fr-FR" b="1"/>
        </a:p>
      </dgm:t>
    </dgm:pt>
    <dgm:pt modelId="{ABE4C6BD-1718-4C90-906C-480E32947F31}">
      <dgm:prSet phldrT="[Texte]"/>
      <dgm:spPr>
        <a:solidFill>
          <a:srgbClr val="FF0000"/>
        </a:solidFill>
      </dgm:spPr>
      <dgm:t>
        <a:bodyPr/>
        <a:lstStyle/>
        <a:p>
          <a:r>
            <a:rPr lang="fr-FR" b="1" dirty="0"/>
            <a:t>dont </a:t>
          </a:r>
          <a:r>
            <a:rPr lang="fr-FR" b="1" dirty="0" smtClean="0"/>
            <a:t>1 </a:t>
          </a:r>
          <a:r>
            <a:rPr lang="fr-FR" b="1" dirty="0"/>
            <a:t>&lt;60%</a:t>
          </a:r>
        </a:p>
      </dgm:t>
    </dgm:pt>
    <dgm:pt modelId="{72D932F5-E542-43FC-968B-2F7138783C4F}" type="parTrans" cxnId="{09ED052C-19E6-431E-A0E5-41D089314264}">
      <dgm:prSet/>
      <dgm:spPr/>
      <dgm:t>
        <a:bodyPr/>
        <a:lstStyle/>
        <a:p>
          <a:endParaRPr lang="fr-FR" b="1"/>
        </a:p>
      </dgm:t>
    </dgm:pt>
    <dgm:pt modelId="{89141E20-FF4C-494D-8199-E1C0525A5133}" type="sibTrans" cxnId="{09ED052C-19E6-431E-A0E5-41D089314264}">
      <dgm:prSet/>
      <dgm:spPr/>
      <dgm:t>
        <a:bodyPr/>
        <a:lstStyle/>
        <a:p>
          <a:endParaRPr lang="fr-FR" b="1"/>
        </a:p>
      </dgm:t>
    </dgm:pt>
    <dgm:pt modelId="{3D43BC5F-7AF7-4AB6-A11E-EE0AECC796C2}" type="pres">
      <dgm:prSet presAssocID="{96731127-E060-4E18-B200-A9729AEEBCF5}" presName="composite" presStyleCnt="0">
        <dgm:presLayoutVars>
          <dgm:chMax val="3"/>
          <dgm:animLvl val="lvl"/>
          <dgm:resizeHandles val="exact"/>
        </dgm:presLayoutVars>
      </dgm:prSet>
      <dgm:spPr/>
    </dgm:pt>
    <dgm:pt modelId="{C2011DE2-D1CD-445C-906F-21340C97CB35}" type="pres">
      <dgm:prSet presAssocID="{75FB9423-20E9-4788-B9FB-1BDDA5EADA28}" presName="gear1" presStyleLbl="node1" presStyleIdx="0" presStyleCnt="3" custLinFactX="-19621" custLinFactNeighborX="-100000" custLinFactNeighborY="-60313">
        <dgm:presLayoutVars>
          <dgm:chMax val="1"/>
          <dgm:bulletEnabled val="1"/>
        </dgm:presLayoutVars>
      </dgm:prSet>
      <dgm:spPr/>
      <dgm:t>
        <a:bodyPr/>
        <a:lstStyle/>
        <a:p>
          <a:endParaRPr lang="fr-FR"/>
        </a:p>
      </dgm:t>
    </dgm:pt>
    <dgm:pt modelId="{C103240A-1633-4B22-BAFC-F1B169375F2E}" type="pres">
      <dgm:prSet presAssocID="{75FB9423-20E9-4788-B9FB-1BDDA5EADA28}" presName="gear1srcNode" presStyleLbl="node1" presStyleIdx="0" presStyleCnt="3"/>
      <dgm:spPr/>
      <dgm:t>
        <a:bodyPr/>
        <a:lstStyle/>
        <a:p>
          <a:endParaRPr lang="fr-FR"/>
        </a:p>
      </dgm:t>
    </dgm:pt>
    <dgm:pt modelId="{82BBDA0B-45CF-42A1-B540-37932E8AAB3B}" type="pres">
      <dgm:prSet presAssocID="{75FB9423-20E9-4788-B9FB-1BDDA5EADA28}" presName="gear1dstNode" presStyleLbl="node1" presStyleIdx="0" presStyleCnt="3"/>
      <dgm:spPr/>
      <dgm:t>
        <a:bodyPr/>
        <a:lstStyle/>
        <a:p>
          <a:endParaRPr lang="fr-FR"/>
        </a:p>
      </dgm:t>
    </dgm:pt>
    <dgm:pt modelId="{4C9AB7F1-B9E2-46D7-8E6C-E78884D67350}" type="pres">
      <dgm:prSet presAssocID="{40F30BAE-23F1-4C36-BE36-38A229CCE791}" presName="gear2" presStyleLbl="node1" presStyleIdx="1" presStyleCnt="3" custLinFactNeighborX="42269" custLinFactNeighborY="-45054">
        <dgm:presLayoutVars>
          <dgm:chMax val="1"/>
          <dgm:bulletEnabled val="1"/>
        </dgm:presLayoutVars>
      </dgm:prSet>
      <dgm:spPr/>
      <dgm:t>
        <a:bodyPr/>
        <a:lstStyle/>
        <a:p>
          <a:endParaRPr lang="fr-FR"/>
        </a:p>
      </dgm:t>
    </dgm:pt>
    <dgm:pt modelId="{64ED7B3A-1415-4D08-B469-21BC8AAC395F}" type="pres">
      <dgm:prSet presAssocID="{40F30BAE-23F1-4C36-BE36-38A229CCE791}" presName="gear2srcNode" presStyleLbl="node1" presStyleIdx="1" presStyleCnt="3"/>
      <dgm:spPr/>
      <dgm:t>
        <a:bodyPr/>
        <a:lstStyle/>
        <a:p>
          <a:endParaRPr lang="fr-FR"/>
        </a:p>
      </dgm:t>
    </dgm:pt>
    <dgm:pt modelId="{DB1FBFAF-3F50-4143-8CA7-E42701133022}" type="pres">
      <dgm:prSet presAssocID="{40F30BAE-23F1-4C36-BE36-38A229CCE791}" presName="gear2dstNode" presStyleLbl="node1" presStyleIdx="1" presStyleCnt="3"/>
      <dgm:spPr/>
      <dgm:t>
        <a:bodyPr/>
        <a:lstStyle/>
        <a:p>
          <a:endParaRPr lang="fr-FR"/>
        </a:p>
      </dgm:t>
    </dgm:pt>
    <dgm:pt modelId="{B6E39025-E025-4F7D-B7B3-D4C00C30B460}" type="pres">
      <dgm:prSet presAssocID="{ABE4C6BD-1718-4C90-906C-480E32947F31}" presName="gear3" presStyleLbl="node1" presStyleIdx="2" presStyleCnt="3" custLinFactNeighborX="67168" custLinFactNeighborY="29122"/>
      <dgm:spPr/>
      <dgm:t>
        <a:bodyPr/>
        <a:lstStyle/>
        <a:p>
          <a:endParaRPr lang="fr-FR"/>
        </a:p>
      </dgm:t>
    </dgm:pt>
    <dgm:pt modelId="{96572E7E-A203-4B26-B832-BB3DB39E610B}" type="pres">
      <dgm:prSet presAssocID="{ABE4C6BD-1718-4C90-906C-480E32947F31}" presName="gear3tx" presStyleLbl="node1" presStyleIdx="2" presStyleCnt="3">
        <dgm:presLayoutVars>
          <dgm:chMax val="1"/>
          <dgm:bulletEnabled val="1"/>
        </dgm:presLayoutVars>
      </dgm:prSet>
      <dgm:spPr/>
      <dgm:t>
        <a:bodyPr/>
        <a:lstStyle/>
        <a:p>
          <a:endParaRPr lang="fr-FR"/>
        </a:p>
      </dgm:t>
    </dgm:pt>
    <dgm:pt modelId="{25B46977-F135-41FF-A96D-B76E02084A47}" type="pres">
      <dgm:prSet presAssocID="{ABE4C6BD-1718-4C90-906C-480E32947F31}" presName="gear3srcNode" presStyleLbl="node1" presStyleIdx="2" presStyleCnt="3"/>
      <dgm:spPr/>
      <dgm:t>
        <a:bodyPr/>
        <a:lstStyle/>
        <a:p>
          <a:endParaRPr lang="fr-FR"/>
        </a:p>
      </dgm:t>
    </dgm:pt>
    <dgm:pt modelId="{0E9365D1-7F37-4559-B471-8C8E37C644FD}" type="pres">
      <dgm:prSet presAssocID="{ABE4C6BD-1718-4C90-906C-480E32947F31}" presName="gear3dstNode" presStyleLbl="node1" presStyleIdx="2" presStyleCnt="3"/>
      <dgm:spPr/>
      <dgm:t>
        <a:bodyPr/>
        <a:lstStyle/>
        <a:p>
          <a:endParaRPr lang="fr-FR"/>
        </a:p>
      </dgm:t>
    </dgm:pt>
    <dgm:pt modelId="{FE178D37-35DB-493F-B7AE-925A741CB2CD}" type="pres">
      <dgm:prSet presAssocID="{159784FD-DC9A-454D-A0FD-1735935B5040}" presName="connector1" presStyleLbl="sibTrans2D1" presStyleIdx="0" presStyleCnt="3" custAng="11481867" custScaleX="89894" custScaleY="96461" custLinFactX="-10744" custLinFactNeighborX="-100000" custLinFactNeighborY="-45831"/>
      <dgm:spPr/>
      <dgm:t>
        <a:bodyPr/>
        <a:lstStyle/>
        <a:p>
          <a:endParaRPr lang="fr-FR"/>
        </a:p>
      </dgm:t>
    </dgm:pt>
    <dgm:pt modelId="{C60E4280-A660-40B0-BC07-807C218405D6}" type="pres">
      <dgm:prSet presAssocID="{5CAD5B4E-9132-4DBA-84AA-49BDF44575DE}" presName="connector2" presStyleLbl="sibTrans2D1" presStyleIdx="1" presStyleCnt="3" custAng="13732605" custLinFactNeighborX="33818" custLinFactNeighborY="-16512"/>
      <dgm:spPr/>
      <dgm:t>
        <a:bodyPr/>
        <a:lstStyle/>
        <a:p>
          <a:endParaRPr lang="fr-FR"/>
        </a:p>
      </dgm:t>
    </dgm:pt>
    <dgm:pt modelId="{CD8D8E08-843F-4F25-BAF4-622691A565AC}" type="pres">
      <dgm:prSet presAssocID="{89141E20-FF4C-494D-8199-E1C0525A5133}" presName="connector3" presStyleLbl="sibTrans2D1" presStyleIdx="2" presStyleCnt="3" custAng="13821778" custLinFactNeighborX="69766" custLinFactNeighborY="27785"/>
      <dgm:spPr/>
      <dgm:t>
        <a:bodyPr/>
        <a:lstStyle/>
        <a:p>
          <a:endParaRPr lang="fr-FR"/>
        </a:p>
      </dgm:t>
    </dgm:pt>
  </dgm:ptLst>
  <dgm:cxnLst>
    <dgm:cxn modelId="{F5A84996-E0C2-4494-8052-5C9B77F51C02}" type="presOf" srcId="{ABE4C6BD-1718-4C90-906C-480E32947F31}" destId="{25B46977-F135-41FF-A96D-B76E02084A47}" srcOrd="2" destOrd="0" presId="urn:microsoft.com/office/officeart/2005/8/layout/gear1"/>
    <dgm:cxn modelId="{09ED052C-19E6-431E-A0E5-41D089314264}" srcId="{96731127-E060-4E18-B200-A9729AEEBCF5}" destId="{ABE4C6BD-1718-4C90-906C-480E32947F31}" srcOrd="2" destOrd="0" parTransId="{72D932F5-E542-43FC-968B-2F7138783C4F}" sibTransId="{89141E20-FF4C-494D-8199-E1C0525A5133}"/>
    <dgm:cxn modelId="{F1FD09D5-6885-4687-A00A-74158E15E966}" type="presOf" srcId="{89141E20-FF4C-494D-8199-E1C0525A5133}" destId="{CD8D8E08-843F-4F25-BAF4-622691A565AC}" srcOrd="0" destOrd="0" presId="urn:microsoft.com/office/officeart/2005/8/layout/gear1"/>
    <dgm:cxn modelId="{07D74420-FF25-44A6-9946-38D78DDFD983}" type="presOf" srcId="{ABE4C6BD-1718-4C90-906C-480E32947F31}" destId="{B6E39025-E025-4F7D-B7B3-D4C00C30B460}" srcOrd="0" destOrd="0" presId="urn:microsoft.com/office/officeart/2005/8/layout/gear1"/>
    <dgm:cxn modelId="{BF967A18-FB4E-4933-BB15-A0A762D6D535}" type="presOf" srcId="{75FB9423-20E9-4788-B9FB-1BDDA5EADA28}" destId="{82BBDA0B-45CF-42A1-B540-37932E8AAB3B}" srcOrd="2" destOrd="0" presId="urn:microsoft.com/office/officeart/2005/8/layout/gear1"/>
    <dgm:cxn modelId="{94279737-638A-472D-9F63-4663FEA720B2}" type="presOf" srcId="{75FB9423-20E9-4788-B9FB-1BDDA5EADA28}" destId="{C103240A-1633-4B22-BAFC-F1B169375F2E}" srcOrd="1" destOrd="0" presId="urn:microsoft.com/office/officeart/2005/8/layout/gear1"/>
    <dgm:cxn modelId="{3147DB03-4402-49AB-9230-A2D2223D203F}" type="presOf" srcId="{96731127-E060-4E18-B200-A9729AEEBCF5}" destId="{3D43BC5F-7AF7-4AB6-A11E-EE0AECC796C2}" srcOrd="0" destOrd="0" presId="urn:microsoft.com/office/officeart/2005/8/layout/gear1"/>
    <dgm:cxn modelId="{919A82DB-D7DB-433D-A740-07F7E3BDC638}" srcId="{96731127-E060-4E18-B200-A9729AEEBCF5}" destId="{40F30BAE-23F1-4C36-BE36-38A229CCE791}" srcOrd="1" destOrd="0" parTransId="{54632DEC-373F-4EC2-801B-7361079708CA}" sibTransId="{5CAD5B4E-9132-4DBA-84AA-49BDF44575DE}"/>
    <dgm:cxn modelId="{688DB809-598A-410A-ABA7-C7EFE5F58D6F}" srcId="{96731127-E060-4E18-B200-A9729AEEBCF5}" destId="{75FB9423-20E9-4788-B9FB-1BDDA5EADA28}" srcOrd="0" destOrd="0" parTransId="{A2F293FD-CD26-4404-8F9A-D5FF088180B5}" sibTransId="{159784FD-DC9A-454D-A0FD-1735935B5040}"/>
    <dgm:cxn modelId="{8317C073-9E8C-4AA6-967F-FFFA5649E428}" type="presOf" srcId="{40F30BAE-23F1-4C36-BE36-38A229CCE791}" destId="{4C9AB7F1-B9E2-46D7-8E6C-E78884D67350}" srcOrd="0" destOrd="0" presId="urn:microsoft.com/office/officeart/2005/8/layout/gear1"/>
    <dgm:cxn modelId="{B3FB27E5-7DF9-4639-AE10-2D8C4AE2AED9}" type="presOf" srcId="{40F30BAE-23F1-4C36-BE36-38A229CCE791}" destId="{DB1FBFAF-3F50-4143-8CA7-E42701133022}" srcOrd="2" destOrd="0" presId="urn:microsoft.com/office/officeart/2005/8/layout/gear1"/>
    <dgm:cxn modelId="{F8520233-0716-4218-B7B2-F7F978F7257F}" type="presOf" srcId="{ABE4C6BD-1718-4C90-906C-480E32947F31}" destId="{0E9365D1-7F37-4559-B471-8C8E37C644FD}" srcOrd="3" destOrd="0" presId="urn:microsoft.com/office/officeart/2005/8/layout/gear1"/>
    <dgm:cxn modelId="{ED5F8730-03AA-4F68-99B7-8FCF7CD4F873}" type="presOf" srcId="{159784FD-DC9A-454D-A0FD-1735935B5040}" destId="{FE178D37-35DB-493F-B7AE-925A741CB2CD}" srcOrd="0" destOrd="0" presId="urn:microsoft.com/office/officeart/2005/8/layout/gear1"/>
    <dgm:cxn modelId="{B305334E-7A28-474D-BAF1-3E08033B7F63}" type="presOf" srcId="{75FB9423-20E9-4788-B9FB-1BDDA5EADA28}" destId="{C2011DE2-D1CD-445C-906F-21340C97CB35}" srcOrd="0" destOrd="0" presId="urn:microsoft.com/office/officeart/2005/8/layout/gear1"/>
    <dgm:cxn modelId="{1B670714-2671-495E-867D-C0D79DB4566A}" type="presOf" srcId="{ABE4C6BD-1718-4C90-906C-480E32947F31}" destId="{96572E7E-A203-4B26-B832-BB3DB39E610B}" srcOrd="1" destOrd="0" presId="urn:microsoft.com/office/officeart/2005/8/layout/gear1"/>
    <dgm:cxn modelId="{FDBA1DFB-258D-40C7-8681-0FE6382F9386}" type="presOf" srcId="{5CAD5B4E-9132-4DBA-84AA-49BDF44575DE}" destId="{C60E4280-A660-40B0-BC07-807C218405D6}" srcOrd="0" destOrd="0" presId="urn:microsoft.com/office/officeart/2005/8/layout/gear1"/>
    <dgm:cxn modelId="{0A967FF8-B2BD-4AE3-8DFD-4032648BAEAA}" type="presOf" srcId="{40F30BAE-23F1-4C36-BE36-38A229CCE791}" destId="{64ED7B3A-1415-4D08-B469-21BC8AAC395F}" srcOrd="1" destOrd="0" presId="urn:microsoft.com/office/officeart/2005/8/layout/gear1"/>
    <dgm:cxn modelId="{242F8D46-2FB5-42E5-BB83-6CCCCB71767B}" type="presParOf" srcId="{3D43BC5F-7AF7-4AB6-A11E-EE0AECC796C2}" destId="{C2011DE2-D1CD-445C-906F-21340C97CB35}" srcOrd="0" destOrd="0" presId="urn:microsoft.com/office/officeart/2005/8/layout/gear1"/>
    <dgm:cxn modelId="{28CEF4C1-D0F3-4B07-BDBD-AC7E4E0BD8D3}" type="presParOf" srcId="{3D43BC5F-7AF7-4AB6-A11E-EE0AECC796C2}" destId="{C103240A-1633-4B22-BAFC-F1B169375F2E}" srcOrd="1" destOrd="0" presId="urn:microsoft.com/office/officeart/2005/8/layout/gear1"/>
    <dgm:cxn modelId="{2B84C824-3016-45F1-9BF5-47F22CEDB7BF}" type="presParOf" srcId="{3D43BC5F-7AF7-4AB6-A11E-EE0AECC796C2}" destId="{82BBDA0B-45CF-42A1-B540-37932E8AAB3B}" srcOrd="2" destOrd="0" presId="urn:microsoft.com/office/officeart/2005/8/layout/gear1"/>
    <dgm:cxn modelId="{C6A74EFB-D8D3-4020-8E33-56035FE96F06}" type="presParOf" srcId="{3D43BC5F-7AF7-4AB6-A11E-EE0AECC796C2}" destId="{4C9AB7F1-B9E2-46D7-8E6C-E78884D67350}" srcOrd="3" destOrd="0" presId="urn:microsoft.com/office/officeart/2005/8/layout/gear1"/>
    <dgm:cxn modelId="{C07794EF-6FC5-44CB-ADC1-0DE9AE08BDE9}" type="presParOf" srcId="{3D43BC5F-7AF7-4AB6-A11E-EE0AECC796C2}" destId="{64ED7B3A-1415-4D08-B469-21BC8AAC395F}" srcOrd="4" destOrd="0" presId="urn:microsoft.com/office/officeart/2005/8/layout/gear1"/>
    <dgm:cxn modelId="{FAD82879-29D5-4F16-83EF-57856F7E125D}" type="presParOf" srcId="{3D43BC5F-7AF7-4AB6-A11E-EE0AECC796C2}" destId="{DB1FBFAF-3F50-4143-8CA7-E42701133022}" srcOrd="5" destOrd="0" presId="urn:microsoft.com/office/officeart/2005/8/layout/gear1"/>
    <dgm:cxn modelId="{ED5644A0-2970-4D5B-929A-EF66591EAB91}" type="presParOf" srcId="{3D43BC5F-7AF7-4AB6-A11E-EE0AECC796C2}" destId="{B6E39025-E025-4F7D-B7B3-D4C00C30B460}" srcOrd="6" destOrd="0" presId="urn:microsoft.com/office/officeart/2005/8/layout/gear1"/>
    <dgm:cxn modelId="{D8B68428-70D8-4160-8105-C74251B38309}" type="presParOf" srcId="{3D43BC5F-7AF7-4AB6-A11E-EE0AECC796C2}" destId="{96572E7E-A203-4B26-B832-BB3DB39E610B}" srcOrd="7" destOrd="0" presId="urn:microsoft.com/office/officeart/2005/8/layout/gear1"/>
    <dgm:cxn modelId="{2BD9EB06-A13F-4B48-8526-6C8D8CA853F8}" type="presParOf" srcId="{3D43BC5F-7AF7-4AB6-A11E-EE0AECC796C2}" destId="{25B46977-F135-41FF-A96D-B76E02084A47}" srcOrd="8" destOrd="0" presId="urn:microsoft.com/office/officeart/2005/8/layout/gear1"/>
    <dgm:cxn modelId="{CFFE9F37-BFFE-47B2-A3C3-A7D912024608}" type="presParOf" srcId="{3D43BC5F-7AF7-4AB6-A11E-EE0AECC796C2}" destId="{0E9365D1-7F37-4559-B471-8C8E37C644FD}" srcOrd="9" destOrd="0" presId="urn:microsoft.com/office/officeart/2005/8/layout/gear1"/>
    <dgm:cxn modelId="{E4A3104B-9363-4E8B-9EB6-CD56C202CDDD}" type="presParOf" srcId="{3D43BC5F-7AF7-4AB6-A11E-EE0AECC796C2}" destId="{FE178D37-35DB-493F-B7AE-925A741CB2CD}" srcOrd="10" destOrd="0" presId="urn:microsoft.com/office/officeart/2005/8/layout/gear1"/>
    <dgm:cxn modelId="{9EE4017F-AD9B-46B9-A5E7-28802FC51FD0}" type="presParOf" srcId="{3D43BC5F-7AF7-4AB6-A11E-EE0AECC796C2}" destId="{C60E4280-A660-40B0-BC07-807C218405D6}" srcOrd="11" destOrd="0" presId="urn:microsoft.com/office/officeart/2005/8/layout/gear1"/>
    <dgm:cxn modelId="{EF923DD6-8618-4198-82A3-E75858CE25B3}" type="presParOf" srcId="{3D43BC5F-7AF7-4AB6-A11E-EE0AECC796C2}" destId="{CD8D8E08-843F-4F25-BAF4-622691A565AC}"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4F31A2-AFB7-4997-9605-20467352A5EA}" type="doc">
      <dgm:prSet loTypeId="urn:microsoft.com/office/officeart/2005/8/layout/vList5" loCatId="list" qsTypeId="urn:microsoft.com/office/officeart/2005/8/quickstyle/3d4" qsCatId="3D" csTypeId="urn:microsoft.com/office/officeart/2005/8/colors/accent1_5" csCatId="accent1" phldr="1"/>
      <dgm:spPr/>
      <dgm:t>
        <a:bodyPr/>
        <a:lstStyle/>
        <a:p>
          <a:endParaRPr lang="fr-FR"/>
        </a:p>
      </dgm:t>
    </dgm:pt>
    <dgm:pt modelId="{95DD9850-54FC-4748-8730-BF6085E4D3A9}" type="pres">
      <dgm:prSet presAssocID="{D04F31A2-AFB7-4997-9605-20467352A5EA}" presName="Name0" presStyleCnt="0">
        <dgm:presLayoutVars>
          <dgm:dir/>
          <dgm:animLvl val="lvl"/>
          <dgm:resizeHandles val="exact"/>
        </dgm:presLayoutVars>
      </dgm:prSet>
      <dgm:spPr/>
      <dgm:t>
        <a:bodyPr/>
        <a:lstStyle/>
        <a:p>
          <a:endParaRPr lang="fr-FR"/>
        </a:p>
      </dgm:t>
    </dgm:pt>
  </dgm:ptLst>
  <dgm:cxnLst>
    <dgm:cxn modelId="{4C8762DB-04AA-4997-B5F8-22FC3EC69DC7}" type="presOf" srcId="{D04F31A2-AFB7-4997-9605-20467352A5EA}" destId="{95DD9850-54FC-4748-8730-BF6085E4D3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31127-E060-4E18-B200-A9729AEEBCF5}" type="doc">
      <dgm:prSet loTypeId="urn:microsoft.com/office/officeart/2008/layout/HexagonCluster" loCatId="relationship" qsTypeId="urn:microsoft.com/office/officeart/2005/8/quickstyle/3d3" qsCatId="3D" csTypeId="urn:microsoft.com/office/officeart/2005/8/colors/accent1_2" csCatId="accent1" phldr="1"/>
      <dgm:spPr/>
    </dgm:pt>
    <dgm:pt modelId="{75FB9423-20E9-4788-B9FB-1BDDA5EADA28}">
      <dgm:prSet phldrT="[Texte]"/>
      <dgm:spPr>
        <a:solidFill>
          <a:srgbClr val="FFC000"/>
        </a:solidFill>
      </dgm:spPr>
      <dgm:t>
        <a:bodyPr/>
        <a:lstStyle/>
        <a:p>
          <a:r>
            <a:rPr lang="fr-FR" b="1" dirty="0" smtClean="0"/>
            <a:t>15 EHPAD privés à but lucratifs</a:t>
          </a:r>
          <a:endParaRPr lang="fr-FR" b="1" dirty="0"/>
        </a:p>
        <a:p>
          <a:r>
            <a:rPr lang="fr-FR" b="1" dirty="0"/>
            <a:t>présentent une activité &lt;</a:t>
          </a:r>
          <a:r>
            <a:rPr lang="fr-FR" b="1" dirty="0" smtClean="0"/>
            <a:t>95%</a:t>
          </a:r>
          <a:endParaRPr lang="fr-FR" b="1" dirty="0"/>
        </a:p>
      </dgm:t>
    </dgm:pt>
    <dgm:pt modelId="{A2F293FD-CD26-4404-8F9A-D5FF088180B5}" type="parTrans" cxnId="{688DB809-598A-410A-ABA7-C7EFE5F58D6F}">
      <dgm:prSet/>
      <dgm:spPr/>
      <dgm:t>
        <a:bodyPr/>
        <a:lstStyle/>
        <a:p>
          <a:endParaRPr lang="fr-FR" b="1"/>
        </a:p>
      </dgm:t>
    </dgm:pt>
    <dgm:pt modelId="{159784FD-DC9A-454D-A0FD-1735935B5040}" type="sibTrans" cxnId="{688DB809-598A-410A-ABA7-C7EFE5F58D6F}">
      <dgm:prSet/>
      <dgm:spPr/>
      <dgm:t>
        <a:bodyPr/>
        <a:lstStyle/>
        <a:p>
          <a:endParaRPr lang="fr-FR" b="1"/>
        </a:p>
      </dgm:t>
    </dgm:pt>
    <dgm:pt modelId="{40F30BAE-23F1-4C36-BE36-38A229CCE791}">
      <dgm:prSet phldrT="[Texte]"/>
      <dgm:spPr>
        <a:solidFill>
          <a:srgbClr val="FC7A04"/>
        </a:solidFill>
      </dgm:spPr>
      <dgm:t>
        <a:bodyPr/>
        <a:lstStyle/>
        <a:p>
          <a:r>
            <a:rPr lang="fr-FR" b="1" dirty="0" smtClean="0"/>
            <a:t>3 EHPAD privés à but non lucratif&lt;95%</a:t>
          </a:r>
          <a:endParaRPr lang="fr-FR" b="1" dirty="0"/>
        </a:p>
      </dgm:t>
    </dgm:pt>
    <dgm:pt modelId="{54632DEC-373F-4EC2-801B-7361079708CA}" type="parTrans" cxnId="{919A82DB-D7DB-433D-A740-07F7E3BDC638}">
      <dgm:prSet/>
      <dgm:spPr/>
      <dgm:t>
        <a:bodyPr/>
        <a:lstStyle/>
        <a:p>
          <a:endParaRPr lang="fr-FR" b="1"/>
        </a:p>
      </dgm:t>
    </dgm:pt>
    <dgm:pt modelId="{5CAD5B4E-9132-4DBA-84AA-49BDF44575DE}" type="sibTrans" cxnId="{919A82DB-D7DB-433D-A740-07F7E3BDC638}">
      <dgm:prSet/>
      <dgm:spPr/>
      <dgm:t>
        <a:bodyPr/>
        <a:lstStyle/>
        <a:p>
          <a:endParaRPr lang="fr-FR" b="1"/>
        </a:p>
      </dgm:t>
    </dgm:pt>
    <dgm:pt modelId="{ABE4C6BD-1718-4C90-906C-480E32947F31}">
      <dgm:prSet phldrT="[Texte]"/>
      <dgm:spPr>
        <a:solidFill>
          <a:srgbClr val="FF0000"/>
        </a:solidFill>
      </dgm:spPr>
      <dgm:t>
        <a:bodyPr/>
        <a:lstStyle/>
        <a:p>
          <a:r>
            <a:rPr lang="fr-FR" b="1" dirty="0" smtClean="0"/>
            <a:t>2 EHPAD publics&lt;95%</a:t>
          </a:r>
          <a:endParaRPr lang="fr-FR" b="1" dirty="0"/>
        </a:p>
      </dgm:t>
    </dgm:pt>
    <dgm:pt modelId="{72D932F5-E542-43FC-968B-2F7138783C4F}" type="parTrans" cxnId="{09ED052C-19E6-431E-A0E5-41D089314264}">
      <dgm:prSet/>
      <dgm:spPr/>
      <dgm:t>
        <a:bodyPr/>
        <a:lstStyle/>
        <a:p>
          <a:endParaRPr lang="fr-FR" b="1"/>
        </a:p>
      </dgm:t>
    </dgm:pt>
    <dgm:pt modelId="{89141E20-FF4C-494D-8199-E1C0525A5133}" type="sibTrans" cxnId="{09ED052C-19E6-431E-A0E5-41D089314264}">
      <dgm:prSet/>
      <dgm:spPr>
        <a:blipFill rotWithShape="1">
          <a:blip xmlns:r="http://schemas.openxmlformats.org/officeDocument/2006/relationships" r:embed="rId1"/>
          <a:stretch>
            <a:fillRect/>
          </a:stretch>
        </a:blipFill>
      </dgm:spPr>
      <dgm:t>
        <a:bodyPr/>
        <a:lstStyle/>
        <a:p>
          <a:endParaRPr lang="fr-FR" b="1"/>
        </a:p>
      </dgm:t>
    </dgm:pt>
    <dgm:pt modelId="{3BCE3991-2D2A-44A5-901D-9D159654C473}" type="pres">
      <dgm:prSet presAssocID="{96731127-E060-4E18-B200-A9729AEEBCF5}" presName="Name0" presStyleCnt="0">
        <dgm:presLayoutVars>
          <dgm:chMax val="21"/>
          <dgm:chPref val="21"/>
        </dgm:presLayoutVars>
      </dgm:prSet>
      <dgm:spPr/>
    </dgm:pt>
    <dgm:pt modelId="{DB1F6CAE-1532-4DC2-97DA-ADDC1CA6A2B8}" type="pres">
      <dgm:prSet presAssocID="{75FB9423-20E9-4788-B9FB-1BDDA5EADA28}" presName="text1" presStyleCnt="0"/>
      <dgm:spPr/>
    </dgm:pt>
    <dgm:pt modelId="{B6EDCE95-D74B-4EF8-A52B-5632F2EFC0B7}" type="pres">
      <dgm:prSet presAssocID="{75FB9423-20E9-4788-B9FB-1BDDA5EADA28}" presName="textRepeatNode" presStyleLbl="alignNode1" presStyleIdx="0" presStyleCnt="3" custScaleY="106295" custLinFactY="-65432" custLinFactNeighborX="85089" custLinFactNeighborY="-100000">
        <dgm:presLayoutVars>
          <dgm:chMax val="0"/>
          <dgm:chPref val="0"/>
          <dgm:bulletEnabled val="1"/>
        </dgm:presLayoutVars>
      </dgm:prSet>
      <dgm:spPr/>
      <dgm:t>
        <a:bodyPr/>
        <a:lstStyle/>
        <a:p>
          <a:endParaRPr lang="fr-FR"/>
        </a:p>
      </dgm:t>
    </dgm:pt>
    <dgm:pt modelId="{99685C4D-8467-48CA-AACC-DB00F245B44A}" type="pres">
      <dgm:prSet presAssocID="{75FB9423-20E9-4788-B9FB-1BDDA5EADA28}" presName="textaccent1" presStyleCnt="0"/>
      <dgm:spPr/>
    </dgm:pt>
    <dgm:pt modelId="{809CFA81-0BFE-4025-8EAB-CECDAF84455A}" type="pres">
      <dgm:prSet presAssocID="{75FB9423-20E9-4788-B9FB-1BDDA5EADA28}" presName="accentRepeatNode" presStyleLbl="solidAlignAcc1" presStyleIdx="0" presStyleCnt="6"/>
      <dgm:spPr/>
    </dgm:pt>
    <dgm:pt modelId="{9E45F3CD-A573-40A2-A60F-21CB4037A8B6}" type="pres">
      <dgm:prSet presAssocID="{159784FD-DC9A-454D-A0FD-1735935B5040}" presName="image1" presStyleCnt="0"/>
      <dgm:spPr/>
    </dgm:pt>
    <dgm:pt modelId="{7138BC80-6897-4D1B-999E-FA30D345CE62}" type="pres">
      <dgm:prSet presAssocID="{159784FD-DC9A-454D-A0FD-1735935B5040}" presName="imageRepeatNode" presStyleLbl="alignAcc1" presStyleIdx="0" presStyleCnt="3" custLinFactNeighborX="22" custLinFactNeighborY="4294"/>
      <dgm:spPr/>
      <dgm:t>
        <a:bodyPr/>
        <a:lstStyle/>
        <a:p>
          <a:endParaRPr lang="fr-FR"/>
        </a:p>
      </dgm:t>
    </dgm:pt>
    <dgm:pt modelId="{2F05CC59-323E-403E-96A4-CA37E47392E4}" type="pres">
      <dgm:prSet presAssocID="{159784FD-DC9A-454D-A0FD-1735935B5040}" presName="imageaccent1" presStyleCnt="0"/>
      <dgm:spPr/>
    </dgm:pt>
    <dgm:pt modelId="{D77B5EF0-89DC-46CD-BDBB-374619224574}" type="pres">
      <dgm:prSet presAssocID="{159784FD-DC9A-454D-A0FD-1735935B5040}" presName="accentRepeatNode" presStyleLbl="solidAlignAcc1" presStyleIdx="1" presStyleCnt="6"/>
      <dgm:spPr/>
    </dgm:pt>
    <dgm:pt modelId="{2E713DCA-A4F0-4F7F-B27D-E5A16E78222D}" type="pres">
      <dgm:prSet presAssocID="{40F30BAE-23F1-4C36-BE36-38A229CCE791}" presName="text2" presStyleCnt="0"/>
      <dgm:spPr/>
    </dgm:pt>
    <dgm:pt modelId="{A14548C1-8982-4977-899E-AF1C88FE7E9B}" type="pres">
      <dgm:prSet presAssocID="{40F30BAE-23F1-4C36-BE36-38A229CCE791}" presName="textRepeatNode" presStyleLbl="alignNode1" presStyleIdx="1" presStyleCnt="3" custLinFactNeighborX="1836" custLinFactNeighborY="5483">
        <dgm:presLayoutVars>
          <dgm:chMax val="0"/>
          <dgm:chPref val="0"/>
          <dgm:bulletEnabled val="1"/>
        </dgm:presLayoutVars>
      </dgm:prSet>
      <dgm:spPr/>
      <dgm:t>
        <a:bodyPr/>
        <a:lstStyle/>
        <a:p>
          <a:endParaRPr lang="fr-FR"/>
        </a:p>
      </dgm:t>
    </dgm:pt>
    <dgm:pt modelId="{F1CCBA7C-23F1-41B9-8298-4045C6F9DC6C}" type="pres">
      <dgm:prSet presAssocID="{40F30BAE-23F1-4C36-BE36-38A229CCE791}" presName="textaccent2" presStyleCnt="0"/>
      <dgm:spPr/>
    </dgm:pt>
    <dgm:pt modelId="{5052A10B-313E-4AEE-84BA-F0F0CF3AB9D6}" type="pres">
      <dgm:prSet presAssocID="{40F30BAE-23F1-4C36-BE36-38A229CCE791}" presName="accentRepeatNode" presStyleLbl="solidAlignAcc1" presStyleIdx="2" presStyleCnt="6"/>
      <dgm:spPr/>
    </dgm:pt>
    <dgm:pt modelId="{30915379-56A1-4B3B-838A-046E0681235B}" type="pres">
      <dgm:prSet presAssocID="{5CAD5B4E-9132-4DBA-84AA-49BDF44575DE}" presName="image2" presStyleCnt="0"/>
      <dgm:spPr/>
    </dgm:pt>
    <dgm:pt modelId="{70F25E6B-4AB6-4BFE-A96F-B67300836920}" type="pres">
      <dgm:prSet presAssocID="{5CAD5B4E-9132-4DBA-84AA-49BDF44575DE}" presName="imageRepeatNode" presStyleLbl="alignAcc1" presStyleIdx="1" presStyleCnt="3" custLinFactNeighborX="-3624" custLinFactNeighborY="-99418"/>
      <dgm:spPr/>
      <dgm:t>
        <a:bodyPr/>
        <a:lstStyle/>
        <a:p>
          <a:endParaRPr lang="fr-FR"/>
        </a:p>
      </dgm:t>
    </dgm:pt>
    <dgm:pt modelId="{FD926BBE-2CB9-4F56-944C-7734401AA92D}" type="pres">
      <dgm:prSet presAssocID="{5CAD5B4E-9132-4DBA-84AA-49BDF44575DE}" presName="imageaccent2" presStyleCnt="0"/>
      <dgm:spPr/>
    </dgm:pt>
    <dgm:pt modelId="{0EF612CA-8629-4DAB-A84B-C14CD081276D}" type="pres">
      <dgm:prSet presAssocID="{5CAD5B4E-9132-4DBA-84AA-49BDF44575DE}" presName="accentRepeatNode" presStyleLbl="solidAlignAcc1" presStyleIdx="3" presStyleCnt="6"/>
      <dgm:spPr/>
    </dgm:pt>
    <dgm:pt modelId="{E49FBB12-2BEC-4C77-A0A7-8E3A217BA35B}" type="pres">
      <dgm:prSet presAssocID="{ABE4C6BD-1718-4C90-906C-480E32947F31}" presName="text3" presStyleCnt="0"/>
      <dgm:spPr/>
    </dgm:pt>
    <dgm:pt modelId="{D7C03F7A-9806-46B7-9908-506377C796FB}" type="pres">
      <dgm:prSet presAssocID="{ABE4C6BD-1718-4C90-906C-480E32947F31}" presName="textRepeatNode" presStyleLbl="alignNode1" presStyleIdx="2" presStyleCnt="3" custLinFactY="11138" custLinFactNeighborX="787" custLinFactNeighborY="100000">
        <dgm:presLayoutVars>
          <dgm:chMax val="0"/>
          <dgm:chPref val="0"/>
          <dgm:bulletEnabled val="1"/>
        </dgm:presLayoutVars>
      </dgm:prSet>
      <dgm:spPr/>
      <dgm:t>
        <a:bodyPr/>
        <a:lstStyle/>
        <a:p>
          <a:endParaRPr lang="fr-FR"/>
        </a:p>
      </dgm:t>
    </dgm:pt>
    <dgm:pt modelId="{25049EBC-4454-46AD-98C8-775C5554DAE8}" type="pres">
      <dgm:prSet presAssocID="{ABE4C6BD-1718-4C90-906C-480E32947F31}" presName="textaccent3" presStyleCnt="0"/>
      <dgm:spPr/>
    </dgm:pt>
    <dgm:pt modelId="{70371491-B038-4A85-850D-E81894A8F14D}" type="pres">
      <dgm:prSet presAssocID="{ABE4C6BD-1718-4C90-906C-480E32947F31}" presName="accentRepeatNode" presStyleLbl="solidAlignAcc1" presStyleIdx="4" presStyleCnt="6"/>
      <dgm:spPr/>
    </dgm:pt>
    <dgm:pt modelId="{F1837464-F5F3-417A-B936-037754D8D575}" type="pres">
      <dgm:prSet presAssocID="{89141E20-FF4C-494D-8199-E1C0525A5133}" presName="image3" presStyleCnt="0"/>
      <dgm:spPr/>
    </dgm:pt>
    <dgm:pt modelId="{B205F9E8-5D17-4EEB-9B1E-90AD232326F5}" type="pres">
      <dgm:prSet presAssocID="{89141E20-FF4C-494D-8199-E1C0525A5133}" presName="imageRepeatNode" presStyleLbl="alignAcc1" presStyleIdx="2" presStyleCnt="3" custLinFactNeighborX="-83414" custLinFactNeighborY="56751"/>
      <dgm:spPr/>
      <dgm:t>
        <a:bodyPr/>
        <a:lstStyle/>
        <a:p>
          <a:endParaRPr lang="fr-FR"/>
        </a:p>
      </dgm:t>
    </dgm:pt>
    <dgm:pt modelId="{99B5EC02-7E13-470C-91D9-6852EC1DECA3}" type="pres">
      <dgm:prSet presAssocID="{89141E20-FF4C-494D-8199-E1C0525A5133}" presName="imageaccent3" presStyleCnt="0"/>
      <dgm:spPr/>
    </dgm:pt>
    <dgm:pt modelId="{F0DFC6A6-BE52-4416-9367-1D1FE85131AB}" type="pres">
      <dgm:prSet presAssocID="{89141E20-FF4C-494D-8199-E1C0525A5133}" presName="accentRepeatNode" presStyleLbl="solidAlignAcc1" presStyleIdx="5" presStyleCnt="6"/>
      <dgm:spPr/>
    </dgm:pt>
  </dgm:ptLst>
  <dgm:cxnLst>
    <dgm:cxn modelId="{9AD2E29C-7C09-49DB-880A-656EA057A483}" type="presOf" srcId="{96731127-E060-4E18-B200-A9729AEEBCF5}" destId="{3BCE3991-2D2A-44A5-901D-9D159654C473}" srcOrd="0" destOrd="0" presId="urn:microsoft.com/office/officeart/2008/layout/HexagonCluster"/>
    <dgm:cxn modelId="{8CD41DCD-270B-4BE8-9602-9925E9217D52}" type="presOf" srcId="{75FB9423-20E9-4788-B9FB-1BDDA5EADA28}" destId="{B6EDCE95-D74B-4EF8-A52B-5632F2EFC0B7}" srcOrd="0" destOrd="0" presId="urn:microsoft.com/office/officeart/2008/layout/HexagonCluster"/>
    <dgm:cxn modelId="{09ED052C-19E6-431E-A0E5-41D089314264}" srcId="{96731127-E060-4E18-B200-A9729AEEBCF5}" destId="{ABE4C6BD-1718-4C90-906C-480E32947F31}" srcOrd="2" destOrd="0" parTransId="{72D932F5-E542-43FC-968B-2F7138783C4F}" sibTransId="{89141E20-FF4C-494D-8199-E1C0525A5133}"/>
    <dgm:cxn modelId="{919A82DB-D7DB-433D-A740-07F7E3BDC638}" srcId="{96731127-E060-4E18-B200-A9729AEEBCF5}" destId="{40F30BAE-23F1-4C36-BE36-38A229CCE791}" srcOrd="1" destOrd="0" parTransId="{54632DEC-373F-4EC2-801B-7361079708CA}" sibTransId="{5CAD5B4E-9132-4DBA-84AA-49BDF44575DE}"/>
    <dgm:cxn modelId="{688DB809-598A-410A-ABA7-C7EFE5F58D6F}" srcId="{96731127-E060-4E18-B200-A9729AEEBCF5}" destId="{75FB9423-20E9-4788-B9FB-1BDDA5EADA28}" srcOrd="0" destOrd="0" parTransId="{A2F293FD-CD26-4404-8F9A-D5FF088180B5}" sibTransId="{159784FD-DC9A-454D-A0FD-1735935B5040}"/>
    <dgm:cxn modelId="{05807B99-679C-40AE-9853-AE68D4412093}" type="presOf" srcId="{5CAD5B4E-9132-4DBA-84AA-49BDF44575DE}" destId="{70F25E6B-4AB6-4BFE-A96F-B67300836920}" srcOrd="0" destOrd="0" presId="urn:microsoft.com/office/officeart/2008/layout/HexagonCluster"/>
    <dgm:cxn modelId="{DF44DD62-53F0-4306-980D-5B5D9CD60055}" type="presOf" srcId="{89141E20-FF4C-494D-8199-E1C0525A5133}" destId="{B205F9E8-5D17-4EEB-9B1E-90AD232326F5}" srcOrd="0" destOrd="0" presId="urn:microsoft.com/office/officeart/2008/layout/HexagonCluster"/>
    <dgm:cxn modelId="{8534FD99-F44D-4D52-8D3A-93B8087BCAA5}" type="presOf" srcId="{40F30BAE-23F1-4C36-BE36-38A229CCE791}" destId="{A14548C1-8982-4977-899E-AF1C88FE7E9B}" srcOrd="0" destOrd="0" presId="urn:microsoft.com/office/officeart/2008/layout/HexagonCluster"/>
    <dgm:cxn modelId="{357DAC31-D9D0-409E-9273-9BD211B6A83C}" type="presOf" srcId="{ABE4C6BD-1718-4C90-906C-480E32947F31}" destId="{D7C03F7A-9806-46B7-9908-506377C796FB}" srcOrd="0" destOrd="0" presId="urn:microsoft.com/office/officeart/2008/layout/HexagonCluster"/>
    <dgm:cxn modelId="{6097C680-DD2B-4FBF-8A4A-E548CAADB396}" type="presOf" srcId="{159784FD-DC9A-454D-A0FD-1735935B5040}" destId="{7138BC80-6897-4D1B-999E-FA30D345CE62}" srcOrd="0" destOrd="0" presId="urn:microsoft.com/office/officeart/2008/layout/HexagonCluster"/>
    <dgm:cxn modelId="{81C944EC-9CF7-4182-85B9-11E77CEED44A}" type="presParOf" srcId="{3BCE3991-2D2A-44A5-901D-9D159654C473}" destId="{DB1F6CAE-1532-4DC2-97DA-ADDC1CA6A2B8}" srcOrd="0" destOrd="0" presId="urn:microsoft.com/office/officeart/2008/layout/HexagonCluster"/>
    <dgm:cxn modelId="{A54FA346-3A1E-486C-A930-674E5A3C1E83}" type="presParOf" srcId="{DB1F6CAE-1532-4DC2-97DA-ADDC1CA6A2B8}" destId="{B6EDCE95-D74B-4EF8-A52B-5632F2EFC0B7}" srcOrd="0" destOrd="0" presId="urn:microsoft.com/office/officeart/2008/layout/HexagonCluster"/>
    <dgm:cxn modelId="{B44A6C3F-452E-4021-83D2-17C4F40BDA1A}" type="presParOf" srcId="{3BCE3991-2D2A-44A5-901D-9D159654C473}" destId="{99685C4D-8467-48CA-AACC-DB00F245B44A}" srcOrd="1" destOrd="0" presId="urn:microsoft.com/office/officeart/2008/layout/HexagonCluster"/>
    <dgm:cxn modelId="{11ED2E48-3153-4F6D-9BE3-941EBE01B4E5}" type="presParOf" srcId="{99685C4D-8467-48CA-AACC-DB00F245B44A}" destId="{809CFA81-0BFE-4025-8EAB-CECDAF84455A}" srcOrd="0" destOrd="0" presId="urn:microsoft.com/office/officeart/2008/layout/HexagonCluster"/>
    <dgm:cxn modelId="{701FED8C-76CA-43E7-86CD-16BBAE50A0E6}" type="presParOf" srcId="{3BCE3991-2D2A-44A5-901D-9D159654C473}" destId="{9E45F3CD-A573-40A2-A60F-21CB4037A8B6}" srcOrd="2" destOrd="0" presId="urn:microsoft.com/office/officeart/2008/layout/HexagonCluster"/>
    <dgm:cxn modelId="{EF807E09-DC84-4A13-98E3-26EE4DDA484D}" type="presParOf" srcId="{9E45F3CD-A573-40A2-A60F-21CB4037A8B6}" destId="{7138BC80-6897-4D1B-999E-FA30D345CE62}" srcOrd="0" destOrd="0" presId="urn:microsoft.com/office/officeart/2008/layout/HexagonCluster"/>
    <dgm:cxn modelId="{CE27C567-FE29-4DBA-8157-D28AD1D4E95D}" type="presParOf" srcId="{3BCE3991-2D2A-44A5-901D-9D159654C473}" destId="{2F05CC59-323E-403E-96A4-CA37E47392E4}" srcOrd="3" destOrd="0" presId="urn:microsoft.com/office/officeart/2008/layout/HexagonCluster"/>
    <dgm:cxn modelId="{0397097A-6A98-4092-B667-5B10C894C717}" type="presParOf" srcId="{2F05CC59-323E-403E-96A4-CA37E47392E4}" destId="{D77B5EF0-89DC-46CD-BDBB-374619224574}" srcOrd="0" destOrd="0" presId="urn:microsoft.com/office/officeart/2008/layout/HexagonCluster"/>
    <dgm:cxn modelId="{B6742BBE-CF61-4EE2-AE61-913887A1F511}" type="presParOf" srcId="{3BCE3991-2D2A-44A5-901D-9D159654C473}" destId="{2E713DCA-A4F0-4F7F-B27D-E5A16E78222D}" srcOrd="4" destOrd="0" presId="urn:microsoft.com/office/officeart/2008/layout/HexagonCluster"/>
    <dgm:cxn modelId="{FD5AD16A-A8B5-4AC3-8A16-301F09366EDF}" type="presParOf" srcId="{2E713DCA-A4F0-4F7F-B27D-E5A16E78222D}" destId="{A14548C1-8982-4977-899E-AF1C88FE7E9B}" srcOrd="0" destOrd="0" presId="urn:microsoft.com/office/officeart/2008/layout/HexagonCluster"/>
    <dgm:cxn modelId="{47D621F5-BBE4-472B-B630-C5FEA8DC758A}" type="presParOf" srcId="{3BCE3991-2D2A-44A5-901D-9D159654C473}" destId="{F1CCBA7C-23F1-41B9-8298-4045C6F9DC6C}" srcOrd="5" destOrd="0" presId="urn:microsoft.com/office/officeart/2008/layout/HexagonCluster"/>
    <dgm:cxn modelId="{1A5A7776-92F0-4B42-806D-99FEBCCAA4FE}" type="presParOf" srcId="{F1CCBA7C-23F1-41B9-8298-4045C6F9DC6C}" destId="{5052A10B-313E-4AEE-84BA-F0F0CF3AB9D6}" srcOrd="0" destOrd="0" presId="urn:microsoft.com/office/officeart/2008/layout/HexagonCluster"/>
    <dgm:cxn modelId="{0748DD95-ADEC-447A-82FA-7057799A34C1}" type="presParOf" srcId="{3BCE3991-2D2A-44A5-901D-9D159654C473}" destId="{30915379-56A1-4B3B-838A-046E0681235B}" srcOrd="6" destOrd="0" presId="urn:microsoft.com/office/officeart/2008/layout/HexagonCluster"/>
    <dgm:cxn modelId="{B72B0182-57F9-4D37-84DD-486512793B0D}" type="presParOf" srcId="{30915379-56A1-4B3B-838A-046E0681235B}" destId="{70F25E6B-4AB6-4BFE-A96F-B67300836920}" srcOrd="0" destOrd="0" presId="urn:microsoft.com/office/officeart/2008/layout/HexagonCluster"/>
    <dgm:cxn modelId="{549656CE-43B5-40DE-A743-8EF479B60F36}" type="presParOf" srcId="{3BCE3991-2D2A-44A5-901D-9D159654C473}" destId="{FD926BBE-2CB9-4F56-944C-7734401AA92D}" srcOrd="7" destOrd="0" presId="urn:microsoft.com/office/officeart/2008/layout/HexagonCluster"/>
    <dgm:cxn modelId="{30BE352C-4006-4555-A224-773086119149}" type="presParOf" srcId="{FD926BBE-2CB9-4F56-944C-7734401AA92D}" destId="{0EF612CA-8629-4DAB-A84B-C14CD081276D}" srcOrd="0" destOrd="0" presId="urn:microsoft.com/office/officeart/2008/layout/HexagonCluster"/>
    <dgm:cxn modelId="{816A2B3E-96D0-48D4-9347-A0D13D0C0D24}" type="presParOf" srcId="{3BCE3991-2D2A-44A5-901D-9D159654C473}" destId="{E49FBB12-2BEC-4C77-A0A7-8E3A217BA35B}" srcOrd="8" destOrd="0" presId="urn:microsoft.com/office/officeart/2008/layout/HexagonCluster"/>
    <dgm:cxn modelId="{D6FD7981-626D-4A71-8038-045E407ACA14}" type="presParOf" srcId="{E49FBB12-2BEC-4C77-A0A7-8E3A217BA35B}" destId="{D7C03F7A-9806-46B7-9908-506377C796FB}" srcOrd="0" destOrd="0" presId="urn:microsoft.com/office/officeart/2008/layout/HexagonCluster"/>
    <dgm:cxn modelId="{665F8C70-0A56-4B2C-B93E-F7DFC7BD9B98}" type="presParOf" srcId="{3BCE3991-2D2A-44A5-901D-9D159654C473}" destId="{25049EBC-4454-46AD-98C8-775C5554DAE8}" srcOrd="9" destOrd="0" presId="urn:microsoft.com/office/officeart/2008/layout/HexagonCluster"/>
    <dgm:cxn modelId="{3829790F-2446-41A1-B720-972B6670A6C4}" type="presParOf" srcId="{25049EBC-4454-46AD-98C8-775C5554DAE8}" destId="{70371491-B038-4A85-850D-E81894A8F14D}" srcOrd="0" destOrd="0" presId="urn:microsoft.com/office/officeart/2008/layout/HexagonCluster"/>
    <dgm:cxn modelId="{57744F8A-1C79-40BB-A0DC-23B67B25F047}" type="presParOf" srcId="{3BCE3991-2D2A-44A5-901D-9D159654C473}" destId="{F1837464-F5F3-417A-B936-037754D8D575}" srcOrd="10" destOrd="0" presId="urn:microsoft.com/office/officeart/2008/layout/HexagonCluster"/>
    <dgm:cxn modelId="{FC527914-73EC-43BD-8CCF-2E0F8A26158E}" type="presParOf" srcId="{F1837464-F5F3-417A-B936-037754D8D575}" destId="{B205F9E8-5D17-4EEB-9B1E-90AD232326F5}" srcOrd="0" destOrd="0" presId="urn:microsoft.com/office/officeart/2008/layout/HexagonCluster"/>
    <dgm:cxn modelId="{55E41E4F-9DBB-495E-A2DA-F90706DA8A87}" type="presParOf" srcId="{3BCE3991-2D2A-44A5-901D-9D159654C473}" destId="{99B5EC02-7E13-470C-91D9-6852EC1DECA3}" srcOrd="11" destOrd="0" presId="urn:microsoft.com/office/officeart/2008/layout/HexagonCluster"/>
    <dgm:cxn modelId="{EDF2B682-D432-4183-9C6A-978D7521A254}" type="presParOf" srcId="{99B5EC02-7E13-470C-91D9-6852EC1DECA3}" destId="{F0DFC6A6-BE52-4416-9367-1D1FE85131AB}"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CB006-6F35-49CB-9662-8C78DBA754DA}">
      <dsp:nvSpPr>
        <dsp:cNvPr id="0" name=""/>
        <dsp:cNvSpPr/>
      </dsp:nvSpPr>
      <dsp:spPr>
        <a:xfrm>
          <a:off x="8607" y="0"/>
          <a:ext cx="8813005" cy="1188132"/>
        </a:xfrm>
        <a:prstGeom prst="roundRect">
          <a:avLst/>
        </a:prstGeom>
        <a:solidFill>
          <a:srgbClr val="00B0F0">
            <a:alpha val="9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b="1" kern="1200" dirty="0" smtClean="0">
              <a:solidFill>
                <a:srgbClr val="FF0000"/>
              </a:solidFill>
            </a:rPr>
            <a:t>10 gestionnaires gèrent moins de 5 structures</a:t>
          </a:r>
          <a:r>
            <a:rPr lang="fr-FR" sz="2800" b="1" kern="1200" dirty="0" smtClean="0">
              <a:solidFill>
                <a:srgbClr val="FF0000"/>
              </a:solidFill>
            </a:rPr>
            <a:t> </a:t>
          </a:r>
          <a:endParaRPr lang="fr-FR" sz="2800" b="1" kern="1200" dirty="0">
            <a:solidFill>
              <a:srgbClr val="FF0000"/>
            </a:solidFill>
          </a:endParaRPr>
        </a:p>
      </dsp:txBody>
      <dsp:txXfrm>
        <a:off x="66607" y="58000"/>
        <a:ext cx="8697005" cy="1072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11DE2-D1CD-445C-906F-21340C97CB35}">
      <dsp:nvSpPr>
        <dsp:cNvPr id="0" name=""/>
        <dsp:cNvSpPr/>
      </dsp:nvSpPr>
      <dsp:spPr>
        <a:xfrm>
          <a:off x="1629433" y="435339"/>
          <a:ext cx="2024349" cy="2024349"/>
        </a:xfrm>
        <a:prstGeom prst="gear9">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smtClean="0"/>
            <a:t>45 </a:t>
          </a:r>
          <a:r>
            <a:rPr lang="fr-FR" sz="1600" b="1" kern="1200" dirty="0"/>
            <a:t>ESMS</a:t>
          </a:r>
        </a:p>
        <a:p>
          <a:pPr lvl="0" algn="ctr" defTabSz="711200">
            <a:lnSpc>
              <a:spcPct val="90000"/>
            </a:lnSpc>
            <a:spcBef>
              <a:spcPct val="0"/>
            </a:spcBef>
            <a:spcAft>
              <a:spcPct val="35000"/>
            </a:spcAft>
          </a:pPr>
          <a:r>
            <a:rPr lang="fr-FR" sz="1600" b="1" kern="1200" dirty="0"/>
            <a:t>présentent une activité &lt;90%</a:t>
          </a:r>
        </a:p>
      </dsp:txBody>
      <dsp:txXfrm>
        <a:off x="2036417" y="909533"/>
        <a:ext cx="1210381" cy="1040557"/>
      </dsp:txXfrm>
    </dsp:sp>
    <dsp:sp modelId="{4C9AB7F1-B9E2-46D7-8E6C-E78884D67350}">
      <dsp:nvSpPr>
        <dsp:cNvPr id="0" name=""/>
        <dsp:cNvSpPr/>
      </dsp:nvSpPr>
      <dsp:spPr>
        <a:xfrm>
          <a:off x="3495484" y="514493"/>
          <a:ext cx="1472254" cy="1472254"/>
        </a:xfrm>
        <a:prstGeom prst="gear6">
          <a:avLst/>
        </a:prstGeom>
        <a:solidFill>
          <a:srgbClr val="FC7A0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a:t>dont </a:t>
          </a:r>
          <a:r>
            <a:rPr lang="fr-FR" sz="1600" b="1" kern="1200" dirty="0" smtClean="0"/>
            <a:t>16 </a:t>
          </a:r>
          <a:r>
            <a:rPr lang="fr-FR" sz="1600" b="1" kern="1200" dirty="0"/>
            <a:t>&lt;80%</a:t>
          </a:r>
        </a:p>
      </dsp:txBody>
      <dsp:txXfrm>
        <a:off x="3866128" y="887378"/>
        <a:ext cx="730966" cy="726484"/>
      </dsp:txXfrm>
    </dsp:sp>
    <dsp:sp modelId="{B6E39025-E025-4F7D-B7B3-D4C00C30B460}">
      <dsp:nvSpPr>
        <dsp:cNvPr id="0" name=""/>
        <dsp:cNvSpPr/>
      </dsp:nvSpPr>
      <dsp:spPr>
        <a:xfrm rot="20700000">
          <a:off x="4884449" y="676597"/>
          <a:ext cx="1442508" cy="1442508"/>
        </a:xfrm>
        <a:prstGeom prst="gear6">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b="1" kern="1200" dirty="0"/>
            <a:t>dont </a:t>
          </a:r>
          <a:r>
            <a:rPr lang="fr-FR" sz="1600" b="1" kern="1200" dirty="0" smtClean="0"/>
            <a:t>1 </a:t>
          </a:r>
          <a:r>
            <a:rPr lang="fr-FR" sz="1600" b="1" kern="1200" dirty="0"/>
            <a:t>&lt;60%</a:t>
          </a:r>
        </a:p>
      </dsp:txBody>
      <dsp:txXfrm rot="-20700000">
        <a:off x="5200834" y="992982"/>
        <a:ext cx="809739" cy="809739"/>
      </dsp:txXfrm>
    </dsp:sp>
    <dsp:sp modelId="{FE178D37-35DB-493F-B7AE-925A741CB2CD}">
      <dsp:nvSpPr>
        <dsp:cNvPr id="0" name=""/>
        <dsp:cNvSpPr/>
      </dsp:nvSpPr>
      <dsp:spPr>
        <a:xfrm rot="11481867">
          <a:off x="1151134" y="212255"/>
          <a:ext cx="2329303" cy="2499465"/>
        </a:xfrm>
        <a:prstGeom prst="circularArrow">
          <a:avLst>
            <a:gd name="adj1" fmla="val 4688"/>
            <a:gd name="adj2" fmla="val 299029"/>
            <a:gd name="adj3" fmla="val 2502667"/>
            <a:gd name="adj4" fmla="val 15890667"/>
            <a:gd name="adj5" fmla="val 5469"/>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60E4280-A660-40B0-BC07-807C218405D6}">
      <dsp:nvSpPr>
        <dsp:cNvPr id="0" name=""/>
        <dsp:cNvSpPr/>
      </dsp:nvSpPr>
      <dsp:spPr>
        <a:xfrm rot="13732605">
          <a:off x="3249116" y="543391"/>
          <a:ext cx="1882644" cy="188264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D8D8E08-843F-4F25-BAF4-622691A565AC}">
      <dsp:nvSpPr>
        <dsp:cNvPr id="0" name=""/>
        <dsp:cNvSpPr/>
      </dsp:nvSpPr>
      <dsp:spPr>
        <a:xfrm rot="13821778">
          <a:off x="4780281" y="412338"/>
          <a:ext cx="2029870" cy="202987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DCE95-D74B-4EF8-A52B-5632F2EFC0B7}">
      <dsp:nvSpPr>
        <dsp:cNvPr id="0" name=""/>
        <dsp:cNvSpPr/>
      </dsp:nvSpPr>
      <dsp:spPr>
        <a:xfrm>
          <a:off x="4118678" y="0"/>
          <a:ext cx="1876049" cy="1719302"/>
        </a:xfrm>
        <a:prstGeom prst="hexagon">
          <a:avLst>
            <a:gd name="adj" fmla="val 25000"/>
            <a:gd name="vf" fmla="val 11547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fr-FR" sz="1400" b="1" kern="1200" dirty="0" smtClean="0"/>
            <a:t>15 EHPAD privés à but lucratifs</a:t>
          </a:r>
          <a:endParaRPr lang="fr-FR" sz="1400" b="1" kern="1200" dirty="0"/>
        </a:p>
        <a:p>
          <a:pPr lvl="0" algn="ctr" defTabSz="622300">
            <a:lnSpc>
              <a:spcPct val="90000"/>
            </a:lnSpc>
            <a:spcBef>
              <a:spcPct val="0"/>
            </a:spcBef>
            <a:spcAft>
              <a:spcPct val="35000"/>
            </a:spcAft>
          </a:pPr>
          <a:r>
            <a:rPr lang="fr-FR" sz="1400" b="1" kern="1200" dirty="0"/>
            <a:t>présentent une activité &lt;</a:t>
          </a:r>
          <a:r>
            <a:rPr lang="fr-FR" sz="1400" b="1" kern="1200" dirty="0" smtClean="0"/>
            <a:t>95%</a:t>
          </a:r>
          <a:endParaRPr lang="fr-FR" sz="1400" b="1" kern="1200" dirty="0"/>
        </a:p>
      </dsp:txBody>
      <dsp:txXfrm>
        <a:off x="4418291" y="274579"/>
        <a:ext cx="1276823" cy="1170144"/>
      </dsp:txXfrm>
    </dsp:sp>
    <dsp:sp modelId="{809CFA81-0BFE-4025-8EAB-CECDAF84455A}">
      <dsp:nvSpPr>
        <dsp:cNvPr id="0" name=""/>
        <dsp:cNvSpPr/>
      </dsp:nvSpPr>
      <dsp:spPr>
        <a:xfrm>
          <a:off x="2571104" y="3344548"/>
          <a:ext cx="219651" cy="18931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138BC80-6897-4D1B-999E-FA30D345CE62}">
      <dsp:nvSpPr>
        <dsp:cNvPr id="0" name=""/>
        <dsp:cNvSpPr/>
      </dsp:nvSpPr>
      <dsp:spPr>
        <a:xfrm>
          <a:off x="919124" y="1831135"/>
          <a:ext cx="1876049" cy="1617482"/>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77B5EF0-89DC-46CD-BDBB-374619224574}">
      <dsp:nvSpPr>
        <dsp:cNvPr id="0" name=""/>
        <dsp:cNvSpPr/>
      </dsp:nvSpPr>
      <dsp:spPr>
        <a:xfrm>
          <a:off x="2195894" y="3165493"/>
          <a:ext cx="219651" cy="18931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14548C1-8982-4977-899E-AF1C88FE7E9B}">
      <dsp:nvSpPr>
        <dsp:cNvPr id="0" name=""/>
        <dsp:cNvSpPr/>
      </dsp:nvSpPr>
      <dsp:spPr>
        <a:xfrm>
          <a:off x="4155125" y="1831137"/>
          <a:ext cx="1876049" cy="1617482"/>
        </a:xfrm>
        <a:prstGeom prst="hexagon">
          <a:avLst>
            <a:gd name="adj" fmla="val 25000"/>
            <a:gd name="vf" fmla="val 115470"/>
          </a:avLst>
        </a:prstGeom>
        <a:solidFill>
          <a:srgbClr val="FC7A0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fr-FR" sz="1400" b="1" kern="1200" dirty="0" smtClean="0"/>
            <a:t>3 EHPAD privés à but non lucratif&lt;95%</a:t>
          </a:r>
          <a:endParaRPr lang="fr-FR" sz="1400" b="1" kern="1200" dirty="0"/>
        </a:p>
      </dsp:txBody>
      <dsp:txXfrm>
        <a:off x="4446253" y="2082140"/>
        <a:ext cx="1293793" cy="1115476"/>
      </dsp:txXfrm>
    </dsp:sp>
    <dsp:sp modelId="{5052A10B-313E-4AEE-84BA-F0F0CF3AB9D6}">
      <dsp:nvSpPr>
        <dsp:cNvPr id="0" name=""/>
        <dsp:cNvSpPr/>
      </dsp:nvSpPr>
      <dsp:spPr>
        <a:xfrm>
          <a:off x="5403205" y="3144553"/>
          <a:ext cx="219651" cy="18931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0F25E6B-4AB6-4BFE-A96F-B67300836920}">
      <dsp:nvSpPr>
        <dsp:cNvPr id="0" name=""/>
        <dsp:cNvSpPr/>
      </dsp:nvSpPr>
      <dsp:spPr>
        <a:xfrm>
          <a:off x="5651007" y="1022395"/>
          <a:ext cx="1876049" cy="1617482"/>
        </a:xfrm>
        <a:prstGeom prst="hexagon">
          <a:avLst>
            <a:gd name="adj" fmla="val 25000"/>
            <a:gd name="vf" fmla="val 11547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EF612CA-8629-4DAB-A84B-C14CD081276D}">
      <dsp:nvSpPr>
        <dsp:cNvPr id="0" name=""/>
        <dsp:cNvSpPr/>
      </dsp:nvSpPr>
      <dsp:spPr>
        <a:xfrm>
          <a:off x="5767732" y="3344548"/>
          <a:ext cx="219651" cy="18931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7C03F7A-9806-46B7-9908-506377C796FB}">
      <dsp:nvSpPr>
        <dsp:cNvPr id="0" name=""/>
        <dsp:cNvSpPr/>
      </dsp:nvSpPr>
      <dsp:spPr>
        <a:xfrm>
          <a:off x="2537131" y="2655918"/>
          <a:ext cx="1876049" cy="1617482"/>
        </a:xfrm>
        <a:prstGeom prst="hexagon">
          <a:avLst>
            <a:gd name="adj" fmla="val 25000"/>
            <a:gd name="vf" fmla="val 11547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fr-FR" sz="1400" b="1" kern="1200" dirty="0" smtClean="0"/>
            <a:t>2 EHPAD publics&lt;95%</a:t>
          </a:r>
          <a:endParaRPr lang="fr-FR" sz="1400" b="1" kern="1200" dirty="0"/>
        </a:p>
      </dsp:txBody>
      <dsp:txXfrm>
        <a:off x="2828259" y="2906921"/>
        <a:ext cx="1293793" cy="1115476"/>
      </dsp:txXfrm>
    </dsp:sp>
    <dsp:sp modelId="{70371491-B038-4A85-850D-E81894A8F14D}">
      <dsp:nvSpPr>
        <dsp:cNvPr id="0" name=""/>
        <dsp:cNvSpPr/>
      </dsp:nvSpPr>
      <dsp:spPr>
        <a:xfrm>
          <a:off x="3794208" y="893326"/>
          <a:ext cx="219651" cy="18931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205F9E8-5D17-4EEB-9B1E-90AD232326F5}">
      <dsp:nvSpPr>
        <dsp:cNvPr id="0" name=""/>
        <dsp:cNvSpPr/>
      </dsp:nvSpPr>
      <dsp:spPr>
        <a:xfrm>
          <a:off x="2555792" y="892482"/>
          <a:ext cx="1876049" cy="1617482"/>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0DFC6A6-BE52-4416-9367-1D1FE85131AB}">
      <dsp:nvSpPr>
        <dsp:cNvPr id="0" name=""/>
        <dsp:cNvSpPr/>
      </dsp:nvSpPr>
      <dsp:spPr>
        <a:xfrm>
          <a:off x="4176094" y="684784"/>
          <a:ext cx="219651" cy="18931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 y="1"/>
            <a:ext cx="2942423" cy="495952"/>
          </a:xfrm>
          <a:prstGeom prst="rect">
            <a:avLst/>
          </a:prstGeom>
          <a:noFill/>
          <a:ln w="9525">
            <a:noFill/>
            <a:miter lim="800000"/>
            <a:headEnd/>
            <a:tailEnd/>
          </a:ln>
          <a:effectLst/>
        </p:spPr>
        <p:txBody>
          <a:bodyPr vert="horz" wrap="square" lIns="95502" tIns="47750" rIns="95502" bIns="47750" numCol="1" anchor="t" anchorCtr="0" compatLnSpc="1">
            <a:prstTxWarp prst="textNoShape">
              <a:avLst/>
            </a:prstTxWarp>
          </a:bodyPr>
          <a:lstStyle>
            <a:lvl1pPr defTabSz="955122">
              <a:defRPr sz="1300"/>
            </a:lvl1pPr>
          </a:lstStyle>
          <a:p>
            <a:endParaRPr lang="fr-FR"/>
          </a:p>
        </p:txBody>
      </p:sp>
      <p:sp>
        <p:nvSpPr>
          <p:cNvPr id="11267" name="Rectangle 1027"/>
          <p:cNvSpPr>
            <a:spLocks noGrp="1" noChangeArrowheads="1"/>
          </p:cNvSpPr>
          <p:nvPr>
            <p:ph type="dt" sz="quarter" idx="1"/>
          </p:nvPr>
        </p:nvSpPr>
        <p:spPr bwMode="auto">
          <a:xfrm>
            <a:off x="3847318" y="1"/>
            <a:ext cx="2942423" cy="495952"/>
          </a:xfrm>
          <a:prstGeom prst="rect">
            <a:avLst/>
          </a:prstGeom>
          <a:noFill/>
          <a:ln w="9525">
            <a:noFill/>
            <a:miter lim="800000"/>
            <a:headEnd/>
            <a:tailEnd/>
          </a:ln>
          <a:effectLst/>
        </p:spPr>
        <p:txBody>
          <a:bodyPr vert="horz" wrap="square" lIns="95502" tIns="47750" rIns="95502" bIns="47750" numCol="1" anchor="t" anchorCtr="0" compatLnSpc="1">
            <a:prstTxWarp prst="textNoShape">
              <a:avLst/>
            </a:prstTxWarp>
          </a:bodyPr>
          <a:lstStyle>
            <a:lvl1pPr algn="r" defTabSz="955122">
              <a:defRPr sz="1300"/>
            </a:lvl1pPr>
          </a:lstStyle>
          <a:p>
            <a:endParaRPr lang="fr-FR"/>
          </a:p>
        </p:txBody>
      </p:sp>
      <p:sp>
        <p:nvSpPr>
          <p:cNvPr id="11268" name="Rectangle 1028"/>
          <p:cNvSpPr>
            <a:spLocks noGrp="1" noChangeArrowheads="1"/>
          </p:cNvSpPr>
          <p:nvPr>
            <p:ph type="ftr" sz="quarter" idx="2"/>
          </p:nvPr>
        </p:nvSpPr>
        <p:spPr bwMode="auto">
          <a:xfrm>
            <a:off x="1" y="9433865"/>
            <a:ext cx="2942423" cy="495952"/>
          </a:xfrm>
          <a:prstGeom prst="rect">
            <a:avLst/>
          </a:prstGeom>
          <a:noFill/>
          <a:ln w="9525">
            <a:noFill/>
            <a:miter lim="800000"/>
            <a:headEnd/>
            <a:tailEnd/>
          </a:ln>
          <a:effectLst/>
        </p:spPr>
        <p:txBody>
          <a:bodyPr vert="horz" wrap="square" lIns="95502" tIns="47750" rIns="95502" bIns="47750" numCol="1" anchor="b" anchorCtr="0" compatLnSpc="1">
            <a:prstTxWarp prst="textNoShape">
              <a:avLst/>
            </a:prstTxWarp>
          </a:bodyPr>
          <a:lstStyle>
            <a:lvl1pPr defTabSz="955122">
              <a:defRPr sz="1300"/>
            </a:lvl1pPr>
          </a:lstStyle>
          <a:p>
            <a:endParaRPr lang="fr-FR"/>
          </a:p>
        </p:txBody>
      </p:sp>
      <p:sp>
        <p:nvSpPr>
          <p:cNvPr id="11269" name="Rectangle 1029"/>
          <p:cNvSpPr>
            <a:spLocks noGrp="1" noChangeArrowheads="1"/>
          </p:cNvSpPr>
          <p:nvPr>
            <p:ph type="sldNum" sz="quarter" idx="3"/>
          </p:nvPr>
        </p:nvSpPr>
        <p:spPr bwMode="auto">
          <a:xfrm>
            <a:off x="3847318" y="9433865"/>
            <a:ext cx="2942423" cy="495952"/>
          </a:xfrm>
          <a:prstGeom prst="rect">
            <a:avLst/>
          </a:prstGeom>
          <a:noFill/>
          <a:ln w="9525">
            <a:noFill/>
            <a:miter lim="800000"/>
            <a:headEnd/>
            <a:tailEnd/>
          </a:ln>
          <a:effectLst/>
        </p:spPr>
        <p:txBody>
          <a:bodyPr vert="horz" wrap="square" lIns="95502" tIns="47750" rIns="95502" bIns="47750" numCol="1" anchor="b" anchorCtr="0" compatLnSpc="1">
            <a:prstTxWarp prst="textNoShape">
              <a:avLst/>
            </a:prstTxWarp>
          </a:bodyPr>
          <a:lstStyle>
            <a:lvl1pPr algn="r" defTabSz="955122">
              <a:defRPr sz="1300"/>
            </a:lvl1pPr>
          </a:lstStyle>
          <a:p>
            <a:fld id="{69267997-AB21-4DE1-A441-95EC76B1D719}" type="slidenum">
              <a:rPr lang="fr-FR"/>
              <a:pPr/>
              <a:t>‹N°›</a:t>
            </a:fld>
            <a:endParaRPr lang="fr-FR"/>
          </a:p>
        </p:txBody>
      </p:sp>
    </p:spTree>
    <p:extLst>
      <p:ext uri="{BB962C8B-B14F-4D97-AF65-F5344CB8AC3E}">
        <p14:creationId xmlns:p14="http://schemas.microsoft.com/office/powerpoint/2010/main" val="1226976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2423" cy="495952"/>
          </a:xfrm>
          <a:prstGeom prst="rect">
            <a:avLst/>
          </a:prstGeom>
          <a:noFill/>
          <a:ln w="9525">
            <a:noFill/>
            <a:miter lim="800000"/>
            <a:headEnd/>
            <a:tailEnd/>
          </a:ln>
          <a:effectLst/>
        </p:spPr>
        <p:txBody>
          <a:bodyPr vert="horz" wrap="square" lIns="95502" tIns="47750" rIns="95502" bIns="47750" numCol="1" anchor="t" anchorCtr="0" compatLnSpc="1">
            <a:prstTxWarp prst="textNoShape">
              <a:avLst/>
            </a:prstTxWarp>
          </a:bodyPr>
          <a:lstStyle>
            <a:lvl1pPr defTabSz="955122">
              <a:spcBef>
                <a:spcPct val="0"/>
              </a:spcBef>
              <a:defRPr sz="1300">
                <a:solidFill>
                  <a:schemeClr val="tx1"/>
                </a:solidFill>
                <a:latin typeface="Times New Roman" pitchFamily="18" charset="0"/>
              </a:defRPr>
            </a:lvl1pPr>
          </a:lstStyle>
          <a:p>
            <a:endParaRPr lang="fr-FR"/>
          </a:p>
        </p:txBody>
      </p:sp>
      <p:sp>
        <p:nvSpPr>
          <p:cNvPr id="7171" name="Rectangle 3"/>
          <p:cNvSpPr>
            <a:spLocks noGrp="1" noChangeArrowheads="1"/>
          </p:cNvSpPr>
          <p:nvPr>
            <p:ph type="dt" idx="1"/>
          </p:nvPr>
        </p:nvSpPr>
        <p:spPr bwMode="auto">
          <a:xfrm>
            <a:off x="3847318" y="1"/>
            <a:ext cx="2942423" cy="495952"/>
          </a:xfrm>
          <a:prstGeom prst="rect">
            <a:avLst/>
          </a:prstGeom>
          <a:noFill/>
          <a:ln w="9525">
            <a:noFill/>
            <a:miter lim="800000"/>
            <a:headEnd/>
            <a:tailEnd/>
          </a:ln>
          <a:effectLst/>
        </p:spPr>
        <p:txBody>
          <a:bodyPr vert="horz" wrap="square" lIns="95502" tIns="47750" rIns="95502" bIns="47750" numCol="1" anchor="t" anchorCtr="0" compatLnSpc="1">
            <a:prstTxWarp prst="textNoShape">
              <a:avLst/>
            </a:prstTxWarp>
          </a:bodyPr>
          <a:lstStyle>
            <a:lvl1pPr algn="r" defTabSz="955122">
              <a:spcBef>
                <a:spcPct val="0"/>
              </a:spcBef>
              <a:defRPr sz="1300">
                <a:solidFill>
                  <a:schemeClr val="tx1"/>
                </a:solidFill>
                <a:latin typeface="Times New Roman" pitchFamily="18" charset="0"/>
              </a:defRPr>
            </a:lvl1pPr>
          </a:lstStyle>
          <a:p>
            <a:endParaRPr lang="fr-FR"/>
          </a:p>
        </p:txBody>
      </p:sp>
      <p:sp>
        <p:nvSpPr>
          <p:cNvPr id="7172" name="Rectangle 4"/>
          <p:cNvSpPr>
            <a:spLocks noGrp="1" noRot="1" noChangeAspect="1" noChangeArrowheads="1" noTextEdit="1"/>
          </p:cNvSpPr>
          <p:nvPr>
            <p:ph type="sldImg" idx="2"/>
          </p:nvPr>
        </p:nvSpPr>
        <p:spPr bwMode="auto">
          <a:xfrm>
            <a:off x="911225" y="746125"/>
            <a:ext cx="4967288" cy="372427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04896" y="4717702"/>
            <a:ext cx="4979951" cy="4466644"/>
          </a:xfrm>
          <a:prstGeom prst="rect">
            <a:avLst/>
          </a:prstGeom>
          <a:noFill/>
          <a:ln w="9525">
            <a:noFill/>
            <a:miter lim="800000"/>
            <a:headEnd/>
            <a:tailEnd/>
          </a:ln>
          <a:effectLst/>
        </p:spPr>
        <p:txBody>
          <a:bodyPr vert="horz" wrap="square" lIns="95502" tIns="47750" rIns="95502" bIns="4775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174" name="Rectangle 6"/>
          <p:cNvSpPr>
            <a:spLocks noGrp="1" noChangeArrowheads="1"/>
          </p:cNvSpPr>
          <p:nvPr>
            <p:ph type="ftr" sz="quarter" idx="4"/>
          </p:nvPr>
        </p:nvSpPr>
        <p:spPr bwMode="auto">
          <a:xfrm>
            <a:off x="1" y="9433865"/>
            <a:ext cx="2942423" cy="495952"/>
          </a:xfrm>
          <a:prstGeom prst="rect">
            <a:avLst/>
          </a:prstGeom>
          <a:noFill/>
          <a:ln w="9525">
            <a:noFill/>
            <a:miter lim="800000"/>
            <a:headEnd/>
            <a:tailEnd/>
          </a:ln>
          <a:effectLst/>
        </p:spPr>
        <p:txBody>
          <a:bodyPr vert="horz" wrap="square" lIns="95502" tIns="47750" rIns="95502" bIns="47750" numCol="1" anchor="b" anchorCtr="0" compatLnSpc="1">
            <a:prstTxWarp prst="textNoShape">
              <a:avLst/>
            </a:prstTxWarp>
          </a:bodyPr>
          <a:lstStyle>
            <a:lvl1pPr defTabSz="955122">
              <a:spcBef>
                <a:spcPct val="0"/>
              </a:spcBef>
              <a:defRPr sz="1300">
                <a:solidFill>
                  <a:schemeClr val="tx1"/>
                </a:solidFill>
                <a:latin typeface="Times New Roman" pitchFamily="18" charset="0"/>
              </a:defRPr>
            </a:lvl1pPr>
          </a:lstStyle>
          <a:p>
            <a:endParaRPr lang="fr-FR"/>
          </a:p>
        </p:txBody>
      </p:sp>
      <p:sp>
        <p:nvSpPr>
          <p:cNvPr id="7175" name="Rectangle 7"/>
          <p:cNvSpPr>
            <a:spLocks noGrp="1" noChangeArrowheads="1"/>
          </p:cNvSpPr>
          <p:nvPr>
            <p:ph type="sldNum" sz="quarter" idx="5"/>
          </p:nvPr>
        </p:nvSpPr>
        <p:spPr bwMode="auto">
          <a:xfrm>
            <a:off x="3847318" y="9433865"/>
            <a:ext cx="2942423" cy="495952"/>
          </a:xfrm>
          <a:prstGeom prst="rect">
            <a:avLst/>
          </a:prstGeom>
          <a:noFill/>
          <a:ln w="9525">
            <a:noFill/>
            <a:miter lim="800000"/>
            <a:headEnd/>
            <a:tailEnd/>
          </a:ln>
          <a:effectLst/>
        </p:spPr>
        <p:txBody>
          <a:bodyPr vert="horz" wrap="square" lIns="95502" tIns="47750" rIns="95502" bIns="47750" numCol="1" anchor="b" anchorCtr="0" compatLnSpc="1">
            <a:prstTxWarp prst="textNoShape">
              <a:avLst/>
            </a:prstTxWarp>
          </a:bodyPr>
          <a:lstStyle>
            <a:lvl1pPr algn="r" defTabSz="955122">
              <a:spcBef>
                <a:spcPct val="0"/>
              </a:spcBef>
              <a:defRPr sz="1300">
                <a:solidFill>
                  <a:schemeClr val="tx1"/>
                </a:solidFill>
                <a:latin typeface="Times New Roman" pitchFamily="18" charset="0"/>
              </a:defRPr>
            </a:lvl1pPr>
          </a:lstStyle>
          <a:p>
            <a:fld id="{E23BE843-78C5-4898-B052-79E4260E3282}" type="slidenum">
              <a:rPr lang="fr-FR"/>
              <a:pPr/>
              <a:t>‹N°›</a:t>
            </a:fld>
            <a:endParaRPr lang="fr-FR"/>
          </a:p>
        </p:txBody>
      </p:sp>
    </p:spTree>
    <p:extLst>
      <p:ext uri="{BB962C8B-B14F-4D97-AF65-F5344CB8AC3E}">
        <p14:creationId xmlns:p14="http://schemas.microsoft.com/office/powerpoint/2010/main" val="18554885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DAA6DDF5-A863-4669-A070-E5A81A1EC1EA}" type="slidenum">
              <a:rPr lang="fr-FR" smtClean="0">
                <a:solidFill>
                  <a:prstClr val="black"/>
                </a:solidFill>
              </a:rPr>
              <a:pPr>
                <a:defRPr/>
              </a:pPr>
              <a:t>7</a:t>
            </a:fld>
            <a:endParaRPr lang="fr-FR"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En violet : 3 CDAG-CIDDIST hospitaliers : CHIMM, CH Rambouillet et CH Versailles</a:t>
            </a:r>
          </a:p>
          <a:p>
            <a:r>
              <a:rPr lang="fr-FR" baseline="0" dirty="0" smtClean="0"/>
              <a:t>En bleu   : 2 CDAG hospitaliers : CHIPS site saint Germain en Laye et CH F Quesnay de Mantes-la-Jolie + 1 antenne du CH Versailles à Trappes (IPS) (triangle)</a:t>
            </a:r>
          </a:p>
        </p:txBody>
      </p:sp>
      <p:sp>
        <p:nvSpPr>
          <p:cNvPr id="4" name="Espace réservé du numéro de diapositive 3"/>
          <p:cNvSpPr>
            <a:spLocks noGrp="1"/>
          </p:cNvSpPr>
          <p:nvPr>
            <p:ph type="sldNum" sz="quarter" idx="10"/>
          </p:nvPr>
        </p:nvSpPr>
        <p:spPr/>
        <p:txBody>
          <a:bodyPr/>
          <a:lstStyle/>
          <a:p>
            <a:pPr>
              <a:defRPr/>
            </a:pPr>
            <a:fld id="{645ED695-71FE-4454-AFE6-5249E3B1FAA3}" type="slidenum">
              <a:rPr lang="fr-FR" altLang="fr-FR" smtClean="0"/>
              <a:pPr>
                <a:defRPr/>
              </a:pPr>
              <a:t>52</a:t>
            </a:fld>
            <a:endParaRPr lang="fr-FR" altLang="fr-FR" dirty="0"/>
          </a:p>
        </p:txBody>
      </p:sp>
    </p:spTree>
    <p:extLst>
      <p:ext uri="{BB962C8B-B14F-4D97-AF65-F5344CB8AC3E}">
        <p14:creationId xmlns:p14="http://schemas.microsoft.com/office/powerpoint/2010/main" val="230997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fr-FR" altLang="fr-FR" smtClean="0">
              <a:solidFill>
                <a:srgbClr val="FF0000"/>
              </a:solidFill>
            </a:endParaRPr>
          </a:p>
        </p:txBody>
      </p:sp>
      <p:sp>
        <p:nvSpPr>
          <p:cNvPr id="4" name="Espace réservé du numéro de diapositive 3"/>
          <p:cNvSpPr>
            <a:spLocks noGrp="1"/>
          </p:cNvSpPr>
          <p:nvPr>
            <p:ph type="sldNum" sz="quarter" idx="5"/>
          </p:nvPr>
        </p:nvSpPr>
        <p:spPr/>
        <p:txBody>
          <a:bodyPr/>
          <a:lstStyle/>
          <a:p>
            <a:pPr>
              <a:defRPr/>
            </a:pPr>
            <a:fld id="{E47C855D-56D8-420F-8AAA-52DE3A344CB7}" type="slidenum">
              <a:rPr lang="fr-FR" smtClean="0">
                <a:solidFill>
                  <a:prstClr val="black"/>
                </a:solidFill>
              </a:rPr>
              <a:pPr>
                <a:defRPr/>
              </a:pPr>
              <a:t>8</a:t>
            </a:fld>
            <a:endParaRPr lang="fr-FR"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fr-FR" altLang="fr-FR" smtClean="0">
              <a:solidFill>
                <a:srgbClr val="FF0000"/>
              </a:solidFill>
            </a:endParaRPr>
          </a:p>
        </p:txBody>
      </p:sp>
      <p:sp>
        <p:nvSpPr>
          <p:cNvPr id="4" name="Espace réservé du numéro de diapositive 3"/>
          <p:cNvSpPr>
            <a:spLocks noGrp="1"/>
          </p:cNvSpPr>
          <p:nvPr>
            <p:ph type="sldNum" sz="quarter" idx="5"/>
          </p:nvPr>
        </p:nvSpPr>
        <p:spPr/>
        <p:txBody>
          <a:bodyPr/>
          <a:lstStyle/>
          <a:p>
            <a:pPr>
              <a:defRPr/>
            </a:pPr>
            <a:fld id="{DE75008C-6007-4451-86FE-57CAFE8B0549}" type="slidenum">
              <a:rPr lang="fr-FR" smtClean="0">
                <a:solidFill>
                  <a:prstClr val="black"/>
                </a:solidFill>
              </a:rPr>
              <a:pPr>
                <a:defRPr/>
              </a:pPr>
              <a:t>9</a:t>
            </a:fld>
            <a:endParaRPr lang="fr-F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0BD75E9C-28B5-402F-A0C8-F40ADC7B3B5B}" type="slidenum">
              <a:rPr lang="fr-FR" smtClean="0">
                <a:solidFill>
                  <a:prstClr val="black"/>
                </a:solidFill>
              </a:rPr>
              <a:pPr>
                <a:defRPr/>
              </a:pPr>
              <a:t>11</a:t>
            </a:fld>
            <a:endParaRPr lang="fr-F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A3C76C33-05A2-4F17-8C87-79EF3687DBFD}" type="slidenum">
              <a:rPr lang="fr-FR" smtClean="0">
                <a:solidFill>
                  <a:prstClr val="black"/>
                </a:solidFill>
              </a:rPr>
              <a:pPr>
                <a:defRPr/>
              </a:pPr>
              <a:t>13</a:t>
            </a:fld>
            <a:endParaRPr lang="fr-F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912813" y="757238"/>
            <a:ext cx="4965700" cy="3724275"/>
          </a:xfrm>
          <a:ln/>
        </p:spPr>
      </p:sp>
      <p:sp>
        <p:nvSpPr>
          <p:cNvPr id="3" name="Notes Placeholder 2"/>
          <p:cNvSpPr>
            <a:spLocks noGrp="1"/>
          </p:cNvSpPr>
          <p:nvPr>
            <p:ph type="body" idx="1"/>
          </p:nvPr>
        </p:nvSpPr>
        <p:spPr>
          <a:xfrm>
            <a:off x="551136" y="5336870"/>
            <a:ext cx="5784638" cy="246436"/>
          </a:xfrm>
        </p:spPr>
        <p:txBody>
          <a:bodyPr/>
          <a:lstStyle/>
          <a:p>
            <a:pPr defTabSz="955316" fontAlgn="auto">
              <a:spcBef>
                <a:spcPts val="0"/>
              </a:spcBef>
              <a:spcAft>
                <a:spcPts val="0"/>
              </a:spcAft>
              <a:defRPr/>
            </a:pPr>
            <a:r>
              <a:rPr lang="fr-FR" dirty="0" smtClean="0"/>
              <a:t>BLOC ARS : Maîtrise de la masse salariale, Phare, Développement des GHT et Aide aux ES en difficulté et optimisation des enveloppes</a:t>
            </a:r>
          </a:p>
          <a:p>
            <a:pPr eaLnBrk="1" hangingPunct="1">
              <a:defRPr/>
            </a:pPr>
            <a:endParaRPr lang="fr-FR" dirty="0" smtClean="0"/>
          </a:p>
          <a:p>
            <a:pPr indent="-87788" defTabSz="955316">
              <a:lnSpc>
                <a:spcPts val="1226"/>
              </a:lnSpc>
              <a:spcBef>
                <a:spcPct val="0"/>
              </a:spcBef>
              <a:buClr>
                <a:srgbClr val="002960"/>
              </a:buClr>
              <a:defRPr/>
            </a:pPr>
            <a:r>
              <a:rPr lang="fr-FR" dirty="0" smtClean="0"/>
              <a:t>BLOCS ARS et AM : Virage ambulatoire  et impact  capacitaire, </a:t>
            </a:r>
            <a:r>
              <a:rPr lang="fr-FR" dirty="0" smtClean="0">
                <a:solidFill>
                  <a:srgbClr val="000000"/>
                </a:solidFill>
                <a:latin typeface="Arial"/>
                <a:ea typeface="ＭＳ Ｐゴシック" pitchFamily="-72" charset="-128"/>
              </a:rPr>
              <a:t>Transports prescrits à l’hôpital, </a:t>
            </a:r>
            <a:r>
              <a:rPr lang="fr-FR" sz="1300" dirty="0">
                <a:solidFill>
                  <a:srgbClr val="000000"/>
                </a:solidFill>
                <a:latin typeface="Arial"/>
                <a:ea typeface="ＭＳ Ｐゴシック" pitchFamily="-72" charset="-128"/>
              </a:rPr>
              <a:t>Médicaments prescrits à l’hôpital, Pertinence des actes</a:t>
            </a:r>
          </a:p>
          <a:p>
            <a:pPr defTabSz="955316">
              <a:lnSpc>
                <a:spcPts val="1226"/>
              </a:lnSpc>
              <a:spcBef>
                <a:spcPct val="0"/>
              </a:spcBef>
              <a:buClr>
                <a:srgbClr val="002960"/>
              </a:buClr>
              <a:defRPr/>
            </a:pPr>
            <a:endParaRPr lang="fr-FR" sz="1300" dirty="0">
              <a:solidFill>
                <a:srgbClr val="000000"/>
              </a:solidFill>
              <a:latin typeface="Arial"/>
              <a:ea typeface="ＭＳ Ｐゴシック" pitchFamily="-72" charset="-128"/>
            </a:endParaRPr>
          </a:p>
          <a:p>
            <a:pPr defTabSz="955316">
              <a:lnSpc>
                <a:spcPts val="1226"/>
              </a:lnSpc>
              <a:spcBef>
                <a:spcPct val="0"/>
              </a:spcBef>
              <a:buClr>
                <a:srgbClr val="002960"/>
              </a:buClr>
              <a:defRPr/>
            </a:pPr>
            <a:r>
              <a:rPr lang="fr-FR" sz="1300" dirty="0">
                <a:solidFill>
                  <a:srgbClr val="000000"/>
                </a:solidFill>
                <a:latin typeface="Arial"/>
                <a:ea typeface="ＭＳ Ｐゴシック" pitchFamily="-72" charset="-128"/>
              </a:rPr>
              <a:t>BLOCS AM : </a:t>
            </a:r>
            <a:r>
              <a:rPr lang="fr-FR" dirty="0" smtClean="0">
                <a:solidFill>
                  <a:srgbClr val="000000"/>
                </a:solidFill>
                <a:latin typeface="Arial"/>
                <a:ea typeface="ＭＳ Ｐゴシック" pitchFamily="-72" charset="-128"/>
              </a:rPr>
              <a:t>Prescription des </a:t>
            </a:r>
            <a:r>
              <a:rPr lang="fr-FR" smtClean="0">
                <a:solidFill>
                  <a:srgbClr val="000000"/>
                </a:solidFill>
                <a:latin typeface="Arial"/>
                <a:ea typeface="ＭＳ Ｐゴシック" pitchFamily="-72" charset="-128"/>
              </a:rPr>
              <a:t>indemnités journalières, Transports prescrits en ville, Médicaments prescrits en ville et Autres prescriptions (Biologie, DM, Imagerie, Paramédicaux, …)</a:t>
            </a:r>
          </a:p>
          <a:p>
            <a:pPr defTabSz="955316">
              <a:lnSpc>
                <a:spcPts val="1226"/>
              </a:lnSpc>
              <a:spcBef>
                <a:spcPct val="0"/>
              </a:spcBef>
              <a:buClr>
                <a:srgbClr val="002960"/>
              </a:buClr>
              <a:defRPr/>
            </a:pPr>
            <a:endParaRPr lang="fr-FR" smtClean="0">
              <a:solidFill>
                <a:srgbClr val="000000"/>
              </a:solidFill>
              <a:latin typeface="Arial"/>
              <a:ea typeface="ＭＳ Ｐゴシック" pitchFamily="-72" charset="-128"/>
            </a:endParaRPr>
          </a:p>
          <a:p>
            <a:pPr indent="-87788" defTabSz="955316">
              <a:lnSpc>
                <a:spcPts val="1226"/>
              </a:lnSpc>
              <a:spcBef>
                <a:spcPct val="0"/>
              </a:spcBef>
              <a:buClr>
                <a:srgbClr val="002960"/>
              </a:buClr>
              <a:defRPr/>
            </a:pPr>
            <a:endParaRPr lang="fr-FR" dirty="0" smtClean="0">
              <a:solidFill>
                <a:srgbClr val="000000"/>
              </a:solidFill>
              <a:latin typeface="Arial"/>
              <a:ea typeface="ＭＳ Ｐゴシック" pitchFamily="-72" charset="-128"/>
            </a:endParaRPr>
          </a:p>
          <a:p>
            <a:pPr defTabSz="955316">
              <a:lnSpc>
                <a:spcPts val="1226"/>
              </a:lnSpc>
              <a:spcBef>
                <a:spcPct val="0"/>
              </a:spcBef>
              <a:buClr>
                <a:srgbClr val="002960"/>
              </a:buClr>
              <a:defRPr/>
            </a:pPr>
            <a:endParaRPr lang="fr-FR" dirty="0" smtClean="0">
              <a:solidFill>
                <a:srgbClr val="000000"/>
              </a:solidFill>
              <a:latin typeface="Arial"/>
              <a:ea typeface="ＭＳ Ｐゴシック" pitchFamily="-72" charset="-128"/>
            </a:endParaRPr>
          </a:p>
          <a:p>
            <a:pPr defTabSz="955316">
              <a:lnSpc>
                <a:spcPts val="1226"/>
              </a:lnSpc>
              <a:spcBef>
                <a:spcPct val="0"/>
              </a:spcBef>
              <a:buClr>
                <a:srgbClr val="002960"/>
              </a:buClr>
              <a:defRPr/>
            </a:pPr>
            <a:endParaRPr lang="fr-FR" sz="1300" dirty="0">
              <a:solidFill>
                <a:srgbClr val="000000"/>
              </a:solidFill>
              <a:latin typeface="Arial"/>
              <a:ea typeface="ＭＳ Ｐゴシック" pitchFamily="-72" charset="-128"/>
            </a:endParaRPr>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a:p>
        </p:txBody>
      </p:sp>
      <p:sp>
        <p:nvSpPr>
          <p:cNvPr id="13316" name="Slide Number Placeholder 3"/>
          <p:cNvSpPr>
            <a:spLocks noGrp="1"/>
          </p:cNvSpPr>
          <p:nvPr>
            <p:ph type="sldNum" sz="quarter" idx="5"/>
          </p:nvPr>
        </p:nvSpPr>
        <p:spPr>
          <a:noFill/>
        </p:spPr>
        <p:txBody>
          <a:bodyPr/>
          <a:lstStyle>
            <a:lvl1pPr defTabSz="955434" eaLnBrk="0" hangingPunct="0">
              <a:spcBef>
                <a:spcPct val="30000"/>
              </a:spcBef>
              <a:defRPr sz="1200">
                <a:solidFill>
                  <a:schemeClr val="tx1"/>
                </a:solidFill>
                <a:latin typeface="Times New Roman" pitchFamily="18" charset="0"/>
              </a:defRPr>
            </a:lvl1pPr>
            <a:lvl2pPr marL="716575" indent="-275606" defTabSz="955434" eaLnBrk="0" hangingPunct="0">
              <a:spcBef>
                <a:spcPct val="30000"/>
              </a:spcBef>
              <a:defRPr sz="1200">
                <a:solidFill>
                  <a:schemeClr val="tx1"/>
                </a:solidFill>
                <a:latin typeface="Times New Roman" pitchFamily="18" charset="0"/>
              </a:defRPr>
            </a:lvl2pPr>
            <a:lvl3pPr marL="1102424" indent="-220485" defTabSz="955434" eaLnBrk="0" hangingPunct="0">
              <a:spcBef>
                <a:spcPct val="30000"/>
              </a:spcBef>
              <a:defRPr sz="1200">
                <a:solidFill>
                  <a:schemeClr val="tx1"/>
                </a:solidFill>
                <a:latin typeface="Times New Roman" pitchFamily="18" charset="0"/>
              </a:defRPr>
            </a:lvl3pPr>
            <a:lvl4pPr marL="1543393" indent="-220485" defTabSz="955434" eaLnBrk="0" hangingPunct="0">
              <a:spcBef>
                <a:spcPct val="30000"/>
              </a:spcBef>
              <a:defRPr sz="1200">
                <a:solidFill>
                  <a:schemeClr val="tx1"/>
                </a:solidFill>
                <a:latin typeface="Times New Roman" pitchFamily="18" charset="0"/>
              </a:defRPr>
            </a:lvl4pPr>
            <a:lvl5pPr marL="1984362" indent="-220485" defTabSz="955434" eaLnBrk="0" hangingPunct="0">
              <a:spcBef>
                <a:spcPct val="30000"/>
              </a:spcBef>
              <a:defRPr sz="1200">
                <a:solidFill>
                  <a:schemeClr val="tx1"/>
                </a:solidFill>
                <a:latin typeface="Times New Roman" pitchFamily="18" charset="0"/>
              </a:defRPr>
            </a:lvl5pPr>
            <a:lvl6pPr marL="2425332" indent="-220485" defTabSz="955434" eaLnBrk="0" fontAlgn="base" hangingPunct="0">
              <a:spcBef>
                <a:spcPct val="30000"/>
              </a:spcBef>
              <a:spcAft>
                <a:spcPct val="0"/>
              </a:spcAft>
              <a:defRPr sz="1200">
                <a:solidFill>
                  <a:schemeClr val="tx1"/>
                </a:solidFill>
                <a:latin typeface="Times New Roman" pitchFamily="18" charset="0"/>
              </a:defRPr>
            </a:lvl6pPr>
            <a:lvl7pPr marL="2866301" indent="-220485" defTabSz="955434" eaLnBrk="0" fontAlgn="base" hangingPunct="0">
              <a:spcBef>
                <a:spcPct val="30000"/>
              </a:spcBef>
              <a:spcAft>
                <a:spcPct val="0"/>
              </a:spcAft>
              <a:defRPr sz="1200">
                <a:solidFill>
                  <a:schemeClr val="tx1"/>
                </a:solidFill>
                <a:latin typeface="Times New Roman" pitchFamily="18" charset="0"/>
              </a:defRPr>
            </a:lvl7pPr>
            <a:lvl8pPr marL="3307271" indent="-220485" defTabSz="955434" eaLnBrk="0" fontAlgn="base" hangingPunct="0">
              <a:spcBef>
                <a:spcPct val="30000"/>
              </a:spcBef>
              <a:spcAft>
                <a:spcPct val="0"/>
              </a:spcAft>
              <a:defRPr sz="1200">
                <a:solidFill>
                  <a:schemeClr val="tx1"/>
                </a:solidFill>
                <a:latin typeface="Times New Roman" pitchFamily="18" charset="0"/>
              </a:defRPr>
            </a:lvl8pPr>
            <a:lvl9pPr marL="3748240" indent="-220485" defTabSz="95543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BAE4BB1-E4F8-467E-8E4B-E300D9EE90FB}" type="slidenum">
              <a:rPr lang="fr-FR" altLang="fr-FR" sz="1300">
                <a:solidFill>
                  <a:srgbClr val="000000"/>
                </a:solidFill>
              </a:rPr>
              <a:pPr eaLnBrk="1" hangingPunct="1">
                <a:spcBef>
                  <a:spcPct val="0"/>
                </a:spcBef>
              </a:pPr>
              <a:t>37</a:t>
            </a:fld>
            <a:endParaRPr lang="fr-FR" altLang="fr-FR" sz="1300">
              <a:solidFill>
                <a:srgbClr val="000000"/>
              </a:solidFill>
            </a:endParaRPr>
          </a:p>
        </p:txBody>
      </p:sp>
      <p:sp>
        <p:nvSpPr>
          <p:cNvPr id="13317" name="Footer Placeholder 4"/>
          <p:cNvSpPr>
            <a:spLocks noGrp="1"/>
          </p:cNvSpPr>
          <p:nvPr>
            <p:ph type="ftr" sz="quarter" idx="4"/>
          </p:nvPr>
        </p:nvSpPr>
        <p:spPr>
          <a:noFill/>
        </p:spPr>
        <p:txBody>
          <a:bodyPr/>
          <a:lstStyle>
            <a:lvl1pPr defTabSz="955434" eaLnBrk="0" hangingPunct="0">
              <a:spcBef>
                <a:spcPct val="30000"/>
              </a:spcBef>
              <a:defRPr sz="1200">
                <a:solidFill>
                  <a:schemeClr val="tx1"/>
                </a:solidFill>
                <a:latin typeface="Times New Roman" pitchFamily="18" charset="0"/>
              </a:defRPr>
            </a:lvl1pPr>
            <a:lvl2pPr marL="716575" indent="-275606" defTabSz="955434" eaLnBrk="0" hangingPunct="0">
              <a:spcBef>
                <a:spcPct val="30000"/>
              </a:spcBef>
              <a:defRPr sz="1200">
                <a:solidFill>
                  <a:schemeClr val="tx1"/>
                </a:solidFill>
                <a:latin typeface="Times New Roman" pitchFamily="18" charset="0"/>
              </a:defRPr>
            </a:lvl2pPr>
            <a:lvl3pPr marL="1102424" indent="-220485" defTabSz="955434" eaLnBrk="0" hangingPunct="0">
              <a:spcBef>
                <a:spcPct val="30000"/>
              </a:spcBef>
              <a:defRPr sz="1200">
                <a:solidFill>
                  <a:schemeClr val="tx1"/>
                </a:solidFill>
                <a:latin typeface="Times New Roman" pitchFamily="18" charset="0"/>
              </a:defRPr>
            </a:lvl3pPr>
            <a:lvl4pPr marL="1543393" indent="-220485" defTabSz="955434" eaLnBrk="0" hangingPunct="0">
              <a:spcBef>
                <a:spcPct val="30000"/>
              </a:spcBef>
              <a:defRPr sz="1200">
                <a:solidFill>
                  <a:schemeClr val="tx1"/>
                </a:solidFill>
                <a:latin typeface="Times New Roman" pitchFamily="18" charset="0"/>
              </a:defRPr>
            </a:lvl4pPr>
            <a:lvl5pPr marL="1984362" indent="-220485" defTabSz="955434" eaLnBrk="0" hangingPunct="0">
              <a:spcBef>
                <a:spcPct val="30000"/>
              </a:spcBef>
              <a:defRPr sz="1200">
                <a:solidFill>
                  <a:schemeClr val="tx1"/>
                </a:solidFill>
                <a:latin typeface="Times New Roman" pitchFamily="18" charset="0"/>
              </a:defRPr>
            </a:lvl5pPr>
            <a:lvl6pPr marL="2425332" indent="-220485" defTabSz="955434" eaLnBrk="0" fontAlgn="base" hangingPunct="0">
              <a:spcBef>
                <a:spcPct val="30000"/>
              </a:spcBef>
              <a:spcAft>
                <a:spcPct val="0"/>
              </a:spcAft>
              <a:defRPr sz="1200">
                <a:solidFill>
                  <a:schemeClr val="tx1"/>
                </a:solidFill>
                <a:latin typeface="Times New Roman" pitchFamily="18" charset="0"/>
              </a:defRPr>
            </a:lvl6pPr>
            <a:lvl7pPr marL="2866301" indent="-220485" defTabSz="955434" eaLnBrk="0" fontAlgn="base" hangingPunct="0">
              <a:spcBef>
                <a:spcPct val="30000"/>
              </a:spcBef>
              <a:spcAft>
                <a:spcPct val="0"/>
              </a:spcAft>
              <a:defRPr sz="1200">
                <a:solidFill>
                  <a:schemeClr val="tx1"/>
                </a:solidFill>
                <a:latin typeface="Times New Roman" pitchFamily="18" charset="0"/>
              </a:defRPr>
            </a:lvl7pPr>
            <a:lvl8pPr marL="3307271" indent="-220485" defTabSz="955434" eaLnBrk="0" fontAlgn="base" hangingPunct="0">
              <a:spcBef>
                <a:spcPct val="30000"/>
              </a:spcBef>
              <a:spcAft>
                <a:spcPct val="0"/>
              </a:spcAft>
              <a:defRPr sz="1200">
                <a:solidFill>
                  <a:schemeClr val="tx1"/>
                </a:solidFill>
                <a:latin typeface="Times New Roman" pitchFamily="18" charset="0"/>
              </a:defRPr>
            </a:lvl8pPr>
            <a:lvl9pPr marL="3748240" indent="-220485" defTabSz="955434"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r>
              <a:rPr lang="fr-FR" altLang="fr-FR" sz="1300">
                <a:solidFill>
                  <a:srgbClr val="000000"/>
                </a:solidFill>
              </a:rPr>
              <a:t>PSL-AAA123-20110912-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45ED695-71FE-4454-AFE6-5249E3B1FAA3}" type="slidenum">
              <a:rPr lang="fr-FR" altLang="fr-FR" smtClean="0"/>
              <a:pPr>
                <a:defRPr/>
              </a:pPr>
              <a:t>48</a:t>
            </a:fld>
            <a:endParaRPr lang="fr-FR" altLang="fr-FR" dirty="0"/>
          </a:p>
        </p:txBody>
      </p:sp>
    </p:spTree>
    <p:extLst>
      <p:ext uri="{BB962C8B-B14F-4D97-AF65-F5344CB8AC3E}">
        <p14:creationId xmlns:p14="http://schemas.microsoft.com/office/powerpoint/2010/main" val="3903797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spcAft>
                <a:spcPts val="544"/>
              </a:spcAft>
              <a:buFontTx/>
              <a:buNone/>
              <a:defRPr/>
            </a:pPr>
            <a:endParaRPr lang="fr-FR" sz="1200" i="1" u="sng" baseline="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45ED695-71FE-4454-AFE6-5249E3B1FAA3}" type="slidenum">
              <a:rPr lang="fr-FR" altLang="fr-FR" smtClean="0"/>
              <a:pPr>
                <a:defRPr/>
              </a:pPr>
              <a:t>50</a:t>
            </a:fld>
            <a:endParaRPr lang="fr-FR" altLang="fr-FR" dirty="0"/>
          </a:p>
        </p:txBody>
      </p:sp>
    </p:spTree>
    <p:extLst>
      <p:ext uri="{BB962C8B-B14F-4D97-AF65-F5344CB8AC3E}">
        <p14:creationId xmlns:p14="http://schemas.microsoft.com/office/powerpoint/2010/main" val="195823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04875" y="4718051"/>
            <a:ext cx="4979988" cy="4465638"/>
          </a:xfrm>
          <a:prstGeom prst="rect">
            <a:avLst/>
          </a:prstGeom>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45ED695-71FE-4454-AFE6-5249E3B1FAA3}" type="slidenum">
              <a:rPr lang="fr-FR" altLang="fr-FR" smtClean="0"/>
              <a:pPr>
                <a:defRPr/>
              </a:pPr>
              <a:t>51</a:t>
            </a:fld>
            <a:endParaRPr lang="fr-FR" altLang="fr-FR" dirty="0"/>
          </a:p>
        </p:txBody>
      </p:sp>
    </p:spTree>
    <p:extLst>
      <p:ext uri="{BB962C8B-B14F-4D97-AF65-F5344CB8AC3E}">
        <p14:creationId xmlns:p14="http://schemas.microsoft.com/office/powerpoint/2010/main" val="671133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083" name="Picture 11" descr="ARS-TERRITOIRE GRAPHIQUE"/>
          <p:cNvPicPr>
            <a:picLocks noChangeAspect="1" noChangeArrowheads="1"/>
          </p:cNvPicPr>
          <p:nvPr userDrawn="1"/>
        </p:nvPicPr>
        <p:blipFill>
          <a:blip r:embed="rId2"/>
          <a:srcRect/>
          <a:stretch>
            <a:fillRect/>
          </a:stretch>
        </p:blipFill>
        <p:spPr bwMode="auto">
          <a:xfrm>
            <a:off x="0" y="354013"/>
            <a:ext cx="9144000" cy="381000"/>
          </a:xfrm>
          <a:prstGeom prst="rect">
            <a:avLst/>
          </a:prstGeom>
          <a:noFill/>
        </p:spPr>
      </p:pic>
      <p:sp>
        <p:nvSpPr>
          <p:cNvPr id="3074" name="Rectangle 2"/>
          <p:cNvSpPr>
            <a:spLocks noGrp="1" noChangeArrowheads="1"/>
          </p:cNvSpPr>
          <p:nvPr>
            <p:ph type="ctrTitle"/>
          </p:nvPr>
        </p:nvSpPr>
        <p:spPr>
          <a:xfrm>
            <a:off x="3397250" y="2874963"/>
            <a:ext cx="5213350" cy="1143000"/>
          </a:xfrm>
        </p:spPr>
        <p:txBody>
          <a:bodyPr/>
          <a:lstStyle>
            <a:lvl1pPr marL="0" indent="0">
              <a:buFontTx/>
              <a:buNone/>
              <a:defRPr>
                <a:solidFill>
                  <a:srgbClr val="002395"/>
                </a:solidFill>
              </a:defRPr>
            </a:lvl1pPr>
          </a:lstStyle>
          <a:p>
            <a:r>
              <a:rPr lang="fr-FR"/>
              <a:t>Cliquez pour ajouter un titre</a:t>
            </a:r>
          </a:p>
        </p:txBody>
      </p:sp>
      <p:sp>
        <p:nvSpPr>
          <p:cNvPr id="3075" name="Rectangle 3"/>
          <p:cNvSpPr>
            <a:spLocks noGrp="1" noChangeArrowheads="1"/>
          </p:cNvSpPr>
          <p:nvPr>
            <p:ph type="subTitle" idx="1"/>
          </p:nvPr>
        </p:nvSpPr>
        <p:spPr>
          <a:xfrm>
            <a:off x="3413125" y="4165600"/>
            <a:ext cx="5197475" cy="1752600"/>
          </a:xfrm>
        </p:spPr>
        <p:txBody>
          <a:bodyPr/>
          <a:lstStyle>
            <a:lvl1pPr marL="0" indent="0">
              <a:buFontTx/>
              <a:buNone/>
              <a:defRPr>
                <a:solidFill>
                  <a:srgbClr val="7AB800"/>
                </a:solidFill>
              </a:defRPr>
            </a:lvl1pPr>
          </a:lstStyle>
          <a:p>
            <a:r>
              <a:rPr lang="fr-FR"/>
              <a:t>Cliquez pour ajouter un sous-titre</a:t>
            </a:r>
          </a:p>
        </p:txBody>
      </p:sp>
      <p:pic>
        <p:nvPicPr>
          <p:cNvPr id="3089" name="Picture 17" descr="ARS-PPT-TIRET-1"/>
          <p:cNvPicPr>
            <a:picLocks noChangeAspect="1" noChangeArrowheads="1"/>
          </p:cNvPicPr>
          <p:nvPr userDrawn="1"/>
        </p:nvPicPr>
        <p:blipFill>
          <a:blip r:embed="rId3"/>
          <a:srcRect/>
          <a:stretch>
            <a:fillRect/>
          </a:stretch>
        </p:blipFill>
        <p:spPr bwMode="auto">
          <a:xfrm>
            <a:off x="2614613" y="4318000"/>
            <a:ext cx="433387" cy="73025"/>
          </a:xfrm>
          <a:prstGeom prst="rect">
            <a:avLst/>
          </a:prstGeom>
          <a:noFill/>
        </p:spPr>
      </p:pic>
      <p:pic>
        <p:nvPicPr>
          <p:cNvPr id="3090" name="Picture 18" descr="ARS-PPT-TIRET-1"/>
          <p:cNvPicPr>
            <a:picLocks noChangeAspect="1" noChangeArrowheads="1"/>
          </p:cNvPicPr>
          <p:nvPr userDrawn="1"/>
        </p:nvPicPr>
        <p:blipFill>
          <a:blip r:embed="rId3"/>
          <a:srcRect/>
          <a:stretch>
            <a:fillRect/>
          </a:stretch>
        </p:blipFill>
        <p:spPr bwMode="auto">
          <a:xfrm>
            <a:off x="2614613" y="3467100"/>
            <a:ext cx="433387" cy="73025"/>
          </a:xfrm>
          <a:prstGeom prst="rect">
            <a:avLst/>
          </a:prstGeom>
          <a:noFill/>
        </p:spPr>
      </p:pic>
      <p:sp>
        <p:nvSpPr>
          <p:cNvPr id="3094" name="Text Box 22"/>
          <p:cNvSpPr txBox="1">
            <a:spLocks noChangeArrowheads="1"/>
          </p:cNvSpPr>
          <p:nvPr userDrawn="1"/>
        </p:nvSpPr>
        <p:spPr bwMode="auto">
          <a:xfrm>
            <a:off x="346075" y="6375400"/>
            <a:ext cx="898525" cy="244475"/>
          </a:xfrm>
          <a:prstGeom prst="rect">
            <a:avLst/>
          </a:prstGeom>
          <a:noFill/>
          <a:ln w="9525">
            <a:noFill/>
            <a:miter lim="800000"/>
            <a:headEnd/>
            <a:tailEnd/>
          </a:ln>
          <a:effectLst/>
        </p:spPr>
        <p:txBody>
          <a:bodyPr>
            <a:spAutoFit/>
          </a:bodyPr>
          <a:lstStyle/>
          <a:p>
            <a:r>
              <a:rPr lang="fr-FR"/>
              <a:t>XX/XX/XX</a:t>
            </a:r>
          </a:p>
        </p:txBody>
      </p:sp>
      <p:pic>
        <p:nvPicPr>
          <p:cNvPr id="3095" name="Picture 23" descr="ARS-PPT-LOGO"/>
          <p:cNvPicPr>
            <a:picLocks noChangeAspect="1" noChangeArrowheads="1"/>
          </p:cNvPicPr>
          <p:nvPr userDrawn="1"/>
        </p:nvPicPr>
        <p:blipFill>
          <a:blip r:embed="rId4"/>
          <a:srcRect/>
          <a:stretch>
            <a:fillRect/>
          </a:stretch>
        </p:blipFill>
        <p:spPr bwMode="auto">
          <a:xfrm>
            <a:off x="357188" y="1014413"/>
            <a:ext cx="2341562" cy="14382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19850" y="220663"/>
            <a:ext cx="2038350" cy="5441950"/>
          </a:xfrm>
        </p:spPr>
        <p:txBody>
          <a:bodyPr vert="eaVert"/>
          <a:lstStyle/>
          <a:p>
            <a:r>
              <a:rPr lang="en-US"/>
              <a:t>Cliquez pour modifier le style du titre</a:t>
            </a:r>
            <a:endParaRPr lang="fr-FR"/>
          </a:p>
        </p:txBody>
      </p:sp>
      <p:sp>
        <p:nvSpPr>
          <p:cNvPr id="3" name="Espace réservé du texte vertical 2"/>
          <p:cNvSpPr>
            <a:spLocks noGrp="1"/>
          </p:cNvSpPr>
          <p:nvPr>
            <p:ph type="body" orient="vert" idx="1"/>
          </p:nvPr>
        </p:nvSpPr>
        <p:spPr>
          <a:xfrm>
            <a:off x="304800" y="220663"/>
            <a:ext cx="5962650" cy="5441950"/>
          </a:xfrm>
        </p:spPr>
        <p:txBody>
          <a:bodyPr vert="eaVert"/>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427892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stretch>
            <a:fillRect/>
          </a:stretch>
        </p:blipFill>
        <p:spPr>
          <a:xfrm>
            <a:off x="323528" y="1071565"/>
            <a:ext cx="8712968" cy="5284786"/>
          </a:xfrm>
          <a:prstGeom prst="rect">
            <a:avLst/>
          </a:prstGeom>
        </p:spPr>
      </p:pic>
      <p:sp>
        <p:nvSpPr>
          <p:cNvPr id="4" name="Espace réservé de la date 3"/>
          <p:cNvSpPr>
            <a:spLocks noGrp="1"/>
          </p:cNvSpPr>
          <p:nvPr>
            <p:ph type="dt" sz="half" idx="10"/>
          </p:nvPr>
        </p:nvSpPr>
        <p:spPr/>
        <p:txBody>
          <a:bodyPr/>
          <a:lstStyle/>
          <a:p>
            <a:fld id="{E63E4299-E08F-4BF3-96F6-871B96EE5F08}"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sp>
        <p:nvSpPr>
          <p:cNvPr id="2" name="Titre 1"/>
          <p:cNvSpPr>
            <a:spLocks noGrp="1"/>
          </p:cNvSpPr>
          <p:nvPr>
            <p:ph type="ctrTitle"/>
          </p:nvPr>
        </p:nvSpPr>
        <p:spPr>
          <a:xfrm>
            <a:off x="611558" y="5085184"/>
            <a:ext cx="7848873" cy="863976"/>
          </a:xfrm>
        </p:spPr>
        <p:txBody>
          <a:bodyPr/>
          <a:lstStyle>
            <a:lvl1pPr algn="l">
              <a:defRPr>
                <a:solidFill>
                  <a:schemeClr val="bg1"/>
                </a:solidFill>
              </a:defRPr>
            </a:lvl1pPr>
          </a:lstStyle>
          <a:p>
            <a:r>
              <a:rPr lang="fr-FR" dirty="0" smtClean="0"/>
              <a:t>Modifiez le style du titre</a:t>
            </a:r>
            <a:endParaRPr lang="fr-FR" dirty="0"/>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46" y="764704"/>
            <a:ext cx="3125273" cy="1260000"/>
          </a:xfrm>
          <a:prstGeom prst="rect">
            <a:avLst/>
          </a:prstGeom>
          <a:ln>
            <a:noFill/>
          </a:ln>
        </p:spPr>
      </p:pic>
    </p:spTree>
    <p:extLst>
      <p:ext uri="{BB962C8B-B14F-4D97-AF65-F5344CB8AC3E}">
        <p14:creationId xmlns:p14="http://schemas.microsoft.com/office/powerpoint/2010/main" val="124372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Masque_HLPV">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a:lstStyle>
            <a:lvl1pPr>
              <a:defRPr>
                <a:solidFill>
                  <a:srgbClr val="781B96"/>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196752"/>
            <a:ext cx="8229600" cy="492941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859971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D4F221-950F-4D21-BF8B-4C4DDB3A8114}"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24163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EB9ABA-92F9-431C-BE26-6462252DEB0D}"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466380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C3C935-9866-4C45-98E7-AAA2002DE066}" type="datetime4">
              <a:rPr lang="fr-FR" smtClean="0">
                <a:solidFill>
                  <a:prstClr val="white"/>
                </a:solidFill>
              </a:rPr>
              <a:pPr/>
              <a:t>30 juin 2015</a:t>
            </a:fld>
            <a:endParaRPr lang="fr-FR" dirty="0">
              <a:solidFill>
                <a:prstClr val="white"/>
              </a:solidFill>
            </a:endParaRPr>
          </a:p>
        </p:txBody>
      </p:sp>
      <p:sp>
        <p:nvSpPr>
          <p:cNvPr id="8" name="Espace réservé du pied de page 7"/>
          <p:cNvSpPr>
            <a:spLocks noGrp="1"/>
          </p:cNvSpPr>
          <p:nvPr>
            <p:ph type="ftr" sz="quarter" idx="11"/>
          </p:nvPr>
        </p:nvSpPr>
        <p:spPr/>
        <p:txBody>
          <a:bodyPr/>
          <a:lstStyle/>
          <a:p>
            <a:endParaRPr lang="fr-FR">
              <a:solidFill>
                <a:prstClr val="white"/>
              </a:solidFill>
            </a:endParaRPr>
          </a:p>
        </p:txBody>
      </p:sp>
      <p:sp>
        <p:nvSpPr>
          <p:cNvPr id="9" name="Espace réservé du numéro de diapositive 8"/>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dirty="0">
              <a:solidFill>
                <a:prstClr val="white"/>
              </a:solidFill>
            </a:endParaRP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303354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4EFAA89-043C-4BE7-A64C-5136A31D5C90}" type="datetime4">
              <a:rPr lang="fr-FR" smtClean="0">
                <a:solidFill>
                  <a:prstClr val="white"/>
                </a:solidFill>
              </a:rPr>
              <a:pPr/>
              <a:t>30 juin 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95163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62D455-CA8F-472A-BD34-0390E67AAA90}" type="datetime4">
              <a:rPr lang="fr-FR" smtClean="0">
                <a:solidFill>
                  <a:prstClr val="white"/>
                </a:solidFill>
              </a:rPr>
              <a:pPr/>
              <a:t>30 juin 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white"/>
              </a:solidFill>
            </a:endParaRPr>
          </a:p>
        </p:txBody>
      </p:sp>
      <p:sp>
        <p:nvSpPr>
          <p:cNvPr id="4" name="Espace réservé du numéro de diapositive 3"/>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92631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idx="1"/>
          </p:nvPr>
        </p:nvSpPr>
        <p:spPr/>
        <p:txBody>
          <a:body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4D7D7A-F3D1-4674-984A-838EC6452BDC}"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91552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D719F3-BA74-4CA2-A1EE-F6DB2F769535}"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509836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6307B-84ED-4D11-9B78-7DEB6C33686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785667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62AD2F-CD7E-4FA7-BFD9-8F459FE4E29C}"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460850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stretch>
            <a:fillRect/>
          </a:stretch>
        </p:blipFill>
        <p:spPr>
          <a:xfrm>
            <a:off x="323528" y="1071565"/>
            <a:ext cx="8712968" cy="5284786"/>
          </a:xfrm>
          <a:prstGeom prst="rect">
            <a:avLst/>
          </a:prstGeom>
        </p:spPr>
      </p:pic>
      <p:sp>
        <p:nvSpPr>
          <p:cNvPr id="4" name="Espace réservé de la date 3"/>
          <p:cNvSpPr>
            <a:spLocks noGrp="1"/>
          </p:cNvSpPr>
          <p:nvPr>
            <p:ph type="dt" sz="half" idx="10"/>
          </p:nvPr>
        </p:nvSpPr>
        <p:spPr/>
        <p:txBody>
          <a:bodyPr/>
          <a:lstStyle/>
          <a:p>
            <a:fld id="{E63E4299-E08F-4BF3-96F6-871B96EE5F08}"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sp>
        <p:nvSpPr>
          <p:cNvPr id="2" name="Titre 1"/>
          <p:cNvSpPr>
            <a:spLocks noGrp="1"/>
          </p:cNvSpPr>
          <p:nvPr>
            <p:ph type="ctrTitle"/>
          </p:nvPr>
        </p:nvSpPr>
        <p:spPr>
          <a:xfrm>
            <a:off x="611558" y="5085184"/>
            <a:ext cx="7848873" cy="863976"/>
          </a:xfrm>
        </p:spPr>
        <p:txBody>
          <a:bodyPr/>
          <a:lstStyle>
            <a:lvl1pPr algn="l">
              <a:defRPr>
                <a:solidFill>
                  <a:schemeClr val="bg1"/>
                </a:solidFill>
              </a:defRPr>
            </a:lvl1pPr>
          </a:lstStyle>
          <a:p>
            <a:r>
              <a:rPr lang="fr-FR" dirty="0" smtClean="0"/>
              <a:t>Modifiez le style du titre</a:t>
            </a:r>
            <a:endParaRPr lang="fr-FR" dirty="0"/>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46" y="764704"/>
            <a:ext cx="3125273" cy="1260000"/>
          </a:xfrm>
          <a:prstGeom prst="rect">
            <a:avLst/>
          </a:prstGeom>
          <a:ln>
            <a:noFill/>
          </a:ln>
        </p:spPr>
      </p:pic>
    </p:spTree>
    <p:extLst>
      <p:ext uri="{BB962C8B-B14F-4D97-AF65-F5344CB8AC3E}">
        <p14:creationId xmlns:p14="http://schemas.microsoft.com/office/powerpoint/2010/main" val="4220621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Masque_HLPV">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a:lstStyle>
            <a:lvl1pPr>
              <a:defRPr>
                <a:solidFill>
                  <a:srgbClr val="781B96"/>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196752"/>
            <a:ext cx="8229600" cy="492941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9141075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D4F221-950F-4D21-BF8B-4C4DDB3A8114}"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95550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EB9ABA-92F9-431C-BE26-6462252DEB0D}"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255493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C3C935-9866-4C45-98E7-AAA2002DE066}" type="datetime4">
              <a:rPr lang="fr-FR" smtClean="0">
                <a:solidFill>
                  <a:prstClr val="white"/>
                </a:solidFill>
              </a:rPr>
              <a:pPr/>
              <a:t>30 juin 2015</a:t>
            </a:fld>
            <a:endParaRPr lang="fr-FR" dirty="0">
              <a:solidFill>
                <a:prstClr val="white"/>
              </a:solidFill>
            </a:endParaRPr>
          </a:p>
        </p:txBody>
      </p:sp>
      <p:sp>
        <p:nvSpPr>
          <p:cNvPr id="8" name="Espace réservé du pied de page 7"/>
          <p:cNvSpPr>
            <a:spLocks noGrp="1"/>
          </p:cNvSpPr>
          <p:nvPr>
            <p:ph type="ftr" sz="quarter" idx="11"/>
          </p:nvPr>
        </p:nvSpPr>
        <p:spPr/>
        <p:txBody>
          <a:bodyPr/>
          <a:lstStyle/>
          <a:p>
            <a:endParaRPr lang="fr-FR">
              <a:solidFill>
                <a:prstClr val="white"/>
              </a:solidFill>
            </a:endParaRPr>
          </a:p>
        </p:txBody>
      </p:sp>
      <p:sp>
        <p:nvSpPr>
          <p:cNvPr id="9" name="Espace réservé du numéro de diapositive 8"/>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dirty="0">
              <a:solidFill>
                <a:prstClr val="white"/>
              </a:solidFill>
            </a:endParaRP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859767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4EFAA89-043C-4BE7-A64C-5136A31D5C90}" type="datetime4">
              <a:rPr lang="fr-FR" smtClean="0">
                <a:solidFill>
                  <a:prstClr val="white"/>
                </a:solidFill>
              </a:rPr>
              <a:pPr/>
              <a:t>30 juin 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566606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62D455-CA8F-472A-BD34-0390E67AAA90}" type="datetime4">
              <a:rPr lang="fr-FR" smtClean="0">
                <a:solidFill>
                  <a:prstClr val="white"/>
                </a:solidFill>
              </a:rPr>
              <a:pPr/>
              <a:t>30 juin 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white"/>
              </a:solidFill>
            </a:endParaRPr>
          </a:p>
        </p:txBody>
      </p:sp>
      <p:sp>
        <p:nvSpPr>
          <p:cNvPr id="4" name="Espace réservé du numéro de diapositive 3"/>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695968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4D7D7A-F3D1-4674-984A-838EC6452BDC}"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658010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D719F3-BA74-4CA2-A1EE-F6DB2F769535}"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70781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6307B-84ED-4D11-9B78-7DEB6C33686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039323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62AD2F-CD7E-4FA7-BFD9-8F459FE4E29C}"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703566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stretch>
            <a:fillRect/>
          </a:stretch>
        </p:blipFill>
        <p:spPr>
          <a:xfrm>
            <a:off x="323528" y="1071565"/>
            <a:ext cx="8712968" cy="5284786"/>
          </a:xfrm>
          <a:prstGeom prst="rect">
            <a:avLst/>
          </a:prstGeom>
        </p:spPr>
      </p:pic>
      <p:sp>
        <p:nvSpPr>
          <p:cNvPr id="4" name="Espace réservé de la date 3"/>
          <p:cNvSpPr>
            <a:spLocks noGrp="1"/>
          </p:cNvSpPr>
          <p:nvPr>
            <p:ph type="dt" sz="half" idx="10"/>
          </p:nvPr>
        </p:nvSpPr>
        <p:spPr/>
        <p:txBody>
          <a:bodyPr/>
          <a:lstStyle/>
          <a:p>
            <a:fld id="{E63E4299-E08F-4BF3-96F6-871B96EE5F08}"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sp>
        <p:nvSpPr>
          <p:cNvPr id="2" name="Titre 1"/>
          <p:cNvSpPr>
            <a:spLocks noGrp="1"/>
          </p:cNvSpPr>
          <p:nvPr>
            <p:ph type="ctrTitle"/>
          </p:nvPr>
        </p:nvSpPr>
        <p:spPr>
          <a:xfrm>
            <a:off x="611558" y="5085184"/>
            <a:ext cx="7848873" cy="863976"/>
          </a:xfrm>
        </p:spPr>
        <p:txBody>
          <a:bodyPr/>
          <a:lstStyle>
            <a:lvl1pPr algn="l">
              <a:defRPr>
                <a:solidFill>
                  <a:schemeClr val="bg1"/>
                </a:solidFill>
              </a:defRPr>
            </a:lvl1pPr>
          </a:lstStyle>
          <a:p>
            <a:r>
              <a:rPr lang="fr-FR" dirty="0" smtClean="0"/>
              <a:t>Modifiez le style du titre</a:t>
            </a:r>
            <a:endParaRPr lang="fr-FR" dirty="0"/>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46" y="764704"/>
            <a:ext cx="3125273" cy="1260000"/>
          </a:xfrm>
          <a:prstGeom prst="rect">
            <a:avLst/>
          </a:prstGeom>
          <a:ln>
            <a:noFill/>
          </a:ln>
        </p:spPr>
      </p:pic>
    </p:spTree>
    <p:extLst>
      <p:ext uri="{BB962C8B-B14F-4D97-AF65-F5344CB8AC3E}">
        <p14:creationId xmlns:p14="http://schemas.microsoft.com/office/powerpoint/2010/main" val="91393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Masque_HLPV">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a:lstStyle>
            <a:lvl1pPr>
              <a:defRPr>
                <a:solidFill>
                  <a:srgbClr val="781B96"/>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196752"/>
            <a:ext cx="8229600" cy="492941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36948749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D4F221-950F-4D21-BF8B-4C4DDB3A8114}"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604400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EB9ABA-92F9-431C-BE26-6462252DEB0D}"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4127078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C3C935-9866-4C45-98E7-AAA2002DE066}" type="datetime4">
              <a:rPr lang="fr-FR" smtClean="0">
                <a:solidFill>
                  <a:prstClr val="white"/>
                </a:solidFill>
              </a:rPr>
              <a:pPr/>
              <a:t>30 juin 2015</a:t>
            </a:fld>
            <a:endParaRPr lang="fr-FR" dirty="0">
              <a:solidFill>
                <a:prstClr val="white"/>
              </a:solidFill>
            </a:endParaRPr>
          </a:p>
        </p:txBody>
      </p:sp>
      <p:sp>
        <p:nvSpPr>
          <p:cNvPr id="8" name="Espace réservé du pied de page 7"/>
          <p:cNvSpPr>
            <a:spLocks noGrp="1"/>
          </p:cNvSpPr>
          <p:nvPr>
            <p:ph type="ftr" sz="quarter" idx="11"/>
          </p:nvPr>
        </p:nvSpPr>
        <p:spPr/>
        <p:txBody>
          <a:bodyPr/>
          <a:lstStyle/>
          <a:p>
            <a:endParaRPr lang="fr-FR">
              <a:solidFill>
                <a:prstClr val="white"/>
              </a:solidFill>
            </a:endParaRPr>
          </a:p>
        </p:txBody>
      </p:sp>
      <p:sp>
        <p:nvSpPr>
          <p:cNvPr id="9" name="Espace réservé du numéro de diapositive 8"/>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dirty="0">
              <a:solidFill>
                <a:prstClr val="white"/>
              </a:solidFill>
            </a:endParaRP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77012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
        <p:nvSpPr>
          <p:cNvPr id="3" name="Espace réservé du contenu 2"/>
          <p:cNvSpPr>
            <a:spLocks noGrp="1"/>
          </p:cNvSpPr>
          <p:nvPr>
            <p:ph sz="half" idx="1"/>
          </p:nvPr>
        </p:nvSpPr>
        <p:spPr>
          <a:xfrm>
            <a:off x="12192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contenu 3"/>
          <p:cNvSpPr>
            <a:spLocks noGrp="1"/>
          </p:cNvSpPr>
          <p:nvPr>
            <p:ph sz="half" idx="2"/>
          </p:nvPr>
        </p:nvSpPr>
        <p:spPr>
          <a:xfrm>
            <a:off x="4914900" y="1547813"/>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4EFAA89-043C-4BE7-A64C-5136A31D5C90}" type="datetime4">
              <a:rPr lang="fr-FR" smtClean="0">
                <a:solidFill>
                  <a:prstClr val="white"/>
                </a:solidFill>
              </a:rPr>
              <a:pPr/>
              <a:t>30 juin 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5125709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62D455-CA8F-472A-BD34-0390E67AAA90}" type="datetime4">
              <a:rPr lang="fr-FR" smtClean="0">
                <a:solidFill>
                  <a:prstClr val="white"/>
                </a:solidFill>
              </a:rPr>
              <a:pPr/>
              <a:t>30 juin 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white"/>
              </a:solidFill>
            </a:endParaRPr>
          </a:p>
        </p:txBody>
      </p:sp>
      <p:sp>
        <p:nvSpPr>
          <p:cNvPr id="4" name="Espace réservé du numéro de diapositive 3"/>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55009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4D7D7A-F3D1-4674-984A-838EC6452BDC}"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454384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D719F3-BA74-4CA2-A1EE-F6DB2F769535}"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144433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6307B-84ED-4D11-9B78-7DEB6C33686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3942768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62AD2F-CD7E-4FA7-BFD9-8F459FE4E29C}"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501789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stretch>
            <a:fillRect/>
          </a:stretch>
        </p:blipFill>
        <p:spPr>
          <a:xfrm>
            <a:off x="323528" y="1071565"/>
            <a:ext cx="8712968" cy="5284786"/>
          </a:xfrm>
          <a:prstGeom prst="rect">
            <a:avLst/>
          </a:prstGeom>
        </p:spPr>
      </p:pic>
      <p:sp>
        <p:nvSpPr>
          <p:cNvPr id="4" name="Espace réservé de la date 3"/>
          <p:cNvSpPr>
            <a:spLocks noGrp="1"/>
          </p:cNvSpPr>
          <p:nvPr>
            <p:ph type="dt" sz="half" idx="10"/>
          </p:nvPr>
        </p:nvSpPr>
        <p:spPr/>
        <p:txBody>
          <a:bodyPr/>
          <a:lstStyle/>
          <a:p>
            <a:fld id="{E63E4299-E08F-4BF3-96F6-871B96EE5F08}"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sp>
        <p:nvSpPr>
          <p:cNvPr id="2" name="Titre 1"/>
          <p:cNvSpPr>
            <a:spLocks noGrp="1"/>
          </p:cNvSpPr>
          <p:nvPr>
            <p:ph type="ctrTitle"/>
          </p:nvPr>
        </p:nvSpPr>
        <p:spPr>
          <a:xfrm>
            <a:off x="611558" y="5085184"/>
            <a:ext cx="7848873" cy="863976"/>
          </a:xfrm>
        </p:spPr>
        <p:txBody>
          <a:bodyPr/>
          <a:lstStyle>
            <a:lvl1pPr algn="l">
              <a:defRPr>
                <a:solidFill>
                  <a:schemeClr val="bg1"/>
                </a:solidFill>
              </a:defRPr>
            </a:lvl1pPr>
          </a:lstStyle>
          <a:p>
            <a:r>
              <a:rPr lang="fr-FR" dirty="0" smtClean="0"/>
              <a:t>Modifiez le style du titre</a:t>
            </a:r>
            <a:endParaRPr lang="fr-FR" dirty="0"/>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46" y="764704"/>
            <a:ext cx="3125273" cy="1260000"/>
          </a:xfrm>
          <a:prstGeom prst="rect">
            <a:avLst/>
          </a:prstGeom>
          <a:ln>
            <a:noFill/>
          </a:ln>
        </p:spPr>
      </p:pic>
    </p:spTree>
    <p:extLst>
      <p:ext uri="{BB962C8B-B14F-4D97-AF65-F5344CB8AC3E}">
        <p14:creationId xmlns:p14="http://schemas.microsoft.com/office/powerpoint/2010/main" val="828675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Masque_HLPV">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a:lstStyle>
            <a:lvl1pPr>
              <a:defRPr>
                <a:solidFill>
                  <a:srgbClr val="781B96"/>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196752"/>
            <a:ext cx="8229600" cy="492941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412965291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D4F221-950F-4D21-BF8B-4C4DDB3A8114}"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184130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EB9ABA-92F9-431C-BE26-6462252DEB0D}"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831887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en-US"/>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C3C935-9866-4C45-98E7-AAA2002DE066}" type="datetime4">
              <a:rPr lang="fr-FR" smtClean="0">
                <a:solidFill>
                  <a:prstClr val="white"/>
                </a:solidFill>
              </a:rPr>
              <a:pPr/>
              <a:t>30 juin 2015</a:t>
            </a:fld>
            <a:endParaRPr lang="fr-FR" dirty="0">
              <a:solidFill>
                <a:prstClr val="white"/>
              </a:solidFill>
            </a:endParaRPr>
          </a:p>
        </p:txBody>
      </p:sp>
      <p:sp>
        <p:nvSpPr>
          <p:cNvPr id="8" name="Espace réservé du pied de page 7"/>
          <p:cNvSpPr>
            <a:spLocks noGrp="1"/>
          </p:cNvSpPr>
          <p:nvPr>
            <p:ph type="ftr" sz="quarter" idx="11"/>
          </p:nvPr>
        </p:nvSpPr>
        <p:spPr/>
        <p:txBody>
          <a:bodyPr/>
          <a:lstStyle/>
          <a:p>
            <a:endParaRPr lang="fr-FR">
              <a:solidFill>
                <a:prstClr val="white"/>
              </a:solidFill>
            </a:endParaRPr>
          </a:p>
        </p:txBody>
      </p:sp>
      <p:sp>
        <p:nvSpPr>
          <p:cNvPr id="9" name="Espace réservé du numéro de diapositive 8"/>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dirty="0">
              <a:solidFill>
                <a:prstClr val="white"/>
              </a:solidFill>
            </a:endParaRP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550096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4EFAA89-043C-4BE7-A64C-5136A31D5C90}" type="datetime4">
              <a:rPr lang="fr-FR" smtClean="0">
                <a:solidFill>
                  <a:prstClr val="white"/>
                </a:solidFill>
              </a:rPr>
              <a:pPr/>
              <a:t>30 juin 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195205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62D455-CA8F-472A-BD34-0390E67AAA90}" type="datetime4">
              <a:rPr lang="fr-FR" smtClean="0">
                <a:solidFill>
                  <a:prstClr val="white"/>
                </a:solidFill>
              </a:rPr>
              <a:pPr/>
              <a:t>30 juin 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white"/>
              </a:solidFill>
            </a:endParaRPr>
          </a:p>
        </p:txBody>
      </p:sp>
      <p:sp>
        <p:nvSpPr>
          <p:cNvPr id="4" name="Espace réservé du numéro de diapositive 3"/>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771030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4D7D7A-F3D1-4674-984A-838EC6452BDC}"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3148771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D719F3-BA74-4CA2-A1EE-F6DB2F769535}"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855962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6307B-84ED-4D11-9B78-7DEB6C33686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159314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62AD2F-CD7E-4FA7-BFD9-8F459FE4E29C}"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947184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stretch>
            <a:fillRect/>
          </a:stretch>
        </p:blipFill>
        <p:spPr>
          <a:xfrm>
            <a:off x="323528" y="1071565"/>
            <a:ext cx="8712968" cy="5284786"/>
          </a:xfrm>
          <a:prstGeom prst="rect">
            <a:avLst/>
          </a:prstGeom>
        </p:spPr>
      </p:pic>
      <p:sp>
        <p:nvSpPr>
          <p:cNvPr id="4" name="Espace réservé de la date 3"/>
          <p:cNvSpPr>
            <a:spLocks noGrp="1"/>
          </p:cNvSpPr>
          <p:nvPr>
            <p:ph type="dt" sz="half" idx="10"/>
          </p:nvPr>
        </p:nvSpPr>
        <p:spPr/>
        <p:txBody>
          <a:bodyPr/>
          <a:lstStyle/>
          <a:p>
            <a:fld id="{E63E4299-E08F-4BF3-96F6-871B96EE5F08}"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sp>
        <p:nvSpPr>
          <p:cNvPr id="2" name="Titre 1"/>
          <p:cNvSpPr>
            <a:spLocks noGrp="1"/>
          </p:cNvSpPr>
          <p:nvPr>
            <p:ph type="ctrTitle"/>
          </p:nvPr>
        </p:nvSpPr>
        <p:spPr>
          <a:xfrm>
            <a:off x="611558" y="5085184"/>
            <a:ext cx="7848873" cy="863976"/>
          </a:xfrm>
        </p:spPr>
        <p:txBody>
          <a:bodyPr/>
          <a:lstStyle>
            <a:lvl1pPr algn="l">
              <a:defRPr>
                <a:solidFill>
                  <a:schemeClr val="bg1"/>
                </a:solidFill>
              </a:defRPr>
            </a:lvl1pPr>
          </a:lstStyle>
          <a:p>
            <a:r>
              <a:rPr lang="fr-FR" dirty="0" smtClean="0"/>
              <a:t>Modifiez le style du titre</a:t>
            </a:r>
            <a:endParaRPr lang="fr-FR" dirty="0"/>
          </a:p>
        </p:txBody>
      </p:sp>
      <p:pic>
        <p:nvPicPr>
          <p:cNvPr id="15" name="Imag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9046" y="764704"/>
            <a:ext cx="3125273" cy="1260000"/>
          </a:xfrm>
          <a:prstGeom prst="rect">
            <a:avLst/>
          </a:prstGeom>
          <a:ln>
            <a:noFill/>
          </a:ln>
        </p:spPr>
      </p:pic>
    </p:spTree>
    <p:extLst>
      <p:ext uri="{BB962C8B-B14F-4D97-AF65-F5344CB8AC3E}">
        <p14:creationId xmlns:p14="http://schemas.microsoft.com/office/powerpoint/2010/main" val="2402662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Masque_HLPV">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a:lstStyle>
            <a:lvl1pPr>
              <a:defRPr>
                <a:solidFill>
                  <a:srgbClr val="781B96"/>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1196752"/>
            <a:ext cx="8229600" cy="492941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64815624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5D4F221-950F-4D21-BF8B-4C4DDB3A8114}"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81063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Cliquez pour modifier le style du titre</a:t>
            </a:r>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0EB9ABA-92F9-431C-BE26-6462252DEB0D}"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42094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123728" y="274638"/>
            <a:ext cx="6563071"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C3C935-9866-4C45-98E7-AAA2002DE066}" type="datetime4">
              <a:rPr lang="fr-FR" smtClean="0">
                <a:solidFill>
                  <a:prstClr val="white"/>
                </a:solidFill>
              </a:rPr>
              <a:pPr/>
              <a:t>30 juin 2015</a:t>
            </a:fld>
            <a:endParaRPr lang="fr-FR" dirty="0">
              <a:solidFill>
                <a:prstClr val="white"/>
              </a:solidFill>
            </a:endParaRPr>
          </a:p>
        </p:txBody>
      </p:sp>
      <p:sp>
        <p:nvSpPr>
          <p:cNvPr id="8" name="Espace réservé du pied de page 7"/>
          <p:cNvSpPr>
            <a:spLocks noGrp="1"/>
          </p:cNvSpPr>
          <p:nvPr>
            <p:ph type="ftr" sz="quarter" idx="11"/>
          </p:nvPr>
        </p:nvSpPr>
        <p:spPr/>
        <p:txBody>
          <a:bodyPr/>
          <a:lstStyle/>
          <a:p>
            <a:endParaRPr lang="fr-FR">
              <a:solidFill>
                <a:prstClr val="white"/>
              </a:solidFill>
            </a:endParaRPr>
          </a:p>
        </p:txBody>
      </p:sp>
      <p:sp>
        <p:nvSpPr>
          <p:cNvPr id="9" name="Espace réservé du numéro de diapositive 8"/>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dirty="0">
              <a:solidFill>
                <a:prstClr val="white"/>
              </a:solidFill>
            </a:endParaRP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8398090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037390" y="274638"/>
            <a:ext cx="6649409" cy="529272"/>
          </a:xfrm>
        </p:spPr>
        <p:txBody>
          <a:bodyPr vert="horz" lIns="91440" tIns="45720" rIns="91440" bIns="45720" rtlCol="0" anchor="ctr">
            <a:normAutofit/>
          </a:bodyPr>
          <a:lstStyle>
            <a:lvl1pPr>
              <a:defRPr lang="fr-FR" dirty="0">
                <a:solidFill>
                  <a:srgbClr val="781B96"/>
                </a:solidFill>
              </a:defRPr>
            </a:lvl1pPr>
          </a:lstStyle>
          <a:p>
            <a:pPr lvl="0"/>
            <a:r>
              <a:rPr lang="fr-FR" dirty="0" smtClean="0"/>
              <a:t>Modifiez le style du titre</a:t>
            </a:r>
            <a:endParaRPr lang="fr-FR" dirty="0"/>
          </a:p>
        </p:txBody>
      </p:sp>
      <p:sp>
        <p:nvSpPr>
          <p:cNvPr id="3" name="Espace réservé de la date 2"/>
          <p:cNvSpPr>
            <a:spLocks noGrp="1"/>
          </p:cNvSpPr>
          <p:nvPr>
            <p:ph type="dt" sz="half" idx="10"/>
          </p:nvPr>
        </p:nvSpPr>
        <p:spPr/>
        <p:txBody>
          <a:bodyPr/>
          <a:lstStyle/>
          <a:p>
            <a:fld id="{B4EFAA89-043C-4BE7-A64C-5136A31D5C90}" type="datetime4">
              <a:rPr lang="fr-FR" smtClean="0">
                <a:solidFill>
                  <a:prstClr val="white"/>
                </a:solidFill>
              </a:rPr>
              <a:pPr/>
              <a:t>30 juin 2015</a:t>
            </a:fld>
            <a:endParaRPr lang="fr-FR">
              <a:solidFill>
                <a:prstClr val="white"/>
              </a:solidFill>
            </a:endParaRPr>
          </a:p>
        </p:txBody>
      </p:sp>
      <p:sp>
        <p:nvSpPr>
          <p:cNvPr id="4" name="Espace réservé du pied de page 3"/>
          <p:cNvSpPr>
            <a:spLocks noGrp="1"/>
          </p:cNvSpPr>
          <p:nvPr>
            <p:ph type="ftr" sz="quarter" idx="11"/>
          </p:nvPr>
        </p:nvSpPr>
        <p:spPr/>
        <p:txBody>
          <a:bodyPr/>
          <a:lstStyle/>
          <a:p>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213692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B62D455-CA8F-472A-BD34-0390E67AAA90}" type="datetime4">
              <a:rPr lang="fr-FR" smtClean="0">
                <a:solidFill>
                  <a:prstClr val="white"/>
                </a:solidFill>
              </a:rPr>
              <a:pPr/>
              <a:t>30 juin 2015</a:t>
            </a:fld>
            <a:endParaRPr lang="fr-FR">
              <a:solidFill>
                <a:prstClr val="white"/>
              </a:solidFill>
            </a:endParaRPr>
          </a:p>
        </p:txBody>
      </p:sp>
      <p:sp>
        <p:nvSpPr>
          <p:cNvPr id="3" name="Espace réservé du pied de page 2"/>
          <p:cNvSpPr>
            <a:spLocks noGrp="1"/>
          </p:cNvSpPr>
          <p:nvPr>
            <p:ph type="ftr" sz="quarter" idx="11"/>
          </p:nvPr>
        </p:nvSpPr>
        <p:spPr/>
        <p:txBody>
          <a:bodyPr/>
          <a:lstStyle/>
          <a:p>
            <a:endParaRPr lang="fr-FR">
              <a:solidFill>
                <a:prstClr val="white"/>
              </a:solidFill>
            </a:endParaRPr>
          </a:p>
        </p:txBody>
      </p:sp>
      <p:sp>
        <p:nvSpPr>
          <p:cNvPr id="4" name="Espace réservé du numéro de diapositive 3"/>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9409714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34D7D7A-F3D1-4674-984A-838EC6452BDC}"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570311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781B96"/>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0D719F3-BA74-4CA2-A1EE-F6DB2F769535}" type="datetime4">
              <a:rPr lang="fr-FR" smtClean="0">
                <a:solidFill>
                  <a:prstClr val="white"/>
                </a:solidFill>
              </a:rPr>
              <a:pPr/>
              <a:t>30 juin 2015</a:t>
            </a:fld>
            <a:endParaRPr lang="fr-FR">
              <a:solidFill>
                <a:prstClr val="white"/>
              </a:solidFill>
            </a:endParaRPr>
          </a:p>
        </p:txBody>
      </p:sp>
      <p:sp>
        <p:nvSpPr>
          <p:cNvPr id="6" name="Espace réservé du pied de page 5"/>
          <p:cNvSpPr>
            <a:spLocks noGrp="1"/>
          </p:cNvSpPr>
          <p:nvPr>
            <p:ph type="ftr" sz="quarter" idx="11"/>
          </p:nvPr>
        </p:nvSpPr>
        <p:spPr/>
        <p:txBody>
          <a:bodyPr/>
          <a:lstStyle/>
          <a:p>
            <a:endParaRPr lang="fr-FR">
              <a:solidFill>
                <a:prstClr val="white"/>
              </a:solidFill>
            </a:endParaRPr>
          </a:p>
        </p:txBody>
      </p:sp>
      <p:sp>
        <p:nvSpPr>
          <p:cNvPr id="7" name="Espace réservé du numéro de diapositive 6"/>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42780614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46307B-84ED-4D11-9B78-7DEB6C336867}"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1996131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781B96"/>
                </a:solidFill>
              </a:defRPr>
            </a:lvl1p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B62AD2F-CD7E-4FA7-BFD9-8F459FE4E29C}" type="datetime4">
              <a:rPr lang="fr-FR" smtClean="0">
                <a:solidFill>
                  <a:prstClr val="white"/>
                </a:solidFill>
              </a:rPr>
              <a:pPr/>
              <a:t>30 juin 2015</a:t>
            </a:fld>
            <a:endParaRPr lang="fr-FR">
              <a:solidFill>
                <a:prstClr val="white"/>
              </a:solidFill>
            </a:endParaRPr>
          </a:p>
        </p:txBody>
      </p:sp>
      <p:sp>
        <p:nvSpPr>
          <p:cNvPr id="5" name="Espace réservé du pied de page 4"/>
          <p:cNvSpPr>
            <a:spLocks noGrp="1"/>
          </p:cNvSpPr>
          <p:nvPr>
            <p:ph type="ftr" sz="quarter" idx="11"/>
          </p:nvPr>
        </p:nvSpPr>
        <p:spPr/>
        <p:txBody>
          <a:bodyPr/>
          <a:lstStyle/>
          <a:p>
            <a:endParaRPr lang="fr-FR">
              <a:solidFill>
                <a:prstClr val="white"/>
              </a:solidFill>
            </a:endParaRPr>
          </a:p>
        </p:txBody>
      </p:sp>
      <p:sp>
        <p:nvSpPr>
          <p:cNvPr id="6" name="Espace réservé du numéro de diapositive 5"/>
          <p:cNvSpPr>
            <a:spLocks noGrp="1"/>
          </p:cNvSpPr>
          <p:nvPr>
            <p:ph type="sldNum" sz="quarter" idx="12"/>
          </p:nvPr>
        </p:nvSpPr>
        <p:spPr/>
        <p:txBody>
          <a:bodyPr/>
          <a:lstStyle/>
          <a:p>
            <a:fld id="{A399BAF5-F4DC-4A53-A068-849C7AA48D8E}"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2" y="263910"/>
            <a:ext cx="1473533" cy="540000"/>
          </a:xfrm>
          <a:prstGeom prst="rect">
            <a:avLst/>
          </a:prstGeom>
        </p:spPr>
      </p:pic>
    </p:spTree>
    <p:extLst>
      <p:ext uri="{BB962C8B-B14F-4D97-AF65-F5344CB8AC3E}">
        <p14:creationId xmlns:p14="http://schemas.microsoft.com/office/powerpoint/2010/main" val="38789613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1204913"/>
            <a:ext cx="244792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250"/>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Espace réservé du titre 1"/>
          <p:cNvSpPr>
            <a:spLocks noGrp="1"/>
          </p:cNvSpPr>
          <p:nvPr>
            <p:ph type="ctrTitle"/>
          </p:nvPr>
        </p:nvSpPr>
        <p:spPr>
          <a:xfrm>
            <a:off x="3203575" y="2130425"/>
            <a:ext cx="5254625" cy="1470025"/>
          </a:xfrm>
        </p:spPr>
        <p:txBody>
          <a:bodyPr/>
          <a:lstStyle>
            <a:lvl1pPr>
              <a:defRPr sz="2500" smtClean="0">
                <a:solidFill>
                  <a:srgbClr val="002395"/>
                </a:solidFill>
                <a:latin typeface="Calibri" pitchFamily="34" charset="0"/>
              </a:defRPr>
            </a:lvl1pPr>
          </a:lstStyle>
          <a:p>
            <a:r>
              <a:rPr lang="fr-FR" smtClean="0"/>
              <a:t>Cliquez pour modifier le style du titre</a:t>
            </a:r>
          </a:p>
        </p:txBody>
      </p:sp>
      <p:sp>
        <p:nvSpPr>
          <p:cNvPr id="32776" name="Espace réservé du texte 2"/>
          <p:cNvSpPr>
            <a:spLocks noGrp="1"/>
          </p:cNvSpPr>
          <p:nvPr>
            <p:ph type="subTitle" idx="1"/>
          </p:nvPr>
        </p:nvSpPr>
        <p:spPr>
          <a:xfrm>
            <a:off x="3203575" y="3886200"/>
            <a:ext cx="5256213" cy="1752600"/>
          </a:xfrm>
        </p:spPr>
        <p:txBody>
          <a:bodyPr/>
          <a:lstStyle>
            <a:lvl1pPr marL="0" indent="0">
              <a:buFont typeface="Arial" charset="0"/>
              <a:buNone/>
              <a:defRPr sz="2400" smtClean="0">
                <a:solidFill>
                  <a:srgbClr val="7AB800"/>
                </a:solidFill>
                <a:latin typeface="Calibri" pitchFamily="34" charset="0"/>
              </a:defRPr>
            </a:lvl1pPr>
          </a:lstStyle>
          <a:p>
            <a:r>
              <a:rPr lang="fr-FR" smtClean="0"/>
              <a:t>Cliquez pour modifier le style des sous-titres du masque</a:t>
            </a:r>
          </a:p>
        </p:txBody>
      </p:sp>
    </p:spTree>
    <p:extLst>
      <p:ext uri="{BB962C8B-B14F-4D97-AF65-F5344CB8AC3E}">
        <p14:creationId xmlns:p14="http://schemas.microsoft.com/office/powerpoint/2010/main" val="292893932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Connecteur droit 3"/>
          <p:cNvCxnSpPr/>
          <p:nvPr/>
        </p:nvCxnSpPr>
        <p:spPr>
          <a:xfrm>
            <a:off x="285750" y="785813"/>
            <a:ext cx="8572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rot="16200000" flipH="1">
            <a:off x="-1704182" y="3250407"/>
            <a:ext cx="621506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338" y="142875"/>
            <a:ext cx="9191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16675"/>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439652" y="214290"/>
            <a:ext cx="7896940" cy="454048"/>
          </a:xfrm>
        </p:spPr>
        <p:txBody>
          <a:bodyPr>
            <a:noAutofit/>
          </a:bodyPr>
          <a:lstStyle>
            <a:lvl1pPr algn="l">
              <a:defRPr sz="3200" b="1"/>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1403349" y="785813"/>
            <a:ext cx="7115196" cy="5715040"/>
          </a:xfrm>
        </p:spPr>
        <p:txBody>
          <a:bodyPr>
            <a:normAutofit/>
          </a:bodyPr>
          <a:lstStyle>
            <a:lvl1pPr>
              <a:defRPr sz="2000" b="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4403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cxnSp>
        <p:nvCxnSpPr>
          <p:cNvPr id="4" name="Connecteur droit 3"/>
          <p:cNvCxnSpPr/>
          <p:nvPr/>
        </p:nvCxnSpPr>
        <p:spPr>
          <a:xfrm>
            <a:off x="285750" y="785813"/>
            <a:ext cx="8572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338" y="142875"/>
            <a:ext cx="9191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16675"/>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userDrawn="1"/>
        </p:nvCxnSpPr>
        <p:spPr>
          <a:xfrm rot="5400000">
            <a:off x="-2456656" y="3672682"/>
            <a:ext cx="548798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1331913" y="214290"/>
            <a:ext cx="7668579" cy="368280"/>
          </a:xfrm>
        </p:spPr>
        <p:txBody>
          <a:bodyPr>
            <a:noAutofit/>
          </a:bodyPr>
          <a:lstStyle>
            <a:lvl1pPr algn="l">
              <a:defRPr sz="3200" b="1"/>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251520" y="872716"/>
            <a:ext cx="8748972" cy="571504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782826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cxnSp>
        <p:nvCxnSpPr>
          <p:cNvPr id="4" name="Connecteur droit 3"/>
          <p:cNvCxnSpPr/>
          <p:nvPr/>
        </p:nvCxnSpPr>
        <p:spPr>
          <a:xfrm>
            <a:off x="285750" y="785813"/>
            <a:ext cx="85725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338" y="142875"/>
            <a:ext cx="919162"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416675"/>
            <a:ext cx="91440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331913" y="214290"/>
            <a:ext cx="7668579" cy="368280"/>
          </a:xfrm>
        </p:spPr>
        <p:txBody>
          <a:bodyPr>
            <a:noAutofit/>
          </a:bodyPr>
          <a:lstStyle>
            <a:lvl1pPr algn="l">
              <a:defRPr sz="3200" b="1"/>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109278" y="872716"/>
            <a:ext cx="9034722" cy="5715040"/>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966938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24879514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18800629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15876038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F597F8-0141-4DE6-97F8-3D01EFC1D078}"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extLst>
      <p:ext uri="{BB962C8B-B14F-4D97-AF65-F5344CB8AC3E}">
        <p14:creationId xmlns:p14="http://schemas.microsoft.com/office/powerpoint/2010/main" val="1072085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403880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20284867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3364336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4F597F8-0141-4DE6-97F8-3D01EFC1D078}" type="slidenum">
              <a:rPr lang="fr-FR" smtClean="0">
                <a:solidFill>
                  <a:srgbClr val="434342"/>
                </a:solidFill>
              </a:rPr>
              <a:pPr/>
              <a:t>‹N°›</a:t>
            </a:fld>
            <a:endParaRPr lang="fr-FR">
              <a:solidFill>
                <a:srgbClr val="434342"/>
              </a:solidFill>
            </a:endParaRPr>
          </a:p>
        </p:txBody>
      </p:sp>
    </p:spTree>
    <p:extLst>
      <p:ext uri="{BB962C8B-B14F-4D97-AF65-F5344CB8AC3E}">
        <p14:creationId xmlns:p14="http://schemas.microsoft.com/office/powerpoint/2010/main" val="300941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19562319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937537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EA4B4AA-BF34-4B4C-8CDD-A799C13E8D2B}" type="datetimeFigureOut">
              <a:rPr lang="fr-FR" smtClean="0"/>
              <a:pPr/>
              <a:t>30/06/2015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F597F8-0141-4DE6-97F8-3D01EFC1D078}" type="slidenum">
              <a:rPr lang="fr-FR" smtClean="0"/>
              <a:pPr/>
              <a:t>‹N°›</a:t>
            </a:fld>
            <a:endParaRPr lang="fr-FR"/>
          </a:p>
        </p:txBody>
      </p:sp>
    </p:spTree>
    <p:extLst>
      <p:ext uri="{BB962C8B-B14F-4D97-AF65-F5344CB8AC3E}">
        <p14:creationId xmlns:p14="http://schemas.microsoft.com/office/powerpoint/2010/main" val="290700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theme" Target="../theme/theme7.xml"/><Relationship Id="rId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0663"/>
            <a:ext cx="8153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 Cliquez pour modifier le style du titre</a:t>
            </a:r>
            <a:br>
              <a:rPr lang="fr-FR" smtClean="0"/>
            </a:br>
            <a:r>
              <a:rPr lang="fr-FR" smtClean="0"/>
              <a:t> du masque</a:t>
            </a:r>
          </a:p>
        </p:txBody>
      </p:sp>
      <p:sp>
        <p:nvSpPr>
          <p:cNvPr id="1027" name="Rectangle 3"/>
          <p:cNvSpPr>
            <a:spLocks noGrp="1" noChangeArrowheads="1"/>
          </p:cNvSpPr>
          <p:nvPr>
            <p:ph type="body" idx="1"/>
          </p:nvPr>
        </p:nvSpPr>
        <p:spPr bwMode="auto">
          <a:xfrm>
            <a:off x="1219200" y="1547813"/>
            <a:ext cx="7239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 xxxxxxxxxxxxxxxxxxx                                                                                                                                                                                                                                                                                </a:t>
            </a:r>
          </a:p>
          <a:p>
            <a:pPr lvl="1"/>
            <a:r>
              <a:rPr lang="fr-FR" smtClean="0"/>
              <a:t>Deuxième niveau</a:t>
            </a:r>
          </a:p>
          <a:p>
            <a:pPr lvl="2"/>
            <a:r>
              <a:rPr lang="fr-FR" smtClean="0"/>
              <a:t> Troisième niveau</a:t>
            </a:r>
          </a:p>
        </p:txBody>
      </p:sp>
      <p:pic>
        <p:nvPicPr>
          <p:cNvPr id="1038" name="Picture 14" descr="ARS-TERRITOIRE GRAPHIQUE"/>
          <p:cNvPicPr>
            <a:picLocks noChangeAspect="1" noChangeArrowheads="1"/>
          </p:cNvPicPr>
          <p:nvPr userDrawn="1"/>
        </p:nvPicPr>
        <p:blipFill>
          <a:blip r:embed="rId14"/>
          <a:srcRect/>
          <a:stretch>
            <a:fillRect/>
          </a:stretch>
        </p:blipFill>
        <p:spPr bwMode="auto">
          <a:xfrm>
            <a:off x="0" y="6096000"/>
            <a:ext cx="9144000" cy="381000"/>
          </a:xfrm>
          <a:prstGeom prst="rect">
            <a:avLst/>
          </a:prstGeom>
          <a:noFill/>
        </p:spPr>
      </p:pic>
      <p:sp>
        <p:nvSpPr>
          <p:cNvPr id="11" name="Rectangle 10"/>
          <p:cNvSpPr>
            <a:spLocks noChangeArrowheads="1"/>
          </p:cNvSpPr>
          <p:nvPr userDrawn="1"/>
        </p:nvSpPr>
        <p:spPr bwMode="auto">
          <a:xfrm>
            <a:off x="8763000" y="6477000"/>
            <a:ext cx="457200" cy="457200"/>
          </a:xfrm>
          <a:prstGeom prst="rect">
            <a:avLst/>
          </a:prstGeom>
          <a:noFill/>
          <a:ln w="9525">
            <a:noFill/>
            <a:miter lim="800000"/>
            <a:headEnd/>
            <a:tailEnd/>
          </a:ln>
        </p:spPr>
        <p:txBody>
          <a:bodyPr/>
          <a:lstStyle/>
          <a:p>
            <a:pPr algn="r">
              <a:spcBef>
                <a:spcPct val="0"/>
              </a:spcBef>
            </a:pPr>
            <a:fld id="{6FC1A477-41EF-4C51-A999-B9EA2EABFB47}" type="slidenum">
              <a:rPr lang="fr-FR"/>
              <a:pPr algn="r">
                <a:spcBef>
                  <a:spcPct val="0"/>
                </a:spcBef>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hf sldNum="0" hdr="0"/>
  <p:txStyles>
    <p:titleStyle>
      <a:lvl1pPr marL="8159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mj-lt"/>
          <a:ea typeface="+mj-ea"/>
          <a:cs typeface="+mj-cs"/>
        </a:defRPr>
      </a:lvl1pPr>
      <a:lvl2pPr marL="8159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2pPr>
      <a:lvl3pPr marL="8159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3pPr>
      <a:lvl4pPr marL="8159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4pPr>
      <a:lvl5pPr marL="8159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9pPr>
    </p:titleStyle>
    <p:bodyStyle>
      <a:lvl1pPr marL="858838" indent="-858838" algn="l" rtl="0" fontAlgn="base">
        <a:spcBef>
          <a:spcPct val="20000"/>
        </a:spcBef>
        <a:spcAft>
          <a:spcPct val="0"/>
        </a:spcAft>
        <a:buSzPct val="55000"/>
        <a:buBlip>
          <a:blip r:embed="rId16"/>
        </a:buBlip>
        <a:defRPr sz="1700">
          <a:solidFill>
            <a:schemeClr val="tx1"/>
          </a:solidFill>
          <a:latin typeface="+mn-lt"/>
          <a:ea typeface="+mn-ea"/>
          <a:cs typeface="+mn-cs"/>
        </a:defRPr>
      </a:lvl1pPr>
      <a:lvl2pPr marL="1484313" indent="-153988" algn="l" rtl="0" fontAlgn="base">
        <a:spcBef>
          <a:spcPct val="20000"/>
        </a:spcBef>
        <a:spcAft>
          <a:spcPct val="0"/>
        </a:spcAft>
        <a:buSzPct val="150000"/>
        <a:buChar char="-"/>
        <a:defRPr sz="1500">
          <a:solidFill>
            <a:schemeClr val="tx1"/>
          </a:solidFill>
          <a:latin typeface="+mn-lt"/>
        </a:defRPr>
      </a:lvl2pPr>
      <a:lvl3pPr marL="1905000" algn="l" rtl="0" fontAlgn="base">
        <a:spcBef>
          <a:spcPct val="20000"/>
        </a:spcBef>
        <a:spcAft>
          <a:spcPct val="0"/>
        </a:spcAft>
        <a:buChar char="-"/>
        <a:defRPr sz="1200">
          <a:solidFill>
            <a:schemeClr val="tx1"/>
          </a:solidFill>
          <a:latin typeface="+mn-lt"/>
        </a:defRPr>
      </a:lvl3pPr>
      <a:lvl4pPr marL="2701925" indent="-228600" algn="l" rtl="0" fontAlgn="base">
        <a:spcBef>
          <a:spcPct val="20000"/>
        </a:spcBef>
        <a:spcAft>
          <a:spcPct val="0"/>
        </a:spcAft>
        <a:buChar char="–"/>
        <a:defRPr sz="2000">
          <a:solidFill>
            <a:schemeClr val="tx1"/>
          </a:solidFill>
          <a:latin typeface="Times New Roman" pitchFamily="18" charset="0"/>
        </a:defRPr>
      </a:lvl4pPr>
      <a:lvl5pPr marL="3121025" indent="-228600" algn="l" rtl="0" fontAlgn="base">
        <a:spcBef>
          <a:spcPct val="20000"/>
        </a:spcBef>
        <a:spcAft>
          <a:spcPct val="0"/>
        </a:spcAft>
        <a:buChar char="»"/>
        <a:defRPr sz="2000">
          <a:solidFill>
            <a:schemeClr val="tx1"/>
          </a:solidFill>
          <a:latin typeface="Times New Roman" pitchFamily="18" charset="0"/>
        </a:defRPr>
      </a:lvl5pPr>
      <a:lvl6pPr marL="3578225" indent="-228600" algn="l" rtl="0" fontAlgn="base">
        <a:spcBef>
          <a:spcPct val="20000"/>
        </a:spcBef>
        <a:spcAft>
          <a:spcPct val="0"/>
        </a:spcAft>
        <a:buChar char="»"/>
        <a:defRPr sz="2000">
          <a:solidFill>
            <a:schemeClr val="tx1"/>
          </a:solidFill>
          <a:latin typeface="Times New Roman" pitchFamily="18" charset="0"/>
        </a:defRPr>
      </a:lvl6pPr>
      <a:lvl7pPr marL="4035425" indent="-228600" algn="l" rtl="0" fontAlgn="base">
        <a:spcBef>
          <a:spcPct val="20000"/>
        </a:spcBef>
        <a:spcAft>
          <a:spcPct val="0"/>
        </a:spcAft>
        <a:buChar char="»"/>
        <a:defRPr sz="2000">
          <a:solidFill>
            <a:schemeClr val="tx1"/>
          </a:solidFill>
          <a:latin typeface="Times New Roman" pitchFamily="18" charset="0"/>
        </a:defRPr>
      </a:lvl7pPr>
      <a:lvl8pPr marL="4492625" indent="-228600" algn="l" rtl="0" fontAlgn="base">
        <a:spcBef>
          <a:spcPct val="20000"/>
        </a:spcBef>
        <a:spcAft>
          <a:spcPct val="0"/>
        </a:spcAft>
        <a:buChar char="»"/>
        <a:defRPr sz="2000">
          <a:solidFill>
            <a:schemeClr val="tx1"/>
          </a:solidFill>
          <a:latin typeface="Times New Roman" pitchFamily="18" charset="0"/>
        </a:defRPr>
      </a:lvl8pPr>
      <a:lvl9pPr marL="4949825"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80698"/>
            <a:ext cx="9144000" cy="360000"/>
          </a:xfrm>
          <a:prstGeom prst="rect">
            <a:avLst/>
          </a:prstGeom>
          <a:solidFill>
            <a:srgbClr val="780F9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prstClr val="white"/>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80698"/>
            <a:ext cx="2133600" cy="365125"/>
          </a:xfrm>
          <a:prstGeom prst="rect">
            <a:avLst/>
          </a:prstGeom>
        </p:spPr>
        <p:txBody>
          <a:bodyPr vert="horz" lIns="91440" tIns="45720" rIns="91440" bIns="45720" rtlCol="0" anchor="ctr"/>
          <a:lstStyle>
            <a:lvl1pPr algn="l">
              <a:defRPr sz="1100">
                <a:solidFill>
                  <a:schemeClr val="bg1"/>
                </a:solidFill>
              </a:defRPr>
            </a:lvl1pPr>
          </a:lstStyle>
          <a:p>
            <a:pPr fontAlgn="auto">
              <a:spcBef>
                <a:spcPts val="0"/>
              </a:spcBef>
              <a:spcAft>
                <a:spcPts val="0"/>
              </a:spcAft>
            </a:pPr>
            <a:fld id="{5B16A9AC-A7C6-40A2-A406-60DBA072256D}" type="datetime4">
              <a:rPr lang="fr-FR" smtClean="0">
                <a:solidFill>
                  <a:prstClr val="white"/>
                </a:solidFill>
                <a:latin typeface="Calibri"/>
              </a:rPr>
              <a:pPr fontAlgn="auto">
                <a:spcBef>
                  <a:spcPts val="0"/>
                </a:spcBef>
                <a:spcAft>
                  <a:spcPts val="0"/>
                </a:spcAft>
              </a:pPr>
              <a:t>30 juin 2015</a:t>
            </a:fld>
            <a:endParaRPr lang="fr-FR" dirty="0">
              <a:solidFill>
                <a:prstClr val="white"/>
              </a:solidFill>
              <a:latin typeface="Calibri"/>
            </a:endParaRPr>
          </a:p>
        </p:txBody>
      </p:sp>
      <p:sp>
        <p:nvSpPr>
          <p:cNvPr id="5" name="Espace réservé du pied de page 4"/>
          <p:cNvSpPr>
            <a:spLocks noGrp="1"/>
          </p:cNvSpPr>
          <p:nvPr>
            <p:ph type="ftr" sz="quarter" idx="3"/>
          </p:nvPr>
        </p:nvSpPr>
        <p:spPr>
          <a:xfrm>
            <a:off x="3124200" y="6475573"/>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fr-FR" dirty="0">
              <a:solidFill>
                <a:prstClr val="white"/>
              </a:solidFill>
              <a:latin typeface="Calibri"/>
            </a:endParaRPr>
          </a:p>
        </p:txBody>
      </p:sp>
      <p:sp>
        <p:nvSpPr>
          <p:cNvPr id="6" name="Espace réservé du numéro de diapositive 5"/>
          <p:cNvSpPr>
            <a:spLocks noGrp="1"/>
          </p:cNvSpPr>
          <p:nvPr>
            <p:ph type="sldNum" sz="quarter" idx="4"/>
          </p:nvPr>
        </p:nvSpPr>
        <p:spPr>
          <a:xfrm>
            <a:off x="6553200" y="648069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A399BAF5-F4DC-4A53-A068-849C7AA48D8E}" type="slidenum">
              <a:rPr lang="fr-FR" smtClean="0">
                <a:solidFill>
                  <a:prstClr val="white"/>
                </a:solidFill>
                <a:latin typeface="Calibri"/>
              </a:rPr>
              <a:pPr fontAlgn="auto">
                <a:spcBef>
                  <a:spcPts val="0"/>
                </a:spcBef>
                <a:spcAft>
                  <a:spcPts val="0"/>
                </a:spcAft>
              </a:pPr>
              <a:t>‹N°›</a:t>
            </a:fld>
            <a:endParaRPr lang="fr-FR" dirty="0">
              <a:solidFill>
                <a:prstClr val="white"/>
              </a:solidFill>
              <a:latin typeface="Calibri"/>
            </a:endParaRPr>
          </a:p>
        </p:txBody>
      </p:sp>
    </p:spTree>
    <p:extLst>
      <p:ext uri="{BB962C8B-B14F-4D97-AF65-F5344CB8AC3E}">
        <p14:creationId xmlns:p14="http://schemas.microsoft.com/office/powerpoint/2010/main" val="15983088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80698"/>
            <a:ext cx="9144000" cy="360000"/>
          </a:xfrm>
          <a:prstGeom prst="rect">
            <a:avLst/>
          </a:prstGeom>
          <a:solidFill>
            <a:srgbClr val="780F9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prstClr val="white"/>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80698"/>
            <a:ext cx="2133600" cy="365125"/>
          </a:xfrm>
          <a:prstGeom prst="rect">
            <a:avLst/>
          </a:prstGeom>
        </p:spPr>
        <p:txBody>
          <a:bodyPr vert="horz" lIns="91440" tIns="45720" rIns="91440" bIns="45720" rtlCol="0" anchor="ctr"/>
          <a:lstStyle>
            <a:lvl1pPr algn="l">
              <a:defRPr sz="1100">
                <a:solidFill>
                  <a:schemeClr val="bg1"/>
                </a:solidFill>
              </a:defRPr>
            </a:lvl1pPr>
          </a:lstStyle>
          <a:p>
            <a:pPr fontAlgn="auto">
              <a:spcBef>
                <a:spcPts val="0"/>
              </a:spcBef>
              <a:spcAft>
                <a:spcPts val="0"/>
              </a:spcAft>
            </a:pPr>
            <a:fld id="{5B16A9AC-A7C6-40A2-A406-60DBA072256D}" type="datetime4">
              <a:rPr lang="fr-FR" smtClean="0">
                <a:solidFill>
                  <a:prstClr val="white"/>
                </a:solidFill>
                <a:latin typeface="Calibri"/>
              </a:rPr>
              <a:pPr fontAlgn="auto">
                <a:spcBef>
                  <a:spcPts val="0"/>
                </a:spcBef>
                <a:spcAft>
                  <a:spcPts val="0"/>
                </a:spcAft>
              </a:pPr>
              <a:t>30 juin 2015</a:t>
            </a:fld>
            <a:endParaRPr lang="fr-FR" dirty="0">
              <a:solidFill>
                <a:prstClr val="white"/>
              </a:solidFill>
              <a:latin typeface="Calibri"/>
            </a:endParaRPr>
          </a:p>
        </p:txBody>
      </p:sp>
      <p:sp>
        <p:nvSpPr>
          <p:cNvPr id="5" name="Espace réservé du pied de page 4"/>
          <p:cNvSpPr>
            <a:spLocks noGrp="1"/>
          </p:cNvSpPr>
          <p:nvPr>
            <p:ph type="ftr" sz="quarter" idx="3"/>
          </p:nvPr>
        </p:nvSpPr>
        <p:spPr>
          <a:xfrm>
            <a:off x="3124200" y="6475573"/>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fr-FR" dirty="0">
              <a:solidFill>
                <a:prstClr val="white"/>
              </a:solidFill>
              <a:latin typeface="Calibri"/>
            </a:endParaRPr>
          </a:p>
        </p:txBody>
      </p:sp>
      <p:sp>
        <p:nvSpPr>
          <p:cNvPr id="6" name="Espace réservé du numéro de diapositive 5"/>
          <p:cNvSpPr>
            <a:spLocks noGrp="1"/>
          </p:cNvSpPr>
          <p:nvPr>
            <p:ph type="sldNum" sz="quarter" idx="4"/>
          </p:nvPr>
        </p:nvSpPr>
        <p:spPr>
          <a:xfrm>
            <a:off x="6553200" y="648069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A399BAF5-F4DC-4A53-A068-849C7AA48D8E}" type="slidenum">
              <a:rPr lang="fr-FR" smtClean="0">
                <a:solidFill>
                  <a:prstClr val="white"/>
                </a:solidFill>
                <a:latin typeface="Calibri"/>
              </a:rPr>
              <a:pPr fontAlgn="auto">
                <a:spcBef>
                  <a:spcPts val="0"/>
                </a:spcBef>
                <a:spcAft>
                  <a:spcPts val="0"/>
                </a:spcAft>
              </a:pPr>
              <a:t>‹N°›</a:t>
            </a:fld>
            <a:endParaRPr lang="fr-FR" dirty="0">
              <a:solidFill>
                <a:prstClr val="white"/>
              </a:solidFill>
              <a:latin typeface="Calibri"/>
            </a:endParaRPr>
          </a:p>
        </p:txBody>
      </p:sp>
    </p:spTree>
    <p:extLst>
      <p:ext uri="{BB962C8B-B14F-4D97-AF65-F5344CB8AC3E}">
        <p14:creationId xmlns:p14="http://schemas.microsoft.com/office/powerpoint/2010/main" val="232035302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80698"/>
            <a:ext cx="9144000" cy="360000"/>
          </a:xfrm>
          <a:prstGeom prst="rect">
            <a:avLst/>
          </a:prstGeom>
          <a:solidFill>
            <a:srgbClr val="780F9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prstClr val="white"/>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80698"/>
            <a:ext cx="2133600" cy="365125"/>
          </a:xfrm>
          <a:prstGeom prst="rect">
            <a:avLst/>
          </a:prstGeom>
        </p:spPr>
        <p:txBody>
          <a:bodyPr vert="horz" lIns="91440" tIns="45720" rIns="91440" bIns="45720" rtlCol="0" anchor="ctr"/>
          <a:lstStyle>
            <a:lvl1pPr algn="l">
              <a:defRPr sz="1100">
                <a:solidFill>
                  <a:schemeClr val="bg1"/>
                </a:solidFill>
              </a:defRPr>
            </a:lvl1pPr>
          </a:lstStyle>
          <a:p>
            <a:pPr fontAlgn="auto">
              <a:spcBef>
                <a:spcPts val="0"/>
              </a:spcBef>
              <a:spcAft>
                <a:spcPts val="0"/>
              </a:spcAft>
            </a:pPr>
            <a:fld id="{5B16A9AC-A7C6-40A2-A406-60DBA072256D}" type="datetime4">
              <a:rPr lang="fr-FR" smtClean="0">
                <a:solidFill>
                  <a:prstClr val="white"/>
                </a:solidFill>
                <a:latin typeface="Calibri"/>
              </a:rPr>
              <a:pPr fontAlgn="auto">
                <a:spcBef>
                  <a:spcPts val="0"/>
                </a:spcBef>
                <a:spcAft>
                  <a:spcPts val="0"/>
                </a:spcAft>
              </a:pPr>
              <a:t>30 juin 2015</a:t>
            </a:fld>
            <a:endParaRPr lang="fr-FR" dirty="0">
              <a:solidFill>
                <a:prstClr val="white"/>
              </a:solidFill>
              <a:latin typeface="Calibri"/>
            </a:endParaRPr>
          </a:p>
        </p:txBody>
      </p:sp>
      <p:sp>
        <p:nvSpPr>
          <p:cNvPr id="5" name="Espace réservé du pied de page 4"/>
          <p:cNvSpPr>
            <a:spLocks noGrp="1"/>
          </p:cNvSpPr>
          <p:nvPr>
            <p:ph type="ftr" sz="quarter" idx="3"/>
          </p:nvPr>
        </p:nvSpPr>
        <p:spPr>
          <a:xfrm>
            <a:off x="3124200" y="6475573"/>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fr-FR" dirty="0">
              <a:solidFill>
                <a:prstClr val="white"/>
              </a:solidFill>
              <a:latin typeface="Calibri"/>
            </a:endParaRPr>
          </a:p>
        </p:txBody>
      </p:sp>
      <p:sp>
        <p:nvSpPr>
          <p:cNvPr id="6" name="Espace réservé du numéro de diapositive 5"/>
          <p:cNvSpPr>
            <a:spLocks noGrp="1"/>
          </p:cNvSpPr>
          <p:nvPr>
            <p:ph type="sldNum" sz="quarter" idx="4"/>
          </p:nvPr>
        </p:nvSpPr>
        <p:spPr>
          <a:xfrm>
            <a:off x="6553200" y="648069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A399BAF5-F4DC-4A53-A068-849C7AA48D8E}" type="slidenum">
              <a:rPr lang="fr-FR" smtClean="0">
                <a:solidFill>
                  <a:prstClr val="white"/>
                </a:solidFill>
                <a:latin typeface="Calibri"/>
              </a:rPr>
              <a:pPr fontAlgn="auto">
                <a:spcBef>
                  <a:spcPts val="0"/>
                </a:spcBef>
                <a:spcAft>
                  <a:spcPts val="0"/>
                </a:spcAft>
              </a:pPr>
              <a:t>‹N°›</a:t>
            </a:fld>
            <a:endParaRPr lang="fr-FR" dirty="0">
              <a:solidFill>
                <a:prstClr val="white"/>
              </a:solidFill>
              <a:latin typeface="Calibri"/>
            </a:endParaRPr>
          </a:p>
        </p:txBody>
      </p:sp>
    </p:spTree>
    <p:extLst>
      <p:ext uri="{BB962C8B-B14F-4D97-AF65-F5344CB8AC3E}">
        <p14:creationId xmlns:p14="http://schemas.microsoft.com/office/powerpoint/2010/main" val="163439835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80698"/>
            <a:ext cx="9144000" cy="360000"/>
          </a:xfrm>
          <a:prstGeom prst="rect">
            <a:avLst/>
          </a:prstGeom>
          <a:solidFill>
            <a:srgbClr val="780F9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prstClr val="white"/>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80698"/>
            <a:ext cx="2133600" cy="365125"/>
          </a:xfrm>
          <a:prstGeom prst="rect">
            <a:avLst/>
          </a:prstGeom>
        </p:spPr>
        <p:txBody>
          <a:bodyPr vert="horz" lIns="91440" tIns="45720" rIns="91440" bIns="45720" rtlCol="0" anchor="ctr"/>
          <a:lstStyle>
            <a:lvl1pPr algn="l">
              <a:defRPr sz="1100">
                <a:solidFill>
                  <a:schemeClr val="bg1"/>
                </a:solidFill>
              </a:defRPr>
            </a:lvl1pPr>
          </a:lstStyle>
          <a:p>
            <a:pPr fontAlgn="auto">
              <a:spcBef>
                <a:spcPts val="0"/>
              </a:spcBef>
              <a:spcAft>
                <a:spcPts val="0"/>
              </a:spcAft>
            </a:pPr>
            <a:fld id="{5B16A9AC-A7C6-40A2-A406-60DBA072256D}" type="datetime4">
              <a:rPr lang="fr-FR" smtClean="0">
                <a:solidFill>
                  <a:prstClr val="white"/>
                </a:solidFill>
                <a:latin typeface="Calibri"/>
              </a:rPr>
              <a:pPr fontAlgn="auto">
                <a:spcBef>
                  <a:spcPts val="0"/>
                </a:spcBef>
                <a:spcAft>
                  <a:spcPts val="0"/>
                </a:spcAft>
              </a:pPr>
              <a:t>30 juin 2015</a:t>
            </a:fld>
            <a:endParaRPr lang="fr-FR" dirty="0">
              <a:solidFill>
                <a:prstClr val="white"/>
              </a:solidFill>
              <a:latin typeface="Calibri"/>
            </a:endParaRPr>
          </a:p>
        </p:txBody>
      </p:sp>
      <p:sp>
        <p:nvSpPr>
          <p:cNvPr id="5" name="Espace réservé du pied de page 4"/>
          <p:cNvSpPr>
            <a:spLocks noGrp="1"/>
          </p:cNvSpPr>
          <p:nvPr>
            <p:ph type="ftr" sz="quarter" idx="3"/>
          </p:nvPr>
        </p:nvSpPr>
        <p:spPr>
          <a:xfrm>
            <a:off x="3124200" y="6475573"/>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fr-FR" dirty="0">
              <a:solidFill>
                <a:prstClr val="white"/>
              </a:solidFill>
              <a:latin typeface="Calibri"/>
            </a:endParaRPr>
          </a:p>
        </p:txBody>
      </p:sp>
      <p:sp>
        <p:nvSpPr>
          <p:cNvPr id="6" name="Espace réservé du numéro de diapositive 5"/>
          <p:cNvSpPr>
            <a:spLocks noGrp="1"/>
          </p:cNvSpPr>
          <p:nvPr>
            <p:ph type="sldNum" sz="quarter" idx="4"/>
          </p:nvPr>
        </p:nvSpPr>
        <p:spPr>
          <a:xfrm>
            <a:off x="6553200" y="648069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A399BAF5-F4DC-4A53-A068-849C7AA48D8E}" type="slidenum">
              <a:rPr lang="fr-FR" smtClean="0">
                <a:solidFill>
                  <a:prstClr val="white"/>
                </a:solidFill>
                <a:latin typeface="Calibri"/>
              </a:rPr>
              <a:pPr fontAlgn="auto">
                <a:spcBef>
                  <a:spcPts val="0"/>
                </a:spcBef>
                <a:spcAft>
                  <a:spcPts val="0"/>
                </a:spcAft>
              </a:pPr>
              <a:t>‹N°›</a:t>
            </a:fld>
            <a:endParaRPr lang="fr-FR" dirty="0">
              <a:solidFill>
                <a:prstClr val="white"/>
              </a:solidFill>
              <a:latin typeface="Calibri"/>
            </a:endParaRPr>
          </a:p>
        </p:txBody>
      </p:sp>
    </p:spTree>
    <p:extLst>
      <p:ext uri="{BB962C8B-B14F-4D97-AF65-F5344CB8AC3E}">
        <p14:creationId xmlns:p14="http://schemas.microsoft.com/office/powerpoint/2010/main" val="25270406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480698"/>
            <a:ext cx="9144000" cy="360000"/>
          </a:xfrm>
          <a:prstGeom prst="rect">
            <a:avLst/>
          </a:prstGeom>
          <a:solidFill>
            <a:srgbClr val="780F9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prstClr val="white"/>
              </a:solidFill>
            </a:endParaRPr>
          </a:p>
        </p:txBody>
      </p:sp>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80698"/>
            <a:ext cx="2133600" cy="365125"/>
          </a:xfrm>
          <a:prstGeom prst="rect">
            <a:avLst/>
          </a:prstGeom>
        </p:spPr>
        <p:txBody>
          <a:bodyPr vert="horz" lIns="91440" tIns="45720" rIns="91440" bIns="45720" rtlCol="0" anchor="ctr"/>
          <a:lstStyle>
            <a:lvl1pPr algn="l">
              <a:defRPr sz="1100">
                <a:solidFill>
                  <a:schemeClr val="bg1"/>
                </a:solidFill>
              </a:defRPr>
            </a:lvl1pPr>
          </a:lstStyle>
          <a:p>
            <a:pPr fontAlgn="auto">
              <a:spcBef>
                <a:spcPts val="0"/>
              </a:spcBef>
              <a:spcAft>
                <a:spcPts val="0"/>
              </a:spcAft>
            </a:pPr>
            <a:fld id="{5B16A9AC-A7C6-40A2-A406-60DBA072256D}" type="datetime4">
              <a:rPr lang="fr-FR" smtClean="0">
                <a:solidFill>
                  <a:prstClr val="white"/>
                </a:solidFill>
                <a:latin typeface="Calibri"/>
              </a:rPr>
              <a:pPr fontAlgn="auto">
                <a:spcBef>
                  <a:spcPts val="0"/>
                </a:spcBef>
                <a:spcAft>
                  <a:spcPts val="0"/>
                </a:spcAft>
              </a:pPr>
              <a:t>30 juin 2015</a:t>
            </a:fld>
            <a:endParaRPr lang="fr-FR" dirty="0">
              <a:solidFill>
                <a:prstClr val="white"/>
              </a:solidFill>
              <a:latin typeface="Calibri"/>
            </a:endParaRPr>
          </a:p>
        </p:txBody>
      </p:sp>
      <p:sp>
        <p:nvSpPr>
          <p:cNvPr id="5" name="Espace réservé du pied de page 4"/>
          <p:cNvSpPr>
            <a:spLocks noGrp="1"/>
          </p:cNvSpPr>
          <p:nvPr>
            <p:ph type="ftr" sz="quarter" idx="3"/>
          </p:nvPr>
        </p:nvSpPr>
        <p:spPr>
          <a:xfrm>
            <a:off x="3124200" y="6475573"/>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fr-FR" dirty="0">
              <a:solidFill>
                <a:prstClr val="white"/>
              </a:solidFill>
              <a:latin typeface="Calibri"/>
            </a:endParaRPr>
          </a:p>
        </p:txBody>
      </p:sp>
      <p:sp>
        <p:nvSpPr>
          <p:cNvPr id="6" name="Espace réservé du numéro de diapositive 5"/>
          <p:cNvSpPr>
            <a:spLocks noGrp="1"/>
          </p:cNvSpPr>
          <p:nvPr>
            <p:ph type="sldNum" sz="quarter" idx="4"/>
          </p:nvPr>
        </p:nvSpPr>
        <p:spPr>
          <a:xfrm>
            <a:off x="6553200" y="6480698"/>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A399BAF5-F4DC-4A53-A068-849C7AA48D8E}" type="slidenum">
              <a:rPr lang="fr-FR" smtClean="0">
                <a:solidFill>
                  <a:prstClr val="white"/>
                </a:solidFill>
                <a:latin typeface="Calibri"/>
              </a:rPr>
              <a:pPr fontAlgn="auto">
                <a:spcBef>
                  <a:spcPts val="0"/>
                </a:spcBef>
                <a:spcAft>
                  <a:spcPts val="0"/>
                </a:spcAft>
              </a:pPr>
              <a:t>‹N°›</a:t>
            </a:fld>
            <a:endParaRPr lang="fr-FR" dirty="0">
              <a:solidFill>
                <a:prstClr val="white"/>
              </a:solidFill>
              <a:latin typeface="Calibri"/>
            </a:endParaRPr>
          </a:p>
        </p:txBody>
      </p:sp>
    </p:spTree>
    <p:extLst>
      <p:ext uri="{BB962C8B-B14F-4D97-AF65-F5344CB8AC3E}">
        <p14:creationId xmlns:p14="http://schemas.microsoft.com/office/powerpoint/2010/main" val="39794630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476375" y="115888"/>
            <a:ext cx="74771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1476375" y="836613"/>
            <a:ext cx="747712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extLst>
      <p:ext uri="{BB962C8B-B14F-4D97-AF65-F5344CB8AC3E}">
        <p14:creationId xmlns:p14="http://schemas.microsoft.com/office/powerpoint/2010/main" val="25435852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ransition>
    <p:fade/>
  </p:transition>
  <p:txStyles>
    <p:titleStyle>
      <a:lvl1pPr algn="l" rtl="0" eaLnBrk="0" fontAlgn="base" hangingPunct="0">
        <a:spcBef>
          <a:spcPct val="0"/>
        </a:spcBef>
        <a:spcAft>
          <a:spcPct val="0"/>
        </a:spcAft>
        <a:defRPr sz="3200" b="1" kern="1200">
          <a:solidFill>
            <a:srgbClr val="7AB800"/>
          </a:solidFill>
          <a:latin typeface="+mj-lt"/>
          <a:ea typeface="+mj-ea"/>
          <a:cs typeface="+mj-cs"/>
        </a:defRPr>
      </a:lvl1pPr>
      <a:lvl2pPr algn="l" rtl="0" eaLnBrk="0" fontAlgn="base" hangingPunct="0">
        <a:spcBef>
          <a:spcPct val="0"/>
        </a:spcBef>
        <a:spcAft>
          <a:spcPct val="0"/>
        </a:spcAft>
        <a:defRPr sz="3200" b="1">
          <a:solidFill>
            <a:srgbClr val="7AB800"/>
          </a:solidFill>
          <a:latin typeface="Arial" charset="0"/>
        </a:defRPr>
      </a:lvl2pPr>
      <a:lvl3pPr algn="l" rtl="0" eaLnBrk="0" fontAlgn="base" hangingPunct="0">
        <a:spcBef>
          <a:spcPct val="0"/>
        </a:spcBef>
        <a:spcAft>
          <a:spcPct val="0"/>
        </a:spcAft>
        <a:defRPr sz="3200" b="1">
          <a:solidFill>
            <a:srgbClr val="7AB800"/>
          </a:solidFill>
          <a:latin typeface="Arial" charset="0"/>
        </a:defRPr>
      </a:lvl3pPr>
      <a:lvl4pPr algn="l" rtl="0" eaLnBrk="0" fontAlgn="base" hangingPunct="0">
        <a:spcBef>
          <a:spcPct val="0"/>
        </a:spcBef>
        <a:spcAft>
          <a:spcPct val="0"/>
        </a:spcAft>
        <a:defRPr sz="3200" b="1">
          <a:solidFill>
            <a:srgbClr val="7AB800"/>
          </a:solidFill>
          <a:latin typeface="Arial" charset="0"/>
        </a:defRPr>
      </a:lvl4pPr>
      <a:lvl5pPr algn="l" rtl="0" eaLnBrk="0" fontAlgn="base" hangingPunct="0">
        <a:spcBef>
          <a:spcPct val="0"/>
        </a:spcBef>
        <a:spcAft>
          <a:spcPct val="0"/>
        </a:spcAft>
        <a:defRPr sz="3200" b="1">
          <a:solidFill>
            <a:srgbClr val="7AB800"/>
          </a:solidFill>
          <a:latin typeface="Arial" charset="0"/>
        </a:defRPr>
      </a:lvl5pPr>
      <a:lvl6pPr marL="457200" algn="l" rtl="0" fontAlgn="base">
        <a:spcBef>
          <a:spcPct val="0"/>
        </a:spcBef>
        <a:spcAft>
          <a:spcPct val="0"/>
        </a:spcAft>
        <a:defRPr sz="2000" b="1">
          <a:solidFill>
            <a:srgbClr val="7AB800"/>
          </a:solidFill>
          <a:latin typeface="Calibri" pitchFamily="34" charset="0"/>
        </a:defRPr>
      </a:lvl6pPr>
      <a:lvl7pPr marL="914400" algn="l" rtl="0" fontAlgn="base">
        <a:spcBef>
          <a:spcPct val="0"/>
        </a:spcBef>
        <a:spcAft>
          <a:spcPct val="0"/>
        </a:spcAft>
        <a:defRPr sz="2000" b="1">
          <a:solidFill>
            <a:srgbClr val="7AB800"/>
          </a:solidFill>
          <a:latin typeface="Calibri" pitchFamily="34" charset="0"/>
        </a:defRPr>
      </a:lvl7pPr>
      <a:lvl8pPr marL="1371600" algn="l" rtl="0" fontAlgn="base">
        <a:spcBef>
          <a:spcPct val="0"/>
        </a:spcBef>
        <a:spcAft>
          <a:spcPct val="0"/>
        </a:spcAft>
        <a:defRPr sz="2000" b="1">
          <a:solidFill>
            <a:srgbClr val="7AB800"/>
          </a:solidFill>
          <a:latin typeface="Calibri" pitchFamily="34" charset="0"/>
        </a:defRPr>
      </a:lvl8pPr>
      <a:lvl9pPr marL="1828800" algn="l" rtl="0" fontAlgn="base">
        <a:spcBef>
          <a:spcPct val="0"/>
        </a:spcBef>
        <a:spcAft>
          <a:spcPct val="0"/>
        </a:spcAft>
        <a:defRPr sz="2000" b="1">
          <a:solidFill>
            <a:srgbClr val="7AB8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2EA4B4AA-BF34-4B4C-8CDD-A799C13E8D2B}" type="datetimeFigureOut">
              <a:rPr lang="fr-FR" smtClean="0">
                <a:latin typeface="Franklin Gothic Book"/>
              </a:rPr>
              <a:pPr fontAlgn="auto">
                <a:spcBef>
                  <a:spcPts val="0"/>
                </a:spcBef>
                <a:spcAft>
                  <a:spcPts val="0"/>
                </a:spcAft>
              </a:pPr>
              <a:t>30/06/2015</a:t>
            </a:fld>
            <a:endParaRPr lang="fr-FR">
              <a:latin typeface="Franklin Gothic Book"/>
            </a:endParaRP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fontAlgn="auto">
              <a:spcBef>
                <a:spcPts val="0"/>
              </a:spcBef>
              <a:spcAft>
                <a:spcPts val="0"/>
              </a:spcAft>
            </a:pPr>
            <a:endParaRPr lang="fr-FR">
              <a:latin typeface="Franklin Gothic Book"/>
            </a:endParaRP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fontAlgn="auto">
              <a:spcBef>
                <a:spcPts val="0"/>
              </a:spcBef>
              <a:spcAft>
                <a:spcPts val="0"/>
              </a:spcAft>
            </a:pPr>
            <a:fld id="{64F597F8-0141-4DE6-97F8-3D01EFC1D078}" type="slidenum">
              <a:rPr lang="fr-FR" smtClean="0">
                <a:latin typeface="Franklin Gothic Book"/>
              </a:rPr>
              <a:pPr fontAlgn="auto">
                <a:spcBef>
                  <a:spcPts val="0"/>
                </a:spcBef>
                <a:spcAft>
                  <a:spcPts val="0"/>
                </a:spcAft>
              </a:pPr>
              <a:t>‹N°›</a:t>
            </a:fld>
            <a:endParaRPr lang="fr-FR">
              <a:latin typeface="Franklin Gothic Book"/>
            </a:endParaRPr>
          </a:p>
        </p:txBody>
      </p:sp>
    </p:spTree>
    <p:extLst>
      <p:ext uri="{BB962C8B-B14F-4D97-AF65-F5344CB8AC3E}">
        <p14:creationId xmlns:p14="http://schemas.microsoft.com/office/powerpoint/2010/main" val="4205761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8.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package" Target="../embeddings/Microsoft_Excel_Worksheet1.xlsx"/><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6.jpe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3.jpe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23.emf"/><Relationship Id="rId2" Type="http://schemas.openxmlformats.org/officeDocument/2006/relationships/tags" Target="../tags/tag1.xml"/><Relationship Id="rId16" Type="http://schemas.openxmlformats.org/officeDocument/2006/relationships/image" Target="../media/image26.jpeg"/><Relationship Id="rId1" Type="http://schemas.openxmlformats.org/officeDocument/2006/relationships/vmlDrawing" Target="../drawings/vmlDrawing3.vml"/><Relationship Id="rId6" Type="http://schemas.openxmlformats.org/officeDocument/2006/relationships/tags" Target="../tags/tag5.xml"/><Relationship Id="rId11" Type="http://schemas.openxmlformats.org/officeDocument/2006/relationships/oleObject" Target="../embeddings/oleObject3.bin"/><Relationship Id="rId5" Type="http://schemas.openxmlformats.org/officeDocument/2006/relationships/tags" Target="../tags/tag4.xml"/><Relationship Id="rId15" Type="http://schemas.openxmlformats.org/officeDocument/2006/relationships/image" Target="../media/image25.jpeg"/><Relationship Id="rId10" Type="http://schemas.openxmlformats.org/officeDocument/2006/relationships/notesSlide" Target="../notesSlides/notesSlide6.xml"/><Relationship Id="rId4" Type="http://schemas.openxmlformats.org/officeDocument/2006/relationships/tags" Target="../tags/tag3.xml"/><Relationship Id="rId9" Type="http://schemas.openxmlformats.org/officeDocument/2006/relationships/slideLayout" Target="../slideLayouts/slideLayout12.xml"/><Relationship Id="rId1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0815"/>
            <a:ext cx="184785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3"/>
          <p:cNvSpPr>
            <a:spLocks noGrp="1"/>
          </p:cNvSpPr>
          <p:nvPr>
            <p:ph idx="1"/>
          </p:nvPr>
        </p:nvSpPr>
        <p:spPr/>
        <p:txBody>
          <a:bodyPr/>
          <a:lstStyle/>
          <a:p>
            <a:endParaRPr lang="fr-FR" dirty="0" smtClean="0"/>
          </a:p>
          <a:p>
            <a:pPr marL="0" indent="0">
              <a:buNone/>
            </a:pPr>
            <a:endParaRPr lang="fr-FR" dirty="0" smtClean="0"/>
          </a:p>
          <a:p>
            <a:pPr marL="0" indent="0">
              <a:buNone/>
            </a:pPr>
            <a:endParaRPr lang="fr-FR" dirty="0"/>
          </a:p>
          <a:p>
            <a:pPr marL="0" indent="0">
              <a:buNone/>
            </a:pPr>
            <a:r>
              <a:rPr lang="fr-FR" sz="3600" dirty="0" smtClean="0">
                <a:solidFill>
                  <a:schemeClr val="accent6">
                    <a:lumMod val="75000"/>
                  </a:schemeClr>
                </a:solidFill>
                <a:latin typeface="Arial" panose="020B0604020202020204" pitchFamily="34" charset="0"/>
                <a:cs typeface="Arial" panose="020B0604020202020204" pitchFamily="34" charset="0"/>
              </a:rPr>
              <a:t>	Conférence de Territoire du  </a:t>
            </a:r>
          </a:p>
          <a:p>
            <a:pPr marL="0" indent="0">
              <a:buNone/>
            </a:pPr>
            <a:r>
              <a:rPr lang="fr-FR" sz="3600" dirty="0" smtClean="0">
                <a:solidFill>
                  <a:schemeClr val="accent6">
                    <a:lumMod val="75000"/>
                  </a:schemeClr>
                </a:solidFill>
                <a:latin typeface="Arial" panose="020B0604020202020204" pitchFamily="34" charset="0"/>
                <a:cs typeface="Arial" panose="020B0604020202020204" pitchFamily="34" charset="0"/>
              </a:rPr>
              <a:t>	26 juin 2015</a:t>
            </a:r>
            <a:endParaRPr lang="fr-FR" sz="3600" dirty="0">
              <a:solidFill>
                <a:schemeClr val="accent6">
                  <a:lumMod val="75000"/>
                </a:schemeClr>
              </a:solidFill>
              <a:latin typeface="Arial" panose="020B0604020202020204" pitchFamily="34" charset="0"/>
              <a:cs typeface="Arial" panose="020B0604020202020204" pitchFamily="34" charset="0"/>
            </a:endParaRPr>
          </a:p>
        </p:txBody>
      </p:sp>
      <p:sp>
        <p:nvSpPr>
          <p:cNvPr id="5" name="Moins 4"/>
          <p:cNvSpPr/>
          <p:nvPr/>
        </p:nvSpPr>
        <p:spPr bwMode="auto">
          <a:xfrm>
            <a:off x="1487370" y="2852936"/>
            <a:ext cx="612000" cy="144000"/>
          </a:xfrm>
          <a:prstGeom prst="mathMinus">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Tree>
    <p:extLst>
      <p:ext uri="{BB962C8B-B14F-4D97-AF65-F5344CB8AC3E}">
        <p14:creationId xmlns:p14="http://schemas.microsoft.com/office/powerpoint/2010/main" val="165264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331913" y="214313"/>
            <a:ext cx="7669212" cy="368300"/>
          </a:xfrm>
        </p:spPr>
        <p:txBody>
          <a:bodyPr/>
          <a:lstStyle/>
          <a:p>
            <a:pPr algn="ctr"/>
            <a:r>
              <a:rPr lang="fr-FR" altLang="fr-FR" sz="2800" smtClean="0"/>
              <a:t>LES STRUCTURES CONCERNEES</a:t>
            </a:r>
          </a:p>
        </p:txBody>
      </p:sp>
      <p:graphicFrame>
        <p:nvGraphicFramePr>
          <p:cNvPr id="10243" name="Espace réservé du contenu 3"/>
          <p:cNvGraphicFramePr>
            <a:graphicFrameLocks noGrp="1"/>
          </p:cNvGraphicFramePr>
          <p:nvPr>
            <p:ph idx="1"/>
          </p:nvPr>
        </p:nvGraphicFramePr>
        <p:xfrm>
          <a:off x="69850" y="531813"/>
          <a:ext cx="8994775" cy="5432425"/>
        </p:xfrm>
        <a:graphic>
          <a:graphicData uri="http://schemas.openxmlformats.org/presentationml/2006/ole">
            <mc:AlternateContent xmlns:mc="http://schemas.openxmlformats.org/markup-compatibility/2006">
              <mc:Choice xmlns:v="urn:schemas-microsoft-com:vml" Requires="v">
                <p:oleObj spid="_x0000_s2053" r:id="rId4" imgW="8998476" imgH="5432007" progId="Excel.Chart.8">
                  <p:embed/>
                </p:oleObj>
              </mc:Choice>
              <mc:Fallback>
                <p:oleObj r:id="rId4" imgW="8998476" imgH="5432007"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531813"/>
                        <a:ext cx="8994775"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614014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331913" y="7938"/>
            <a:ext cx="7669212" cy="755650"/>
          </a:xfrm>
        </p:spPr>
        <p:txBody>
          <a:bodyPr/>
          <a:lstStyle/>
          <a:p>
            <a:r>
              <a:rPr lang="fr-FR" altLang="fr-FR" sz="2800" smtClean="0"/>
              <a:t>La définition d’un programme de travail</a:t>
            </a:r>
          </a:p>
        </p:txBody>
      </p:sp>
      <p:sp>
        <p:nvSpPr>
          <p:cNvPr id="11267" name="Espace réservé du contenu 2"/>
          <p:cNvSpPr>
            <a:spLocks noGrp="1"/>
          </p:cNvSpPr>
          <p:nvPr>
            <p:ph idx="1"/>
          </p:nvPr>
        </p:nvSpPr>
        <p:spPr>
          <a:xfrm>
            <a:off x="268288" y="981075"/>
            <a:ext cx="8750300" cy="5499100"/>
          </a:xfrm>
        </p:spPr>
        <p:txBody>
          <a:bodyPr/>
          <a:lstStyle/>
          <a:p>
            <a:pPr algn="just"/>
            <a:r>
              <a:rPr lang="fr-FR" altLang="fr-FR" dirty="0" smtClean="0"/>
              <a:t>Des discussions ont permis de définir des modalités d’actions afin de définir un programme de travail :</a:t>
            </a:r>
          </a:p>
          <a:p>
            <a:pPr lvl="1" algn="just"/>
            <a:r>
              <a:rPr lang="fr-FR" altLang="fr-FR" dirty="0" smtClean="0"/>
              <a:t>Redressement  de l’activité.</a:t>
            </a:r>
          </a:p>
          <a:p>
            <a:pPr lvl="1" algn="just"/>
            <a:endParaRPr lang="fr-FR" altLang="fr-FR" dirty="0" smtClean="0"/>
          </a:p>
          <a:p>
            <a:pPr lvl="1" algn="just"/>
            <a:r>
              <a:rPr lang="fr-FR" altLang="fr-FR" dirty="0" smtClean="0"/>
              <a:t>Demande de plan d’économie/de retour à l’équilibre.</a:t>
            </a:r>
          </a:p>
          <a:p>
            <a:pPr marL="457200" lvl="1" indent="0" algn="just">
              <a:buNone/>
            </a:pPr>
            <a:endParaRPr lang="fr-FR" altLang="fr-FR" dirty="0" smtClean="0"/>
          </a:p>
          <a:p>
            <a:pPr lvl="1" algn="just"/>
            <a:r>
              <a:rPr lang="fr-FR" altLang="fr-FR" dirty="0" smtClean="0"/>
              <a:t>Modification de l’agrément.</a:t>
            </a:r>
          </a:p>
          <a:p>
            <a:pPr lvl="1" algn="just"/>
            <a:endParaRPr lang="fr-FR" altLang="fr-FR" dirty="0" smtClean="0"/>
          </a:p>
          <a:p>
            <a:pPr lvl="1" algn="just"/>
            <a:r>
              <a:rPr lang="fr-FR" altLang="fr-FR" dirty="0" smtClean="0"/>
              <a:t>Suggestion de rapprochement/de mutualisations de moyens (entre ESMS ou entre gestionnaire).</a:t>
            </a:r>
          </a:p>
          <a:p>
            <a:pPr lvl="1" algn="just"/>
            <a:endParaRPr lang="fr-FR" altLang="fr-FR" dirty="0" smtClean="0"/>
          </a:p>
          <a:p>
            <a:pPr lvl="1" algn="just"/>
            <a:r>
              <a:rPr lang="fr-FR" altLang="fr-FR" dirty="0" smtClean="0"/>
              <a:t>Définir une stratégie sur les situations d’ESMS dont les capacités financières sont limites pour se reconstruire ou se remettre au normes.</a:t>
            </a:r>
          </a:p>
        </p:txBody>
      </p:sp>
    </p:spTree>
    <p:extLst>
      <p:ext uri="{BB962C8B-B14F-4D97-AF65-F5344CB8AC3E}">
        <p14:creationId xmlns:p14="http://schemas.microsoft.com/office/powerpoint/2010/main" val="91259253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331913" y="214313"/>
            <a:ext cx="7669212" cy="368300"/>
          </a:xfrm>
        </p:spPr>
        <p:txBody>
          <a:bodyPr/>
          <a:lstStyle/>
          <a:p>
            <a:r>
              <a:rPr lang="fr-FR" altLang="fr-FR" smtClean="0"/>
              <a:t>Bilan synthétique par département</a:t>
            </a:r>
          </a:p>
        </p:txBody>
      </p:sp>
      <p:graphicFrame>
        <p:nvGraphicFramePr>
          <p:cNvPr id="4" name="Espace réservé du contenu 3"/>
          <p:cNvGraphicFramePr>
            <a:graphicFrameLocks noGrp="1"/>
          </p:cNvGraphicFramePr>
          <p:nvPr>
            <p:ph idx="1"/>
          </p:nvPr>
        </p:nvGraphicFramePr>
        <p:xfrm>
          <a:off x="323850" y="1125538"/>
          <a:ext cx="8496301" cy="5040310"/>
        </p:xfrm>
        <a:graphic>
          <a:graphicData uri="http://schemas.openxmlformats.org/drawingml/2006/table">
            <a:tbl>
              <a:tblPr/>
              <a:tblGrid>
                <a:gridCol w="1058180"/>
                <a:gridCol w="595226"/>
                <a:gridCol w="462953"/>
                <a:gridCol w="462953"/>
                <a:gridCol w="595226"/>
                <a:gridCol w="595226"/>
                <a:gridCol w="661363"/>
                <a:gridCol w="661363"/>
                <a:gridCol w="529091"/>
                <a:gridCol w="529091"/>
                <a:gridCol w="687816"/>
                <a:gridCol w="687816"/>
                <a:gridCol w="969997"/>
              </a:tblGrid>
              <a:tr h="355907">
                <a:tc>
                  <a:txBody>
                    <a:bodyPr/>
                    <a:lstStyle/>
                    <a:p>
                      <a:pPr algn="l" fontAlgn="ctr"/>
                      <a:endParaRPr lang="fr-FR" sz="1100" b="0" i="0" u="none" strike="noStrike" dirty="0">
                        <a:solidFill>
                          <a:srgbClr val="000000"/>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9">
                  <a:txBody>
                    <a:bodyPr/>
                    <a:lstStyle/>
                    <a:p>
                      <a:pPr algn="ctr" fontAlgn="ctr"/>
                      <a:r>
                        <a:rPr lang="fr-FR" sz="1400" b="0" i="0" u="none" strike="noStrike" dirty="0">
                          <a:solidFill>
                            <a:srgbClr val="000000"/>
                          </a:solidFill>
                          <a:effectLst/>
                          <a:latin typeface="Arial"/>
                        </a:rPr>
                        <a:t>Actions prévues en 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rowSpan="2" gridSpan="2">
                  <a:txBody>
                    <a:bodyPr/>
                    <a:lstStyle/>
                    <a:p>
                      <a:pPr algn="ctr" fontAlgn="ctr"/>
                      <a:r>
                        <a:rPr lang="fr-FR" sz="1400" b="0" i="0" u="none" strike="noStrike" dirty="0">
                          <a:solidFill>
                            <a:srgbClr val="000000"/>
                          </a:solidFill>
                          <a:effectLst/>
                          <a:latin typeface="Arial"/>
                        </a:rPr>
                        <a:t>Actions prévues après 2015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rowSpan="2" hMerge="1">
                  <a:txBody>
                    <a:bodyPr/>
                    <a:lstStyle/>
                    <a:p>
                      <a:endParaRPr lang="fr-FR"/>
                    </a:p>
                  </a:txBody>
                  <a:tcPr/>
                </a:tc>
                <a:tc rowSpan="2">
                  <a:txBody>
                    <a:bodyPr/>
                    <a:lstStyle/>
                    <a:p>
                      <a:pPr algn="ctr" fontAlgn="ctr"/>
                      <a:r>
                        <a:rPr lang="fr-FR" sz="1400" b="0" i="0" u="none" strike="noStrike" dirty="0">
                          <a:solidFill>
                            <a:srgbClr val="000000"/>
                          </a:solidFill>
                          <a:effectLst/>
                          <a:latin typeface="Arial"/>
                        </a:rPr>
                        <a:t>Actions totales prévues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r>
              <a:tr h="894850">
                <a:tc>
                  <a:txBody>
                    <a:bodyPr/>
                    <a:lstStyle/>
                    <a:p>
                      <a:pPr algn="ctr" fontAlgn="ctr"/>
                      <a:r>
                        <a:rPr lang="fr-FR" sz="1200" b="0" i="0" u="none" strike="noStrike" dirty="0" err="1">
                          <a:solidFill>
                            <a:srgbClr val="000000"/>
                          </a:solidFill>
                          <a:effectLst/>
                          <a:latin typeface="Arial"/>
                        </a:rPr>
                        <a:t>Dpt</a:t>
                      </a:r>
                      <a:endParaRPr lang="fr-FR" sz="12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fait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contact pris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2nd semestre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200" b="0" i="0" u="none" strike="noStrike" dirty="0">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fr-FR" sz="1200" b="0" i="0" u="none" strike="noStrike" dirty="0">
                          <a:solidFill>
                            <a:srgbClr val="000000"/>
                          </a:solidFill>
                          <a:effectLst/>
                          <a:latin typeface="Arial"/>
                        </a:rPr>
                        <a:t>Devenu sans objet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gridSpan="2" vMerge="1">
                  <a:txBody>
                    <a:bodyPr/>
                    <a:lstStyle/>
                    <a:p>
                      <a:endParaRPr lang="fr-FR"/>
                    </a:p>
                  </a:txBody>
                  <a:tcPr/>
                </a:tc>
                <a:tc hMerge="1" vMerge="1">
                  <a:txBody>
                    <a:bodyPr/>
                    <a:lstStyle/>
                    <a:p>
                      <a:endParaRPr lang="fr-FR"/>
                    </a:p>
                  </a:txBody>
                  <a:tcPr/>
                </a:tc>
                <a:tc vMerge="1">
                  <a:txBody>
                    <a:bodyPr/>
                    <a:lstStyle/>
                    <a:p>
                      <a:endParaRPr lang="fr-FR"/>
                    </a:p>
                  </a:txBody>
                  <a:tcPr/>
                </a:tc>
              </a:tr>
              <a:tr h="338958">
                <a:tc>
                  <a:txBody>
                    <a:bodyPr/>
                    <a:lstStyle/>
                    <a:p>
                      <a:pPr algn="ctr" fontAlgn="ctr"/>
                      <a:r>
                        <a:rPr lang="fr-FR" sz="1100" b="0" i="0" u="none" strike="noStrike">
                          <a:solidFill>
                            <a:srgbClr val="000000"/>
                          </a:solidFill>
                          <a:effectLst/>
                          <a:latin typeface="Arial"/>
                        </a:rPr>
                        <a:t>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8283">
                <a:tc>
                  <a:txBody>
                    <a:bodyPr/>
                    <a:lstStyle/>
                    <a:p>
                      <a:pPr algn="ctr" fontAlgn="ctr"/>
                      <a:r>
                        <a:rPr lang="fr-FR" sz="1100" b="0" i="0" u="none" strike="noStrike">
                          <a:solidFill>
                            <a:srgbClr val="000000"/>
                          </a:solidFill>
                          <a:effectLst/>
                          <a:latin typeface="Arial"/>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01615">
                <a:tc>
                  <a:txBody>
                    <a:bodyPr/>
                    <a:lstStyle/>
                    <a:p>
                      <a:pPr algn="ctr" fontAlgn="ctr"/>
                      <a:r>
                        <a:rPr lang="fr-FR" sz="1600" b="0" i="0" u="none" strike="noStrike" dirty="0">
                          <a:solidFill>
                            <a:srgbClr val="000000"/>
                          </a:solidFill>
                          <a:effectLst/>
                          <a:latin typeface="Arial"/>
                        </a:rPr>
                        <a:t>78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28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56%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1600" b="0" i="0" u="none" strike="noStrike" dirty="0">
                          <a:solidFill>
                            <a:srgbClr val="000000"/>
                          </a:solidFill>
                          <a:effectLst/>
                          <a:latin typeface="Arial"/>
                        </a:rPr>
                        <a:t>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38958">
                <a:tc>
                  <a:txBody>
                    <a:bodyPr/>
                    <a:lstStyle/>
                    <a:p>
                      <a:pPr algn="ctr" fontAlgn="ctr"/>
                      <a:r>
                        <a:rPr lang="fr-FR" sz="1100" b="0" i="0" u="none" strike="noStrike">
                          <a:solidFill>
                            <a:srgbClr val="000000"/>
                          </a:solidFill>
                          <a:effectLst/>
                          <a:latin typeface="Arial"/>
                        </a:rPr>
                        <a:t>91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58">
                <a:tc>
                  <a:txBody>
                    <a:bodyPr/>
                    <a:lstStyle/>
                    <a:p>
                      <a:pPr algn="ctr" fontAlgn="ctr"/>
                      <a:r>
                        <a:rPr lang="fr-FR" sz="1100" b="0" i="0" u="none" strike="noStrike">
                          <a:solidFill>
                            <a:srgbClr val="000000"/>
                          </a:solidFill>
                          <a:effectLst/>
                          <a:latin typeface="Arial"/>
                        </a:rPr>
                        <a:t>92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58">
                <a:tc>
                  <a:txBody>
                    <a:bodyPr/>
                    <a:lstStyle/>
                    <a:p>
                      <a:pPr algn="ctr" fontAlgn="ctr"/>
                      <a:r>
                        <a:rPr lang="fr-FR" sz="1100" b="0" i="0" u="none" strike="noStrike">
                          <a:solidFill>
                            <a:srgbClr val="000000"/>
                          </a:solidFill>
                          <a:effectLst/>
                          <a:latin typeface="Arial"/>
                        </a:rPr>
                        <a:t>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58">
                <a:tc>
                  <a:txBody>
                    <a:bodyPr/>
                    <a:lstStyle/>
                    <a:p>
                      <a:pPr algn="ctr" fontAlgn="ctr"/>
                      <a:r>
                        <a:rPr lang="fr-FR" sz="1100" b="0" i="0" u="none" strike="noStrike">
                          <a:solidFill>
                            <a:srgbClr val="000000"/>
                          </a:solidFill>
                          <a:effectLst/>
                          <a:latin typeface="Arial"/>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958">
                <a:tc>
                  <a:txBody>
                    <a:bodyPr/>
                    <a:lstStyle/>
                    <a:p>
                      <a:pPr algn="ctr" fontAlgn="ctr"/>
                      <a:r>
                        <a:rPr lang="fr-FR" sz="1100" b="0" i="0" u="none" strike="noStrike">
                          <a:solidFill>
                            <a:srgbClr val="000000"/>
                          </a:solidFill>
                          <a:effectLst/>
                          <a:latin typeface="Arial"/>
                        </a:rPr>
                        <a:t>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07">
                <a:tc>
                  <a:txBody>
                    <a:bodyPr/>
                    <a:lstStyle/>
                    <a:p>
                      <a:pPr algn="ctr" fontAlgn="ctr"/>
                      <a:r>
                        <a:rPr lang="fr-FR" sz="1100" b="0" i="0" u="none" strike="noStrike">
                          <a:solidFill>
                            <a:srgbClr val="000000"/>
                          </a:solidFill>
                          <a:effectLst/>
                          <a:latin typeface="Arial"/>
                        </a:rPr>
                        <a:t>Reg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182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120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a:solidFill>
                            <a:srgbClr val="000000"/>
                          </a:solidFill>
                          <a:effectLst/>
                          <a:latin typeface="Arial"/>
                        </a:rPr>
                        <a:t>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Arial"/>
                        </a:rPr>
                        <a:t>302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51229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331913" y="7938"/>
            <a:ext cx="7669212" cy="755650"/>
          </a:xfrm>
        </p:spPr>
        <p:txBody>
          <a:bodyPr/>
          <a:lstStyle/>
          <a:p>
            <a:r>
              <a:rPr lang="fr-FR" altLang="fr-FR" sz="2800" smtClean="0"/>
              <a:t>La mobilisation du secteur et des partenaires</a:t>
            </a:r>
          </a:p>
        </p:txBody>
      </p:sp>
      <p:sp>
        <p:nvSpPr>
          <p:cNvPr id="13315" name="Espace réservé du contenu 2"/>
          <p:cNvSpPr>
            <a:spLocks noGrp="1"/>
          </p:cNvSpPr>
          <p:nvPr>
            <p:ph idx="1"/>
          </p:nvPr>
        </p:nvSpPr>
        <p:spPr>
          <a:xfrm>
            <a:off x="268288" y="981075"/>
            <a:ext cx="8750300" cy="5499100"/>
          </a:xfrm>
        </p:spPr>
        <p:txBody>
          <a:bodyPr/>
          <a:lstStyle/>
          <a:p>
            <a:pPr algn="just"/>
            <a:r>
              <a:rPr lang="fr-FR" altLang="fr-FR" smtClean="0"/>
              <a:t>8 réunions départementales réunissant les représentants des ESMS et des gestionnaires ont permis de mobiliser directement les acteurs de la démarche.</a:t>
            </a:r>
          </a:p>
          <a:p>
            <a:pPr lvl="1" algn="just"/>
            <a:r>
              <a:rPr lang="fr-FR" altLang="fr-FR" smtClean="0"/>
              <a:t>120 à 180 personnes par départements</a:t>
            </a:r>
          </a:p>
          <a:p>
            <a:pPr lvl="1" algn="just"/>
            <a:endParaRPr lang="fr-FR" altLang="fr-FR" smtClean="0"/>
          </a:p>
          <a:p>
            <a:pPr algn="just"/>
            <a:r>
              <a:rPr lang="fr-FR" altLang="fr-FR" smtClean="0"/>
              <a:t>Les discussions, avec les Fédérations se poursuivent.</a:t>
            </a:r>
          </a:p>
          <a:p>
            <a:pPr algn="just"/>
            <a:endParaRPr lang="fr-FR" altLang="fr-FR" smtClean="0"/>
          </a:p>
          <a:p>
            <a:pPr algn="just"/>
            <a:r>
              <a:rPr lang="fr-FR" altLang="fr-FR" smtClean="0"/>
              <a:t>Signature le 29 mai  d’ une charte relative à l’adaptation de l’offre de des établissements et services médico-sociaux entre Le Directeur général de l’ARS Ile-de-France et les directions régionales des fédérations du secteur médico-social.</a:t>
            </a:r>
          </a:p>
          <a:p>
            <a:pPr lvl="1" algn="just"/>
            <a:endParaRPr lang="fr-FR" altLang="fr-FR" smtClean="0"/>
          </a:p>
        </p:txBody>
      </p:sp>
    </p:spTree>
    <p:extLst>
      <p:ext uri="{BB962C8B-B14F-4D97-AF65-F5344CB8AC3E}">
        <p14:creationId xmlns:p14="http://schemas.microsoft.com/office/powerpoint/2010/main" val="219080327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484784"/>
            <a:ext cx="8640960" cy="3528392"/>
          </a:xfrm>
        </p:spPr>
        <p:txBody>
          <a:bodyPr/>
          <a:lstStyle/>
          <a:p>
            <a:r>
              <a:rPr lang="fr-FR" sz="2800" dirty="0" smtClean="0">
                <a:solidFill>
                  <a:srgbClr val="8BC53F"/>
                </a:solidFill>
              </a:rPr>
              <a:t>La réorganisation des secteurs Personnes Agées et Personnes Handicapées du Conseil Départemental des Yvelines</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3"/>
            <a:ext cx="184785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003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495021" y="1248047"/>
            <a:ext cx="5648623" cy="1530019"/>
          </a:xfrm>
        </p:spPr>
        <p:txBody>
          <a:bodyPr/>
          <a:lstStyle/>
          <a:p>
            <a:r>
              <a:rPr lang="fr-FR" b="1" dirty="0" smtClean="0"/>
              <a:t>MODERN'Yvelines</a:t>
            </a:r>
            <a:endParaRPr lang="fr-FR" b="1" dirty="0"/>
          </a:p>
        </p:txBody>
      </p:sp>
      <p:sp>
        <p:nvSpPr>
          <p:cNvPr id="3" name="Sous-titre 2"/>
          <p:cNvSpPr>
            <a:spLocks noGrp="1"/>
          </p:cNvSpPr>
          <p:nvPr>
            <p:ph type="subTitle" idx="1"/>
          </p:nvPr>
        </p:nvSpPr>
        <p:spPr/>
        <p:txBody>
          <a:bodyPr>
            <a:normAutofit fontScale="77500" lnSpcReduction="20000"/>
          </a:bodyPr>
          <a:lstStyle/>
          <a:p>
            <a:r>
              <a:rPr lang="fr-FR" b="1" dirty="0" smtClean="0"/>
              <a:t>Comment adapter notre organisation aux nouvelles exigences ? </a:t>
            </a:r>
            <a:endParaRPr lang="fr-FR" b="1" dirty="0"/>
          </a:p>
        </p:txBody>
      </p:sp>
      <p:pic>
        <p:nvPicPr>
          <p:cNvPr id="2050"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768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b="1" dirty="0" smtClean="0"/>
              <a:t>Le s  exigences  </a:t>
            </a:r>
            <a:endParaRPr lang="fr-FR" sz="2400" b="1" dirty="0"/>
          </a:p>
        </p:txBody>
      </p:sp>
      <p:sp>
        <p:nvSpPr>
          <p:cNvPr id="3" name="Espace réservé du contenu 2"/>
          <p:cNvSpPr>
            <a:spLocks noGrp="1"/>
          </p:cNvSpPr>
          <p:nvPr>
            <p:ph idx="1"/>
          </p:nvPr>
        </p:nvSpPr>
        <p:spPr>
          <a:xfrm>
            <a:off x="611560" y="1100628"/>
            <a:ext cx="8208912" cy="3579849"/>
          </a:xfrm>
        </p:spPr>
        <p:txBody>
          <a:bodyPr>
            <a:normAutofit/>
          </a:bodyPr>
          <a:lstStyle/>
          <a:p>
            <a:endParaRPr lang="fr-FR" dirty="0" smtClean="0"/>
          </a:p>
          <a:p>
            <a:endParaRPr lang="fr-FR" dirty="0" smtClean="0"/>
          </a:p>
          <a:p>
            <a:pPr>
              <a:buFont typeface="Wingdings" pitchFamily="2" charset="2"/>
              <a:buChar char="Ø"/>
            </a:pPr>
            <a:r>
              <a:rPr lang="fr-FR" dirty="0" smtClean="0"/>
              <a:t>Exigence Réglementaire : </a:t>
            </a:r>
          </a:p>
          <a:p>
            <a:pPr marL="533400" lvl="2" indent="-295275">
              <a:buFont typeface="Wingdings" pitchFamily="2" charset="2"/>
              <a:buChar char="Ø"/>
            </a:pPr>
            <a:r>
              <a:rPr lang="fr-FR" dirty="0" smtClean="0"/>
              <a:t>Création </a:t>
            </a:r>
            <a:r>
              <a:rPr lang="fr-FR" dirty="0"/>
              <a:t>des intercommunalités et « Dévitalisation des départements »</a:t>
            </a:r>
          </a:p>
          <a:p>
            <a:pPr marL="836676" lvl="6" indent="-342900">
              <a:spcBef>
                <a:spcPts val="800"/>
              </a:spcBef>
              <a:buClrTx/>
              <a:buFont typeface="Wingdings" pitchFamily="2" charset="2"/>
              <a:buChar char="Ø"/>
            </a:pPr>
            <a:endParaRPr lang="fr-FR" dirty="0" smtClean="0"/>
          </a:p>
          <a:p>
            <a:pPr>
              <a:buFont typeface="Wingdings" pitchFamily="2" charset="2"/>
              <a:buChar char="Ø"/>
            </a:pPr>
            <a:r>
              <a:rPr lang="fr-FR" dirty="0" smtClean="0"/>
              <a:t> </a:t>
            </a:r>
            <a:r>
              <a:rPr lang="fr-FR" dirty="0"/>
              <a:t>E</a:t>
            </a:r>
            <a:r>
              <a:rPr lang="fr-FR" dirty="0" smtClean="0"/>
              <a:t>xigence </a:t>
            </a:r>
            <a:r>
              <a:rPr lang="fr-FR" dirty="0"/>
              <a:t>Budgétaire  contraint : </a:t>
            </a:r>
            <a:endParaRPr lang="fr-FR" dirty="0" smtClean="0"/>
          </a:p>
          <a:p>
            <a:pPr marL="533400" lvl="2" indent="-295275">
              <a:buFont typeface="Wingdings" pitchFamily="2" charset="2"/>
              <a:buChar char="Ø"/>
            </a:pPr>
            <a:r>
              <a:rPr lang="fr-FR" dirty="0" smtClean="0"/>
              <a:t>Revoir </a:t>
            </a:r>
            <a:r>
              <a:rPr lang="fr-FR" dirty="0"/>
              <a:t>notre organisation et </a:t>
            </a:r>
            <a:r>
              <a:rPr lang="fr-FR" dirty="0" smtClean="0"/>
              <a:t>Optimiser </a:t>
            </a:r>
            <a:r>
              <a:rPr lang="fr-FR" dirty="0"/>
              <a:t>nos fonctionnements,</a:t>
            </a:r>
          </a:p>
          <a:p>
            <a:pPr marL="0" indent="0"/>
            <a:endParaRPr lang="fr-FR" dirty="0" smtClean="0"/>
          </a:p>
          <a:p>
            <a:pPr marL="342900" lvl="3" indent="-342900">
              <a:spcBef>
                <a:spcPts val="800"/>
              </a:spcBef>
              <a:buClrTx/>
              <a:buFont typeface="Wingdings" pitchFamily="2" charset="2"/>
              <a:buChar char="Ø"/>
            </a:pPr>
            <a:r>
              <a:rPr lang="fr-FR" b="1" dirty="0"/>
              <a:t>Exigence </a:t>
            </a:r>
            <a:r>
              <a:rPr lang="fr-FR" b="1" dirty="0" smtClean="0"/>
              <a:t>liée </a:t>
            </a:r>
            <a:r>
              <a:rPr lang="fr-FR" b="1" dirty="0"/>
              <a:t>à </a:t>
            </a:r>
            <a:r>
              <a:rPr lang="fr-FR" b="1" dirty="0" smtClean="0"/>
              <a:t>l’activité : </a:t>
            </a:r>
            <a:endParaRPr lang="fr-FR" b="1" dirty="0"/>
          </a:p>
          <a:p>
            <a:pPr marL="328612" lvl="1" indent="-285750" algn="ctr">
              <a:buFont typeface="Wingdings" pitchFamily="2" charset="2"/>
              <a:buChar char="Ø"/>
            </a:pPr>
            <a:r>
              <a:rPr lang="fr-FR" dirty="0"/>
              <a:t>Comment faire face à l’afflux des demandes </a:t>
            </a:r>
            <a:r>
              <a:rPr lang="fr-FR" dirty="0" smtClean="0"/>
              <a:t>tout </a:t>
            </a:r>
            <a:r>
              <a:rPr lang="fr-FR" dirty="0"/>
              <a:t>en maitrisant nos dépenses  ?</a:t>
            </a:r>
          </a:p>
          <a:p>
            <a:pPr marL="0" indent="0"/>
            <a:endParaRPr lang="fr-FR" dirty="0" smtClean="0"/>
          </a:p>
          <a:p>
            <a:pPr lvl="3">
              <a:buFont typeface="Wingdings" pitchFamily="2" charset="2"/>
              <a:buChar char="Ø"/>
            </a:pPr>
            <a:endParaRPr lang="fr-FR" dirty="0"/>
          </a:p>
          <a:p>
            <a:pPr lvl="2">
              <a:buFont typeface="Wingdings" pitchFamily="2" charset="2"/>
              <a:buChar char="Ø"/>
            </a:pPr>
            <a:endParaRPr lang="fr-FR" dirty="0" smtClean="0"/>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63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760"/>
            <a:ext cx="7520940" cy="758984"/>
          </a:xfrm>
        </p:spPr>
        <p:txBody>
          <a:bodyPr/>
          <a:lstStyle/>
          <a:p>
            <a:pPr algn="ctr"/>
            <a:r>
              <a:rPr lang="fr-FR" sz="2400" b="1" cap="none" dirty="0" smtClean="0"/>
              <a:t>Les PERSPECTIVES ANNONCEES par le PRESIDENT </a:t>
            </a:r>
            <a:br>
              <a:rPr lang="fr-FR" sz="2400" b="1" cap="none" dirty="0" smtClean="0"/>
            </a:br>
            <a:r>
              <a:rPr lang="fr-FR" sz="2400" b="1" cap="none" dirty="0" smtClean="0"/>
              <a:t>le 24 juin 2014</a:t>
            </a:r>
            <a:endParaRPr lang="fr-FR" sz="2400" b="1" cap="none" dirty="0"/>
          </a:p>
        </p:txBody>
      </p:sp>
      <p:sp>
        <p:nvSpPr>
          <p:cNvPr id="3" name="Espace réservé du contenu 2"/>
          <p:cNvSpPr>
            <a:spLocks noGrp="1"/>
          </p:cNvSpPr>
          <p:nvPr>
            <p:ph idx="1"/>
          </p:nvPr>
        </p:nvSpPr>
        <p:spPr>
          <a:xfrm>
            <a:off x="251520" y="1100628"/>
            <a:ext cx="8784976" cy="3579849"/>
          </a:xfrm>
        </p:spPr>
        <p:txBody>
          <a:bodyPr/>
          <a:lstStyle/>
          <a:p>
            <a:endParaRPr lang="fr-FR" dirty="0" smtClean="0"/>
          </a:p>
          <a:p>
            <a:pPr marL="0" indent="0" algn="ctr"/>
            <a:r>
              <a:rPr lang="fr-FR" sz="1800" dirty="0" smtClean="0">
                <a:solidFill>
                  <a:srgbClr val="0000CC"/>
                </a:solidFill>
              </a:rPr>
              <a:t>Renforcer </a:t>
            </a:r>
            <a:r>
              <a:rPr lang="fr-FR" sz="1800" dirty="0">
                <a:solidFill>
                  <a:srgbClr val="0000CC"/>
                </a:solidFill>
              </a:rPr>
              <a:t>la déconcentration des services sur le </a:t>
            </a:r>
            <a:r>
              <a:rPr lang="fr-FR" sz="1800" dirty="0" smtClean="0">
                <a:solidFill>
                  <a:srgbClr val="0000CC"/>
                </a:solidFill>
              </a:rPr>
              <a:t>territoire, dans </a:t>
            </a:r>
            <a:r>
              <a:rPr lang="fr-FR" sz="1800" dirty="0">
                <a:solidFill>
                  <a:srgbClr val="0000CC"/>
                </a:solidFill>
              </a:rPr>
              <a:t>un contexte d’évolutions nationale et </a:t>
            </a:r>
            <a:r>
              <a:rPr lang="fr-FR" sz="1800" dirty="0" smtClean="0">
                <a:solidFill>
                  <a:srgbClr val="0000CC"/>
                </a:solidFill>
              </a:rPr>
              <a:t>départementales, et ce en :</a:t>
            </a:r>
          </a:p>
          <a:p>
            <a:pPr marL="0" indent="0" algn="ctr"/>
            <a:endParaRPr lang="fr-FR" sz="1800" dirty="0" smtClean="0">
              <a:solidFill>
                <a:srgbClr val="0000CC"/>
              </a:solidFill>
            </a:endParaRPr>
          </a:p>
          <a:p>
            <a:pPr marL="174625" indent="-174625">
              <a:spcAft>
                <a:spcPts val="1800"/>
              </a:spcAft>
              <a:buFont typeface="Arial" pitchFamily="34" charset="0"/>
              <a:buChar char="•"/>
            </a:pPr>
            <a:r>
              <a:rPr lang="fr-FR" dirty="0"/>
              <a:t>A</a:t>
            </a:r>
            <a:r>
              <a:rPr lang="fr-FR" dirty="0" smtClean="0"/>
              <a:t>méliorant le service rendu aux Yvelinois et aux Elus locaux.</a:t>
            </a:r>
          </a:p>
          <a:p>
            <a:pPr marL="174625" indent="-174625">
              <a:spcAft>
                <a:spcPts val="1800"/>
              </a:spcAft>
              <a:buFont typeface="Arial" pitchFamily="34" charset="0"/>
              <a:buChar char="•"/>
            </a:pPr>
            <a:r>
              <a:rPr lang="fr-FR" dirty="0" smtClean="0"/>
              <a:t>Passant de Territoire d’Action Sociale </a:t>
            </a:r>
            <a:r>
              <a:rPr lang="fr-FR" b="0" i="1" dirty="0" smtClean="0">
                <a:solidFill>
                  <a:srgbClr val="0000CC"/>
                </a:solidFill>
              </a:rPr>
              <a:t>(TAS) </a:t>
            </a:r>
            <a:r>
              <a:rPr lang="fr-FR" dirty="0" smtClean="0"/>
              <a:t>à Territoire  d’Action Départementale </a:t>
            </a:r>
            <a:r>
              <a:rPr lang="fr-FR" b="0" dirty="0" smtClean="0">
                <a:solidFill>
                  <a:srgbClr val="0000CC"/>
                </a:solidFill>
              </a:rPr>
              <a:t>(</a:t>
            </a:r>
            <a:r>
              <a:rPr lang="fr-FR" b="0" i="1" dirty="0" smtClean="0">
                <a:solidFill>
                  <a:srgbClr val="0000CC"/>
                </a:solidFill>
              </a:rPr>
              <a:t>TAD</a:t>
            </a:r>
            <a:r>
              <a:rPr lang="fr-FR" b="0" dirty="0" smtClean="0">
                <a:solidFill>
                  <a:srgbClr val="0000CC"/>
                </a:solidFill>
              </a:rPr>
              <a:t>)</a:t>
            </a:r>
          </a:p>
          <a:p>
            <a:pPr marL="174625" indent="-174625">
              <a:buFont typeface="Arial" pitchFamily="34" charset="0"/>
              <a:buChar char="•"/>
            </a:pPr>
            <a:r>
              <a:rPr lang="fr-FR" dirty="0"/>
              <a:t>D</a:t>
            </a:r>
            <a:r>
              <a:rPr lang="fr-FR" dirty="0" smtClean="0"/>
              <a:t>otant chaque Territoire d’une  </a:t>
            </a:r>
            <a:r>
              <a:rPr lang="fr-FR" i="1" dirty="0" smtClean="0">
                <a:solidFill>
                  <a:srgbClr val="0000CC"/>
                </a:solidFill>
              </a:rPr>
              <a:t>Maison Départementale des Yvelines </a:t>
            </a:r>
            <a:r>
              <a:rPr lang="fr-FR" b="0" i="1" dirty="0" smtClean="0">
                <a:solidFill>
                  <a:srgbClr val="0000CC"/>
                </a:solidFill>
              </a:rPr>
              <a:t>(MDY’)</a:t>
            </a:r>
            <a:r>
              <a:rPr lang="fr-FR" b="0" dirty="0" smtClean="0">
                <a:solidFill>
                  <a:srgbClr val="0000CC"/>
                </a:solidFill>
              </a:rPr>
              <a:t>.</a:t>
            </a:r>
          </a:p>
          <a:p>
            <a:pPr marL="0" indent="0"/>
            <a:endParaRPr lang="fr-FR" dirty="0"/>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100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a:t>
            </a:r>
            <a:r>
              <a:rPr lang="fr-FR" sz="2000" b="1" dirty="0" smtClean="0"/>
              <a:t>Objectifs </a:t>
            </a:r>
            <a:endParaRPr lang="fr-FR" sz="2000" b="1" dirty="0"/>
          </a:p>
        </p:txBody>
      </p:sp>
      <p:sp>
        <p:nvSpPr>
          <p:cNvPr id="3" name="Espace réservé du contenu 2"/>
          <p:cNvSpPr>
            <a:spLocks noGrp="1"/>
          </p:cNvSpPr>
          <p:nvPr>
            <p:ph idx="1"/>
          </p:nvPr>
        </p:nvSpPr>
        <p:spPr>
          <a:xfrm>
            <a:off x="467544" y="1100628"/>
            <a:ext cx="8280920" cy="3840540"/>
          </a:xfrm>
        </p:spPr>
        <p:txBody>
          <a:bodyPr>
            <a:normAutofit/>
          </a:bodyPr>
          <a:lstStyle/>
          <a:p>
            <a:pPr lvl="0">
              <a:buFont typeface="Wingdings" pitchFamily="2" charset="2"/>
              <a:buChar char="Ø"/>
            </a:pPr>
            <a:endParaRPr lang="fr-FR" dirty="0" smtClean="0"/>
          </a:p>
          <a:p>
            <a:pPr lvl="0">
              <a:spcBef>
                <a:spcPts val="0"/>
              </a:spcBef>
              <a:spcAft>
                <a:spcPts val="1200"/>
              </a:spcAft>
              <a:buFont typeface="Wingdings" pitchFamily="2" charset="2"/>
              <a:buChar char="Ø"/>
            </a:pPr>
            <a:r>
              <a:rPr lang="fr-FR" sz="1800" dirty="0" smtClean="0"/>
              <a:t>Améliorer </a:t>
            </a:r>
            <a:r>
              <a:rPr lang="fr-FR" sz="1800" dirty="0"/>
              <a:t>le </a:t>
            </a:r>
            <a:r>
              <a:rPr lang="fr-FR" sz="1800" dirty="0" smtClean="0"/>
              <a:t>service </a:t>
            </a:r>
            <a:r>
              <a:rPr lang="fr-FR" sz="1800" dirty="0"/>
              <a:t>rendu  </a:t>
            </a:r>
            <a:r>
              <a:rPr lang="fr-FR" sz="1800" dirty="0" smtClean="0"/>
              <a:t>aux Yvelinois et aux  élus locaux,</a:t>
            </a:r>
          </a:p>
          <a:p>
            <a:pPr lvl="0">
              <a:spcBef>
                <a:spcPts val="0"/>
              </a:spcBef>
              <a:spcAft>
                <a:spcPts val="1200"/>
              </a:spcAft>
              <a:buFont typeface="Wingdings" pitchFamily="2" charset="2"/>
              <a:buChar char="Ø"/>
            </a:pPr>
            <a:r>
              <a:rPr lang="fr-FR" sz="1800" dirty="0" smtClean="0"/>
              <a:t>Rendre </a:t>
            </a:r>
            <a:r>
              <a:rPr lang="fr-FR" sz="1800" dirty="0"/>
              <a:t>lisible  la politique du </a:t>
            </a:r>
            <a:r>
              <a:rPr lang="fr-FR" sz="1800" dirty="0" smtClean="0"/>
              <a:t>Département, </a:t>
            </a:r>
          </a:p>
          <a:p>
            <a:pPr lvl="0">
              <a:spcBef>
                <a:spcPts val="0"/>
              </a:spcBef>
              <a:spcAft>
                <a:spcPts val="1200"/>
              </a:spcAft>
              <a:buFont typeface="Wingdings" pitchFamily="2" charset="2"/>
              <a:buChar char="Ø"/>
            </a:pPr>
            <a:r>
              <a:rPr lang="fr-FR" sz="1800" dirty="0" smtClean="0"/>
              <a:t>Modifier et optimiser</a:t>
            </a:r>
            <a:r>
              <a:rPr lang="fr-FR" sz="1800" dirty="0" smtClean="0">
                <a:solidFill>
                  <a:srgbClr val="C00000"/>
                </a:solidFill>
              </a:rPr>
              <a:t> </a:t>
            </a:r>
            <a:r>
              <a:rPr lang="fr-FR" sz="1800" dirty="0" smtClean="0"/>
              <a:t>nos </a:t>
            </a:r>
            <a:r>
              <a:rPr lang="fr-FR" sz="1800" dirty="0"/>
              <a:t>pratiques </a:t>
            </a:r>
            <a:r>
              <a:rPr lang="fr-FR" sz="1800" dirty="0" smtClean="0"/>
              <a:t>professionnelles : </a:t>
            </a:r>
          </a:p>
          <a:p>
            <a:pPr lvl="2">
              <a:spcBef>
                <a:spcPts val="0"/>
              </a:spcBef>
              <a:spcAft>
                <a:spcPts val="1200"/>
              </a:spcAft>
              <a:buFont typeface="Wingdings" pitchFamily="2" charset="2"/>
              <a:buChar char="Ø"/>
            </a:pPr>
            <a:r>
              <a:rPr lang="fr-FR" sz="1800" i="1" dirty="0" smtClean="0"/>
              <a:t> par une évolution et une modernisation  des métiers. </a:t>
            </a:r>
          </a:p>
          <a:p>
            <a:pPr lvl="0">
              <a:spcBef>
                <a:spcPts val="0"/>
              </a:spcBef>
              <a:spcAft>
                <a:spcPts val="1200"/>
              </a:spcAft>
              <a:buFont typeface="Wingdings" pitchFamily="2" charset="2"/>
              <a:buChar char="Ø"/>
            </a:pPr>
            <a:r>
              <a:rPr lang="fr-FR" sz="1800" dirty="0" smtClean="0"/>
              <a:t>Adapter notre découpage territorial à celui des intercommunalités, </a:t>
            </a:r>
          </a:p>
          <a:p>
            <a:pPr lvl="0">
              <a:spcBef>
                <a:spcPts val="0"/>
              </a:spcBef>
              <a:spcAft>
                <a:spcPts val="1200"/>
              </a:spcAft>
              <a:buFont typeface="Wingdings" pitchFamily="2" charset="2"/>
              <a:buChar char="Ø"/>
            </a:pPr>
            <a:r>
              <a:rPr lang="fr-FR" sz="1800" dirty="0" smtClean="0"/>
              <a:t>Maitriser </a:t>
            </a:r>
            <a:r>
              <a:rPr lang="fr-FR" sz="1800" dirty="0"/>
              <a:t>notre budget de </a:t>
            </a:r>
            <a:r>
              <a:rPr lang="fr-FR" sz="1800" dirty="0" smtClean="0"/>
              <a:t>fonctionnement,</a:t>
            </a:r>
          </a:p>
          <a:p>
            <a:pPr lvl="0">
              <a:buFont typeface="Wingdings" pitchFamily="2" charset="2"/>
              <a:buChar char="Ø"/>
            </a:pPr>
            <a:r>
              <a:rPr lang="fr-FR" sz="1800" dirty="0" smtClean="0"/>
              <a:t>Finaliser ainsi les réorganisations précédentes de 1997 et 2007.</a:t>
            </a:r>
          </a:p>
          <a:p>
            <a:pPr lvl="0">
              <a:buFont typeface="Wingdings" pitchFamily="2" charset="2"/>
              <a:buChar char="Ø"/>
            </a:pPr>
            <a:endParaRPr lang="fr-FR" dirty="0"/>
          </a:p>
          <a:p>
            <a:endParaRPr lang="fr-FR" dirty="0"/>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121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r>
              <a:rPr lang="fr-FR" sz="2400" b="1" dirty="0" smtClean="0"/>
              <a:t>pour ce faire …..</a:t>
            </a:r>
            <a:endParaRPr lang="fr-FR" sz="2400" b="1" dirty="0"/>
          </a:p>
        </p:txBody>
      </p:sp>
      <p:sp>
        <p:nvSpPr>
          <p:cNvPr id="4" name="Espace réservé du contenu 3"/>
          <p:cNvSpPr>
            <a:spLocks noGrp="1"/>
          </p:cNvSpPr>
          <p:nvPr>
            <p:ph idx="1"/>
          </p:nvPr>
        </p:nvSpPr>
        <p:spPr>
          <a:xfrm>
            <a:off x="179512" y="980728"/>
            <a:ext cx="8712968" cy="3888432"/>
          </a:xfrm>
        </p:spPr>
        <p:txBody>
          <a:bodyPr>
            <a:normAutofit/>
          </a:bodyPr>
          <a:lstStyle/>
          <a:p>
            <a:pPr>
              <a:buFont typeface="Wingdings" pitchFamily="2" charset="2"/>
              <a:buChar char="ü"/>
            </a:pPr>
            <a:r>
              <a:rPr lang="fr-FR" dirty="0"/>
              <a:t>Adapter notre </a:t>
            </a:r>
            <a:r>
              <a:rPr lang="fr-FR" dirty="0" smtClean="0"/>
              <a:t>organisation </a:t>
            </a:r>
            <a:r>
              <a:rPr lang="fr-FR" dirty="0"/>
              <a:t>aux besoins spécifiques de chaque </a:t>
            </a:r>
            <a:r>
              <a:rPr lang="fr-FR" dirty="0" smtClean="0"/>
              <a:t>Territoire,</a:t>
            </a:r>
          </a:p>
          <a:p>
            <a:pPr>
              <a:buFont typeface="Wingdings" pitchFamily="2" charset="2"/>
              <a:buChar char="ü"/>
            </a:pPr>
            <a:r>
              <a:rPr lang="fr-FR" dirty="0" smtClean="0"/>
              <a:t> Viser </a:t>
            </a:r>
            <a:r>
              <a:rPr lang="fr-FR" dirty="0"/>
              <a:t>une organisation </a:t>
            </a:r>
            <a:r>
              <a:rPr lang="fr-FR" dirty="0" smtClean="0"/>
              <a:t>fluide et évolutive et une </a:t>
            </a:r>
            <a:r>
              <a:rPr lang="fr-FR" dirty="0"/>
              <a:t>simplification de nos procédures,</a:t>
            </a:r>
          </a:p>
          <a:p>
            <a:pPr>
              <a:buFont typeface="Wingdings" pitchFamily="2" charset="2"/>
              <a:buChar char="ü"/>
            </a:pPr>
            <a:r>
              <a:rPr lang="fr-FR" dirty="0"/>
              <a:t>Optimiser notre fonctionnement en respectant le cadre budgétaire,</a:t>
            </a:r>
          </a:p>
          <a:p>
            <a:pPr>
              <a:buFont typeface="Wingdings" pitchFamily="2" charset="2"/>
              <a:buChar char="ü"/>
            </a:pPr>
            <a:r>
              <a:rPr lang="fr-FR" dirty="0" smtClean="0"/>
              <a:t>Identifier chaque MDY’ en </a:t>
            </a:r>
            <a:r>
              <a:rPr lang="fr-FR" dirty="0"/>
              <a:t>lieu d’accueil </a:t>
            </a:r>
            <a:r>
              <a:rPr lang="fr-FR" dirty="0" smtClean="0"/>
              <a:t>privilégié du </a:t>
            </a:r>
            <a:r>
              <a:rPr lang="fr-FR" dirty="0"/>
              <a:t>Département,</a:t>
            </a:r>
          </a:p>
          <a:p>
            <a:pPr lvl="0">
              <a:buFont typeface="Wingdings" pitchFamily="2" charset="2"/>
              <a:buChar char="ü"/>
            </a:pPr>
            <a:r>
              <a:rPr lang="fr-FR" dirty="0" smtClean="0"/>
              <a:t>Renforcer la réactivité et l’efficience des actions traitées </a:t>
            </a:r>
            <a:r>
              <a:rPr lang="fr-FR" dirty="0"/>
              <a:t>au sein  des </a:t>
            </a:r>
            <a:r>
              <a:rPr lang="fr-FR" dirty="0" smtClean="0"/>
              <a:t>MDY’,</a:t>
            </a:r>
            <a:endParaRPr lang="fr-FR" dirty="0"/>
          </a:p>
          <a:p>
            <a:pPr lvl="0" algn="just">
              <a:buFont typeface="Wingdings" pitchFamily="2" charset="2"/>
              <a:buChar char="ü"/>
            </a:pPr>
            <a:r>
              <a:rPr lang="fr-FR" dirty="0"/>
              <a:t>Doter </a:t>
            </a:r>
            <a:r>
              <a:rPr lang="fr-FR" dirty="0" smtClean="0"/>
              <a:t>les </a:t>
            </a:r>
            <a:r>
              <a:rPr lang="fr-FR" dirty="0"/>
              <a:t>services d’une logistique </a:t>
            </a:r>
            <a:r>
              <a:rPr lang="fr-FR" dirty="0" smtClean="0"/>
              <a:t>performante en </a:t>
            </a:r>
            <a:r>
              <a:rPr lang="fr-FR" dirty="0"/>
              <a:t>termes de locaux, systèmes </a:t>
            </a:r>
            <a:r>
              <a:rPr lang="fr-FR" dirty="0" smtClean="0"/>
              <a:t>d’information, technologies </a:t>
            </a:r>
            <a:r>
              <a:rPr lang="fr-FR" dirty="0"/>
              <a:t>d’information et de communication pour un exercice optimum de leurs </a:t>
            </a:r>
            <a:r>
              <a:rPr lang="fr-FR" dirty="0" smtClean="0"/>
              <a:t>missions,</a:t>
            </a:r>
            <a:endParaRPr lang="fr-FR" dirty="0"/>
          </a:p>
          <a:p>
            <a:pPr lvl="0" algn="just">
              <a:buFont typeface="Wingdings" pitchFamily="2" charset="2"/>
              <a:buChar char="ü"/>
            </a:pPr>
            <a:r>
              <a:rPr lang="fr-FR" dirty="0"/>
              <a:t>Repenser le management en favorisant la délégation, </a:t>
            </a:r>
            <a:r>
              <a:rPr lang="fr-FR" dirty="0" smtClean="0"/>
              <a:t>la </a:t>
            </a:r>
            <a:r>
              <a:rPr lang="fr-FR" dirty="0"/>
              <a:t>responsabilisation des cadres, la culture de la prise de risque et les </a:t>
            </a:r>
            <a:r>
              <a:rPr lang="fr-FR" dirty="0" smtClean="0"/>
              <a:t>échanges transversaux </a:t>
            </a:r>
            <a:r>
              <a:rPr lang="fr-FR" dirty="0"/>
              <a:t>entre collaborateurs </a:t>
            </a:r>
            <a:r>
              <a:rPr lang="fr-FR" dirty="0" smtClean="0"/>
              <a:t>de Directions différentes,</a:t>
            </a:r>
            <a:endParaRPr lang="fr-FR" dirty="0"/>
          </a:p>
          <a:p>
            <a:pPr lvl="0">
              <a:buFont typeface="Wingdings" pitchFamily="2" charset="2"/>
              <a:buChar char="ü"/>
            </a:pPr>
            <a:r>
              <a:rPr lang="fr-FR" dirty="0"/>
              <a:t>Mettre l’accent sur le repérage et la signalétique de nos </a:t>
            </a:r>
            <a:r>
              <a:rPr lang="fr-FR" dirty="0" smtClean="0"/>
              <a:t>Services</a:t>
            </a:r>
            <a:r>
              <a:rPr lang="fr-FR" dirty="0"/>
              <a:t> </a:t>
            </a:r>
            <a:r>
              <a:rPr lang="fr-FR" dirty="0" smtClean="0"/>
              <a:t>sur les territoires.</a:t>
            </a:r>
            <a:endParaRPr lang="fr-FR" dirty="0"/>
          </a:p>
        </p:txBody>
      </p:sp>
      <p:pic>
        <p:nvPicPr>
          <p:cNvPr id="5"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879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388" y="115888"/>
            <a:ext cx="8153400" cy="504825"/>
          </a:xfrm>
        </p:spPr>
        <p:txBody>
          <a:bodyPr/>
          <a:lstStyle/>
          <a:p>
            <a:pPr eaLnBrk="1" hangingPunct="1">
              <a:buFontTx/>
              <a:buNone/>
              <a:defRPr/>
            </a:pPr>
            <a:r>
              <a:rPr lang="fr-FR" sz="2400" dirty="0" smtClean="0"/>
              <a:t/>
            </a:r>
            <a:br>
              <a:rPr lang="fr-FR" sz="2400" dirty="0" smtClean="0"/>
            </a:br>
            <a:r>
              <a:rPr lang="fr-FR" sz="3200" u="sng" dirty="0" smtClean="0"/>
              <a:t>ORDRE DU JOUR</a:t>
            </a:r>
            <a:r>
              <a:rPr lang="fr-FR" sz="2400" dirty="0" smtClean="0"/>
              <a:t/>
            </a:r>
            <a:br>
              <a:rPr lang="fr-FR" sz="2400" dirty="0" smtClean="0"/>
            </a:br>
            <a:r>
              <a:rPr lang="fr-FR" sz="2400" dirty="0" smtClean="0">
                <a:effectLst>
                  <a:outerShdw blurRad="38100" dist="38100" dir="2700000" algn="tl">
                    <a:srgbClr val="C0C0C0"/>
                  </a:outerShdw>
                </a:effectLst>
              </a:rPr>
              <a:t> </a:t>
            </a:r>
            <a:endParaRPr lang="fr-FR" sz="2400" dirty="0" smtClean="0">
              <a:solidFill>
                <a:srgbClr val="788AFC"/>
              </a:solidFill>
            </a:endParaRPr>
          </a:p>
        </p:txBody>
      </p:sp>
      <p:sp>
        <p:nvSpPr>
          <p:cNvPr id="4099" name="Rectangle 3"/>
          <p:cNvSpPr>
            <a:spLocks noGrp="1" noChangeArrowheads="1"/>
          </p:cNvSpPr>
          <p:nvPr>
            <p:ph type="body" idx="4294967295"/>
          </p:nvPr>
        </p:nvSpPr>
        <p:spPr>
          <a:xfrm>
            <a:off x="251520" y="692697"/>
            <a:ext cx="8351838" cy="5400600"/>
          </a:xfrm>
        </p:spPr>
        <p:txBody>
          <a:bodyPr/>
          <a:lstStyle/>
          <a:p>
            <a:pPr marL="342900" lvl="0" indent="-342900" algn="just">
              <a:buFont typeface="+mj-lt"/>
              <a:buAutoNum type="arabicPeriod"/>
            </a:pPr>
            <a:r>
              <a:rPr lang="fr-FR" sz="1800" b="1" dirty="0" smtClean="0">
                <a:solidFill>
                  <a:schemeClr val="accent6"/>
                </a:solidFill>
              </a:rPr>
              <a:t>Point d’information de la CT78</a:t>
            </a:r>
            <a:r>
              <a:rPr lang="fr-FR" sz="1800" b="1" dirty="0">
                <a:solidFill>
                  <a:schemeClr val="accent6"/>
                </a:solidFill>
              </a:rPr>
              <a:t> :</a:t>
            </a:r>
          </a:p>
          <a:p>
            <a:pPr marL="1524000" lvl="2" indent="-177800" algn="just"/>
            <a:r>
              <a:rPr lang="fr-FR" sz="1600" b="1" dirty="0" smtClean="0">
                <a:solidFill>
                  <a:schemeClr val="accent6"/>
                </a:solidFill>
              </a:rPr>
              <a:t>Nouvelle composition du bureau</a:t>
            </a:r>
            <a:endParaRPr lang="fr-FR" sz="1600" b="1" dirty="0">
              <a:solidFill>
                <a:schemeClr val="accent6"/>
              </a:solidFill>
            </a:endParaRPr>
          </a:p>
          <a:p>
            <a:pPr marL="1524000" lvl="2" indent="-177800" algn="just"/>
            <a:r>
              <a:rPr lang="fr-FR" sz="1600" b="1" dirty="0" smtClean="0">
                <a:solidFill>
                  <a:schemeClr val="accent6"/>
                </a:solidFill>
              </a:rPr>
              <a:t>Validation du compte-rendu de la réunion du 20 janvier 2015</a:t>
            </a:r>
            <a:endParaRPr lang="fr-FR" sz="1600" b="1" dirty="0">
              <a:solidFill>
                <a:schemeClr val="accent6"/>
              </a:solidFill>
            </a:endParaRPr>
          </a:p>
          <a:p>
            <a:pPr marL="342900" indent="-342900" algn="just">
              <a:buFont typeface="+mj-lt"/>
              <a:buAutoNum type="arabicPeriod"/>
            </a:pPr>
            <a:endParaRPr lang="fr-FR" sz="1000" b="1" dirty="0">
              <a:solidFill>
                <a:schemeClr val="accent6"/>
              </a:solidFill>
            </a:endParaRPr>
          </a:p>
          <a:p>
            <a:pPr marL="342900" indent="-342900" algn="just">
              <a:buFont typeface="+mj-lt"/>
              <a:buAutoNum type="arabicPeriod"/>
            </a:pPr>
            <a:r>
              <a:rPr lang="fr-FR" sz="1800" b="1" dirty="0" smtClean="0">
                <a:solidFill>
                  <a:schemeClr val="accent6"/>
                </a:solidFill>
              </a:rPr>
              <a:t>La restructuration du secteur médico-social: </a:t>
            </a:r>
            <a:endParaRPr lang="fr-FR" sz="1800" b="1" dirty="0">
              <a:solidFill>
                <a:schemeClr val="accent6"/>
              </a:solidFill>
            </a:endParaRPr>
          </a:p>
          <a:p>
            <a:pPr marL="1524000" lvl="2" indent="-177800" algn="just"/>
            <a:r>
              <a:rPr lang="fr-FR" sz="1600" b="1" dirty="0" smtClean="0">
                <a:solidFill>
                  <a:schemeClr val="accent6"/>
                </a:solidFill>
              </a:rPr>
              <a:t>Les orientations de l’ARS: Mme </a:t>
            </a:r>
            <a:r>
              <a:rPr lang="fr-FR" sz="1600" b="1" dirty="0" err="1" smtClean="0">
                <a:solidFill>
                  <a:schemeClr val="accent6"/>
                </a:solidFill>
              </a:rPr>
              <a:t>Vuillaume</a:t>
            </a:r>
            <a:endParaRPr lang="fr-FR" sz="1600" b="1" dirty="0">
              <a:solidFill>
                <a:schemeClr val="accent6"/>
              </a:solidFill>
            </a:endParaRPr>
          </a:p>
          <a:p>
            <a:pPr marL="1524000" lvl="2" indent="-177800" algn="just"/>
            <a:r>
              <a:rPr lang="fr-FR" sz="1600" b="1" dirty="0" smtClean="0">
                <a:solidFill>
                  <a:schemeClr val="accent6"/>
                </a:solidFill>
              </a:rPr>
              <a:t>La réorganisation des secteurs PA et PH du Conseil Départemental des Yvelines: Dr Fernandez</a:t>
            </a:r>
          </a:p>
          <a:p>
            <a:pPr marL="1524000" lvl="2" indent="-177800" algn="just"/>
            <a:r>
              <a:rPr lang="fr-FR" sz="1600" b="1" dirty="0" smtClean="0">
                <a:solidFill>
                  <a:schemeClr val="accent6"/>
                </a:solidFill>
              </a:rPr>
              <a:t>Table ronde : « Quels enjeux et perspectives pour les établissements médico-sociaux des Yvelines?</a:t>
            </a:r>
            <a:endParaRPr lang="fr-FR" sz="1600" b="1" dirty="0">
              <a:solidFill>
                <a:schemeClr val="accent6"/>
              </a:solidFill>
            </a:endParaRPr>
          </a:p>
          <a:p>
            <a:pPr marL="342900" indent="-342900" algn="just">
              <a:buFont typeface="+mj-lt"/>
              <a:buAutoNum type="arabicPeriod"/>
            </a:pPr>
            <a:endParaRPr lang="fr-FR" sz="1000" b="1" dirty="0" smtClean="0">
              <a:solidFill>
                <a:schemeClr val="accent6"/>
              </a:solidFill>
            </a:endParaRPr>
          </a:p>
          <a:p>
            <a:pPr marL="342900" indent="-342900" algn="just">
              <a:buFont typeface="+mj-lt"/>
              <a:buAutoNum type="arabicPeriod"/>
            </a:pPr>
            <a:r>
              <a:rPr lang="fr-FR" sz="1800" b="1" dirty="0" smtClean="0">
                <a:solidFill>
                  <a:schemeClr val="accent6"/>
                </a:solidFill>
              </a:rPr>
              <a:t>Point d’actualité de la DT78-ARS: </a:t>
            </a:r>
            <a:endParaRPr lang="fr-FR" sz="1800" b="1" dirty="0">
              <a:solidFill>
                <a:schemeClr val="accent6"/>
              </a:solidFill>
            </a:endParaRPr>
          </a:p>
          <a:p>
            <a:pPr marL="1524000" lvl="2" indent="-177800" algn="just"/>
            <a:r>
              <a:rPr lang="fr-FR" sz="1600" b="1" dirty="0" smtClean="0">
                <a:solidFill>
                  <a:schemeClr val="accent6"/>
                </a:solidFill>
              </a:rPr>
              <a:t>Plan ONDAM et éléments sur la campagne budgétaire des établissements de santé: Mme </a:t>
            </a:r>
            <a:r>
              <a:rPr lang="fr-FR" sz="1600" b="1" dirty="0" err="1" smtClean="0">
                <a:solidFill>
                  <a:schemeClr val="accent6"/>
                </a:solidFill>
              </a:rPr>
              <a:t>Burdin</a:t>
            </a:r>
            <a:endParaRPr lang="fr-FR" sz="1600" b="1" dirty="0" smtClean="0">
              <a:solidFill>
                <a:schemeClr val="accent6"/>
              </a:solidFill>
            </a:endParaRPr>
          </a:p>
          <a:p>
            <a:pPr marL="1524000" lvl="2" indent="-177800" algn="just"/>
            <a:r>
              <a:rPr lang="fr-FR" sz="1600" b="1" dirty="0" smtClean="0">
                <a:solidFill>
                  <a:schemeClr val="accent6"/>
                </a:solidFill>
              </a:rPr>
              <a:t>La qualité de l’eau distribuée dans les Yvelines en 2014: M. Bertrand</a:t>
            </a:r>
          </a:p>
          <a:p>
            <a:pPr marL="1524000" lvl="2" indent="-177800" algn="just"/>
            <a:r>
              <a:rPr lang="fr-FR" sz="1600" b="1" dirty="0" smtClean="0">
                <a:solidFill>
                  <a:schemeClr val="accent6"/>
                </a:solidFill>
              </a:rPr>
              <a:t>La Réforme des CEGGID: Dr </a:t>
            </a:r>
            <a:r>
              <a:rPr lang="fr-FR" sz="1600" b="1" dirty="0" err="1" smtClean="0">
                <a:solidFill>
                  <a:schemeClr val="accent6"/>
                </a:solidFill>
              </a:rPr>
              <a:t>Rabier-Thoreau</a:t>
            </a:r>
            <a:endParaRPr lang="fr-FR" sz="1600" b="1" dirty="0" smtClean="0">
              <a:solidFill>
                <a:schemeClr val="accent6"/>
              </a:solidFill>
            </a:endParaRPr>
          </a:p>
          <a:p>
            <a:pPr marL="1524000" lvl="2" indent="-177800" algn="just"/>
            <a:r>
              <a:rPr lang="fr-FR" sz="1600" b="1" dirty="0" smtClean="0">
                <a:solidFill>
                  <a:schemeClr val="accent6"/>
                </a:solidFill>
              </a:rPr>
              <a:t>SCOPE Santé: Mme </a:t>
            </a:r>
            <a:r>
              <a:rPr lang="fr-FR" sz="1600" b="1" dirty="0" err="1" smtClean="0">
                <a:solidFill>
                  <a:schemeClr val="accent6"/>
                </a:solidFill>
              </a:rPr>
              <a:t>Spender</a:t>
            </a:r>
            <a:endParaRPr lang="fr-FR" sz="1600" b="1" dirty="0" smtClean="0">
              <a:solidFill>
                <a:schemeClr val="accent6"/>
              </a:solidFill>
            </a:endParaRPr>
          </a:p>
          <a:p>
            <a:pPr marL="1346200" lvl="2" algn="just">
              <a:buNone/>
            </a:pPr>
            <a:endParaRPr lang="fr-FR" sz="1000" b="1" dirty="0" smtClean="0">
              <a:solidFill>
                <a:schemeClr val="accent6"/>
              </a:solidFill>
            </a:endParaRPr>
          </a:p>
          <a:p>
            <a:pPr marL="342900" indent="-342900" algn="just">
              <a:buFont typeface="+mj-lt"/>
              <a:buAutoNum type="arabicPeriod"/>
              <a:defRPr/>
            </a:pPr>
            <a:r>
              <a:rPr lang="fr-FR" sz="1800" b="1" dirty="0" smtClean="0">
                <a:solidFill>
                  <a:schemeClr val="accent6"/>
                </a:solidFill>
              </a:rPr>
              <a:t>Questions </a:t>
            </a:r>
            <a:r>
              <a:rPr lang="fr-FR" sz="1800" b="1" dirty="0">
                <a:solidFill>
                  <a:schemeClr val="accent6"/>
                </a:solidFill>
              </a:rPr>
              <a:t>diverses</a:t>
            </a:r>
          </a:p>
          <a:p>
            <a:pPr algn="just" eaLnBrk="1" hangingPunct="1">
              <a:buFontTx/>
              <a:buChar char="-"/>
              <a:defRPr/>
            </a:pPr>
            <a:endParaRPr lang="fr-FR" sz="1800" b="1" dirty="0" smtClean="0">
              <a:solidFill>
                <a:srgbClr val="002395"/>
              </a:solidFill>
            </a:endParaRPr>
          </a:p>
          <a:p>
            <a:pPr marL="96838" indent="-96838" algn="just" eaLnBrk="1" hangingPunct="1">
              <a:buFontTx/>
              <a:buNone/>
              <a:defRPr/>
            </a:pPr>
            <a:r>
              <a:rPr lang="fr-FR" sz="1900" b="1" dirty="0" smtClean="0">
                <a:solidFill>
                  <a:srgbClr val="002395"/>
                </a:solidFill>
              </a:rPr>
              <a:t>		</a:t>
            </a:r>
            <a:endParaRPr lang="fr-FR" sz="1900" dirty="0" smtClean="0">
              <a:solidFill>
                <a:srgbClr val="002395"/>
              </a:solidFill>
              <a:sym typeface="Wingdings" pitchFamily="2" charset="2"/>
            </a:endParaRPr>
          </a:p>
          <a:p>
            <a:pPr marL="96838" indent="-96838" algn="just" eaLnBrk="1" hangingPunct="1">
              <a:buFontTx/>
              <a:buNone/>
              <a:defRPr/>
            </a:pPr>
            <a:r>
              <a:rPr lang="fr-FR" sz="1100" b="1" dirty="0" smtClean="0">
                <a:solidFill>
                  <a:srgbClr val="002395"/>
                </a:solidFill>
                <a:sym typeface="Wingdings" pitchFamily="2" charset="2"/>
              </a:rPr>
              <a:t>	</a:t>
            </a:r>
            <a:endParaRPr lang="fr-FR" sz="1100" b="1" dirty="0" smtClean="0">
              <a:solidFill>
                <a:srgbClr val="002395"/>
              </a:solidFill>
            </a:endParaRPr>
          </a:p>
          <a:p>
            <a:pPr marL="96838" indent="-96838" algn="just" eaLnBrk="1" hangingPunct="1">
              <a:buFontTx/>
              <a:buNone/>
              <a:defRPr/>
            </a:pPr>
            <a:r>
              <a:rPr lang="fr-FR" sz="1900" b="1" dirty="0" smtClean="0">
                <a:solidFill>
                  <a:srgbClr val="002395"/>
                </a:solidFill>
              </a:rPr>
              <a:t> </a:t>
            </a:r>
            <a:r>
              <a:rPr lang="fr-FR" sz="1900" dirty="0" smtClean="0">
                <a:solidFill>
                  <a:srgbClr val="002395"/>
                </a:solidFill>
                <a:sym typeface="Wingdings" pitchFamily="2" charset="2"/>
              </a:rPr>
              <a:t>		</a:t>
            </a:r>
            <a:r>
              <a:rPr lang="fr-FR" sz="1900" b="1" dirty="0" smtClean="0">
                <a:solidFill>
                  <a:srgbClr val="002395"/>
                </a:solidFill>
                <a:sym typeface="Wingdings" pitchFamily="2" charset="2"/>
              </a:rPr>
              <a:t>	</a:t>
            </a:r>
            <a:endParaRPr lang="fr-FR" sz="1900" b="1" dirty="0" smtClean="0">
              <a:solidFill>
                <a:srgbClr val="002395"/>
              </a:solidFill>
            </a:endParaRPr>
          </a:p>
        </p:txBody>
      </p:sp>
    </p:spTree>
    <p:extLst>
      <p:ext uri="{BB962C8B-B14F-4D97-AF65-F5344CB8AC3E}">
        <p14:creationId xmlns:p14="http://schemas.microsoft.com/office/powerpoint/2010/main" val="3404510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r>
              <a:rPr lang="fr-FR" sz="2400" b="1" dirty="0" smtClean="0"/>
              <a:t>a  donc  été  adopté</a:t>
            </a:r>
            <a:endParaRPr lang="fr-FR" sz="2400" b="1" dirty="0"/>
          </a:p>
        </p:txBody>
      </p:sp>
      <p:sp>
        <p:nvSpPr>
          <p:cNvPr id="3" name="Espace réservé du contenu 2"/>
          <p:cNvSpPr>
            <a:spLocks noGrp="1"/>
          </p:cNvSpPr>
          <p:nvPr>
            <p:ph idx="1"/>
          </p:nvPr>
        </p:nvSpPr>
        <p:spPr>
          <a:xfrm>
            <a:off x="323528" y="1100628"/>
            <a:ext cx="8496944" cy="3579849"/>
          </a:xfrm>
        </p:spPr>
        <p:txBody>
          <a:bodyPr/>
          <a:lstStyle/>
          <a:p>
            <a:pPr lvl="0">
              <a:buFont typeface="Wingdings" pitchFamily="2" charset="2"/>
              <a:buChar char="Ø"/>
            </a:pPr>
            <a:endParaRPr lang="fr-FR" dirty="0" smtClean="0"/>
          </a:p>
          <a:p>
            <a:pPr>
              <a:spcAft>
                <a:spcPts val="600"/>
              </a:spcAft>
              <a:buFont typeface="Wingdings" pitchFamily="2" charset="2"/>
              <a:buChar char="Ø"/>
            </a:pPr>
            <a:r>
              <a:rPr lang="fr-FR" sz="1800" dirty="0" smtClean="0"/>
              <a:t>La création de 6 </a:t>
            </a:r>
            <a:r>
              <a:rPr lang="fr-FR" sz="1800" dirty="0"/>
              <a:t>Territoires </a:t>
            </a:r>
            <a:r>
              <a:rPr lang="fr-FR" sz="1800" dirty="0" smtClean="0"/>
              <a:t>d’Action </a:t>
            </a:r>
            <a:r>
              <a:rPr lang="fr-FR" sz="1800" dirty="0"/>
              <a:t>Départementale </a:t>
            </a:r>
            <a:r>
              <a:rPr lang="fr-FR" sz="1800" b="0" dirty="0"/>
              <a:t>(</a:t>
            </a:r>
            <a:r>
              <a:rPr lang="fr-FR" sz="1800" b="0" i="1" dirty="0"/>
              <a:t>TAD</a:t>
            </a:r>
            <a:r>
              <a:rPr lang="fr-FR" sz="1800" b="0" dirty="0" smtClean="0"/>
              <a:t>)</a:t>
            </a:r>
            <a:r>
              <a:rPr lang="fr-FR" sz="1800" dirty="0" smtClean="0"/>
              <a:t>,</a:t>
            </a:r>
            <a:r>
              <a:rPr lang="fr-FR" sz="1800" dirty="0"/>
              <a:t> </a:t>
            </a:r>
            <a:r>
              <a:rPr lang="fr-FR" sz="1800" dirty="0" smtClean="0"/>
              <a:t>dotés </a:t>
            </a:r>
            <a:r>
              <a:rPr lang="fr-FR" sz="1800" dirty="0"/>
              <a:t>chacun d’une </a:t>
            </a:r>
            <a:r>
              <a:rPr lang="fr-FR" sz="1800" dirty="0" smtClean="0"/>
              <a:t>«Maison </a:t>
            </a:r>
            <a:r>
              <a:rPr lang="fr-FR" sz="1800" dirty="0"/>
              <a:t>Départementale </a:t>
            </a:r>
            <a:r>
              <a:rPr lang="fr-FR" sz="1800" dirty="0" smtClean="0"/>
              <a:t>des Yvelines» </a:t>
            </a:r>
            <a:r>
              <a:rPr lang="fr-FR" sz="1800" b="0" i="1" dirty="0"/>
              <a:t>(</a:t>
            </a:r>
            <a:r>
              <a:rPr lang="fr-FR" sz="1800" b="0" i="1" dirty="0" smtClean="0"/>
              <a:t>MDY’)</a:t>
            </a:r>
            <a:r>
              <a:rPr lang="fr-FR" sz="1800" dirty="0" smtClean="0"/>
              <a:t> :</a:t>
            </a:r>
          </a:p>
          <a:p>
            <a:pPr marL="719138" lvl="3" indent="-252413">
              <a:spcAft>
                <a:spcPts val="600"/>
              </a:spcAft>
              <a:buFont typeface="Wingdings" pitchFamily="2" charset="2"/>
              <a:buChar char="Ø"/>
            </a:pPr>
            <a:r>
              <a:rPr lang="fr-FR" sz="1800" dirty="0" smtClean="0"/>
              <a:t>4  de zones Urbaines, </a:t>
            </a:r>
          </a:p>
          <a:p>
            <a:pPr marL="719138" lvl="3" indent="-252413">
              <a:spcAft>
                <a:spcPts val="1800"/>
              </a:spcAft>
              <a:buFont typeface="Wingdings" pitchFamily="2" charset="2"/>
              <a:buChar char="Ø"/>
            </a:pPr>
            <a:r>
              <a:rPr lang="fr-FR" sz="1800" dirty="0" smtClean="0"/>
              <a:t>2  de </a:t>
            </a:r>
            <a:r>
              <a:rPr lang="fr-FR" sz="1800" dirty="0"/>
              <a:t>zones </a:t>
            </a:r>
            <a:r>
              <a:rPr lang="fr-FR" sz="1800" dirty="0" smtClean="0"/>
              <a:t>Rurales.</a:t>
            </a:r>
          </a:p>
          <a:p>
            <a:pPr lvl="0">
              <a:buFont typeface="Wingdings" pitchFamily="2" charset="2"/>
              <a:buChar char="Ø"/>
            </a:pPr>
            <a:r>
              <a:rPr lang="fr-FR" sz="1800" dirty="0" smtClean="0"/>
              <a:t>La </a:t>
            </a:r>
            <a:r>
              <a:rPr lang="fr-FR" sz="1800" dirty="0"/>
              <a:t>création </a:t>
            </a:r>
            <a:r>
              <a:rPr lang="fr-FR" sz="1800" dirty="0" smtClean="0"/>
              <a:t>d’une DGA des Solidarités, afin de Coordonner, Evaluer et Piloter l’action publique sur ces 6 territoires.</a:t>
            </a:r>
            <a:endParaRPr lang="fr-FR" sz="1800" dirty="0"/>
          </a:p>
          <a:p>
            <a:pPr marL="0" indent="0"/>
            <a:endParaRPr lang="fr-FR" dirty="0" smtClean="0"/>
          </a:p>
          <a:p>
            <a:pPr marL="0" indent="0"/>
            <a:endParaRPr lang="fr-FR" dirty="0"/>
          </a:p>
          <a:p>
            <a:endParaRPr lang="fr-FR" dirty="0"/>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14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19" y="116632"/>
            <a:ext cx="4752529"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861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7520940" cy="548640"/>
          </a:xfrm>
        </p:spPr>
        <p:txBody>
          <a:bodyPr/>
          <a:lstStyle/>
          <a:p>
            <a:pPr algn="ctr"/>
            <a:r>
              <a:rPr lang="fr-FR" dirty="0" smtClean="0"/>
              <a:t>  </a:t>
            </a:r>
            <a:r>
              <a:rPr lang="fr-FR" sz="2400" b="1" dirty="0" smtClean="0"/>
              <a:t>Organisation des MDY’</a:t>
            </a:r>
            <a:endParaRPr lang="fr-FR" sz="2400" b="1" dirty="0"/>
          </a:p>
        </p:txBody>
      </p:sp>
      <p:sp>
        <p:nvSpPr>
          <p:cNvPr id="3" name="Espace réservé du contenu 2"/>
          <p:cNvSpPr>
            <a:spLocks noGrp="1"/>
          </p:cNvSpPr>
          <p:nvPr>
            <p:ph idx="1"/>
          </p:nvPr>
        </p:nvSpPr>
        <p:spPr>
          <a:xfrm>
            <a:off x="611560" y="980728"/>
            <a:ext cx="8208912" cy="3960440"/>
          </a:xfrm>
        </p:spPr>
        <p:txBody>
          <a:bodyPr>
            <a:normAutofit lnSpcReduction="10000"/>
          </a:bodyPr>
          <a:lstStyle/>
          <a:p>
            <a:pPr marL="0" indent="0" algn="ctr">
              <a:spcAft>
                <a:spcPts val="600"/>
              </a:spcAft>
            </a:pPr>
            <a:r>
              <a:rPr lang="fr-FR" sz="2000" dirty="0" smtClean="0">
                <a:solidFill>
                  <a:srgbClr val="0000CC"/>
                </a:solidFill>
              </a:rPr>
              <a:t>Pilotée par un Directeur</a:t>
            </a:r>
            <a:r>
              <a:rPr lang="fr-FR" sz="2000" dirty="0"/>
              <a:t> </a:t>
            </a:r>
            <a:r>
              <a:rPr lang="fr-FR" sz="2000" dirty="0">
                <a:solidFill>
                  <a:srgbClr val="0000CC"/>
                </a:solidFill>
              </a:rPr>
              <a:t>rattaché au </a:t>
            </a:r>
            <a:r>
              <a:rPr lang="fr-FR" sz="2000" dirty="0" smtClean="0">
                <a:solidFill>
                  <a:srgbClr val="0000CC"/>
                </a:solidFill>
              </a:rPr>
              <a:t>DGSD, avec pour missions :</a:t>
            </a:r>
          </a:p>
          <a:p>
            <a:pPr>
              <a:spcAft>
                <a:spcPts val="600"/>
              </a:spcAft>
              <a:buFont typeface="Wingdings" pitchFamily="2" charset="2"/>
              <a:buChar char="ü"/>
            </a:pPr>
            <a:r>
              <a:rPr lang="fr-FR" dirty="0" smtClean="0"/>
              <a:t>D’assurer l’interface avec les DG des villes et intercommunalités,</a:t>
            </a:r>
          </a:p>
          <a:p>
            <a:pPr>
              <a:spcAft>
                <a:spcPts val="600"/>
              </a:spcAft>
              <a:buFont typeface="Wingdings" pitchFamily="2" charset="2"/>
              <a:buChar char="ü"/>
            </a:pPr>
            <a:r>
              <a:rPr lang="fr-FR" dirty="0"/>
              <a:t>De fédérer, d’animer </a:t>
            </a:r>
            <a:r>
              <a:rPr lang="fr-FR" dirty="0" smtClean="0"/>
              <a:t>l’équipe de la Direction et de représenter la collectivité départementale dans toutes ses composantes.</a:t>
            </a:r>
          </a:p>
          <a:p>
            <a:pPr marL="0" indent="0" algn="ctr">
              <a:spcAft>
                <a:spcPts val="600"/>
              </a:spcAft>
            </a:pPr>
            <a:r>
              <a:rPr lang="fr-FR" sz="2000" dirty="0" smtClean="0">
                <a:solidFill>
                  <a:srgbClr val="0000CC"/>
                </a:solidFill>
              </a:rPr>
              <a:t>Afin de mener à bien ses missions il dispose :</a:t>
            </a:r>
          </a:p>
          <a:p>
            <a:pPr>
              <a:spcAft>
                <a:spcPts val="600"/>
              </a:spcAft>
              <a:buFont typeface="Wingdings" pitchFamily="2" charset="2"/>
              <a:buChar char="ü"/>
            </a:pPr>
            <a:r>
              <a:rPr lang="fr-FR" dirty="0"/>
              <a:t>D</a:t>
            </a:r>
            <a:r>
              <a:rPr lang="fr-FR" dirty="0" smtClean="0"/>
              <a:t>’un Secrétariat général,</a:t>
            </a:r>
          </a:p>
          <a:p>
            <a:pPr>
              <a:spcAft>
                <a:spcPts val="600"/>
              </a:spcAft>
              <a:buFont typeface="Wingdings" pitchFamily="2" charset="2"/>
              <a:buChar char="ü"/>
            </a:pPr>
            <a:r>
              <a:rPr lang="fr-FR" dirty="0" smtClean="0"/>
              <a:t>D’un Pôle Santé,</a:t>
            </a:r>
          </a:p>
          <a:p>
            <a:pPr>
              <a:spcAft>
                <a:spcPts val="600"/>
              </a:spcAft>
              <a:buFont typeface="Wingdings" pitchFamily="2" charset="2"/>
              <a:buChar char="ü"/>
            </a:pPr>
            <a:r>
              <a:rPr lang="fr-FR" dirty="0" smtClean="0"/>
              <a:t>D’un Pôle Social,</a:t>
            </a:r>
          </a:p>
          <a:p>
            <a:pPr>
              <a:spcAft>
                <a:spcPts val="600"/>
              </a:spcAft>
              <a:buFont typeface="Wingdings" pitchFamily="2" charset="2"/>
              <a:buChar char="ü"/>
            </a:pPr>
            <a:r>
              <a:rPr lang="fr-FR" dirty="0" smtClean="0"/>
              <a:t>D’un Pôle Autonomie,</a:t>
            </a:r>
          </a:p>
          <a:p>
            <a:pPr>
              <a:buFont typeface="Wingdings" pitchFamily="2" charset="2"/>
              <a:buChar char="ü"/>
            </a:pPr>
            <a:r>
              <a:rPr lang="fr-FR" dirty="0" smtClean="0"/>
              <a:t>D’une Mission Développement Local.</a:t>
            </a:r>
          </a:p>
          <a:p>
            <a:pPr marL="0" indent="0"/>
            <a:endParaRPr lang="fr-FR" dirty="0" smtClean="0"/>
          </a:p>
          <a:p>
            <a:endParaRPr lang="fr-FR" dirty="0"/>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196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822960" y="188640"/>
            <a:ext cx="7520940" cy="432048"/>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fr-FR" dirty="0" smtClean="0">
                <a:solidFill>
                  <a:srgbClr val="000000"/>
                </a:solidFill>
              </a:rPr>
              <a:t>  </a:t>
            </a:r>
            <a:r>
              <a:rPr lang="fr-FR" sz="2400" b="1" dirty="0" smtClean="0">
                <a:solidFill>
                  <a:srgbClr val="000000"/>
                </a:solidFill>
              </a:rPr>
              <a:t>Organisation des MDT </a:t>
            </a:r>
            <a:endParaRPr lang="fr-FR" sz="2400" b="1" dirty="0">
              <a:solidFill>
                <a:srgbClr val="000000"/>
              </a:solidFill>
            </a:endParaRP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92696"/>
            <a:ext cx="8496944" cy="4248472"/>
          </a:xfrm>
          <a:prstGeom prst="rect">
            <a:avLst/>
          </a:prstGeom>
          <a:noFill/>
          <a:ln>
            <a:noFill/>
          </a:ln>
        </p:spPr>
      </p:pic>
    </p:spTree>
    <p:extLst>
      <p:ext uri="{BB962C8B-B14F-4D97-AF65-F5344CB8AC3E}">
        <p14:creationId xmlns:p14="http://schemas.microsoft.com/office/powerpoint/2010/main" val="8012014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fr-FR" sz="2400" b="1" dirty="0" smtClean="0">
                <a:solidFill>
                  <a:srgbClr val="000000"/>
                </a:solidFill>
              </a:rPr>
              <a:t>Plus Value des </a:t>
            </a:r>
            <a:r>
              <a:rPr lang="fr-FR" sz="2400" b="1" dirty="0" err="1" smtClean="0">
                <a:solidFill>
                  <a:srgbClr val="000000"/>
                </a:solidFill>
              </a:rPr>
              <a:t>Mdy</a:t>
            </a:r>
            <a:r>
              <a:rPr lang="fr-FR" sz="2400" b="1" dirty="0" smtClean="0">
                <a:solidFill>
                  <a:srgbClr val="000000"/>
                </a:solidFill>
              </a:rPr>
              <a:t>’</a:t>
            </a:r>
            <a:endParaRPr lang="fr-FR" sz="2400" b="1" dirty="0">
              <a:solidFill>
                <a:srgbClr val="000000"/>
              </a:solidFill>
            </a:endParaRPr>
          </a:p>
        </p:txBody>
      </p:sp>
      <p:sp>
        <p:nvSpPr>
          <p:cNvPr id="3" name="Espace réservé du contenu 2"/>
          <p:cNvSpPr txBox="1">
            <a:spLocks/>
          </p:cNvSpPr>
          <p:nvPr/>
        </p:nvSpPr>
        <p:spPr>
          <a:xfrm>
            <a:off x="395536" y="1100628"/>
            <a:ext cx="8424936" cy="3840540"/>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spcAft>
                <a:spcPts val="600"/>
              </a:spcAft>
              <a:buFont typeface="Wingdings" pitchFamily="2" charset="2"/>
              <a:buChar char="Ø"/>
            </a:pPr>
            <a:r>
              <a:rPr lang="fr-FR" sz="1800" dirty="0" smtClean="0">
                <a:solidFill>
                  <a:srgbClr val="000000"/>
                </a:solidFill>
              </a:rPr>
              <a:t>Réactivité accrue vis-à-vis des Yvelinois et des Elus locaux,</a:t>
            </a:r>
          </a:p>
          <a:p>
            <a:pPr fontAlgn="auto">
              <a:spcAft>
                <a:spcPts val="600"/>
              </a:spcAft>
              <a:buFont typeface="Wingdings" pitchFamily="2" charset="2"/>
              <a:buChar char="Ø"/>
            </a:pPr>
            <a:r>
              <a:rPr lang="fr-FR" sz="1800" dirty="0" smtClean="0">
                <a:solidFill>
                  <a:srgbClr val="000000"/>
                </a:solidFill>
              </a:rPr>
              <a:t>Adaptation des réponses aux besoins de chaque Territoire,</a:t>
            </a:r>
          </a:p>
          <a:p>
            <a:pPr fontAlgn="auto">
              <a:spcAft>
                <a:spcPts val="600"/>
              </a:spcAft>
              <a:buFont typeface="Wingdings" pitchFamily="2" charset="2"/>
              <a:buChar char="Ø"/>
            </a:pPr>
            <a:r>
              <a:rPr lang="fr-FR" sz="1800" dirty="0" smtClean="0">
                <a:solidFill>
                  <a:srgbClr val="000000"/>
                </a:solidFill>
              </a:rPr>
              <a:t>Optimisation des réponses par l’animation d’un partenariat local,</a:t>
            </a:r>
          </a:p>
          <a:p>
            <a:pPr lvl="2" fontAlgn="auto">
              <a:spcAft>
                <a:spcPts val="600"/>
              </a:spcAft>
              <a:buClr>
                <a:srgbClr val="F96A1B"/>
              </a:buClr>
              <a:buFont typeface="Wingdings" pitchFamily="2" charset="2"/>
              <a:buChar char="Ø"/>
            </a:pPr>
            <a:r>
              <a:rPr lang="fr-FR" sz="1800" i="1" dirty="0" smtClean="0">
                <a:solidFill>
                  <a:srgbClr val="000000"/>
                </a:solidFill>
              </a:rPr>
              <a:t> </a:t>
            </a:r>
            <a:r>
              <a:rPr lang="fr-FR" sz="1400" i="1" dirty="0" smtClean="0">
                <a:solidFill>
                  <a:srgbClr val="000000"/>
                </a:solidFill>
              </a:rPr>
              <a:t>Allant de l’estimation des besoins à la détermination du plan d’actions à la solvabilisation de ce plan d’actions.</a:t>
            </a:r>
          </a:p>
          <a:p>
            <a:pPr fontAlgn="auto">
              <a:spcAft>
                <a:spcPts val="600"/>
              </a:spcAft>
              <a:buFont typeface="Wingdings" pitchFamily="2" charset="2"/>
              <a:buChar char="Ø"/>
            </a:pPr>
            <a:r>
              <a:rPr lang="fr-FR" sz="1800" dirty="0" smtClean="0">
                <a:solidFill>
                  <a:srgbClr val="000000"/>
                </a:solidFill>
              </a:rPr>
              <a:t>Meilleur accueil du public,</a:t>
            </a:r>
          </a:p>
          <a:p>
            <a:pPr fontAlgn="auto">
              <a:spcAft>
                <a:spcPts val="0"/>
              </a:spcAft>
              <a:buFont typeface="Wingdings" pitchFamily="2" charset="2"/>
              <a:buChar char="Ø"/>
            </a:pPr>
            <a:r>
              <a:rPr lang="fr-FR" sz="1800" dirty="0" smtClean="0">
                <a:solidFill>
                  <a:srgbClr val="000000"/>
                </a:solidFill>
              </a:rPr>
              <a:t>Fluidité des relations avec les futures intercommunalités.</a:t>
            </a:r>
          </a:p>
          <a:p>
            <a:pPr fontAlgn="auto">
              <a:spcAft>
                <a:spcPts val="0"/>
              </a:spcAft>
              <a:buFont typeface="Wingdings" pitchFamily="2" charset="2"/>
              <a:buChar char="Ø"/>
            </a:pPr>
            <a:endParaRPr lang="fr-FR" dirty="0">
              <a:solidFill>
                <a:srgbClr val="000000"/>
              </a:solidFill>
            </a:endParaRPr>
          </a:p>
        </p:txBody>
      </p:sp>
    </p:spTree>
    <p:extLst>
      <p:ext uri="{BB962C8B-B14F-4D97-AF65-F5344CB8AC3E}">
        <p14:creationId xmlns:p14="http://schemas.microsoft.com/office/powerpoint/2010/main" val="890352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22960" y="188640"/>
            <a:ext cx="7520940" cy="432048"/>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fr-FR" dirty="0" smtClean="0">
                <a:solidFill>
                  <a:srgbClr val="000000"/>
                </a:solidFill>
              </a:rPr>
              <a:t>  </a:t>
            </a:r>
            <a:r>
              <a:rPr lang="fr-FR" sz="2400" b="1" dirty="0" smtClean="0">
                <a:solidFill>
                  <a:srgbClr val="000000"/>
                </a:solidFill>
              </a:rPr>
              <a:t>Organisation </a:t>
            </a:r>
            <a:r>
              <a:rPr lang="fr-FR" sz="2400" b="1" cap="none" dirty="0" smtClean="0">
                <a:solidFill>
                  <a:srgbClr val="000000"/>
                </a:solidFill>
              </a:rPr>
              <a:t>du SIEGE DGAdS</a:t>
            </a:r>
            <a:endParaRPr lang="fr-FR" sz="2400" b="1" cap="none" dirty="0">
              <a:solidFill>
                <a:srgbClr val="000000"/>
              </a:solidFill>
            </a:endParaRPr>
          </a:p>
        </p:txBody>
      </p:sp>
      <p:pic>
        <p:nvPicPr>
          <p:cNvPr id="6" name="Picture 2" descr="2921_art_ov_12124254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t 3"/>
          <p:cNvGraphicFramePr>
            <a:graphicFrameLocks noChangeAspect="1"/>
          </p:cNvGraphicFramePr>
          <p:nvPr>
            <p:extLst>
              <p:ext uri="{D42A27DB-BD31-4B8C-83A1-F6EECF244321}">
                <p14:modId xmlns:p14="http://schemas.microsoft.com/office/powerpoint/2010/main" val="1223726706"/>
              </p:ext>
            </p:extLst>
          </p:nvPr>
        </p:nvGraphicFramePr>
        <p:xfrm>
          <a:off x="179512" y="836712"/>
          <a:ext cx="8784976" cy="4104456"/>
        </p:xfrm>
        <a:graphic>
          <a:graphicData uri="http://schemas.openxmlformats.org/presentationml/2006/ole">
            <mc:AlternateContent xmlns:mc="http://schemas.openxmlformats.org/markup-compatibility/2006">
              <mc:Choice xmlns:v="urn:schemas-microsoft-com:vml" Requires="v">
                <p:oleObj spid="_x0000_s3074" name="Feuille de calcul" r:id="rId5" imgW="28756043" imgH="12201525" progId="Excel.Sheet.12">
                  <p:embed/>
                </p:oleObj>
              </mc:Choice>
              <mc:Fallback>
                <p:oleObj name="Feuille de calcul" r:id="rId5" imgW="28756043" imgH="12201525"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836712"/>
                        <a:ext cx="8784976" cy="4104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9501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22960" y="365760"/>
            <a:ext cx="7520940" cy="398944"/>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fr-FR" sz="2400" b="1" cap="none" dirty="0" smtClean="0">
                <a:solidFill>
                  <a:srgbClr val="000000"/>
                </a:solidFill>
              </a:rPr>
              <a:t>PLUS VALUE de la DGA des SOLIDARITES</a:t>
            </a:r>
            <a:endParaRPr lang="fr-FR" sz="2400" b="1" cap="none" dirty="0">
              <a:solidFill>
                <a:srgbClr val="000000"/>
              </a:solidFill>
            </a:endParaRPr>
          </a:p>
        </p:txBody>
      </p:sp>
      <p:sp>
        <p:nvSpPr>
          <p:cNvPr id="3" name="Espace réservé du contenu 2"/>
          <p:cNvSpPr txBox="1">
            <a:spLocks/>
          </p:cNvSpPr>
          <p:nvPr/>
        </p:nvSpPr>
        <p:spPr>
          <a:xfrm>
            <a:off x="822960" y="1100628"/>
            <a:ext cx="7520940" cy="3579849"/>
          </a:xfrm>
          <a:prstGeom prst="rect">
            <a:avLst/>
          </a:prstGeom>
        </p:spPr>
        <p:txBody>
          <a:bodyP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lgn="ctr" fontAlgn="auto">
              <a:spcAft>
                <a:spcPts val="0"/>
              </a:spcAft>
            </a:pPr>
            <a:r>
              <a:rPr lang="fr-FR" dirty="0" smtClean="0">
                <a:solidFill>
                  <a:srgbClr val="0000CC"/>
                </a:solidFill>
              </a:rPr>
              <a:t>Organisation fonctionnelle autour de trois Axes :</a:t>
            </a:r>
          </a:p>
          <a:p>
            <a:pPr fontAlgn="auto">
              <a:spcAft>
                <a:spcPts val="0"/>
              </a:spcAft>
              <a:buFont typeface="+mj-lt"/>
              <a:buAutoNum type="arabicPeriod"/>
            </a:pPr>
            <a:r>
              <a:rPr lang="fr-FR" dirty="0" smtClean="0">
                <a:solidFill>
                  <a:srgbClr val="000000"/>
                </a:solidFill>
              </a:rPr>
              <a:t>Relations Citoyens et accès aux Droits,</a:t>
            </a:r>
          </a:p>
          <a:p>
            <a:pPr fontAlgn="auto">
              <a:spcAft>
                <a:spcPts val="0"/>
              </a:spcAft>
              <a:buFont typeface="+mj-lt"/>
              <a:buAutoNum type="arabicPeriod"/>
            </a:pPr>
            <a:r>
              <a:rPr lang="fr-FR" dirty="0" smtClean="0">
                <a:solidFill>
                  <a:srgbClr val="000000"/>
                </a:solidFill>
              </a:rPr>
              <a:t>Ressources et Moyens,</a:t>
            </a:r>
          </a:p>
          <a:p>
            <a:pPr fontAlgn="auto">
              <a:spcAft>
                <a:spcPts val="0"/>
              </a:spcAft>
              <a:buFont typeface="+mj-lt"/>
              <a:buAutoNum type="arabicPeriod"/>
            </a:pPr>
            <a:r>
              <a:rPr lang="fr-FR" dirty="0" smtClean="0">
                <a:solidFill>
                  <a:srgbClr val="000000"/>
                </a:solidFill>
              </a:rPr>
              <a:t>Expertise, Coordination , Evaluation et Pilotage.</a:t>
            </a:r>
          </a:p>
          <a:p>
            <a:pPr fontAlgn="auto">
              <a:spcAft>
                <a:spcPts val="0"/>
              </a:spcAft>
              <a:buFont typeface="+mj-lt"/>
              <a:buAutoNum type="arabicPeriod"/>
            </a:pPr>
            <a:endParaRPr lang="fr-FR" dirty="0" smtClean="0">
              <a:solidFill>
                <a:srgbClr val="000000"/>
              </a:solidFill>
            </a:endParaRPr>
          </a:p>
          <a:p>
            <a:pPr marL="0" indent="0" algn="ctr" fontAlgn="auto">
              <a:spcAft>
                <a:spcPts val="0"/>
              </a:spcAft>
            </a:pPr>
            <a:r>
              <a:rPr lang="fr-FR" dirty="0" smtClean="0">
                <a:solidFill>
                  <a:srgbClr val="0000CC"/>
                </a:solidFill>
              </a:rPr>
              <a:t>Ce siège dispose de 4 Directions :</a:t>
            </a:r>
          </a:p>
          <a:p>
            <a:pPr fontAlgn="auto">
              <a:spcAft>
                <a:spcPts val="0"/>
              </a:spcAft>
              <a:buFont typeface="+mj-lt"/>
              <a:buAutoNum type="arabicPeriod"/>
            </a:pPr>
            <a:r>
              <a:rPr lang="fr-FR" dirty="0" smtClean="0">
                <a:solidFill>
                  <a:srgbClr val="000000"/>
                </a:solidFill>
              </a:rPr>
              <a:t>Direction Budget et Dispositifs d’Accueil,</a:t>
            </a:r>
          </a:p>
          <a:p>
            <a:pPr fontAlgn="auto">
              <a:spcAft>
                <a:spcPts val="0"/>
              </a:spcAft>
              <a:buFont typeface="+mj-lt"/>
              <a:buAutoNum type="arabicPeriod"/>
            </a:pPr>
            <a:r>
              <a:rPr lang="fr-FR" dirty="0" smtClean="0">
                <a:solidFill>
                  <a:srgbClr val="000000"/>
                </a:solidFill>
              </a:rPr>
              <a:t>Direction Territoires/Qualité et Performance,</a:t>
            </a:r>
          </a:p>
          <a:p>
            <a:pPr fontAlgn="auto">
              <a:spcAft>
                <a:spcPts val="0"/>
              </a:spcAft>
              <a:buFont typeface="+mj-lt"/>
              <a:buAutoNum type="arabicPeriod"/>
            </a:pPr>
            <a:r>
              <a:rPr lang="fr-FR" dirty="0" smtClean="0">
                <a:solidFill>
                  <a:srgbClr val="000000"/>
                </a:solidFill>
              </a:rPr>
              <a:t>Direction Autonomie et Santé,</a:t>
            </a:r>
          </a:p>
          <a:p>
            <a:pPr fontAlgn="auto">
              <a:spcAft>
                <a:spcPts val="0"/>
              </a:spcAft>
              <a:buFont typeface="+mj-lt"/>
              <a:buAutoNum type="arabicPeriod"/>
            </a:pPr>
            <a:r>
              <a:rPr lang="fr-FR" dirty="0" smtClean="0">
                <a:solidFill>
                  <a:srgbClr val="000000"/>
                </a:solidFill>
              </a:rPr>
              <a:t>Direction Enfance et Actions Sociales.</a:t>
            </a:r>
            <a:endParaRPr lang="fr-FR" dirty="0">
              <a:solidFill>
                <a:srgbClr val="000000"/>
              </a:solidFill>
            </a:endParaRPr>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555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fr-FR" sz="2400" b="1" dirty="0" smtClean="0">
                <a:solidFill>
                  <a:srgbClr val="000000"/>
                </a:solidFill>
              </a:rPr>
              <a:t>UNE  Organisation  évolutive …</a:t>
            </a:r>
            <a:endParaRPr lang="fr-FR" sz="2400" b="1" dirty="0">
              <a:solidFill>
                <a:srgbClr val="000000"/>
              </a:solidFill>
            </a:endParaRPr>
          </a:p>
        </p:txBody>
      </p:sp>
      <p:sp>
        <p:nvSpPr>
          <p:cNvPr id="3" name="Espace réservé du contenu 2"/>
          <p:cNvSpPr txBox="1">
            <a:spLocks/>
          </p:cNvSpPr>
          <p:nvPr/>
        </p:nvSpPr>
        <p:spPr>
          <a:xfrm>
            <a:off x="323528" y="1100628"/>
            <a:ext cx="8712968" cy="3579849"/>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fontAlgn="auto">
              <a:spcAft>
                <a:spcPts val="0"/>
              </a:spcAft>
            </a:pPr>
            <a:endParaRPr lang="fr-FR" sz="1800" dirty="0" smtClean="0">
              <a:solidFill>
                <a:srgbClr val="000000"/>
              </a:solidFill>
            </a:endParaRPr>
          </a:p>
          <a:p>
            <a:pPr fontAlgn="auto">
              <a:spcAft>
                <a:spcPts val="600"/>
              </a:spcAft>
              <a:buFont typeface="Wingdings" pitchFamily="2" charset="2"/>
              <a:buChar char="Ø"/>
            </a:pPr>
            <a:r>
              <a:rPr lang="fr-FR" sz="1800" dirty="0" smtClean="0">
                <a:solidFill>
                  <a:srgbClr val="000000"/>
                </a:solidFill>
              </a:rPr>
              <a:t>Les Ressources Humaines peuvent être optimisées avec de nouveaux systèmes d’Information et de communication en cours de construction,</a:t>
            </a:r>
          </a:p>
          <a:p>
            <a:pPr fontAlgn="auto">
              <a:spcAft>
                <a:spcPts val="600"/>
              </a:spcAft>
              <a:buFont typeface="Wingdings" pitchFamily="2" charset="2"/>
              <a:buChar char="Ø"/>
            </a:pPr>
            <a:r>
              <a:rPr lang="fr-FR" sz="1800" dirty="0" smtClean="0">
                <a:solidFill>
                  <a:srgbClr val="000000"/>
                </a:solidFill>
              </a:rPr>
              <a:t>La cible sera revue annuellement au fur et à mesure de :</a:t>
            </a:r>
          </a:p>
          <a:p>
            <a:pPr marL="752475" lvl="3" indent="-285750" fontAlgn="auto">
              <a:spcAft>
                <a:spcPts val="600"/>
              </a:spcAft>
              <a:buClr>
                <a:srgbClr val="F96A1B"/>
              </a:buClr>
              <a:buFont typeface="Wingdings" pitchFamily="2" charset="2"/>
              <a:buChar char="ü"/>
            </a:pPr>
            <a:r>
              <a:rPr lang="fr-FR" sz="1800" dirty="0" smtClean="0">
                <a:solidFill>
                  <a:srgbClr val="000000"/>
                </a:solidFill>
              </a:rPr>
              <a:t>l’installation des MDT, </a:t>
            </a:r>
          </a:p>
          <a:p>
            <a:pPr marL="752475" lvl="3" indent="-285750" fontAlgn="auto">
              <a:spcAft>
                <a:spcPts val="600"/>
              </a:spcAft>
              <a:buClr>
                <a:srgbClr val="F96A1B"/>
              </a:buClr>
              <a:buFont typeface="Wingdings" pitchFamily="2" charset="2"/>
              <a:buChar char="ü"/>
            </a:pPr>
            <a:r>
              <a:rPr lang="fr-FR" sz="1800" dirty="0" smtClean="0">
                <a:solidFill>
                  <a:srgbClr val="000000"/>
                </a:solidFill>
              </a:rPr>
              <a:t>la transmission des savoirs faire, </a:t>
            </a:r>
          </a:p>
          <a:p>
            <a:pPr marL="752475" lvl="3" indent="-285750" fontAlgn="auto">
              <a:spcAft>
                <a:spcPts val="0"/>
              </a:spcAft>
              <a:buClr>
                <a:srgbClr val="F96A1B"/>
              </a:buClr>
              <a:buFont typeface="Wingdings" pitchFamily="2" charset="2"/>
              <a:buChar char="ü"/>
            </a:pPr>
            <a:r>
              <a:rPr lang="fr-FR" sz="1800" dirty="0" smtClean="0">
                <a:solidFill>
                  <a:srgbClr val="000000"/>
                </a:solidFill>
              </a:rPr>
              <a:t>les départs à la retraite et les mobilités.</a:t>
            </a:r>
          </a:p>
          <a:p>
            <a:pPr fontAlgn="auto">
              <a:spcAft>
                <a:spcPts val="0"/>
              </a:spcAft>
              <a:buFont typeface="Wingdings" pitchFamily="2" charset="2"/>
              <a:buChar char="Ø"/>
            </a:pPr>
            <a:endParaRPr lang="fr-FR" dirty="0">
              <a:solidFill>
                <a:srgbClr val="000000"/>
              </a:solidFill>
            </a:endParaRPr>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35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 </a:t>
            </a:r>
            <a:endParaRPr lang="fr-FR" dirty="0"/>
          </a:p>
        </p:txBody>
      </p:sp>
      <p:sp>
        <p:nvSpPr>
          <p:cNvPr id="4" name="Espace réservé du contenu 3"/>
          <p:cNvSpPr>
            <a:spLocks noGrp="1"/>
          </p:cNvSpPr>
          <p:nvPr>
            <p:ph sz="half" idx="2"/>
          </p:nvPr>
        </p:nvSpPr>
        <p:spPr>
          <a:xfrm>
            <a:off x="467544" y="2564904"/>
            <a:ext cx="3744416" cy="2245904"/>
          </a:xfrm>
        </p:spPr>
        <p:txBody>
          <a:bodyPr>
            <a:normAutofit fontScale="92500" lnSpcReduction="20000"/>
          </a:bodyPr>
          <a:lstStyle/>
          <a:p>
            <a:pPr>
              <a:buFont typeface="Wingdings" pitchFamily="2" charset="2"/>
              <a:buChar char="ð"/>
            </a:pPr>
            <a:r>
              <a:rPr lang="fr-FR" dirty="0" smtClean="0">
                <a:solidFill>
                  <a:srgbClr val="0000CC"/>
                </a:solidFill>
              </a:rPr>
              <a:t>9 TAS </a:t>
            </a:r>
          </a:p>
          <a:p>
            <a:pPr>
              <a:buFont typeface="Wingdings" pitchFamily="2" charset="2"/>
              <a:buChar char="ð"/>
            </a:pPr>
            <a:r>
              <a:rPr lang="fr-FR" dirty="0" smtClean="0">
                <a:solidFill>
                  <a:srgbClr val="0000CC"/>
                </a:solidFill>
              </a:rPr>
              <a:t>9 DTAS</a:t>
            </a:r>
          </a:p>
          <a:p>
            <a:pPr>
              <a:buFont typeface="Wingdings" pitchFamily="2" charset="2"/>
              <a:buChar char="ð"/>
            </a:pPr>
            <a:r>
              <a:rPr lang="fr-FR" dirty="0" smtClean="0">
                <a:solidFill>
                  <a:srgbClr val="0000CC"/>
                </a:solidFill>
              </a:rPr>
              <a:t>3 Directions siège</a:t>
            </a:r>
          </a:p>
          <a:p>
            <a:pPr>
              <a:buFont typeface="Wingdings" pitchFamily="2" charset="2"/>
              <a:buChar char="ð"/>
            </a:pPr>
            <a:r>
              <a:rPr lang="fr-FR" dirty="0" smtClean="0">
                <a:solidFill>
                  <a:srgbClr val="0000CC"/>
                </a:solidFill>
              </a:rPr>
              <a:t>7 Directeurs</a:t>
            </a:r>
            <a:r>
              <a:rPr lang="fr-FR" dirty="0">
                <a:solidFill>
                  <a:srgbClr val="0000CC"/>
                </a:solidFill>
              </a:rPr>
              <a:t> </a:t>
            </a:r>
            <a:r>
              <a:rPr lang="fr-FR" dirty="0" smtClean="0">
                <a:solidFill>
                  <a:srgbClr val="0000CC"/>
                </a:solidFill>
              </a:rPr>
              <a:t>siège</a:t>
            </a:r>
          </a:p>
          <a:p>
            <a:pPr>
              <a:buFont typeface="Wingdings" pitchFamily="2" charset="2"/>
              <a:buChar char="ð"/>
            </a:pPr>
            <a:r>
              <a:rPr lang="fr-FR" dirty="0" smtClean="0">
                <a:solidFill>
                  <a:srgbClr val="0000CC"/>
                </a:solidFill>
              </a:rPr>
              <a:t>18 CGL et CHL </a:t>
            </a:r>
            <a:r>
              <a:rPr lang="fr-FR" dirty="0" smtClean="0"/>
              <a:t>			</a:t>
            </a:r>
            <a:endParaRPr lang="fr-FR" dirty="0"/>
          </a:p>
        </p:txBody>
      </p:sp>
      <p:sp>
        <p:nvSpPr>
          <p:cNvPr id="6" name="Espace réservé du contenu 5"/>
          <p:cNvSpPr>
            <a:spLocks noGrp="1"/>
          </p:cNvSpPr>
          <p:nvPr>
            <p:ph sz="quarter" idx="4"/>
          </p:nvPr>
        </p:nvSpPr>
        <p:spPr>
          <a:xfrm>
            <a:off x="4700016" y="2492896"/>
            <a:ext cx="3200400" cy="2317912"/>
          </a:xfrm>
        </p:spPr>
        <p:txBody>
          <a:bodyPr>
            <a:normAutofit lnSpcReduction="10000"/>
          </a:bodyPr>
          <a:lstStyle/>
          <a:p>
            <a:pPr>
              <a:buFont typeface="Wingdings" pitchFamily="2" charset="2"/>
              <a:buChar char=""/>
            </a:pPr>
            <a:r>
              <a:rPr lang="fr-FR" dirty="0" smtClean="0">
                <a:solidFill>
                  <a:srgbClr val="C00000"/>
                </a:solidFill>
              </a:rPr>
              <a:t>6 TAD </a:t>
            </a:r>
          </a:p>
          <a:p>
            <a:pPr>
              <a:buFont typeface="Wingdings" pitchFamily="2" charset="2"/>
              <a:buChar char=""/>
            </a:pPr>
            <a:r>
              <a:rPr lang="fr-FR" dirty="0" smtClean="0">
                <a:solidFill>
                  <a:srgbClr val="C00000"/>
                </a:solidFill>
              </a:rPr>
              <a:t>6 MDT</a:t>
            </a:r>
          </a:p>
          <a:p>
            <a:pPr>
              <a:buFont typeface="Wingdings" pitchFamily="2" charset="2"/>
              <a:buChar char=""/>
            </a:pPr>
            <a:r>
              <a:rPr lang="fr-FR" dirty="0" smtClean="0">
                <a:solidFill>
                  <a:srgbClr val="C00000"/>
                </a:solidFill>
              </a:rPr>
              <a:t>1 DGAS</a:t>
            </a:r>
          </a:p>
          <a:p>
            <a:pPr>
              <a:buFont typeface="Wingdings" pitchFamily="2" charset="2"/>
              <a:buChar char=""/>
            </a:pPr>
            <a:r>
              <a:rPr lang="fr-FR" dirty="0" smtClean="0">
                <a:solidFill>
                  <a:srgbClr val="C00000"/>
                </a:solidFill>
              </a:rPr>
              <a:t>3 Directeurs siège</a:t>
            </a:r>
          </a:p>
          <a:p>
            <a:pPr>
              <a:buFont typeface="Wingdings" pitchFamily="2" charset="2"/>
              <a:buChar char=""/>
            </a:pPr>
            <a:r>
              <a:rPr lang="fr-FR" dirty="0" smtClean="0">
                <a:solidFill>
                  <a:srgbClr val="C00000"/>
                </a:solidFill>
              </a:rPr>
              <a:t>6 Pôles Autonomie</a:t>
            </a:r>
            <a:endParaRPr lang="fr-FR" dirty="0">
              <a:solidFill>
                <a:srgbClr val="C00000"/>
              </a:solidFill>
            </a:endParaRPr>
          </a:p>
        </p:txBody>
      </p:sp>
      <p:sp>
        <p:nvSpPr>
          <p:cNvPr id="8" name="Rectangle avec flèche vers le bas 7"/>
          <p:cNvSpPr/>
          <p:nvPr/>
        </p:nvSpPr>
        <p:spPr>
          <a:xfrm>
            <a:off x="539552" y="980728"/>
            <a:ext cx="3168351" cy="1296144"/>
          </a:xfrm>
          <a:prstGeom prst="downArrowCallout">
            <a:avLst/>
          </a:prstGeom>
          <a:solidFill>
            <a:schemeClr val="accent3">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srgbClr val="FFFFFF"/>
              </a:solidFill>
            </a:endParaRPr>
          </a:p>
        </p:txBody>
      </p:sp>
      <p:sp>
        <p:nvSpPr>
          <p:cNvPr id="9" name="ZoneTexte 8"/>
          <p:cNvSpPr txBox="1"/>
          <p:nvPr/>
        </p:nvSpPr>
        <p:spPr>
          <a:xfrm>
            <a:off x="1076468" y="1043700"/>
            <a:ext cx="2088232" cy="646331"/>
          </a:xfrm>
          <a:prstGeom prst="rect">
            <a:avLst/>
          </a:prstGeom>
          <a:noFill/>
        </p:spPr>
        <p:txBody>
          <a:bodyPr wrap="square" rtlCol="0">
            <a:spAutoFit/>
          </a:bodyPr>
          <a:lstStyle/>
          <a:p>
            <a:pPr algn="ctr" fontAlgn="auto">
              <a:spcBef>
                <a:spcPts val="0"/>
              </a:spcBef>
              <a:spcAft>
                <a:spcPts val="0"/>
              </a:spcAft>
            </a:pPr>
            <a:r>
              <a:rPr lang="fr-FR" sz="1800" dirty="0" smtClean="0">
                <a:solidFill>
                  <a:srgbClr val="000000"/>
                </a:solidFill>
                <a:latin typeface="Franklin Gothic Book"/>
              </a:rPr>
              <a:t>ORGANISATION </a:t>
            </a:r>
            <a:r>
              <a:rPr lang="fr-FR" sz="1800" b="1" dirty="0" smtClean="0">
                <a:solidFill>
                  <a:srgbClr val="0000CC"/>
                </a:solidFill>
                <a:latin typeface="Franklin Gothic Book"/>
              </a:rPr>
              <a:t>ACTUELLE</a:t>
            </a:r>
            <a:endParaRPr lang="fr-FR" sz="1800" b="1" dirty="0">
              <a:solidFill>
                <a:srgbClr val="0000CC"/>
              </a:solidFill>
              <a:latin typeface="Franklin Gothic Book"/>
            </a:endParaRPr>
          </a:p>
        </p:txBody>
      </p:sp>
      <p:sp>
        <p:nvSpPr>
          <p:cNvPr id="11" name="Rectangle avec flèche vers le bas 10"/>
          <p:cNvSpPr/>
          <p:nvPr/>
        </p:nvSpPr>
        <p:spPr>
          <a:xfrm>
            <a:off x="4716016" y="980728"/>
            <a:ext cx="3456384" cy="1296144"/>
          </a:xfrm>
          <a:prstGeom prst="downArrowCallou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a:solidFill>
                <a:srgbClr val="FFFFFF"/>
              </a:solidFill>
            </a:endParaRPr>
          </a:p>
        </p:txBody>
      </p:sp>
      <p:sp>
        <p:nvSpPr>
          <p:cNvPr id="12" name="ZoneTexte 11"/>
          <p:cNvSpPr txBox="1"/>
          <p:nvPr/>
        </p:nvSpPr>
        <p:spPr>
          <a:xfrm>
            <a:off x="5220072" y="1062834"/>
            <a:ext cx="2088232" cy="646331"/>
          </a:xfrm>
          <a:prstGeom prst="rect">
            <a:avLst/>
          </a:prstGeom>
          <a:noFill/>
        </p:spPr>
        <p:txBody>
          <a:bodyPr wrap="square" rtlCol="0">
            <a:spAutoFit/>
          </a:bodyPr>
          <a:lstStyle/>
          <a:p>
            <a:pPr algn="ctr" fontAlgn="auto">
              <a:spcBef>
                <a:spcPts val="0"/>
              </a:spcBef>
              <a:spcAft>
                <a:spcPts val="0"/>
              </a:spcAft>
            </a:pPr>
            <a:r>
              <a:rPr lang="fr-FR" sz="1800" dirty="0" smtClean="0">
                <a:solidFill>
                  <a:srgbClr val="000000"/>
                </a:solidFill>
                <a:latin typeface="Franklin Gothic Book"/>
              </a:rPr>
              <a:t>ORGANISATION </a:t>
            </a:r>
            <a:r>
              <a:rPr lang="fr-FR" sz="1800" b="1" dirty="0" smtClean="0">
                <a:solidFill>
                  <a:srgbClr val="C00000"/>
                </a:solidFill>
                <a:latin typeface="Franklin Gothic Book"/>
              </a:rPr>
              <a:t>FUTURE</a:t>
            </a:r>
            <a:endParaRPr lang="fr-FR" sz="1800" b="1" dirty="0">
              <a:solidFill>
                <a:srgbClr val="C00000"/>
              </a:solidFill>
              <a:latin typeface="Franklin Gothic Book"/>
            </a:endParaRPr>
          </a:p>
        </p:txBody>
      </p:sp>
      <p:pic>
        <p:nvPicPr>
          <p:cNvPr id="10"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818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822960" y="188640"/>
            <a:ext cx="7520940" cy="432048"/>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0"/>
              </a:spcAft>
            </a:pPr>
            <a:r>
              <a:rPr lang="fr-FR" dirty="0" smtClean="0">
                <a:solidFill>
                  <a:srgbClr val="000000"/>
                </a:solidFill>
              </a:rPr>
              <a:t>  </a:t>
            </a:r>
            <a:r>
              <a:rPr lang="fr-FR" sz="2400" b="1" dirty="0" smtClean="0">
                <a:solidFill>
                  <a:srgbClr val="000000"/>
                </a:solidFill>
              </a:rPr>
              <a:t>Organisation générale </a:t>
            </a:r>
            <a:r>
              <a:rPr lang="fr-FR" sz="2400" b="1" cap="none" dirty="0" smtClean="0">
                <a:solidFill>
                  <a:srgbClr val="000000"/>
                </a:solidFill>
              </a:rPr>
              <a:t>de la DGAdS et des MDT</a:t>
            </a:r>
            <a:endParaRPr lang="fr-FR" sz="2400" b="1" cap="none" dirty="0">
              <a:solidFill>
                <a:srgbClr val="000000"/>
              </a:solidFill>
            </a:endParaRPr>
          </a:p>
        </p:txBody>
      </p:sp>
      <p:pic>
        <p:nvPicPr>
          <p:cNvPr id="4"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70424"/>
            <a:ext cx="89644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265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12776"/>
            <a:ext cx="8153400" cy="2808312"/>
          </a:xfrm>
        </p:spPr>
        <p:txBody>
          <a:bodyPr/>
          <a:lstStyle/>
          <a:p>
            <a:r>
              <a:rPr lang="fr-FR" sz="3200" dirty="0" smtClean="0">
                <a:solidFill>
                  <a:schemeClr val="accent6"/>
                </a:solidFill>
              </a:rPr>
              <a:t>Point d’information de la CT78</a:t>
            </a:r>
            <a:r>
              <a:rPr lang="fr-FR" dirty="0">
                <a:solidFill>
                  <a:srgbClr val="92D050"/>
                </a:solidFill>
              </a:rPr>
              <a:t/>
            </a:r>
            <a:br>
              <a:rPr lang="fr-FR" dirty="0">
                <a:solidFill>
                  <a:srgbClr val="92D050"/>
                </a:solidFill>
              </a:rPr>
            </a:b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669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822960" y="1052736"/>
            <a:ext cx="7520940" cy="3816424"/>
          </a:xfrm>
        </p:spPr>
        <p:txBody>
          <a:bodyPr/>
          <a:lstStyle/>
          <a:p>
            <a:pPr marL="0" indent="0" algn="ctr">
              <a:spcAft>
                <a:spcPts val="1200"/>
              </a:spcAft>
            </a:pPr>
            <a:r>
              <a:rPr lang="fr-FR" dirty="0"/>
              <a:t> </a:t>
            </a:r>
            <a:r>
              <a:rPr lang="fr-FR" sz="1800" dirty="0">
                <a:solidFill>
                  <a:srgbClr val="0000CC"/>
                </a:solidFill>
              </a:rPr>
              <a:t>reposent </a:t>
            </a:r>
            <a:r>
              <a:rPr lang="fr-FR" sz="1800" dirty="0" smtClean="0">
                <a:solidFill>
                  <a:srgbClr val="0000CC"/>
                </a:solidFill>
              </a:rPr>
              <a:t>notamment sur </a:t>
            </a:r>
            <a:r>
              <a:rPr lang="fr-FR" sz="1800" dirty="0">
                <a:solidFill>
                  <a:srgbClr val="0000CC"/>
                </a:solidFill>
              </a:rPr>
              <a:t>la DSI, la </a:t>
            </a:r>
            <a:r>
              <a:rPr lang="fr-FR" sz="1800" dirty="0" smtClean="0">
                <a:solidFill>
                  <a:srgbClr val="0000CC"/>
                </a:solidFill>
              </a:rPr>
              <a:t>DRHMG et </a:t>
            </a:r>
            <a:r>
              <a:rPr lang="fr-FR" sz="1800" dirty="0">
                <a:solidFill>
                  <a:srgbClr val="0000CC"/>
                </a:solidFill>
              </a:rPr>
              <a:t>la </a:t>
            </a:r>
            <a:r>
              <a:rPr lang="fr-FR" sz="1800" dirty="0" smtClean="0">
                <a:solidFill>
                  <a:srgbClr val="0000CC"/>
                </a:solidFill>
              </a:rPr>
              <a:t>DPIC par :</a:t>
            </a:r>
            <a:endParaRPr lang="fr-FR" sz="1800" dirty="0"/>
          </a:p>
          <a:p>
            <a:pPr>
              <a:spcBef>
                <a:spcPts val="600"/>
              </a:spcBef>
              <a:spcAft>
                <a:spcPts val="600"/>
              </a:spcAft>
              <a:buFont typeface="Wingdings" pitchFamily="2" charset="2"/>
              <a:buChar char="ü"/>
            </a:pPr>
            <a:r>
              <a:rPr lang="fr-FR" dirty="0"/>
              <a:t>Un système d’Information </a:t>
            </a:r>
            <a:r>
              <a:rPr lang="fr-FR" dirty="0" smtClean="0"/>
              <a:t>et de communication performant : </a:t>
            </a:r>
            <a:endParaRPr lang="fr-FR" dirty="0"/>
          </a:p>
          <a:p>
            <a:pPr marL="804863" lvl="3" indent="-338138">
              <a:spcBef>
                <a:spcPts val="600"/>
              </a:spcBef>
              <a:spcAft>
                <a:spcPts val="600"/>
              </a:spcAft>
              <a:buFont typeface="Wingdings" pitchFamily="2" charset="2"/>
              <a:buChar char="ü"/>
            </a:pPr>
            <a:r>
              <a:rPr lang="fr-FR" i="1" dirty="0"/>
              <a:t>Création d’une CRM ou </a:t>
            </a:r>
            <a:r>
              <a:rPr lang="fr-FR" i="1" dirty="0" smtClean="0"/>
              <a:t>GRC, </a:t>
            </a:r>
            <a:endParaRPr lang="fr-FR" i="1" dirty="0"/>
          </a:p>
          <a:p>
            <a:pPr marL="804863" lvl="3" indent="-338138">
              <a:spcBef>
                <a:spcPts val="600"/>
              </a:spcBef>
              <a:spcAft>
                <a:spcPts val="600"/>
              </a:spcAft>
              <a:buFont typeface="Wingdings" pitchFamily="2" charset="2"/>
              <a:buChar char="ü"/>
            </a:pPr>
            <a:r>
              <a:rPr lang="fr-FR" i="1" dirty="0"/>
              <a:t>Informatique embarquée et dématérialisation des </a:t>
            </a:r>
            <a:r>
              <a:rPr lang="fr-FR" i="1" dirty="0" smtClean="0"/>
              <a:t>process,</a:t>
            </a:r>
            <a:endParaRPr lang="fr-FR" i="1" dirty="0"/>
          </a:p>
          <a:p>
            <a:pPr marL="804863" lvl="3" indent="-338138">
              <a:spcBef>
                <a:spcPts val="600"/>
              </a:spcBef>
              <a:spcAft>
                <a:spcPts val="600"/>
              </a:spcAft>
              <a:buFont typeface="Wingdings" pitchFamily="2" charset="2"/>
              <a:buChar char="ü"/>
            </a:pPr>
            <a:r>
              <a:rPr lang="fr-FR" i="1" dirty="0"/>
              <a:t>Travail à distance</a:t>
            </a:r>
            <a:r>
              <a:rPr lang="fr-FR" i="1" dirty="0" smtClean="0"/>
              <a:t>, nomadisme…</a:t>
            </a:r>
            <a:endParaRPr lang="fr-FR" i="1" dirty="0"/>
          </a:p>
          <a:p>
            <a:pPr>
              <a:spcBef>
                <a:spcPts val="600"/>
              </a:spcBef>
              <a:spcAft>
                <a:spcPts val="600"/>
              </a:spcAft>
              <a:buFont typeface="Wingdings" pitchFamily="2" charset="2"/>
              <a:buChar char="ü"/>
            </a:pPr>
            <a:r>
              <a:rPr lang="fr-FR" dirty="0" smtClean="0"/>
              <a:t>Un </a:t>
            </a:r>
            <a:r>
              <a:rPr lang="fr-FR" dirty="0"/>
              <a:t>accompagnement </a:t>
            </a:r>
            <a:r>
              <a:rPr lang="fr-FR" dirty="0" smtClean="0"/>
              <a:t>des professionnels aux changements,</a:t>
            </a:r>
            <a:endParaRPr lang="fr-FR" dirty="0"/>
          </a:p>
          <a:p>
            <a:pPr marL="804863" lvl="3" indent="-338138">
              <a:spcBef>
                <a:spcPts val="600"/>
              </a:spcBef>
              <a:spcAft>
                <a:spcPts val="600"/>
              </a:spcAft>
              <a:buFont typeface="Wingdings" pitchFamily="2" charset="2"/>
              <a:buChar char="ü"/>
            </a:pPr>
            <a:r>
              <a:rPr lang="fr-FR" i="1" dirty="0"/>
              <a:t>Assistance à Maitrise d’Ouvrage </a:t>
            </a:r>
            <a:r>
              <a:rPr lang="fr-FR" i="1" dirty="0" smtClean="0"/>
              <a:t>en </a:t>
            </a:r>
            <a:r>
              <a:rPr lang="fr-FR" i="1" dirty="0"/>
              <a:t>cours,</a:t>
            </a:r>
          </a:p>
          <a:p>
            <a:pPr>
              <a:buFont typeface="Wingdings" pitchFamily="2" charset="2"/>
              <a:buChar char="ü"/>
            </a:pPr>
            <a:r>
              <a:rPr lang="fr-FR" dirty="0" smtClean="0"/>
              <a:t>Des </a:t>
            </a:r>
            <a:r>
              <a:rPr lang="fr-FR" dirty="0"/>
              <a:t>locaux </a:t>
            </a:r>
            <a:r>
              <a:rPr lang="fr-FR" dirty="0" smtClean="0"/>
              <a:t>en adéquation aux objectifs visés,</a:t>
            </a:r>
            <a:endParaRPr lang="fr-FR" dirty="0"/>
          </a:p>
        </p:txBody>
      </p:sp>
      <p:sp>
        <p:nvSpPr>
          <p:cNvPr id="5" name="Titre 4"/>
          <p:cNvSpPr>
            <a:spLocks noGrp="1"/>
          </p:cNvSpPr>
          <p:nvPr>
            <p:ph type="title"/>
          </p:nvPr>
        </p:nvSpPr>
        <p:spPr>
          <a:xfrm>
            <a:off x="827584" y="260648"/>
            <a:ext cx="7520940" cy="548640"/>
          </a:xfrm>
        </p:spPr>
        <p:txBody>
          <a:bodyPr/>
          <a:lstStyle/>
          <a:p>
            <a:pPr algn="ctr"/>
            <a:r>
              <a:rPr lang="fr-FR" sz="2400" b="1" dirty="0"/>
              <a:t>Les clés </a:t>
            </a:r>
            <a:r>
              <a:rPr lang="fr-FR" sz="2400" b="1" cap="none" dirty="0" smtClean="0"/>
              <a:t>de la</a:t>
            </a:r>
            <a:r>
              <a:rPr lang="fr-FR" sz="2400" b="1" dirty="0" smtClean="0"/>
              <a:t> réussite</a:t>
            </a:r>
            <a:endParaRPr lang="fr-FR" sz="2400" b="1" dirty="0"/>
          </a:p>
        </p:txBody>
      </p:sp>
      <p:pic>
        <p:nvPicPr>
          <p:cNvPr id="6" name="Picture 2" descr="2921_art_ov_12124254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8858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610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556792"/>
            <a:ext cx="8568952" cy="5112568"/>
          </a:xfrm>
        </p:spPr>
        <p:txBody>
          <a:bodyPr/>
          <a:lstStyle/>
          <a:p>
            <a:r>
              <a:rPr lang="fr-FR" sz="2800" dirty="0" smtClean="0">
                <a:solidFill>
                  <a:srgbClr val="8BC53F"/>
                </a:solidFill>
              </a:rPr>
              <a:t>Table ronde: « Quels enjeux et perspectives pour les établissements médico-sociaux des Yvelines? » </a:t>
            </a:r>
            <a:r>
              <a:rPr lang="fr-FR" sz="2000" i="1" dirty="0" smtClean="0">
                <a:solidFill>
                  <a:srgbClr val="8BC53F"/>
                </a:solidFill>
              </a:rPr>
              <a:t>animée par Mme SPENDER</a:t>
            </a:r>
            <a:r>
              <a:rPr lang="fr-FR" sz="2800" i="1" dirty="0" smtClean="0">
                <a:solidFill>
                  <a:srgbClr val="8BC53F"/>
                </a:solidFill>
              </a:rPr>
              <a:t/>
            </a:r>
            <a:br>
              <a:rPr lang="fr-FR" sz="2800" i="1" dirty="0" smtClean="0">
                <a:solidFill>
                  <a:srgbClr val="8BC53F"/>
                </a:solidFill>
              </a:rPr>
            </a:br>
            <a:r>
              <a:rPr lang="fr-FR" sz="2800" i="1" dirty="0" smtClean="0">
                <a:solidFill>
                  <a:srgbClr val="8BC53F"/>
                </a:solidFill>
              </a:rPr>
              <a:t/>
            </a:r>
            <a:br>
              <a:rPr lang="fr-FR" sz="2800" i="1" dirty="0" smtClean="0">
                <a:solidFill>
                  <a:srgbClr val="8BC53F"/>
                </a:solidFill>
              </a:rPr>
            </a:br>
            <a:r>
              <a:rPr lang="fr-FR" sz="2800" i="1" dirty="0">
                <a:solidFill>
                  <a:srgbClr val="8BC53F"/>
                </a:solidFill>
              </a:rPr>
              <a:t>	</a:t>
            </a:r>
            <a:r>
              <a:rPr lang="fr-FR" sz="2000" dirty="0" smtClean="0">
                <a:solidFill>
                  <a:srgbClr val="8BC53F"/>
                </a:solidFill>
              </a:rPr>
              <a:t>Mme REVELLI</a:t>
            </a:r>
            <a:br>
              <a:rPr lang="fr-FR" sz="2000" dirty="0" smtClean="0">
                <a:solidFill>
                  <a:srgbClr val="8BC53F"/>
                </a:solidFill>
              </a:rPr>
            </a:br>
            <a:r>
              <a:rPr lang="fr-FR" sz="2000" dirty="0" smtClean="0">
                <a:solidFill>
                  <a:srgbClr val="8BC53F"/>
                </a:solidFill>
              </a:rPr>
              <a:t>	Dr FERNANDEZ </a:t>
            </a:r>
            <a:br>
              <a:rPr lang="fr-FR" sz="2000" dirty="0" smtClean="0">
                <a:solidFill>
                  <a:srgbClr val="8BC53F"/>
                </a:solidFill>
              </a:rPr>
            </a:br>
            <a:r>
              <a:rPr lang="fr-FR" sz="2000" dirty="0" smtClean="0">
                <a:solidFill>
                  <a:srgbClr val="8BC53F"/>
                </a:solidFill>
              </a:rPr>
              <a:t>	M. CARLOZ  </a:t>
            </a:r>
            <a:br>
              <a:rPr lang="fr-FR" sz="2000" dirty="0" smtClean="0">
                <a:solidFill>
                  <a:srgbClr val="8BC53F"/>
                </a:solidFill>
              </a:rPr>
            </a:br>
            <a:r>
              <a:rPr lang="fr-FR" sz="2000" dirty="0" smtClean="0">
                <a:solidFill>
                  <a:srgbClr val="8BC53F"/>
                </a:solidFill>
              </a:rPr>
              <a:t>	M. QUERCY</a:t>
            </a:r>
            <a:r>
              <a:rPr lang="fr-FR" sz="3600" dirty="0" smtClean="0">
                <a:solidFill>
                  <a:srgbClr val="8BC53F"/>
                </a:solidFill>
              </a:rPr>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2"/>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132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16832"/>
            <a:ext cx="8153400" cy="2376264"/>
          </a:xfrm>
        </p:spPr>
        <p:txBody>
          <a:bodyPr/>
          <a:lstStyle/>
          <a:p>
            <a:r>
              <a:rPr lang="fr-FR" sz="2800" dirty="0" smtClean="0">
                <a:solidFill>
                  <a:srgbClr val="8BC53F"/>
                </a:solidFill>
              </a:rPr>
              <a:t>Echanges avec la salle</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2"/>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263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12776"/>
            <a:ext cx="8153400" cy="2808312"/>
          </a:xfrm>
        </p:spPr>
        <p:txBody>
          <a:bodyPr/>
          <a:lstStyle/>
          <a:p>
            <a:r>
              <a:rPr lang="fr-FR" sz="3200" dirty="0" smtClean="0">
                <a:solidFill>
                  <a:schemeClr val="accent6"/>
                </a:solidFill>
              </a:rPr>
              <a:t>Points d’actualité de la DT78</a:t>
            </a:r>
            <a:r>
              <a:rPr lang="fr-FR" dirty="0">
                <a:solidFill>
                  <a:srgbClr val="92D050"/>
                </a:solidFill>
              </a:rPr>
              <a:t/>
            </a:r>
            <a:br>
              <a:rPr lang="fr-FR" dirty="0">
                <a:solidFill>
                  <a:srgbClr val="92D050"/>
                </a:solidFill>
              </a:rPr>
            </a:b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517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916832"/>
            <a:ext cx="8153400" cy="2376264"/>
          </a:xfrm>
        </p:spPr>
        <p:txBody>
          <a:bodyPr/>
          <a:lstStyle/>
          <a:p>
            <a:r>
              <a:rPr lang="fr-FR" sz="2800" dirty="0" smtClean="0">
                <a:solidFill>
                  <a:srgbClr val="8BC53F"/>
                </a:solidFill>
              </a:rPr>
              <a:t>Le Plan ONDAM </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2"/>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8325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marL="0" indent="0" algn="ctr">
              <a:buFontTx/>
              <a:buNone/>
            </a:pPr>
            <a:endParaRPr lang="fr-FR" altLang="fr-FR" smtClean="0"/>
          </a:p>
        </p:txBody>
      </p:sp>
      <p:sp>
        <p:nvSpPr>
          <p:cNvPr id="9219" name="Espace réservé du contenu 2"/>
          <p:cNvSpPr>
            <a:spLocks noGrp="1"/>
          </p:cNvSpPr>
          <p:nvPr>
            <p:ph idx="1"/>
          </p:nvPr>
        </p:nvSpPr>
        <p:spPr/>
        <p:txBody>
          <a:bodyPr/>
          <a:lstStyle/>
          <a:p>
            <a:endParaRPr lang="fr-FR" altLang="fr-FR"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l="8537" r="8406" b="5415"/>
          <a:stretch>
            <a:fillRect/>
          </a:stretch>
        </p:blipFill>
        <p:spPr bwMode="auto">
          <a:xfrm>
            <a:off x="468313" y="-7938"/>
            <a:ext cx="8675687" cy="6175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500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10243" name="Espace réservé du texte 2"/>
          <p:cNvSpPr>
            <a:spLocks noGrp="1"/>
          </p:cNvSpPr>
          <p:nvPr>
            <p:ph type="body" idx="1"/>
          </p:nvPr>
        </p:nvSpPr>
        <p:spPr/>
        <p:txBody>
          <a:bodyPr/>
          <a:lstStyle/>
          <a:p>
            <a:endParaRPr lang="fr-FR" altLang="fr-FR"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l="8698" r="8484" b="9164"/>
          <a:stretch>
            <a:fillRect/>
          </a:stretch>
        </p:blipFill>
        <p:spPr bwMode="auto">
          <a:xfrm>
            <a:off x="561975" y="185738"/>
            <a:ext cx="7921625" cy="561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931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4" hidden="1"/>
          <p:cNvGraphicFramePr>
            <a:graphicFrameLocks/>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2" name="think-cell Slide" r:id="rId11" imgW="360" imgH="360" progId="">
                  <p:embed/>
                </p:oleObj>
              </mc:Choice>
              <mc:Fallback>
                <p:oleObj name="think-cell Slide" r:id="rId11" imgW="360" imgH="360" progId="">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Rectangle 30" hidden="1"/>
          <p:cNvSpPr/>
          <p:nvPr>
            <p:custDataLst>
              <p:tags r:id="rId3"/>
            </p:custDataLst>
          </p:nvPr>
        </p:nvSpPr>
        <p:spPr bwMode="auto">
          <a:xfrm>
            <a:off x="0" y="0"/>
            <a:ext cx="161925" cy="161925"/>
          </a:xfrm>
          <a:prstGeom prst="rect">
            <a:avLst/>
          </a:prstGeom>
          <a:solidFill>
            <a:schemeClr val="bg1"/>
          </a:solidFill>
          <a:ln w="19050">
            <a:solidFill>
              <a:schemeClr val="bg1">
                <a:lumMod val="85000"/>
              </a:schemeClr>
            </a:solidFill>
            <a:miter lim="800000"/>
            <a:headEnd/>
            <a:tailEnd/>
          </a:ln>
          <a:effectLst/>
          <a:extLs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txBody>
          <a:bodyPr wrap="none" lIns="0" tIns="0" rIns="0" bIns="0" anchor="ctr"/>
          <a:lstStyle/>
          <a:p>
            <a:pPr algn="ctr">
              <a:spcBef>
                <a:spcPct val="0"/>
              </a:spcBef>
              <a:defRPr/>
            </a:pPr>
            <a:endParaRPr lang="en-US" sz="1100">
              <a:solidFill>
                <a:srgbClr val="000000"/>
              </a:solidFill>
              <a:latin typeface="Arial"/>
              <a:ea typeface="ＭＳ Ｐゴシック" pitchFamily="-72" charset="-128"/>
              <a:sym typeface="Arial"/>
            </a:endParaRPr>
          </a:p>
        </p:txBody>
      </p:sp>
      <p:sp>
        <p:nvSpPr>
          <p:cNvPr id="122" name="TextBox 67"/>
          <p:cNvSpPr txBox="1">
            <a:spLocks/>
          </p:cNvSpPr>
          <p:nvPr>
            <p:custDataLst>
              <p:tags r:id="rId4"/>
            </p:custDataLst>
          </p:nvPr>
        </p:nvSpPr>
        <p:spPr>
          <a:xfrm>
            <a:off x="122238" y="966788"/>
            <a:ext cx="4364037" cy="487362"/>
          </a:xfrm>
          <a:prstGeom prst="rect">
            <a:avLst/>
          </a:prstGeom>
          <a:solidFill>
            <a:schemeClr val="accent4"/>
          </a:solidFill>
          <a:ln w="9525">
            <a:solidFill>
              <a:schemeClr val="accent1"/>
            </a:solidFill>
            <a:miter lim="800000"/>
            <a:headEnd/>
            <a:tailEnd/>
          </a:ln>
        </p:spPr>
        <p:txBody>
          <a:bodyPr lIns="77451" tIns="77451" rIns="77451" bIns="77451" anchor="ctr"/>
          <a:lstStyle>
            <a:defPPr>
              <a:defRPr lang="en-US"/>
            </a:defPPr>
            <a:lvl1pPr marL="0" lvl="0" indent="0" defTabSz="895350" eaLnBrk="0" hangingPunct="0">
              <a:buClr>
                <a:schemeClr val="tx2"/>
              </a:buClr>
              <a:defRPr sz="900" b="1">
                <a:solidFill>
                  <a:schemeClr val="bg1"/>
                </a:solidFill>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gn="ctr">
              <a:spcBef>
                <a:spcPct val="0"/>
              </a:spcBef>
              <a:buClr>
                <a:srgbClr val="002960"/>
              </a:buClr>
              <a:defRPr/>
            </a:pPr>
            <a:r>
              <a:rPr lang="en-US" sz="1100" dirty="0">
                <a:solidFill>
                  <a:srgbClr val="FFFFFF"/>
                </a:solidFill>
                <a:ea typeface="ＭＳ Ｐゴシック" pitchFamily="-72" charset="-128"/>
              </a:rPr>
              <a:t>ARS </a:t>
            </a:r>
          </a:p>
        </p:txBody>
      </p:sp>
      <p:sp>
        <p:nvSpPr>
          <p:cNvPr id="123" name="TextBox 67"/>
          <p:cNvSpPr txBox="1"/>
          <p:nvPr>
            <p:custDataLst>
              <p:tags r:id="rId5"/>
            </p:custDataLst>
          </p:nvPr>
        </p:nvSpPr>
        <p:spPr>
          <a:xfrm>
            <a:off x="4668838" y="966788"/>
            <a:ext cx="4322762" cy="487362"/>
          </a:xfrm>
          <a:prstGeom prst="rect">
            <a:avLst/>
          </a:prstGeom>
          <a:solidFill>
            <a:schemeClr val="tx1">
              <a:lumMod val="50000"/>
              <a:lumOff val="50000"/>
            </a:schemeClr>
          </a:solidFill>
          <a:ln w="9525">
            <a:noFill/>
            <a:miter lim="800000"/>
            <a:headEnd/>
            <a:tailEnd/>
          </a:ln>
        </p:spPr>
        <p:txBody>
          <a:bodyPr lIns="77451" tIns="77451" rIns="77451" bIns="77451" anchor="ctr"/>
          <a:lstStyle>
            <a:defPPr>
              <a:defRPr lang="en-US"/>
            </a:defPPr>
            <a:lvl1pPr marL="0" lvl="0" indent="0" defTabSz="895350" eaLnBrk="0" hangingPunct="0">
              <a:buClr>
                <a:schemeClr val="tx2"/>
              </a:buClr>
              <a:defRPr sz="900" b="1">
                <a:solidFill>
                  <a:schemeClr val="bg1"/>
                </a:solidFill>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gn="ctr">
              <a:spcBef>
                <a:spcPct val="0"/>
              </a:spcBef>
              <a:buClr>
                <a:srgbClr val="002960"/>
              </a:buClr>
              <a:defRPr/>
            </a:pPr>
            <a:r>
              <a:rPr lang="en-US" sz="1100" dirty="0">
                <a:solidFill>
                  <a:srgbClr val="FFFFFF"/>
                </a:solidFill>
                <a:ea typeface="ＭＳ Ｐゴシック" pitchFamily="-72" charset="-128"/>
              </a:rPr>
              <a:t>ASSURANCE MALADIE</a:t>
            </a:r>
          </a:p>
        </p:txBody>
      </p:sp>
      <p:sp>
        <p:nvSpPr>
          <p:cNvPr id="11270" name="ZoneTexte 164"/>
          <p:cNvSpPr txBox="1">
            <a:spLocks noChangeArrowheads="1"/>
          </p:cNvSpPr>
          <p:nvPr/>
        </p:nvSpPr>
        <p:spPr bwMode="auto">
          <a:xfrm>
            <a:off x="1487488" y="5673725"/>
            <a:ext cx="2424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7" tIns="46538" rIns="93077" bIns="46538">
            <a:spAutoFit/>
          </a:bodyPr>
          <a:lstStyle>
            <a:lvl1pPr eaLnBrk="0" hangingPunct="0">
              <a:spcBef>
                <a:spcPct val="20000"/>
              </a:spcBef>
              <a:buSzPct val="55000"/>
              <a:buBlip>
                <a:blip r:embed="rId1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fr-FR" altLang="fr-FR" sz="1100" b="1" dirty="0">
                <a:solidFill>
                  <a:srgbClr val="0066CC"/>
                </a:solidFill>
                <a:ea typeface="ＭＳ Ｐゴシック" pitchFamily="34" charset="-128"/>
              </a:rPr>
              <a:t>8 blocs pour les ARS</a:t>
            </a:r>
          </a:p>
        </p:txBody>
      </p:sp>
      <p:sp>
        <p:nvSpPr>
          <p:cNvPr id="11271" name="ZoneTexte 165"/>
          <p:cNvSpPr txBox="1">
            <a:spLocks noChangeArrowheads="1"/>
          </p:cNvSpPr>
          <p:nvPr/>
        </p:nvSpPr>
        <p:spPr bwMode="auto">
          <a:xfrm>
            <a:off x="5072063" y="5672138"/>
            <a:ext cx="3514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7" tIns="46538" rIns="93077" bIns="46538">
            <a:spAutoFit/>
          </a:bodyPr>
          <a:lstStyle>
            <a:lvl1pPr eaLnBrk="0" hangingPunct="0">
              <a:spcBef>
                <a:spcPct val="20000"/>
              </a:spcBef>
              <a:buSzPct val="55000"/>
              <a:buBlip>
                <a:blip r:embed="rId1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fr-FR" altLang="fr-FR" sz="1100" b="1">
                <a:solidFill>
                  <a:srgbClr val="606060"/>
                </a:solidFill>
                <a:ea typeface="ＭＳ Ｐゴシック" pitchFamily="34" charset="-128"/>
              </a:rPr>
              <a:t>8 blocs pour l’Assurance Maladie</a:t>
            </a:r>
          </a:p>
        </p:txBody>
      </p:sp>
      <p:sp>
        <p:nvSpPr>
          <p:cNvPr id="11272" name="ZoneTexte 166"/>
          <p:cNvSpPr txBox="1">
            <a:spLocks noChangeArrowheads="1"/>
          </p:cNvSpPr>
          <p:nvPr/>
        </p:nvSpPr>
        <p:spPr bwMode="auto">
          <a:xfrm>
            <a:off x="3108008" y="5925080"/>
            <a:ext cx="242411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7" tIns="46538" rIns="93077" bIns="46538">
            <a:spAutoFit/>
          </a:bodyPr>
          <a:lstStyle>
            <a:lvl1pPr eaLnBrk="0" hangingPunct="0">
              <a:spcBef>
                <a:spcPct val="20000"/>
              </a:spcBef>
              <a:buSzPct val="55000"/>
              <a:buBlip>
                <a:blip r:embed="rId13"/>
              </a:buBlip>
              <a:defRPr sz="1700">
                <a:solidFill>
                  <a:schemeClr val="tx1"/>
                </a:solidFill>
                <a:latin typeface="Arial" charset="0"/>
              </a:defRPr>
            </a:lvl1pPr>
            <a:lvl2pPr marL="742950" indent="-285750" eaLnBrk="0" hangingPunct="0">
              <a:spcBef>
                <a:spcPct val="20000"/>
              </a:spcBef>
              <a:buSzPct val="150000"/>
              <a:buChar char="-"/>
              <a:defRPr sz="1500">
                <a:solidFill>
                  <a:schemeClr val="tx1"/>
                </a:solidFill>
                <a:latin typeface="Arial" charset="0"/>
              </a:defRPr>
            </a:lvl2pPr>
            <a:lvl3pPr marL="1143000" indent="-228600" eaLnBrk="0" hangingPunct="0">
              <a:spcBef>
                <a:spcPct val="20000"/>
              </a:spcBef>
              <a:buChar char="-"/>
              <a:defRPr sz="1200">
                <a:solidFill>
                  <a:schemeClr val="tx1"/>
                </a:solidFill>
                <a:latin typeface="Arial"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SzTx/>
              <a:buFontTx/>
              <a:buNone/>
            </a:pPr>
            <a:r>
              <a:rPr lang="fr-FR" altLang="fr-FR" sz="1100" b="1" dirty="0">
                <a:solidFill>
                  <a:srgbClr val="000000"/>
                </a:solidFill>
                <a:ea typeface="ＭＳ Ｐゴシック" pitchFamily="34" charset="-128"/>
              </a:rPr>
              <a:t>dont 4 blocs communs</a:t>
            </a:r>
          </a:p>
        </p:txBody>
      </p:sp>
      <p:grpSp>
        <p:nvGrpSpPr>
          <p:cNvPr id="11273" name="Groupe 63"/>
          <p:cNvGrpSpPr>
            <a:grpSpLocks/>
          </p:cNvGrpSpPr>
          <p:nvPr/>
        </p:nvGrpSpPr>
        <p:grpSpPr bwMode="auto">
          <a:xfrm>
            <a:off x="122238" y="1874838"/>
            <a:ext cx="8869362" cy="3749675"/>
            <a:chOff x="119063" y="1496295"/>
            <a:chExt cx="8692428" cy="3394006"/>
          </a:xfrm>
        </p:grpSpPr>
        <p:sp>
          <p:nvSpPr>
            <p:cNvPr id="164" name="TextBox 67"/>
            <p:cNvSpPr txBox="1"/>
            <p:nvPr>
              <p:custDataLst>
                <p:tags r:id="rId6"/>
              </p:custDataLst>
            </p:nvPr>
          </p:nvSpPr>
          <p:spPr>
            <a:xfrm>
              <a:off x="5852300" y="1496295"/>
              <a:ext cx="2959191" cy="3362394"/>
            </a:xfrm>
            <a:prstGeom prst="rect">
              <a:avLst/>
            </a:prstGeom>
            <a:solidFill>
              <a:schemeClr val="bg1"/>
            </a:solidFill>
            <a:ln w="9525">
              <a:solidFill>
                <a:schemeClr val="accent6">
                  <a:lumMod val="40000"/>
                  <a:lumOff val="60000"/>
                </a:schemeClr>
              </a:solidFill>
              <a:miter lim="800000"/>
              <a:headEnd/>
              <a:tailEnd/>
            </a:ln>
          </p:spPr>
          <p:txBody>
            <a:bodyPr lIns="76200" tIns="76200" rIns="76200" bIns="76200" anchor="ctr"/>
            <a:lstStyle>
              <a:defPPr>
                <a:defRPr lang="en-US"/>
              </a:defPPr>
              <a:lvl1pPr marL="0" lvl="0" indent="0" defTabSz="895350" eaLnBrk="0" hangingPunct="0">
                <a:buClr>
                  <a:schemeClr val="tx2"/>
                </a:buClr>
                <a:defRPr sz="900" b="1">
                  <a:solidFill>
                    <a:schemeClr val="bg1"/>
                  </a:solidFill>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spcBef>
                  <a:spcPct val="0"/>
                </a:spcBef>
                <a:buClr>
                  <a:srgbClr val="002960"/>
                </a:buClr>
                <a:defRPr/>
              </a:pPr>
              <a:endParaRPr lang="en-US" sz="1100" dirty="0">
                <a:solidFill>
                  <a:srgbClr val="002960"/>
                </a:solidFill>
                <a:ea typeface="ＭＳ Ｐゴシック" pitchFamily="-72" charset="-128"/>
              </a:endParaRPr>
            </a:p>
          </p:txBody>
        </p:sp>
        <p:sp>
          <p:nvSpPr>
            <p:cNvPr id="163" name="TextBox 67"/>
            <p:cNvSpPr txBox="1"/>
            <p:nvPr>
              <p:custDataLst>
                <p:tags r:id="rId7"/>
              </p:custDataLst>
            </p:nvPr>
          </p:nvSpPr>
          <p:spPr>
            <a:xfrm>
              <a:off x="3101591" y="1496295"/>
              <a:ext cx="2674474" cy="3362394"/>
            </a:xfrm>
            <a:prstGeom prst="rect">
              <a:avLst/>
            </a:prstGeom>
            <a:solidFill>
              <a:schemeClr val="bg1"/>
            </a:solidFill>
            <a:ln w="9525">
              <a:solidFill>
                <a:schemeClr val="accent4">
                  <a:lumMod val="10000"/>
                  <a:lumOff val="90000"/>
                </a:schemeClr>
              </a:solidFill>
              <a:miter lim="800000"/>
              <a:headEnd/>
              <a:tailEnd/>
            </a:ln>
          </p:spPr>
          <p:txBody>
            <a:bodyPr lIns="76200" tIns="76200" rIns="76200" bIns="76200" anchor="ctr"/>
            <a:lstStyle>
              <a:defPPr>
                <a:defRPr lang="en-US"/>
              </a:defPPr>
              <a:lvl1pPr marL="0" lvl="0" indent="0" defTabSz="895350" eaLnBrk="0" hangingPunct="0">
                <a:buClr>
                  <a:schemeClr val="tx2"/>
                </a:buClr>
                <a:defRPr sz="900" b="1">
                  <a:solidFill>
                    <a:schemeClr val="bg1"/>
                  </a:solidFill>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spcBef>
                  <a:spcPct val="0"/>
                </a:spcBef>
                <a:buClr>
                  <a:srgbClr val="002960"/>
                </a:buClr>
                <a:defRPr/>
              </a:pPr>
              <a:endParaRPr lang="en-US" sz="1100" dirty="0">
                <a:solidFill>
                  <a:srgbClr val="002960"/>
                </a:solidFill>
                <a:ea typeface="ＭＳ Ｐゴシック" pitchFamily="-72" charset="-128"/>
              </a:endParaRPr>
            </a:p>
          </p:txBody>
        </p:sp>
        <p:sp>
          <p:nvSpPr>
            <p:cNvPr id="11292" name="TextBox 67"/>
            <p:cNvSpPr txBox="1">
              <a:spLocks noChangeArrowheads="1"/>
            </p:cNvSpPr>
            <p:nvPr>
              <p:custDataLst>
                <p:tags r:id="rId8"/>
              </p:custDataLst>
            </p:nvPr>
          </p:nvSpPr>
          <p:spPr bwMode="auto">
            <a:xfrm>
              <a:off x="119063" y="1496295"/>
              <a:ext cx="1994748" cy="3362486"/>
            </a:xfrm>
            <a:prstGeom prst="rect">
              <a:avLst/>
            </a:prstGeom>
            <a:solidFill>
              <a:schemeClr val="bg1"/>
            </a:solidFill>
            <a:ln w="9525">
              <a:solidFill>
                <a:schemeClr val="accent2"/>
              </a:solidFill>
              <a:miter lim="800000"/>
              <a:headEnd/>
              <a:tailEnd/>
            </a:ln>
          </p:spPr>
          <p:txBody>
            <a:bodyPr lIns="76200" tIns="76200" rIns="76200" bIns="76200" anchor="ctr"/>
            <a:lstStyle>
              <a:lvl1pPr defTabSz="895350" eaLnBrk="0" hangingPunct="0">
                <a:spcBef>
                  <a:spcPct val="20000"/>
                </a:spcBef>
                <a:buSzPct val="55000"/>
                <a:buBlip>
                  <a:blip r:embed="rId13"/>
                </a:buBlip>
                <a:defRPr sz="1700">
                  <a:solidFill>
                    <a:schemeClr val="tx1"/>
                  </a:solidFill>
                  <a:latin typeface="Arial" charset="0"/>
                </a:defRPr>
              </a:lvl1pPr>
              <a:lvl2pPr marL="193675" indent="-192088" defTabSz="895350" eaLnBrk="0" hangingPunct="0">
                <a:spcBef>
                  <a:spcPct val="20000"/>
                </a:spcBef>
                <a:buSzPct val="150000"/>
                <a:buChar char="-"/>
                <a:defRPr sz="1500">
                  <a:solidFill>
                    <a:schemeClr val="tx1"/>
                  </a:solidFill>
                  <a:latin typeface="Arial" charset="0"/>
                </a:defRPr>
              </a:lvl2pPr>
              <a:lvl3pPr marL="457200" indent="-261938" defTabSz="895350" eaLnBrk="0" hangingPunct="0">
                <a:spcBef>
                  <a:spcPct val="20000"/>
                </a:spcBef>
                <a:buChar char="-"/>
                <a:defRPr sz="1200">
                  <a:solidFill>
                    <a:schemeClr val="tx1"/>
                  </a:solidFill>
                  <a:latin typeface="Arial" charset="0"/>
                </a:defRPr>
              </a:lvl3pPr>
              <a:lvl4pPr marL="614363" indent="-155575" defTabSz="895350" eaLnBrk="0" hangingPunct="0">
                <a:spcBef>
                  <a:spcPct val="20000"/>
                </a:spcBef>
                <a:buChar char="–"/>
                <a:defRPr sz="2000">
                  <a:solidFill>
                    <a:schemeClr val="tx1"/>
                  </a:solidFill>
                  <a:latin typeface="Times New Roman" pitchFamily="18" charset="0"/>
                </a:defRPr>
              </a:lvl4pPr>
              <a:lvl5pPr marL="746125" indent="-130175" defTabSz="895350" eaLnBrk="0" hangingPunct="0">
                <a:spcBef>
                  <a:spcPct val="20000"/>
                </a:spcBef>
                <a:buChar char="»"/>
                <a:defRPr sz="2000">
                  <a:solidFill>
                    <a:schemeClr val="tx1"/>
                  </a:solidFill>
                  <a:latin typeface="Times New Roman" pitchFamily="18" charset="0"/>
                </a:defRPr>
              </a:lvl5pPr>
              <a:lvl6pPr marL="1203325" indent="-130175" defTabSz="895350" eaLnBrk="0" fontAlgn="base" hangingPunct="0">
                <a:spcBef>
                  <a:spcPct val="20000"/>
                </a:spcBef>
                <a:spcAft>
                  <a:spcPct val="0"/>
                </a:spcAft>
                <a:buChar char="»"/>
                <a:defRPr sz="2000">
                  <a:solidFill>
                    <a:schemeClr val="tx1"/>
                  </a:solidFill>
                  <a:latin typeface="Times New Roman" pitchFamily="18" charset="0"/>
                </a:defRPr>
              </a:lvl6pPr>
              <a:lvl7pPr marL="1660525" indent="-130175" defTabSz="895350" eaLnBrk="0" fontAlgn="base" hangingPunct="0">
                <a:spcBef>
                  <a:spcPct val="20000"/>
                </a:spcBef>
                <a:spcAft>
                  <a:spcPct val="0"/>
                </a:spcAft>
                <a:buChar char="»"/>
                <a:defRPr sz="2000">
                  <a:solidFill>
                    <a:schemeClr val="tx1"/>
                  </a:solidFill>
                  <a:latin typeface="Times New Roman" pitchFamily="18" charset="0"/>
                </a:defRPr>
              </a:lvl7pPr>
              <a:lvl8pPr marL="2117725" indent="-130175" defTabSz="895350" eaLnBrk="0" fontAlgn="base" hangingPunct="0">
                <a:spcBef>
                  <a:spcPct val="20000"/>
                </a:spcBef>
                <a:spcAft>
                  <a:spcPct val="0"/>
                </a:spcAft>
                <a:buChar char="»"/>
                <a:defRPr sz="2000">
                  <a:solidFill>
                    <a:schemeClr val="tx1"/>
                  </a:solidFill>
                  <a:latin typeface="Times New Roman" pitchFamily="18" charset="0"/>
                </a:defRPr>
              </a:lvl8pPr>
              <a:lvl9pPr marL="2574925" indent="-130175" defTabSz="89535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Clr>
                  <a:srgbClr val="002960"/>
                </a:buClr>
                <a:buSzTx/>
                <a:buFontTx/>
                <a:buNone/>
              </a:pPr>
              <a:endParaRPr lang="en-US" altLang="fr-FR" sz="1100" b="1">
                <a:solidFill>
                  <a:srgbClr val="002960"/>
                </a:solidFill>
                <a:ea typeface="ＭＳ Ｐゴシック" pitchFamily="34" charset="-128"/>
              </a:endParaRPr>
            </a:p>
          </p:txBody>
        </p:sp>
        <p:grpSp>
          <p:nvGrpSpPr>
            <p:cNvPr id="11293" name="Groupe 175"/>
            <p:cNvGrpSpPr>
              <a:grpSpLocks/>
            </p:cNvGrpSpPr>
            <p:nvPr/>
          </p:nvGrpSpPr>
          <p:grpSpPr bwMode="auto">
            <a:xfrm>
              <a:off x="334127" y="1496295"/>
              <a:ext cx="8382364" cy="900324"/>
              <a:chOff x="334127" y="1531920"/>
              <a:chExt cx="8382364" cy="900324"/>
            </a:xfrm>
          </p:grpSpPr>
          <p:sp>
            <p:nvSpPr>
              <p:cNvPr id="71" name="Rectangle 23"/>
              <p:cNvSpPr txBox="1">
                <a:spLocks/>
              </p:cNvSpPr>
              <p:nvPr/>
            </p:nvSpPr>
            <p:spPr>
              <a:xfrm>
                <a:off x="2771781" y="1531920"/>
                <a:ext cx="2633867" cy="900324"/>
              </a:xfrm>
              <a:prstGeom prst="rect">
                <a:avLst/>
              </a:prstGeom>
              <a:solidFill>
                <a:schemeClr val="accent4">
                  <a:lumMod val="10000"/>
                  <a:lumOff val="90000"/>
                </a:schemeClr>
              </a:solidFill>
              <a:ln w="9525">
                <a:solidFill>
                  <a:schemeClr val="bg1"/>
                </a:solidFill>
                <a:miter lim="800000"/>
                <a:headEnd/>
                <a:tailEnd/>
              </a:ln>
            </p:spPr>
            <p:txBody>
              <a:bodyPr lIns="109728" tIns="0" rIns="76200" bIns="0" numCol="2"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indent="-84028">
                  <a:lnSpc>
                    <a:spcPts val="1173"/>
                  </a:lnSpc>
                  <a:spcBef>
                    <a:spcPct val="0"/>
                  </a:spcBef>
                  <a:buClr>
                    <a:srgbClr val="002960"/>
                  </a:buClr>
                  <a:defRPr/>
                </a:pPr>
                <a:r>
                  <a:rPr lang="fr-FR" sz="1000" dirty="0">
                    <a:solidFill>
                      <a:srgbClr val="000000"/>
                    </a:solidFill>
                    <a:ea typeface="ＭＳ Ｐゴシック" pitchFamily="-72" charset="-128"/>
                  </a:rPr>
                  <a:t>  </a:t>
                </a:r>
              </a:p>
              <a:p>
                <a:pPr indent="-84028">
                  <a:lnSpc>
                    <a:spcPts val="1173"/>
                  </a:lnSpc>
                  <a:spcBef>
                    <a:spcPct val="0"/>
                  </a:spcBef>
                  <a:buClr>
                    <a:srgbClr val="002960"/>
                  </a:buClr>
                  <a:defRPr/>
                </a:pPr>
                <a:r>
                  <a:rPr lang="fr-FR" sz="1100" dirty="0">
                    <a:solidFill>
                      <a:srgbClr val="000000"/>
                    </a:solidFill>
                    <a:ea typeface="ＭＳ Ｐゴシック" pitchFamily="-72" charset="-128"/>
                  </a:rPr>
                  <a:t> Virage </a:t>
                </a:r>
                <a:r>
                  <a:rPr lang="fr-FR" sz="1100" dirty="0" smtClean="0">
                    <a:solidFill>
                      <a:srgbClr val="000000"/>
                    </a:solidFill>
                    <a:ea typeface="ＭＳ Ｐゴシック" pitchFamily="-72" charset="-128"/>
                  </a:rPr>
                  <a:t>ambulatoire</a:t>
                </a:r>
                <a:endParaRPr lang="fr-FR" sz="1100" dirty="0">
                  <a:solidFill>
                    <a:srgbClr val="000000"/>
                  </a:solidFill>
                  <a:ea typeface="ＭＳ Ｐゴシック" pitchFamily="-72" charset="-128"/>
                </a:endParaRPr>
              </a:p>
              <a:p>
                <a:pPr indent="-84028">
                  <a:lnSpc>
                    <a:spcPts val="1173"/>
                  </a:lnSpc>
                  <a:spcBef>
                    <a:spcPct val="0"/>
                  </a:spcBef>
                  <a:buClr>
                    <a:srgbClr val="002960"/>
                  </a:buClr>
                  <a:defRPr/>
                </a:pPr>
                <a:r>
                  <a:rPr lang="fr-FR" sz="1100" dirty="0">
                    <a:solidFill>
                      <a:srgbClr val="000000"/>
                    </a:solidFill>
                    <a:ea typeface="ＭＳ Ｐゴシック" pitchFamily="-72" charset="-128"/>
                  </a:rPr>
                  <a:t> et impact</a:t>
                </a:r>
              </a:p>
              <a:p>
                <a:pPr indent="-84028">
                  <a:lnSpc>
                    <a:spcPts val="1173"/>
                  </a:lnSpc>
                  <a:spcBef>
                    <a:spcPct val="0"/>
                  </a:spcBef>
                  <a:buClr>
                    <a:srgbClr val="002960"/>
                  </a:buClr>
                  <a:defRPr/>
                </a:pPr>
                <a:r>
                  <a:rPr lang="fr-FR" sz="1100" dirty="0">
                    <a:solidFill>
                      <a:srgbClr val="000000"/>
                    </a:solidFill>
                    <a:ea typeface="ＭＳ Ｐゴシック" pitchFamily="-72" charset="-128"/>
                  </a:rPr>
                  <a:t> capacitaire</a:t>
                </a:r>
              </a:p>
              <a:p>
                <a:pPr indent="-84028">
                  <a:lnSpc>
                    <a:spcPts val="1173"/>
                  </a:lnSpc>
                  <a:spcBef>
                    <a:spcPct val="0"/>
                  </a:spcBef>
                  <a:buClr>
                    <a:srgbClr val="002960"/>
                  </a:buClr>
                  <a:defRPr/>
                </a:pPr>
                <a:endParaRPr lang="fr-FR" dirty="0" smtClean="0">
                  <a:solidFill>
                    <a:srgbClr val="FF0000"/>
                  </a:solidFill>
                  <a:ea typeface="ＭＳ Ｐゴシック" pitchFamily="-72" charset="-128"/>
                </a:endParaRPr>
              </a:p>
              <a:p>
                <a:pPr indent="-84028">
                  <a:lnSpc>
                    <a:spcPts val="1173"/>
                  </a:lnSpc>
                  <a:spcBef>
                    <a:spcPct val="0"/>
                  </a:spcBef>
                  <a:buClr>
                    <a:srgbClr val="002960"/>
                  </a:buClr>
                  <a:defRPr/>
                </a:pPr>
                <a:endParaRPr lang="fr-FR" dirty="0">
                  <a:solidFill>
                    <a:srgbClr val="FF0000"/>
                  </a:solidFill>
                  <a:ea typeface="ＭＳ Ｐゴシック" pitchFamily="-72" charset="-128"/>
                </a:endParaRPr>
              </a:p>
              <a:p>
                <a:pPr indent="-84028">
                  <a:lnSpc>
                    <a:spcPts val="1173"/>
                  </a:lnSpc>
                  <a:spcBef>
                    <a:spcPct val="0"/>
                  </a:spcBef>
                  <a:buClr>
                    <a:srgbClr val="002960"/>
                  </a:buClr>
                  <a:defRPr/>
                </a:pPr>
                <a:endParaRPr lang="fr-FR" dirty="0" smtClean="0">
                  <a:solidFill>
                    <a:srgbClr val="FF0000"/>
                  </a:solidFill>
                  <a:ea typeface="ＭＳ Ｐゴシック" pitchFamily="-72" charset="-128"/>
                </a:endParaRPr>
              </a:p>
              <a:p>
                <a:pPr indent="-84028">
                  <a:lnSpc>
                    <a:spcPts val="1173"/>
                  </a:lnSpc>
                  <a:spcBef>
                    <a:spcPct val="0"/>
                  </a:spcBef>
                  <a:buClr>
                    <a:srgbClr val="002960"/>
                  </a:buClr>
                  <a:defRPr/>
                </a:pPr>
                <a:endParaRPr lang="fr-FR" sz="900" dirty="0">
                  <a:solidFill>
                    <a:srgbClr val="FF0000"/>
                  </a:solidFill>
                  <a:ea typeface="ＭＳ Ｐゴシック" pitchFamily="-72" charset="-128"/>
                </a:endParaRPr>
              </a:p>
              <a:p>
                <a:pPr indent="-84028">
                  <a:lnSpc>
                    <a:spcPts val="1173"/>
                  </a:lnSpc>
                  <a:spcBef>
                    <a:spcPct val="0"/>
                  </a:spcBef>
                  <a:buClr>
                    <a:srgbClr val="002960"/>
                  </a:buClr>
                  <a:defRPr/>
                </a:pPr>
                <a:endParaRPr lang="fr-FR" sz="900" dirty="0">
                  <a:solidFill>
                    <a:srgbClr val="FF0000"/>
                  </a:solidFill>
                  <a:ea typeface="ＭＳ Ｐゴシック" pitchFamily="-72" charset="-128"/>
                </a:endParaRPr>
              </a:p>
              <a:p>
                <a:pPr indent="-84028">
                  <a:lnSpc>
                    <a:spcPts val="1173"/>
                  </a:lnSpc>
                  <a:spcBef>
                    <a:spcPct val="0"/>
                  </a:spcBef>
                  <a:buClr>
                    <a:srgbClr val="002960"/>
                  </a:buClr>
                  <a:defRPr/>
                </a:pPr>
                <a:endParaRPr lang="fr-FR" sz="900" dirty="0">
                  <a:solidFill>
                    <a:srgbClr val="000000"/>
                  </a:solidFill>
                  <a:ea typeface="ＭＳ Ｐゴシック" pitchFamily="-72" charset="-128"/>
                </a:endParaRPr>
              </a:p>
            </p:txBody>
          </p:sp>
          <p:sp>
            <p:nvSpPr>
              <p:cNvPr id="72" name="Rectangle 23"/>
              <p:cNvSpPr txBox="1">
                <a:spLocks/>
              </p:cNvSpPr>
              <p:nvPr/>
            </p:nvSpPr>
            <p:spPr>
              <a:xfrm>
                <a:off x="5982989" y="1704350"/>
                <a:ext cx="1994575" cy="637993"/>
              </a:xfrm>
              <a:prstGeom prst="rect">
                <a:avLst/>
              </a:prstGeom>
              <a:solidFill>
                <a:schemeClr val="accent6">
                  <a:lumMod val="20000"/>
                  <a:lumOff val="80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nSpc>
                    <a:spcPts val="1173"/>
                  </a:lnSpc>
                  <a:spcBef>
                    <a:spcPct val="0"/>
                  </a:spcBef>
                  <a:buClr>
                    <a:srgbClr val="002960"/>
                  </a:buClr>
                  <a:defRPr/>
                </a:pPr>
                <a:endParaRPr lang="fr-FR" sz="1100" dirty="0">
                  <a:solidFill>
                    <a:srgbClr val="000000"/>
                  </a:solidFill>
                  <a:ea typeface="ＭＳ Ｐゴシック" pitchFamily="-72" charset="-128"/>
                </a:endParaRPr>
              </a:p>
              <a:p>
                <a:pPr>
                  <a:lnSpc>
                    <a:spcPts val="1173"/>
                  </a:lnSpc>
                  <a:spcBef>
                    <a:spcPct val="0"/>
                  </a:spcBef>
                  <a:buClr>
                    <a:srgbClr val="002960"/>
                  </a:buClr>
                  <a:defRPr/>
                </a:pPr>
                <a:r>
                  <a:rPr lang="fr-FR" sz="1100" dirty="0">
                    <a:solidFill>
                      <a:srgbClr val="000000"/>
                    </a:solidFill>
                    <a:ea typeface="ＭＳ Ｐゴシック" pitchFamily="-72" charset="-128"/>
                  </a:rPr>
                  <a:t>Prescription des indemnités journalières</a:t>
                </a:r>
              </a:p>
              <a:p>
                <a:pPr>
                  <a:lnSpc>
                    <a:spcPts val="1173"/>
                  </a:lnSpc>
                  <a:spcBef>
                    <a:spcPct val="0"/>
                  </a:spcBef>
                  <a:buClr>
                    <a:srgbClr val="002960"/>
                  </a:buClr>
                  <a:defRPr/>
                </a:pPr>
                <a:endParaRPr lang="fr-FR" sz="1100" dirty="0">
                  <a:solidFill>
                    <a:srgbClr val="000000"/>
                  </a:solidFill>
                  <a:ea typeface="ＭＳ Ｐゴシック" pitchFamily="-72" charset="-128"/>
                </a:endParaRPr>
              </a:p>
            </p:txBody>
          </p:sp>
          <p:grpSp>
            <p:nvGrpSpPr>
              <p:cNvPr id="11322" name="Groupe 130"/>
              <p:cNvGrpSpPr>
                <a:grpSpLocks/>
              </p:cNvGrpSpPr>
              <p:nvPr/>
            </p:nvGrpSpPr>
            <p:grpSpPr bwMode="auto">
              <a:xfrm>
                <a:off x="5232317" y="1547904"/>
                <a:ext cx="470975" cy="593251"/>
                <a:chOff x="5232317" y="1892279"/>
                <a:chExt cx="470975" cy="593251"/>
              </a:xfrm>
            </p:grpSpPr>
            <p:pic>
              <p:nvPicPr>
                <p:cNvPr id="125" name="Picture 4" descr="http://www.prechi-precha.fr/wp-content/uploads/2013/01/assurance-maladie.jpg"/>
                <p:cNvPicPr>
                  <a:picLocks noChangeAspect="1" noChangeArrowheads="1"/>
                </p:cNvPicPr>
                <p:nvPr/>
              </p:nvPicPr>
              <p:blipFill>
                <a:blip r:embed="rId14"/>
                <a:srcRect/>
                <a:stretch>
                  <a:fillRect/>
                </a:stretch>
              </p:blipFill>
              <p:spPr bwMode="auto">
                <a:xfrm>
                  <a:off x="5229967" y="2232651"/>
                  <a:ext cx="472972" cy="252898"/>
                </a:xfrm>
                <a:prstGeom prst="rect">
                  <a:avLst/>
                </a:prstGeom>
                <a:noFill/>
                <a:ln>
                  <a:solidFill>
                    <a:schemeClr val="accent6">
                      <a:lumMod val="60000"/>
                      <a:lumOff val="40000"/>
                    </a:schemeClr>
                  </a:solidFill>
                </a:ln>
              </p:spPr>
            </p:pic>
            <p:pic>
              <p:nvPicPr>
                <p:cNvPr id="129" name="Picture 9"/>
                <p:cNvPicPr>
                  <a:picLocks noChangeAspect="1" noChangeArrowheads="1"/>
                </p:cNvPicPr>
                <p:nvPr/>
              </p:nvPicPr>
              <p:blipFill>
                <a:blip r:embed="rId15"/>
                <a:srcRect/>
                <a:stretch>
                  <a:fillRect/>
                </a:stretch>
              </p:blipFill>
              <p:spPr bwMode="auto">
                <a:xfrm>
                  <a:off x="5229967" y="1892101"/>
                  <a:ext cx="472972" cy="278762"/>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30" name="Picture 4" descr="http://www.prechi-precha.fr/wp-content/uploads/2013/01/assurance-maladie.jpg"/>
              <p:cNvPicPr>
                <a:picLocks noChangeAspect="1" noChangeArrowheads="1"/>
              </p:cNvPicPr>
              <p:nvPr/>
            </p:nvPicPr>
            <p:blipFill>
              <a:blip r:embed="rId14"/>
              <a:srcRect/>
              <a:stretch>
                <a:fillRect/>
              </a:stretch>
            </p:blipFill>
            <p:spPr bwMode="auto">
              <a:xfrm>
                <a:off x="7952672" y="1728778"/>
                <a:ext cx="763914" cy="613565"/>
              </a:xfrm>
              <a:prstGeom prst="rect">
                <a:avLst/>
              </a:prstGeom>
              <a:noFill/>
              <a:ln>
                <a:solidFill>
                  <a:schemeClr val="accent6">
                    <a:lumMod val="60000"/>
                    <a:lumOff val="40000"/>
                  </a:schemeClr>
                </a:solidFill>
              </a:ln>
            </p:spPr>
          </p:pic>
          <p:sp>
            <p:nvSpPr>
              <p:cNvPr id="8" name="Rectangle 23"/>
              <p:cNvSpPr txBox="1">
                <a:spLocks/>
              </p:cNvSpPr>
              <p:nvPr/>
            </p:nvSpPr>
            <p:spPr>
              <a:xfrm>
                <a:off x="333767" y="1704350"/>
                <a:ext cx="1993019" cy="637993"/>
              </a:xfrm>
              <a:prstGeom prst="rect">
                <a:avLst/>
              </a:prstGeom>
              <a:solidFill>
                <a:schemeClr val="accent4">
                  <a:lumMod val="25000"/>
                  <a:lumOff val="75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indent="-84028">
                  <a:lnSpc>
                    <a:spcPts val="1173"/>
                  </a:lnSpc>
                  <a:spcBef>
                    <a:spcPct val="0"/>
                  </a:spcBef>
                  <a:buClr>
                    <a:srgbClr val="002960"/>
                  </a:buClr>
                  <a:defRPr/>
                </a:pPr>
                <a:r>
                  <a:rPr lang="fr-FR" sz="1100" dirty="0">
                    <a:solidFill>
                      <a:srgbClr val="000000"/>
                    </a:solidFill>
                    <a:ea typeface="ＭＳ Ｐゴシック" pitchFamily="-72" charset="-128"/>
                  </a:rPr>
                  <a:t>  Maîtrise de la masse </a:t>
                </a:r>
                <a:r>
                  <a:rPr lang="fr-FR" sz="1100" dirty="0" smtClean="0">
                    <a:solidFill>
                      <a:srgbClr val="000000"/>
                    </a:solidFill>
                    <a:ea typeface="ＭＳ Ｐゴシック" pitchFamily="-72" charset="-128"/>
                  </a:rPr>
                  <a:t>salariale</a:t>
                </a:r>
                <a:endParaRPr lang="fr-FR" sz="1100" dirty="0">
                  <a:solidFill>
                    <a:srgbClr val="000000"/>
                  </a:solidFill>
                  <a:ea typeface="ＭＳ Ｐゴシック" pitchFamily="-72" charset="-128"/>
                </a:endParaRPr>
              </a:p>
            </p:txBody>
          </p:sp>
        </p:grpSp>
        <p:grpSp>
          <p:nvGrpSpPr>
            <p:cNvPr id="11294" name="Groupe 176"/>
            <p:cNvGrpSpPr>
              <a:grpSpLocks/>
            </p:cNvGrpSpPr>
            <p:nvPr/>
          </p:nvGrpSpPr>
          <p:grpSpPr bwMode="auto">
            <a:xfrm>
              <a:off x="334127" y="2448417"/>
              <a:ext cx="8406116" cy="644341"/>
              <a:chOff x="334127" y="2547374"/>
              <a:chExt cx="8406116" cy="644341"/>
            </a:xfrm>
          </p:grpSpPr>
          <p:sp>
            <p:nvSpPr>
              <p:cNvPr id="76" name="Rectangle 23"/>
              <p:cNvSpPr txBox="1">
                <a:spLocks/>
              </p:cNvSpPr>
              <p:nvPr/>
            </p:nvSpPr>
            <p:spPr>
              <a:xfrm>
                <a:off x="2804908" y="2547374"/>
                <a:ext cx="2374629" cy="636541"/>
              </a:xfrm>
              <a:prstGeom prst="rect">
                <a:avLst/>
              </a:prstGeom>
              <a:solidFill>
                <a:schemeClr val="accent4">
                  <a:lumMod val="10000"/>
                  <a:lumOff val="90000"/>
                </a:schemeClr>
              </a:solidFill>
              <a:ln w="9525">
                <a:solidFill>
                  <a:schemeClr val="bg1"/>
                </a:solidFill>
                <a:miter lim="800000"/>
                <a:headEnd/>
                <a:tailEnd/>
              </a:ln>
            </p:spPr>
            <p:txBody>
              <a:bodyPr lIns="109728" tIns="0" rIns="76200" bIns="0" numCol="2"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indent="-84028">
                  <a:lnSpc>
                    <a:spcPts val="1173"/>
                  </a:lnSpc>
                  <a:spcBef>
                    <a:spcPct val="0"/>
                  </a:spcBef>
                  <a:buClr>
                    <a:srgbClr val="002960"/>
                  </a:buClr>
                  <a:defRPr/>
                </a:pPr>
                <a:r>
                  <a:rPr lang="fr-FR" dirty="0">
                    <a:solidFill>
                      <a:srgbClr val="000000"/>
                    </a:solidFill>
                    <a:ea typeface="ＭＳ Ｐゴシック" pitchFamily="-72" charset="-128"/>
                  </a:rPr>
                  <a:t>  </a:t>
                </a:r>
                <a:endParaRPr lang="fr-FR" dirty="0" smtClean="0">
                  <a:solidFill>
                    <a:srgbClr val="000000"/>
                  </a:solidFill>
                  <a:ea typeface="ＭＳ Ｐゴシック" pitchFamily="-72" charset="-128"/>
                </a:endParaRPr>
              </a:p>
              <a:p>
                <a:pPr indent="-84028">
                  <a:lnSpc>
                    <a:spcPts val="1173"/>
                  </a:lnSpc>
                  <a:spcBef>
                    <a:spcPct val="0"/>
                  </a:spcBef>
                  <a:buClr>
                    <a:srgbClr val="002960"/>
                  </a:buClr>
                  <a:defRPr/>
                </a:pPr>
                <a:r>
                  <a:rPr lang="fr-FR" sz="1100" dirty="0">
                    <a:solidFill>
                      <a:srgbClr val="000000"/>
                    </a:solidFill>
                    <a:ea typeface="ＭＳ Ｐゴシック" pitchFamily="-72" charset="-128"/>
                  </a:rPr>
                  <a:t>  Transports prescrits à l’hôpital</a:t>
                </a:r>
              </a:p>
              <a:p>
                <a:pPr indent="-84028">
                  <a:lnSpc>
                    <a:spcPts val="1173"/>
                  </a:lnSpc>
                  <a:spcBef>
                    <a:spcPct val="0"/>
                  </a:spcBef>
                  <a:buClr>
                    <a:srgbClr val="002960"/>
                  </a:buClr>
                  <a:defRPr/>
                </a:pPr>
                <a:endParaRPr lang="fr-FR" dirty="0" smtClean="0">
                  <a:solidFill>
                    <a:srgbClr val="FF0000"/>
                  </a:solidFill>
                </a:endParaRPr>
              </a:p>
              <a:p>
                <a:pPr indent="-84028">
                  <a:lnSpc>
                    <a:spcPts val="1173"/>
                  </a:lnSpc>
                  <a:spcBef>
                    <a:spcPct val="0"/>
                  </a:spcBef>
                  <a:buClr>
                    <a:srgbClr val="002960"/>
                  </a:buClr>
                  <a:defRPr/>
                </a:pPr>
                <a:endParaRPr lang="fr-FR" dirty="0" smtClean="0">
                  <a:solidFill>
                    <a:srgbClr val="FF0000"/>
                  </a:solidFill>
                </a:endParaRPr>
              </a:p>
              <a:p>
                <a:pPr indent="-84028">
                  <a:lnSpc>
                    <a:spcPts val="1173"/>
                  </a:lnSpc>
                  <a:spcBef>
                    <a:spcPct val="0"/>
                  </a:spcBef>
                  <a:buClr>
                    <a:srgbClr val="002960"/>
                  </a:buClr>
                  <a:defRPr/>
                </a:pPr>
                <a:endParaRPr lang="fr-FR" dirty="0" smtClean="0">
                  <a:solidFill>
                    <a:srgbClr val="FF0000"/>
                  </a:solidFill>
                </a:endParaRPr>
              </a:p>
              <a:p>
                <a:pPr>
                  <a:lnSpc>
                    <a:spcPts val="1173"/>
                  </a:lnSpc>
                  <a:spcBef>
                    <a:spcPct val="0"/>
                  </a:spcBef>
                  <a:buClr>
                    <a:srgbClr val="002960"/>
                  </a:buClr>
                  <a:defRPr/>
                </a:pPr>
                <a:endParaRPr lang="fr-FR" sz="900" dirty="0">
                  <a:solidFill>
                    <a:srgbClr val="7030A0"/>
                  </a:solidFill>
                  <a:ea typeface="ＭＳ Ｐゴシック" pitchFamily="-72" charset="-128"/>
                </a:endParaRPr>
              </a:p>
              <a:p>
                <a:pPr>
                  <a:lnSpc>
                    <a:spcPts val="1173"/>
                  </a:lnSpc>
                  <a:spcBef>
                    <a:spcPct val="0"/>
                  </a:spcBef>
                  <a:buClr>
                    <a:srgbClr val="002960"/>
                  </a:buClr>
                  <a:defRPr/>
                </a:pPr>
                <a:endParaRPr lang="fr-FR" sz="900" dirty="0" smtClean="0">
                  <a:solidFill>
                    <a:srgbClr val="7030A0"/>
                  </a:solidFill>
                  <a:ea typeface="ＭＳ Ｐゴシック" pitchFamily="-72" charset="-128"/>
                </a:endParaRPr>
              </a:p>
              <a:p>
                <a:pPr indent="-84028">
                  <a:lnSpc>
                    <a:spcPts val="1173"/>
                  </a:lnSpc>
                  <a:spcBef>
                    <a:spcPct val="0"/>
                  </a:spcBef>
                  <a:buClr>
                    <a:srgbClr val="002960"/>
                  </a:buClr>
                  <a:defRPr/>
                </a:pPr>
                <a:endParaRPr lang="fr-FR" sz="900" dirty="0">
                  <a:solidFill>
                    <a:srgbClr val="FF0000"/>
                  </a:solidFill>
                </a:endParaRPr>
              </a:p>
              <a:p>
                <a:pPr>
                  <a:lnSpc>
                    <a:spcPts val="1173"/>
                  </a:lnSpc>
                  <a:spcBef>
                    <a:spcPct val="0"/>
                  </a:spcBef>
                  <a:buClr>
                    <a:srgbClr val="002960"/>
                  </a:buClr>
                  <a:defRPr/>
                </a:pPr>
                <a:endParaRPr lang="fr-FR" sz="900" dirty="0">
                  <a:solidFill>
                    <a:srgbClr val="FF0000"/>
                  </a:solidFill>
                  <a:ea typeface="ＭＳ Ｐゴシック" pitchFamily="-72" charset="-128"/>
                </a:endParaRPr>
              </a:p>
              <a:p>
                <a:pPr>
                  <a:lnSpc>
                    <a:spcPts val="1173"/>
                  </a:lnSpc>
                  <a:spcBef>
                    <a:spcPct val="0"/>
                  </a:spcBef>
                  <a:buClr>
                    <a:srgbClr val="002960"/>
                  </a:buClr>
                  <a:defRPr/>
                </a:pPr>
                <a:endParaRPr lang="fr-FR" sz="900" dirty="0">
                  <a:solidFill>
                    <a:srgbClr val="7030A0"/>
                  </a:solidFill>
                  <a:ea typeface="ＭＳ Ｐゴシック" pitchFamily="-72" charset="-128"/>
                </a:endParaRPr>
              </a:p>
            </p:txBody>
          </p:sp>
          <p:sp>
            <p:nvSpPr>
              <p:cNvPr id="79" name="Rectangle 23"/>
              <p:cNvSpPr txBox="1">
                <a:spLocks/>
              </p:cNvSpPr>
              <p:nvPr/>
            </p:nvSpPr>
            <p:spPr>
              <a:xfrm>
                <a:off x="5982990" y="2555115"/>
                <a:ext cx="1994576" cy="636555"/>
              </a:xfrm>
              <a:prstGeom prst="rect">
                <a:avLst/>
              </a:prstGeom>
              <a:solidFill>
                <a:schemeClr val="accent6">
                  <a:lumMod val="20000"/>
                  <a:lumOff val="80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indent="-84028">
                  <a:lnSpc>
                    <a:spcPts val="1173"/>
                  </a:lnSpc>
                  <a:spcBef>
                    <a:spcPct val="0"/>
                  </a:spcBef>
                  <a:buClr>
                    <a:srgbClr val="002960"/>
                  </a:buClr>
                  <a:defRPr/>
                </a:pPr>
                <a:r>
                  <a:rPr lang="fr-FR" sz="1100" dirty="0">
                    <a:solidFill>
                      <a:srgbClr val="000000"/>
                    </a:solidFill>
                    <a:ea typeface="ＭＳ Ｐゴシック" pitchFamily="-72" charset="-128"/>
                  </a:rPr>
                  <a:t>  Transports prescrits en ville</a:t>
                </a:r>
              </a:p>
              <a:p>
                <a:pPr indent="-84028">
                  <a:lnSpc>
                    <a:spcPts val="1173"/>
                  </a:lnSpc>
                  <a:spcBef>
                    <a:spcPct val="0"/>
                  </a:spcBef>
                  <a:buClr>
                    <a:srgbClr val="002960"/>
                  </a:buClr>
                  <a:defRPr/>
                </a:pPr>
                <a:endParaRPr lang="fr-FR" sz="1100" dirty="0">
                  <a:solidFill>
                    <a:srgbClr val="000000"/>
                  </a:solidFill>
                  <a:ea typeface="ＭＳ Ｐゴシック" pitchFamily="-72" charset="-128"/>
                </a:endParaRPr>
              </a:p>
            </p:txBody>
          </p:sp>
          <p:sp>
            <p:nvSpPr>
              <p:cNvPr id="68" name="Rectangle 23"/>
              <p:cNvSpPr txBox="1">
                <a:spLocks/>
              </p:cNvSpPr>
              <p:nvPr/>
            </p:nvSpPr>
            <p:spPr>
              <a:xfrm>
                <a:off x="333767" y="2555115"/>
                <a:ext cx="1993019" cy="636555"/>
              </a:xfrm>
              <a:prstGeom prst="rect">
                <a:avLst/>
              </a:prstGeom>
              <a:solidFill>
                <a:schemeClr val="accent4">
                  <a:lumMod val="25000"/>
                  <a:lumOff val="75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nSpc>
                    <a:spcPts val="1173"/>
                  </a:lnSpc>
                  <a:spcBef>
                    <a:spcPct val="0"/>
                  </a:spcBef>
                  <a:buClr>
                    <a:srgbClr val="002960"/>
                  </a:buClr>
                  <a:defRPr/>
                </a:pPr>
                <a:r>
                  <a:rPr lang="fr-FR" sz="1100" dirty="0">
                    <a:solidFill>
                      <a:srgbClr val="000000"/>
                    </a:solidFill>
                    <a:ea typeface="ＭＳ Ｐゴシック" pitchFamily="-72" charset="-128"/>
                  </a:rPr>
                  <a:t> </a:t>
                </a:r>
                <a:r>
                  <a:rPr lang="fr-FR" sz="1100" dirty="0" smtClean="0">
                    <a:solidFill>
                      <a:srgbClr val="000000"/>
                    </a:solidFill>
                    <a:ea typeface="ＭＳ Ｐゴシック" pitchFamily="-72" charset="-128"/>
                  </a:rPr>
                  <a:t>Phare</a:t>
                </a:r>
                <a:endParaRPr lang="fr-FR" sz="1100" dirty="0">
                  <a:solidFill>
                    <a:srgbClr val="000000"/>
                  </a:solidFill>
                  <a:ea typeface="ＭＳ Ｐゴシック" pitchFamily="-72" charset="-128"/>
                </a:endParaRPr>
              </a:p>
            </p:txBody>
          </p:sp>
          <p:pic>
            <p:nvPicPr>
              <p:cNvPr id="126" name="Picture 9"/>
              <p:cNvPicPr>
                <a:picLocks noChangeAspect="1" noChangeArrowheads="1"/>
              </p:cNvPicPr>
              <p:nvPr/>
            </p:nvPicPr>
            <p:blipFill>
              <a:blip r:embed="rId16"/>
              <a:srcRect/>
              <a:stretch>
                <a:fillRect/>
              </a:stretch>
            </p:blipFill>
            <p:spPr bwMode="auto">
              <a:xfrm>
                <a:off x="2113638" y="2563736"/>
                <a:ext cx="462081" cy="535971"/>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16" name="Groupe 131"/>
              <p:cNvGrpSpPr>
                <a:grpSpLocks/>
              </p:cNvGrpSpPr>
              <p:nvPr/>
            </p:nvGrpSpPr>
            <p:grpSpPr bwMode="auto">
              <a:xfrm>
                <a:off x="5170161" y="2590799"/>
                <a:ext cx="470974" cy="600916"/>
                <a:chOff x="5170161" y="2072829"/>
                <a:chExt cx="470974" cy="600916"/>
              </a:xfrm>
            </p:grpSpPr>
            <p:pic>
              <p:nvPicPr>
                <p:cNvPr id="133" name="Picture 4" descr="http://www.prechi-precha.fr/wp-content/uploads/2013/01/assurance-maladie.jpg"/>
                <p:cNvPicPr>
                  <a:picLocks noChangeAspect="1" noChangeArrowheads="1"/>
                </p:cNvPicPr>
                <p:nvPr/>
              </p:nvPicPr>
              <p:blipFill>
                <a:blip r:embed="rId14"/>
                <a:srcRect/>
                <a:stretch>
                  <a:fillRect/>
                </a:stretch>
              </p:blipFill>
              <p:spPr bwMode="auto">
                <a:xfrm>
                  <a:off x="5167734" y="2422239"/>
                  <a:ext cx="472972" cy="251461"/>
                </a:xfrm>
                <a:prstGeom prst="rect">
                  <a:avLst/>
                </a:prstGeom>
                <a:noFill/>
                <a:ln>
                  <a:solidFill>
                    <a:schemeClr val="accent6">
                      <a:lumMod val="60000"/>
                      <a:lumOff val="40000"/>
                    </a:schemeClr>
                  </a:solidFill>
                </a:ln>
              </p:spPr>
            </p:pic>
            <p:pic>
              <p:nvPicPr>
                <p:cNvPr id="134" name="Picture 9"/>
                <p:cNvPicPr>
                  <a:picLocks noChangeAspect="1" noChangeArrowheads="1"/>
                </p:cNvPicPr>
                <p:nvPr/>
              </p:nvPicPr>
              <p:blipFill>
                <a:blip r:embed="rId15"/>
                <a:srcRect/>
                <a:stretch>
                  <a:fillRect/>
                </a:stretch>
              </p:blipFill>
              <p:spPr bwMode="auto">
                <a:xfrm>
                  <a:off x="5167734" y="2073067"/>
                  <a:ext cx="472972" cy="278763"/>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8" name="Picture 4" descr="http://www.prechi-precha.fr/wp-content/uploads/2013/01/assurance-maladie.jpg"/>
              <p:cNvPicPr>
                <a:picLocks noChangeAspect="1" noChangeArrowheads="1"/>
              </p:cNvPicPr>
              <p:nvPr/>
            </p:nvPicPr>
            <p:blipFill>
              <a:blip r:embed="rId14"/>
              <a:srcRect/>
              <a:stretch>
                <a:fillRect/>
              </a:stretch>
            </p:blipFill>
            <p:spPr bwMode="auto">
              <a:xfrm>
                <a:off x="7977565" y="2563736"/>
                <a:ext cx="762357" cy="612128"/>
              </a:xfrm>
              <a:prstGeom prst="rect">
                <a:avLst/>
              </a:prstGeom>
              <a:noFill/>
              <a:ln>
                <a:solidFill>
                  <a:schemeClr val="accent6">
                    <a:lumMod val="60000"/>
                    <a:lumOff val="40000"/>
                  </a:schemeClr>
                </a:solidFill>
              </a:ln>
            </p:spPr>
          </p:pic>
        </p:grpSp>
        <p:grpSp>
          <p:nvGrpSpPr>
            <p:cNvPr id="11295" name="Groupe 177"/>
            <p:cNvGrpSpPr>
              <a:grpSpLocks/>
            </p:cNvGrpSpPr>
            <p:nvPr/>
          </p:nvGrpSpPr>
          <p:grpSpPr bwMode="auto">
            <a:xfrm>
              <a:off x="334127" y="3243354"/>
              <a:ext cx="8406116" cy="825436"/>
              <a:chOff x="334127" y="3417519"/>
              <a:chExt cx="8406116" cy="825436"/>
            </a:xfrm>
          </p:grpSpPr>
          <p:sp>
            <p:nvSpPr>
              <p:cNvPr id="69" name="Rectangle 23"/>
              <p:cNvSpPr txBox="1">
                <a:spLocks/>
              </p:cNvSpPr>
              <p:nvPr/>
            </p:nvSpPr>
            <p:spPr>
              <a:xfrm>
                <a:off x="333767" y="3429251"/>
                <a:ext cx="1993019" cy="636555"/>
              </a:xfrm>
              <a:prstGeom prst="rect">
                <a:avLst/>
              </a:prstGeom>
              <a:solidFill>
                <a:schemeClr val="accent4">
                  <a:lumMod val="25000"/>
                  <a:lumOff val="75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nSpc>
                    <a:spcPts val="1173"/>
                  </a:lnSpc>
                  <a:spcBef>
                    <a:spcPct val="0"/>
                  </a:spcBef>
                  <a:buClr>
                    <a:srgbClr val="002960"/>
                  </a:buClr>
                  <a:defRPr/>
                </a:pPr>
                <a:r>
                  <a:rPr lang="fr-FR" sz="1100" dirty="0">
                    <a:solidFill>
                      <a:srgbClr val="000000"/>
                    </a:solidFill>
                    <a:ea typeface="ＭＳ Ｐゴシック" pitchFamily="-72" charset="-128"/>
                  </a:rPr>
                  <a:t>Développement </a:t>
                </a:r>
              </a:p>
              <a:p>
                <a:pPr>
                  <a:lnSpc>
                    <a:spcPts val="1173"/>
                  </a:lnSpc>
                  <a:spcBef>
                    <a:spcPct val="0"/>
                  </a:spcBef>
                  <a:buClr>
                    <a:srgbClr val="002960"/>
                  </a:buClr>
                  <a:defRPr/>
                </a:pPr>
                <a:r>
                  <a:rPr lang="fr-FR" sz="1100" dirty="0">
                    <a:solidFill>
                      <a:srgbClr val="000000"/>
                    </a:solidFill>
                    <a:ea typeface="ＭＳ Ｐゴシック" pitchFamily="-72" charset="-128"/>
                  </a:rPr>
                  <a:t>des </a:t>
                </a:r>
                <a:r>
                  <a:rPr lang="fr-FR" sz="1100" dirty="0" smtClean="0">
                    <a:solidFill>
                      <a:srgbClr val="000000"/>
                    </a:solidFill>
                    <a:ea typeface="ＭＳ Ｐゴシック" pitchFamily="-72" charset="-128"/>
                  </a:rPr>
                  <a:t>GHT</a:t>
                </a:r>
                <a:endParaRPr lang="fr-FR" sz="1100" dirty="0">
                  <a:solidFill>
                    <a:srgbClr val="000000"/>
                  </a:solidFill>
                  <a:ea typeface="ＭＳ Ｐゴシック" pitchFamily="-72" charset="-128"/>
                </a:endParaRPr>
              </a:p>
            </p:txBody>
          </p:sp>
          <p:sp>
            <p:nvSpPr>
              <p:cNvPr id="77" name="Rectangle 23"/>
              <p:cNvSpPr txBox="1">
                <a:spLocks/>
              </p:cNvSpPr>
              <p:nvPr/>
            </p:nvSpPr>
            <p:spPr>
              <a:xfrm>
                <a:off x="2764643" y="3441269"/>
                <a:ext cx="2748536" cy="801686"/>
              </a:xfrm>
              <a:prstGeom prst="rect">
                <a:avLst/>
              </a:prstGeom>
              <a:solidFill>
                <a:schemeClr val="accent4">
                  <a:lumMod val="10000"/>
                  <a:lumOff val="90000"/>
                </a:schemeClr>
              </a:solidFill>
              <a:ln w="9525">
                <a:solidFill>
                  <a:schemeClr val="bg1"/>
                </a:solidFill>
                <a:miter lim="800000"/>
                <a:headEnd/>
                <a:tailEnd/>
              </a:ln>
            </p:spPr>
            <p:txBody>
              <a:bodyPr lIns="109728" tIns="0" rIns="76200" bIns="0" numCol="2"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nSpc>
                    <a:spcPts val="1173"/>
                  </a:lnSpc>
                  <a:spcBef>
                    <a:spcPct val="0"/>
                  </a:spcBef>
                  <a:buClr>
                    <a:srgbClr val="002960"/>
                  </a:buClr>
                  <a:defRPr/>
                </a:pPr>
                <a:endParaRPr lang="fr-FR" sz="1200" dirty="0">
                  <a:solidFill>
                    <a:srgbClr val="000000"/>
                  </a:solidFill>
                  <a:ea typeface="ＭＳ Ｐゴシック" pitchFamily="-72" charset="-128"/>
                </a:endParaRPr>
              </a:p>
              <a:p>
                <a:pPr>
                  <a:lnSpc>
                    <a:spcPts val="1173"/>
                  </a:lnSpc>
                  <a:spcBef>
                    <a:spcPct val="0"/>
                  </a:spcBef>
                  <a:buClr>
                    <a:srgbClr val="002960"/>
                  </a:buClr>
                  <a:defRPr/>
                </a:pPr>
                <a:endParaRPr lang="fr-FR" sz="1200" dirty="0">
                  <a:solidFill>
                    <a:srgbClr val="000000"/>
                  </a:solidFill>
                  <a:ea typeface="ＭＳ Ｐゴシック" pitchFamily="-72" charset="-128"/>
                </a:endParaRPr>
              </a:p>
              <a:p>
                <a:pPr>
                  <a:lnSpc>
                    <a:spcPts val="1173"/>
                  </a:lnSpc>
                  <a:spcBef>
                    <a:spcPct val="0"/>
                  </a:spcBef>
                  <a:buClr>
                    <a:srgbClr val="002960"/>
                  </a:buClr>
                  <a:defRPr/>
                </a:pPr>
                <a:r>
                  <a:rPr lang="fr-FR" sz="1200" dirty="0">
                    <a:solidFill>
                      <a:srgbClr val="000000"/>
                    </a:solidFill>
                    <a:ea typeface="ＭＳ Ｐゴシック" pitchFamily="-72" charset="-128"/>
                  </a:rPr>
                  <a:t>Médicaments prescrits à l’hôpital </a:t>
                </a:r>
              </a:p>
              <a:p>
                <a:pPr>
                  <a:lnSpc>
                    <a:spcPts val="1173"/>
                  </a:lnSpc>
                  <a:spcBef>
                    <a:spcPct val="0"/>
                  </a:spcBef>
                  <a:buClr>
                    <a:srgbClr val="002960"/>
                  </a:buClr>
                  <a:defRPr/>
                </a:pPr>
                <a:endParaRPr lang="fr-FR" dirty="0" smtClean="0">
                  <a:solidFill>
                    <a:srgbClr val="FF0000"/>
                  </a:solidFill>
                </a:endParaRPr>
              </a:p>
              <a:p>
                <a:pPr>
                  <a:lnSpc>
                    <a:spcPts val="1173"/>
                  </a:lnSpc>
                  <a:spcBef>
                    <a:spcPct val="0"/>
                  </a:spcBef>
                  <a:buClr>
                    <a:srgbClr val="002960"/>
                  </a:buClr>
                  <a:defRPr/>
                </a:pPr>
                <a:endParaRPr lang="fr-FR" dirty="0" smtClean="0">
                  <a:solidFill>
                    <a:srgbClr val="FF0000"/>
                  </a:solidFill>
                </a:endParaRPr>
              </a:p>
              <a:p>
                <a:pPr>
                  <a:lnSpc>
                    <a:spcPts val="1173"/>
                  </a:lnSpc>
                  <a:spcBef>
                    <a:spcPct val="0"/>
                  </a:spcBef>
                  <a:buClr>
                    <a:srgbClr val="002960"/>
                  </a:buClr>
                  <a:defRPr/>
                </a:pPr>
                <a:endParaRPr lang="fr-FR" dirty="0" smtClean="0">
                  <a:solidFill>
                    <a:srgbClr val="FF0000"/>
                  </a:solidFill>
                </a:endParaRPr>
              </a:p>
              <a:p>
                <a:pPr>
                  <a:lnSpc>
                    <a:spcPts val="1173"/>
                  </a:lnSpc>
                  <a:spcBef>
                    <a:spcPct val="0"/>
                  </a:spcBef>
                  <a:buClr>
                    <a:srgbClr val="002960"/>
                  </a:buClr>
                  <a:defRPr/>
                </a:pPr>
                <a:endParaRPr lang="fr-FR" sz="900" dirty="0">
                  <a:solidFill>
                    <a:srgbClr val="7030A0"/>
                  </a:solidFill>
                  <a:ea typeface="ＭＳ Ｐゴシック" pitchFamily="-72" charset="-128"/>
                </a:endParaRPr>
              </a:p>
              <a:p>
                <a:pPr>
                  <a:lnSpc>
                    <a:spcPts val="1173"/>
                  </a:lnSpc>
                  <a:spcBef>
                    <a:spcPct val="0"/>
                  </a:spcBef>
                  <a:buClr>
                    <a:srgbClr val="002960"/>
                  </a:buClr>
                  <a:defRPr/>
                </a:pPr>
                <a:endParaRPr lang="fr-FR" sz="900" dirty="0">
                  <a:solidFill>
                    <a:srgbClr val="FF0000"/>
                  </a:solidFill>
                </a:endParaRPr>
              </a:p>
              <a:p>
                <a:pPr>
                  <a:lnSpc>
                    <a:spcPts val="1173"/>
                  </a:lnSpc>
                  <a:spcBef>
                    <a:spcPct val="0"/>
                  </a:spcBef>
                  <a:buClr>
                    <a:srgbClr val="002960"/>
                  </a:buClr>
                  <a:defRPr/>
                </a:pPr>
                <a:endParaRPr lang="fr-FR" sz="900" dirty="0">
                  <a:solidFill>
                    <a:srgbClr val="FF0000"/>
                  </a:solidFill>
                </a:endParaRPr>
              </a:p>
              <a:p>
                <a:pPr>
                  <a:lnSpc>
                    <a:spcPts val="1173"/>
                  </a:lnSpc>
                  <a:spcBef>
                    <a:spcPct val="0"/>
                  </a:spcBef>
                  <a:buClr>
                    <a:srgbClr val="002960"/>
                  </a:buClr>
                  <a:defRPr/>
                </a:pPr>
                <a:endParaRPr lang="fr-FR" sz="900" dirty="0">
                  <a:solidFill>
                    <a:srgbClr val="FF0000"/>
                  </a:solidFill>
                  <a:ea typeface="ＭＳ Ｐゴシック" pitchFamily="-72" charset="-128"/>
                </a:endParaRPr>
              </a:p>
              <a:p>
                <a:pPr>
                  <a:lnSpc>
                    <a:spcPts val="1173"/>
                  </a:lnSpc>
                  <a:spcBef>
                    <a:spcPct val="0"/>
                  </a:spcBef>
                  <a:buClr>
                    <a:srgbClr val="002960"/>
                  </a:buClr>
                  <a:defRPr/>
                </a:pPr>
                <a:endParaRPr lang="fr-FR" sz="900" dirty="0">
                  <a:solidFill>
                    <a:srgbClr val="FF0000"/>
                  </a:solidFill>
                  <a:ea typeface="ＭＳ Ｐゴシック" pitchFamily="-72" charset="-128"/>
                </a:endParaRPr>
              </a:p>
            </p:txBody>
          </p:sp>
          <p:sp>
            <p:nvSpPr>
              <p:cNvPr id="100" name="Rectangle 23"/>
              <p:cNvSpPr txBox="1">
                <a:spLocks/>
              </p:cNvSpPr>
              <p:nvPr/>
            </p:nvSpPr>
            <p:spPr>
              <a:xfrm>
                <a:off x="5982990" y="3429251"/>
                <a:ext cx="1994576" cy="636555"/>
              </a:xfrm>
              <a:prstGeom prst="rect">
                <a:avLst/>
              </a:prstGeom>
              <a:solidFill>
                <a:schemeClr val="accent6">
                  <a:lumMod val="20000"/>
                  <a:lumOff val="80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nSpc>
                    <a:spcPts val="1173"/>
                  </a:lnSpc>
                  <a:spcBef>
                    <a:spcPct val="0"/>
                  </a:spcBef>
                  <a:buClr>
                    <a:srgbClr val="002960"/>
                  </a:buClr>
                  <a:defRPr/>
                </a:pPr>
                <a:r>
                  <a:rPr lang="fr-FR" sz="1100" dirty="0">
                    <a:solidFill>
                      <a:srgbClr val="000000"/>
                    </a:solidFill>
                    <a:ea typeface="ＭＳ Ｐゴシック" pitchFamily="-72" charset="-128"/>
                  </a:rPr>
                  <a:t>Médicaments prescrits en ville</a:t>
                </a:r>
              </a:p>
              <a:p>
                <a:pPr>
                  <a:lnSpc>
                    <a:spcPts val="1173"/>
                  </a:lnSpc>
                  <a:spcBef>
                    <a:spcPct val="0"/>
                  </a:spcBef>
                  <a:buClr>
                    <a:srgbClr val="002960"/>
                  </a:buClr>
                  <a:defRPr/>
                </a:pPr>
                <a:endParaRPr lang="fr-FR" sz="1100" dirty="0">
                  <a:solidFill>
                    <a:srgbClr val="000000"/>
                  </a:solidFill>
                  <a:ea typeface="ＭＳ Ｐゴシック" pitchFamily="-72" charset="-128"/>
                </a:endParaRPr>
              </a:p>
            </p:txBody>
          </p:sp>
          <p:grpSp>
            <p:nvGrpSpPr>
              <p:cNvPr id="11308" name="Groupe 134"/>
              <p:cNvGrpSpPr>
                <a:grpSpLocks/>
              </p:cNvGrpSpPr>
              <p:nvPr/>
            </p:nvGrpSpPr>
            <p:grpSpPr bwMode="auto">
              <a:xfrm>
                <a:off x="5170161" y="3417519"/>
                <a:ext cx="470974" cy="600916"/>
                <a:chOff x="5170161" y="2072829"/>
                <a:chExt cx="470974" cy="600916"/>
              </a:xfrm>
            </p:grpSpPr>
            <p:pic>
              <p:nvPicPr>
                <p:cNvPr id="136" name="Picture 4" descr="http://www.prechi-precha.fr/wp-content/uploads/2013/01/assurance-maladie.jpg"/>
                <p:cNvPicPr>
                  <a:picLocks noChangeAspect="1" noChangeArrowheads="1"/>
                </p:cNvPicPr>
                <p:nvPr/>
              </p:nvPicPr>
              <p:blipFill>
                <a:blip r:embed="rId14"/>
                <a:srcRect/>
                <a:stretch>
                  <a:fillRect/>
                </a:stretch>
              </p:blipFill>
              <p:spPr bwMode="auto">
                <a:xfrm>
                  <a:off x="5167734" y="2422236"/>
                  <a:ext cx="472972" cy="251462"/>
                </a:xfrm>
                <a:prstGeom prst="rect">
                  <a:avLst/>
                </a:prstGeom>
                <a:noFill/>
                <a:ln>
                  <a:solidFill>
                    <a:schemeClr val="accent6">
                      <a:lumMod val="60000"/>
                      <a:lumOff val="40000"/>
                    </a:schemeClr>
                  </a:solidFill>
                </a:ln>
              </p:spPr>
            </p:pic>
            <p:pic>
              <p:nvPicPr>
                <p:cNvPr id="137" name="Picture 9"/>
                <p:cNvPicPr>
                  <a:picLocks noChangeAspect="1" noChangeArrowheads="1"/>
                </p:cNvPicPr>
                <p:nvPr/>
              </p:nvPicPr>
              <p:blipFill>
                <a:blip r:embed="rId15"/>
                <a:srcRect/>
                <a:stretch>
                  <a:fillRect/>
                </a:stretch>
              </p:blipFill>
              <p:spPr bwMode="auto">
                <a:xfrm>
                  <a:off x="5167734" y="2073065"/>
                  <a:ext cx="472972" cy="278763"/>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9" name="Picture 4" descr="http://www.prechi-precha.fr/wp-content/uploads/2013/01/assurance-maladie.jpg"/>
              <p:cNvPicPr>
                <a:picLocks noChangeAspect="1" noChangeArrowheads="1"/>
              </p:cNvPicPr>
              <p:nvPr/>
            </p:nvPicPr>
            <p:blipFill>
              <a:blip r:embed="rId14"/>
              <a:srcRect/>
              <a:stretch>
                <a:fillRect/>
              </a:stretch>
            </p:blipFill>
            <p:spPr bwMode="auto">
              <a:xfrm>
                <a:off x="7977565" y="3442182"/>
                <a:ext cx="762357" cy="612128"/>
              </a:xfrm>
              <a:prstGeom prst="rect">
                <a:avLst/>
              </a:prstGeom>
              <a:noFill/>
              <a:ln>
                <a:solidFill>
                  <a:schemeClr val="accent6">
                    <a:lumMod val="60000"/>
                    <a:lumOff val="40000"/>
                  </a:schemeClr>
                </a:solidFill>
              </a:ln>
            </p:spPr>
          </p:pic>
        </p:grpSp>
        <p:grpSp>
          <p:nvGrpSpPr>
            <p:cNvPr id="11296" name="Groupe 178"/>
            <p:cNvGrpSpPr>
              <a:grpSpLocks/>
            </p:cNvGrpSpPr>
            <p:nvPr/>
          </p:nvGrpSpPr>
          <p:grpSpPr bwMode="auto">
            <a:xfrm>
              <a:off x="334127" y="3988487"/>
              <a:ext cx="8406116" cy="901814"/>
              <a:chOff x="334127" y="4261612"/>
              <a:chExt cx="8406116" cy="901814"/>
            </a:xfrm>
          </p:grpSpPr>
          <p:sp>
            <p:nvSpPr>
              <p:cNvPr id="70" name="Rectangle 23"/>
              <p:cNvSpPr txBox="1">
                <a:spLocks/>
              </p:cNvSpPr>
              <p:nvPr/>
            </p:nvSpPr>
            <p:spPr>
              <a:xfrm>
                <a:off x="333767" y="4327138"/>
                <a:ext cx="1993019" cy="804675"/>
              </a:xfrm>
              <a:prstGeom prst="rect">
                <a:avLst/>
              </a:prstGeom>
              <a:solidFill>
                <a:schemeClr val="accent4">
                  <a:lumMod val="25000"/>
                  <a:lumOff val="75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indent="3238">
                  <a:lnSpc>
                    <a:spcPts val="1173"/>
                  </a:lnSpc>
                  <a:spcBef>
                    <a:spcPct val="0"/>
                  </a:spcBef>
                  <a:buClr>
                    <a:srgbClr val="002960"/>
                  </a:buClr>
                  <a:defRPr/>
                </a:pPr>
                <a:r>
                  <a:rPr lang="fr-FR" sz="1100" dirty="0">
                    <a:solidFill>
                      <a:srgbClr val="000000"/>
                    </a:solidFill>
                    <a:ea typeface="ＭＳ Ｐゴシック" pitchFamily="-72" charset="-128"/>
                  </a:rPr>
                  <a:t>Aide aux ES en </a:t>
                </a:r>
              </a:p>
              <a:p>
                <a:pPr indent="3238">
                  <a:lnSpc>
                    <a:spcPts val="1173"/>
                  </a:lnSpc>
                  <a:spcBef>
                    <a:spcPct val="0"/>
                  </a:spcBef>
                  <a:buClr>
                    <a:srgbClr val="002960"/>
                  </a:buClr>
                  <a:defRPr/>
                </a:pPr>
                <a:r>
                  <a:rPr lang="fr-FR" sz="1100" dirty="0">
                    <a:solidFill>
                      <a:srgbClr val="000000"/>
                    </a:solidFill>
                    <a:ea typeface="ＭＳ Ｐゴシック" pitchFamily="-72" charset="-128"/>
                  </a:rPr>
                  <a:t>difficulté et optimisation</a:t>
                </a:r>
              </a:p>
              <a:p>
                <a:pPr indent="3238">
                  <a:lnSpc>
                    <a:spcPts val="1173"/>
                  </a:lnSpc>
                  <a:spcBef>
                    <a:spcPct val="0"/>
                  </a:spcBef>
                  <a:buClr>
                    <a:srgbClr val="002960"/>
                  </a:buClr>
                  <a:defRPr/>
                </a:pPr>
                <a:r>
                  <a:rPr lang="fr-FR" sz="1100" dirty="0">
                    <a:solidFill>
                      <a:srgbClr val="000000"/>
                    </a:solidFill>
                    <a:ea typeface="ＭＳ Ｐゴシック" pitchFamily="-72" charset="-128"/>
                  </a:rPr>
                  <a:t>des enveloppes</a:t>
                </a:r>
              </a:p>
              <a:p>
                <a:pPr indent="3238">
                  <a:lnSpc>
                    <a:spcPts val="1173"/>
                  </a:lnSpc>
                  <a:spcBef>
                    <a:spcPct val="0"/>
                  </a:spcBef>
                  <a:buClr>
                    <a:srgbClr val="002960"/>
                  </a:buClr>
                  <a:defRPr/>
                </a:pPr>
                <a:endParaRPr lang="fr-FR" sz="1100" dirty="0">
                  <a:solidFill>
                    <a:srgbClr val="FF0000"/>
                  </a:solidFill>
                  <a:ea typeface="ＭＳ Ｐゴシック" pitchFamily="-72" charset="-128"/>
                </a:endParaRPr>
              </a:p>
            </p:txBody>
          </p:sp>
          <p:sp>
            <p:nvSpPr>
              <p:cNvPr id="117" name="Rectangle 23"/>
              <p:cNvSpPr txBox="1">
                <a:spLocks/>
              </p:cNvSpPr>
              <p:nvPr/>
            </p:nvSpPr>
            <p:spPr>
              <a:xfrm>
                <a:off x="5964320" y="4261040"/>
                <a:ext cx="1969682" cy="774500"/>
              </a:xfrm>
              <a:prstGeom prst="rect">
                <a:avLst/>
              </a:prstGeom>
              <a:solidFill>
                <a:schemeClr val="accent6">
                  <a:lumMod val="20000"/>
                  <a:lumOff val="80000"/>
                </a:schemeClr>
              </a:solidFill>
              <a:ln w="9525">
                <a:solidFill>
                  <a:schemeClr val="bg1"/>
                </a:solidFill>
                <a:miter lim="800000"/>
                <a:headEnd/>
                <a:tailEnd/>
              </a:ln>
            </p:spPr>
            <p:txBody>
              <a:bodyPr lIns="109728" tIns="0" rIns="76200" bIns="0"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nSpc>
                    <a:spcPts val="1173"/>
                  </a:lnSpc>
                  <a:spcBef>
                    <a:spcPct val="0"/>
                  </a:spcBef>
                  <a:buClr>
                    <a:srgbClr val="002960"/>
                  </a:buClr>
                  <a:defRPr/>
                </a:pPr>
                <a:r>
                  <a:rPr lang="fr-FR" sz="1100" dirty="0">
                    <a:solidFill>
                      <a:srgbClr val="000000"/>
                    </a:solidFill>
                    <a:ea typeface="ＭＳ Ｐゴシック" pitchFamily="-72" charset="-128"/>
                  </a:rPr>
                  <a:t>Autres prescriptions (Biologie, DM, Imagerie, Paramédicaux, …)</a:t>
                </a:r>
              </a:p>
              <a:p>
                <a:pPr>
                  <a:lnSpc>
                    <a:spcPts val="1173"/>
                  </a:lnSpc>
                  <a:spcBef>
                    <a:spcPct val="0"/>
                  </a:spcBef>
                  <a:buClr>
                    <a:srgbClr val="002960"/>
                  </a:buClr>
                  <a:defRPr/>
                </a:pPr>
                <a:endParaRPr lang="fr-FR" sz="1100" dirty="0">
                  <a:solidFill>
                    <a:srgbClr val="000000"/>
                  </a:solidFill>
                  <a:ea typeface="ＭＳ Ｐゴシック" pitchFamily="-72" charset="-128"/>
                </a:endParaRPr>
              </a:p>
            </p:txBody>
          </p:sp>
          <p:grpSp>
            <p:nvGrpSpPr>
              <p:cNvPr id="11299" name="Groupe 148"/>
              <p:cNvGrpSpPr>
                <a:grpSpLocks/>
              </p:cNvGrpSpPr>
              <p:nvPr/>
            </p:nvGrpSpPr>
            <p:grpSpPr bwMode="auto">
              <a:xfrm>
                <a:off x="2764643" y="4526885"/>
                <a:ext cx="2876492" cy="636541"/>
                <a:chOff x="2764643" y="5120635"/>
                <a:chExt cx="2876492" cy="636541"/>
              </a:xfrm>
            </p:grpSpPr>
            <p:sp>
              <p:nvSpPr>
                <p:cNvPr id="75" name="Rectangle 23"/>
                <p:cNvSpPr txBox="1">
                  <a:spLocks/>
                </p:cNvSpPr>
                <p:nvPr/>
              </p:nvSpPr>
              <p:spPr>
                <a:xfrm>
                  <a:off x="2764643" y="5120635"/>
                  <a:ext cx="2398810" cy="636541"/>
                </a:xfrm>
                <a:prstGeom prst="rect">
                  <a:avLst/>
                </a:prstGeom>
                <a:solidFill>
                  <a:schemeClr val="accent4">
                    <a:lumMod val="10000"/>
                    <a:lumOff val="90000"/>
                  </a:schemeClr>
                </a:solidFill>
                <a:ln w="9525">
                  <a:solidFill>
                    <a:schemeClr val="bg1"/>
                  </a:solidFill>
                  <a:miter lim="800000"/>
                  <a:headEnd/>
                  <a:tailEnd/>
                </a:ln>
              </p:spPr>
              <p:txBody>
                <a:bodyPr lIns="109728" tIns="0" rIns="76200" bIns="0" numCol="2" anchor="ctr"/>
                <a:lstStyle>
                  <a:defPPr>
                    <a:defRPr lang="en-US"/>
                  </a:defPPr>
                  <a:lvl1pPr marL="82550" lvl="0" indent="0" defTabSz="895350" eaLnBrk="0" hangingPunct="0">
                    <a:buClr>
                      <a:schemeClr val="tx2"/>
                    </a:buClr>
                    <a:defRPr sz="800" b="1">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indent="-84028">
                    <a:lnSpc>
                      <a:spcPts val="1173"/>
                    </a:lnSpc>
                    <a:spcBef>
                      <a:spcPct val="0"/>
                    </a:spcBef>
                    <a:buClr>
                      <a:srgbClr val="002960"/>
                    </a:buClr>
                    <a:defRPr/>
                  </a:pPr>
                  <a:endParaRPr lang="fr-FR" sz="900" dirty="0">
                    <a:solidFill>
                      <a:srgbClr val="000000"/>
                    </a:solidFill>
                    <a:ea typeface="ＭＳ Ｐゴシック" pitchFamily="-72" charset="-128"/>
                  </a:endParaRPr>
                </a:p>
                <a:p>
                  <a:pPr indent="-84028">
                    <a:lnSpc>
                      <a:spcPts val="1173"/>
                    </a:lnSpc>
                    <a:spcBef>
                      <a:spcPct val="0"/>
                    </a:spcBef>
                    <a:buClr>
                      <a:srgbClr val="002960"/>
                    </a:buClr>
                    <a:defRPr/>
                  </a:pPr>
                  <a:r>
                    <a:rPr lang="fr-FR" sz="900" dirty="0">
                      <a:solidFill>
                        <a:srgbClr val="000000"/>
                      </a:solidFill>
                      <a:ea typeface="ＭＳ Ｐゴシック" pitchFamily="-72" charset="-128"/>
                    </a:rPr>
                    <a:t>  </a:t>
                  </a:r>
                  <a:r>
                    <a:rPr lang="fr-FR" sz="1200" dirty="0">
                      <a:solidFill>
                        <a:srgbClr val="000000"/>
                      </a:solidFill>
                      <a:ea typeface="ＭＳ Ｐゴシック" pitchFamily="-72" charset="-128"/>
                    </a:rPr>
                    <a:t>Pertinence des actes</a:t>
                  </a:r>
                </a:p>
                <a:p>
                  <a:pPr indent="-84028">
                    <a:lnSpc>
                      <a:spcPts val="1173"/>
                    </a:lnSpc>
                    <a:spcBef>
                      <a:spcPct val="0"/>
                    </a:spcBef>
                    <a:buClr>
                      <a:srgbClr val="002960"/>
                    </a:buClr>
                    <a:defRPr/>
                  </a:pPr>
                  <a:endParaRPr lang="fr-FR" sz="900" dirty="0">
                    <a:solidFill>
                      <a:srgbClr val="FF0000"/>
                    </a:solidFill>
                    <a:ea typeface="ＭＳ Ｐゴシック" pitchFamily="-72" charset="-128"/>
                  </a:endParaRPr>
                </a:p>
                <a:p>
                  <a:pPr indent="-84028">
                    <a:lnSpc>
                      <a:spcPts val="1173"/>
                    </a:lnSpc>
                    <a:spcBef>
                      <a:spcPct val="0"/>
                    </a:spcBef>
                    <a:buClr>
                      <a:srgbClr val="002960"/>
                    </a:buClr>
                    <a:defRPr/>
                  </a:pPr>
                  <a:endParaRPr lang="fr-FR" sz="900" dirty="0">
                    <a:solidFill>
                      <a:srgbClr val="FF0000"/>
                    </a:solidFill>
                    <a:ea typeface="ＭＳ Ｐゴシック" pitchFamily="-72" charset="-128"/>
                  </a:endParaRPr>
                </a:p>
                <a:p>
                  <a:pPr indent="-84028">
                    <a:lnSpc>
                      <a:spcPts val="1173"/>
                    </a:lnSpc>
                    <a:spcBef>
                      <a:spcPct val="0"/>
                    </a:spcBef>
                    <a:buClr>
                      <a:srgbClr val="002960"/>
                    </a:buClr>
                    <a:defRPr/>
                  </a:pPr>
                  <a:endParaRPr lang="fr-FR" sz="900" dirty="0">
                    <a:solidFill>
                      <a:srgbClr val="FF0000"/>
                    </a:solidFill>
                    <a:ea typeface="ＭＳ Ｐゴシック" pitchFamily="-72" charset="-128"/>
                  </a:endParaRPr>
                </a:p>
                <a:p>
                  <a:pPr indent="-84028">
                    <a:lnSpc>
                      <a:spcPts val="1173"/>
                    </a:lnSpc>
                    <a:spcBef>
                      <a:spcPct val="0"/>
                    </a:spcBef>
                    <a:buClr>
                      <a:srgbClr val="002960"/>
                    </a:buClr>
                    <a:defRPr/>
                  </a:pPr>
                  <a:endParaRPr lang="fr-FR" sz="900" dirty="0">
                    <a:solidFill>
                      <a:srgbClr val="7030A0"/>
                    </a:solidFill>
                    <a:ea typeface="ＭＳ Ｐゴシック" pitchFamily="-72" charset="-128"/>
                  </a:endParaRPr>
                </a:p>
                <a:p>
                  <a:pPr>
                    <a:lnSpc>
                      <a:spcPts val="1173"/>
                    </a:lnSpc>
                    <a:spcBef>
                      <a:spcPct val="0"/>
                    </a:spcBef>
                    <a:buClr>
                      <a:srgbClr val="002960"/>
                    </a:buClr>
                    <a:defRPr/>
                  </a:pPr>
                  <a:endParaRPr lang="fr-FR" sz="900" dirty="0">
                    <a:solidFill>
                      <a:srgbClr val="7030A0"/>
                    </a:solidFill>
                    <a:ea typeface="ＭＳ Ｐゴシック" pitchFamily="-72" charset="-128"/>
                  </a:endParaRPr>
                </a:p>
                <a:p>
                  <a:pPr>
                    <a:lnSpc>
                      <a:spcPts val="1173"/>
                    </a:lnSpc>
                    <a:spcBef>
                      <a:spcPct val="0"/>
                    </a:spcBef>
                    <a:buClr>
                      <a:srgbClr val="002960"/>
                    </a:buClr>
                    <a:defRPr/>
                  </a:pPr>
                  <a:endParaRPr lang="fr-FR" sz="900" dirty="0">
                    <a:solidFill>
                      <a:srgbClr val="000000"/>
                    </a:solidFill>
                    <a:ea typeface="ＭＳ Ｐゴシック" pitchFamily="-72" charset="-128"/>
                  </a:endParaRPr>
                </a:p>
              </p:txBody>
            </p:sp>
            <p:grpSp>
              <p:nvGrpSpPr>
                <p:cNvPr id="11302" name="Groupe 137"/>
                <p:cNvGrpSpPr>
                  <a:grpSpLocks/>
                </p:cNvGrpSpPr>
                <p:nvPr/>
              </p:nvGrpSpPr>
              <p:grpSpPr bwMode="auto">
                <a:xfrm>
                  <a:off x="5170161" y="5138068"/>
                  <a:ext cx="470974" cy="583901"/>
                  <a:chOff x="5170161" y="2372908"/>
                  <a:chExt cx="470974" cy="583901"/>
                </a:xfrm>
              </p:grpSpPr>
              <p:pic>
                <p:nvPicPr>
                  <p:cNvPr id="139" name="Picture 4" descr="http://www.prechi-precha.fr/wp-content/uploads/2013/01/assurance-maladie.jpg"/>
                  <p:cNvPicPr>
                    <a:picLocks noChangeAspect="1" noChangeArrowheads="1"/>
                  </p:cNvPicPr>
                  <p:nvPr/>
                </p:nvPicPr>
                <p:blipFill>
                  <a:blip r:embed="rId14"/>
                  <a:srcRect/>
                  <a:stretch>
                    <a:fillRect/>
                  </a:stretch>
                </p:blipFill>
                <p:spPr bwMode="auto">
                  <a:xfrm>
                    <a:off x="5167734" y="2704632"/>
                    <a:ext cx="472972" cy="251461"/>
                  </a:xfrm>
                  <a:prstGeom prst="rect">
                    <a:avLst/>
                  </a:prstGeom>
                  <a:noFill/>
                  <a:ln>
                    <a:solidFill>
                      <a:schemeClr val="accent6">
                        <a:lumMod val="60000"/>
                        <a:lumOff val="40000"/>
                      </a:schemeClr>
                    </a:solidFill>
                  </a:ln>
                </p:spPr>
              </p:pic>
              <p:pic>
                <p:nvPicPr>
                  <p:cNvPr id="140" name="Picture 9"/>
                  <p:cNvPicPr>
                    <a:picLocks noChangeAspect="1" noChangeArrowheads="1"/>
                  </p:cNvPicPr>
                  <p:nvPr/>
                </p:nvPicPr>
                <p:blipFill>
                  <a:blip r:embed="rId15"/>
                  <a:srcRect/>
                  <a:stretch>
                    <a:fillRect/>
                  </a:stretch>
                </p:blipFill>
                <p:spPr bwMode="auto">
                  <a:xfrm>
                    <a:off x="5167734" y="2372703"/>
                    <a:ext cx="472972" cy="277326"/>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0" name="Picture 4" descr="http://www.prechi-precha.fr/wp-content/uploads/2013/01/assurance-maladie.jpg"/>
              <p:cNvPicPr>
                <a:picLocks noChangeAspect="1" noChangeArrowheads="1"/>
              </p:cNvPicPr>
              <p:nvPr/>
            </p:nvPicPr>
            <p:blipFill>
              <a:blip r:embed="rId14"/>
              <a:srcRect/>
              <a:stretch>
                <a:fillRect/>
              </a:stretch>
            </p:blipFill>
            <p:spPr bwMode="auto">
              <a:xfrm>
                <a:off x="7977565" y="4341507"/>
                <a:ext cx="762357" cy="613565"/>
              </a:xfrm>
              <a:prstGeom prst="rect">
                <a:avLst/>
              </a:prstGeom>
              <a:noFill/>
              <a:ln>
                <a:solidFill>
                  <a:schemeClr val="accent6">
                    <a:lumMod val="60000"/>
                    <a:lumOff val="40000"/>
                  </a:schemeClr>
                </a:solidFill>
              </a:ln>
            </p:spPr>
          </p:pic>
        </p:grpSp>
      </p:grpSp>
      <p:sp>
        <p:nvSpPr>
          <p:cNvPr id="146" name="Ellipse 145"/>
          <p:cNvSpPr/>
          <p:nvPr/>
        </p:nvSpPr>
        <p:spPr bwMode="gray">
          <a:xfrm>
            <a:off x="219075" y="2046288"/>
            <a:ext cx="242888" cy="258762"/>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1</a:t>
            </a:r>
          </a:p>
        </p:txBody>
      </p:sp>
      <p:sp>
        <p:nvSpPr>
          <p:cNvPr id="150" name="Ellipse 149"/>
          <p:cNvSpPr/>
          <p:nvPr/>
        </p:nvSpPr>
        <p:spPr bwMode="gray">
          <a:xfrm>
            <a:off x="228600" y="2870200"/>
            <a:ext cx="242888" cy="258763"/>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2</a:t>
            </a:r>
          </a:p>
        </p:txBody>
      </p:sp>
      <p:sp>
        <p:nvSpPr>
          <p:cNvPr id="151" name="Ellipse 150"/>
          <p:cNvSpPr/>
          <p:nvPr/>
        </p:nvSpPr>
        <p:spPr bwMode="gray">
          <a:xfrm>
            <a:off x="219075" y="3798888"/>
            <a:ext cx="241300" cy="258762"/>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3</a:t>
            </a:r>
          </a:p>
        </p:txBody>
      </p:sp>
      <p:sp>
        <p:nvSpPr>
          <p:cNvPr id="152" name="Ellipse 151"/>
          <p:cNvSpPr/>
          <p:nvPr/>
        </p:nvSpPr>
        <p:spPr bwMode="gray">
          <a:xfrm>
            <a:off x="228600" y="4700588"/>
            <a:ext cx="242888" cy="258762"/>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4</a:t>
            </a:r>
          </a:p>
        </p:txBody>
      </p:sp>
      <p:sp>
        <p:nvSpPr>
          <p:cNvPr id="153" name="Ellipse 152"/>
          <p:cNvSpPr/>
          <p:nvPr/>
        </p:nvSpPr>
        <p:spPr bwMode="gray">
          <a:xfrm>
            <a:off x="2700338" y="2066925"/>
            <a:ext cx="241300" cy="258763"/>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5</a:t>
            </a:r>
          </a:p>
        </p:txBody>
      </p:sp>
      <p:sp>
        <p:nvSpPr>
          <p:cNvPr id="154" name="Ellipse 153"/>
          <p:cNvSpPr/>
          <p:nvPr/>
        </p:nvSpPr>
        <p:spPr bwMode="gray">
          <a:xfrm>
            <a:off x="2706688" y="2846388"/>
            <a:ext cx="242887" cy="258762"/>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6</a:t>
            </a:r>
          </a:p>
        </p:txBody>
      </p:sp>
      <p:sp>
        <p:nvSpPr>
          <p:cNvPr id="156" name="Ellipse 155"/>
          <p:cNvSpPr/>
          <p:nvPr/>
        </p:nvSpPr>
        <p:spPr bwMode="gray">
          <a:xfrm>
            <a:off x="2706688" y="3830638"/>
            <a:ext cx="242887" cy="258762"/>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7</a:t>
            </a:r>
          </a:p>
        </p:txBody>
      </p:sp>
      <p:sp>
        <p:nvSpPr>
          <p:cNvPr id="157" name="Ellipse 156"/>
          <p:cNvSpPr/>
          <p:nvPr/>
        </p:nvSpPr>
        <p:spPr bwMode="gray">
          <a:xfrm>
            <a:off x="2706688" y="4864100"/>
            <a:ext cx="242887" cy="258763"/>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8</a:t>
            </a:r>
          </a:p>
        </p:txBody>
      </p:sp>
      <p:sp>
        <p:nvSpPr>
          <p:cNvPr id="155" name="Ellipse 154"/>
          <p:cNvSpPr/>
          <p:nvPr/>
        </p:nvSpPr>
        <p:spPr bwMode="gray">
          <a:xfrm>
            <a:off x="5984875" y="2011363"/>
            <a:ext cx="241300" cy="258762"/>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9</a:t>
            </a:r>
          </a:p>
        </p:txBody>
      </p:sp>
      <p:sp>
        <p:nvSpPr>
          <p:cNvPr id="158" name="Ellipse 157"/>
          <p:cNvSpPr/>
          <p:nvPr/>
        </p:nvSpPr>
        <p:spPr bwMode="gray">
          <a:xfrm>
            <a:off x="5984875" y="2870200"/>
            <a:ext cx="241300" cy="258763"/>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10</a:t>
            </a:r>
          </a:p>
        </p:txBody>
      </p:sp>
      <p:sp>
        <p:nvSpPr>
          <p:cNvPr id="159" name="Ellipse 158"/>
          <p:cNvSpPr/>
          <p:nvPr/>
        </p:nvSpPr>
        <p:spPr bwMode="gray">
          <a:xfrm>
            <a:off x="5972175" y="3787775"/>
            <a:ext cx="242888" cy="258763"/>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11</a:t>
            </a:r>
          </a:p>
        </p:txBody>
      </p:sp>
      <p:sp>
        <p:nvSpPr>
          <p:cNvPr id="160" name="Ellipse 159"/>
          <p:cNvSpPr/>
          <p:nvPr/>
        </p:nvSpPr>
        <p:spPr bwMode="gray">
          <a:xfrm>
            <a:off x="6007100" y="4641850"/>
            <a:ext cx="241300" cy="258763"/>
          </a:xfrm>
          <a:prstGeom prst="ellipse">
            <a:avLst/>
          </a:prstGeom>
          <a:solidFill>
            <a:schemeClr val="accent3"/>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3077" tIns="46538" rIns="93077" bIns="46538" anchor="ctr"/>
          <a:lstStyle/>
          <a:p>
            <a:pPr algn="ctr">
              <a:spcBef>
                <a:spcPct val="0"/>
              </a:spcBef>
              <a:defRPr/>
            </a:pPr>
            <a:r>
              <a:rPr lang="fr-FR" sz="1100" b="1" dirty="0">
                <a:solidFill>
                  <a:srgbClr val="FFFFFF"/>
                </a:solidFill>
                <a:latin typeface="Arial"/>
                <a:ea typeface="ＭＳ Ｐゴシック" pitchFamily="-72" charset="-128"/>
              </a:rPr>
              <a:t>12</a:t>
            </a:r>
          </a:p>
        </p:txBody>
      </p:sp>
      <p:pic>
        <p:nvPicPr>
          <p:cNvPr id="63" name="Picture 9"/>
          <p:cNvPicPr>
            <a:picLocks noChangeAspect="1" noChangeArrowheads="1"/>
          </p:cNvPicPr>
          <p:nvPr/>
        </p:nvPicPr>
        <p:blipFill>
          <a:blip r:embed="rId16"/>
          <a:srcRect/>
          <a:stretch>
            <a:fillRect/>
          </a:stretch>
        </p:blipFill>
        <p:spPr bwMode="auto">
          <a:xfrm>
            <a:off x="2139950" y="2066925"/>
            <a:ext cx="469900" cy="574675"/>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9"/>
          <p:cNvPicPr>
            <a:picLocks noChangeAspect="1" noChangeArrowheads="1"/>
          </p:cNvPicPr>
          <p:nvPr/>
        </p:nvPicPr>
        <p:blipFill>
          <a:blip r:embed="rId16"/>
          <a:srcRect/>
          <a:stretch>
            <a:fillRect/>
          </a:stretch>
        </p:blipFill>
        <p:spPr bwMode="auto">
          <a:xfrm>
            <a:off x="2139950" y="3829050"/>
            <a:ext cx="469900" cy="576263"/>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
          <p:cNvPicPr>
            <a:picLocks noChangeAspect="1" noChangeArrowheads="1"/>
          </p:cNvPicPr>
          <p:nvPr/>
        </p:nvPicPr>
        <p:blipFill>
          <a:blip r:embed="rId16"/>
          <a:srcRect/>
          <a:stretch>
            <a:fillRect/>
          </a:stretch>
        </p:blipFill>
        <p:spPr bwMode="auto">
          <a:xfrm>
            <a:off x="2139950" y="4718050"/>
            <a:ext cx="469900" cy="576263"/>
          </a:xfrm>
          <a:prstGeom prst="rect">
            <a:avLst/>
          </a:prstGeom>
          <a:noFill/>
          <a:ln>
            <a:solidFill>
              <a:schemeClr val="accent6">
                <a:lumMod val="60000"/>
                <a:lumOff val="4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219075" y="115888"/>
            <a:ext cx="8699500" cy="401637"/>
          </a:xfrm>
          <a:prstGeom prst="rect">
            <a:avLst/>
          </a:prstGeom>
          <a:noFill/>
        </p:spPr>
        <p:txBody>
          <a:bodyPr>
            <a:spAutoFit/>
          </a:bodyPr>
          <a:lstStyle/>
          <a:p>
            <a:pPr>
              <a:defRPr/>
            </a:pPr>
            <a:r>
              <a:rPr lang="fr-FR" sz="2000" b="1" kern="0" dirty="0">
                <a:solidFill>
                  <a:srgbClr val="8BC53F"/>
                </a:solidFill>
                <a:latin typeface="Arial"/>
              </a:rPr>
              <a:t>Les 8 BLOCS </a:t>
            </a:r>
            <a:endParaRPr lang="fr-FR" dirty="0">
              <a:latin typeface="Arial"/>
            </a:endParaRPr>
          </a:p>
        </p:txBody>
      </p:sp>
    </p:spTree>
    <p:extLst>
      <p:ext uri="{BB962C8B-B14F-4D97-AF65-F5344CB8AC3E}">
        <p14:creationId xmlns:p14="http://schemas.microsoft.com/office/powerpoint/2010/main" val="2339194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44824"/>
            <a:ext cx="8153400" cy="2952328"/>
          </a:xfrm>
        </p:spPr>
        <p:txBody>
          <a:bodyPr/>
          <a:lstStyle/>
          <a:p>
            <a:r>
              <a:rPr lang="fr-FR" sz="2800" dirty="0" smtClean="0">
                <a:solidFill>
                  <a:srgbClr val="8BC53F"/>
                </a:solidFill>
              </a:rPr>
              <a:t>Bilan de la qualité de l’eau distribuée dans les Yvelines en 2014</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2"/>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9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36538" y="476250"/>
            <a:ext cx="8153400" cy="760413"/>
          </a:xfrm>
        </p:spPr>
        <p:txBody>
          <a:bodyPr/>
          <a:lstStyle/>
          <a:p>
            <a:pPr marL="0" indent="0" algn="ctr" eaLnBrk="1" hangingPunct="1">
              <a:buFontTx/>
              <a:buNone/>
            </a:pPr>
            <a:r>
              <a:rPr lang="fr-FR" altLang="fr-FR" sz="2600" smtClean="0"/>
              <a:t>L’Eau Destinée à la Consommation Humaine (EDCH) : de la ressource aux robinets des consommateurs</a:t>
            </a:r>
          </a:p>
        </p:txBody>
      </p:sp>
      <p:pic>
        <p:nvPicPr>
          <p:cNvPr id="40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846263"/>
            <a:ext cx="8669337"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29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052737"/>
            <a:ext cx="8153400" cy="2304255"/>
          </a:xfrm>
        </p:spPr>
        <p:txBody>
          <a:bodyPr/>
          <a:lstStyle/>
          <a:p>
            <a:r>
              <a:rPr lang="fr-FR" sz="3200" dirty="0" smtClean="0">
                <a:solidFill>
                  <a:srgbClr val="8BC53F"/>
                </a:solidFill>
              </a:rPr>
              <a:t>Nouvelle composition du bureau: </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3"/>
            <a:ext cx="173428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au 2"/>
          <p:cNvGraphicFramePr>
            <a:graphicFrameLocks noGrp="1"/>
          </p:cNvGraphicFramePr>
          <p:nvPr>
            <p:extLst>
              <p:ext uri="{D42A27DB-BD31-4B8C-83A1-F6EECF244321}">
                <p14:modId xmlns:p14="http://schemas.microsoft.com/office/powerpoint/2010/main" val="3963837235"/>
              </p:ext>
            </p:extLst>
          </p:nvPr>
        </p:nvGraphicFramePr>
        <p:xfrm>
          <a:off x="323528" y="1556791"/>
          <a:ext cx="8177336" cy="4574612"/>
        </p:xfrm>
        <a:graphic>
          <a:graphicData uri="http://schemas.openxmlformats.org/drawingml/2006/table">
            <a:tbl>
              <a:tblPr>
                <a:tableStyleId>{5C22544A-7EE6-4342-B048-85BDC9FD1C3A}</a:tableStyleId>
              </a:tblPr>
              <a:tblGrid>
                <a:gridCol w="675897"/>
                <a:gridCol w="1751189"/>
                <a:gridCol w="1607816"/>
                <a:gridCol w="1454205"/>
                <a:gridCol w="883275"/>
                <a:gridCol w="1804954"/>
              </a:tblGrid>
              <a:tr h="431975">
                <a:tc>
                  <a:txBody>
                    <a:bodyPr/>
                    <a:lstStyle/>
                    <a:p>
                      <a:pPr algn="l" fontAlgn="b"/>
                      <a:endParaRPr lang="fr-FR" sz="700" b="0" i="0" u="none" strike="noStrike" dirty="0">
                        <a:effectLst/>
                        <a:latin typeface="Arial"/>
                      </a:endParaRPr>
                    </a:p>
                  </a:txBody>
                  <a:tcPr marL="0" marR="0" marT="0" marB="0"/>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dirty="0">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r>
              <a:tr h="129983">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r>
              <a:tr h="129983">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r>
              <a:tr h="259965">
                <a:tc>
                  <a:txBody>
                    <a:bodyPr/>
                    <a:lstStyle/>
                    <a:p>
                      <a:pPr algn="ctr" fontAlgn="ctr"/>
                      <a:endParaRPr lang="fr-FR" sz="900" b="1" i="0" u="none" strike="noStrike">
                        <a:effectLst/>
                        <a:latin typeface="Arial"/>
                      </a:endParaRPr>
                    </a:p>
                  </a:txBody>
                  <a:tcPr marL="0" marR="0" marT="0" marB="0" anchor="ctr"/>
                </a:tc>
                <a:tc gridSpan="5">
                  <a:txBody>
                    <a:bodyPr/>
                    <a:lstStyle/>
                    <a:p>
                      <a:pPr algn="ctr" fontAlgn="ctr"/>
                      <a:r>
                        <a:rPr lang="fr-FR" sz="1100" u="none" strike="noStrike">
                          <a:effectLst/>
                        </a:rPr>
                        <a:t>Liste des membres du Bureau - Conférence de Territoire des Yvelines</a:t>
                      </a:r>
                      <a:endParaRPr lang="fr-FR" sz="1100" b="1" i="0" u="none" strike="noStrike">
                        <a:effectLst/>
                        <a:latin typeface="Arial"/>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06444">
                <a:tc gridSpan="2">
                  <a:txBody>
                    <a:bodyPr/>
                    <a:lstStyle/>
                    <a:p>
                      <a:pPr algn="l" fontAlgn="t"/>
                      <a:r>
                        <a:rPr lang="fr-FR" sz="700" u="none" strike="noStrike">
                          <a:effectLst/>
                        </a:rPr>
                        <a:t>Mise à jour : 18/05/2015</a:t>
                      </a:r>
                      <a:endParaRPr lang="fr-FR" sz="700" b="0" i="1" u="none" strike="noStrike">
                        <a:effectLst/>
                        <a:latin typeface="Arial"/>
                      </a:endParaRPr>
                    </a:p>
                  </a:txBody>
                  <a:tcPr marL="0" marR="0" marT="0" marB="0"/>
                </a:tc>
                <a:tc hMerge="1">
                  <a:txBody>
                    <a:bodyPr/>
                    <a:lstStyle/>
                    <a:p>
                      <a:endParaRPr lang="fr-FR"/>
                    </a:p>
                  </a:txBody>
                  <a:tcPr/>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dirty="0">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c>
                  <a:txBody>
                    <a:bodyPr/>
                    <a:lstStyle/>
                    <a:p>
                      <a:pPr algn="l" fontAlgn="b"/>
                      <a:endParaRPr lang="fr-FR" sz="700" b="0" i="0" u="none" strike="noStrike">
                        <a:effectLst/>
                        <a:latin typeface="Arial"/>
                      </a:endParaRPr>
                    </a:p>
                  </a:txBody>
                  <a:tcPr marL="0" marR="0" marT="0" marB="0" anchor="b"/>
                </a:tc>
              </a:tr>
              <a:tr h="206444">
                <a:tc>
                  <a:txBody>
                    <a:bodyPr/>
                    <a:lstStyle/>
                    <a:p>
                      <a:pPr algn="ctr" fontAlgn="ctr"/>
                      <a:r>
                        <a:rPr lang="fr-FR" sz="1100" u="none" strike="noStrike">
                          <a:effectLst/>
                        </a:rPr>
                        <a:t>Titre</a:t>
                      </a:r>
                      <a:endParaRPr lang="fr-FR" sz="1100" b="1" i="0" u="none" strike="noStrike">
                        <a:solidFill>
                          <a:srgbClr val="FFFFFF"/>
                        </a:solidFill>
                        <a:effectLst/>
                        <a:latin typeface="Arial"/>
                      </a:endParaRPr>
                    </a:p>
                  </a:txBody>
                  <a:tcPr marL="0" marR="0" marT="0" marB="0" anchor="ctr"/>
                </a:tc>
                <a:tc>
                  <a:txBody>
                    <a:bodyPr/>
                    <a:lstStyle/>
                    <a:p>
                      <a:pPr algn="ctr" fontAlgn="ctr"/>
                      <a:r>
                        <a:rPr lang="fr-FR" sz="1100" u="none" strike="noStrike">
                          <a:effectLst/>
                        </a:rPr>
                        <a:t>NOM </a:t>
                      </a:r>
                      <a:endParaRPr lang="fr-FR" sz="1100" b="1" i="0" u="none" strike="noStrike">
                        <a:solidFill>
                          <a:srgbClr val="FFFFFF"/>
                        </a:solidFill>
                        <a:effectLst/>
                        <a:latin typeface="Arial"/>
                      </a:endParaRPr>
                    </a:p>
                  </a:txBody>
                  <a:tcPr marL="0" marR="0" marT="0" marB="0" anchor="ctr"/>
                </a:tc>
                <a:tc>
                  <a:txBody>
                    <a:bodyPr/>
                    <a:lstStyle/>
                    <a:p>
                      <a:pPr algn="ctr" fontAlgn="ctr"/>
                      <a:r>
                        <a:rPr lang="fr-FR" sz="1100" u="none" strike="noStrike">
                          <a:effectLst/>
                        </a:rPr>
                        <a:t>Organisme</a:t>
                      </a:r>
                      <a:endParaRPr lang="fr-FR" sz="1100" b="1" i="0" u="none" strike="noStrike">
                        <a:solidFill>
                          <a:srgbClr val="FFFFFF"/>
                        </a:solidFill>
                        <a:effectLst/>
                        <a:latin typeface="Arial"/>
                      </a:endParaRPr>
                    </a:p>
                  </a:txBody>
                  <a:tcPr marL="0" marR="0" marT="0" marB="0" anchor="ctr"/>
                </a:tc>
                <a:tc>
                  <a:txBody>
                    <a:bodyPr/>
                    <a:lstStyle/>
                    <a:p>
                      <a:pPr algn="ctr" fontAlgn="ctr"/>
                      <a:r>
                        <a:rPr lang="fr-FR" sz="1100" u="none" strike="noStrike">
                          <a:effectLst/>
                        </a:rPr>
                        <a:t>Qualité</a:t>
                      </a:r>
                      <a:endParaRPr lang="fr-FR" sz="1100" b="1" i="0" u="none" strike="noStrike">
                        <a:solidFill>
                          <a:srgbClr val="FFFFFF"/>
                        </a:solidFill>
                        <a:effectLst/>
                        <a:latin typeface="Arial"/>
                      </a:endParaRPr>
                    </a:p>
                  </a:txBody>
                  <a:tcPr marL="0" marR="0" marT="0" marB="0" anchor="ctr"/>
                </a:tc>
                <a:tc>
                  <a:txBody>
                    <a:bodyPr/>
                    <a:lstStyle/>
                    <a:p>
                      <a:pPr algn="ctr" fontAlgn="ctr"/>
                      <a:r>
                        <a:rPr lang="fr-FR" sz="1100" u="none" strike="noStrike">
                          <a:effectLst/>
                        </a:rPr>
                        <a:t>Collège</a:t>
                      </a:r>
                      <a:endParaRPr lang="fr-FR" sz="1100" b="1" i="0" u="none" strike="noStrike">
                        <a:solidFill>
                          <a:srgbClr val="FFFFFF"/>
                        </a:solidFill>
                        <a:effectLst/>
                        <a:latin typeface="Arial"/>
                      </a:endParaRPr>
                    </a:p>
                  </a:txBody>
                  <a:tcPr marL="0" marR="0" marT="0" marB="0" anchor="ctr"/>
                </a:tc>
                <a:tc>
                  <a:txBody>
                    <a:bodyPr/>
                    <a:lstStyle/>
                    <a:p>
                      <a:pPr algn="ctr" fontAlgn="ctr"/>
                      <a:r>
                        <a:rPr lang="fr-FR" sz="1100" u="none" strike="noStrike">
                          <a:effectLst/>
                        </a:rPr>
                        <a:t>Intitulé du collège</a:t>
                      </a:r>
                      <a:endParaRPr lang="fr-FR" sz="1100" b="1" i="0" u="none" strike="noStrike">
                        <a:solidFill>
                          <a:srgbClr val="FFFFFF"/>
                        </a:solidFill>
                        <a:effectLst/>
                        <a:latin typeface="Arial"/>
                      </a:endParaRPr>
                    </a:p>
                  </a:txBody>
                  <a:tcPr marL="0" marR="0" marT="0" marB="0" anchor="ctr"/>
                </a:tc>
              </a:tr>
              <a:tr h="382304">
                <a:tc>
                  <a:txBody>
                    <a:bodyPr/>
                    <a:lstStyle/>
                    <a:p>
                      <a:pPr algn="l" fontAlgn="ctr"/>
                      <a:r>
                        <a:rPr lang="fr-FR" sz="1000" u="none" strike="noStrike" dirty="0">
                          <a:effectLst/>
                        </a:rPr>
                        <a:t>Mme</a:t>
                      </a:r>
                      <a:endParaRPr lang="fr-FR" sz="1000" b="0" i="0" u="none" strike="noStrike" dirty="0">
                        <a:solidFill>
                          <a:srgbClr val="000000"/>
                        </a:solidFill>
                        <a:effectLst/>
                        <a:latin typeface="Calibri"/>
                      </a:endParaRPr>
                    </a:p>
                  </a:txBody>
                  <a:tcPr marL="0" marR="0" marT="0" marB="0" anchor="ctr"/>
                </a:tc>
                <a:tc>
                  <a:txBody>
                    <a:bodyPr/>
                    <a:lstStyle/>
                    <a:p>
                      <a:pPr algn="l" fontAlgn="ctr"/>
                      <a:r>
                        <a:rPr lang="fr-FR" sz="1000" u="none" strike="noStrike">
                          <a:effectLst/>
                        </a:rPr>
                        <a:t>BOISNARD Blandine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YST St Germain en Laye </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titulaire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7</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Services de santé au travail</a:t>
                      </a:r>
                      <a:endParaRPr lang="fr-FR" sz="1000" b="0" i="0" u="none" strike="noStrike">
                        <a:solidFill>
                          <a:srgbClr val="000000"/>
                        </a:solidFill>
                        <a:effectLst/>
                        <a:latin typeface="Calibri"/>
                      </a:endParaRPr>
                    </a:p>
                  </a:txBody>
                  <a:tcPr marL="0" marR="0" marT="0" marB="0" anchor="ctr"/>
                </a:tc>
              </a:tr>
              <a:tr h="382304">
                <a:tc>
                  <a:txBody>
                    <a:bodyPr/>
                    <a:lstStyle/>
                    <a:p>
                      <a:pPr algn="l" fontAlgn="ctr"/>
                      <a:r>
                        <a:rPr lang="fr-FR" sz="1000" u="none" strike="noStrike">
                          <a:effectLst/>
                        </a:rPr>
                        <a:t>M</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BOURGOIN Guy</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CODERPA 78</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titulaire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8</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Représentants des usagers</a:t>
                      </a:r>
                      <a:endParaRPr lang="fr-FR" sz="1000" b="0" i="0" u="none" strike="noStrike">
                        <a:solidFill>
                          <a:srgbClr val="000000"/>
                        </a:solidFill>
                        <a:effectLst/>
                        <a:latin typeface="Calibri"/>
                      </a:endParaRPr>
                    </a:p>
                  </a:txBody>
                  <a:tcPr marL="0" marR="0" marT="0" marB="0" anchor="ctr"/>
                </a:tc>
              </a:tr>
              <a:tr h="191151">
                <a:tc>
                  <a:txBody>
                    <a:bodyPr/>
                    <a:lstStyle/>
                    <a:p>
                      <a:pPr algn="l" fontAlgn="ctr"/>
                      <a:r>
                        <a:rPr lang="fr-FR" sz="1000" u="none" strike="noStrike">
                          <a:effectLst/>
                        </a:rPr>
                        <a:t>M</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DE ALMEIDA Joachim</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Familia</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suppléant </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2</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Etb médico-sociaux</a:t>
                      </a:r>
                      <a:endParaRPr lang="fr-FR" sz="1000" b="0" i="0" u="none" strike="noStrike">
                        <a:solidFill>
                          <a:srgbClr val="000000"/>
                        </a:solidFill>
                        <a:effectLst/>
                        <a:latin typeface="Calibri"/>
                      </a:endParaRPr>
                    </a:p>
                  </a:txBody>
                  <a:tcPr marL="0" marR="0" marT="0" marB="0" anchor="ctr"/>
                </a:tc>
              </a:tr>
              <a:tr h="382304">
                <a:tc>
                  <a:txBody>
                    <a:bodyPr/>
                    <a:lstStyle/>
                    <a:p>
                      <a:pPr algn="l" fontAlgn="ctr"/>
                      <a:r>
                        <a:rPr lang="fr-FR" sz="1000" u="none" strike="noStrike">
                          <a:effectLst/>
                        </a:rPr>
                        <a:t>Mme</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DURAND-GASSELIN Sabine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CODES 78</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suppléant  </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3</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Promotion de la santé et prévention</a:t>
                      </a:r>
                      <a:endParaRPr lang="fr-FR" sz="1000" b="0" i="0" u="none" strike="noStrike">
                        <a:solidFill>
                          <a:srgbClr val="000000"/>
                        </a:solidFill>
                        <a:effectLst/>
                        <a:latin typeface="Calibri"/>
                      </a:endParaRPr>
                    </a:p>
                  </a:txBody>
                  <a:tcPr marL="0" marR="0" marT="0" marB="0" anchor="ctr"/>
                </a:tc>
              </a:tr>
              <a:tr h="191151">
                <a:tc>
                  <a:txBody>
                    <a:bodyPr/>
                    <a:lstStyle/>
                    <a:p>
                      <a:pPr algn="l" fontAlgn="ctr"/>
                      <a:r>
                        <a:rPr lang="fr-FR" sz="1000" u="none" strike="noStrike">
                          <a:effectLst/>
                        </a:rPr>
                        <a:t>Dr</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GIGNAC Dominique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Médecin </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titulaire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4</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Professionnels libéraux</a:t>
                      </a:r>
                      <a:endParaRPr lang="fr-FR" sz="1000" b="0" i="0" u="none" strike="noStrike">
                        <a:solidFill>
                          <a:srgbClr val="000000"/>
                        </a:solidFill>
                        <a:effectLst/>
                        <a:latin typeface="Calibri"/>
                      </a:endParaRPr>
                    </a:p>
                  </a:txBody>
                  <a:tcPr marL="0" marR="0" marT="0" marB="0" anchor="ctr"/>
                </a:tc>
              </a:tr>
              <a:tr h="191151">
                <a:tc>
                  <a:txBody>
                    <a:bodyPr/>
                    <a:lstStyle/>
                    <a:p>
                      <a:pPr algn="l" fontAlgn="ctr"/>
                      <a:r>
                        <a:rPr lang="fr-FR" sz="1000" u="none" strike="noStrike">
                          <a:effectLst/>
                        </a:rPr>
                        <a:t>Dr</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LEBLANC Gilbert</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CMC Europe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Vice Président </a:t>
                      </a:r>
                      <a:endParaRPr lang="fr-FR" sz="1000" b="1"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1</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Etb de santé</a:t>
                      </a:r>
                      <a:endParaRPr lang="fr-FR" sz="1000" b="0" i="0" u="none" strike="noStrike">
                        <a:solidFill>
                          <a:srgbClr val="000000"/>
                        </a:solidFill>
                        <a:effectLst/>
                        <a:latin typeface="Calibri"/>
                      </a:endParaRPr>
                    </a:p>
                  </a:txBody>
                  <a:tcPr marL="0" marR="0" marT="0" marB="0" anchor="ctr"/>
                </a:tc>
              </a:tr>
              <a:tr h="191151">
                <a:tc>
                  <a:txBody>
                    <a:bodyPr/>
                    <a:lstStyle/>
                    <a:p>
                      <a:pPr algn="l" fontAlgn="ctr"/>
                      <a:r>
                        <a:rPr lang="fr-FR" sz="1000" u="none" strike="noStrike">
                          <a:effectLst/>
                        </a:rPr>
                        <a:t>Mme</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LOYER Florence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URPS</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suppléant </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4</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Professionnels libéraux</a:t>
                      </a:r>
                      <a:endParaRPr lang="fr-FR" sz="1000" b="0" i="0" u="none" strike="noStrike">
                        <a:solidFill>
                          <a:srgbClr val="000000"/>
                        </a:solidFill>
                        <a:effectLst/>
                        <a:latin typeface="Calibri"/>
                      </a:endParaRPr>
                    </a:p>
                  </a:txBody>
                  <a:tcPr marL="0" marR="0" marT="0" marB="0" anchor="ctr"/>
                </a:tc>
              </a:tr>
              <a:tr h="382304">
                <a:tc>
                  <a:txBody>
                    <a:bodyPr/>
                    <a:lstStyle/>
                    <a:p>
                      <a:pPr algn="l" fontAlgn="ctr"/>
                      <a:r>
                        <a:rPr lang="fr-FR" sz="1000" u="none" strike="noStrike">
                          <a:effectLst/>
                        </a:rPr>
                        <a:t>M</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PACHERIE Jean-Joseph</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UDAF 78</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titulaire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8</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Représentants des usagers</a:t>
                      </a:r>
                      <a:endParaRPr lang="fr-FR" sz="1000" b="0" i="0" u="none" strike="noStrike">
                        <a:solidFill>
                          <a:srgbClr val="000000"/>
                        </a:solidFill>
                        <a:effectLst/>
                        <a:latin typeface="Calibri"/>
                      </a:endParaRPr>
                    </a:p>
                  </a:txBody>
                  <a:tcPr marL="0" marR="0" marT="0" marB="0" anchor="ctr"/>
                </a:tc>
              </a:tr>
              <a:tr h="382304">
                <a:tc>
                  <a:txBody>
                    <a:bodyPr/>
                    <a:lstStyle/>
                    <a:p>
                      <a:pPr algn="l" fontAlgn="ctr"/>
                      <a:r>
                        <a:rPr lang="fr-FR" sz="1000" u="none" strike="noStrike">
                          <a:effectLst/>
                        </a:rPr>
                        <a:t>M</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ROMANETTO Bruno</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Lutte contre la précarité</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titulaire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3</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Promotion de la santé et prévention</a:t>
                      </a:r>
                      <a:endParaRPr lang="fr-FR" sz="1000" b="0" i="0" u="none" strike="noStrike">
                        <a:solidFill>
                          <a:srgbClr val="000000"/>
                        </a:solidFill>
                        <a:effectLst/>
                        <a:latin typeface="Calibri"/>
                      </a:endParaRPr>
                    </a:p>
                  </a:txBody>
                  <a:tcPr marL="0" marR="0" marT="0" marB="0" anchor="ctr"/>
                </a:tc>
              </a:tr>
              <a:tr h="191151">
                <a:tc>
                  <a:txBody>
                    <a:bodyPr/>
                    <a:lstStyle/>
                    <a:p>
                      <a:pPr algn="l" fontAlgn="ctr"/>
                      <a:r>
                        <a:rPr lang="fr-FR" sz="1000" u="none" strike="noStrike">
                          <a:effectLst/>
                        </a:rPr>
                        <a:t>Mme</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SPENDER Cécile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FEHAP</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Présidente</a:t>
                      </a:r>
                      <a:endParaRPr lang="fr-FR" sz="1000" b="1"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1</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Etb de santé</a:t>
                      </a:r>
                      <a:endParaRPr lang="fr-FR" sz="1000" b="0" i="0" u="none" strike="noStrike">
                        <a:solidFill>
                          <a:srgbClr val="000000"/>
                        </a:solidFill>
                        <a:effectLst/>
                        <a:latin typeface="Calibri"/>
                      </a:endParaRPr>
                    </a:p>
                  </a:txBody>
                  <a:tcPr marL="0" marR="0" marT="0" marB="0" anchor="ctr"/>
                </a:tc>
              </a:tr>
              <a:tr h="342543">
                <a:tc>
                  <a:txBody>
                    <a:bodyPr/>
                    <a:lstStyle/>
                    <a:p>
                      <a:pPr algn="l" fontAlgn="ctr"/>
                      <a:r>
                        <a:rPr lang="fr-FR" sz="1000" u="none" strike="noStrike">
                          <a:effectLst/>
                        </a:rPr>
                        <a:t>Mme</a:t>
                      </a:r>
                      <a:endParaRPr lang="fr-FR" sz="1000" b="0" i="0" u="none" strike="noStrike">
                        <a:solidFill>
                          <a:srgbClr val="000000"/>
                        </a:solidFill>
                        <a:effectLst/>
                        <a:latin typeface="Calibri"/>
                      </a:endParaRPr>
                    </a:p>
                  </a:txBody>
                  <a:tcPr marL="0" marR="0" marT="0" marB="0" anchor="ctr"/>
                </a:tc>
                <a:tc>
                  <a:txBody>
                    <a:bodyPr/>
                    <a:lstStyle/>
                    <a:p>
                      <a:pPr algn="l" fontAlgn="ctr"/>
                      <a:r>
                        <a:rPr lang="fr-FR" sz="1000" u="none" strike="noStrike">
                          <a:effectLst/>
                        </a:rPr>
                        <a:t>THIBON BERTHELOT Brigitte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FAM-URIOPSS</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Membre titulaire</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a:effectLst/>
                        </a:rPr>
                        <a:t>Collège 2</a:t>
                      </a:r>
                      <a:endParaRPr lang="fr-FR" sz="1000" b="0" i="0" u="none" strike="noStrike">
                        <a:solidFill>
                          <a:srgbClr val="000000"/>
                        </a:solidFill>
                        <a:effectLst/>
                        <a:latin typeface="Calibri"/>
                      </a:endParaRPr>
                    </a:p>
                  </a:txBody>
                  <a:tcPr marL="0" marR="0" marT="0" marB="0" anchor="ctr"/>
                </a:tc>
                <a:tc>
                  <a:txBody>
                    <a:bodyPr/>
                    <a:lstStyle/>
                    <a:p>
                      <a:pPr algn="ctr" fontAlgn="ctr"/>
                      <a:r>
                        <a:rPr lang="fr-FR" sz="1000" u="none" strike="noStrike" dirty="0" err="1">
                          <a:effectLst/>
                        </a:rPr>
                        <a:t>Etb</a:t>
                      </a:r>
                      <a:r>
                        <a:rPr lang="fr-FR" sz="1000" u="none" strike="noStrike" dirty="0">
                          <a:effectLst/>
                        </a:rPr>
                        <a:t> médico-sociaux</a:t>
                      </a:r>
                      <a:endParaRPr lang="fr-FR" sz="1000" b="0" i="0" u="none" strike="noStrike" dirty="0">
                        <a:solidFill>
                          <a:srgbClr val="000000"/>
                        </a:solidFill>
                        <a:effectLst/>
                        <a:latin typeface="Calibri"/>
                      </a:endParaRPr>
                    </a:p>
                  </a:txBody>
                  <a:tcPr marL="0" marR="0" marT="0" marB="0" anchor="ctr"/>
                </a:tc>
              </a:tr>
            </a:tbl>
          </a:graphicData>
        </a:graphic>
      </p:graphicFrame>
      <p:pic>
        <p:nvPicPr>
          <p:cNvPr id="5" name="Object 1">
            <a:extLst>
              <a:ext uri="{63B3BB69-23CF-44E3-9099-C40C66FF867C}">
                <a14:compatExt xmlns:a14="http://schemas.microsoft.com/office/drawing/2010/main" spid="_x0000_s1025"/>
              </a:ext>
            </a:extLst>
          </p:cNvPr>
          <p:cNvPicPr>
            <a:picLocks noChangeAspect="1"/>
          </p:cNvPicPr>
          <p:nvPr/>
        </p:nvPicPr>
        <p:blipFill>
          <a:blip r:embed="rId3"/>
          <a:stretch>
            <a:fillRect/>
          </a:stretch>
        </p:blipFill>
        <p:spPr>
          <a:xfrm>
            <a:off x="467544" y="1628800"/>
            <a:ext cx="1571625" cy="648071"/>
          </a:xfrm>
          <a:prstGeom prst="rect">
            <a:avLst/>
          </a:prstGeom>
        </p:spPr>
      </p:pic>
    </p:spTree>
    <p:extLst>
      <p:ext uri="{BB962C8B-B14F-4D97-AF65-F5344CB8AC3E}">
        <p14:creationId xmlns:p14="http://schemas.microsoft.com/office/powerpoint/2010/main" val="2736397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304800" y="220663"/>
            <a:ext cx="8153400" cy="760412"/>
          </a:xfrm>
        </p:spPr>
        <p:txBody>
          <a:bodyPr/>
          <a:lstStyle/>
          <a:p>
            <a:pPr marL="0" indent="0" algn="ctr" eaLnBrk="1" hangingPunct="1">
              <a:buFontTx/>
              <a:buNone/>
            </a:pPr>
            <a:r>
              <a:rPr lang="fr-FR" altLang="fr-FR" sz="2600" smtClean="0"/>
              <a:t>Les missions de l’ARS relatives à l’EDCH</a:t>
            </a:r>
          </a:p>
        </p:txBody>
      </p:sp>
      <p:sp>
        <p:nvSpPr>
          <p:cNvPr id="7171" name="Espace réservé du contenu 2"/>
          <p:cNvSpPr>
            <a:spLocks noGrp="1"/>
          </p:cNvSpPr>
          <p:nvPr>
            <p:ph idx="1"/>
          </p:nvPr>
        </p:nvSpPr>
        <p:spPr>
          <a:xfrm>
            <a:off x="250825" y="1341438"/>
            <a:ext cx="8713788" cy="4824412"/>
          </a:xfrm>
        </p:spPr>
        <p:txBody>
          <a:bodyPr/>
          <a:lstStyle/>
          <a:p>
            <a:pPr marL="95250" indent="-3175" algn="ctr">
              <a:buFontTx/>
              <a:buNone/>
              <a:tabLst>
                <a:tab pos="92075" algn="l"/>
              </a:tabLst>
              <a:defRPr/>
            </a:pPr>
            <a:r>
              <a:rPr lang="fr-FR" sz="2400" b="1" dirty="0"/>
              <a:t>L’ARS est en charge de la réalisation du contrôle sanitaire réglementaire</a:t>
            </a:r>
          </a:p>
          <a:p>
            <a:pPr marL="95250" indent="-3175">
              <a:buFontTx/>
              <a:buNone/>
              <a:tabLst>
                <a:tab pos="92075" algn="l"/>
              </a:tabLst>
              <a:defRPr/>
            </a:pPr>
            <a:endParaRPr lang="fr-FR" sz="2000" dirty="0" smtClean="0"/>
          </a:p>
          <a:p>
            <a:pPr marL="622300" indent="-266700">
              <a:buFont typeface="Wingdings" panose="05000000000000000000" pitchFamily="2" charset="2"/>
              <a:buChar char="q"/>
              <a:tabLst>
                <a:tab pos="92075" algn="l"/>
              </a:tabLst>
              <a:defRPr/>
            </a:pPr>
            <a:r>
              <a:rPr lang="fr-FR" sz="2200" dirty="0"/>
              <a:t>Réalisation d’</a:t>
            </a:r>
            <a:r>
              <a:rPr lang="fr-FR" sz="2200" b="1" dirty="0"/>
              <a:t>inspection</a:t>
            </a:r>
            <a:r>
              <a:rPr lang="fr-FR" sz="2200" dirty="0"/>
              <a:t> ou de </a:t>
            </a:r>
            <a:r>
              <a:rPr lang="fr-FR" sz="2200" b="1" dirty="0"/>
              <a:t>contrôle </a:t>
            </a:r>
            <a:r>
              <a:rPr lang="fr-FR" sz="2200" dirty="0"/>
              <a:t>des établissements et </a:t>
            </a:r>
            <a:r>
              <a:rPr lang="fr-FR" sz="2200" b="1" dirty="0"/>
              <a:t>suivi</a:t>
            </a:r>
            <a:r>
              <a:rPr lang="fr-FR" sz="2200" dirty="0"/>
              <a:t> </a:t>
            </a:r>
            <a:endParaRPr lang="fr-FR" sz="2200" dirty="0" smtClean="0"/>
          </a:p>
          <a:p>
            <a:pPr marL="622300" indent="-266700">
              <a:buFont typeface="Wingdings" panose="05000000000000000000" pitchFamily="2" charset="2"/>
              <a:buChar char="q"/>
              <a:tabLst>
                <a:tab pos="92075" algn="l"/>
              </a:tabLst>
              <a:defRPr/>
            </a:pPr>
            <a:endParaRPr lang="fr-FR" sz="2200" dirty="0"/>
          </a:p>
          <a:p>
            <a:pPr marL="622300" indent="-266700" algn="just">
              <a:buFont typeface="Wingdings" panose="05000000000000000000" pitchFamily="2" charset="2"/>
              <a:buChar char="q"/>
              <a:defRPr/>
            </a:pPr>
            <a:r>
              <a:rPr lang="fr-FR" sz="2200" b="1" dirty="0"/>
              <a:t>Interprétations</a:t>
            </a:r>
            <a:r>
              <a:rPr lang="fr-FR" sz="2200" dirty="0"/>
              <a:t> des résultats du contrôle sanitaire et </a:t>
            </a:r>
            <a:r>
              <a:rPr lang="fr-FR" sz="2200" b="1" dirty="0"/>
              <a:t>recommandations de gestion</a:t>
            </a:r>
            <a:r>
              <a:rPr lang="fr-FR" sz="2200" dirty="0"/>
              <a:t> si </a:t>
            </a:r>
            <a:r>
              <a:rPr lang="fr-FR" sz="2200" dirty="0" smtClean="0"/>
              <a:t>nécessaire</a:t>
            </a:r>
          </a:p>
          <a:p>
            <a:pPr marL="622300" indent="-266700" algn="just">
              <a:buFont typeface="Wingdings" panose="05000000000000000000" pitchFamily="2" charset="2"/>
              <a:buChar char="q"/>
              <a:defRPr/>
            </a:pPr>
            <a:endParaRPr lang="fr-FR" sz="2200" dirty="0" smtClean="0"/>
          </a:p>
          <a:p>
            <a:pPr marL="622300" indent="-266700" algn="just">
              <a:buFont typeface="Wingdings" panose="05000000000000000000" pitchFamily="2" charset="2"/>
              <a:buChar char="q"/>
              <a:defRPr/>
            </a:pPr>
            <a:r>
              <a:rPr lang="fr-FR" sz="2200" dirty="0" smtClean="0"/>
              <a:t>Edition </a:t>
            </a:r>
            <a:r>
              <a:rPr lang="fr-FR" sz="2200" dirty="0"/>
              <a:t>du </a:t>
            </a:r>
            <a:r>
              <a:rPr lang="fr-FR" sz="2200" b="1" dirty="0"/>
              <a:t>bulletin sanitaire</a:t>
            </a:r>
            <a:r>
              <a:rPr lang="fr-FR" sz="2200" dirty="0"/>
              <a:t> </a:t>
            </a:r>
            <a:r>
              <a:rPr lang="fr-FR" sz="2200" dirty="0" smtClean="0"/>
              <a:t>mensuel</a:t>
            </a:r>
          </a:p>
          <a:p>
            <a:pPr marL="622300" indent="-266700" algn="just">
              <a:buFont typeface="Wingdings" panose="05000000000000000000" pitchFamily="2" charset="2"/>
              <a:buChar char="q"/>
              <a:defRPr/>
            </a:pPr>
            <a:endParaRPr lang="fr-FR" sz="2200" dirty="0"/>
          </a:p>
          <a:p>
            <a:pPr marL="622300" indent="-266700" algn="just">
              <a:buFont typeface="Wingdings" panose="05000000000000000000" pitchFamily="2" charset="2"/>
              <a:buChar char="q"/>
              <a:defRPr/>
            </a:pPr>
            <a:r>
              <a:rPr lang="fr-FR" sz="2200" b="1" dirty="0" smtClean="0"/>
              <a:t>Information</a:t>
            </a:r>
            <a:r>
              <a:rPr lang="fr-FR" sz="2200" dirty="0" smtClean="0"/>
              <a:t> de la population</a:t>
            </a:r>
            <a:endParaRPr lang="fr-FR" sz="2200" dirty="0"/>
          </a:p>
          <a:p>
            <a:pPr>
              <a:defRPr/>
            </a:pPr>
            <a:endParaRPr lang="fr-FR" altLang="fr-FR" sz="2000" dirty="0" smtClean="0"/>
          </a:p>
          <a:p>
            <a:pPr eaLnBrk="1" hangingPunct="1">
              <a:defRPr/>
            </a:pPr>
            <a:endParaRPr lang="fr-FR" altLang="fr-FR" sz="2000" dirty="0" smtClean="0"/>
          </a:p>
        </p:txBody>
      </p:sp>
    </p:spTree>
    <p:extLst>
      <p:ext uri="{BB962C8B-B14F-4D97-AF65-F5344CB8AC3E}">
        <p14:creationId xmlns:p14="http://schemas.microsoft.com/office/powerpoint/2010/main" val="2601555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304800" y="220663"/>
            <a:ext cx="8153400" cy="760412"/>
          </a:xfrm>
        </p:spPr>
        <p:txBody>
          <a:bodyPr/>
          <a:lstStyle/>
          <a:p>
            <a:pPr marL="0" indent="0" eaLnBrk="1" hangingPunct="1">
              <a:buFontTx/>
              <a:buNone/>
            </a:pPr>
            <a:r>
              <a:rPr lang="fr-FR" altLang="fr-FR" smtClean="0"/>
              <a:t>Bilan de la qualité de l’eau distribuée en 2014</a:t>
            </a:r>
          </a:p>
        </p:txBody>
      </p:sp>
      <p:sp>
        <p:nvSpPr>
          <p:cNvPr id="7171" name="Espace réservé du contenu 2"/>
          <p:cNvSpPr>
            <a:spLocks noGrp="1"/>
          </p:cNvSpPr>
          <p:nvPr>
            <p:ph idx="1"/>
          </p:nvPr>
        </p:nvSpPr>
        <p:spPr>
          <a:xfrm>
            <a:off x="250825" y="981075"/>
            <a:ext cx="8713788" cy="5184775"/>
          </a:xfrm>
        </p:spPr>
        <p:txBody>
          <a:bodyPr/>
          <a:lstStyle/>
          <a:p>
            <a:pPr marL="533400" indent="-533400">
              <a:defRPr/>
            </a:pPr>
            <a:r>
              <a:rPr lang="fr-FR" altLang="fr-FR" sz="2000" b="1" dirty="0" smtClean="0"/>
              <a:t>Le contrôle sanitaire de l’eau, c’est en 2014</a:t>
            </a:r>
            <a:endParaRPr lang="fr-FR" altLang="fr-FR" sz="2000" dirty="0" smtClean="0"/>
          </a:p>
          <a:p>
            <a:pPr lvl="1">
              <a:defRPr/>
            </a:pPr>
            <a:r>
              <a:rPr lang="fr-FR" altLang="fr-FR" sz="2000" dirty="0" smtClean="0"/>
              <a:t>4679 prélèvements d’eau</a:t>
            </a:r>
          </a:p>
          <a:p>
            <a:pPr lvl="1">
              <a:defRPr/>
            </a:pPr>
            <a:r>
              <a:rPr lang="fr-FR" altLang="fr-FR" sz="2000" dirty="0" smtClean="0"/>
              <a:t>90 000 résultats d'analyses à suivre et exploiter</a:t>
            </a:r>
          </a:p>
          <a:p>
            <a:pPr lvl="1">
              <a:defRPr/>
            </a:pPr>
            <a:endParaRPr lang="fr-FR" altLang="fr-FR" dirty="0" smtClean="0"/>
          </a:p>
          <a:p>
            <a:pPr marL="533400" indent="-533400">
              <a:defRPr/>
            </a:pPr>
            <a:r>
              <a:rPr lang="fr-FR" altLang="fr-FR" sz="2000" b="1" dirty="0" smtClean="0"/>
              <a:t>L’eau distribuée a été globalement de bonne qualité en 2014</a:t>
            </a:r>
            <a:endParaRPr lang="fr-FR" altLang="fr-FR" sz="2000" dirty="0" smtClean="0"/>
          </a:p>
          <a:p>
            <a:pPr lvl="1">
              <a:defRPr/>
            </a:pPr>
            <a:r>
              <a:rPr lang="fr-FR" altLang="fr-FR" sz="2000" dirty="0" smtClean="0"/>
              <a:t>100% de la population des Yvelines a été alimentée par une eau de « bonne qualité » bactériologique.</a:t>
            </a:r>
          </a:p>
          <a:p>
            <a:pPr lvl="1">
              <a:defRPr/>
            </a:pPr>
            <a:r>
              <a:rPr lang="fr-FR" altLang="fr-FR" sz="2000" dirty="0" smtClean="0"/>
              <a:t>100% de la population des Yvelines a consommé une eau toujours conforme vis-à-vis du paramètre « fluor ».</a:t>
            </a:r>
          </a:p>
          <a:p>
            <a:pPr lvl="1">
              <a:defRPr/>
            </a:pPr>
            <a:r>
              <a:rPr lang="fr-FR" altLang="fr-FR" sz="2000" dirty="0" smtClean="0"/>
              <a:t>100% de la population des Yvelines a consommé une eau toujours conforme vis-à-vis du paramètre « nitrates ».</a:t>
            </a:r>
          </a:p>
          <a:p>
            <a:pPr lvl="1">
              <a:defRPr/>
            </a:pPr>
            <a:r>
              <a:rPr lang="fr-FR" altLang="fr-FR" sz="2000" dirty="0" smtClean="0"/>
              <a:t>99,63% de la population des Yvelines a consommé une eau toujours conforme vis-à-vis des paramètres « pesticides ».</a:t>
            </a:r>
          </a:p>
          <a:p>
            <a:pPr>
              <a:defRPr/>
            </a:pPr>
            <a:endParaRPr lang="fr-FR" altLang="fr-FR" dirty="0" smtClean="0"/>
          </a:p>
          <a:p>
            <a:pPr eaLnBrk="1" hangingPunct="1">
              <a:defRPr/>
            </a:pPr>
            <a:endParaRPr lang="fr-FR" altLang="fr-FR" dirty="0" smtClean="0"/>
          </a:p>
        </p:txBody>
      </p:sp>
    </p:spTree>
    <p:extLst>
      <p:ext uri="{BB962C8B-B14F-4D97-AF65-F5344CB8AC3E}">
        <p14:creationId xmlns:p14="http://schemas.microsoft.com/office/powerpoint/2010/main" val="216593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1113"/>
            <a:ext cx="5184775" cy="68643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174398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65088"/>
            <a:ext cx="5184775" cy="675957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4529442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1050" y="65088"/>
            <a:ext cx="5257800" cy="66770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36048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01600"/>
            <a:ext cx="5184775" cy="668972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6933063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marL="0" indent="0">
              <a:buFontTx/>
              <a:buNone/>
            </a:pPr>
            <a:r>
              <a:rPr lang="fr-FR" altLang="fr-FR" smtClean="0"/>
              <a:t>Bilan de la qualité de l’eau distribuée en 2014</a:t>
            </a:r>
          </a:p>
        </p:txBody>
      </p:sp>
      <p:pic>
        <p:nvPicPr>
          <p:cNvPr id="112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87675" y="1052513"/>
            <a:ext cx="2879725" cy="411480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ZoneTexte 1"/>
          <p:cNvSpPr txBox="1"/>
          <p:nvPr/>
        </p:nvSpPr>
        <p:spPr>
          <a:xfrm>
            <a:off x="755650" y="5405438"/>
            <a:ext cx="7993063" cy="461962"/>
          </a:xfrm>
          <a:prstGeom prst="rect">
            <a:avLst/>
          </a:prstGeom>
          <a:noFill/>
        </p:spPr>
        <p:txBody>
          <a:bodyPr>
            <a:spAutoFit/>
          </a:bodyPr>
          <a:lstStyle/>
          <a:p>
            <a:pPr>
              <a:defRPr/>
            </a:pPr>
            <a:r>
              <a:rPr lang="fr-FR" b="1" dirty="0">
                <a:latin typeface="+mj-lt"/>
              </a:rPr>
              <a:t>MERCI POUR VOTRE ATTENTION</a:t>
            </a:r>
          </a:p>
        </p:txBody>
      </p:sp>
    </p:spTree>
    <p:extLst>
      <p:ext uri="{BB962C8B-B14F-4D97-AF65-F5344CB8AC3E}">
        <p14:creationId xmlns:p14="http://schemas.microsoft.com/office/powerpoint/2010/main" val="2402469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628800"/>
            <a:ext cx="8153400" cy="4752528"/>
          </a:xfrm>
        </p:spPr>
        <p:txBody>
          <a:bodyPr/>
          <a:lstStyle/>
          <a:p>
            <a:pPr algn="ctr"/>
            <a:r>
              <a:rPr lang="fr-FR" altLang="fr-FR" sz="3000" dirty="0"/>
              <a:t>Création des </a:t>
            </a:r>
            <a:r>
              <a:rPr lang="fr-FR" altLang="fr-FR" sz="3000" dirty="0" err="1"/>
              <a:t>CeGIDD</a:t>
            </a:r>
            <a:r>
              <a:rPr lang="fr-FR" altLang="fr-FR" sz="3600" dirty="0"/>
              <a:t/>
            </a:r>
            <a:br>
              <a:rPr lang="fr-FR" altLang="fr-FR" sz="3600" dirty="0"/>
            </a:br>
            <a:r>
              <a:rPr lang="fr-FR" altLang="fr-FR" sz="2800" dirty="0" smtClean="0"/>
              <a:t/>
            </a:r>
            <a:br>
              <a:rPr lang="fr-FR" altLang="fr-FR" sz="2800" dirty="0" smtClean="0"/>
            </a:br>
            <a:r>
              <a:rPr lang="fr-FR" altLang="fr-FR" sz="2400" dirty="0" smtClean="0">
                <a:solidFill>
                  <a:schemeClr val="accent1"/>
                </a:solidFill>
              </a:rPr>
              <a:t>Ce</a:t>
            </a:r>
            <a:r>
              <a:rPr lang="fr-FR" altLang="fr-FR" sz="2400" dirty="0" smtClean="0"/>
              <a:t>ntres </a:t>
            </a:r>
            <a:r>
              <a:rPr lang="fr-FR" altLang="fr-FR" sz="2400" dirty="0">
                <a:solidFill>
                  <a:schemeClr val="accent1"/>
                </a:solidFill>
              </a:rPr>
              <a:t>G</a:t>
            </a:r>
            <a:r>
              <a:rPr lang="fr-FR" altLang="fr-FR" sz="2400" dirty="0"/>
              <a:t>ratuits d’</a:t>
            </a:r>
            <a:r>
              <a:rPr lang="fr-FR" altLang="fr-FR" sz="2400" dirty="0">
                <a:solidFill>
                  <a:schemeClr val="accent1"/>
                </a:solidFill>
              </a:rPr>
              <a:t>I</a:t>
            </a:r>
            <a:r>
              <a:rPr lang="fr-FR" altLang="fr-FR" sz="2400" dirty="0"/>
              <a:t>nformation, de </a:t>
            </a:r>
            <a:r>
              <a:rPr lang="fr-FR" altLang="fr-FR" sz="2400" dirty="0">
                <a:solidFill>
                  <a:schemeClr val="accent1"/>
                </a:solidFill>
              </a:rPr>
              <a:t>D</a:t>
            </a:r>
            <a:r>
              <a:rPr lang="fr-FR" altLang="fr-FR" sz="2400" dirty="0"/>
              <a:t>épistage et de </a:t>
            </a:r>
            <a:r>
              <a:rPr lang="fr-FR" altLang="fr-FR" sz="2400" dirty="0">
                <a:solidFill>
                  <a:schemeClr val="accent1"/>
                </a:solidFill>
              </a:rPr>
              <a:t>D</a:t>
            </a:r>
            <a:r>
              <a:rPr lang="fr-FR" altLang="fr-FR" sz="2400" dirty="0"/>
              <a:t>iagnostic des infections par les virus de l’immunodéficience humaine et des hépatites virales et des infections sexuellement transmissibles</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2"/>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783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564904"/>
            <a:ext cx="8153400" cy="2016224"/>
          </a:xfrm>
        </p:spPr>
        <p:txBody>
          <a:bodyPr/>
          <a:lstStyle/>
          <a:p>
            <a:pPr marL="0" indent="0" algn="ctr">
              <a:buNone/>
            </a:pPr>
            <a:r>
              <a:rPr lang="fr-FR" sz="3200" dirty="0" smtClean="0"/>
              <a:t>Point sur l’état d’avancement </a:t>
            </a:r>
            <a:br>
              <a:rPr lang="fr-FR" sz="3200" dirty="0" smtClean="0"/>
            </a:br>
            <a:r>
              <a:rPr lang="fr-FR" sz="3200" dirty="0" smtClean="0"/>
              <a:t>de la réforme</a:t>
            </a:r>
            <a:br>
              <a:rPr lang="fr-FR" sz="3200" dirty="0" smtClean="0"/>
            </a:br>
            <a:r>
              <a:rPr lang="fr-FR" sz="3200" dirty="0" smtClean="0"/>
              <a:t/>
            </a:r>
            <a:br>
              <a:rPr lang="fr-FR" sz="3200" dirty="0" smtClean="0"/>
            </a:br>
            <a:r>
              <a:rPr lang="fr-FR" i="1" dirty="0">
                <a:solidFill>
                  <a:srgbClr val="002395"/>
                </a:solidFill>
              </a:rPr>
              <a:t>(article 47 LFSS 2015)</a:t>
            </a:r>
            <a:endParaRPr lang="fr-FR" dirty="0"/>
          </a:p>
        </p:txBody>
      </p:sp>
    </p:spTree>
    <p:extLst>
      <p:ext uri="{BB962C8B-B14F-4D97-AF65-F5344CB8AC3E}">
        <p14:creationId xmlns:p14="http://schemas.microsoft.com/office/powerpoint/2010/main" val="34694116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Sens général de la réforme</a:t>
            </a:r>
            <a:endParaRPr lang="fr-FR" i="1" dirty="0"/>
          </a:p>
        </p:txBody>
      </p:sp>
      <p:sp>
        <p:nvSpPr>
          <p:cNvPr id="3" name="Espace réservé du contenu 2"/>
          <p:cNvSpPr>
            <a:spLocks noGrp="1"/>
          </p:cNvSpPr>
          <p:nvPr>
            <p:ph idx="1"/>
          </p:nvPr>
        </p:nvSpPr>
        <p:spPr>
          <a:xfrm>
            <a:off x="899592" y="1340768"/>
            <a:ext cx="7599040" cy="4680520"/>
          </a:xfrm>
        </p:spPr>
        <p:txBody>
          <a:bodyPr/>
          <a:lstStyle/>
          <a:p>
            <a:pPr marL="531813" lvl="1" indent="-531813" algn="just">
              <a:buClr>
                <a:srgbClr val="FF0000"/>
              </a:buClr>
              <a:buFont typeface="Symbol" pitchFamily="18" charset="2"/>
              <a:buChar char=""/>
            </a:pPr>
            <a:r>
              <a:rPr lang="fr-FR" sz="2000" dirty="0">
                <a:solidFill>
                  <a:srgbClr val="002395"/>
                </a:solidFill>
              </a:rPr>
              <a:t>Une réforme rendue nécessaire du fait de </a:t>
            </a:r>
            <a:r>
              <a:rPr lang="fr-FR" sz="2000" dirty="0" smtClean="0">
                <a:solidFill>
                  <a:srgbClr val="002395"/>
                </a:solidFill>
              </a:rPr>
              <a:t>:</a:t>
            </a:r>
          </a:p>
          <a:p>
            <a:pPr marL="0" lvl="1" indent="0" algn="just">
              <a:buClr>
                <a:srgbClr val="FF0000"/>
              </a:buClr>
              <a:buNone/>
            </a:pPr>
            <a:endParaRPr lang="fr-FR" sz="800" dirty="0">
              <a:solidFill>
                <a:srgbClr val="002395"/>
              </a:solidFill>
            </a:endParaRPr>
          </a:p>
          <a:p>
            <a:pPr marL="1160463" lvl="2" indent="-531813" algn="just">
              <a:buClr>
                <a:srgbClr val="FF0000"/>
              </a:buClr>
              <a:buFont typeface="Symbol" pitchFamily="18" charset="2"/>
              <a:buChar char=""/>
            </a:pPr>
            <a:r>
              <a:rPr lang="fr-FR" sz="1700" dirty="0">
                <a:solidFill>
                  <a:srgbClr val="002395"/>
                </a:solidFill>
              </a:rPr>
              <a:t>L’existence de deux types de structures (CDAG, CIDDIST) aux missions complémentaires, voire </a:t>
            </a:r>
            <a:r>
              <a:rPr lang="fr-FR" sz="1700" dirty="0" smtClean="0">
                <a:solidFill>
                  <a:srgbClr val="002395"/>
                </a:solidFill>
              </a:rPr>
              <a:t>redondantes</a:t>
            </a:r>
          </a:p>
          <a:p>
            <a:pPr marL="628650" lvl="2" indent="0" algn="just">
              <a:buClr>
                <a:srgbClr val="FF0000"/>
              </a:buClr>
              <a:buNone/>
            </a:pPr>
            <a:endParaRPr lang="fr-FR" sz="800" dirty="0">
              <a:solidFill>
                <a:srgbClr val="002395"/>
              </a:solidFill>
            </a:endParaRPr>
          </a:p>
          <a:p>
            <a:pPr marL="1160463" lvl="2" indent="-531813" algn="just">
              <a:buClr>
                <a:srgbClr val="FF0000"/>
              </a:buClr>
              <a:buFont typeface="Symbol" pitchFamily="18" charset="2"/>
              <a:buChar char=""/>
            </a:pPr>
            <a:r>
              <a:rPr lang="fr-FR" sz="1700" dirty="0">
                <a:solidFill>
                  <a:srgbClr val="002395"/>
                </a:solidFill>
              </a:rPr>
              <a:t>La superposition de financements différents (Etat / Assurance Maladie) qui ne sont plus </a:t>
            </a:r>
            <a:r>
              <a:rPr lang="fr-FR" sz="1700" dirty="0" smtClean="0">
                <a:solidFill>
                  <a:srgbClr val="002395"/>
                </a:solidFill>
              </a:rPr>
              <a:t>justifiés</a:t>
            </a:r>
          </a:p>
          <a:p>
            <a:pPr marL="1160463" lvl="2" indent="-531813" algn="just">
              <a:buClr>
                <a:srgbClr val="FF0000"/>
              </a:buClr>
              <a:buFont typeface="Symbol" pitchFamily="18" charset="2"/>
              <a:buChar char=""/>
            </a:pPr>
            <a:endParaRPr lang="fr-FR" sz="1700" dirty="0">
              <a:solidFill>
                <a:srgbClr val="002395"/>
              </a:solidFill>
            </a:endParaRPr>
          </a:p>
          <a:p>
            <a:pPr marL="531813" lvl="1" indent="-531813" algn="just">
              <a:buClr>
                <a:srgbClr val="FF0000"/>
              </a:buClr>
              <a:buFont typeface="Symbol" pitchFamily="18" charset="2"/>
              <a:buChar char=""/>
            </a:pPr>
            <a:r>
              <a:rPr lang="fr-FR" sz="2000" dirty="0">
                <a:solidFill>
                  <a:srgbClr val="002395"/>
                </a:solidFill>
              </a:rPr>
              <a:t>Une réforme visant à </a:t>
            </a:r>
            <a:r>
              <a:rPr lang="fr-FR" sz="2000" dirty="0" smtClean="0">
                <a:solidFill>
                  <a:srgbClr val="002395"/>
                </a:solidFill>
              </a:rPr>
              <a:t>:</a:t>
            </a:r>
          </a:p>
          <a:p>
            <a:pPr marL="0" lvl="1" indent="0" algn="just">
              <a:buClr>
                <a:srgbClr val="FF0000"/>
              </a:buClr>
              <a:buNone/>
            </a:pPr>
            <a:endParaRPr lang="fr-FR" sz="800" dirty="0">
              <a:solidFill>
                <a:srgbClr val="002395"/>
              </a:solidFill>
            </a:endParaRPr>
          </a:p>
          <a:p>
            <a:pPr marL="1160463" lvl="2" indent="-531813" algn="just">
              <a:buClr>
                <a:srgbClr val="FF0000"/>
              </a:buClr>
              <a:buFont typeface="Symbol" pitchFamily="18" charset="2"/>
              <a:buChar char=""/>
            </a:pPr>
            <a:r>
              <a:rPr lang="fr-FR" altLang="fr-FR" sz="1700" dirty="0" smtClean="0">
                <a:solidFill>
                  <a:srgbClr val="002395"/>
                </a:solidFill>
                <a:sym typeface="Wingdings" pitchFamily="2" charset="2"/>
              </a:rPr>
              <a:t>Accroître </a:t>
            </a:r>
            <a:r>
              <a:rPr lang="fr-FR" altLang="fr-FR" sz="1700" dirty="0">
                <a:solidFill>
                  <a:srgbClr val="002395"/>
                </a:solidFill>
                <a:sym typeface="Wingdings" pitchFamily="2" charset="2"/>
              </a:rPr>
              <a:t>l’accessibilité et la qualité de l’offre de prévention et de </a:t>
            </a:r>
            <a:r>
              <a:rPr lang="fr-FR" altLang="fr-FR" sz="1700" dirty="0" smtClean="0">
                <a:solidFill>
                  <a:srgbClr val="002395"/>
                </a:solidFill>
                <a:sym typeface="Wingdings" pitchFamily="2" charset="2"/>
              </a:rPr>
              <a:t>dépistage, notamment des </a:t>
            </a:r>
            <a:r>
              <a:rPr lang="fr-FR" altLang="fr-FR" sz="1700" dirty="0">
                <a:solidFill>
                  <a:srgbClr val="002395"/>
                </a:solidFill>
                <a:sym typeface="Wingdings" pitchFamily="2" charset="2"/>
              </a:rPr>
              <a:t>personnes les plus vulnérables et les plus éloignées de cette </a:t>
            </a:r>
            <a:r>
              <a:rPr lang="fr-FR" altLang="fr-FR" sz="1700" dirty="0" smtClean="0">
                <a:solidFill>
                  <a:srgbClr val="002395"/>
                </a:solidFill>
                <a:sym typeface="Wingdings" pitchFamily="2" charset="2"/>
              </a:rPr>
              <a:t>offre</a:t>
            </a:r>
          </a:p>
          <a:p>
            <a:pPr marL="0" indent="0">
              <a:buNone/>
            </a:pPr>
            <a:endParaRPr lang="fr-FR" altLang="fr-FR" sz="800" dirty="0" smtClean="0">
              <a:solidFill>
                <a:srgbClr val="002395"/>
              </a:solidFill>
              <a:sym typeface="Wingdings" pitchFamily="2" charset="2"/>
            </a:endParaRPr>
          </a:p>
          <a:p>
            <a:pPr marL="1160463" lvl="2" indent="-531813">
              <a:buClr>
                <a:srgbClr val="FF0000"/>
              </a:buClr>
              <a:buFont typeface="Symbol" pitchFamily="18" charset="2"/>
              <a:buChar char=""/>
            </a:pPr>
            <a:r>
              <a:rPr lang="fr-FR" altLang="fr-FR" sz="1700" dirty="0">
                <a:solidFill>
                  <a:srgbClr val="002395"/>
                </a:solidFill>
                <a:sym typeface="Wingdings" pitchFamily="2" charset="2"/>
              </a:rPr>
              <a:t>M</a:t>
            </a:r>
            <a:r>
              <a:rPr lang="fr-FR" altLang="fr-FR" sz="1700" dirty="0" smtClean="0">
                <a:solidFill>
                  <a:srgbClr val="002395"/>
                </a:solidFill>
                <a:sym typeface="Wingdings" pitchFamily="2" charset="2"/>
              </a:rPr>
              <a:t>ieux garantir </a:t>
            </a:r>
            <a:r>
              <a:rPr lang="fr-FR" altLang="fr-FR" sz="1700" dirty="0">
                <a:solidFill>
                  <a:srgbClr val="002395"/>
                </a:solidFill>
                <a:sym typeface="Wingdings" pitchFamily="2" charset="2"/>
              </a:rPr>
              <a:t>la continuité du parcours de soins </a:t>
            </a:r>
            <a:endParaRPr lang="fr-FR" altLang="fr-FR" sz="1700" dirty="0" smtClean="0">
              <a:solidFill>
                <a:srgbClr val="002395"/>
              </a:solidFill>
              <a:sym typeface="Wingdings" pitchFamily="2" charset="2"/>
            </a:endParaRPr>
          </a:p>
          <a:p>
            <a:pPr marL="628650" lvl="2" indent="0">
              <a:buClr>
                <a:srgbClr val="FF0000"/>
              </a:buClr>
              <a:buNone/>
            </a:pPr>
            <a:endParaRPr lang="fr-FR" altLang="fr-FR" sz="800" dirty="0" smtClean="0">
              <a:solidFill>
                <a:srgbClr val="002395"/>
              </a:solidFill>
              <a:sym typeface="Wingdings" pitchFamily="2" charset="2"/>
            </a:endParaRPr>
          </a:p>
          <a:p>
            <a:pPr marL="1160463" lvl="2" indent="-531813">
              <a:buClr>
                <a:srgbClr val="FF0000"/>
              </a:buClr>
              <a:buFont typeface="Symbol" pitchFamily="18" charset="2"/>
              <a:buChar char=""/>
            </a:pPr>
            <a:r>
              <a:rPr lang="fr-FR" altLang="fr-FR" sz="1700" dirty="0" smtClean="0">
                <a:solidFill>
                  <a:srgbClr val="002395"/>
                </a:solidFill>
              </a:rPr>
              <a:t>Simplifier </a:t>
            </a:r>
            <a:r>
              <a:rPr lang="fr-FR" altLang="fr-FR" sz="1700" dirty="0">
                <a:solidFill>
                  <a:srgbClr val="002395"/>
                </a:solidFill>
              </a:rPr>
              <a:t>le régime juridique et financier de la structure et ainsi </a:t>
            </a:r>
            <a:r>
              <a:rPr lang="fr-FR" altLang="fr-FR" sz="1700" dirty="0">
                <a:solidFill>
                  <a:srgbClr val="002395"/>
                </a:solidFill>
                <a:sym typeface="Wingdings" pitchFamily="2" charset="2"/>
              </a:rPr>
              <a:t>faciliter son pilotage et son </a:t>
            </a:r>
            <a:r>
              <a:rPr lang="fr-FR" altLang="fr-FR" sz="1700" dirty="0" smtClean="0">
                <a:solidFill>
                  <a:srgbClr val="002395"/>
                </a:solidFill>
                <a:sym typeface="Wingdings" pitchFamily="2" charset="2"/>
              </a:rPr>
              <a:t>suivi</a:t>
            </a:r>
            <a:endParaRPr lang="fr-FR" sz="1700" dirty="0">
              <a:solidFill>
                <a:srgbClr val="002395"/>
              </a:solidFill>
            </a:endParaRPr>
          </a:p>
          <a:p>
            <a:endParaRPr lang="fr-FR" altLang="fr-FR" sz="2000" b="1" dirty="0">
              <a:solidFill>
                <a:srgbClr val="002395"/>
              </a:solidFill>
              <a:sym typeface="Wingdings" pitchFamily="2" charset="2"/>
            </a:endParaRPr>
          </a:p>
          <a:p>
            <a:pPr lvl="1"/>
            <a:endParaRPr lang="fr-FR" altLang="fr-FR" sz="1600" b="1" dirty="0" smtClean="0">
              <a:solidFill>
                <a:srgbClr val="002395"/>
              </a:solidFill>
            </a:endParaRPr>
          </a:p>
          <a:p>
            <a:endParaRPr lang="fr-FR" dirty="0"/>
          </a:p>
        </p:txBody>
      </p:sp>
    </p:spTree>
    <p:extLst>
      <p:ext uri="{BB962C8B-B14F-4D97-AF65-F5344CB8AC3E}">
        <p14:creationId xmlns:p14="http://schemas.microsoft.com/office/powerpoint/2010/main" val="852055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412776"/>
            <a:ext cx="8424936" cy="2808312"/>
          </a:xfrm>
        </p:spPr>
        <p:txBody>
          <a:bodyPr/>
          <a:lstStyle/>
          <a:p>
            <a:r>
              <a:rPr lang="fr-FR" sz="3200" dirty="0" smtClean="0">
                <a:solidFill>
                  <a:schemeClr val="accent6"/>
                </a:solidFill>
              </a:rPr>
              <a:t>La restructuration du secteur médico-social</a:t>
            </a:r>
            <a:r>
              <a:rPr lang="fr-FR" dirty="0">
                <a:solidFill>
                  <a:srgbClr val="92D050"/>
                </a:solidFill>
              </a:rPr>
              <a:t/>
            </a:r>
            <a:br>
              <a:rPr lang="fr-FR" dirty="0">
                <a:solidFill>
                  <a:srgbClr val="92D050"/>
                </a:solidFill>
              </a:rPr>
            </a:b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450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Calendrier actuel de mise en œuvre de la réforme</a:t>
            </a:r>
            <a:endParaRPr lang="fr-FR" sz="2400" dirty="0"/>
          </a:p>
        </p:txBody>
      </p:sp>
      <p:sp>
        <p:nvSpPr>
          <p:cNvPr id="3" name="Espace réservé du contenu 2"/>
          <p:cNvSpPr>
            <a:spLocks noGrp="1"/>
          </p:cNvSpPr>
          <p:nvPr>
            <p:ph idx="1"/>
          </p:nvPr>
        </p:nvSpPr>
        <p:spPr>
          <a:xfrm>
            <a:off x="571111" y="1412776"/>
            <a:ext cx="8208912" cy="4104456"/>
          </a:xfrm>
        </p:spPr>
        <p:txBody>
          <a:bodyPr/>
          <a:lstStyle/>
          <a:p>
            <a:r>
              <a:rPr lang="fr-FR" sz="1800" b="1" dirty="0">
                <a:solidFill>
                  <a:srgbClr val="002395"/>
                </a:solidFill>
                <a:latin typeface="+mj-lt"/>
                <a:ea typeface="+mj-ea"/>
                <a:cs typeface="+mj-cs"/>
              </a:rPr>
              <a:t>22 décembre 2014 </a:t>
            </a:r>
            <a:r>
              <a:rPr lang="fr-FR" sz="1800" dirty="0">
                <a:solidFill>
                  <a:srgbClr val="002395"/>
                </a:solidFill>
                <a:latin typeface="+mj-lt"/>
                <a:ea typeface="+mj-ea"/>
                <a:cs typeface="+mj-cs"/>
              </a:rPr>
              <a:t>: Publication de la LFSS (article 47</a:t>
            </a:r>
            <a:r>
              <a:rPr lang="fr-FR" sz="1800" dirty="0" smtClean="0">
                <a:solidFill>
                  <a:srgbClr val="002395"/>
                </a:solidFill>
                <a:latin typeface="+mj-lt"/>
                <a:ea typeface="+mj-ea"/>
                <a:cs typeface="+mj-cs"/>
              </a:rPr>
              <a:t>)</a:t>
            </a:r>
          </a:p>
          <a:p>
            <a:pPr marL="0" indent="0">
              <a:buNone/>
            </a:pPr>
            <a:endParaRPr lang="fr-FR" sz="800" dirty="0">
              <a:solidFill>
                <a:srgbClr val="002395"/>
              </a:solidFill>
              <a:latin typeface="+mj-lt"/>
              <a:ea typeface="+mj-ea"/>
              <a:cs typeface="+mj-cs"/>
            </a:endParaRPr>
          </a:p>
          <a:p>
            <a:pPr algn="just"/>
            <a:r>
              <a:rPr lang="fr-FR" sz="1800" dirty="0" smtClean="0">
                <a:solidFill>
                  <a:srgbClr val="002395"/>
                </a:solidFill>
                <a:latin typeface="+mj-lt"/>
                <a:ea typeface="+mj-ea"/>
                <a:cs typeface="+mj-cs"/>
              </a:rPr>
              <a:t>Publication </a:t>
            </a:r>
            <a:r>
              <a:rPr lang="fr-FR" sz="1800" dirty="0">
                <a:solidFill>
                  <a:srgbClr val="002395"/>
                </a:solidFill>
                <a:latin typeface="+mj-lt"/>
                <a:ea typeface="+mj-ea"/>
                <a:cs typeface="+mj-cs"/>
              </a:rPr>
              <a:t>des décrets et </a:t>
            </a:r>
            <a:r>
              <a:rPr lang="fr-FR" sz="1800" dirty="0" smtClean="0">
                <a:solidFill>
                  <a:srgbClr val="002395"/>
                </a:solidFill>
                <a:latin typeface="+mj-lt"/>
                <a:ea typeface="+mj-ea"/>
                <a:cs typeface="+mj-cs"/>
              </a:rPr>
              <a:t>arrêté : en attente (initialement prévu en 03/2015)</a:t>
            </a:r>
          </a:p>
          <a:p>
            <a:pPr marL="0" indent="0">
              <a:buNone/>
            </a:pPr>
            <a:endParaRPr lang="fr-FR" sz="800" dirty="0">
              <a:solidFill>
                <a:srgbClr val="002395"/>
              </a:solidFill>
              <a:latin typeface="+mj-lt"/>
              <a:ea typeface="+mj-ea"/>
              <a:cs typeface="+mj-cs"/>
            </a:endParaRPr>
          </a:p>
          <a:p>
            <a:r>
              <a:rPr lang="fr-FR" sz="1800" dirty="0">
                <a:solidFill>
                  <a:srgbClr val="002395"/>
                </a:solidFill>
                <a:latin typeface="+mj-lt"/>
                <a:ea typeface="+mj-ea"/>
                <a:cs typeface="+mj-cs"/>
              </a:rPr>
              <a:t>A partir de la publication des textes règlementaires </a:t>
            </a:r>
            <a:r>
              <a:rPr lang="fr-FR" sz="1800" dirty="0" smtClean="0">
                <a:solidFill>
                  <a:srgbClr val="002395"/>
                </a:solidFill>
                <a:latin typeface="+mj-lt"/>
                <a:ea typeface="+mj-ea"/>
                <a:cs typeface="+mj-cs"/>
              </a:rPr>
              <a:t>: </a:t>
            </a:r>
          </a:p>
          <a:p>
            <a:pPr lvl="1" algn="just"/>
            <a:r>
              <a:rPr lang="fr-FR" sz="1800" dirty="0" smtClean="0">
                <a:solidFill>
                  <a:srgbClr val="002395"/>
                </a:solidFill>
                <a:latin typeface="+mj-lt"/>
                <a:ea typeface="+mj-ea"/>
                <a:cs typeface="+mj-cs"/>
              </a:rPr>
              <a:t>Phase de dépôt </a:t>
            </a:r>
            <a:r>
              <a:rPr lang="fr-FR" sz="1800" dirty="0">
                <a:solidFill>
                  <a:srgbClr val="002395"/>
                </a:solidFill>
                <a:latin typeface="+mj-lt"/>
                <a:ea typeface="+mj-ea"/>
                <a:cs typeface="+mj-cs"/>
              </a:rPr>
              <a:t>des demandes </a:t>
            </a:r>
            <a:r>
              <a:rPr lang="fr-FR" sz="1800" dirty="0" smtClean="0">
                <a:solidFill>
                  <a:srgbClr val="002395"/>
                </a:solidFill>
                <a:latin typeface="+mj-lt"/>
                <a:ea typeface="+mj-ea"/>
                <a:cs typeface="+mj-cs"/>
              </a:rPr>
              <a:t>d’habilitation (avec report de la date limite de dépôt initiale du 30 avril 2015)</a:t>
            </a:r>
            <a:endParaRPr lang="fr-FR" sz="1800" dirty="0">
              <a:solidFill>
                <a:srgbClr val="002395"/>
              </a:solidFill>
              <a:latin typeface="+mj-lt"/>
              <a:ea typeface="+mj-ea"/>
              <a:cs typeface="+mj-cs"/>
            </a:endParaRPr>
          </a:p>
          <a:p>
            <a:pPr lvl="1" algn="just"/>
            <a:r>
              <a:rPr lang="fr-FR" sz="1800" dirty="0" smtClean="0">
                <a:solidFill>
                  <a:srgbClr val="002395"/>
                </a:solidFill>
                <a:latin typeface="+mj-lt"/>
                <a:ea typeface="+mj-ea"/>
                <a:cs typeface="+mj-cs"/>
              </a:rPr>
              <a:t>Puis phase d’instruction des demandes d’habilitation par l’ARS</a:t>
            </a:r>
          </a:p>
          <a:p>
            <a:pPr marL="0" indent="0">
              <a:buNone/>
            </a:pPr>
            <a:endParaRPr lang="fr-FR" sz="800" dirty="0">
              <a:solidFill>
                <a:srgbClr val="002395"/>
              </a:solidFill>
              <a:latin typeface="+mj-lt"/>
              <a:ea typeface="+mj-ea"/>
              <a:cs typeface="+mj-cs"/>
            </a:endParaRPr>
          </a:p>
          <a:p>
            <a:r>
              <a:rPr lang="fr-FR" sz="1800" b="1" dirty="0" smtClean="0">
                <a:solidFill>
                  <a:srgbClr val="002395"/>
                </a:solidFill>
                <a:latin typeface="+mj-lt"/>
                <a:ea typeface="+mj-ea"/>
                <a:cs typeface="+mj-cs"/>
              </a:rPr>
              <a:t>1</a:t>
            </a:r>
            <a:r>
              <a:rPr lang="fr-FR" sz="1800" b="1" baseline="30000" dirty="0" smtClean="0">
                <a:solidFill>
                  <a:srgbClr val="002395"/>
                </a:solidFill>
                <a:latin typeface="+mj-lt"/>
                <a:ea typeface="+mj-ea"/>
                <a:cs typeface="+mj-cs"/>
              </a:rPr>
              <a:t>er</a:t>
            </a:r>
            <a:r>
              <a:rPr lang="fr-FR" sz="1800" b="1" dirty="0" smtClean="0">
                <a:solidFill>
                  <a:srgbClr val="002395"/>
                </a:solidFill>
                <a:latin typeface="+mj-lt"/>
                <a:ea typeface="+mj-ea"/>
                <a:cs typeface="+mj-cs"/>
              </a:rPr>
              <a:t> janvier 2016 </a:t>
            </a:r>
            <a:r>
              <a:rPr lang="fr-FR" sz="1800" dirty="0" smtClean="0">
                <a:solidFill>
                  <a:srgbClr val="002395"/>
                </a:solidFill>
                <a:latin typeface="+mj-lt"/>
                <a:ea typeface="+mj-ea"/>
                <a:cs typeface="+mj-cs"/>
              </a:rPr>
              <a:t>: Entrée en vigueur de l’habilitation</a:t>
            </a:r>
          </a:p>
          <a:p>
            <a:pPr marL="0" indent="0">
              <a:buNone/>
            </a:pPr>
            <a:endParaRPr lang="fr-FR" sz="800" dirty="0" smtClean="0">
              <a:solidFill>
                <a:srgbClr val="002395"/>
              </a:solidFill>
              <a:latin typeface="+mj-lt"/>
              <a:ea typeface="+mj-ea"/>
              <a:cs typeface="+mj-cs"/>
            </a:endParaRPr>
          </a:p>
          <a:p>
            <a:pPr marL="0" indent="0">
              <a:buNone/>
            </a:pPr>
            <a:endParaRPr lang="fr-FR" sz="800" dirty="0" smtClean="0">
              <a:solidFill>
                <a:srgbClr val="002395"/>
              </a:solidFill>
              <a:latin typeface="+mj-lt"/>
              <a:ea typeface="+mj-ea"/>
              <a:cs typeface="+mj-cs"/>
            </a:endParaRPr>
          </a:p>
          <a:p>
            <a:pPr marL="0" indent="0" algn="just">
              <a:buNone/>
            </a:pPr>
            <a:r>
              <a:rPr lang="fr-FR" sz="1800" b="1" dirty="0">
                <a:solidFill>
                  <a:srgbClr val="002395"/>
                </a:solidFill>
                <a:latin typeface="+mj-lt"/>
              </a:rPr>
              <a:t>Jusqu’au 31 décembre 2015, </a:t>
            </a:r>
            <a:r>
              <a:rPr lang="fr-FR" sz="1800" dirty="0">
                <a:solidFill>
                  <a:srgbClr val="002395"/>
                </a:solidFill>
                <a:latin typeface="+mj-lt"/>
              </a:rPr>
              <a:t>les CDAG et CIDDIST actuels poursuivent  leurs activités sous couvert de leurs habilitations ou conventions délivrées avant la LFSS 2015</a:t>
            </a:r>
            <a:endParaRPr lang="fr-FR" sz="1800" dirty="0">
              <a:solidFill>
                <a:srgbClr val="002395"/>
              </a:solidFill>
              <a:latin typeface="+mj-lt"/>
              <a:ea typeface="+mj-ea"/>
              <a:cs typeface="+mj-cs"/>
            </a:endParaRPr>
          </a:p>
          <a:p>
            <a:pPr marL="0" indent="0">
              <a:buNone/>
            </a:pPr>
            <a:endParaRPr lang="fr-FR" sz="1800" dirty="0">
              <a:solidFill>
                <a:srgbClr val="002395"/>
              </a:solidFill>
              <a:latin typeface="+mj-lt"/>
              <a:ea typeface="+mj-ea"/>
              <a:cs typeface="+mj-cs"/>
            </a:endParaRPr>
          </a:p>
          <a:p>
            <a:endParaRPr lang="fr-FR" dirty="0"/>
          </a:p>
        </p:txBody>
      </p:sp>
      <p:sp>
        <p:nvSpPr>
          <p:cNvPr id="4" name="Rectangle 3"/>
          <p:cNvSpPr/>
          <p:nvPr/>
        </p:nvSpPr>
        <p:spPr>
          <a:xfrm>
            <a:off x="463099" y="5661248"/>
            <a:ext cx="8424936" cy="553998"/>
          </a:xfrm>
          <a:prstGeom prst="rect">
            <a:avLst/>
          </a:prstGeom>
        </p:spPr>
        <p:txBody>
          <a:bodyPr wrap="square">
            <a:spAutoFit/>
          </a:bodyPr>
          <a:lstStyle/>
          <a:p>
            <a:pPr marL="0" indent="0" algn="just">
              <a:spcAft>
                <a:spcPts val="544"/>
              </a:spcAft>
              <a:buFontTx/>
              <a:buNone/>
              <a:defRPr/>
            </a:pPr>
            <a:r>
              <a:rPr lang="fr-FR" i="1" dirty="0"/>
              <a:t>N.B : A titre dérogatoire, les dispositions législatives prévoient la possibilité d’une habilitation provisoire de deux ans pour les centres qui ne seraient pas en mesure, au jour de la prise d’effet de l’habilitation, d'effectuer l'ensemble des activités de CeGIDD. Sous réserve de régulariser les conditions nécessaires à l'exercice de l'ensemble des activités dans ce délai de deux ans. </a:t>
            </a:r>
            <a:endParaRPr lang="fr-FR" sz="200" b="1" dirty="0">
              <a:sym typeface="Wingdings" pitchFamily="2" charset="2"/>
            </a:endParaRPr>
          </a:p>
        </p:txBody>
      </p:sp>
    </p:spTree>
    <p:extLst>
      <p:ext uri="{BB962C8B-B14F-4D97-AF65-F5344CB8AC3E}">
        <p14:creationId xmlns:p14="http://schemas.microsoft.com/office/powerpoint/2010/main" val="3953576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564904"/>
            <a:ext cx="8153400" cy="1143000"/>
          </a:xfrm>
        </p:spPr>
        <p:txBody>
          <a:bodyPr/>
          <a:lstStyle/>
          <a:p>
            <a:pPr marL="0" indent="0" algn="ctr">
              <a:buNone/>
            </a:pPr>
            <a:r>
              <a:rPr lang="fr-FR" sz="3200" dirty="0" smtClean="0"/>
              <a:t>Mise en œuvre de la réforme sur le territoire des Yvelines</a:t>
            </a:r>
            <a:endParaRPr lang="fr-FR" sz="3200" dirty="0"/>
          </a:p>
        </p:txBody>
      </p:sp>
    </p:spTree>
    <p:extLst>
      <p:ext uri="{BB962C8B-B14F-4D97-AF65-F5344CB8AC3E}">
        <p14:creationId xmlns:p14="http://schemas.microsoft.com/office/powerpoint/2010/main" val="3160391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cteur droit 2"/>
          <p:cNvCxnSpPr/>
          <p:nvPr/>
        </p:nvCxnSpPr>
        <p:spPr bwMode="auto">
          <a:xfrm>
            <a:off x="2201176" y="759361"/>
            <a:ext cx="2290794" cy="827411"/>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itre 4"/>
          <p:cNvSpPr>
            <a:spLocks noGrp="1"/>
          </p:cNvSpPr>
          <p:nvPr>
            <p:ph type="title"/>
          </p:nvPr>
        </p:nvSpPr>
        <p:spPr>
          <a:xfrm>
            <a:off x="899592" y="0"/>
            <a:ext cx="7992888" cy="607337"/>
          </a:xfrm>
        </p:spPr>
        <p:txBody>
          <a:bodyPr/>
          <a:lstStyle/>
          <a:p>
            <a:r>
              <a:rPr lang="fr-FR" sz="2400" dirty="0" smtClean="0"/>
              <a:t>Répartition actuelle de l’offre sur le territoire</a:t>
            </a:r>
            <a:endParaRPr lang="fr-FR" sz="2400" dirty="0"/>
          </a:p>
        </p:txBody>
      </p:sp>
      <p:pic>
        <p:nvPicPr>
          <p:cNvPr id="2051" name="Picture 3" descr="C:\Users\nrabierthoreau\AppData\Local\Microsoft\Windows\Temporary Internet Files\Content.Outlook\Z5HQH0M4\CDAG_CIDDIST78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176" y="476672"/>
            <a:ext cx="554461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452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Phase de concertation territoriale : en cours</a:t>
            </a:r>
            <a:endParaRPr lang="fr-FR" sz="2400" dirty="0"/>
          </a:p>
        </p:txBody>
      </p:sp>
      <p:sp>
        <p:nvSpPr>
          <p:cNvPr id="3" name="Espace réservé du contenu 2"/>
          <p:cNvSpPr>
            <a:spLocks noGrp="1"/>
          </p:cNvSpPr>
          <p:nvPr>
            <p:ph idx="1"/>
          </p:nvPr>
        </p:nvSpPr>
        <p:spPr>
          <a:xfrm>
            <a:off x="611560" y="1556792"/>
            <a:ext cx="7846640" cy="4321845"/>
          </a:xfrm>
        </p:spPr>
        <p:txBody>
          <a:bodyPr/>
          <a:lstStyle/>
          <a:p>
            <a:r>
              <a:rPr lang="fr-FR" sz="2000" dirty="0" smtClean="0">
                <a:solidFill>
                  <a:srgbClr val="002395"/>
                </a:solidFill>
              </a:rPr>
              <a:t>2 réunions de concertation à la DT 78 :</a:t>
            </a:r>
          </a:p>
          <a:p>
            <a:pPr lvl="1"/>
            <a:r>
              <a:rPr lang="fr-FR" sz="1800" dirty="0">
                <a:solidFill>
                  <a:srgbClr val="002395"/>
                </a:solidFill>
              </a:rPr>
              <a:t>le 19 mars 2015 </a:t>
            </a:r>
          </a:p>
          <a:p>
            <a:pPr lvl="1"/>
            <a:r>
              <a:rPr lang="fr-FR" sz="1800" dirty="0">
                <a:solidFill>
                  <a:srgbClr val="002395"/>
                </a:solidFill>
              </a:rPr>
              <a:t>le 23 juin 2015 </a:t>
            </a:r>
          </a:p>
          <a:p>
            <a:pPr marL="0" indent="0">
              <a:buNone/>
            </a:pPr>
            <a:endParaRPr lang="fr-FR" sz="2000" dirty="0" smtClean="0">
              <a:solidFill>
                <a:srgbClr val="002395"/>
              </a:solidFill>
            </a:endParaRPr>
          </a:p>
          <a:p>
            <a:r>
              <a:rPr lang="fr-FR" sz="2000" dirty="0" smtClean="0">
                <a:solidFill>
                  <a:srgbClr val="002395"/>
                </a:solidFill>
              </a:rPr>
              <a:t>Invitation </a:t>
            </a:r>
            <a:r>
              <a:rPr lang="fr-FR" sz="2000" dirty="0">
                <a:solidFill>
                  <a:srgbClr val="002395"/>
                </a:solidFill>
              </a:rPr>
              <a:t>des structures CDAG et CIDDIST actuelles du département, de la CPAM 78, des fédérations d’établissements de santé et de centres de santé, du CD 78, du COREVIH IDF </a:t>
            </a:r>
            <a:r>
              <a:rPr lang="fr-FR" sz="2000" dirty="0" smtClean="0">
                <a:solidFill>
                  <a:srgbClr val="002395"/>
                </a:solidFill>
              </a:rPr>
              <a:t>Ouest</a:t>
            </a:r>
          </a:p>
          <a:p>
            <a:endParaRPr lang="fr-FR" sz="2000" dirty="0">
              <a:solidFill>
                <a:srgbClr val="002395"/>
              </a:solidFill>
            </a:endParaRPr>
          </a:p>
          <a:p>
            <a:r>
              <a:rPr lang="fr-FR" sz="2000" dirty="0" smtClean="0">
                <a:solidFill>
                  <a:srgbClr val="002395"/>
                </a:solidFill>
              </a:rPr>
              <a:t>En vue d’un </a:t>
            </a:r>
            <a:r>
              <a:rPr lang="fr-FR" sz="2000" dirty="0">
                <a:solidFill>
                  <a:srgbClr val="002395"/>
                </a:solidFill>
              </a:rPr>
              <a:t>projet de préfiguration territoriale </a:t>
            </a:r>
          </a:p>
          <a:p>
            <a:endParaRPr lang="fr-FR" sz="2000" dirty="0">
              <a:solidFill>
                <a:srgbClr val="002395"/>
              </a:solidFill>
            </a:endParaRPr>
          </a:p>
          <a:p>
            <a:endParaRPr lang="fr-FR" sz="2000" dirty="0" smtClean="0">
              <a:solidFill>
                <a:srgbClr val="002395"/>
              </a:solidFill>
            </a:endParaRPr>
          </a:p>
          <a:p>
            <a:endParaRPr lang="fr-FR" sz="2000" dirty="0" smtClean="0">
              <a:solidFill>
                <a:srgbClr val="002395"/>
              </a:solidFill>
            </a:endParaRPr>
          </a:p>
          <a:p>
            <a:pPr marL="0" indent="0">
              <a:buNone/>
            </a:pPr>
            <a:endParaRPr lang="fr-FR" sz="800" dirty="0" smtClean="0">
              <a:solidFill>
                <a:srgbClr val="002395"/>
              </a:solidFill>
            </a:endParaRPr>
          </a:p>
          <a:p>
            <a:pPr marL="900113" lvl="1" indent="0">
              <a:buNone/>
            </a:pPr>
            <a:endParaRPr lang="fr-FR" sz="1800" dirty="0" smtClean="0">
              <a:solidFill>
                <a:srgbClr val="002395"/>
              </a:solidFill>
            </a:endParaRPr>
          </a:p>
          <a:p>
            <a:pPr marL="900113" lvl="1" indent="0">
              <a:buNone/>
            </a:pPr>
            <a:endParaRPr lang="fr-FR" dirty="0" smtClean="0"/>
          </a:p>
        </p:txBody>
      </p:sp>
    </p:spTree>
    <p:extLst>
      <p:ext uri="{BB962C8B-B14F-4D97-AF65-F5344CB8AC3E}">
        <p14:creationId xmlns:p14="http://schemas.microsoft.com/office/powerpoint/2010/main" val="1869235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708920"/>
            <a:ext cx="7772400" cy="1362075"/>
          </a:xfrm>
        </p:spPr>
        <p:txBody>
          <a:bodyPr/>
          <a:lstStyle/>
          <a:p>
            <a:pPr marL="0" indent="0">
              <a:buNone/>
            </a:pPr>
            <a:r>
              <a:rPr lang="fr-FR" dirty="0" smtClean="0"/>
              <a:t>MERCI DE VOTRE ATTENTION</a:t>
            </a:r>
            <a:endParaRPr lang="fr-FR" dirty="0"/>
          </a:p>
        </p:txBody>
      </p:sp>
    </p:spTree>
    <p:extLst>
      <p:ext uri="{BB962C8B-B14F-4D97-AF65-F5344CB8AC3E}">
        <p14:creationId xmlns:p14="http://schemas.microsoft.com/office/powerpoint/2010/main" val="819722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nvPr>
        </p:nvSpPr>
        <p:spPr/>
        <p:txBody>
          <a:bodyPr/>
          <a:lstStyle/>
          <a:p>
            <a:endParaRPr lang="fr-FR" dirty="0"/>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55</a:t>
            </a:fld>
            <a:endParaRPr lang="fr-FR">
              <a:solidFill>
                <a:prstClr val="white"/>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197" y="1866146"/>
            <a:ext cx="5688631" cy="1872801"/>
          </a:xfrm>
          <a:prstGeom prst="rect">
            <a:avLst/>
          </a:prstGeom>
        </p:spPr>
      </p:pic>
      <p:sp>
        <p:nvSpPr>
          <p:cNvPr id="9" name="Titre 8"/>
          <p:cNvSpPr>
            <a:spLocks noGrp="1"/>
          </p:cNvSpPr>
          <p:nvPr>
            <p:ph type="title"/>
          </p:nvPr>
        </p:nvSpPr>
        <p:spPr/>
        <p:txBody>
          <a:bodyPr/>
          <a:lstStyle/>
          <a:p>
            <a:endParaRPr lang="fr-FR"/>
          </a:p>
        </p:txBody>
      </p:sp>
    </p:spTree>
    <p:extLst>
      <p:ext uri="{BB962C8B-B14F-4D97-AF65-F5344CB8AC3E}">
        <p14:creationId xmlns:p14="http://schemas.microsoft.com/office/powerpoint/2010/main" val="32204691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123729" y="490213"/>
            <a:ext cx="6563071" cy="529272"/>
          </a:xfrm>
        </p:spPr>
        <p:txBody>
          <a:bodyPr>
            <a:normAutofit fontScale="90000"/>
          </a:bodyPr>
          <a:lstStyle/>
          <a:p>
            <a:r>
              <a:rPr lang="fr-FR" dirty="0"/>
              <a:t>Un site unique, de </a:t>
            </a:r>
            <a:r>
              <a:rPr lang="fr-FR" dirty="0" smtClean="0"/>
              <a:t>référence, sur les hôpitaux</a:t>
            </a:r>
            <a:endParaRPr lang="fr-FR" dirty="0"/>
          </a:p>
        </p:txBody>
      </p:sp>
      <p:sp>
        <p:nvSpPr>
          <p:cNvPr id="7" name="Espace réservé du contenu 6"/>
          <p:cNvSpPr>
            <a:spLocks noGrp="1"/>
          </p:cNvSpPr>
          <p:nvPr>
            <p:ph idx="1"/>
          </p:nvPr>
        </p:nvSpPr>
        <p:spPr>
          <a:xfrm>
            <a:off x="1115616" y="2204864"/>
            <a:ext cx="7571184" cy="3921299"/>
          </a:xfrm>
        </p:spPr>
        <p:txBody>
          <a:bodyPr>
            <a:normAutofit/>
          </a:bodyPr>
          <a:lstStyle/>
          <a:p>
            <a:pPr marL="0" indent="0">
              <a:buNone/>
            </a:pPr>
            <a:r>
              <a:rPr lang="fr-FR" dirty="0" smtClean="0"/>
              <a:t>Mis en place par la HAS</a:t>
            </a:r>
          </a:p>
          <a:p>
            <a:pPr marL="0" indent="0">
              <a:buNone/>
            </a:pPr>
            <a:r>
              <a:rPr lang="fr-FR" dirty="0" smtClean="0"/>
              <a:t>A destination des usagers &amp; patients et de leurs représentants  </a:t>
            </a:r>
          </a:p>
          <a:p>
            <a:pPr marL="0" indent="0">
              <a:buNone/>
            </a:pPr>
            <a:r>
              <a:rPr lang="fr-FR" dirty="0" smtClean="0"/>
              <a:t>Sur les hôpitaux (indicateurs qualité, volume d’activité – année 2012)</a:t>
            </a:r>
          </a:p>
        </p:txBody>
      </p:sp>
      <p:sp>
        <p:nvSpPr>
          <p:cNvPr id="4" name="Espace réservé de la date 3"/>
          <p:cNvSpPr>
            <a:spLocks noGrp="1"/>
          </p:cNvSpPr>
          <p:nvPr>
            <p:ph type="dt" sz="half" idx="10"/>
          </p:nvPr>
        </p:nvSpPr>
        <p:spPr/>
        <p:txBody>
          <a:bodyPr/>
          <a:lstStyle/>
          <a:p>
            <a:fld id="{45D4F221-950F-4D21-BF8B-4C4DDB3A8114}" type="datetime4">
              <a:rPr lang="fr-FR" smtClean="0">
                <a:solidFill>
                  <a:prstClr val="white"/>
                </a:solidFill>
              </a:rPr>
              <a:pPr/>
              <a:t>30 juin 2015</a:t>
            </a:fld>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56</a:t>
            </a:fld>
            <a:endParaRPr lang="fr-FR">
              <a:solidFill>
                <a:prstClr val="white"/>
              </a:solidFill>
            </a:endParaRPr>
          </a:p>
        </p:txBody>
      </p:sp>
    </p:spTree>
    <p:extLst>
      <p:ext uri="{BB962C8B-B14F-4D97-AF65-F5344CB8AC3E}">
        <p14:creationId xmlns:p14="http://schemas.microsoft.com/office/powerpoint/2010/main" val="1257659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8966" y="201097"/>
            <a:ext cx="6563071" cy="529272"/>
          </a:xfrm>
        </p:spPr>
        <p:txBody>
          <a:bodyPr>
            <a:noAutofit/>
          </a:bodyPr>
          <a:lstStyle/>
          <a:p>
            <a:r>
              <a:rPr lang="fr-FR" sz="2800" dirty="0"/>
              <a:t>Exemple : </a:t>
            </a:r>
            <a:r>
              <a:rPr lang="fr-FR" sz="2800" dirty="0" smtClean="0"/>
              <a:t>indicateurs Sécurité du patient</a:t>
            </a:r>
            <a:endParaRPr lang="fr-FR" sz="2800" dirty="0"/>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57</a:t>
            </a:fld>
            <a:endParaRPr lang="fr-FR">
              <a:solidFill>
                <a:prstClr val="white"/>
              </a:solidFill>
            </a:endParaRPr>
          </a:p>
        </p:txBody>
      </p:sp>
      <p:pic>
        <p:nvPicPr>
          <p:cNvPr id="7" name="Image 6"/>
          <p:cNvPicPr>
            <a:picLocks noChangeAspect="1"/>
          </p:cNvPicPr>
          <p:nvPr/>
        </p:nvPicPr>
        <p:blipFill>
          <a:blip r:embed="rId2"/>
          <a:stretch>
            <a:fillRect/>
          </a:stretch>
        </p:blipFill>
        <p:spPr>
          <a:xfrm>
            <a:off x="109537" y="817800"/>
            <a:ext cx="8924925" cy="5562600"/>
          </a:xfrm>
          <a:prstGeom prst="rect">
            <a:avLst/>
          </a:prstGeom>
        </p:spPr>
      </p:pic>
    </p:spTree>
    <p:extLst>
      <p:ext uri="{BB962C8B-B14F-4D97-AF65-F5344CB8AC3E}">
        <p14:creationId xmlns:p14="http://schemas.microsoft.com/office/powerpoint/2010/main" val="70390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58</a:t>
            </a:fld>
            <a:endParaRPr lang="fr-FR">
              <a:solidFill>
                <a:prstClr val="white"/>
              </a:solidFill>
            </a:endParaRPr>
          </a:p>
        </p:txBody>
      </p:sp>
      <p:pic>
        <p:nvPicPr>
          <p:cNvPr id="6" name="Image 5"/>
          <p:cNvPicPr>
            <a:picLocks noChangeAspect="1"/>
          </p:cNvPicPr>
          <p:nvPr/>
        </p:nvPicPr>
        <p:blipFill>
          <a:blip r:embed="rId2"/>
          <a:stretch>
            <a:fillRect/>
          </a:stretch>
        </p:blipFill>
        <p:spPr>
          <a:xfrm>
            <a:off x="574563" y="980728"/>
            <a:ext cx="8317918" cy="5210522"/>
          </a:xfrm>
          <a:prstGeom prst="rect">
            <a:avLst/>
          </a:prstGeom>
        </p:spPr>
      </p:pic>
    </p:spTree>
    <p:extLst>
      <p:ext uri="{BB962C8B-B14F-4D97-AF65-F5344CB8AC3E}">
        <p14:creationId xmlns:p14="http://schemas.microsoft.com/office/powerpoint/2010/main" val="1628331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Exemple : indicateurs Activités pratiquées</a:t>
            </a:r>
            <a:endParaRPr lang="fr-FR" sz="2800" dirty="0"/>
          </a:p>
        </p:txBody>
      </p:sp>
      <p:sp>
        <p:nvSpPr>
          <p:cNvPr id="3" name="Espace réservé du contenu 2"/>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fld id="{3B1B2A6F-9F39-42BE-A734-DDE7D10D4827}" type="datetime4">
              <a:rPr lang="fr-FR" smtClean="0">
                <a:solidFill>
                  <a:prstClr val="white"/>
                </a:solidFill>
              </a:rPr>
              <a:pPr/>
              <a:t>30 juin 2015</a:t>
            </a:fld>
            <a:endParaRPr lang="fr-FR">
              <a:solidFill>
                <a:prstClr val="white"/>
              </a:solidFill>
            </a:endParaRPr>
          </a:p>
        </p:txBody>
      </p:sp>
      <p:sp>
        <p:nvSpPr>
          <p:cNvPr id="5" name="Espace réservé du numéro de diapositive 4"/>
          <p:cNvSpPr>
            <a:spLocks noGrp="1"/>
          </p:cNvSpPr>
          <p:nvPr>
            <p:ph type="sldNum" sz="quarter" idx="12"/>
          </p:nvPr>
        </p:nvSpPr>
        <p:spPr/>
        <p:txBody>
          <a:bodyPr/>
          <a:lstStyle/>
          <a:p>
            <a:fld id="{A399BAF5-F4DC-4A53-A068-849C7AA48D8E}" type="slidenum">
              <a:rPr lang="fr-FR" smtClean="0">
                <a:solidFill>
                  <a:prstClr val="white"/>
                </a:solidFill>
              </a:rPr>
              <a:pPr/>
              <a:t>59</a:t>
            </a:fld>
            <a:endParaRPr lang="fr-FR">
              <a:solidFill>
                <a:prstClr val="white"/>
              </a:solidFill>
            </a:endParaRPr>
          </a:p>
        </p:txBody>
      </p:sp>
      <p:pic>
        <p:nvPicPr>
          <p:cNvPr id="6" name="Image 5"/>
          <p:cNvPicPr>
            <a:picLocks noChangeAspect="1"/>
          </p:cNvPicPr>
          <p:nvPr/>
        </p:nvPicPr>
        <p:blipFill>
          <a:blip r:embed="rId2"/>
          <a:stretch>
            <a:fillRect/>
          </a:stretch>
        </p:blipFill>
        <p:spPr>
          <a:xfrm>
            <a:off x="457200" y="1184983"/>
            <a:ext cx="7990613" cy="4939493"/>
          </a:xfrm>
          <a:prstGeom prst="rect">
            <a:avLst/>
          </a:prstGeom>
        </p:spPr>
      </p:pic>
    </p:spTree>
    <p:extLst>
      <p:ext uri="{BB962C8B-B14F-4D97-AF65-F5344CB8AC3E}">
        <p14:creationId xmlns:p14="http://schemas.microsoft.com/office/powerpoint/2010/main" val="331393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556792"/>
            <a:ext cx="8640960" cy="3456384"/>
          </a:xfrm>
        </p:spPr>
        <p:txBody>
          <a:bodyPr/>
          <a:lstStyle/>
          <a:p>
            <a:r>
              <a:rPr lang="fr-FR" sz="2800" dirty="0" smtClean="0">
                <a:solidFill>
                  <a:srgbClr val="8BC53F"/>
                </a:solidFill>
              </a:rPr>
              <a:t>Les orientations de l’ARS Ile de France en matière de restructuration du secteur médico-social dans les Yvelines  </a:t>
            </a:r>
            <a:r>
              <a:rPr lang="fr-FR" sz="3600" dirty="0" smtClean="0">
                <a:solidFill>
                  <a:srgbClr val="8BC53F"/>
                </a:solidFill>
              </a:rPr>
              <a:t/>
            </a:r>
            <a:br>
              <a:rPr lang="fr-FR" sz="3600" dirty="0" smtClean="0">
                <a:solidFill>
                  <a:srgbClr val="8BC53F"/>
                </a:solidFill>
              </a:rPr>
            </a:br>
            <a:r>
              <a:rPr lang="fr-FR" sz="3600" dirty="0" smtClean="0">
                <a:solidFill>
                  <a:srgbClr val="8BC53F"/>
                </a:solidFill>
              </a:rPr>
              <a:t> </a:t>
            </a:r>
            <a:br>
              <a:rPr lang="fr-FR" sz="3600" dirty="0" smtClean="0">
                <a:solidFill>
                  <a:srgbClr val="8BC53F"/>
                </a:solidFill>
              </a:rPr>
            </a:br>
            <a:r>
              <a:rPr lang="fr-FR" sz="3600" dirty="0">
                <a:solidFill>
                  <a:srgbClr val="8BC53F"/>
                </a:solidFill>
              </a:rPr>
              <a:t/>
            </a:r>
            <a:br>
              <a:rPr lang="fr-FR" sz="3600" dirty="0">
                <a:solidFill>
                  <a:srgbClr val="8BC53F"/>
                </a:solidFill>
              </a:rPr>
            </a:br>
            <a:r>
              <a:rPr lang="fr-FR" sz="3200" dirty="0" smtClean="0"/>
              <a:t/>
            </a:r>
            <a:br>
              <a:rPr lang="fr-FR" sz="3200" dirty="0" smtClean="0"/>
            </a:b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19" y="116632"/>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438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388" y="115888"/>
            <a:ext cx="8153400" cy="504825"/>
          </a:xfrm>
        </p:spPr>
        <p:txBody>
          <a:bodyPr/>
          <a:lstStyle/>
          <a:p>
            <a:pPr eaLnBrk="1" hangingPunct="1">
              <a:buFontTx/>
              <a:buNone/>
              <a:defRPr/>
            </a:pPr>
            <a:r>
              <a:rPr lang="fr-FR" sz="2400" dirty="0" smtClean="0"/>
              <a:t/>
            </a:r>
            <a:br>
              <a:rPr lang="fr-FR" sz="2400" dirty="0" smtClean="0"/>
            </a:br>
            <a:r>
              <a:rPr lang="fr-FR" sz="2400" dirty="0" smtClean="0"/>
              <a:t/>
            </a:r>
            <a:br>
              <a:rPr lang="fr-FR" sz="2400" dirty="0" smtClean="0"/>
            </a:br>
            <a:r>
              <a:rPr lang="fr-FR" sz="2400" dirty="0" smtClean="0">
                <a:effectLst>
                  <a:outerShdw blurRad="38100" dist="38100" dir="2700000" algn="tl">
                    <a:srgbClr val="C0C0C0"/>
                  </a:outerShdw>
                </a:effectLst>
              </a:rPr>
              <a:t> </a:t>
            </a:r>
            <a:endParaRPr lang="fr-FR" sz="2400" dirty="0" smtClean="0">
              <a:solidFill>
                <a:srgbClr val="788AFC"/>
              </a:solidFill>
            </a:endParaRPr>
          </a:p>
        </p:txBody>
      </p:sp>
      <p:sp>
        <p:nvSpPr>
          <p:cNvPr id="4099" name="Rectangle 3"/>
          <p:cNvSpPr>
            <a:spLocks noGrp="1" noChangeArrowheads="1"/>
          </p:cNvSpPr>
          <p:nvPr>
            <p:ph type="body" idx="4294967295"/>
          </p:nvPr>
        </p:nvSpPr>
        <p:spPr>
          <a:xfrm>
            <a:off x="299840" y="692696"/>
            <a:ext cx="8351838" cy="5545137"/>
          </a:xfrm>
        </p:spPr>
        <p:txBody>
          <a:bodyPr/>
          <a:lstStyle/>
          <a:p>
            <a:pPr marL="96838" indent="-96838" algn="just" eaLnBrk="1" hangingPunct="1">
              <a:buFontTx/>
              <a:buNone/>
              <a:defRPr/>
            </a:pPr>
            <a:endParaRPr lang="fr-FR" sz="1600" b="1" dirty="0" smtClean="0">
              <a:solidFill>
                <a:srgbClr val="002395"/>
              </a:solidFill>
              <a:latin typeface="+mj-lt"/>
            </a:endParaRPr>
          </a:p>
          <a:p>
            <a:pPr marL="0" indent="0" algn="just" eaLnBrk="1" hangingPunct="1">
              <a:buNone/>
              <a:defRPr/>
            </a:pPr>
            <a:endParaRPr lang="fr-FR" sz="2000" b="1" dirty="0" smtClean="0">
              <a:solidFill>
                <a:srgbClr val="7AB800"/>
              </a:solidFill>
              <a:latin typeface="+mj-lt"/>
            </a:endParaRPr>
          </a:p>
          <a:p>
            <a:pPr algn="just" eaLnBrk="1" hangingPunct="1">
              <a:buFontTx/>
              <a:buChar char="-"/>
              <a:defRPr/>
            </a:pPr>
            <a:endParaRPr lang="fr-FR" sz="2000" b="1" dirty="0" smtClean="0">
              <a:solidFill>
                <a:srgbClr val="7AB800"/>
              </a:solidFill>
              <a:latin typeface="+mj-lt"/>
            </a:endParaRPr>
          </a:p>
          <a:p>
            <a:pPr marL="0" indent="0" algn="just" eaLnBrk="1" hangingPunct="1">
              <a:buNone/>
              <a:defRPr/>
            </a:pPr>
            <a:endParaRPr lang="fr-FR" sz="1600" b="1" dirty="0" smtClean="0">
              <a:solidFill>
                <a:srgbClr val="002395"/>
              </a:solidFill>
              <a:latin typeface="+mj-lt"/>
            </a:endParaRPr>
          </a:p>
          <a:p>
            <a:pPr marL="0" indent="0" algn="just" eaLnBrk="1" hangingPunct="1">
              <a:buNone/>
              <a:defRPr/>
            </a:pPr>
            <a:endParaRPr lang="fr-FR" sz="1600" b="1" dirty="0">
              <a:solidFill>
                <a:srgbClr val="002395"/>
              </a:solidFill>
              <a:latin typeface="+mj-lt"/>
            </a:endParaRPr>
          </a:p>
          <a:p>
            <a:pPr marL="0" indent="0" algn="just" eaLnBrk="1" hangingPunct="1">
              <a:buNone/>
              <a:defRPr/>
            </a:pPr>
            <a:r>
              <a:rPr lang="fr-FR" sz="1800" b="1" dirty="0" smtClean="0">
                <a:solidFill>
                  <a:srgbClr val="002395"/>
                </a:solidFill>
              </a:rPr>
              <a:t>- 	</a:t>
            </a:r>
            <a:r>
              <a:rPr lang="fr-FR" sz="3600" b="1" dirty="0" smtClean="0">
                <a:solidFill>
                  <a:srgbClr val="002395"/>
                </a:solidFill>
              </a:rPr>
              <a:t>Questions diverses</a:t>
            </a:r>
          </a:p>
          <a:p>
            <a:pPr marL="0" indent="0" algn="just" eaLnBrk="1" hangingPunct="1">
              <a:buNone/>
              <a:defRPr/>
            </a:pPr>
            <a:endParaRPr lang="fr-FR" sz="1600" b="1" dirty="0" smtClean="0">
              <a:solidFill>
                <a:srgbClr val="002395"/>
              </a:solidFill>
              <a:latin typeface="+mj-lt"/>
            </a:endParaRPr>
          </a:p>
          <a:p>
            <a:pPr algn="just" eaLnBrk="1" hangingPunct="1">
              <a:buFontTx/>
              <a:buChar char="-"/>
              <a:defRPr/>
            </a:pPr>
            <a:endParaRPr lang="fr-FR" sz="1800" b="1" dirty="0" smtClean="0">
              <a:solidFill>
                <a:srgbClr val="002395"/>
              </a:solidFill>
            </a:endParaRPr>
          </a:p>
          <a:p>
            <a:pPr marL="96838" indent="-96838" algn="just" eaLnBrk="1" hangingPunct="1">
              <a:buFontTx/>
              <a:buNone/>
              <a:defRPr/>
            </a:pPr>
            <a:r>
              <a:rPr lang="fr-FR" sz="1900" b="1" dirty="0" smtClean="0">
                <a:solidFill>
                  <a:srgbClr val="002395"/>
                </a:solidFill>
              </a:rPr>
              <a:t>		</a:t>
            </a:r>
            <a:endParaRPr lang="fr-FR" sz="1900" dirty="0" smtClean="0">
              <a:solidFill>
                <a:srgbClr val="002395"/>
              </a:solidFill>
              <a:sym typeface="Wingdings" pitchFamily="2" charset="2"/>
            </a:endParaRPr>
          </a:p>
          <a:p>
            <a:pPr marL="96838" indent="-96838" algn="just" eaLnBrk="1" hangingPunct="1">
              <a:buFontTx/>
              <a:buNone/>
              <a:defRPr/>
            </a:pPr>
            <a:r>
              <a:rPr lang="fr-FR" sz="1100" b="1" dirty="0" smtClean="0">
                <a:solidFill>
                  <a:srgbClr val="002395"/>
                </a:solidFill>
                <a:sym typeface="Wingdings" pitchFamily="2" charset="2"/>
              </a:rPr>
              <a:t>	</a:t>
            </a:r>
            <a:endParaRPr lang="fr-FR" sz="1100" b="1" dirty="0" smtClean="0">
              <a:solidFill>
                <a:srgbClr val="002395"/>
              </a:solidFill>
            </a:endParaRPr>
          </a:p>
          <a:p>
            <a:pPr marL="96838" indent="-96838" algn="just" eaLnBrk="1" hangingPunct="1">
              <a:buFontTx/>
              <a:buNone/>
              <a:defRPr/>
            </a:pPr>
            <a:r>
              <a:rPr lang="fr-FR" sz="1900" b="1" dirty="0" smtClean="0">
                <a:solidFill>
                  <a:srgbClr val="002395"/>
                </a:solidFill>
              </a:rPr>
              <a:t> </a:t>
            </a:r>
            <a:r>
              <a:rPr lang="fr-FR" sz="1900" dirty="0" smtClean="0">
                <a:solidFill>
                  <a:srgbClr val="002395"/>
                </a:solidFill>
                <a:sym typeface="Wingdings" pitchFamily="2" charset="2"/>
              </a:rPr>
              <a:t>		</a:t>
            </a:r>
            <a:r>
              <a:rPr lang="fr-FR" sz="1900" b="1" dirty="0" smtClean="0">
                <a:solidFill>
                  <a:srgbClr val="002395"/>
                </a:solidFill>
                <a:sym typeface="Wingdings" pitchFamily="2" charset="2"/>
              </a:rPr>
              <a:t>	</a:t>
            </a:r>
            <a:endParaRPr lang="fr-FR" sz="1900" b="1" dirty="0" smtClean="0">
              <a:solidFill>
                <a:srgbClr val="002395"/>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133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708920"/>
            <a:ext cx="7772400" cy="1362075"/>
          </a:xfrm>
        </p:spPr>
        <p:txBody>
          <a:bodyPr/>
          <a:lstStyle/>
          <a:p>
            <a:pPr marL="0" indent="0">
              <a:buNone/>
            </a:pPr>
            <a:r>
              <a:rPr lang="fr-FR" dirty="0" smtClean="0"/>
              <a:t>MERCI DE VOTRE ATTENTION</a:t>
            </a:r>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8478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9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331913" y="7938"/>
            <a:ext cx="7669212" cy="755650"/>
          </a:xfrm>
        </p:spPr>
        <p:txBody>
          <a:bodyPr/>
          <a:lstStyle/>
          <a:p>
            <a:pPr algn="ctr"/>
            <a:r>
              <a:rPr lang="fr-FR" altLang="fr-FR" sz="2800" smtClean="0"/>
              <a:t>Constat de fragilité</a:t>
            </a:r>
          </a:p>
        </p:txBody>
      </p:sp>
      <p:sp>
        <p:nvSpPr>
          <p:cNvPr id="7171" name="Espace réservé du contenu 2"/>
          <p:cNvSpPr>
            <a:spLocks noGrp="1"/>
          </p:cNvSpPr>
          <p:nvPr>
            <p:ph idx="1"/>
          </p:nvPr>
        </p:nvSpPr>
        <p:spPr>
          <a:xfrm>
            <a:off x="268288" y="981075"/>
            <a:ext cx="8372475" cy="5499100"/>
          </a:xfrm>
        </p:spPr>
        <p:txBody>
          <a:bodyPr/>
          <a:lstStyle/>
          <a:p>
            <a:pPr algn="just"/>
            <a:r>
              <a:rPr lang="fr-FR" altLang="fr-FR" dirty="0" smtClean="0"/>
              <a:t>Certains établissements cumulent des critères de fragilité:</a:t>
            </a:r>
          </a:p>
          <a:p>
            <a:pPr algn="just"/>
            <a:endParaRPr lang="fr-FR" altLang="fr-FR" dirty="0" smtClean="0"/>
          </a:p>
          <a:p>
            <a:pPr lvl="1" algn="just"/>
            <a:r>
              <a:rPr lang="fr-FR" altLang="fr-FR" dirty="0" smtClean="0"/>
              <a:t>la taille de l’ESMS ou la taille du gestionnaire,</a:t>
            </a:r>
          </a:p>
          <a:p>
            <a:pPr lvl="1" algn="just"/>
            <a:endParaRPr lang="fr-FR" altLang="fr-FR" dirty="0" smtClean="0"/>
          </a:p>
          <a:p>
            <a:pPr lvl="1" algn="just"/>
            <a:r>
              <a:rPr lang="fr-FR" altLang="fr-FR" dirty="0" smtClean="0"/>
              <a:t>le niveau d’activité,</a:t>
            </a:r>
          </a:p>
          <a:p>
            <a:pPr lvl="1" algn="just"/>
            <a:endParaRPr lang="fr-FR" altLang="fr-FR" dirty="0" smtClean="0"/>
          </a:p>
          <a:p>
            <a:pPr lvl="1" algn="just"/>
            <a:r>
              <a:rPr lang="fr-FR" altLang="fr-FR" dirty="0" smtClean="0"/>
              <a:t>la vétusté,</a:t>
            </a:r>
          </a:p>
          <a:p>
            <a:pPr lvl="1" algn="just"/>
            <a:endParaRPr lang="fr-FR" altLang="fr-FR" dirty="0" smtClean="0"/>
          </a:p>
          <a:p>
            <a:pPr lvl="1" algn="just"/>
            <a:r>
              <a:rPr lang="fr-FR" altLang="fr-FR" dirty="0" smtClean="0"/>
              <a:t>Difficultés budgétaires / financières</a:t>
            </a:r>
          </a:p>
          <a:p>
            <a:pPr lvl="1" algn="just"/>
            <a:endParaRPr lang="fr-FR" altLang="fr-FR" dirty="0" smtClean="0"/>
          </a:p>
          <a:p>
            <a:pPr lvl="1" algn="just"/>
            <a:r>
              <a:rPr lang="fr-FR" altLang="fr-FR" dirty="0" smtClean="0"/>
              <a:t>Coût à la place atypique</a:t>
            </a:r>
          </a:p>
          <a:p>
            <a:pPr algn="just"/>
            <a:endParaRPr lang="fr-FR" altLang="fr-FR" dirty="0" smtClean="0"/>
          </a:p>
        </p:txBody>
      </p:sp>
    </p:spTree>
    <p:extLst>
      <p:ext uri="{BB962C8B-B14F-4D97-AF65-F5344CB8AC3E}">
        <p14:creationId xmlns:p14="http://schemas.microsoft.com/office/powerpoint/2010/main" val="206205554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1331913" y="214313"/>
            <a:ext cx="7669212" cy="368300"/>
          </a:xfrm>
        </p:spPr>
        <p:txBody>
          <a:bodyPr/>
          <a:lstStyle/>
          <a:p>
            <a:r>
              <a:rPr lang="fr-FR" altLang="fr-FR" smtClean="0"/>
              <a:t>Les constats secteur PH</a:t>
            </a:r>
          </a:p>
        </p:txBody>
      </p:sp>
      <p:sp>
        <p:nvSpPr>
          <p:cNvPr id="8195" name="Espace réservé du contenu 2"/>
          <p:cNvSpPr>
            <a:spLocks noGrp="1"/>
          </p:cNvSpPr>
          <p:nvPr>
            <p:ph idx="1"/>
          </p:nvPr>
        </p:nvSpPr>
        <p:spPr>
          <a:xfrm>
            <a:off x="26988" y="1016000"/>
            <a:ext cx="3789362" cy="468313"/>
          </a:xfrm>
          <a:extLst>
            <a:ext uri="{91240B29-F687-4F45-9708-019B960494DF}">
              <a14:hiddenLine xmlns:a14="http://schemas.microsoft.com/office/drawing/2010/main" w="0">
                <a:solidFill>
                  <a:srgbClr val="000000"/>
                </a:solidFill>
                <a:miter lim="800000"/>
                <a:headEnd/>
                <a:tailEnd/>
              </a14:hiddenLine>
            </a:ext>
          </a:extLst>
        </p:spPr>
        <p:txBody>
          <a:bodyPr/>
          <a:lstStyle/>
          <a:p>
            <a:r>
              <a:rPr lang="fr-FR" altLang="fr-FR" sz="1900" smtClean="0"/>
              <a:t>Activité PH (2013 pour l’AM)</a:t>
            </a:r>
          </a:p>
        </p:txBody>
      </p:sp>
      <p:graphicFrame>
        <p:nvGraphicFramePr>
          <p:cNvPr id="2" name="Diagramme 1"/>
          <p:cNvGraphicFramePr/>
          <p:nvPr/>
        </p:nvGraphicFramePr>
        <p:xfrm>
          <a:off x="189391" y="5085184"/>
          <a:ext cx="8821613" cy="1188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nvGraphicFramePr>
        <p:xfrm>
          <a:off x="523822" y="1484783"/>
          <a:ext cx="8470024" cy="36806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372452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331913" y="214313"/>
            <a:ext cx="7669212" cy="368300"/>
          </a:xfrm>
        </p:spPr>
        <p:txBody>
          <a:bodyPr/>
          <a:lstStyle/>
          <a:p>
            <a:r>
              <a:rPr lang="fr-FR" altLang="fr-FR" smtClean="0"/>
              <a:t>Les constats secteur PA</a:t>
            </a:r>
          </a:p>
        </p:txBody>
      </p:sp>
      <p:sp>
        <p:nvSpPr>
          <p:cNvPr id="9219" name="Espace réservé du contenu 2"/>
          <p:cNvSpPr>
            <a:spLocks noGrp="1"/>
          </p:cNvSpPr>
          <p:nvPr>
            <p:ph idx="1"/>
          </p:nvPr>
        </p:nvSpPr>
        <p:spPr>
          <a:xfrm>
            <a:off x="26988" y="858838"/>
            <a:ext cx="9034462" cy="482600"/>
          </a:xfrm>
          <a:extLst>
            <a:ext uri="{91240B29-F687-4F45-9708-019B960494DF}">
              <a14:hiddenLine xmlns:a14="http://schemas.microsoft.com/office/drawing/2010/main" w="0">
                <a:solidFill>
                  <a:srgbClr val="000000"/>
                </a:solidFill>
                <a:miter lim="800000"/>
                <a:headEnd/>
                <a:tailEnd/>
              </a14:hiddenLine>
            </a:ext>
          </a:extLst>
        </p:spPr>
        <p:txBody>
          <a:bodyPr/>
          <a:lstStyle/>
          <a:p>
            <a:r>
              <a:rPr lang="fr-FR" altLang="fr-FR" sz="1900" smtClean="0"/>
              <a:t>Activité PA (2014)</a:t>
            </a:r>
          </a:p>
        </p:txBody>
      </p:sp>
      <p:graphicFrame>
        <p:nvGraphicFramePr>
          <p:cNvPr id="2" name="Diagramme 1"/>
          <p:cNvGraphicFramePr/>
          <p:nvPr/>
        </p:nvGraphicFramePr>
        <p:xfrm>
          <a:off x="179512" y="3501008"/>
          <a:ext cx="8821613" cy="54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e 4"/>
          <p:cNvGraphicFramePr/>
          <p:nvPr/>
        </p:nvGraphicFramePr>
        <p:xfrm>
          <a:off x="291107" y="1135819"/>
          <a:ext cx="8513757" cy="42734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e 5"/>
          <p:cNvGrpSpPr/>
          <p:nvPr/>
        </p:nvGrpSpPr>
        <p:grpSpPr>
          <a:xfrm>
            <a:off x="179512" y="5589240"/>
            <a:ext cx="8663991" cy="993147"/>
            <a:chOff x="8607" y="0"/>
            <a:chExt cx="8813005" cy="1188132"/>
          </a:xfrm>
          <a:scene3d>
            <a:camera prst="orthographicFront"/>
            <a:lightRig rig="chilly" dir="t"/>
          </a:scene3d>
        </p:grpSpPr>
        <p:sp>
          <p:nvSpPr>
            <p:cNvPr id="7" name="Rectangle à coins arrondis 6"/>
            <p:cNvSpPr/>
            <p:nvPr/>
          </p:nvSpPr>
          <p:spPr>
            <a:xfrm>
              <a:off x="8607" y="0"/>
              <a:ext cx="8813005" cy="1188132"/>
            </a:xfrm>
            <a:prstGeom prst="roundRect">
              <a:avLst/>
            </a:prstGeom>
            <a:solidFill>
              <a:srgbClr val="00B0F0">
                <a:alpha val="90000"/>
              </a:srgb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8" name="Rectangle 7"/>
            <p:cNvSpPr/>
            <p:nvPr/>
          </p:nvSpPr>
          <p:spPr>
            <a:xfrm>
              <a:off x="66607" y="258436"/>
              <a:ext cx="8697005" cy="603018"/>
            </a:xfrm>
            <a:prstGeom prst="rect">
              <a:avLst/>
            </a:prstGeom>
            <a:sp3d/>
          </p:spPr>
          <p:style>
            <a:lnRef idx="0">
              <a:scrgbClr r="0" g="0" b="0"/>
            </a:lnRef>
            <a:fillRef idx="0">
              <a:scrgbClr r="0" g="0" b="0"/>
            </a:fillRef>
            <a:effectRef idx="0">
              <a:scrgbClr r="0" g="0" b="0"/>
            </a:effectRef>
            <a:fontRef idx="minor">
              <a:schemeClr val="lt1"/>
            </a:fontRef>
          </p:style>
          <p:txBody>
            <a:bodyPr lIns="99060" tIns="49530" rIns="99060" bIns="49530" spcCol="1270" anchor="ctr"/>
            <a:lstStyle/>
            <a:p>
              <a:pPr algn="ctr" defTabSz="1155700">
                <a:lnSpc>
                  <a:spcPct val="90000"/>
                </a:lnSpc>
                <a:spcBef>
                  <a:spcPct val="0"/>
                </a:spcBef>
                <a:spcAft>
                  <a:spcPct val="35000"/>
                </a:spcAft>
                <a:defRPr/>
              </a:pPr>
              <a:r>
                <a:rPr lang="fr-FR" sz="2600" b="1" dirty="0">
                  <a:solidFill>
                    <a:srgbClr val="FF0000"/>
                  </a:solidFill>
                </a:rPr>
                <a:t>32 EHPAD ont une capacité &lt; 80 places</a:t>
              </a:r>
              <a:endParaRPr lang="fr-FR" sz="2800" b="1" dirty="0">
                <a:solidFill>
                  <a:srgbClr val="FF0000"/>
                </a:solidFill>
              </a:endParaRPr>
            </a:p>
          </p:txBody>
        </p:sp>
      </p:grpSp>
    </p:spTree>
    <p:extLst>
      <p:ext uri="{BB962C8B-B14F-4D97-AF65-F5344CB8AC3E}">
        <p14:creationId xmlns:p14="http://schemas.microsoft.com/office/powerpoint/2010/main" val="385173075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nKIqYosZEKX7E_l5qs8kA"/>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heme/_rels/them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4549</TotalTime>
  <Words>2164</Words>
  <Application>Microsoft Office PowerPoint</Application>
  <PresentationFormat>Affichage à l'écran (4:3)</PresentationFormat>
  <Paragraphs>577</Paragraphs>
  <Slides>61</Slides>
  <Notes>10</Notes>
  <HiddenSlides>0</HiddenSlides>
  <MMClips>0</MMClips>
  <ScaleCrop>false</ScaleCrop>
  <HeadingPairs>
    <vt:vector size="6" baseType="variant">
      <vt:variant>
        <vt:lpstr>Thème</vt:lpstr>
      </vt:variant>
      <vt:variant>
        <vt:i4>8</vt:i4>
      </vt:variant>
      <vt:variant>
        <vt:lpstr>Serveurs OLE incorporés</vt:lpstr>
      </vt:variant>
      <vt:variant>
        <vt:i4>3</vt:i4>
      </vt:variant>
      <vt:variant>
        <vt:lpstr>Titres des diapositives</vt:lpstr>
      </vt:variant>
      <vt:variant>
        <vt:i4>61</vt:i4>
      </vt:variant>
    </vt:vector>
  </HeadingPairs>
  <TitlesOfParts>
    <vt:vector size="72" baseType="lpstr">
      <vt:lpstr>Modèle par défaut</vt:lpstr>
      <vt:lpstr>Thème Office</vt:lpstr>
      <vt:lpstr>1_Thème Office</vt:lpstr>
      <vt:lpstr>2_Thème Office</vt:lpstr>
      <vt:lpstr>3_Thème Office</vt:lpstr>
      <vt:lpstr>4_Thème Office</vt:lpstr>
      <vt:lpstr>10_Thème Office</vt:lpstr>
      <vt:lpstr>Angles</vt:lpstr>
      <vt:lpstr>Graphique Microsoft Excel</vt:lpstr>
      <vt:lpstr>think-cell Slide</vt:lpstr>
      <vt:lpstr>Feuille de calcul</vt:lpstr>
      <vt:lpstr>Présentation PowerPoint</vt:lpstr>
      <vt:lpstr> ORDRE DU JOUR  </vt:lpstr>
      <vt:lpstr>Point d’information de la CT78 </vt:lpstr>
      <vt:lpstr>Nouvelle composition du bureau:      </vt:lpstr>
      <vt:lpstr>La restructuration du secteur médico-social </vt:lpstr>
      <vt:lpstr>Les orientations de l’ARS Ile de France en matière de restructuration du secteur médico-social dans les Yvelines       </vt:lpstr>
      <vt:lpstr>Constat de fragilité</vt:lpstr>
      <vt:lpstr>Les constats secteur PH</vt:lpstr>
      <vt:lpstr>Les constats secteur PA</vt:lpstr>
      <vt:lpstr>LES STRUCTURES CONCERNEES</vt:lpstr>
      <vt:lpstr>La définition d’un programme de travail</vt:lpstr>
      <vt:lpstr>Bilan synthétique par département</vt:lpstr>
      <vt:lpstr>La mobilisation du secteur et des partenaires</vt:lpstr>
      <vt:lpstr>La réorganisation des secteurs Personnes Agées et Personnes Handicapées du Conseil Départemental des Yvelines     </vt:lpstr>
      <vt:lpstr>MODERN'Yvelines</vt:lpstr>
      <vt:lpstr>Le s  exigences  </vt:lpstr>
      <vt:lpstr>Les PERSPECTIVES ANNONCEES par le PRESIDENT  le 24 juin 2014</vt:lpstr>
      <vt:lpstr> Objectifs </vt:lpstr>
      <vt:lpstr> pour ce faire …..</vt:lpstr>
      <vt:lpstr>  a  donc  été  adopté</vt:lpstr>
      <vt:lpstr>Présentation PowerPoint</vt:lpstr>
      <vt:lpstr>  Organisation des MDY’</vt:lpstr>
      <vt:lpstr>Présentation PowerPoint</vt:lpstr>
      <vt:lpstr>Présentation PowerPoint</vt:lpstr>
      <vt:lpstr>Présentation PowerPoint</vt:lpstr>
      <vt:lpstr>Présentation PowerPoint</vt:lpstr>
      <vt:lpstr>Présentation PowerPoint</vt:lpstr>
      <vt:lpstr> </vt:lpstr>
      <vt:lpstr>Présentation PowerPoint</vt:lpstr>
      <vt:lpstr>Les clés de la réussite</vt:lpstr>
      <vt:lpstr>Table ronde: « Quels enjeux et perspectives pour les établissements médico-sociaux des Yvelines? » animée par Mme SPENDER   Mme REVELLI  Dr FERNANDEZ   M. CARLOZ    M. QUERCY   </vt:lpstr>
      <vt:lpstr>Echanges avec la salle     </vt:lpstr>
      <vt:lpstr>Points d’actualité de la DT78 </vt:lpstr>
      <vt:lpstr>Le Plan ONDAM      </vt:lpstr>
      <vt:lpstr>Présentation PowerPoint</vt:lpstr>
      <vt:lpstr>Présentation PowerPoint</vt:lpstr>
      <vt:lpstr>Présentation PowerPoint</vt:lpstr>
      <vt:lpstr>Bilan de la qualité de l’eau distribuée dans les Yvelines en 2014     </vt:lpstr>
      <vt:lpstr>L’Eau Destinée à la Consommation Humaine (EDCH) : de la ressource aux robinets des consommateurs</vt:lpstr>
      <vt:lpstr>Les missions de l’ARS relatives à l’EDCH</vt:lpstr>
      <vt:lpstr>Bilan de la qualité de l’eau distribuée en 2014</vt:lpstr>
      <vt:lpstr>Présentation PowerPoint</vt:lpstr>
      <vt:lpstr>Présentation PowerPoint</vt:lpstr>
      <vt:lpstr>Présentation PowerPoint</vt:lpstr>
      <vt:lpstr>Présentation PowerPoint</vt:lpstr>
      <vt:lpstr>Bilan de la qualité de l’eau distribuée en 2014</vt:lpstr>
      <vt:lpstr>Création des CeGIDD  Centres Gratuits d’Information, de Dépistage et de Diagnostic des infections par les virus de l’immunodéficience humaine et des hépatites virales et des infections sexuellement transmissibles     </vt:lpstr>
      <vt:lpstr>Point sur l’état d’avancement  de la réforme  (article 47 LFSS 2015)</vt:lpstr>
      <vt:lpstr>Sens général de la réforme</vt:lpstr>
      <vt:lpstr>Calendrier actuel de mise en œuvre de la réforme</vt:lpstr>
      <vt:lpstr>Mise en œuvre de la réforme sur le territoire des Yvelines</vt:lpstr>
      <vt:lpstr>Répartition actuelle de l’offre sur le territoire</vt:lpstr>
      <vt:lpstr>Phase de concertation territoriale : en cours</vt:lpstr>
      <vt:lpstr>MERCI DE VOTRE ATTENTION</vt:lpstr>
      <vt:lpstr>Présentation PowerPoint</vt:lpstr>
      <vt:lpstr>Un site unique, de référence, sur les hôpitaux</vt:lpstr>
      <vt:lpstr>Exemple : indicateurs Sécurité du patient</vt:lpstr>
      <vt:lpstr>Présentation PowerPoint</vt:lpstr>
      <vt:lpstr>Exemple : indicateurs Activités pratiquées</vt:lpstr>
      <vt:lpstr>   </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Service Info</dc:creator>
  <cp:lastModifiedBy>THIERY, Bérengère</cp:lastModifiedBy>
  <cp:revision>227</cp:revision>
  <cp:lastPrinted>2014-06-25T12:03:14Z</cp:lastPrinted>
  <dcterms:created xsi:type="dcterms:W3CDTF">2010-01-06T10:10:18Z</dcterms:created>
  <dcterms:modified xsi:type="dcterms:W3CDTF">2015-06-30T09:10:58Z</dcterms:modified>
</cp:coreProperties>
</file>