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9" r:id="rId1"/>
  </p:sldMasterIdLst>
  <p:notesMasterIdLst>
    <p:notesMasterId r:id="rId22"/>
  </p:notesMasterIdLst>
  <p:handoutMasterIdLst>
    <p:handoutMasterId r:id="rId23"/>
  </p:handoutMasterIdLst>
  <p:sldIdLst>
    <p:sldId id="256" r:id="rId2"/>
    <p:sldId id="297" r:id="rId3"/>
    <p:sldId id="290" r:id="rId4"/>
    <p:sldId id="291" r:id="rId5"/>
    <p:sldId id="292" r:id="rId6"/>
    <p:sldId id="293" r:id="rId7"/>
    <p:sldId id="296" r:id="rId8"/>
    <p:sldId id="275" r:id="rId9"/>
    <p:sldId id="269" r:id="rId10"/>
    <p:sldId id="281" r:id="rId11"/>
    <p:sldId id="282" r:id="rId12"/>
    <p:sldId id="273" r:id="rId13"/>
    <p:sldId id="274" r:id="rId14"/>
    <p:sldId id="295" r:id="rId15"/>
    <p:sldId id="285" r:id="rId16"/>
    <p:sldId id="289" r:id="rId17"/>
    <p:sldId id="279" r:id="rId18"/>
    <p:sldId id="294" r:id="rId19"/>
    <p:sldId id="261" r:id="rId20"/>
    <p:sldId id="278" r:id="rId21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fr-FR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B83769C7-DBCE-49F4-8031-85ABA8167D9B}" type="datetime1">
              <a:rPr lang="fr-FR"/>
              <a:pPr/>
              <a:t>18/06/2012</a:t>
            </a:fld>
            <a:endParaRPr lang="fr-FR"/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fr-FR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B58B7B67-330C-4EFB-9775-BFD7DA143F84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ea typeface="ＭＳ Ｐゴシック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ea typeface="ＭＳ Ｐゴシック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ea typeface="ＭＳ Ｐゴシック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E1DD27F1-4AC2-4F78-AD97-778664751A37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anchor="b"/>
          <a:lstStyle/>
          <a:p>
            <a:pPr algn="r"/>
            <a:fld id="{8A037DDF-0C46-4012-B698-5C995FF04CF5}" type="slidenum">
              <a:rPr lang="fr-FR" sz="1200">
                <a:latin typeface="Arial" pitchFamily="34" charset="0"/>
              </a:rPr>
              <a:pPr algn="r"/>
              <a:t>7</a:t>
            </a:fld>
            <a:endParaRPr lang="fr-FR" sz="1200">
              <a:latin typeface="Arial" pitchFamily="34" charset="0"/>
            </a:endParaRPr>
          </a:p>
        </p:txBody>
      </p:sp>
      <p:sp>
        <p:nvSpPr>
          <p:cNvPr id="59394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5939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  <a:defRPr/>
            </a:pPr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fld id="{4A1A8206-F16D-4C5E-9829-6587A90A7865}" type="slidenum">
              <a:rPr lang="fr-FR"/>
              <a:pPr/>
              <a:t>9</a:t>
            </a:fld>
            <a:endParaRPr lang="fr-FR"/>
          </a:p>
        </p:txBody>
      </p:sp>
      <p:sp>
        <p:nvSpPr>
          <p:cNvPr id="44034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403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fr-FR" smtClean="0">
                <a:latin typeface="Arial" pitchFamily="34" charset="0"/>
                <a:ea typeface="ＭＳ Ｐゴシック" charset="-128"/>
              </a:rPr>
              <a:t>Directement inspiré d</a:t>
            </a:r>
            <a:r>
              <a:rPr lang="ja-JP" altLang="fr-FR" smtClean="0">
                <a:latin typeface="Arial" pitchFamily="34" charset="0"/>
                <a:ea typeface="ＭＳ Ｐゴシック" charset="-128"/>
              </a:rPr>
              <a:t>’</a:t>
            </a:r>
            <a:r>
              <a:rPr lang="fr-FR" altLang="ja-JP" smtClean="0">
                <a:latin typeface="Arial" pitchFamily="34" charset="0"/>
                <a:ea typeface="ＭＳ Ｐゴシック" charset="-128"/>
              </a:rPr>
              <a:t>autres programmes d</a:t>
            </a:r>
            <a:r>
              <a:rPr lang="ja-JP" altLang="fr-FR" smtClean="0">
                <a:latin typeface="Arial" pitchFamily="34" charset="0"/>
                <a:ea typeface="ＭＳ Ｐゴシック" charset="-128"/>
              </a:rPr>
              <a:t>’</a:t>
            </a:r>
            <a:r>
              <a:rPr lang="fr-FR" altLang="ja-JP" smtClean="0">
                <a:latin typeface="Arial" pitchFamily="34" charset="0"/>
                <a:ea typeface="ＭＳ Ｐゴシック" charset="-128"/>
              </a:rPr>
              <a:t>intervention précoces dans le monde, en particulier de celui de David Olds, qui a montré une ampleur d</a:t>
            </a:r>
            <a:r>
              <a:rPr lang="ja-JP" altLang="fr-FR" smtClean="0">
                <a:latin typeface="Arial" pitchFamily="34" charset="0"/>
                <a:ea typeface="ＭＳ Ｐゴシック" charset="-128"/>
              </a:rPr>
              <a:t>’</a:t>
            </a:r>
            <a:r>
              <a:rPr lang="fr-FR" altLang="ja-JP" smtClean="0">
                <a:latin typeface="Arial" pitchFamily="34" charset="0"/>
                <a:ea typeface="ＭＳ Ｐゴシック" charset="-128"/>
              </a:rPr>
              <a:t>effet importante  et surtout durable sur la diminution de la psychopathologie</a:t>
            </a:r>
          </a:p>
          <a:p>
            <a:pPr eaLnBrk="1" hangingPunct="1">
              <a:spcBef>
                <a:spcPct val="0"/>
              </a:spcBef>
            </a:pPr>
            <a:endParaRPr lang="fr-FR" smtClean="0">
              <a:latin typeface="Arial" pitchFamily="34" charset="0"/>
              <a:ea typeface="ＭＳ Ｐゴシック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fr-FR" smtClean="0">
                <a:latin typeface="Arial" pitchFamily="34" charset="0"/>
                <a:ea typeface="ＭＳ Ｐゴシック" charset="-128"/>
              </a:rPr>
              <a:t>Adapté au contexte français</a:t>
            </a:r>
          </a:p>
          <a:p>
            <a:pPr eaLnBrk="1" hangingPunct="1">
              <a:spcBef>
                <a:spcPct val="0"/>
              </a:spcBef>
            </a:pPr>
            <a:endParaRPr lang="fr-FR" smtClean="0">
              <a:latin typeface="Arial" pitchFamily="34" charset="0"/>
              <a:ea typeface="ＭＳ Ｐゴシック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fr-FR" smtClean="0">
                <a:latin typeface="Arial" pitchFamily="34" charset="0"/>
                <a:ea typeface="ＭＳ Ｐゴシック" charset="-128"/>
              </a:rPr>
              <a:t>Une intervention précoce, ciblée, manuélisée,  supervisée, prolongée, évaluée.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fld id="{E8E2FF4B-1946-46A3-8320-4E06C802A892}" type="slidenum">
              <a:rPr lang="fr-FR"/>
              <a:pPr/>
              <a:t>12</a:t>
            </a:fld>
            <a:endParaRPr lang="fr-FR"/>
          </a:p>
        </p:txBody>
      </p:sp>
      <p:sp>
        <p:nvSpPr>
          <p:cNvPr id="5222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52227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fr-FR" smtClean="0"/>
          </a:p>
        </p:txBody>
      </p:sp>
      <p:sp>
        <p:nvSpPr>
          <p:cNvPr id="13316" name="Espace réservé du numéro de diapositive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C299712-B90C-459A-8FF3-3938563DB244}" type="slidenum">
              <a:rPr lang="en-US" sz="1200">
                <a:latin typeface="Calibri" pitchFamily="34" charset="0"/>
              </a:rPr>
              <a:pPr algn="r"/>
              <a:t>12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fld id="{A3869B0B-EFF1-47FB-B026-6ABB7E2C210E}" type="slidenum">
              <a:rPr lang="fr-FR"/>
              <a:pPr/>
              <a:t>13</a:t>
            </a:fld>
            <a:endParaRPr lang="fr-FR"/>
          </a:p>
        </p:txBody>
      </p:sp>
      <p:sp>
        <p:nvSpPr>
          <p:cNvPr id="542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54275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fr-FR" smtClean="0"/>
          </a:p>
        </p:txBody>
      </p:sp>
      <p:sp>
        <p:nvSpPr>
          <p:cNvPr id="15364" name="Espace réservé du numéro de diapositive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74A46B2-EC6A-4E9A-AAF9-9B8383B3A303}" type="slidenum">
              <a:rPr lang="en-US" sz="1200">
                <a:latin typeface="Calibri" pitchFamily="34" charset="0"/>
              </a:rPr>
              <a:pPr algn="r"/>
              <a:t>13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fr-FR">
                <a:latin typeface="Verdana" charset="0"/>
                <a:ea typeface="ＭＳ Ｐゴシック" charset="0"/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T0" fmla="*/ 1587 w 64000"/>
                <a:gd name="T1" fmla="*/ -1067 h 64000"/>
                <a:gd name="T2" fmla="*/ 2304 w 64000"/>
                <a:gd name="T3" fmla="*/ 0 h 64000"/>
                <a:gd name="T4" fmla="*/ 1587 w 64000"/>
                <a:gd name="T5" fmla="*/ 1067 h 64000"/>
                <a:gd name="T6" fmla="*/ 1587 w 64000"/>
                <a:gd name="T7" fmla="*/ 1067 h 64000"/>
                <a:gd name="T8" fmla="*/ 1587 w 64000"/>
                <a:gd name="T9" fmla="*/ 1067 h 64000"/>
                <a:gd name="T10" fmla="*/ 1587 w 64000"/>
                <a:gd name="T11" fmla="*/ 1067 h 64000"/>
                <a:gd name="T12" fmla="*/ 1587 w 64000"/>
                <a:gd name="T13" fmla="*/ -1067 h 64000"/>
                <a:gd name="T14" fmla="*/ 1587 w 64000"/>
                <a:gd name="T15" fmla="*/ -1067 h 64000"/>
                <a:gd name="T16" fmla="*/ 1587 w 64000"/>
                <a:gd name="T17" fmla="*/ -1067 h 640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44083 w 64000"/>
                <a:gd name="T28" fmla="*/ -29639 h 64000"/>
                <a:gd name="T29" fmla="*/ 44083 w 64000"/>
                <a:gd name="T30" fmla="*/ 29639 h 640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T0" fmla="*/ 2027 w 64000"/>
                <a:gd name="T1" fmla="*/ -1024 h 64000"/>
                <a:gd name="T2" fmla="*/ 2544 w 64000"/>
                <a:gd name="T3" fmla="*/ 0 h 64000"/>
                <a:gd name="T4" fmla="*/ 2027 w 64000"/>
                <a:gd name="T5" fmla="*/ 1024 h 64000"/>
                <a:gd name="T6" fmla="*/ 2027 w 64000"/>
                <a:gd name="T7" fmla="*/ 1024 h 64000"/>
                <a:gd name="T8" fmla="*/ 2027 w 64000"/>
                <a:gd name="T9" fmla="*/ 1024 h 64000"/>
                <a:gd name="T10" fmla="*/ 2027 w 64000"/>
                <a:gd name="T11" fmla="*/ 1024 h 64000"/>
                <a:gd name="T12" fmla="*/ 2027 w 64000"/>
                <a:gd name="T13" fmla="*/ -1024 h 64000"/>
                <a:gd name="T14" fmla="*/ 2027 w 64000"/>
                <a:gd name="T15" fmla="*/ -1024 h 64000"/>
                <a:gd name="T16" fmla="*/ 2027 w 64000"/>
                <a:gd name="T17" fmla="*/ -1024 h 640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50994 w 64000"/>
                <a:gd name="T28" fmla="*/ -25761 h 64000"/>
                <a:gd name="T29" fmla="*/ 50994 w 64000"/>
                <a:gd name="T30" fmla="*/ 25761 h 640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2458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fr-FR" noProof="0" smtClean="0"/>
              <a:t>Cliquez pour modifier le style du titre</a:t>
            </a:r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charset="0"/>
              <a:buNone/>
              <a:defRPr/>
            </a:lvl1pPr>
          </a:lstStyle>
          <a:p>
            <a:pPr lvl="0"/>
            <a:r>
              <a:rPr lang="fr-FR" noProof="0" smtClean="0"/>
              <a:t>Cliquez pour modifier le style des sous-titres du masque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/>
            </a:lvl1pPr>
          </a:lstStyle>
          <a:p>
            <a:fld id="{4D46954A-76F6-4E7F-BC0F-19AD767DDB05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A63D64-3B20-4A1D-84B8-E687921A23A6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558C43-22EC-4441-A9A3-E62C6A360739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9B18BF-31C1-4D6F-A31D-98ED350A359D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703D58-D0AF-4FE5-A445-1FCD63115158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D29195-3C5E-40B5-98A0-BC84196187D2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68B9F-03FD-4A00-ADD7-E1797AB9B3A0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60D20B-E165-41FF-AC10-FE111F19B8C0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2E2DE7-E68D-4CD0-81BC-F31D52DFCAFE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00CE68-4B06-4B9E-AD9C-38F9B628E870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3FCB49-2218-4E0E-A11B-B4D0003F5AAB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1032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T0" fmla="*/ 2037 w 64000"/>
                <a:gd name="T1" fmla="*/ -807 h 64000"/>
                <a:gd name="T2" fmla="*/ 2592 w 64000"/>
                <a:gd name="T3" fmla="*/ 0 h 64000"/>
                <a:gd name="T4" fmla="*/ 2037 w 64000"/>
                <a:gd name="T5" fmla="*/ 807 h 64000"/>
                <a:gd name="T6" fmla="*/ 2037 w 64000"/>
                <a:gd name="T7" fmla="*/ 807 h 64000"/>
                <a:gd name="T8" fmla="*/ 2037 w 64000"/>
                <a:gd name="T9" fmla="*/ 807 h 64000"/>
                <a:gd name="T10" fmla="*/ 2037 w 64000"/>
                <a:gd name="T11" fmla="*/ 807 h 64000"/>
                <a:gd name="T12" fmla="*/ 2037 w 64000"/>
                <a:gd name="T13" fmla="*/ -807 h 64000"/>
                <a:gd name="T14" fmla="*/ 2037 w 64000"/>
                <a:gd name="T15" fmla="*/ -807 h 64000"/>
                <a:gd name="T16" fmla="*/ 2037 w 64000"/>
                <a:gd name="T17" fmla="*/ -807 h 640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50296 w 64000"/>
                <a:gd name="T28" fmla="*/ -26244 h 64000"/>
                <a:gd name="T29" fmla="*/ 50296 w 64000"/>
                <a:gd name="T30" fmla="*/ 26244 h 640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033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T0" fmla="*/ 1525 w 64000"/>
                <a:gd name="T1" fmla="*/ -820 h 64000"/>
                <a:gd name="T2" fmla="*/ 1949 w 64000"/>
                <a:gd name="T3" fmla="*/ 0 h 64000"/>
                <a:gd name="T4" fmla="*/ 1525 w 64000"/>
                <a:gd name="T5" fmla="*/ 820 h 64000"/>
                <a:gd name="T6" fmla="*/ 1525 w 64000"/>
                <a:gd name="T7" fmla="*/ 820 h 64000"/>
                <a:gd name="T8" fmla="*/ 1525 w 64000"/>
                <a:gd name="T9" fmla="*/ 820 h 64000"/>
                <a:gd name="T10" fmla="*/ 1525 w 64000"/>
                <a:gd name="T11" fmla="*/ 820 h 64000"/>
                <a:gd name="T12" fmla="*/ 1525 w 64000"/>
                <a:gd name="T13" fmla="*/ -820 h 64000"/>
                <a:gd name="T14" fmla="*/ 1525 w 64000"/>
                <a:gd name="T15" fmla="*/ -820 h 64000"/>
                <a:gd name="T16" fmla="*/ 1525 w 64000"/>
                <a:gd name="T17" fmla="*/ -820 h 640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50077 w 64000"/>
                <a:gd name="T28" fmla="*/ -26412 h 64000"/>
                <a:gd name="T29" fmla="*/ 50077 w 64000"/>
                <a:gd name="T30" fmla="*/ 26412 h 640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3557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fr-FR">
                <a:latin typeface="Verdana" charset="0"/>
                <a:ea typeface="ＭＳ Ｐゴシック" charset="0"/>
              </a:endParaRPr>
            </a:p>
          </p:txBody>
        </p:sp>
      </p:grpSp>
      <p:sp>
        <p:nvSpPr>
          <p:cNvPr id="23558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2356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Verdana" charset="0"/>
                <a:ea typeface="ＭＳ Ｐゴシック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356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latin typeface="Verdana" charset="0"/>
                <a:ea typeface="ＭＳ Ｐゴシック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356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ADA122C-F675-4FC9-A075-1EF9A1AA1EBA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1" r:id="rId2"/>
    <p:sldLayoutId id="2147483680" r:id="rId3"/>
    <p:sldLayoutId id="2147483679" r:id="rId4"/>
    <p:sldLayoutId id="2147483678" r:id="rId5"/>
    <p:sldLayoutId id="2147483677" r:id="rId6"/>
    <p:sldLayoutId id="2147483676" r:id="rId7"/>
    <p:sldLayoutId id="2147483675" r:id="rId8"/>
    <p:sldLayoutId id="2147483674" r:id="rId9"/>
    <p:sldLayoutId id="2147483673" r:id="rId10"/>
    <p:sldLayoutId id="214748367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charset="0"/>
        <a:buChar char="¡"/>
        <a:defRPr sz="19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charset="0"/>
        <a:buChar char="¡"/>
        <a:defRPr sz="19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charset="0"/>
        <a:buChar char="¡"/>
        <a:defRPr sz="19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charset="0"/>
        <a:buChar char="¡"/>
        <a:defRPr sz="1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Feuille_Microsoft_Office_Excel_97-20031.xls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3138" y="115888"/>
            <a:ext cx="7702550" cy="2474912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r>
              <a:rPr lang="fr-FR" sz="2800" smtClean="0"/>
              <a:t>Périnatalité, précarité, vulnérabilité: </a:t>
            </a:r>
            <a:br>
              <a:rPr lang="fr-FR" sz="2800" smtClean="0"/>
            </a:br>
            <a:r>
              <a:rPr lang="fr-FR" sz="2800" smtClean="0"/>
              <a:t>le secteur de psychiatrie-infanto-juvénile du 18</a:t>
            </a:r>
            <a:r>
              <a:rPr lang="fr-FR" sz="2800" baseline="30000" smtClean="0"/>
              <a:t>ème</a:t>
            </a:r>
            <a:r>
              <a:rPr lang="fr-FR" sz="2800" smtClean="0"/>
              <a:t> arrondissement: une pratique clinique particulière éclairée par la recherche CAPEDP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573463"/>
            <a:ext cx="6400800" cy="175260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fr-FR" sz="1400" b="1" i="1" smtClean="0"/>
              <a:t>Pr Antoine Guedeney,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fr-FR" sz="1400" b="1" i="1" smtClean="0"/>
              <a:t>Dr Romain Dugravier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fr-FR" sz="1400" b="1" i="1" smtClean="0"/>
              <a:t>Hôpital Bichat-Claude Bernard APHP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fr-FR" sz="1400" b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fr-FR" sz="1400" smtClean="0"/>
              <a:t>Conférence de Territoire Paris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fr-FR" sz="1400" smtClean="0"/>
              <a:t>Hôtel de Ville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fr-FR" sz="1400" smtClean="0"/>
              <a:t>22.3.2012</a:t>
            </a:r>
          </a:p>
        </p:txBody>
      </p:sp>
      <p:pic>
        <p:nvPicPr>
          <p:cNvPr id="4099" name="Picture 4" descr="image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675" y="6092825"/>
            <a:ext cx="2519363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5791200"/>
            <a:ext cx="25050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3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53088" y="6248400"/>
            <a:ext cx="1295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3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15188" y="6237288"/>
            <a:ext cx="1677987" cy="37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67113" y="5568950"/>
            <a:ext cx="1462087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/>
          </p:cNvSpPr>
          <p:nvPr>
            <p:ph type="title" idx="4294967295"/>
          </p:nvPr>
        </p:nvSpPr>
        <p:spPr>
          <a:solidFill>
            <a:schemeClr val="accent3"/>
          </a:solidFill>
        </p:spPr>
        <p:txBody>
          <a:bodyPr anchor="ctr"/>
          <a:lstStyle/>
          <a:p>
            <a:pPr eaLnBrk="1" hangingPunct="1"/>
            <a:r>
              <a:rPr lang="fr-FR" sz="2000" smtClean="0"/>
              <a:t>De nombreux outils d</a:t>
            </a:r>
            <a:r>
              <a:rPr lang="ja-JP" altLang="fr-FR" sz="2000" smtClean="0"/>
              <a:t>’</a:t>
            </a:r>
            <a:r>
              <a:rPr lang="fr-FR" altLang="ja-JP" sz="2000" smtClean="0"/>
              <a:t>évaluation utiles en clinique</a:t>
            </a:r>
            <a:endParaRPr lang="fr-FR" sz="2000" smtClean="0"/>
          </a:p>
        </p:txBody>
      </p:sp>
      <p:sp>
        <p:nvSpPr>
          <p:cNvPr id="63491" name="Rectangle 3"/>
          <p:cNvSpPr>
            <a:spLocks noGrp="1"/>
          </p:cNvSpPr>
          <p:nvPr>
            <p:ph type="body" idx="4294967295"/>
          </p:nvPr>
        </p:nvSpPr>
        <p:spPr>
          <a:xfrm>
            <a:off x="1042988" y="1600200"/>
            <a:ext cx="7643812" cy="5029200"/>
          </a:xfrm>
          <a:solidFill>
            <a:srgbClr val="FFFF66"/>
          </a:solidFill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r-FR" sz="2100" b="1" smtClean="0"/>
              <a:t>EPDS</a:t>
            </a:r>
            <a:r>
              <a:rPr lang="fr-FR" sz="2100" smtClean="0"/>
              <a:t>: dépression pré et post natale à 3 et 6 mois</a:t>
            </a:r>
          </a:p>
          <a:p>
            <a:pPr eaLnBrk="1" hangingPunct="1">
              <a:lnSpc>
                <a:spcPct val="90000"/>
              </a:lnSpc>
            </a:pPr>
            <a:r>
              <a:rPr lang="fr-FR" sz="2100" smtClean="0"/>
              <a:t>Home: adéquation des soins parentaux au développement (</a:t>
            </a:r>
            <a:r>
              <a:rPr lang="fr-FR" sz="2100" b="1" smtClean="0"/>
              <a:t>HOME</a:t>
            </a:r>
            <a:r>
              <a:rPr lang="fr-FR" sz="2100" smtClean="0"/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fr-FR" sz="2100" b="1" smtClean="0"/>
              <a:t>CBCL</a:t>
            </a:r>
            <a:r>
              <a:rPr lang="fr-FR" sz="2100" smtClean="0"/>
              <a:t> 1 ½- 5 : symptomatologie à 2ans et demi</a:t>
            </a:r>
          </a:p>
          <a:p>
            <a:pPr eaLnBrk="1" hangingPunct="1">
              <a:lnSpc>
                <a:spcPct val="90000"/>
              </a:lnSpc>
            </a:pPr>
            <a:r>
              <a:rPr lang="fr-FR" sz="2100" smtClean="0"/>
              <a:t>Test de développement: </a:t>
            </a:r>
            <a:r>
              <a:rPr lang="fr-FR" sz="2100" b="1" smtClean="0"/>
              <a:t>Brunet Lézine</a:t>
            </a:r>
            <a:r>
              <a:rPr lang="fr-FR" sz="210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fr-FR" sz="2100" smtClean="0"/>
              <a:t>Questionnaires: SL-90, SERVICES, Pacotis, Elde-Q</a:t>
            </a:r>
          </a:p>
          <a:p>
            <a:pPr eaLnBrk="1" hangingPunct="1">
              <a:lnSpc>
                <a:spcPct val="90000"/>
              </a:lnSpc>
            </a:pPr>
            <a:r>
              <a:rPr lang="fr-FR" sz="2100" smtClean="0"/>
              <a:t>Parent Stress Index (</a:t>
            </a:r>
            <a:r>
              <a:rPr lang="fr-FR" sz="2100" b="1" smtClean="0"/>
              <a:t>PSI</a:t>
            </a:r>
            <a:r>
              <a:rPr lang="fr-FR" sz="2100" smtClean="0"/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fr-FR" sz="2100" b="1" smtClean="0"/>
              <a:t>ADBB</a:t>
            </a:r>
            <a:r>
              <a:rPr lang="fr-FR" sz="2100" smtClean="0"/>
              <a:t> à 18 mois</a:t>
            </a:r>
          </a:p>
          <a:p>
            <a:pPr eaLnBrk="1" hangingPunct="1">
              <a:lnSpc>
                <a:spcPct val="90000"/>
              </a:lnSpc>
            </a:pPr>
            <a:r>
              <a:rPr lang="fr-FR" sz="2100" smtClean="0"/>
              <a:t>Mesures de l</a:t>
            </a:r>
            <a:r>
              <a:rPr lang="ja-JP" altLang="fr-FR" sz="2100" smtClean="0">
                <a:latin typeface="Arial" pitchFamily="34" charset="0"/>
              </a:rPr>
              <a:t>’</a:t>
            </a:r>
            <a:r>
              <a:rPr lang="fr-FR" altLang="ja-JP" sz="2100" smtClean="0"/>
              <a:t>attachement de l</a:t>
            </a:r>
            <a:r>
              <a:rPr lang="ja-JP" altLang="fr-FR" sz="2100" smtClean="0">
                <a:latin typeface="Arial" pitchFamily="34" charset="0"/>
              </a:rPr>
              <a:t>’</a:t>
            </a:r>
            <a:r>
              <a:rPr lang="fr-FR" altLang="ja-JP" sz="2100" smtClean="0"/>
              <a:t>enfant: </a:t>
            </a:r>
            <a:r>
              <a:rPr lang="fr-FR" altLang="ja-JP" sz="2100" b="1" smtClean="0"/>
              <a:t>Q-Sort</a:t>
            </a:r>
            <a:r>
              <a:rPr lang="fr-FR" altLang="ja-JP" sz="2100" smtClean="0"/>
              <a:t> à domicile, </a:t>
            </a:r>
          </a:p>
          <a:p>
            <a:pPr eaLnBrk="1" hangingPunct="1">
              <a:lnSpc>
                <a:spcPct val="90000"/>
              </a:lnSpc>
            </a:pPr>
            <a:r>
              <a:rPr lang="fr-FR" sz="2100" smtClean="0"/>
              <a:t>Comportement désorganisants (</a:t>
            </a:r>
            <a:r>
              <a:rPr lang="fr-FR" sz="2100" b="1" smtClean="0"/>
              <a:t>AMBIANCE)</a:t>
            </a:r>
            <a:r>
              <a:rPr lang="fr-FR" sz="2100" smtClean="0"/>
              <a:t>, et  capacité de mentalisation parentale: </a:t>
            </a:r>
            <a:r>
              <a:rPr lang="fr-FR" sz="2100" b="1" i="1" smtClean="0"/>
              <a:t>Insightfullness Assessment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re 1"/>
          <p:cNvSpPr>
            <a:spLocks noGrp="1"/>
          </p:cNvSpPr>
          <p:nvPr>
            <p:ph type="title" idx="4294967295"/>
          </p:nvPr>
        </p:nvSpPr>
        <p:spPr>
          <a:solidFill>
            <a:srgbClr val="FFFF66"/>
          </a:solidFill>
        </p:spPr>
        <p:txBody>
          <a:bodyPr anchor="ctr"/>
          <a:lstStyle/>
          <a:p>
            <a:pPr eaLnBrk="1" hangingPunct="1"/>
            <a:r>
              <a:rPr lang="en-US" sz="1800" smtClean="0"/>
              <a:t>Une (énorme) zone d</a:t>
            </a:r>
            <a:r>
              <a:rPr lang="en-US" altLang="fr-FR" sz="1800" smtClean="0"/>
              <a:t>’</a:t>
            </a:r>
            <a:r>
              <a:rPr lang="en-US" sz="1800" smtClean="0"/>
              <a:t> intervention, pour 2 à 3 VAD par jour</a:t>
            </a:r>
            <a:endParaRPr lang="en-US" sz="2800" smtClean="0"/>
          </a:p>
        </p:txBody>
      </p:sp>
      <p:pic>
        <p:nvPicPr>
          <p:cNvPr id="11266" name="Image 2" descr="zone_mars0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38" y="1714500"/>
            <a:ext cx="5572125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r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209675"/>
          </a:xfrm>
          <a:solidFill>
            <a:schemeClr val="accent3"/>
          </a:solidFill>
        </p:spPr>
        <p:txBody>
          <a:bodyPr anchor="ctr"/>
          <a:lstStyle/>
          <a:p>
            <a:pPr algn="ctr" eaLnBrk="1" hangingPunct="1"/>
            <a:r>
              <a:rPr lang="en-US" sz="3200" smtClean="0"/>
              <a:t>Caractéristiques de la population recrutée dans CAPEDP</a:t>
            </a:r>
          </a:p>
        </p:txBody>
      </p:sp>
      <p:sp>
        <p:nvSpPr>
          <p:cNvPr id="51203" name="Espace réservé du contenu 2"/>
          <p:cNvSpPr>
            <a:spLocks noGrp="1"/>
          </p:cNvSpPr>
          <p:nvPr>
            <p:ph idx="4294967295"/>
          </p:nvPr>
        </p:nvSpPr>
        <p:spPr>
          <a:xfrm>
            <a:off x="539750" y="1628775"/>
            <a:ext cx="7972425" cy="4824413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n-US" sz="2000" smtClean="0"/>
              <a:t>60% des femmes sont considérées comme très vulnérables</a:t>
            </a:r>
          </a:p>
          <a:p>
            <a:pPr eaLnBrk="1" hangingPunct="1"/>
            <a:r>
              <a:rPr lang="en-US" sz="2000" smtClean="0"/>
              <a:t>Parmi celles-ci 40% restant inscrites dans l</a:t>
            </a:r>
            <a:r>
              <a:rPr lang="en-US" altLang="fr-FR" sz="2000" smtClean="0"/>
              <a:t>’</a:t>
            </a:r>
            <a:r>
              <a:rPr lang="en-US" sz="2000" smtClean="0"/>
              <a:t>étude jusqu</a:t>
            </a:r>
            <a:r>
              <a:rPr lang="en-US" altLang="fr-FR" sz="2000" smtClean="0"/>
              <a:t>’</a:t>
            </a:r>
            <a:r>
              <a:rPr lang="en-US" sz="2000" smtClean="0"/>
              <a:t>au terme</a:t>
            </a:r>
          </a:p>
          <a:p>
            <a:pPr eaLnBrk="1" hangingPunct="1"/>
            <a:r>
              <a:rPr lang="en-US" sz="2000" smtClean="0"/>
              <a:t>Très jeunes: 22 ans de moyenne d </a:t>
            </a:r>
            <a:r>
              <a:rPr lang="fr-FR" sz="2000" smtClean="0"/>
              <a:t>‘</a:t>
            </a:r>
            <a:r>
              <a:rPr lang="en-US" altLang="fr-FR" sz="2000" smtClean="0"/>
              <a:t> </a:t>
            </a:r>
            <a:r>
              <a:rPr lang="en-US" altLang="ja-JP" sz="2000" smtClean="0"/>
              <a:t>âge</a:t>
            </a:r>
          </a:p>
          <a:p>
            <a:pPr eaLnBrk="1" hangingPunct="1"/>
            <a:r>
              <a:rPr lang="en-US" sz="2000" smtClean="0"/>
              <a:t>42 % sans emploi durant la grossesse, 50% autour ou sous le niveau de pauvreté</a:t>
            </a:r>
          </a:p>
          <a:p>
            <a:pPr eaLnBrk="1" hangingPunct="1"/>
            <a:r>
              <a:rPr lang="en-US" sz="2000" smtClean="0"/>
              <a:t>50 % de femmes migrantes</a:t>
            </a:r>
          </a:p>
          <a:p>
            <a:pPr eaLnBrk="1" hangingPunct="1"/>
            <a:r>
              <a:rPr lang="en-US" sz="2000" smtClean="0"/>
              <a:t>Prévalence de dépression périnatale très élevée (30 à 45%)</a:t>
            </a:r>
          </a:p>
          <a:p>
            <a:pPr eaLnBrk="1" hangingPunct="1"/>
            <a:r>
              <a:rPr lang="en-US" sz="2000" smtClean="0"/>
              <a:t>Relations avec les services de droit commun:</a:t>
            </a:r>
          </a:p>
          <a:p>
            <a:pPr lvl="1" eaLnBrk="1" hangingPunct="1"/>
            <a:r>
              <a:rPr lang="en-US" sz="2000" smtClean="0"/>
              <a:t>Elles n</a:t>
            </a:r>
            <a:r>
              <a:rPr lang="en-US" altLang="fr-FR" sz="2000" smtClean="0"/>
              <a:t>’</a:t>
            </a:r>
            <a:r>
              <a:rPr lang="en-US" sz="2000" smtClean="0"/>
              <a:t>ont pas demandé d</a:t>
            </a:r>
            <a:r>
              <a:rPr lang="en-US" altLang="fr-FR" sz="2000" smtClean="0"/>
              <a:t>’</a:t>
            </a:r>
            <a:r>
              <a:rPr lang="en-US" sz="2000" smtClean="0"/>
              <a:t>aide ou </a:t>
            </a:r>
          </a:p>
          <a:p>
            <a:pPr lvl="1" eaLnBrk="1" hangingPunct="1"/>
            <a:r>
              <a:rPr lang="en-US" sz="2000" smtClean="0"/>
              <a:t>Elles n</a:t>
            </a:r>
            <a:r>
              <a:rPr lang="en-US" altLang="fr-FR" sz="2000" smtClean="0"/>
              <a:t>’</a:t>
            </a:r>
            <a:r>
              <a:rPr lang="en-US" sz="2000" smtClean="0"/>
              <a:t>ont en majorité pas été identifiées comme en ayant besoin</a:t>
            </a:r>
          </a:p>
          <a:p>
            <a:pPr eaLnBrk="1" hangingPunct="1"/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r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725612"/>
          </a:xfrm>
          <a:solidFill>
            <a:schemeClr val="accent3"/>
          </a:solidFill>
        </p:spPr>
        <p:txBody>
          <a:bodyPr anchor="ctr"/>
          <a:lstStyle/>
          <a:p>
            <a:pPr algn="ctr" eaLnBrk="1" hangingPunct="1"/>
            <a:r>
              <a:rPr lang="en-US" sz="2800" smtClean="0"/>
              <a:t>Caractéristiques de la population recrutée dans CAPEDP</a:t>
            </a:r>
          </a:p>
        </p:txBody>
      </p:sp>
      <p:sp>
        <p:nvSpPr>
          <p:cNvPr id="53251" name="Espace réservé du contenu 2"/>
          <p:cNvSpPr>
            <a:spLocks noGrp="1"/>
          </p:cNvSpPr>
          <p:nvPr>
            <p:ph idx="4294967295"/>
          </p:nvPr>
        </p:nvSpPr>
        <p:spPr>
          <a:xfrm>
            <a:off x="849313" y="2214563"/>
            <a:ext cx="8043862" cy="4429125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n-US" sz="2100" smtClean="0"/>
              <a:t>Relations interpersonnelles difficiles: </a:t>
            </a:r>
          </a:p>
          <a:p>
            <a:pPr lvl="1" eaLnBrk="1" hangingPunct="1"/>
            <a:r>
              <a:rPr lang="en-US" sz="1700" smtClean="0"/>
              <a:t>24 % prévoient d</a:t>
            </a:r>
            <a:r>
              <a:rPr lang="en-US" altLang="fr-FR" sz="1700" smtClean="0"/>
              <a:t>’</a:t>
            </a:r>
            <a:r>
              <a:rPr lang="en-US" sz="1700" smtClean="0"/>
              <a:t>élever l</a:t>
            </a:r>
            <a:r>
              <a:rPr lang="en-US" altLang="fr-FR" sz="1700" smtClean="0"/>
              <a:t>’</a:t>
            </a:r>
            <a:r>
              <a:rPr lang="en-US" sz="1700" smtClean="0"/>
              <a:t>enfant sans le père, </a:t>
            </a:r>
          </a:p>
          <a:p>
            <a:pPr lvl="1" eaLnBrk="1" hangingPunct="1"/>
            <a:r>
              <a:rPr lang="en-US" sz="1700" smtClean="0"/>
              <a:t>37 % vivent sans le père de l</a:t>
            </a:r>
            <a:r>
              <a:rPr lang="en-US" altLang="fr-FR" sz="1700" smtClean="0"/>
              <a:t>’</a:t>
            </a:r>
            <a:r>
              <a:rPr lang="en-US" sz="1700" smtClean="0"/>
              <a:t>enfant, </a:t>
            </a:r>
          </a:p>
          <a:p>
            <a:pPr lvl="1" eaLnBrk="1" hangingPunct="1"/>
            <a:r>
              <a:rPr lang="en-US" sz="1700" smtClean="0"/>
              <a:t>13 % déclarent des évènements graves en lien avec les relations interpersonnelles</a:t>
            </a:r>
          </a:p>
          <a:p>
            <a:pPr lvl="1" eaLnBrk="1" hangingPunct="1"/>
            <a:endParaRPr lang="en-US" sz="1700" smtClean="0"/>
          </a:p>
          <a:p>
            <a:pPr eaLnBrk="1" hangingPunct="1"/>
            <a:r>
              <a:rPr lang="en-US" sz="2100" smtClean="0"/>
              <a:t>La grossesse n</a:t>
            </a:r>
            <a:r>
              <a:rPr lang="en-US" altLang="fr-FR" sz="2100" smtClean="0"/>
              <a:t>’</a:t>
            </a:r>
            <a:r>
              <a:rPr lang="en-US" sz="2100" smtClean="0"/>
              <a:t>est pas désirée dans 46 % des cas…</a:t>
            </a:r>
          </a:p>
          <a:p>
            <a:pPr eaLnBrk="1" hangingPunct="1"/>
            <a:endParaRPr lang="en-US" sz="2100" smtClean="0"/>
          </a:p>
          <a:p>
            <a:pPr eaLnBrk="1" hangingPunct="1"/>
            <a:r>
              <a:rPr lang="en-US" sz="2100" smtClean="0"/>
              <a:t>Taux d</a:t>
            </a:r>
            <a:r>
              <a:rPr lang="en-US" altLang="fr-FR" sz="2100" smtClean="0"/>
              <a:t>’</a:t>
            </a:r>
            <a:r>
              <a:rPr lang="en-US" sz="2100" smtClean="0"/>
              <a:t>acceptation: 50 % toutes ethnies confondues</a:t>
            </a:r>
          </a:p>
          <a:p>
            <a:pPr eaLnBrk="1" hangingPunct="1"/>
            <a:endParaRPr lang="en-US" sz="2100" smtClean="0"/>
          </a:p>
          <a:p>
            <a:pPr eaLnBrk="1" hangingPunct="1"/>
            <a:r>
              <a:rPr lang="en-US" sz="2100" smtClean="0"/>
              <a:t>Taux d</a:t>
            </a:r>
            <a:r>
              <a:rPr lang="en-US" altLang="fr-FR" sz="2100" smtClean="0"/>
              <a:t>’</a:t>
            </a:r>
            <a:r>
              <a:rPr lang="en-US" sz="2100" smtClean="0"/>
              <a:t>abandon: 60 %, surtout initial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z="2400" smtClean="0"/>
              <a:t>Des résultats positifs, et cohérents cliniquement dans le groupe intervention</a:t>
            </a:r>
            <a:endParaRPr lang="fr-FR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55688" y="2203450"/>
            <a:ext cx="7620000" cy="3962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fr-FR" sz="2000" smtClean="0"/>
              <a:t>Des interactions parent-infant moins dysfonctionnelles selon les parents, à 6 mois (PSI)</a:t>
            </a:r>
          </a:p>
          <a:p>
            <a:pPr eaLnBrk="1" hangingPunct="1">
              <a:lnSpc>
                <a:spcPct val="80000"/>
              </a:lnSpc>
            </a:pPr>
            <a:r>
              <a:rPr lang="fr-FR" sz="2000" smtClean="0"/>
              <a:t>Sentiments de compétence parentale accrue</a:t>
            </a:r>
            <a:r>
              <a:rPr lang="fr-FR" sz="2000" b="1" smtClean="0"/>
              <a:t> </a:t>
            </a:r>
            <a:r>
              <a:rPr lang="fr-FR" sz="2000" smtClean="0"/>
              <a:t> à12 mois (PACOTIS)</a:t>
            </a:r>
          </a:p>
          <a:p>
            <a:pPr eaLnBrk="1" hangingPunct="1">
              <a:lnSpc>
                <a:spcPct val="80000"/>
              </a:lnSpc>
            </a:pPr>
            <a:r>
              <a:rPr lang="fr-FR" sz="2000" smtClean="0"/>
              <a:t>Le support Social s’accroit à 12 mois (plusieurs items)</a:t>
            </a:r>
          </a:p>
          <a:p>
            <a:pPr eaLnBrk="1" hangingPunct="1">
              <a:lnSpc>
                <a:spcPct val="80000"/>
              </a:lnSpc>
            </a:pPr>
            <a:r>
              <a:rPr lang="fr-FR" sz="2000" smtClean="0"/>
              <a:t>Des parents plus proches de l’enfant et qui jouent plus avec lui à 18 mois (HOME)</a:t>
            </a:r>
          </a:p>
          <a:p>
            <a:pPr eaLnBrk="1" hangingPunct="1">
              <a:lnSpc>
                <a:spcPct val="80000"/>
              </a:lnSpc>
            </a:pPr>
            <a:r>
              <a:rPr lang="fr-FR" sz="2000" smtClean="0"/>
              <a:t>Des parents qui utilisent bien plus la PMI de 6 à 24 mois</a:t>
            </a:r>
          </a:p>
          <a:p>
            <a:pPr eaLnBrk="1" hangingPunct="1">
              <a:lnSpc>
                <a:spcPct val="80000"/>
              </a:lnSpc>
            </a:pPr>
            <a:r>
              <a:rPr lang="fr-FR" sz="2000" smtClean="0"/>
              <a:t>Des parents  qui demandent plus d’aide en santé mentale , de 12 à 24 mois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5" name="Object 2"/>
          <p:cNvGraphicFramePr>
            <a:graphicFrameLocks noChangeAspect="1"/>
          </p:cNvGraphicFramePr>
          <p:nvPr/>
        </p:nvGraphicFramePr>
        <p:xfrm>
          <a:off x="1042988" y="44450"/>
          <a:ext cx="7239000" cy="5791200"/>
        </p:xfrm>
        <a:graphic>
          <a:graphicData uri="http://schemas.openxmlformats.org/presentationml/2006/ole">
            <p:oleObj spid="_x0000_s16385" r:id="rId3" imgW="6731000" imgH="5041900" progId="">
              <p:embed/>
            </p:oleObj>
          </a:graphicData>
        </a:graphic>
      </p:graphicFrame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395288" y="5516563"/>
            <a:ext cx="8353425" cy="1281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fr-FR">
                <a:latin typeface="Times New Roman" pitchFamily="18" charset="0"/>
                <a:cs typeface="Arial" pitchFamily="34" charset="0"/>
              </a:rPr>
              <a:t> </a:t>
            </a:r>
            <a:r>
              <a:rPr lang="fr-FR" b="1">
                <a:latin typeface="Times New Roman" pitchFamily="18" charset="0"/>
                <a:cs typeface="Arial" pitchFamily="34" charset="0"/>
              </a:rPr>
              <a:t>Attachement-CAPDEP: Effet d</a:t>
            </a:r>
            <a:r>
              <a:rPr lang="ja-JP" altLang="fr-FR" b="1">
                <a:latin typeface="Arial" pitchFamily="34" charset="0"/>
                <a:cs typeface="Arial" pitchFamily="34" charset="0"/>
              </a:rPr>
              <a:t>’</a:t>
            </a:r>
            <a:r>
              <a:rPr lang="fr-FR" altLang="ja-JP" b="1">
                <a:latin typeface="Times New Roman" pitchFamily="18" charset="0"/>
                <a:cs typeface="Arial" pitchFamily="34" charset="0"/>
              </a:rPr>
              <a:t>une intervention renforcée à domicile sur   la sécurité de l</a:t>
            </a:r>
            <a:r>
              <a:rPr lang="ja-JP" altLang="fr-FR" b="1">
                <a:latin typeface="Arial" pitchFamily="34" charset="0"/>
                <a:cs typeface="Arial" pitchFamily="34" charset="0"/>
              </a:rPr>
              <a:t>’</a:t>
            </a:r>
            <a:r>
              <a:rPr lang="fr-FR" altLang="ja-JP" b="1">
                <a:latin typeface="Times New Roman" pitchFamily="18" charset="0"/>
                <a:cs typeface="Arial" pitchFamily="34" charset="0"/>
              </a:rPr>
              <a:t>Attachement de l</a:t>
            </a:r>
            <a:r>
              <a:rPr lang="ja-JP" altLang="fr-FR" b="1">
                <a:latin typeface="Arial" pitchFamily="34" charset="0"/>
                <a:cs typeface="Arial" pitchFamily="34" charset="0"/>
              </a:rPr>
              <a:t>’</a:t>
            </a:r>
            <a:r>
              <a:rPr lang="fr-FR" altLang="ja-JP" b="1">
                <a:latin typeface="Times New Roman" pitchFamily="18" charset="0"/>
                <a:cs typeface="Arial" pitchFamily="34" charset="0"/>
              </a:rPr>
              <a:t>enfant à 12 -18 mois et sur le taux d</a:t>
            </a:r>
            <a:r>
              <a:rPr lang="ja-JP" altLang="fr-FR" b="1">
                <a:latin typeface="Arial" pitchFamily="34" charset="0"/>
                <a:cs typeface="Arial" pitchFamily="34" charset="0"/>
              </a:rPr>
              <a:t>’</a:t>
            </a:r>
            <a:r>
              <a:rPr lang="fr-FR" altLang="ja-JP" b="1">
                <a:latin typeface="Times New Roman" pitchFamily="18" charset="0"/>
                <a:cs typeface="Arial" pitchFamily="34" charset="0"/>
              </a:rPr>
              <a:t>attachement désorganisé</a:t>
            </a:r>
            <a:r>
              <a:rPr lang="fr-FR" altLang="ja-JP">
                <a:latin typeface="Times New Roman" pitchFamily="18" charset="0"/>
                <a:cs typeface="Arial" pitchFamily="34" charset="0"/>
              </a:rPr>
              <a:t> </a:t>
            </a:r>
          </a:p>
          <a:p>
            <a:endParaRPr lang="fr-FR" sz="240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669925" y="4156075"/>
            <a:ext cx="1158875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sz="1600">
                <a:latin typeface="Times New Roman" pitchFamily="18" charset="0"/>
                <a:cs typeface="Arial" pitchFamily="34" charset="0"/>
              </a:rPr>
              <a:t>Sécurité: </a:t>
            </a:r>
          </a:p>
          <a:p>
            <a:r>
              <a:rPr lang="fr-FR" sz="1600">
                <a:latin typeface="Times New Roman" pitchFamily="18" charset="0"/>
                <a:cs typeface="Arial" pitchFamily="34" charset="0"/>
              </a:rPr>
              <a:t>Q sort + SSP: secure v.s. insecure</a:t>
            </a:r>
            <a:endParaRPr lang="fr-FR" sz="240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7589" name="Text Box 5"/>
          <p:cNvSpPr txBox="1">
            <a:spLocks noChangeArrowheads="1"/>
          </p:cNvSpPr>
          <p:nvPr/>
        </p:nvSpPr>
        <p:spPr bwMode="auto">
          <a:xfrm>
            <a:off x="288925" y="1793875"/>
            <a:ext cx="1311275" cy="173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fr-FR" sz="2400">
                <a:latin typeface="Times New Roman" pitchFamily="18" charset="0"/>
                <a:cs typeface="Arial" pitchFamily="34" charset="0"/>
              </a:rPr>
              <a:t> </a:t>
            </a:r>
            <a:r>
              <a:rPr lang="fr-FR" sz="1200">
                <a:latin typeface="Times New Roman" pitchFamily="18" charset="0"/>
                <a:cs typeface="Arial" pitchFamily="34" charset="0"/>
              </a:rPr>
              <a:t>Situation étrange  :</a:t>
            </a:r>
          </a:p>
          <a:p>
            <a:r>
              <a:rPr lang="fr-FR" sz="1200">
                <a:latin typeface="Times New Roman" pitchFamily="18" charset="0"/>
                <a:cs typeface="Arial" pitchFamily="34" charset="0"/>
              </a:rPr>
              <a:t>B: sécure</a:t>
            </a:r>
          </a:p>
          <a:p>
            <a:r>
              <a:rPr lang="fr-FR" sz="1200">
                <a:latin typeface="Times New Roman" pitchFamily="18" charset="0"/>
                <a:cs typeface="Arial" pitchFamily="34" charset="0"/>
              </a:rPr>
              <a:t>C: Ambivalent/ Resistant</a:t>
            </a:r>
          </a:p>
          <a:p>
            <a:r>
              <a:rPr lang="fr-FR" sz="1200">
                <a:latin typeface="Times New Roman" pitchFamily="18" charset="0"/>
                <a:cs typeface="Arial" pitchFamily="34" charset="0"/>
              </a:rPr>
              <a:t>A: Avoidant</a:t>
            </a:r>
          </a:p>
          <a:p>
            <a:r>
              <a:rPr lang="fr-FR" sz="1200">
                <a:latin typeface="Times New Roman" pitchFamily="18" charset="0"/>
                <a:cs typeface="Arial" pitchFamily="34" charset="0"/>
              </a:rPr>
              <a:t>Plus D: Disorganized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2800" smtClean="0"/>
              <a:t>Des résultats clairs sur la sécurité et la désorganisation</a:t>
            </a:r>
            <a:endParaRPr lang="fr-FR" smtClean="0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9325" y="2286000"/>
            <a:ext cx="7661275" cy="2222500"/>
          </a:xfrm>
        </p:spPr>
        <p:txBody>
          <a:bodyPr/>
          <a:lstStyle/>
          <a:p>
            <a:pPr eaLnBrk="1" hangingPunct="1"/>
            <a:r>
              <a:rPr lang="fr-FR" sz="2100" smtClean="0"/>
              <a:t>Sécurité de l’ enfant accrue à 12 -18 mois (Waughn Q-Sort à la maison et SSP au CMP)</a:t>
            </a:r>
          </a:p>
          <a:p>
            <a:pPr eaLnBrk="1" hangingPunct="1"/>
            <a:endParaRPr lang="fr-FR" sz="2100" smtClean="0"/>
          </a:p>
          <a:p>
            <a:pPr eaLnBrk="1" hangingPunct="1"/>
            <a:r>
              <a:rPr lang="fr-FR" sz="2100" b="1" smtClean="0"/>
              <a:t>Moins de  désorganisation de l’attachement chez l’enfant de 12-18 mois  (.40,  p &lt;0.001, s = .20)</a:t>
            </a:r>
            <a:endParaRPr lang="fr-FR" sz="210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3200" smtClean="0"/>
              <a:t>Au total, des résultats limités, mais positifs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r-FR" sz="2100" smtClean="0"/>
              <a:t>Pas d</a:t>
            </a:r>
            <a:r>
              <a:rPr lang="ja-JP" altLang="fr-FR" sz="2100" smtClean="0">
                <a:latin typeface="Arial" pitchFamily="34" charset="0"/>
              </a:rPr>
              <a:t>’</a:t>
            </a:r>
            <a:r>
              <a:rPr lang="fr-FR" altLang="ja-JP" sz="2100" smtClean="0"/>
              <a:t>effet significatif sur la DPN à 3 et 6 mois, mais pas de TS et groupe contrôle lui aussi suivi à domicile</a:t>
            </a:r>
          </a:p>
          <a:p>
            <a:pPr eaLnBrk="1" hangingPunct="1">
              <a:lnSpc>
                <a:spcPct val="90000"/>
              </a:lnSpc>
            </a:pPr>
            <a:r>
              <a:rPr lang="fr-FR" altLang="ja-JP" sz="2100" smtClean="0"/>
              <a:t>Pas d’effet sur la symptomatologie globale à 2.5 ans (CBCL), ni sur le Home et le PSI globaux</a:t>
            </a:r>
          </a:p>
          <a:p>
            <a:pPr eaLnBrk="1" hangingPunct="1">
              <a:lnSpc>
                <a:spcPct val="90000"/>
              </a:lnSpc>
            </a:pPr>
            <a:r>
              <a:rPr lang="fr-FR" sz="2100" smtClean="0"/>
              <a:t>L</a:t>
            </a:r>
            <a:r>
              <a:rPr lang="ja-JP" altLang="fr-FR" sz="2100" smtClean="0">
                <a:latin typeface="Arial" pitchFamily="34" charset="0"/>
              </a:rPr>
              <a:t>’</a:t>
            </a:r>
            <a:r>
              <a:rPr lang="fr-FR" altLang="ja-JP" sz="2100" smtClean="0"/>
              <a:t>intervention favorise le contact avec la PMI, mais aussi la demande d</a:t>
            </a:r>
            <a:r>
              <a:rPr lang="ja-JP" altLang="fr-FR" sz="2100" smtClean="0">
                <a:latin typeface="Arial" pitchFamily="34" charset="0"/>
              </a:rPr>
              <a:t>’</a:t>
            </a:r>
            <a:r>
              <a:rPr lang="fr-FR" altLang="ja-JP" sz="2100" smtClean="0"/>
              <a:t>aide en santé mentale</a:t>
            </a:r>
          </a:p>
          <a:p>
            <a:pPr eaLnBrk="1" hangingPunct="1">
              <a:lnSpc>
                <a:spcPct val="90000"/>
              </a:lnSpc>
            </a:pPr>
            <a:r>
              <a:rPr lang="fr-FR" sz="2100" smtClean="0"/>
              <a:t>Plus de jeu avec l</a:t>
            </a:r>
            <a:r>
              <a:rPr lang="ja-JP" altLang="fr-FR" sz="2100" smtClean="0">
                <a:latin typeface="Arial" pitchFamily="34" charset="0"/>
              </a:rPr>
              <a:t>’</a:t>
            </a:r>
            <a:r>
              <a:rPr lang="fr-FR" altLang="ja-JP" sz="2100" smtClean="0"/>
              <a:t>enfant, moins de comportements désorganisants</a:t>
            </a:r>
          </a:p>
          <a:p>
            <a:pPr eaLnBrk="1" hangingPunct="1">
              <a:lnSpc>
                <a:spcPct val="90000"/>
              </a:lnSpc>
            </a:pPr>
            <a:r>
              <a:rPr lang="fr-FR" sz="2100" smtClean="0"/>
              <a:t>Sécurité de l</a:t>
            </a:r>
            <a:r>
              <a:rPr lang="ja-JP" altLang="fr-FR" sz="2100" smtClean="0">
                <a:latin typeface="Arial" pitchFamily="34" charset="0"/>
              </a:rPr>
              <a:t>’</a:t>
            </a:r>
            <a:r>
              <a:rPr lang="fr-FR" altLang="ja-JP" sz="2100" smtClean="0"/>
              <a:t>attachement accrue</a:t>
            </a:r>
          </a:p>
          <a:p>
            <a:pPr eaLnBrk="1" hangingPunct="1">
              <a:lnSpc>
                <a:spcPct val="90000"/>
              </a:lnSpc>
            </a:pPr>
            <a:r>
              <a:rPr lang="fr-FR" sz="2100" smtClean="0"/>
              <a:t>Désorganisation diminuée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fr-FR" smtClean="0"/>
              <a:t>Quelles leçons en tirer?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FR" sz="2000" smtClean="0"/>
              <a:t>Nécessité d</a:t>
            </a:r>
            <a:r>
              <a:rPr lang="fr-FR" altLang="fr-FR" sz="2000" smtClean="0"/>
              <a:t>’</a:t>
            </a:r>
            <a:r>
              <a:rPr lang="fr-FR" sz="2000" smtClean="0"/>
              <a:t>un lien étroit entre clinique et recherche, qui se nourrissent l</a:t>
            </a:r>
            <a:r>
              <a:rPr lang="fr-FR" altLang="fr-FR" sz="2000" smtClean="0"/>
              <a:t>’</a:t>
            </a:r>
            <a:r>
              <a:rPr lang="fr-FR" sz="2000" smtClean="0"/>
              <a:t>une l</a:t>
            </a:r>
            <a:r>
              <a:rPr lang="fr-FR" altLang="fr-FR" sz="2000" smtClean="0"/>
              <a:t>’</a:t>
            </a:r>
            <a:r>
              <a:rPr lang="fr-FR" sz="2000" smtClean="0"/>
              <a:t>autre particulièrement dans les quartiers dits « sensibles » (une clinique particulière)</a:t>
            </a:r>
          </a:p>
          <a:p>
            <a:pPr eaLnBrk="1" hangingPunct="1"/>
            <a:endParaRPr lang="fr-FR" sz="2000" smtClean="0"/>
          </a:p>
          <a:p>
            <a:pPr eaLnBrk="1" hangingPunct="1"/>
            <a:r>
              <a:rPr lang="fr-FR" sz="2000" smtClean="0"/>
              <a:t>Une collaboration plus étroite entre PMI et services de pédopsychiatrie (en clinique comme en recherche) pour une politique de santé territoriale</a:t>
            </a:r>
          </a:p>
          <a:p>
            <a:pPr eaLnBrk="1" hangingPunct="1"/>
            <a:endParaRPr lang="fr-FR" sz="2000" smtClean="0"/>
          </a:p>
          <a:p>
            <a:pPr eaLnBrk="1" hangingPunct="1"/>
            <a:r>
              <a:rPr lang="fr-FR" sz="2000" smtClean="0"/>
              <a:t>Une intervention conjointe PMI-Santé mentale est efficace, en prévention primaire et secondaire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3200" smtClean="0"/>
              <a:t>Un dispositif d</a:t>
            </a:r>
            <a:r>
              <a:rPr lang="ja-JP" altLang="fr-FR" sz="3200" smtClean="0"/>
              <a:t>’</a:t>
            </a:r>
            <a:r>
              <a:rPr lang="fr-FR" altLang="ja-JP" sz="3200" smtClean="0"/>
              <a:t>amont en périnatalité</a:t>
            </a:r>
            <a:endParaRPr lang="fr-FR" sz="320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fr-FR" sz="1900" smtClean="0"/>
              <a:t>Des réseaux effectifs PMI/pédopsy/psychiatrie d</a:t>
            </a:r>
            <a:r>
              <a:rPr lang="ja-JP" altLang="fr-FR" sz="1900" smtClean="0">
                <a:latin typeface="Arial" pitchFamily="34" charset="0"/>
              </a:rPr>
              <a:t>’</a:t>
            </a:r>
            <a:r>
              <a:rPr lang="fr-FR" altLang="ja-JP" sz="1900" smtClean="0"/>
              <a:t>adultes permettent de prévenir, d’anticiper les urgences néonatales,  et d’éviter les placements en urgence</a:t>
            </a:r>
          </a:p>
          <a:p>
            <a:pPr eaLnBrk="1" hangingPunct="1">
              <a:lnSpc>
                <a:spcPct val="80000"/>
              </a:lnSpc>
            </a:pPr>
            <a:r>
              <a:rPr lang="fr-FR" sz="1900" b="1" smtClean="0"/>
              <a:t>Développer les VAD et l</a:t>
            </a:r>
            <a:r>
              <a:rPr lang="ja-JP" altLang="fr-FR" sz="1900" b="1" smtClean="0">
                <a:latin typeface="Arial" pitchFamily="34" charset="0"/>
              </a:rPr>
              <a:t>’</a:t>
            </a:r>
            <a:r>
              <a:rPr lang="fr-FR" altLang="ja-JP" sz="1900" b="1" smtClean="0"/>
              <a:t>intervention hors les murs (HAD) apparait nécessaire</a:t>
            </a:r>
          </a:p>
          <a:p>
            <a:pPr eaLnBrk="1" hangingPunct="1">
              <a:lnSpc>
                <a:spcPct val="80000"/>
              </a:lnSpc>
            </a:pPr>
            <a:r>
              <a:rPr lang="fr-FR" sz="1900" smtClean="0"/>
              <a:t>Pour une population vulnérable, précaire,  à aller chercher, sans attendre qu</a:t>
            </a:r>
            <a:r>
              <a:rPr lang="fr-FR" altLang="fr-FR" sz="1900" smtClean="0">
                <a:latin typeface="Arial" pitchFamily="34" charset="0"/>
              </a:rPr>
              <a:t>’</a:t>
            </a:r>
            <a:r>
              <a:rPr lang="fr-FR" altLang="ja-JP" sz="1900" smtClean="0"/>
              <a:t>elle le demande</a:t>
            </a:r>
          </a:p>
          <a:p>
            <a:pPr eaLnBrk="1" hangingPunct="1">
              <a:lnSpc>
                <a:spcPct val="80000"/>
              </a:lnSpc>
            </a:pPr>
            <a:r>
              <a:rPr lang="fr-FR" sz="1900" b="1" smtClean="0"/>
              <a:t>Intervention conjointe PMI</a:t>
            </a:r>
            <a:r>
              <a:rPr lang="fr-FR" sz="1900" smtClean="0"/>
              <a:t> /</a:t>
            </a:r>
            <a:r>
              <a:rPr lang="fr-FR" sz="1900" b="1" smtClean="0"/>
              <a:t>CMP</a:t>
            </a:r>
            <a:r>
              <a:rPr lang="fr-FR" sz="1900" smtClean="0"/>
              <a:t> santé mentale</a:t>
            </a:r>
          </a:p>
          <a:p>
            <a:pPr eaLnBrk="1" hangingPunct="1">
              <a:lnSpc>
                <a:spcPct val="80000"/>
              </a:lnSpc>
            </a:pPr>
            <a:r>
              <a:rPr lang="fr-FR" sz="1900" smtClean="0"/>
              <a:t>Évaluer les projets de soins innovants entrepris dans cette collaboration</a:t>
            </a:r>
          </a:p>
          <a:p>
            <a:pPr eaLnBrk="1" hangingPunct="1">
              <a:lnSpc>
                <a:spcPct val="80000"/>
              </a:lnSpc>
            </a:pPr>
            <a:r>
              <a:rPr lang="fr-FR" sz="1900" smtClean="0"/>
              <a:t>Réseau d’intervention et de prévention à renforcer à l’échelle de l’arrondissement, sous la responsabilité de </a:t>
            </a:r>
            <a:r>
              <a:rPr lang="fr-FR" sz="1900" b="1" smtClean="0"/>
              <a:t>l’intersecteur</a:t>
            </a:r>
            <a:r>
              <a:rPr lang="fr-FR" sz="1900" smtClean="0"/>
              <a:t> en lien avec la PMI, les maternités  UMB, les lieux petite enfance, le Réseau périnatal Paris Nord, lien avec </a:t>
            </a:r>
            <a:r>
              <a:rPr lang="fr-FR" sz="1900" b="1" smtClean="0"/>
              <a:t>PreCARE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/>
          </p:cNvSpPr>
          <p:nvPr>
            <p:ph type="title" idx="4294967295"/>
          </p:nvPr>
        </p:nvSpPr>
        <p:spPr>
          <a:solidFill>
            <a:schemeClr val="accent3"/>
          </a:solidFill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anchor="ctr"/>
          <a:lstStyle/>
          <a:p>
            <a:pPr eaLnBrk="1" hangingPunct="1"/>
            <a:r>
              <a:rPr lang="fr-FR" sz="2000" smtClean="0"/>
              <a:t>La prévention précoce, un enjeu majeur</a:t>
            </a:r>
            <a:endParaRPr lang="fr-FR" sz="2400" smtClean="0"/>
          </a:p>
        </p:txBody>
      </p:sp>
      <p:sp>
        <p:nvSpPr>
          <p:cNvPr id="57347" name="Rectangle 5"/>
          <p:cNvSpPr>
            <a:spLocks noGrp="1"/>
          </p:cNvSpPr>
          <p:nvPr>
            <p:ph type="body" idx="4294967295"/>
          </p:nvPr>
        </p:nvSpPr>
        <p:spPr>
          <a:xfrm>
            <a:off x="971550" y="1949450"/>
            <a:ext cx="7715250" cy="2992438"/>
          </a:xfrm>
          <a:solidFill>
            <a:srgbClr val="FFFF99"/>
          </a:solidFill>
          <a:extLst>
            <a:ext uri="{91240B29-F687-4f45-9708-019B960494DF}">
              <a14:hiddenLine xmlns:a14="http://schemas.microsoft.com/office/drawing/2010/main" xmlns="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/>
          <a:lstStyle/>
          <a:p>
            <a:pPr eaLnBrk="1" hangingPunct="1"/>
            <a:r>
              <a:rPr lang="fr-FR" sz="2100" smtClean="0"/>
              <a:t>Peut-on diminuer ou prévenir la psychopathologie précoce ? </a:t>
            </a:r>
            <a:endParaRPr lang="fr-FR" altLang="ja-JP" sz="2100" smtClean="0"/>
          </a:p>
          <a:p>
            <a:pPr eaLnBrk="1" hangingPunct="1"/>
            <a:r>
              <a:rPr lang="fr-FR" sz="2100" smtClean="0"/>
              <a:t>Depuis 10 ans, des essais intéressants: Olds  (Elmira, NY), Lyons-Ruth (Boston),  Slade (Boston), etc..</a:t>
            </a:r>
          </a:p>
          <a:p>
            <a:pPr eaLnBrk="1" hangingPunct="1"/>
            <a:r>
              <a:rPr lang="fr-FR" sz="2100" smtClean="0"/>
              <a:t>Nécessité d</a:t>
            </a:r>
            <a:r>
              <a:rPr lang="ja-JP" altLang="fr-FR" sz="2100" smtClean="0">
                <a:latin typeface="Arial" pitchFamily="34" charset="0"/>
              </a:rPr>
              <a:t>’</a:t>
            </a:r>
            <a:r>
              <a:rPr lang="fr-FR" altLang="ja-JP" sz="2100" smtClean="0"/>
              <a:t>une méthodologie rigoureuse (Consort)</a:t>
            </a:r>
          </a:p>
          <a:p>
            <a:pPr eaLnBrk="1" hangingPunct="1"/>
            <a:r>
              <a:rPr lang="fr-FR" sz="2100" smtClean="0"/>
              <a:t>Populations ciblées: isolées, faible SES, faible niveau études, primipares, jeunes</a:t>
            </a:r>
            <a:endParaRPr lang="fr-F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Et un dispositif d</a:t>
            </a:r>
            <a:r>
              <a:rPr lang="ja-JP" altLang="fr-FR" smtClean="0"/>
              <a:t>’</a:t>
            </a:r>
            <a:r>
              <a:rPr lang="fr-FR" altLang="ja-JP" smtClean="0"/>
              <a:t>aval</a:t>
            </a:r>
            <a:endParaRPr lang="fr-FR" smtClean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fr-FR" sz="2000" smtClean="0"/>
              <a:t>Unités Mères Bébé: une  seule dans le Nord: besoin d</a:t>
            </a:r>
            <a:r>
              <a:rPr lang="ja-JP" altLang="fr-FR" sz="2000" smtClean="0">
                <a:latin typeface="Arial" pitchFamily="34" charset="0"/>
              </a:rPr>
              <a:t>’</a:t>
            </a:r>
            <a:r>
              <a:rPr lang="fr-FR" altLang="ja-JP" sz="2000" smtClean="0"/>
              <a:t>unité qui accueille « à chaud », proche de la pédiatrie et de la psychiatrie d</a:t>
            </a:r>
            <a:r>
              <a:rPr lang="ja-JP" altLang="fr-FR" sz="2000" smtClean="0">
                <a:latin typeface="Arial" pitchFamily="34" charset="0"/>
              </a:rPr>
              <a:t>’</a:t>
            </a:r>
            <a:r>
              <a:rPr lang="fr-FR" altLang="ja-JP" sz="2000" smtClean="0"/>
              <a:t>adultes, et gérée par un vrai binôme pédopsy /psy d</a:t>
            </a:r>
            <a:r>
              <a:rPr lang="ja-JP" altLang="fr-FR" sz="2000" smtClean="0">
                <a:latin typeface="Arial" pitchFamily="34" charset="0"/>
              </a:rPr>
              <a:t>’</a:t>
            </a:r>
            <a:r>
              <a:rPr lang="fr-FR" altLang="ja-JP" sz="2000" smtClean="0"/>
              <a:t>adultes</a:t>
            </a:r>
          </a:p>
          <a:p>
            <a:pPr eaLnBrk="1" hangingPunct="1">
              <a:lnSpc>
                <a:spcPct val="80000"/>
              </a:lnSpc>
            </a:pPr>
            <a:endParaRPr lang="fr-FR" altLang="ja-JP" sz="2000" smtClean="0"/>
          </a:p>
          <a:p>
            <a:pPr eaLnBrk="1" hangingPunct="1">
              <a:lnSpc>
                <a:spcPct val="80000"/>
              </a:lnSpc>
            </a:pPr>
            <a:r>
              <a:rPr lang="fr-FR" sz="2000" smtClean="0"/>
              <a:t>Foyer pour mères isolées vulnérables</a:t>
            </a:r>
          </a:p>
          <a:p>
            <a:pPr eaLnBrk="1" hangingPunct="1">
              <a:lnSpc>
                <a:spcPct val="80000"/>
              </a:lnSpc>
            </a:pPr>
            <a:endParaRPr lang="fr-FR" sz="2000" smtClean="0"/>
          </a:p>
          <a:p>
            <a:pPr eaLnBrk="1" hangingPunct="1">
              <a:lnSpc>
                <a:spcPct val="80000"/>
              </a:lnSpc>
            </a:pPr>
            <a:r>
              <a:rPr lang="fr-FR" sz="2000" smtClean="0"/>
              <a:t>Consultation de liaison avec les maternités et de suites </a:t>
            </a:r>
          </a:p>
          <a:p>
            <a:pPr eaLnBrk="1" hangingPunct="1">
              <a:lnSpc>
                <a:spcPct val="80000"/>
              </a:lnSpc>
            </a:pPr>
            <a:endParaRPr lang="fr-FR" sz="2000" smtClean="0"/>
          </a:p>
          <a:p>
            <a:pPr eaLnBrk="1" hangingPunct="1">
              <a:lnSpc>
                <a:spcPct val="80000"/>
              </a:lnSpc>
            </a:pPr>
            <a:r>
              <a:rPr lang="fr-FR" sz="2000" b="1" smtClean="0"/>
              <a:t>CMP Petite enfance</a:t>
            </a:r>
            <a:r>
              <a:rPr lang="fr-FR" sz="2000" smtClean="0"/>
              <a:t>: à développer dans le  18 ième et le 20 ième </a:t>
            </a:r>
          </a:p>
          <a:p>
            <a:pPr eaLnBrk="1" hangingPunct="1">
              <a:lnSpc>
                <a:spcPct val="80000"/>
              </a:lnSpc>
            </a:pPr>
            <a:endParaRPr lang="fr-FR" sz="2000" smtClean="0"/>
          </a:p>
          <a:p>
            <a:pPr eaLnBrk="1" hangingPunct="1">
              <a:lnSpc>
                <a:spcPct val="80000"/>
              </a:lnSpc>
            </a:pPr>
            <a:r>
              <a:rPr lang="fr-FR" sz="2000" smtClean="0"/>
              <a:t>Groupes pré et postnataux avec La PMI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3200" smtClean="0"/>
              <a:t>Le service de psychiatrie infanto-juvénile du 18</a:t>
            </a:r>
            <a:r>
              <a:rPr lang="fr-FR" sz="3200" baseline="30000" smtClean="0"/>
              <a:t>ème</a:t>
            </a:r>
            <a:r>
              <a:rPr lang="fr-FR" sz="3200" smtClean="0"/>
              <a:t> arrondissement (1)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FR" sz="2000" smtClean="0"/>
              <a:t>Un secteur particulier, une sociologie contrastée avec plusieurs quartiers en « politique de la ville »</a:t>
            </a:r>
          </a:p>
          <a:p>
            <a:pPr eaLnBrk="1" hangingPunct="1"/>
            <a:r>
              <a:rPr lang="fr-FR" sz="2000" smtClean="0"/>
              <a:t>Un ensemble d</a:t>
            </a:r>
            <a:r>
              <a:rPr lang="fr-FR" altLang="fr-FR" sz="2000" smtClean="0"/>
              <a:t>’</a:t>
            </a:r>
            <a:r>
              <a:rPr lang="fr-FR" sz="2000" smtClean="0"/>
              <a:t>indicateurs socio-économiques, reflet des précarités de cet arrondissement: suivi de grossesses tardifs, chômage, logement précaire, reconnaissances de handicap fréquentes</a:t>
            </a:r>
          </a:p>
          <a:p>
            <a:pPr algn="r" eaLnBrk="1" hangingPunct="1">
              <a:buFont typeface="Wingdings" pitchFamily="2" charset="2"/>
              <a:buNone/>
            </a:pPr>
            <a:endParaRPr lang="fr-FR" sz="2000" i="1" smtClean="0"/>
          </a:p>
          <a:p>
            <a:pPr algn="r" eaLnBrk="1" hangingPunct="1">
              <a:buFont typeface="Wingdings" pitchFamily="2" charset="2"/>
              <a:buNone/>
            </a:pPr>
            <a:r>
              <a:rPr lang="fr-FR" sz="2000" i="1" smtClean="0"/>
              <a:t>Santé des mères et des enfants de Paris, septembre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3200" smtClean="0"/>
              <a:t>Le service de psychiatrie infanto-juvénile du 18</a:t>
            </a:r>
            <a:r>
              <a:rPr lang="fr-FR" sz="3200" baseline="30000" smtClean="0"/>
              <a:t>ème</a:t>
            </a:r>
            <a:r>
              <a:rPr lang="fr-FR" sz="3200" smtClean="0"/>
              <a:t> arrondissement (2)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FR" sz="2000" smtClean="0"/>
              <a:t>Un secteur dépendant de l</a:t>
            </a:r>
            <a:r>
              <a:rPr lang="fr-FR" altLang="fr-FR" sz="2000" smtClean="0"/>
              <a:t>’</a:t>
            </a:r>
            <a:r>
              <a:rPr lang="fr-FR" sz="2000" smtClean="0"/>
              <a:t>AP-HP, universitaire (comme le 15 ième, le 12 ième et le 20 ième)</a:t>
            </a:r>
          </a:p>
          <a:p>
            <a:pPr eaLnBrk="1" hangingPunct="1"/>
            <a:r>
              <a:rPr lang="fr-FR" sz="2000" smtClean="0"/>
              <a:t>Une vocation d</a:t>
            </a:r>
            <a:r>
              <a:rPr lang="fr-FR" altLang="fr-FR" sz="2000" smtClean="0"/>
              <a:t>’</a:t>
            </a:r>
            <a:r>
              <a:rPr lang="fr-FR" sz="2000" smtClean="0"/>
              <a:t>enseignement illustrée par 3 DU destinés aux pratiques périnatales (DU attachement, DU psychiatrie périnatale, DIU de psychopérinatalité)</a:t>
            </a:r>
          </a:p>
          <a:p>
            <a:pPr eaLnBrk="1" hangingPunct="1"/>
            <a:r>
              <a:rPr lang="fr-FR" sz="2000" smtClean="0"/>
              <a:t>Des recherches entreprises articulées avec les préoccupations cliniques: l</a:t>
            </a:r>
            <a:r>
              <a:rPr lang="fr-FR" altLang="fr-FR" sz="2000" smtClean="0"/>
              <a:t>’</a:t>
            </a:r>
            <a:r>
              <a:rPr lang="fr-FR" sz="2000" smtClean="0"/>
              <a:t>exemple de de la </a:t>
            </a:r>
            <a:r>
              <a:rPr lang="fr-FR" sz="2000" b="1" smtClean="0"/>
              <a:t>recherche-action CAPEDP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Le service de pédopsychiatrie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FR" sz="2000" smtClean="0"/>
              <a:t>Une offre de soins variée (0-18 ans, HDJ, CATTP, liaison en maternité)</a:t>
            </a:r>
          </a:p>
          <a:p>
            <a:pPr eaLnBrk="1" hangingPunct="1"/>
            <a:r>
              <a:rPr lang="fr-FR" sz="2000" smtClean="0"/>
              <a:t>Une file active de 1100 , 450 nouveaux par an</a:t>
            </a:r>
          </a:p>
          <a:p>
            <a:pPr eaLnBrk="1" hangingPunct="1"/>
            <a:r>
              <a:rPr lang="fr-FR" sz="2000" smtClean="0"/>
              <a:t>Mais insuffisante par rapport aux besoins spécifiques de la population du 18</a:t>
            </a:r>
            <a:r>
              <a:rPr lang="fr-FR" sz="2000" baseline="30000" smtClean="0"/>
              <a:t>ème </a:t>
            </a:r>
            <a:r>
              <a:rPr lang="fr-FR" sz="2000" smtClean="0"/>
              <a:t>aux autres CMP, CMPP (rapport de 1.5 à 2 avec les autres intersecteurs APHP, 2 à 5 avec autres GH)</a:t>
            </a:r>
          </a:p>
          <a:p>
            <a:pPr eaLnBrk="1" hangingPunct="1"/>
            <a:r>
              <a:rPr lang="fr-FR" sz="2000" smtClean="0"/>
              <a:t>Un constat d</a:t>
            </a:r>
            <a:r>
              <a:rPr lang="fr-FR" altLang="fr-FR" sz="2000" smtClean="0"/>
              <a:t>’</a:t>
            </a:r>
            <a:r>
              <a:rPr lang="fr-FR" sz="2000" smtClean="0"/>
              <a:t>interventions trop tardives, parfois mal adaptées, de prévention échouées</a:t>
            </a:r>
          </a:p>
          <a:p>
            <a:pPr eaLnBrk="1" hangingPunct="1"/>
            <a:r>
              <a:rPr lang="fr-FR" sz="2000" smtClean="0"/>
              <a:t>Des recherches-actions issues de ce constat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dirty="0" smtClean="0"/>
              <a:t>Le projet CAPEDP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FR" sz="2400" smtClean="0"/>
              <a:t>Travailler sur des facteurs de risque connus et accessibles (isolement..) </a:t>
            </a:r>
          </a:p>
          <a:p>
            <a:pPr eaLnBrk="1" hangingPunct="1"/>
            <a:r>
              <a:rPr lang="fr-FR" sz="2400" smtClean="0"/>
              <a:t>Inspiré de recherches /programmes évalués: Nurse Family Partership (Olds, 1995), Lyons-Ruth, Slade…</a:t>
            </a:r>
          </a:p>
          <a:p>
            <a:pPr eaLnBrk="1" hangingPunct="1"/>
            <a:r>
              <a:rPr lang="fr-FR" sz="2400" smtClean="0"/>
              <a:t>Une recherche  à méthodologie  rigoureuse, contrôlée </a:t>
            </a:r>
          </a:p>
          <a:p>
            <a:pPr eaLnBrk="1" hangingPunct="1"/>
            <a:r>
              <a:rPr lang="fr-FR" sz="2400" smtClean="0"/>
              <a:t>Destinée aux jeunes femmes isolées, de zones urbaines précaires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4"/>
          <p:cNvSpPr>
            <a:spLocks noGrp="1"/>
          </p:cNvSpPr>
          <p:nvPr>
            <p:ph type="title" idx="4294967295"/>
          </p:nvPr>
        </p:nvSpPr>
        <p:spPr>
          <a:xfrm>
            <a:off x="1370013" y="301625"/>
            <a:ext cx="7313612" cy="1011238"/>
          </a:xfrm>
          <a:solidFill>
            <a:srgbClr val="FFFF66"/>
          </a:solidFill>
        </p:spPr>
        <p:txBody>
          <a:bodyPr anchor="ctr"/>
          <a:lstStyle/>
          <a:p>
            <a:pPr eaLnBrk="1" hangingPunct="1"/>
            <a:r>
              <a:rPr lang="fr-FR" sz="1800" smtClean="0"/>
              <a:t>Les VAD de la PMI à Paris</a:t>
            </a:r>
            <a:br>
              <a:rPr lang="fr-FR" sz="1800" smtClean="0"/>
            </a:br>
            <a:r>
              <a:rPr lang="fr-FR" sz="1800" smtClean="0"/>
              <a:t>Bonnefoy et coll., 2002: les limites du régime droits commun</a:t>
            </a:r>
          </a:p>
        </p:txBody>
      </p:sp>
      <p:sp>
        <p:nvSpPr>
          <p:cNvPr id="2052" name="Rectangle 5"/>
          <p:cNvSpPr>
            <a:spLocks noGrp="1"/>
          </p:cNvSpPr>
          <p:nvPr>
            <p:ph sz="half" idx="4294967295"/>
          </p:nvPr>
        </p:nvSpPr>
        <p:spPr>
          <a:xfrm>
            <a:off x="468313" y="1600200"/>
            <a:ext cx="1960562" cy="504348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spcBef>
                <a:spcPct val="90000"/>
              </a:spcBef>
              <a:buClr>
                <a:schemeClr val="tx1"/>
              </a:buClr>
              <a:buSzPct val="60000"/>
              <a:buFont typeface="Wingdings" pitchFamily="2" charset="2"/>
              <a:buNone/>
            </a:pPr>
            <a:endParaRPr lang="en-US" sz="1500" smtClean="0"/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600" smtClean="0"/>
              <a:t>En 2002, à Paris, 30742 naissances et 6886 enfants présentant 1 ou plusieurs critères de risque.                               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600" smtClean="0"/>
              <a:t>22 % des enfants nés dans l</a:t>
            </a:r>
            <a:r>
              <a:rPr lang="en-US" altLang="fr-FR" sz="1600" smtClean="0"/>
              <a:t>’</a:t>
            </a:r>
            <a:r>
              <a:rPr lang="en-US" sz="1600" smtClean="0"/>
              <a:t>année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600" smtClean="0"/>
              <a:t>445 enfants vus plus de 3 fois au domicile</a:t>
            </a:r>
            <a:endParaRPr lang="fr-FR" sz="1600" smtClean="0"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fr-FR" sz="1800" smtClean="0"/>
          </a:p>
        </p:txBody>
      </p:sp>
      <p:graphicFrame>
        <p:nvGraphicFramePr>
          <p:cNvPr id="40964" name="Object 7"/>
          <p:cNvGraphicFramePr>
            <a:graphicFrameLocks noChangeAspect="1"/>
          </p:cNvGraphicFramePr>
          <p:nvPr>
            <p:ph sz="half" idx="4294967295"/>
          </p:nvPr>
        </p:nvGraphicFramePr>
        <p:xfrm>
          <a:off x="3130550" y="2243138"/>
          <a:ext cx="5522913" cy="2632075"/>
        </p:xfrm>
        <a:graphic>
          <a:graphicData uri="http://schemas.openxmlformats.org/presentationml/2006/ole">
            <p:oleObj spid="_x0000_s40964" name="Feuille de calcul" r:id="rId4" imgW="7124700" imgH="3416300" progId="Excel.Sheet.8">
              <p:embed/>
            </p:oleObj>
          </a:graphicData>
        </a:graphic>
      </p:graphicFrame>
      <p:sp>
        <p:nvSpPr>
          <p:cNvPr id="40965" name="ZoneTexte 4"/>
          <p:cNvSpPr txBox="1">
            <a:spLocks noChangeArrowheads="1"/>
          </p:cNvSpPr>
          <p:nvPr/>
        </p:nvSpPr>
        <p:spPr bwMode="auto">
          <a:xfrm>
            <a:off x="3643313" y="5643563"/>
            <a:ext cx="34036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Arial" pitchFamily="34" charset="0"/>
              </a:rPr>
              <a:t>54% vus une fois, 19% non vus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/>
          </p:cNvSpPr>
          <p:nvPr>
            <p:ph type="title" idx="4294967295"/>
          </p:nvPr>
        </p:nvSpPr>
        <p:spPr>
          <a:solidFill>
            <a:schemeClr val="accent3"/>
          </a:solidFill>
        </p:spPr>
        <p:txBody>
          <a:bodyPr anchor="ctr"/>
          <a:lstStyle/>
          <a:p>
            <a:pPr eaLnBrk="1" hangingPunct="1"/>
            <a:r>
              <a:rPr lang="fr-FR" sz="2000" smtClean="0"/>
              <a:t>Capedp: promotion des compétences parentales , de la sécurité de l’attachement et de la résilience</a:t>
            </a:r>
          </a:p>
        </p:txBody>
      </p:sp>
      <p:sp>
        <p:nvSpPr>
          <p:cNvPr id="56323" name="Rectangle 3"/>
          <p:cNvSpPr>
            <a:spLocks noGrp="1"/>
          </p:cNvSpPr>
          <p:nvPr>
            <p:ph type="body" idx="4294967295"/>
          </p:nvPr>
        </p:nvSpPr>
        <p:spPr>
          <a:xfrm>
            <a:off x="827088" y="1905000"/>
            <a:ext cx="7859712" cy="4495800"/>
          </a:xfrm>
          <a:solidFill>
            <a:srgbClr val="FFFF99"/>
          </a:solidFill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r-FR" sz="2100" smtClean="0"/>
              <a:t>Début en 2005: colloque sur l</a:t>
            </a:r>
            <a:r>
              <a:rPr lang="ja-JP" altLang="fr-FR" sz="2100" smtClean="0">
                <a:latin typeface="Arial" pitchFamily="34" charset="0"/>
              </a:rPr>
              <a:t>’</a:t>
            </a:r>
            <a:r>
              <a:rPr lang="fr-FR" altLang="ja-JP" sz="2100" smtClean="0"/>
              <a:t>évaluation des la prévention précoce, Ministère de la Santé</a:t>
            </a:r>
          </a:p>
          <a:p>
            <a:pPr eaLnBrk="1" hangingPunct="1">
              <a:lnSpc>
                <a:spcPct val="90000"/>
              </a:lnSpc>
            </a:pPr>
            <a:r>
              <a:rPr lang="fr-FR" sz="2100" smtClean="0"/>
              <a:t>PHRC 2005 et 2009 (2/3), et INPES (1/3)</a:t>
            </a:r>
          </a:p>
          <a:p>
            <a:pPr eaLnBrk="1" hangingPunct="1">
              <a:lnSpc>
                <a:spcPct val="90000"/>
              </a:lnSpc>
            </a:pPr>
            <a:r>
              <a:rPr lang="fr-FR" sz="2100" smtClean="0"/>
              <a:t>Etude contrôlée de type PROBE (</a:t>
            </a:r>
            <a:r>
              <a:rPr lang="fr-FR" sz="2100" i="1" smtClean="0"/>
              <a:t>Prospective Randomized Open Ended Blinded Endpoint</a:t>
            </a:r>
            <a:r>
              <a:rPr lang="fr-FR" sz="2100" smtClean="0"/>
              <a:t>) </a:t>
            </a:r>
          </a:p>
          <a:p>
            <a:pPr eaLnBrk="1" hangingPunct="1">
              <a:lnSpc>
                <a:spcPct val="90000"/>
              </a:lnSpc>
            </a:pPr>
            <a:r>
              <a:rPr lang="fr-FR" sz="2100" smtClean="0"/>
              <a:t>Objectifs: </a:t>
            </a:r>
            <a:r>
              <a:rPr lang="fr-FR" sz="1900" i="1" smtClean="0"/>
              <a:t>Diminution de la dépression pré et post-natale, augmentation de la sécurité de l</a:t>
            </a:r>
            <a:r>
              <a:rPr lang="ja-JP" altLang="fr-FR" sz="1900" i="1" smtClean="0">
                <a:latin typeface="Arial" pitchFamily="34" charset="0"/>
              </a:rPr>
              <a:t>’</a:t>
            </a:r>
            <a:r>
              <a:rPr lang="fr-FR" altLang="ja-JP" sz="1900" i="1" smtClean="0"/>
              <a:t>attachement, diminution de la désorganisation de l</a:t>
            </a:r>
            <a:r>
              <a:rPr lang="ja-JP" altLang="fr-FR" sz="1900" i="1" smtClean="0">
                <a:latin typeface="Arial" pitchFamily="34" charset="0"/>
              </a:rPr>
              <a:t>’</a:t>
            </a:r>
            <a:r>
              <a:rPr lang="fr-FR" altLang="ja-JP" sz="1900" i="1" smtClean="0"/>
              <a:t>attachement, amélioration de l</a:t>
            </a:r>
            <a:r>
              <a:rPr lang="ja-JP" altLang="fr-FR" sz="1900" i="1" smtClean="0">
                <a:latin typeface="Arial" pitchFamily="34" charset="0"/>
              </a:rPr>
              <a:t>’</a:t>
            </a:r>
            <a:r>
              <a:rPr lang="fr-FR" altLang="ja-JP" sz="1900" i="1" smtClean="0"/>
              <a:t>utilisation du réseau de soin, diminution du retrait relationnel à 18 mois et du stress parental, diminution de la symptomatologie externalisée et internalisée à 24 mois</a:t>
            </a:r>
            <a:endParaRPr lang="fr-FR" altLang="ja-JP" sz="2100" i="1" smtClean="0"/>
          </a:p>
          <a:p>
            <a:pPr eaLnBrk="1" hangingPunct="1">
              <a:lnSpc>
                <a:spcPct val="90000"/>
              </a:lnSpc>
            </a:pPr>
            <a:r>
              <a:rPr lang="fr-FR" sz="2100" smtClean="0"/>
              <a:t>Fin en juillet 2011</a:t>
            </a:r>
          </a:p>
          <a:p>
            <a:pPr eaLnBrk="1" hangingPunct="1">
              <a:lnSpc>
                <a:spcPct val="90000"/>
              </a:lnSpc>
            </a:pPr>
            <a:r>
              <a:rPr lang="fr-FR" sz="2100" smtClean="0"/>
              <a:t>La plus large étude de prévention actuelle au monde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 idx="4294967295"/>
          </p:nvPr>
        </p:nvSpPr>
        <p:spPr>
          <a:xfrm>
            <a:off x="1370013" y="301625"/>
            <a:ext cx="7313612" cy="1020763"/>
          </a:xfrm>
          <a:solidFill>
            <a:schemeClr val="accent3"/>
          </a:solidFill>
        </p:spPr>
        <p:txBody>
          <a:bodyPr anchor="ctr">
            <a:normAutofit/>
          </a:bodyPr>
          <a:lstStyle/>
          <a:p>
            <a:pPr eaLnBrk="1" hangingPunct="1"/>
            <a:r>
              <a:rPr lang="fr-FR" sz="1900" smtClean="0"/>
              <a:t> </a:t>
            </a:r>
            <a:r>
              <a:rPr lang="fr-FR" sz="1900" smtClean="0">
                <a:latin typeface="Gill Sans Light" charset="0"/>
              </a:rPr>
              <a:t>CAPEDP: la méthodologie</a:t>
            </a:r>
            <a:r>
              <a:rPr lang="fr-FR" sz="1900" smtClean="0"/>
              <a:t/>
            </a:r>
            <a:br>
              <a:rPr lang="fr-FR" sz="1900" smtClean="0"/>
            </a:br>
            <a:endParaRPr lang="fr-FR" sz="1900" smtClean="0"/>
          </a:p>
        </p:txBody>
      </p:sp>
      <p:sp>
        <p:nvSpPr>
          <p:cNvPr id="43011" name="Rectangle 3"/>
          <p:cNvSpPr>
            <a:spLocks noGrp="1"/>
          </p:cNvSpPr>
          <p:nvPr>
            <p:ph type="body" idx="4294967295"/>
          </p:nvPr>
        </p:nvSpPr>
        <p:spPr>
          <a:xfrm>
            <a:off x="914400" y="2276475"/>
            <a:ext cx="8229600" cy="4038600"/>
          </a:xfrm>
          <a:solidFill>
            <a:srgbClr val="FFFF66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fr-FR" sz="2100" smtClean="0"/>
              <a:t> 440 femmes enceintes (27 SA) recrutées dans maternités APHP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fr-FR" sz="2100" smtClean="0"/>
              <a:t>Réparti en deux bras (2x 220) par tirage au sort </a:t>
            </a:r>
            <a:r>
              <a:rPr lang="fr-FR" sz="2100" b="1" smtClean="0"/>
              <a:t>après l</a:t>
            </a:r>
            <a:r>
              <a:rPr lang="ja-JP" altLang="fr-FR" sz="2100" b="1" smtClean="0">
                <a:latin typeface="Arial" pitchFamily="34" charset="0"/>
              </a:rPr>
              <a:t>’</a:t>
            </a:r>
            <a:r>
              <a:rPr lang="fr-FR" altLang="ja-JP" sz="2100" b="1" smtClean="0"/>
              <a:t>inclusion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fr-FR" sz="2100" smtClean="0"/>
              <a:t> </a:t>
            </a:r>
          </a:p>
          <a:p>
            <a:pPr lvl="1" eaLnBrk="1" hangingPunct="1">
              <a:lnSpc>
                <a:spcPct val="80000"/>
              </a:lnSpc>
            </a:pPr>
            <a:r>
              <a:rPr lang="fr-FR" sz="2100" b="1" smtClean="0"/>
              <a:t>Un groupe contrôle</a:t>
            </a:r>
            <a:r>
              <a:rPr lang="fr-FR" sz="2100" smtClean="0"/>
              <a:t>: Suivi « comme d</a:t>
            </a:r>
            <a:r>
              <a:rPr lang="ja-JP" altLang="fr-FR" sz="2100" smtClean="0">
                <a:latin typeface="Arial" pitchFamily="34" charset="0"/>
              </a:rPr>
              <a:t>’</a:t>
            </a:r>
            <a:r>
              <a:rPr lang="fr-FR" altLang="ja-JP" sz="2100" smtClean="0"/>
              <a:t>habitude »</a:t>
            </a:r>
          </a:p>
          <a:p>
            <a:pPr lvl="1" eaLnBrk="1" hangingPunct="1">
              <a:lnSpc>
                <a:spcPct val="80000"/>
              </a:lnSpc>
            </a:pPr>
            <a:endParaRPr lang="fr-FR" sz="2100" smtClean="0"/>
          </a:p>
          <a:p>
            <a:pPr lvl="1" eaLnBrk="1" hangingPunct="1">
              <a:lnSpc>
                <a:spcPct val="80000"/>
              </a:lnSpc>
            </a:pPr>
            <a:r>
              <a:rPr lang="fr-FR" sz="2100" b="1" smtClean="0"/>
              <a:t>Un groupe intervention</a:t>
            </a:r>
            <a:r>
              <a:rPr lang="fr-FR" sz="2100" smtClean="0"/>
              <a:t>: visites à domiciles hebdomadaires puis mensuelles jusqu'</a:t>
            </a:r>
            <a:r>
              <a:rPr lang="fr-FR" altLang="ja-JP" sz="2100" smtClean="0"/>
              <a:t>aux 2 ans de l</a:t>
            </a:r>
            <a:r>
              <a:rPr lang="ja-JP" altLang="fr-FR" sz="2100" smtClean="0">
                <a:latin typeface="Arial" pitchFamily="34" charset="0"/>
              </a:rPr>
              <a:t>’</a:t>
            </a:r>
            <a:r>
              <a:rPr lang="fr-FR" altLang="ja-JP" sz="2100" smtClean="0"/>
              <a:t>enfant, depuis la fin de la grossesse</a:t>
            </a:r>
          </a:p>
          <a:p>
            <a:pPr lvl="1" eaLnBrk="1" hangingPunct="1">
              <a:lnSpc>
                <a:spcPct val="80000"/>
              </a:lnSpc>
            </a:pPr>
            <a:endParaRPr lang="fr-FR" sz="2100" smtClean="0"/>
          </a:p>
          <a:p>
            <a:pPr lvl="1" eaLnBrk="1" hangingPunct="1">
              <a:lnSpc>
                <a:spcPct val="80000"/>
              </a:lnSpc>
            </a:pPr>
            <a:r>
              <a:rPr lang="fr-FR" sz="2100" b="1" smtClean="0"/>
              <a:t>Une évaluation indépendante par  6  VAD</a:t>
            </a:r>
            <a:r>
              <a:rPr lang="fr-FR" sz="2100" smtClean="0"/>
              <a:t> au cours des 2 ans ½, en fin de grossesse, 3, 6,12,18 et 24 mois de l</a:t>
            </a:r>
            <a:r>
              <a:rPr lang="ja-JP" altLang="fr-FR" sz="2100" smtClean="0">
                <a:latin typeface="Arial" pitchFamily="34" charset="0"/>
              </a:rPr>
              <a:t>’</a:t>
            </a:r>
            <a:r>
              <a:rPr lang="fr-FR" altLang="ja-JP" sz="2100" smtClean="0"/>
              <a:t>enfant</a:t>
            </a:r>
          </a:p>
          <a:p>
            <a:pPr lvl="1" eaLnBrk="1" hangingPunct="1">
              <a:lnSpc>
                <a:spcPct val="80000"/>
              </a:lnSpc>
            </a:pPr>
            <a:endParaRPr lang="fr-FR" sz="21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Éclipse">
  <a:themeElements>
    <a:clrScheme name="Éclipse 1">
      <a:dk1>
        <a:srgbClr val="000000"/>
      </a:dk1>
      <a:lt1>
        <a:srgbClr val="FFFFFF"/>
      </a:lt1>
      <a:dk2>
        <a:srgbClr val="006666"/>
      </a:dk2>
      <a:lt2>
        <a:srgbClr val="5F5F5F"/>
      </a:lt2>
      <a:accent1>
        <a:srgbClr val="33CCCC"/>
      </a:accent1>
      <a:accent2>
        <a:srgbClr val="99CCCC"/>
      </a:accent2>
      <a:accent3>
        <a:srgbClr val="FFFFFF"/>
      </a:accent3>
      <a:accent4>
        <a:srgbClr val="000000"/>
      </a:accent4>
      <a:accent5>
        <a:srgbClr val="ADE2E2"/>
      </a:accent5>
      <a:accent6>
        <a:srgbClr val="8AB9B9"/>
      </a:accent6>
      <a:hlink>
        <a:srgbClr val="006666"/>
      </a:hlink>
      <a:folHlink>
        <a:srgbClr val="B2B2B2"/>
      </a:folHlink>
    </a:clrScheme>
    <a:fontScheme name="Éclipse">
      <a:majorFont>
        <a:latin typeface="Arial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É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É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É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É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É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É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É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É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É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É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Eclipse</Template>
  <TotalTime>3690</TotalTime>
  <Words>1349</Words>
  <Application>Microsoft Office PowerPoint</Application>
  <PresentationFormat>Affichage à l'écran (4:3)</PresentationFormat>
  <Paragraphs>147</Paragraphs>
  <Slides>20</Slides>
  <Notes>4</Notes>
  <HiddenSlides>0</HiddenSlides>
  <MMClips>0</MMClips>
  <ScaleCrop>false</ScaleCrop>
  <HeadingPairs>
    <vt:vector size="8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9" baseType="lpstr">
      <vt:lpstr>Verdana</vt:lpstr>
      <vt:lpstr>ＭＳ Ｐゴシック</vt:lpstr>
      <vt:lpstr>Arial</vt:lpstr>
      <vt:lpstr>Wingdings</vt:lpstr>
      <vt:lpstr>Times New Roman</vt:lpstr>
      <vt:lpstr>Gill Sans Light</vt:lpstr>
      <vt:lpstr>Calibri</vt:lpstr>
      <vt:lpstr>Éclipse</vt:lpstr>
      <vt:lpstr>Feuille Microsoft Excel</vt:lpstr>
      <vt:lpstr>Périnatalité, précarité, vulnérabilité:  le secteur de psychiatrie-infanto-juvénile du 18ème arrondissement: une pratique clinique particulière éclairée par la recherche CAPEDP</vt:lpstr>
      <vt:lpstr>La prévention précoce, un enjeu majeur</vt:lpstr>
      <vt:lpstr>Le service de psychiatrie infanto-juvénile du 18ème arrondissement (1)</vt:lpstr>
      <vt:lpstr>Le service de psychiatrie infanto-juvénile du 18ème arrondissement (2)</vt:lpstr>
      <vt:lpstr>Le service de pédopsychiatrie</vt:lpstr>
      <vt:lpstr>Le projet CAPEDP</vt:lpstr>
      <vt:lpstr>Les VAD de la PMI à Paris Bonnefoy et coll., 2002: les limites du régime droits commun</vt:lpstr>
      <vt:lpstr>Capedp: promotion des compétences parentales , de la sécurité de l’attachement et de la résilience</vt:lpstr>
      <vt:lpstr> CAPEDP: la méthodologie </vt:lpstr>
      <vt:lpstr>De nombreux outils d’évaluation utiles en clinique</vt:lpstr>
      <vt:lpstr>Une (énorme) zone d’ intervention, pour 2 à 3 VAD par jour</vt:lpstr>
      <vt:lpstr>Caractéristiques de la population recrutée dans CAPEDP</vt:lpstr>
      <vt:lpstr>Caractéristiques de la population recrutée dans CAPEDP</vt:lpstr>
      <vt:lpstr>Des résultats positifs, et cohérents cliniquement dans le groupe intervention</vt:lpstr>
      <vt:lpstr>Diapositive 15</vt:lpstr>
      <vt:lpstr>Des résultats clairs sur la sécurité et la désorganisation</vt:lpstr>
      <vt:lpstr>Au total, des résultats limités, mais positifs</vt:lpstr>
      <vt:lpstr>Quelles leçons en tirer?</vt:lpstr>
      <vt:lpstr>Un dispositif d’amont en périnatalité</vt:lpstr>
      <vt:lpstr>Et un dispositif d’aval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psychiatrie infanto-juvénile du Nord de Paris: développer l’action en amont, développer l’aval</dc:title>
  <dc:creator>G-BCH-PEDOBIN4</dc:creator>
  <cp:lastModifiedBy>Resp_Comptable</cp:lastModifiedBy>
  <cp:revision>30</cp:revision>
  <dcterms:created xsi:type="dcterms:W3CDTF">2012-03-12T13:41:37Z</dcterms:created>
  <dcterms:modified xsi:type="dcterms:W3CDTF">2012-06-18T10:23:33Z</dcterms:modified>
</cp:coreProperties>
</file>