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79" r:id="rId2"/>
    <p:sldMasterId id="2147483689" r:id="rId3"/>
    <p:sldMasterId id="2147483703" r:id="rId4"/>
    <p:sldMasterId id="2147483735" r:id="rId5"/>
  </p:sldMasterIdLst>
  <p:notesMasterIdLst>
    <p:notesMasterId r:id="rId15"/>
  </p:notesMasterIdLst>
  <p:handoutMasterIdLst>
    <p:handoutMasterId r:id="rId16"/>
  </p:handoutMasterIdLst>
  <p:sldIdLst>
    <p:sldId id="388" r:id="rId6"/>
    <p:sldId id="391" r:id="rId7"/>
    <p:sldId id="392" r:id="rId8"/>
    <p:sldId id="394" r:id="rId9"/>
    <p:sldId id="393" r:id="rId10"/>
    <p:sldId id="342" r:id="rId11"/>
    <p:sldId id="395" r:id="rId12"/>
    <p:sldId id="390" r:id="rId13"/>
    <p:sldId id="396" r:id="rId14"/>
  </p:sldIdLst>
  <p:sldSz cx="9144000" cy="5715000" type="screen16x1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6410474-A07B-4823-8AA0-139717C23F2B}">
          <p14:sldIdLst>
            <p14:sldId id="388"/>
            <p14:sldId id="391"/>
            <p14:sldId id="392"/>
            <p14:sldId id="394"/>
            <p14:sldId id="393"/>
            <p14:sldId id="342"/>
            <p14:sldId id="395"/>
            <p14:sldId id="390"/>
            <p14:sldId id="3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949"/>
    <a:srgbClr val="68BFE6"/>
    <a:srgbClr val="00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15" autoAdjust="0"/>
    <p:restoredTop sz="82079" autoAdjust="0"/>
  </p:normalViewPr>
  <p:slideViewPr>
    <p:cSldViewPr>
      <p:cViewPr varScale="1">
        <p:scale>
          <a:sx n="108" d="100"/>
          <a:sy n="108" d="100"/>
        </p:scale>
        <p:origin x="1524" y="10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5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F1513-80FE-4CD2-95FD-846AC3DC598F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CBBE6-8A4C-429D-9F82-7C82056A2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493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3C350-B0BB-4B68-9642-F24CA0C62342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93796-C87F-4FD7-951C-0CE1E10DC8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495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93796-C87F-4FD7-951C-0CE1E10DC8B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275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93796-C87F-4FD7-951C-0CE1E10DC8B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796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93796-C87F-4FD7-951C-0CE1E10DC8B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551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93796-C87F-4FD7-951C-0CE1E10DC8B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1823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93796-C87F-4FD7-951C-0CE1E10DC8B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132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93796-C87F-4FD7-951C-0CE1E10DC8B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83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93796-C87F-4FD7-951C-0CE1E10DC8B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81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20/06/2019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ARS Ile de France - Département SNP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F0A9-8B5F-4285-BE10-B0387563AD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32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20/06/2019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ARS Ile de France - Département SNP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F0A9-8B5F-4285-BE10-B0387563AD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49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20/06/2019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ARS Ile de France - Département SNP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F0A9-8B5F-4285-BE10-B0387563AD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7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5330702"/>
            <a:ext cx="1170000" cy="3842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/>
              <a:pPr/>
              <a:t>28/10/2022</a:t>
            </a:fld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387421"/>
            <a:ext cx="8424614" cy="269946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3" y="217207"/>
            <a:ext cx="5879931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897393"/>
            <a:ext cx="8424334" cy="32003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049401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737375"/>
            <a:ext cx="2520000" cy="3200356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737376"/>
            <a:ext cx="2520000" cy="3178624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737376"/>
            <a:ext cx="2520000" cy="3178624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5330702"/>
            <a:ext cx="1210435" cy="3842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251C71F6-E0A6-1740-B64F-38F332886BAF}" type="datetime1">
              <a:rPr lang="fr-FR" cap="all" smtClean="0"/>
              <a:pPr/>
              <a:t>28/10/2022</a:t>
            </a:fld>
            <a:endParaRPr lang="fr-FR" cap="all" dirty="0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1" y="758668"/>
            <a:ext cx="8424863" cy="599990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3" y="217207"/>
            <a:ext cx="5879931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2236698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5330702"/>
            <a:ext cx="1210435" cy="3842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5E6183FC-BA60-7C49-ABF3-B50982741576}" type="datetime1">
              <a:rPr lang="fr-FR" cap="all" smtClean="0"/>
              <a:pPr/>
              <a:t>28/10/2022</a:t>
            </a:fld>
            <a:endParaRPr lang="fr-FR" cap="all" dirty="0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3" y="217207"/>
            <a:ext cx="5879931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387421"/>
            <a:ext cx="8424614" cy="269946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1" y="758668"/>
            <a:ext cx="8424863" cy="599990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9" y="1897393"/>
            <a:ext cx="2556471" cy="32003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897393"/>
            <a:ext cx="2520000" cy="32003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897393"/>
            <a:ext cx="2520000" cy="32003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164445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897393"/>
            <a:ext cx="2520000" cy="32003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5330702"/>
            <a:ext cx="1210435" cy="3842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0597CDB5-73DC-8641-8CC1-FAD9379FD627}" type="datetime1">
              <a:rPr lang="fr-FR" cap="all" smtClean="0"/>
              <a:pPr/>
              <a:t>28/10/2022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387421"/>
            <a:ext cx="8424614" cy="269946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1" y="758668"/>
            <a:ext cx="8424863" cy="599990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3" y="217207"/>
            <a:ext cx="5879931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897393"/>
            <a:ext cx="5616624" cy="3200356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065018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897393"/>
            <a:ext cx="2520000" cy="32003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5330702"/>
            <a:ext cx="1210435" cy="3842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8E1290DD-BE4D-794B-919C-D565D1B9C67D}" type="datetime1">
              <a:rPr lang="fr-FR" cap="all" smtClean="0"/>
              <a:pPr/>
              <a:t>28/10/2022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387421"/>
            <a:ext cx="8424614" cy="269946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1" y="758668"/>
            <a:ext cx="8424863" cy="599990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3" y="217207"/>
            <a:ext cx="5879931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1897394"/>
            <a:ext cx="5761038" cy="3199694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793380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29DF172-12F0-D244-8F51-E16DC0507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52000" y="280000"/>
            <a:ext cx="1440000" cy="1600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377447"/>
            <a:ext cx="8424000" cy="2548027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0" y="53160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5330702"/>
            <a:ext cx="1210435" cy="3842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D7698221-35EF-134F-B87A-568DECC70F29}" type="datetime1">
              <a:rPr lang="fr-FR" cap="all" smtClean="0"/>
              <a:pPr/>
              <a:t>28/10/2022</a:t>
            </a:fld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5315000"/>
            <a:ext cx="1350000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067945" y="217207"/>
            <a:ext cx="4680769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B5534E2-19C3-C848-AD92-C2BA62CED4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057385" y="386092"/>
            <a:ext cx="2010556" cy="128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17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820000"/>
            <a:ext cx="9144000" cy="4937731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5330702"/>
            <a:ext cx="1170000" cy="3842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bg1"/>
                </a:solidFill>
              </a:defRPr>
            </a:lvl1pPr>
          </a:lstStyle>
          <a:p>
            <a:fld id="{5F7325A3-5315-1B4B-A0D9-112471EB5837}" type="datetime1">
              <a:rPr lang="fr-FR" cap="all" smtClean="0"/>
              <a:pPr/>
              <a:t>28/10/2022</a:t>
            </a:fld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820000"/>
            <a:ext cx="8424000" cy="44960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5315000"/>
            <a:ext cx="1350000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3" y="217207"/>
            <a:ext cx="5879931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3613905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5515000"/>
            <a:ext cx="180000" cy="20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28/10/2022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857722"/>
            <a:ext cx="3240000" cy="497719"/>
          </a:xfrm>
        </p:spPr>
        <p:txBody>
          <a:bodyPr anchor="ctr" anchorCtr="0"/>
          <a:lstStyle>
            <a:lvl1pPr algn="l">
              <a:defRPr sz="1150"/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5515000"/>
            <a:ext cx="180000" cy="20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0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228185" y="597611"/>
            <a:ext cx="2195813" cy="140123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400000"/>
            <a:ext cx="2700000" cy="3000000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3851920" y="2937509"/>
            <a:ext cx="468052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500" b="1" dirty="0"/>
              <a:t>TITRE DU DOCUMENT</a:t>
            </a:r>
          </a:p>
          <a:p>
            <a:pPr algn="r"/>
            <a:r>
              <a:rPr lang="fr-FR" sz="2500" b="1" dirty="0"/>
              <a:t>Suite titre</a:t>
            </a:r>
          </a:p>
          <a:p>
            <a:pPr algn="r"/>
            <a:r>
              <a:rPr lang="fr-FR" sz="1500" dirty="0"/>
              <a:t>sous-titre</a:t>
            </a:r>
          </a:p>
          <a:p>
            <a:pPr algn="r"/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599217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20/06/2019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ARS Ile de France - Département SNP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F0A9-8B5F-4285-BE10-B0387563AD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176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èm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5515000"/>
            <a:ext cx="180000" cy="20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28/10/2022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857722"/>
            <a:ext cx="3240000" cy="497719"/>
          </a:xfrm>
        </p:spPr>
        <p:txBody>
          <a:bodyPr anchor="ctr" anchorCtr="0"/>
          <a:lstStyle>
            <a:lvl1pPr algn="l">
              <a:defRPr sz="1150"/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5515000"/>
            <a:ext cx="180000" cy="20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0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228185" y="597611"/>
            <a:ext cx="2195813" cy="140123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400000"/>
            <a:ext cx="2700000" cy="3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11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99AD-4354-4CA0-B8B7-75C035975D72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7DE6-B144-4161-A5AB-B0E2E9F2B7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994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852-C177-447A-9566-3BDDD7EB96D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2" y="5330703"/>
            <a:ext cx="1170000" cy="3842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9DEDCA92-51BB-41CC-BE5A-874FE49D6265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3" y="1387423"/>
            <a:ext cx="8424613" cy="269946"/>
          </a:xfrm>
        </p:spPr>
        <p:txBody>
          <a:bodyPr/>
          <a:lstStyle>
            <a:lvl1pPr marL="9525" indent="85724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996" indent="-143999">
              <a:spcBef>
                <a:spcPts val="601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4" y="217207"/>
            <a:ext cx="5879931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2" y="1897394"/>
            <a:ext cx="8424334" cy="32003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882448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7070852-C177-447A-9566-3BDDD7EB96D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9" y="1737376"/>
            <a:ext cx="2520000" cy="3200356"/>
          </a:xfrm>
        </p:spPr>
        <p:txBody>
          <a:bodyPr/>
          <a:lstStyle>
            <a:lvl1pPr marL="143999" indent="-143999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6" indent="-143999">
              <a:spcBef>
                <a:spcPts val="601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737376"/>
            <a:ext cx="2520000" cy="3178624"/>
          </a:xfrm>
        </p:spPr>
        <p:txBody>
          <a:bodyPr/>
          <a:lstStyle>
            <a:lvl1pPr marL="143999" indent="-143999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6" indent="-143999">
              <a:spcBef>
                <a:spcPts val="601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8" y="1737376"/>
            <a:ext cx="2520000" cy="3178624"/>
          </a:xfrm>
        </p:spPr>
        <p:txBody>
          <a:bodyPr/>
          <a:lstStyle>
            <a:lvl1pPr marL="143999" indent="-143999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6" indent="-143999">
              <a:spcBef>
                <a:spcPts val="601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5330703"/>
            <a:ext cx="1210436" cy="3842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9DEDCA92-51BB-41CC-BE5A-874FE49D6265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3" y="758668"/>
            <a:ext cx="8424862" cy="599990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4" y="217207"/>
            <a:ext cx="5879931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4075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7070852-C177-447A-9566-3BDDD7EB96D1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5330703"/>
            <a:ext cx="1210436" cy="3842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9DEDCA92-51BB-41CC-BE5A-874FE49D6265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4" y="217207"/>
            <a:ext cx="5879931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3" y="1387423"/>
            <a:ext cx="8424613" cy="269946"/>
          </a:xfrm>
        </p:spPr>
        <p:txBody>
          <a:bodyPr/>
          <a:lstStyle>
            <a:lvl1pPr marL="0" indent="95249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996" indent="-143999">
              <a:spcBef>
                <a:spcPts val="601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3" y="758668"/>
            <a:ext cx="8424862" cy="599990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31" y="1897394"/>
            <a:ext cx="2556471" cy="32003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897394"/>
            <a:ext cx="2520000" cy="32003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5" y="1897394"/>
            <a:ext cx="2520000" cy="32003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529488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7070852-C177-447A-9566-3BDDD7EB96D1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9" y="1897394"/>
            <a:ext cx="2520000" cy="32003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5330703"/>
            <a:ext cx="1210436" cy="3842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9DEDCA92-51BB-41CC-BE5A-874FE49D6265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3" y="1387423"/>
            <a:ext cx="8424613" cy="269946"/>
          </a:xfrm>
        </p:spPr>
        <p:txBody>
          <a:bodyPr/>
          <a:lstStyle>
            <a:lvl1pPr marL="0" indent="95249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996" indent="-143999">
              <a:spcBef>
                <a:spcPts val="601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3" y="758668"/>
            <a:ext cx="8424862" cy="599990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4" y="217207"/>
            <a:ext cx="5879931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1" y="1897394"/>
            <a:ext cx="5616624" cy="3200356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909907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7070852-C177-447A-9566-3BDDD7EB96D1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5" y="1897394"/>
            <a:ext cx="2520000" cy="32003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5330703"/>
            <a:ext cx="1210436" cy="3842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9DEDCA92-51BB-41CC-BE5A-874FE49D6265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3" y="1387423"/>
            <a:ext cx="8424613" cy="269946"/>
          </a:xfrm>
        </p:spPr>
        <p:txBody>
          <a:bodyPr/>
          <a:lstStyle>
            <a:lvl1pPr marL="0" indent="95249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996" indent="-143999">
              <a:spcBef>
                <a:spcPts val="601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3" y="758668"/>
            <a:ext cx="8424862" cy="599990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4" y="217207"/>
            <a:ext cx="5879931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7" y="1897396"/>
            <a:ext cx="5761038" cy="3199694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4255759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29DF172-12F0-D244-8F51-E16DC05073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52000" y="280000"/>
            <a:ext cx="1440000" cy="1600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2377447"/>
            <a:ext cx="8424000" cy="2548027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92074" indent="0">
              <a:spcBef>
                <a:spcPts val="500"/>
              </a:spcBef>
              <a:spcAft>
                <a:spcPts val="0"/>
              </a:spcAft>
              <a:buNone/>
              <a:tabLst/>
              <a:defRPr sz="1851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3" y="5316000"/>
            <a:ext cx="8424613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5330703"/>
            <a:ext cx="1210436" cy="3842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9DEDCA92-51BB-41CC-BE5A-874FE49D6265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4" y="5315000"/>
            <a:ext cx="1350000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E7070852-C177-447A-9566-3BDDD7EB96D1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067947" y="217207"/>
            <a:ext cx="4680770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B5534E2-19C3-C848-AD92-C2BA62CED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057385" y="386092"/>
            <a:ext cx="2010556" cy="128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44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 bwMode="gray">
          <a:xfrm>
            <a:off x="0" y="777270"/>
            <a:ext cx="9144000" cy="4937731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5330703"/>
            <a:ext cx="1170000" cy="3842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bg1"/>
                </a:solidFill>
              </a:defRPr>
            </a:lvl1pPr>
          </a:lstStyle>
          <a:p>
            <a:fld id="{9DEDCA92-51BB-41CC-BE5A-874FE49D6265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4" y="5315000"/>
            <a:ext cx="1350000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bg1"/>
                </a:solidFill>
              </a:defRPr>
            </a:lvl1pPr>
          </a:lstStyle>
          <a:p>
            <a:fld id="{E7070852-C177-447A-9566-3BDDD7EB96D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4" y="217207"/>
            <a:ext cx="5879931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285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5515000"/>
            <a:ext cx="180000" cy="20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78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9DEDCA92-51BB-41CC-BE5A-874FE49D6265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857723"/>
            <a:ext cx="3240000" cy="497719"/>
          </a:xfrm>
        </p:spPr>
        <p:txBody>
          <a:bodyPr anchor="ctr" anchorCtr="0"/>
          <a:lstStyle>
            <a:lvl1pPr algn="l">
              <a:defRPr sz="1150"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5515000"/>
            <a:ext cx="180000" cy="20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78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E7070852-C177-447A-9566-3BDDD7EB96D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0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78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228187" y="597612"/>
            <a:ext cx="2195813" cy="140123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400000"/>
            <a:ext cx="2700000" cy="3000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851922" y="2937510"/>
            <a:ext cx="468052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500" b="1" dirty="0"/>
              <a:t>TITRE DU DOCUMENT</a:t>
            </a:r>
          </a:p>
          <a:p>
            <a:pPr algn="r"/>
            <a:r>
              <a:rPr lang="fr-FR" sz="2500" b="1" dirty="0"/>
              <a:t>Suite titre</a:t>
            </a:r>
          </a:p>
          <a:p>
            <a:pPr algn="r"/>
            <a:r>
              <a:rPr lang="fr-FR" sz="1500" dirty="0"/>
              <a:t>Sous-titre</a:t>
            </a:r>
          </a:p>
          <a:p>
            <a:pPr algn="r"/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502011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20/06/2019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ARS Ile de France - Département SNP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F0A9-8B5F-4285-BE10-B0387563AD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5880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èm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5515000"/>
            <a:ext cx="180000" cy="20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78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9DEDCA92-51BB-41CC-BE5A-874FE49D6265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857723"/>
            <a:ext cx="3240000" cy="497719"/>
          </a:xfrm>
        </p:spPr>
        <p:txBody>
          <a:bodyPr anchor="ctr" anchorCtr="0"/>
          <a:lstStyle>
            <a:lvl1pPr algn="l">
              <a:defRPr sz="1150"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5515000"/>
            <a:ext cx="180000" cy="20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78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E7070852-C177-447A-9566-3BDDD7EB96D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0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78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228187" y="597612"/>
            <a:ext cx="2195813" cy="140123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400000"/>
            <a:ext cx="2700000" cy="3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659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35000"/>
            <a:ext cx="6856214" cy="4445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635000"/>
            <a:ext cx="2193989" cy="4445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082040"/>
            <a:ext cx="5486400" cy="2712720"/>
          </a:xfrm>
        </p:spPr>
        <p:txBody>
          <a:bodyPr anchor="b">
            <a:normAutofit/>
          </a:bodyPr>
          <a:lstStyle>
            <a:lvl1pPr algn="l">
              <a:defRPr sz="4425" spc="-75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3891872"/>
            <a:ext cx="5486400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762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4748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1405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de contenu et enc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6"/>
          <p:cNvSpPr>
            <a:spLocks noGrp="1"/>
          </p:cNvSpPr>
          <p:nvPr>
            <p:ph sz="quarter" idx="13" hasCustomPrompt="1"/>
          </p:nvPr>
        </p:nvSpPr>
        <p:spPr bwMode="gray">
          <a:xfrm>
            <a:off x="647701" y="1477347"/>
            <a:ext cx="8208963" cy="3540393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Titre de la partie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35039" y="4492490"/>
            <a:ext cx="7921625" cy="502015"/>
          </a:xfrm>
          <a:solidFill>
            <a:srgbClr val="232E6A"/>
          </a:solidFill>
        </p:spPr>
        <p:txBody>
          <a:bodyPr wrap="square" lIns="252000" tIns="180000" rIns="72000" bIns="180000" anchor="b" anchorCtr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 optionnel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fld id="{7879CEAB-20A0-4863-8A4D-FAA7CD303CB1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83B278F0-CE36-4C5F-9D08-08A05F66412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Connecteur droit 15"/>
          <p:cNvCxnSpPr/>
          <p:nvPr/>
        </p:nvCxnSpPr>
        <p:spPr bwMode="gray">
          <a:xfrm>
            <a:off x="0" y="5107782"/>
            <a:ext cx="914197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3"/>
          <p:cNvSpPr>
            <a:spLocks noGrp="1"/>
          </p:cNvSpPr>
          <p:nvPr>
            <p:ph type="body" sz="quarter" idx="19" hasCustomPrompt="1"/>
          </p:nvPr>
        </p:nvSpPr>
        <p:spPr>
          <a:xfrm>
            <a:off x="647701" y="817562"/>
            <a:ext cx="8208963" cy="599778"/>
          </a:xfrm>
        </p:spPr>
        <p:txBody>
          <a:bodyPr anchor="ctr"/>
          <a:lstStyle>
            <a:lvl1pPr marL="20250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100"/>
            </a:lvl1pPr>
          </a:lstStyle>
          <a:p>
            <a:pPr lvl="0"/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2783456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852-C177-447A-9566-3BDDD7EB96D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2" y="5330704"/>
            <a:ext cx="1170000" cy="3842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75" b="1">
                <a:solidFill>
                  <a:schemeClr val="tx1"/>
                </a:solidFill>
              </a:defRPr>
            </a:lvl1pPr>
          </a:lstStyle>
          <a:p>
            <a:fld id="{9DEDCA92-51BB-41CC-BE5A-874FE49D6265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4" y="1387424"/>
            <a:ext cx="8424613" cy="269946"/>
          </a:xfrm>
        </p:spPr>
        <p:txBody>
          <a:bodyPr/>
          <a:lstStyle>
            <a:lvl1pPr marL="8573" indent="77152">
              <a:spcBef>
                <a:spcPts val="360"/>
              </a:spcBef>
              <a:spcAft>
                <a:spcPts val="720"/>
              </a:spcAft>
              <a:buFont typeface="+mj-lt"/>
              <a:buNone/>
              <a:tabLst/>
              <a:defRPr sz="13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91596" indent="-129599">
              <a:spcBef>
                <a:spcPts val="541"/>
              </a:spcBef>
              <a:spcAft>
                <a:spcPts val="72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5" y="217207"/>
            <a:ext cx="5879931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675" b="1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3" y="1897395"/>
            <a:ext cx="8424334" cy="32003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25924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7070852-C177-447A-9566-3BDDD7EB96D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9" y="1737376"/>
            <a:ext cx="2520000" cy="3200356"/>
          </a:xfrm>
        </p:spPr>
        <p:txBody>
          <a:bodyPr/>
          <a:lstStyle>
            <a:lvl1pPr marL="129599" indent="-129599">
              <a:spcBef>
                <a:spcPts val="360"/>
              </a:spcBef>
              <a:spcAft>
                <a:spcPts val="720"/>
              </a:spcAft>
              <a:buFont typeface="+mj-lt"/>
              <a:buAutoNum type="arabicPeriod"/>
              <a:defRPr b="1"/>
            </a:lvl1pPr>
            <a:lvl2pPr marL="291596" indent="-129599">
              <a:spcBef>
                <a:spcPts val="541"/>
              </a:spcBef>
              <a:spcAft>
                <a:spcPts val="72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737376"/>
            <a:ext cx="2520000" cy="3178624"/>
          </a:xfrm>
        </p:spPr>
        <p:txBody>
          <a:bodyPr/>
          <a:lstStyle>
            <a:lvl1pPr marL="129599" indent="-129599">
              <a:spcBef>
                <a:spcPts val="360"/>
              </a:spcBef>
              <a:spcAft>
                <a:spcPts val="720"/>
              </a:spcAft>
              <a:buFont typeface="+mj-lt"/>
              <a:buAutoNum type="arabicPeriod"/>
              <a:defRPr b="1"/>
            </a:lvl1pPr>
            <a:lvl2pPr marL="291596" indent="-129599">
              <a:spcBef>
                <a:spcPts val="541"/>
              </a:spcBef>
              <a:spcAft>
                <a:spcPts val="72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8" y="1737376"/>
            <a:ext cx="2520000" cy="3178624"/>
          </a:xfrm>
        </p:spPr>
        <p:txBody>
          <a:bodyPr/>
          <a:lstStyle>
            <a:lvl1pPr marL="129599" indent="-129599">
              <a:spcBef>
                <a:spcPts val="360"/>
              </a:spcBef>
              <a:spcAft>
                <a:spcPts val="720"/>
              </a:spcAft>
              <a:buFont typeface="+mj-lt"/>
              <a:buAutoNum type="arabicPeriod"/>
              <a:defRPr b="1"/>
            </a:lvl1pPr>
            <a:lvl2pPr marL="291596" indent="-129599">
              <a:spcBef>
                <a:spcPts val="541"/>
              </a:spcBef>
              <a:spcAft>
                <a:spcPts val="72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5330704"/>
            <a:ext cx="1210436" cy="3842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75" b="1">
                <a:solidFill>
                  <a:schemeClr val="tx1"/>
                </a:solidFill>
              </a:defRPr>
            </a:lvl1pPr>
          </a:lstStyle>
          <a:p>
            <a:fld id="{9DEDCA92-51BB-41CC-BE5A-874FE49D6265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3" y="758668"/>
            <a:ext cx="8424862" cy="599990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5" y="217207"/>
            <a:ext cx="5879931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675" b="1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335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7070852-C177-447A-9566-3BDDD7EB96D1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5330704"/>
            <a:ext cx="1210436" cy="3842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75" b="1">
                <a:solidFill>
                  <a:schemeClr val="tx1"/>
                </a:solidFill>
              </a:defRPr>
            </a:lvl1pPr>
          </a:lstStyle>
          <a:p>
            <a:fld id="{9DEDCA92-51BB-41CC-BE5A-874FE49D6265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5" y="217207"/>
            <a:ext cx="5879931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675" b="1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4" y="1387424"/>
            <a:ext cx="8424613" cy="269946"/>
          </a:xfrm>
        </p:spPr>
        <p:txBody>
          <a:bodyPr/>
          <a:lstStyle>
            <a:lvl1pPr marL="0" indent="85724">
              <a:spcBef>
                <a:spcPts val="360"/>
              </a:spcBef>
              <a:spcAft>
                <a:spcPts val="720"/>
              </a:spcAft>
              <a:buFont typeface="+mj-lt"/>
              <a:buNone/>
              <a:tabLst/>
              <a:defRPr sz="13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91596" indent="-129599">
              <a:spcBef>
                <a:spcPts val="541"/>
              </a:spcBef>
              <a:spcAft>
                <a:spcPts val="72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3" y="758668"/>
            <a:ext cx="8424862" cy="599990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31" y="1897395"/>
            <a:ext cx="2556471" cy="32003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897395"/>
            <a:ext cx="2520000" cy="32003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5" y="1897395"/>
            <a:ext cx="2520000" cy="32003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1624427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7070852-C177-447A-9566-3BDDD7EB96D1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9" y="1897395"/>
            <a:ext cx="2520000" cy="32003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5330704"/>
            <a:ext cx="1210436" cy="3842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75" b="1">
                <a:solidFill>
                  <a:schemeClr val="tx1"/>
                </a:solidFill>
              </a:defRPr>
            </a:lvl1pPr>
          </a:lstStyle>
          <a:p>
            <a:fld id="{9DEDCA92-51BB-41CC-BE5A-874FE49D6265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4" y="1387424"/>
            <a:ext cx="8424613" cy="269946"/>
          </a:xfrm>
        </p:spPr>
        <p:txBody>
          <a:bodyPr/>
          <a:lstStyle>
            <a:lvl1pPr marL="0" indent="85724">
              <a:spcBef>
                <a:spcPts val="360"/>
              </a:spcBef>
              <a:spcAft>
                <a:spcPts val="720"/>
              </a:spcAft>
              <a:buFont typeface="+mj-lt"/>
              <a:buNone/>
              <a:tabLst/>
              <a:defRPr sz="13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91596" indent="-129599">
              <a:spcBef>
                <a:spcPts val="541"/>
              </a:spcBef>
              <a:spcAft>
                <a:spcPts val="72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3" y="758668"/>
            <a:ext cx="8424862" cy="599990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5" y="217207"/>
            <a:ext cx="5879931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675" b="1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1" y="1897395"/>
            <a:ext cx="5616624" cy="3200356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8305277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7070852-C177-447A-9566-3BDDD7EB96D1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5" y="1897395"/>
            <a:ext cx="2520000" cy="32003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5330704"/>
            <a:ext cx="1210436" cy="3842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75" b="1">
                <a:solidFill>
                  <a:schemeClr val="tx1"/>
                </a:solidFill>
              </a:defRPr>
            </a:lvl1pPr>
          </a:lstStyle>
          <a:p>
            <a:fld id="{9DEDCA92-51BB-41CC-BE5A-874FE49D6265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4" y="1387424"/>
            <a:ext cx="8424613" cy="269946"/>
          </a:xfrm>
        </p:spPr>
        <p:txBody>
          <a:bodyPr/>
          <a:lstStyle>
            <a:lvl1pPr marL="0" indent="85724">
              <a:spcBef>
                <a:spcPts val="360"/>
              </a:spcBef>
              <a:spcAft>
                <a:spcPts val="720"/>
              </a:spcAft>
              <a:buFont typeface="+mj-lt"/>
              <a:buNone/>
              <a:tabLst/>
              <a:defRPr sz="13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91596" indent="-129599">
              <a:spcBef>
                <a:spcPts val="541"/>
              </a:spcBef>
              <a:spcAft>
                <a:spcPts val="72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3" y="758668"/>
            <a:ext cx="8424862" cy="599990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5" y="217207"/>
            <a:ext cx="5879931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675" b="1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7" y="1897396"/>
            <a:ext cx="5761038" cy="3199694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1473335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20/06/2019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ARS Ile de France - Département SNP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F0A9-8B5F-4285-BE10-B0387563AD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6007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29DF172-12F0-D244-8F51-E16DC05073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52000" y="280000"/>
            <a:ext cx="1440000" cy="1600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2377447"/>
            <a:ext cx="8424000" cy="2548027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925" b="1" cap="all" baseline="0"/>
            </a:lvl1pPr>
            <a:lvl2pPr marL="82867" indent="0">
              <a:spcBef>
                <a:spcPts val="450"/>
              </a:spcBef>
              <a:spcAft>
                <a:spcPts val="0"/>
              </a:spcAft>
              <a:buNone/>
              <a:tabLst/>
              <a:defRPr sz="1666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4" y="5316000"/>
            <a:ext cx="8424613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5330704"/>
            <a:ext cx="1210436" cy="3842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75" b="1">
                <a:solidFill>
                  <a:schemeClr val="tx1"/>
                </a:solidFill>
              </a:defRPr>
            </a:lvl1pPr>
          </a:lstStyle>
          <a:p>
            <a:fld id="{9DEDCA92-51BB-41CC-BE5A-874FE49D6265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4" y="5315000"/>
            <a:ext cx="1350000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675" b="1">
                <a:solidFill>
                  <a:schemeClr val="tx1"/>
                </a:solidFill>
              </a:defRPr>
            </a:lvl1pPr>
          </a:lstStyle>
          <a:p>
            <a:fld id="{E7070852-C177-447A-9566-3BDDD7EB96D1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067947" y="217207"/>
            <a:ext cx="4680770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675" b="1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B5534E2-19C3-C848-AD92-C2BA62CED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057385" y="386093"/>
            <a:ext cx="2010556" cy="128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707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 bwMode="gray">
          <a:xfrm>
            <a:off x="0" y="777271"/>
            <a:ext cx="9144000" cy="4937731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5330704"/>
            <a:ext cx="1170000" cy="3842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75" b="1">
                <a:solidFill>
                  <a:schemeClr val="bg1"/>
                </a:solidFill>
              </a:defRPr>
            </a:lvl1pPr>
          </a:lstStyle>
          <a:p>
            <a:fld id="{9DEDCA92-51BB-41CC-BE5A-874FE49D6265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4" y="5315000"/>
            <a:ext cx="1350000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675" b="1">
                <a:solidFill>
                  <a:schemeClr val="bg1"/>
                </a:solidFill>
              </a:defRPr>
            </a:lvl1pPr>
          </a:lstStyle>
          <a:p>
            <a:fld id="{E7070852-C177-447A-9566-3BDDD7EB96D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5" y="217207"/>
            <a:ext cx="5879931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675" b="1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9497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5515000"/>
            <a:ext cx="180000" cy="20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61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9DEDCA92-51BB-41CC-BE5A-874FE49D6265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857724"/>
            <a:ext cx="3240000" cy="497719"/>
          </a:xfrm>
        </p:spPr>
        <p:txBody>
          <a:bodyPr anchor="ctr" anchorCtr="0"/>
          <a:lstStyle>
            <a:lvl1pPr algn="l">
              <a:defRPr sz="1035"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5515000"/>
            <a:ext cx="180000" cy="20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61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E7070852-C177-447A-9566-3BDDD7EB96D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0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61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228188" y="597613"/>
            <a:ext cx="2195813" cy="140123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400000"/>
            <a:ext cx="2700000" cy="3000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851923" y="2937510"/>
            <a:ext cx="4680521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50" b="1" dirty="0"/>
              <a:t>TITRE DU DOCUMENT</a:t>
            </a:r>
          </a:p>
          <a:p>
            <a:pPr algn="r"/>
            <a:r>
              <a:rPr lang="fr-FR" sz="2250" b="1" dirty="0"/>
              <a:t>Suite titre</a:t>
            </a:r>
          </a:p>
          <a:p>
            <a:pPr algn="r"/>
            <a:r>
              <a:rPr lang="fr-FR" sz="1350" dirty="0"/>
              <a:t>Sous-titre</a:t>
            </a:r>
          </a:p>
          <a:p>
            <a:pPr algn="r"/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34478462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èm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5515000"/>
            <a:ext cx="180000" cy="20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61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9DEDCA92-51BB-41CC-BE5A-874FE49D6265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857724"/>
            <a:ext cx="3240000" cy="497719"/>
          </a:xfrm>
        </p:spPr>
        <p:txBody>
          <a:bodyPr anchor="ctr" anchorCtr="0"/>
          <a:lstStyle>
            <a:lvl1pPr algn="l">
              <a:defRPr sz="1035"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5515000"/>
            <a:ext cx="180000" cy="20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61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E7070852-C177-447A-9566-3BDDD7EB96D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0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61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228188" y="597613"/>
            <a:ext cx="2195813" cy="140123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400000"/>
            <a:ext cx="2700000" cy="3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785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35001"/>
            <a:ext cx="6856214" cy="4445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8" y="635001"/>
            <a:ext cx="2193989" cy="4445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082040"/>
            <a:ext cx="5486400" cy="2712720"/>
          </a:xfrm>
        </p:spPr>
        <p:txBody>
          <a:bodyPr anchor="b">
            <a:normAutofit/>
          </a:bodyPr>
          <a:lstStyle>
            <a:lvl1pPr algn="l">
              <a:defRPr sz="3983" spc="-68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3891872"/>
            <a:ext cx="5486400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485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08610" indent="0" algn="ctr">
              <a:buNone/>
              <a:defRPr sz="1485"/>
            </a:lvl2pPr>
            <a:lvl3pPr marL="617220" indent="0" algn="ctr">
              <a:buNone/>
              <a:defRPr sz="1485"/>
            </a:lvl3pPr>
            <a:lvl4pPr marL="925830" indent="0" algn="ctr">
              <a:buNone/>
              <a:defRPr sz="1350"/>
            </a:lvl4pPr>
            <a:lvl5pPr marL="1234440" indent="0" algn="ctr">
              <a:buNone/>
              <a:defRPr sz="1350"/>
            </a:lvl5pPr>
            <a:lvl6pPr marL="1543050" indent="0" algn="ctr">
              <a:buNone/>
              <a:defRPr sz="1350"/>
            </a:lvl6pPr>
            <a:lvl7pPr marL="1851660" indent="0" algn="ctr">
              <a:buNone/>
              <a:defRPr sz="1350"/>
            </a:lvl7pPr>
            <a:lvl8pPr marL="2160270" indent="0" algn="ctr">
              <a:buNone/>
              <a:defRPr sz="1350"/>
            </a:lvl8pPr>
            <a:lvl9pPr marL="2468880" indent="0" algn="ctr">
              <a:buNone/>
              <a:defRPr sz="135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419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257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448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de contenu et enc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6"/>
          <p:cNvSpPr>
            <a:spLocks noGrp="1"/>
          </p:cNvSpPr>
          <p:nvPr>
            <p:ph sz="quarter" idx="13" hasCustomPrompt="1"/>
          </p:nvPr>
        </p:nvSpPr>
        <p:spPr bwMode="gray">
          <a:xfrm>
            <a:off x="647702" y="1477348"/>
            <a:ext cx="8208963" cy="3540393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Titre de la partie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35040" y="4506341"/>
            <a:ext cx="7921625" cy="488165"/>
          </a:xfrm>
          <a:solidFill>
            <a:srgbClr val="232E6A"/>
          </a:solidFill>
        </p:spPr>
        <p:txBody>
          <a:bodyPr wrap="square" lIns="252000" tIns="180000" rIns="72000" bIns="180000" anchor="b" anchorCtr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1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 optionnel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fld id="{7879CEAB-20A0-4863-8A4D-FAA7CD303CB1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83B278F0-CE36-4C5F-9D08-08A05F66412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Connecteur droit 15"/>
          <p:cNvCxnSpPr/>
          <p:nvPr/>
        </p:nvCxnSpPr>
        <p:spPr bwMode="gray">
          <a:xfrm>
            <a:off x="0" y="5107782"/>
            <a:ext cx="914197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3"/>
          <p:cNvSpPr>
            <a:spLocks noGrp="1"/>
          </p:cNvSpPr>
          <p:nvPr>
            <p:ph type="body" sz="quarter" idx="19" hasCustomPrompt="1"/>
          </p:nvPr>
        </p:nvSpPr>
        <p:spPr>
          <a:xfrm>
            <a:off x="647702" y="817562"/>
            <a:ext cx="8208963" cy="599778"/>
          </a:xfrm>
        </p:spPr>
        <p:txBody>
          <a:bodyPr anchor="ctr"/>
          <a:lstStyle>
            <a:lvl1pPr marL="18225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90"/>
            </a:lvl1pPr>
          </a:lstStyle>
          <a:p>
            <a:pPr lvl="0"/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8965066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5330702"/>
            <a:ext cx="1170000" cy="3842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/>
              <a:pPr/>
              <a:t>28/10/2022</a:t>
            </a:fld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387421"/>
            <a:ext cx="8424614" cy="269946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3" y="217207"/>
            <a:ext cx="5879931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897393"/>
            <a:ext cx="8424334" cy="32003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40441958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737375"/>
            <a:ext cx="2520000" cy="3200356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737376"/>
            <a:ext cx="2520000" cy="3178624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737376"/>
            <a:ext cx="2520000" cy="3178624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5330702"/>
            <a:ext cx="1210435" cy="3842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251C71F6-E0A6-1740-B64F-38F332886BAF}" type="datetime1">
              <a:rPr lang="fr-FR" cap="all" smtClean="0"/>
              <a:pPr/>
              <a:t>28/10/2022</a:t>
            </a:fld>
            <a:endParaRPr lang="fr-FR" cap="all" dirty="0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1" y="758668"/>
            <a:ext cx="8424863" cy="599990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3" y="217207"/>
            <a:ext cx="5879931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300570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20/06/2019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ARS Ile de France - Département SNP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F0A9-8B5F-4285-BE10-B0387563AD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3329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5330702"/>
            <a:ext cx="1210435" cy="3842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5E6183FC-BA60-7C49-ABF3-B50982741576}" type="datetime1">
              <a:rPr lang="fr-FR" cap="all" smtClean="0"/>
              <a:pPr/>
              <a:t>28/10/2022</a:t>
            </a:fld>
            <a:endParaRPr lang="fr-FR" cap="all" dirty="0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3" y="217207"/>
            <a:ext cx="5879931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387421"/>
            <a:ext cx="8424614" cy="269946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1" y="758668"/>
            <a:ext cx="8424863" cy="599990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9" y="1897393"/>
            <a:ext cx="2556471" cy="32003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897393"/>
            <a:ext cx="2520000" cy="32003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897393"/>
            <a:ext cx="2520000" cy="32003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9688126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897393"/>
            <a:ext cx="2520000" cy="32003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5330702"/>
            <a:ext cx="1210435" cy="3842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0597CDB5-73DC-8641-8CC1-FAD9379FD627}" type="datetime1">
              <a:rPr lang="fr-FR" cap="all" smtClean="0"/>
              <a:pPr/>
              <a:t>28/10/2022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387421"/>
            <a:ext cx="8424614" cy="269946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1" y="758668"/>
            <a:ext cx="8424863" cy="599990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3" y="217207"/>
            <a:ext cx="5879931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897393"/>
            <a:ext cx="5616624" cy="3200356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1548716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897393"/>
            <a:ext cx="2520000" cy="32003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5330702"/>
            <a:ext cx="1210435" cy="3842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8E1290DD-BE4D-794B-919C-D565D1B9C67D}" type="datetime1">
              <a:rPr lang="fr-FR" cap="all" smtClean="0"/>
              <a:pPr/>
              <a:t>28/10/2022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387421"/>
            <a:ext cx="8424614" cy="269946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1" y="758668"/>
            <a:ext cx="8424863" cy="599990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3" y="217207"/>
            <a:ext cx="5879931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1897394"/>
            <a:ext cx="5761038" cy="3199694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984322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29DF172-12F0-D244-8F51-E16DC0507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52000" y="280000"/>
            <a:ext cx="1440000" cy="1600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377447"/>
            <a:ext cx="8424000" cy="2548027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0" y="53160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5330702"/>
            <a:ext cx="1210435" cy="3842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D7698221-35EF-134F-B87A-568DECC70F29}" type="datetime1">
              <a:rPr lang="fr-FR" cap="all" smtClean="0"/>
              <a:pPr/>
              <a:t>28/10/2022</a:t>
            </a:fld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5315000"/>
            <a:ext cx="1350000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067945" y="217207"/>
            <a:ext cx="4680769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B5534E2-19C3-C848-AD92-C2BA62CED4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057385" y="386092"/>
            <a:ext cx="2010556" cy="128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424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820000"/>
            <a:ext cx="9144000" cy="4937731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5330702"/>
            <a:ext cx="1170000" cy="3842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bg1"/>
                </a:solidFill>
              </a:defRPr>
            </a:lvl1pPr>
          </a:lstStyle>
          <a:p>
            <a:fld id="{5F7325A3-5315-1B4B-A0D9-112471EB5837}" type="datetime1">
              <a:rPr lang="fr-FR" cap="all" smtClean="0"/>
              <a:pPr/>
              <a:t>28/10/2022</a:t>
            </a:fld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820000"/>
            <a:ext cx="8424000" cy="44960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5315000"/>
            <a:ext cx="1350000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3" y="217207"/>
            <a:ext cx="5879931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15788259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5515000"/>
            <a:ext cx="180000" cy="20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28/10/2022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857722"/>
            <a:ext cx="3240000" cy="497719"/>
          </a:xfrm>
        </p:spPr>
        <p:txBody>
          <a:bodyPr anchor="ctr" anchorCtr="0"/>
          <a:lstStyle>
            <a:lvl1pPr algn="l">
              <a:defRPr sz="1150"/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5515000"/>
            <a:ext cx="180000" cy="20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0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228185" y="597611"/>
            <a:ext cx="2195813" cy="140123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400000"/>
            <a:ext cx="2700000" cy="300000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3851920" y="2937509"/>
            <a:ext cx="468052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500" b="1" dirty="0"/>
              <a:t>TITRE DU DOCUMENT</a:t>
            </a:r>
          </a:p>
          <a:p>
            <a:pPr algn="r"/>
            <a:r>
              <a:rPr lang="fr-FR" sz="2500" b="1" dirty="0"/>
              <a:t>Suite titre</a:t>
            </a:r>
          </a:p>
          <a:p>
            <a:pPr algn="r"/>
            <a:r>
              <a:rPr lang="fr-FR" sz="1500" dirty="0"/>
              <a:t>Sous-titre</a:t>
            </a:r>
          </a:p>
          <a:p>
            <a:pPr algn="r"/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2559166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èm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5515000"/>
            <a:ext cx="180000" cy="20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28/10/2022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857722"/>
            <a:ext cx="3240000" cy="497719"/>
          </a:xfrm>
        </p:spPr>
        <p:txBody>
          <a:bodyPr anchor="ctr" anchorCtr="0"/>
          <a:lstStyle>
            <a:lvl1pPr algn="l">
              <a:defRPr sz="1150"/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5515000"/>
            <a:ext cx="180000" cy="20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0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228185" y="597611"/>
            <a:ext cx="2195813" cy="140123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400000"/>
            <a:ext cx="2700000" cy="3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4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20/06/2019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ARS Ile de France - Département SNP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F0A9-8B5F-4285-BE10-B0387563AD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480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20/06/2019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ARS Ile de France - Département SNP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F0A9-8B5F-4285-BE10-B0387563AD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009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20/06/2019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ARS Ile de France - Département SNP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F0A9-8B5F-4285-BE10-B0387563AD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377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20/06/2019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ARS Ile de France - Département SNP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F0A9-8B5F-4285-BE10-B0387563AD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79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20/06/2019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ARS Ile de France - Département SNP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CF0A9-8B5F-4285-BE10-B0387563AD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32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1" y="1897394"/>
            <a:ext cx="8424863" cy="32803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3" y="217207"/>
            <a:ext cx="5879931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5315000"/>
            <a:ext cx="1350000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23850" y="53160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758668"/>
            <a:ext cx="8424863" cy="599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703" y="5315001"/>
            <a:ext cx="2057400" cy="30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B858D49A-5A7A-574D-A0ED-52B5C1EFA876}" type="datetime1">
              <a:rPr lang="fr-FR" cap="all" smtClean="0"/>
              <a:pPr/>
              <a:t>28/10/2022</a:t>
            </a:fld>
            <a:endParaRPr lang="fr-FR" cap="all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360000" y="53160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72877" y="206369"/>
            <a:ext cx="606854" cy="38725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8000" y="120000"/>
            <a:ext cx="540000" cy="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2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745" r:id="rId10"/>
  </p:sldLayoutIdLst>
  <p:hf hdr="0"/>
  <p:txStyles>
    <p:titleStyle>
      <a:lvl1pPr marL="1428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3" y="1897395"/>
            <a:ext cx="8424862" cy="32803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4" y="217207"/>
            <a:ext cx="5879931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4" y="5315000"/>
            <a:ext cx="1350000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E5E96BD-6992-4E4A-97E3-1A8157B9059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23853" y="5316000"/>
            <a:ext cx="8424613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3" y="758668"/>
            <a:ext cx="8424862" cy="599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704" y="5315002"/>
            <a:ext cx="2057401" cy="305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A3A7EAB7-750A-40E7-B7A2-FDDDC833F83F}" type="datetimeFigureOut">
              <a:rPr lang="fr-FR" smtClean="0"/>
              <a:t>28/10/2022</a:t>
            </a:fld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360000" y="53160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72880" y="206371"/>
            <a:ext cx="606853" cy="38725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8000" y="120000"/>
            <a:ext cx="540000" cy="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7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marL="14288" indent="0" algn="l" defTabSz="914388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4" indent="0" algn="l" defTabSz="914388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1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446" indent="-171449" algn="l" defTabSz="914388" rtl="0" eaLnBrk="1" latinLnBrk="0" hangingPunct="1">
        <a:lnSpc>
          <a:spcPct val="100000"/>
        </a:lnSpc>
        <a:spcBef>
          <a:spcPts val="601"/>
        </a:spcBef>
        <a:spcAft>
          <a:spcPts val="601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444" indent="-171449" algn="l" defTabSz="91438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1" kern="1200">
          <a:solidFill>
            <a:schemeClr val="tx1"/>
          </a:solidFill>
          <a:latin typeface="+mn-lt"/>
          <a:ea typeface="+mn-ea"/>
          <a:cs typeface="+mn-cs"/>
        </a:defRPr>
      </a:lvl3pPr>
      <a:lvl4pPr marL="711443" indent="-171449" algn="l" defTabSz="91438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439" indent="-171449" algn="l" defTabSz="91438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9" indent="-228599" algn="l" defTabSz="914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4" indent="-228599" algn="l" defTabSz="914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indent="0" algn="l" defTabSz="914388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2" indent="-228599" algn="l" defTabSz="914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88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8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2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6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4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3" y="1897396"/>
            <a:ext cx="8424862" cy="32803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5" y="217207"/>
            <a:ext cx="5879931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675" b="1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4" y="5315000"/>
            <a:ext cx="1350000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675" b="1">
                <a:solidFill>
                  <a:schemeClr val="tx1"/>
                </a:solidFill>
              </a:defRPr>
            </a:lvl1pPr>
          </a:lstStyle>
          <a:p>
            <a:fld id="{7E5E96BD-6992-4E4A-97E3-1A8157B9059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23854" y="5316000"/>
            <a:ext cx="8424613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3" y="758668"/>
            <a:ext cx="8424862" cy="599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705" y="5315003"/>
            <a:ext cx="2057401" cy="305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1">
                <a:solidFill>
                  <a:schemeClr val="tx1"/>
                </a:solidFill>
              </a:defRPr>
            </a:lvl1pPr>
          </a:lstStyle>
          <a:p>
            <a:fld id="{A3A7EAB7-750A-40E7-B7A2-FDDDC833F83F}" type="datetimeFigureOut">
              <a:rPr lang="fr-FR" smtClean="0"/>
              <a:t>28/10/2022</a:t>
            </a:fld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360000" y="53160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72881" y="206372"/>
            <a:ext cx="606853" cy="38725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8000" y="120000"/>
            <a:ext cx="540000" cy="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3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marL="12860" indent="0" algn="l" defTabSz="822950" rtl="0" eaLnBrk="1" latinLnBrk="0" hangingPunct="1">
        <a:lnSpc>
          <a:spcPct val="90000"/>
        </a:lnSpc>
        <a:spcBef>
          <a:spcPct val="0"/>
        </a:spcBef>
        <a:buNone/>
        <a:tabLst/>
        <a:defRPr sz="22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867" indent="0" algn="l" defTabSz="82295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itchFamily="34" charset="0"/>
        <a:buNone/>
        <a:tabLst/>
        <a:defRPr sz="1261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16301" indent="-154304" algn="l" defTabSz="822950" rtl="0" eaLnBrk="1" latinLnBrk="0" hangingPunct="1">
        <a:lnSpc>
          <a:spcPct val="100000"/>
        </a:lnSpc>
        <a:spcBef>
          <a:spcPts val="541"/>
        </a:spcBef>
        <a:spcAft>
          <a:spcPts val="541"/>
        </a:spcAft>
        <a:buSzPct val="100000"/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478300" indent="-154304" algn="l" defTabSz="822950" rtl="0" eaLnBrk="1" latinLnBrk="0" hangingPunct="1">
        <a:lnSpc>
          <a:spcPct val="100000"/>
        </a:lnSpc>
        <a:spcBef>
          <a:spcPts val="90"/>
        </a:spcBef>
        <a:spcAft>
          <a:spcPts val="90"/>
        </a:spcAft>
        <a:buSzPct val="100000"/>
        <a:buFont typeface="Wingdings" pitchFamily="2" charset="2"/>
        <a:buChar char="§"/>
        <a:defRPr sz="901" kern="1200">
          <a:solidFill>
            <a:schemeClr val="tx1"/>
          </a:solidFill>
          <a:latin typeface="+mn-lt"/>
          <a:ea typeface="+mn-ea"/>
          <a:cs typeface="+mn-cs"/>
        </a:defRPr>
      </a:lvl3pPr>
      <a:lvl4pPr marL="640299" indent="-154304" algn="l" defTabSz="822950" rtl="0" eaLnBrk="1" latinLnBrk="0" hangingPunct="1">
        <a:lnSpc>
          <a:spcPct val="100000"/>
        </a:lnSpc>
        <a:spcBef>
          <a:spcPts val="90"/>
        </a:spcBef>
        <a:spcAft>
          <a:spcPts val="90"/>
        </a:spcAft>
        <a:buSzPct val="100000"/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4pPr>
      <a:lvl5pPr marL="834695" indent="-154304" algn="l" defTabSz="822950" rtl="0" eaLnBrk="1" latinLnBrk="0" hangingPunct="1">
        <a:lnSpc>
          <a:spcPct val="100000"/>
        </a:lnSpc>
        <a:spcBef>
          <a:spcPts val="90"/>
        </a:spcBef>
        <a:spcAft>
          <a:spcPts val="90"/>
        </a:spcAft>
        <a:buSzPct val="100000"/>
        <a:buFont typeface="Wingdings" pitchFamily="2" charset="2"/>
        <a:buChar char="§"/>
        <a:defRPr sz="63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12" indent="-205739" algn="l" defTabSz="8229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588" indent="-205739" algn="l" defTabSz="8229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24" indent="0" algn="l" defTabSz="82295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37" indent="-205739" algn="l" defTabSz="8229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2950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1pPr>
      <a:lvl2pPr marL="411476" algn="l" defTabSz="822950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2pPr>
      <a:lvl3pPr marL="822950" algn="l" defTabSz="822950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3pPr>
      <a:lvl4pPr marL="1234425" algn="l" defTabSz="822950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4pPr>
      <a:lvl5pPr marL="1645901" algn="l" defTabSz="822950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5pPr>
      <a:lvl6pPr marL="2057375" algn="l" defTabSz="822950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6pPr>
      <a:lvl7pPr marL="2468849" algn="l" defTabSz="822950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7pPr>
      <a:lvl8pPr marL="2880324" algn="l" defTabSz="822950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8pPr>
      <a:lvl9pPr marL="3291799" algn="l" defTabSz="822950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1" y="1897394"/>
            <a:ext cx="8424863" cy="32803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3" y="217207"/>
            <a:ext cx="5879931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5315000"/>
            <a:ext cx="1350000" cy="4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23850" y="53160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758668"/>
            <a:ext cx="8424863" cy="599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703" y="5315001"/>
            <a:ext cx="2057400" cy="30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B858D49A-5A7A-574D-A0ED-52B5C1EFA876}" type="datetime1">
              <a:rPr lang="fr-FR" cap="all" smtClean="0"/>
              <a:pPr/>
              <a:t>28/10/2022</a:t>
            </a:fld>
            <a:endParaRPr lang="fr-FR" cap="all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360000" y="53160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72877" y="206369"/>
            <a:ext cx="606854" cy="38725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8000" y="120000"/>
            <a:ext cx="540000" cy="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2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</p:sldLayoutIdLst>
  <p:hf hdr="0"/>
  <p:txStyles>
    <p:titleStyle>
      <a:lvl1pPr marL="1428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28/10/2022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312" y="49799"/>
            <a:ext cx="2443640" cy="111056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51500" y="1705372"/>
            <a:ext cx="842493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 smtClean="0"/>
          </a:p>
          <a:p>
            <a:endParaRPr lang="fr-FR" b="1" dirty="0"/>
          </a:p>
          <a:p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Bureau du CTS78 </a:t>
            </a:r>
          </a:p>
          <a:p>
            <a:r>
              <a:rPr lang="fr-FR" sz="2800" b="1" dirty="0"/>
              <a:t>Consacré au CNR en Santé</a:t>
            </a:r>
          </a:p>
          <a:p>
            <a:endParaRPr lang="fr-FR" sz="800" b="1" dirty="0" smtClean="0"/>
          </a:p>
          <a:p>
            <a:endParaRPr lang="fr-FR" sz="800" b="1" dirty="0"/>
          </a:p>
          <a:p>
            <a:r>
              <a:rPr lang="fr-FR" sz="2000" b="1" dirty="0"/>
              <a:t>28 octobre 2022</a:t>
            </a:r>
            <a:br>
              <a:rPr lang="fr-FR" sz="2000" b="1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4675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>
                <a:latin typeface="+mn-lt"/>
                <a:ea typeface="+mn-ea"/>
                <a:cs typeface="+mn-cs"/>
              </a:rPr>
              <a:t>Bureau du CTS78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28/10/2022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49799"/>
            <a:ext cx="2091680" cy="9506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851" y="2043729"/>
            <a:ext cx="8568629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Ordre du jour</a:t>
            </a:r>
          </a:p>
          <a:p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808038" algn="l"/>
              </a:tabLst>
            </a:pPr>
            <a:r>
              <a:rPr lang="fr-FR" sz="1400" b="1" dirty="0"/>
              <a:t>9h 	Présentation du SAS78 (Service d’Accès aux Soins) </a:t>
            </a:r>
            <a:endParaRPr lang="fr-FR" sz="1400" b="1" dirty="0" smtClean="0"/>
          </a:p>
          <a:p>
            <a:pPr>
              <a:tabLst>
                <a:tab pos="808038" algn="l"/>
              </a:tabLst>
            </a:pPr>
            <a:r>
              <a:rPr lang="fr-FR" sz="1400" b="1" dirty="0"/>
              <a:t>	</a:t>
            </a:r>
            <a:r>
              <a:rPr lang="fr-FR" sz="1400" b="1" dirty="0" smtClean="0"/>
              <a:t>par </a:t>
            </a:r>
            <a:r>
              <a:rPr lang="fr-FR" sz="1400" b="1" dirty="0"/>
              <a:t>Anne-Claire Boucher</a:t>
            </a:r>
          </a:p>
          <a:p>
            <a:endParaRPr lang="fr-FR" sz="1400" b="1" dirty="0"/>
          </a:p>
          <a:p>
            <a:pPr defTabSz="808038"/>
            <a:r>
              <a:rPr lang="fr-FR" sz="1400" b="1" dirty="0"/>
              <a:t>9h30 	Présentation de la CPTS (Communauté Professionnelle Territoriale de Santé) Val de Seine </a:t>
            </a:r>
          </a:p>
          <a:p>
            <a:pPr defTabSz="808038"/>
            <a:r>
              <a:rPr lang="fr-FR" sz="1400" b="1" dirty="0"/>
              <a:t>	par le Docteur M.H. Certain</a:t>
            </a:r>
          </a:p>
          <a:p>
            <a:pPr defTabSz="719138"/>
            <a:endParaRPr lang="fr-FR" sz="1400" b="1" dirty="0"/>
          </a:p>
          <a:p>
            <a:pPr defTabSz="808038"/>
            <a:r>
              <a:rPr lang="fr-FR" sz="1400" b="1" dirty="0"/>
              <a:t>10h 	Méthodologie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2" name="Picture 4" descr="CPTS_Val de seine_RV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0237"/>
            <a:ext cx="617568" cy="39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980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28/10/2022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49799"/>
            <a:ext cx="2091680" cy="9506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19672" y="2443172"/>
            <a:ext cx="69630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pPr>
              <a:tabLst>
                <a:tab pos="808038" algn="l"/>
              </a:tabLst>
            </a:pP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du SAS78 </a:t>
            </a:r>
            <a:r>
              <a:rPr lang="fr-FR" sz="1400" b="1" dirty="0"/>
              <a:t>(Service d’Accès aux Soins)</a:t>
            </a:r>
          </a:p>
          <a:p>
            <a:pPr defTabSz="719138">
              <a:tabLst>
                <a:tab pos="808038" algn="l"/>
              </a:tabLst>
            </a:pPr>
            <a:endParaRPr lang="fr-FR" sz="1400" b="1" dirty="0" smtClean="0"/>
          </a:p>
          <a:p>
            <a:pPr defTabSz="719138">
              <a:tabLst>
                <a:tab pos="808038" algn="l"/>
              </a:tabLst>
            </a:pPr>
            <a:r>
              <a:rPr lang="fr-FR" sz="1400" b="1" dirty="0" smtClean="0"/>
              <a:t>Par </a:t>
            </a:r>
            <a:r>
              <a:rPr lang="fr-FR" sz="1400" b="1" dirty="0"/>
              <a:t>Anne-Claire Boucher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8" name="Image 7"/>
          <p:cNvPicPr/>
          <p:nvPr/>
        </p:nvPicPr>
        <p:blipFill>
          <a:blip r:embed="rId4"/>
          <a:stretch>
            <a:fillRect/>
          </a:stretch>
        </p:blipFill>
        <p:spPr>
          <a:xfrm>
            <a:off x="467544" y="1633364"/>
            <a:ext cx="151216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59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28/10/2022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49799"/>
            <a:ext cx="2091680" cy="9506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6293" y="2598165"/>
            <a:ext cx="787647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pPr defTabSz="808038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de la CPTS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Seine </a:t>
            </a:r>
            <a:r>
              <a:rPr lang="fr-FR" sz="1400" b="1" dirty="0"/>
              <a:t>(Communauté Professionnelle Territoriale de Santé)</a:t>
            </a:r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defTabSz="808038"/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808038"/>
            <a:r>
              <a:rPr lang="fr-FR" sz="1400" b="1" dirty="0"/>
              <a:t>par le Docteur M.H. Certain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2" name="Picture 4" descr="CPTS_Val de seine_RV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08" y="1995500"/>
            <a:ext cx="934131" cy="60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607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28/10/2022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49799"/>
            <a:ext cx="2091680" cy="9506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7399" y="1602968"/>
            <a:ext cx="787647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8038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Méthodologie</a:t>
            </a:r>
          </a:p>
          <a:p>
            <a:pPr defTabSz="808038"/>
            <a:endParaRPr lang="fr-FR" dirty="0" smtClean="0"/>
          </a:p>
          <a:p>
            <a:pPr defTabSz="808038"/>
            <a:endParaRPr lang="fr-FR" dirty="0"/>
          </a:p>
          <a:p>
            <a:pPr defTabSz="808038"/>
            <a:endParaRPr lang="fr-FR" dirty="0" smtClean="0"/>
          </a:p>
          <a:p>
            <a:pPr defTabSz="808038"/>
            <a:r>
              <a:rPr lang="fr-FR" dirty="0" smtClean="0"/>
              <a:t>	</a:t>
            </a:r>
          </a:p>
          <a:p>
            <a:pPr defTabSz="808038"/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b="1" dirty="0" smtClean="0"/>
              <a:t>Planning</a:t>
            </a:r>
          </a:p>
          <a:p>
            <a:pPr defTabSz="808038"/>
            <a:endParaRPr lang="fr-FR" dirty="0" smtClean="0"/>
          </a:p>
          <a:p>
            <a:pPr defTabSz="808038"/>
            <a:r>
              <a:rPr lang="fr-FR" dirty="0" smtClean="0"/>
              <a:t>		</a:t>
            </a:r>
            <a:r>
              <a:rPr lang="fr-FR" b="1" dirty="0" smtClean="0"/>
              <a:t>Soirées de concertation</a:t>
            </a:r>
          </a:p>
          <a:p>
            <a:pPr marL="285750" indent="-285750" defTabSz="808038">
              <a:buFont typeface="Wingdings" panose="05000000000000000000" pitchFamily="2" charset="2"/>
              <a:buChar char="ü"/>
            </a:pP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6433" y1="50151" x2="26433" y2="50151"/>
                        <a14:foregroundMark x1="28025" y1="67674" x2="28025" y2="67674"/>
                        <a14:foregroundMark x1="46178" y1="55589" x2="46178" y2="55589"/>
                        <a14:foregroundMark x1="45223" y1="67674" x2="45223" y2="67674"/>
                        <a14:foregroundMark x1="64331" y1="50151" x2="64331" y2="50151"/>
                        <a14:foregroundMark x1="57325" y1="65559" x2="57325" y2="65559"/>
                        <a14:foregroundMark x1="73567" y1="62236" x2="73567" y2="622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3745" y="2766870"/>
            <a:ext cx="775345" cy="817322"/>
          </a:xfrm>
          <a:prstGeom prst="rect">
            <a:avLst/>
          </a:prstGeom>
        </p:spPr>
      </p:pic>
      <p:pic>
        <p:nvPicPr>
          <p:cNvPr id="9" name="Google Shape;123;g1691d579d85_1_113"/>
          <p:cNvPicPr preferRelativeResize="0"/>
          <p:nvPr/>
        </p:nvPicPr>
        <p:blipFill rotWithShape="1">
          <a:blip r:embed="rId6">
            <a:alphaModFix/>
          </a:blip>
          <a:srcRect r="45262" b="53187"/>
          <a:stretch/>
        </p:blipFill>
        <p:spPr>
          <a:xfrm>
            <a:off x="1187624" y="3503003"/>
            <a:ext cx="1395704" cy="683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8070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61937" y="656420"/>
            <a:ext cx="8424863" cy="310521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Planning des travaux</a:t>
            </a:r>
            <a:endParaRPr lang="fr-FR" dirty="0"/>
          </a:p>
        </p:txBody>
      </p:sp>
      <p:sp>
        <p:nvSpPr>
          <p:cNvPr id="8" name="Flèche droite 7"/>
          <p:cNvSpPr/>
          <p:nvPr/>
        </p:nvSpPr>
        <p:spPr>
          <a:xfrm>
            <a:off x="1475334" y="1461916"/>
            <a:ext cx="6923329" cy="376954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/>
          <p:cNvCxnSpPr/>
          <p:nvPr/>
        </p:nvCxnSpPr>
        <p:spPr>
          <a:xfrm>
            <a:off x="2127868" y="1442677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6217681" y="1423949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3146948" y="1451557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4405305" y="1426662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7025069" y="1398365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8188302" y="1359315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1925797" y="1099799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/>
              <a:t>28/10</a:t>
            </a:r>
            <a:endParaRPr lang="fr-FR" sz="10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4181629" y="1099799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/>
              <a:t>15/11</a:t>
            </a:r>
            <a:endParaRPr lang="fr-FR" sz="10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5976780" y="1079896"/>
            <a:ext cx="6362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/>
              <a:t>23/11</a:t>
            </a:r>
            <a:endParaRPr lang="fr-FR" sz="1000" b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7596336" y="1056493"/>
            <a:ext cx="1005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1</a:t>
            </a:r>
            <a:r>
              <a:rPr lang="fr-FR" sz="1000" b="1" baseline="30000" dirty="0" smtClean="0"/>
              <a:t>er</a:t>
            </a:r>
            <a:r>
              <a:rPr lang="fr-FR" sz="1000" b="1" dirty="0" smtClean="0"/>
              <a:t> décembre</a:t>
            </a:r>
          </a:p>
          <a:p>
            <a:pPr algn="ctr"/>
            <a:r>
              <a:rPr lang="fr-FR" sz="1000" b="1" dirty="0" smtClean="0"/>
              <a:t>14h-17h30</a:t>
            </a:r>
          </a:p>
          <a:p>
            <a:endParaRPr lang="fr-FR" sz="1000" b="1" dirty="0"/>
          </a:p>
        </p:txBody>
      </p:sp>
      <p:sp>
        <p:nvSpPr>
          <p:cNvPr id="52" name="ZoneTexte 51"/>
          <p:cNvSpPr txBox="1"/>
          <p:nvPr/>
        </p:nvSpPr>
        <p:spPr>
          <a:xfrm>
            <a:off x="2900422" y="1115926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/>
              <a:t>03/11</a:t>
            </a:r>
            <a:endParaRPr lang="fr-FR" sz="1000" b="1" dirty="0"/>
          </a:p>
        </p:txBody>
      </p:sp>
      <p:sp>
        <p:nvSpPr>
          <p:cNvPr id="53" name="ZoneTexte 52"/>
          <p:cNvSpPr txBox="1"/>
          <p:nvPr/>
        </p:nvSpPr>
        <p:spPr>
          <a:xfrm>
            <a:off x="1728492" y="2042622"/>
            <a:ext cx="943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>
                <a:solidFill>
                  <a:schemeClr val="tx2"/>
                </a:solidFill>
              </a:rPr>
              <a:t>Bureau CTS</a:t>
            </a:r>
          </a:p>
          <a:p>
            <a:pPr algn="ctr"/>
            <a:r>
              <a:rPr lang="fr-FR" sz="800" b="1" dirty="0">
                <a:solidFill>
                  <a:schemeClr val="tx2"/>
                </a:solidFill>
              </a:rPr>
              <a:t>9h –11 h</a:t>
            </a:r>
          </a:p>
        </p:txBody>
      </p:sp>
      <p:sp>
        <p:nvSpPr>
          <p:cNvPr id="57" name="Pentagone 56"/>
          <p:cNvSpPr/>
          <p:nvPr/>
        </p:nvSpPr>
        <p:spPr>
          <a:xfrm>
            <a:off x="77880" y="1983077"/>
            <a:ext cx="1359158" cy="53515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Pilotage</a:t>
            </a:r>
            <a:endParaRPr lang="fr-FR" sz="1200" dirty="0"/>
          </a:p>
        </p:txBody>
      </p:sp>
      <p:sp>
        <p:nvSpPr>
          <p:cNvPr id="59" name="Pentagone 58"/>
          <p:cNvSpPr/>
          <p:nvPr/>
        </p:nvSpPr>
        <p:spPr>
          <a:xfrm>
            <a:off x="77882" y="2821183"/>
            <a:ext cx="1370096" cy="53515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Auditions</a:t>
            </a:r>
            <a:endParaRPr lang="fr-FR" sz="1200" dirty="0"/>
          </a:p>
        </p:txBody>
      </p:sp>
      <p:sp>
        <p:nvSpPr>
          <p:cNvPr id="60" name="Pentagone 59"/>
          <p:cNvSpPr/>
          <p:nvPr/>
        </p:nvSpPr>
        <p:spPr>
          <a:xfrm>
            <a:off x="77881" y="3739440"/>
            <a:ext cx="1347099" cy="612961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Concertation au sein des commissions</a:t>
            </a:r>
            <a:endParaRPr lang="fr-FR" sz="1200" dirty="0"/>
          </a:p>
        </p:txBody>
      </p:sp>
      <p:sp>
        <p:nvSpPr>
          <p:cNvPr id="69" name="ZoneTexte 68"/>
          <p:cNvSpPr txBox="1"/>
          <p:nvPr/>
        </p:nvSpPr>
        <p:spPr>
          <a:xfrm>
            <a:off x="2675415" y="2033562"/>
            <a:ext cx="943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>
                <a:solidFill>
                  <a:schemeClr val="tx2"/>
                </a:solidFill>
              </a:rPr>
              <a:t>Bureau CTS</a:t>
            </a:r>
          </a:p>
          <a:p>
            <a:pPr algn="ctr"/>
            <a:r>
              <a:rPr lang="fr-FR" sz="800" b="1" dirty="0">
                <a:solidFill>
                  <a:schemeClr val="tx2"/>
                </a:solidFill>
              </a:rPr>
              <a:t>9h30 – 11h30 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6800994" y="1080588"/>
            <a:ext cx="6362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/>
              <a:t>25/11</a:t>
            </a:r>
            <a:endParaRPr lang="fr-FR" sz="1000" b="1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5367020" y="4676041"/>
            <a:ext cx="1686935" cy="493841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2"/>
                </a:solidFill>
              </a:rPr>
              <a:t>Soirée Thème </a:t>
            </a:r>
            <a:r>
              <a:rPr lang="fr-FR" sz="800" dirty="0" smtClean="0">
                <a:solidFill>
                  <a:schemeClr val="tx2"/>
                </a:solidFill>
              </a:rPr>
              <a:t>2</a:t>
            </a:r>
            <a:endParaRPr lang="fr-FR" sz="800" dirty="0">
              <a:solidFill>
                <a:schemeClr val="tx2"/>
              </a:solidFill>
            </a:endParaRPr>
          </a:p>
          <a:p>
            <a:pPr algn="ctr"/>
            <a:r>
              <a:rPr lang="fr-FR" sz="800" dirty="0">
                <a:solidFill>
                  <a:schemeClr val="tx2"/>
                </a:solidFill>
              </a:rPr>
              <a:t>18h – 21h</a:t>
            </a:r>
            <a:endParaRPr lang="fr-FR" sz="800" dirty="0"/>
          </a:p>
        </p:txBody>
      </p:sp>
      <p:sp>
        <p:nvSpPr>
          <p:cNvPr id="73" name="ZoneTexte 72"/>
          <p:cNvSpPr txBox="1"/>
          <p:nvPr/>
        </p:nvSpPr>
        <p:spPr>
          <a:xfrm>
            <a:off x="6678453" y="2081379"/>
            <a:ext cx="868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>
                <a:solidFill>
                  <a:schemeClr val="tx2"/>
                </a:solidFill>
              </a:rPr>
              <a:t>Bureau CTS</a:t>
            </a:r>
          </a:p>
          <a:p>
            <a:pPr algn="ctr"/>
            <a:r>
              <a:rPr lang="fr-FR" sz="800" b="1" dirty="0">
                <a:solidFill>
                  <a:schemeClr val="tx2"/>
                </a:solidFill>
              </a:rPr>
              <a:t>12h – 14h</a:t>
            </a:r>
          </a:p>
        </p:txBody>
      </p:sp>
      <p:sp>
        <p:nvSpPr>
          <p:cNvPr id="62" name="Pentagone 61"/>
          <p:cNvSpPr/>
          <p:nvPr/>
        </p:nvSpPr>
        <p:spPr>
          <a:xfrm>
            <a:off x="77880" y="4669619"/>
            <a:ext cx="1347231" cy="53515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Concertation thématique élargie</a:t>
            </a:r>
            <a:endParaRPr lang="fr-FR" sz="12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475334" y="2758416"/>
            <a:ext cx="1312655" cy="626733"/>
          </a:xfrm>
          <a:prstGeom prst="roundRect">
            <a:avLst/>
          </a:prstGeom>
          <a:gradFill flip="none" rotWithShape="1">
            <a:gsLst>
              <a:gs pos="0">
                <a:srgbClr val="68BFE6">
                  <a:tint val="66000"/>
                  <a:satMod val="160000"/>
                </a:srgbClr>
              </a:gs>
              <a:gs pos="50000">
                <a:srgbClr val="68BFE6">
                  <a:tint val="44500"/>
                  <a:satMod val="160000"/>
                </a:srgbClr>
              </a:gs>
              <a:gs pos="100000">
                <a:srgbClr val="68BFE6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566556" y="2762317"/>
            <a:ext cx="1183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solidFill>
                  <a:schemeClr val="tx2"/>
                </a:solidFill>
                <a:latin typeface="+mj-lt"/>
              </a:rPr>
              <a:t>Auditions </a:t>
            </a:r>
            <a:endParaRPr lang="fr-FR" sz="800" dirty="0" smtClean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fr-FR" sz="800" dirty="0" smtClean="0">
                <a:solidFill>
                  <a:schemeClr val="tx2"/>
                </a:solidFill>
                <a:latin typeface="+mj-lt"/>
              </a:rPr>
              <a:t>9h </a:t>
            </a:r>
            <a:r>
              <a:rPr lang="fr-FR" sz="800" dirty="0">
                <a:solidFill>
                  <a:schemeClr val="tx2"/>
                </a:solidFill>
                <a:latin typeface="+mj-lt"/>
              </a:rPr>
              <a:t>– 10h</a:t>
            </a:r>
          </a:p>
          <a:p>
            <a:pPr marL="80963" indent="-80963">
              <a:buFont typeface="Wingdings" panose="05000000000000000000" pitchFamily="2" charset="2"/>
              <a:buChar char="ü"/>
            </a:pPr>
            <a:r>
              <a:rPr lang="fr-FR" sz="800" dirty="0" smtClean="0">
                <a:solidFill>
                  <a:schemeClr val="tx2"/>
                </a:solidFill>
                <a:latin typeface="+mj-lt"/>
              </a:rPr>
              <a:t>SAS78</a:t>
            </a:r>
          </a:p>
          <a:p>
            <a:pPr marL="80963" indent="-80963">
              <a:buFont typeface="Wingdings" panose="05000000000000000000" pitchFamily="2" charset="2"/>
              <a:buChar char="ü"/>
            </a:pPr>
            <a:r>
              <a:rPr lang="fr-FR" sz="800" dirty="0" smtClean="0">
                <a:solidFill>
                  <a:schemeClr val="tx2"/>
                </a:solidFill>
                <a:latin typeface="+mj-lt"/>
              </a:rPr>
              <a:t>CPTS </a:t>
            </a:r>
            <a:r>
              <a:rPr lang="fr-FR" sz="800" dirty="0">
                <a:solidFill>
                  <a:schemeClr val="tx2"/>
                </a:solidFill>
                <a:latin typeface="+mj-lt"/>
              </a:rPr>
              <a:t>Val de </a:t>
            </a:r>
            <a:r>
              <a:rPr lang="fr-FR" sz="800" dirty="0" smtClean="0">
                <a:solidFill>
                  <a:schemeClr val="tx2"/>
                </a:solidFill>
                <a:latin typeface="+mj-lt"/>
              </a:rPr>
              <a:t>Seine</a:t>
            </a:r>
            <a:endParaRPr lang="fr-FR" sz="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2804030" y="2765967"/>
            <a:ext cx="1312655" cy="626733"/>
          </a:xfrm>
          <a:prstGeom prst="roundRect">
            <a:avLst/>
          </a:prstGeom>
          <a:gradFill flip="none" rotWithShape="1">
            <a:gsLst>
              <a:gs pos="0">
                <a:srgbClr val="68BFE6">
                  <a:tint val="66000"/>
                  <a:satMod val="160000"/>
                </a:srgbClr>
              </a:gs>
              <a:gs pos="50000">
                <a:srgbClr val="68BFE6">
                  <a:tint val="44500"/>
                  <a:satMod val="160000"/>
                </a:srgbClr>
              </a:gs>
              <a:gs pos="100000">
                <a:srgbClr val="68BFE6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841405" y="2786947"/>
            <a:ext cx="125303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solidFill>
                  <a:schemeClr val="tx2"/>
                </a:solidFill>
              </a:rPr>
              <a:t>Auditions</a:t>
            </a:r>
          </a:p>
          <a:p>
            <a:pPr algn="ctr"/>
            <a:r>
              <a:rPr lang="fr-FR" sz="800" dirty="0">
                <a:solidFill>
                  <a:schemeClr val="tx2"/>
                </a:solidFill>
              </a:rPr>
              <a:t>9h30 – 11h30</a:t>
            </a:r>
          </a:p>
          <a:p>
            <a:pPr marL="80963" indent="-80963">
              <a:buFont typeface="Wingdings" panose="05000000000000000000" pitchFamily="2" charset="2"/>
              <a:buChar char="ü"/>
            </a:pPr>
            <a:r>
              <a:rPr lang="fr-FR" sz="800" dirty="0">
                <a:solidFill>
                  <a:schemeClr val="tx2"/>
                </a:solidFill>
              </a:rPr>
              <a:t>AMIF</a:t>
            </a:r>
          </a:p>
          <a:p>
            <a:pPr marL="80963" indent="-80963">
              <a:buFont typeface="Wingdings" panose="05000000000000000000" pitchFamily="2" charset="2"/>
              <a:buChar char="ü"/>
            </a:pPr>
            <a:r>
              <a:rPr lang="fr-FR" sz="800" dirty="0" smtClean="0">
                <a:solidFill>
                  <a:schemeClr val="tx2"/>
                </a:solidFill>
              </a:rPr>
              <a:t>Maison commune</a:t>
            </a:r>
            <a:endParaRPr lang="fr-FR" sz="800" dirty="0">
              <a:solidFill>
                <a:schemeClr val="tx2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475334" y="3556400"/>
            <a:ext cx="1775084" cy="43416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lumOff val="2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lumOff val="2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lumOff val="25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552765" y="3620338"/>
            <a:ext cx="1661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solidFill>
                  <a:schemeClr val="tx2"/>
                </a:solidFill>
              </a:rPr>
              <a:t>Commission spécialisée </a:t>
            </a:r>
            <a:endParaRPr lang="fr-FR" sz="800" dirty="0" smtClean="0">
              <a:solidFill>
                <a:schemeClr val="tx2"/>
              </a:solidFill>
            </a:endParaRPr>
          </a:p>
          <a:p>
            <a:pPr algn="ctr"/>
            <a:r>
              <a:rPr lang="fr-FR" sz="800" dirty="0" smtClean="0">
                <a:solidFill>
                  <a:schemeClr val="tx2"/>
                </a:solidFill>
              </a:rPr>
              <a:t>santé mentale</a:t>
            </a:r>
            <a:endParaRPr lang="fr-FR" sz="800" dirty="0">
              <a:solidFill>
                <a:schemeClr val="tx2"/>
              </a:solidFill>
            </a:endParaRPr>
          </a:p>
        </p:txBody>
      </p:sp>
      <p:sp>
        <p:nvSpPr>
          <p:cNvPr id="74" name="Rectangle à coins arrondis 73"/>
          <p:cNvSpPr/>
          <p:nvPr/>
        </p:nvSpPr>
        <p:spPr>
          <a:xfrm>
            <a:off x="1475334" y="4069529"/>
            <a:ext cx="1753073" cy="43416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lumOff val="2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lumOff val="2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lumOff val="25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691117" y="4107586"/>
            <a:ext cx="1373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solidFill>
                  <a:schemeClr val="tx2"/>
                </a:solidFill>
              </a:rPr>
              <a:t>Formation spécifique pour l’expression des </a:t>
            </a:r>
            <a:r>
              <a:rPr lang="fr-FR" sz="800" dirty="0" smtClean="0">
                <a:solidFill>
                  <a:schemeClr val="tx2"/>
                </a:solidFill>
              </a:rPr>
              <a:t>usagers</a:t>
            </a:r>
            <a:endParaRPr lang="fr-FR" sz="800" dirty="0">
              <a:solidFill>
                <a:schemeClr val="tx2"/>
              </a:solidFill>
            </a:endParaRPr>
          </a:p>
        </p:txBody>
      </p:sp>
      <p:sp>
        <p:nvSpPr>
          <p:cNvPr id="75" name="Rectangle à coins arrondis 74"/>
          <p:cNvSpPr/>
          <p:nvPr/>
        </p:nvSpPr>
        <p:spPr>
          <a:xfrm>
            <a:off x="3532272" y="4094159"/>
            <a:ext cx="1683862" cy="434161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à coins arrondis 75"/>
          <p:cNvSpPr/>
          <p:nvPr/>
        </p:nvSpPr>
        <p:spPr>
          <a:xfrm>
            <a:off x="3532272" y="3548155"/>
            <a:ext cx="1683862" cy="434161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584662" y="3658323"/>
            <a:ext cx="1631472" cy="215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solidFill>
                  <a:schemeClr val="tx2"/>
                </a:solidFill>
              </a:rPr>
              <a:t>Groupe de travail 1</a:t>
            </a:r>
            <a:endParaRPr lang="fr-FR" sz="800" dirty="0"/>
          </a:p>
        </p:txBody>
      </p:sp>
      <p:sp>
        <p:nvSpPr>
          <p:cNvPr id="19" name="ZoneTexte 18"/>
          <p:cNvSpPr txBox="1"/>
          <p:nvPr/>
        </p:nvSpPr>
        <p:spPr>
          <a:xfrm>
            <a:off x="3547598" y="4191624"/>
            <a:ext cx="16400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solidFill>
                  <a:schemeClr val="tx2"/>
                </a:solidFill>
              </a:rPr>
              <a:t>Groupe de travail </a:t>
            </a:r>
            <a:r>
              <a:rPr lang="fr-FR" sz="800" dirty="0" smtClean="0">
                <a:solidFill>
                  <a:schemeClr val="tx2"/>
                </a:solidFill>
              </a:rPr>
              <a:t>1</a:t>
            </a:r>
            <a:endParaRPr lang="fr-FR" sz="800" dirty="0"/>
          </a:p>
        </p:txBody>
      </p:sp>
      <p:sp>
        <p:nvSpPr>
          <p:cNvPr id="77" name="Rectangle à coins arrondis 76"/>
          <p:cNvSpPr/>
          <p:nvPr/>
        </p:nvSpPr>
        <p:spPr>
          <a:xfrm>
            <a:off x="5370093" y="3548155"/>
            <a:ext cx="1683862" cy="434161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à coins arrondis 77"/>
          <p:cNvSpPr/>
          <p:nvPr/>
        </p:nvSpPr>
        <p:spPr>
          <a:xfrm>
            <a:off x="5370093" y="4094159"/>
            <a:ext cx="1683862" cy="434161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solidFill>
                  <a:schemeClr val="tx2"/>
                </a:solidFill>
              </a:rPr>
              <a:t>Groupe de travail 2</a:t>
            </a:r>
            <a:r>
              <a:rPr lang="fr-FR" sz="800" dirty="0" smtClean="0"/>
              <a:t> </a:t>
            </a:r>
            <a:endParaRPr lang="fr-FR" sz="800" dirty="0"/>
          </a:p>
        </p:txBody>
      </p:sp>
      <p:sp>
        <p:nvSpPr>
          <p:cNvPr id="21" name="ZoneTexte 20"/>
          <p:cNvSpPr txBox="1"/>
          <p:nvPr/>
        </p:nvSpPr>
        <p:spPr>
          <a:xfrm>
            <a:off x="5370094" y="3620338"/>
            <a:ext cx="16838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solidFill>
                  <a:schemeClr val="tx2"/>
                </a:solidFill>
              </a:rPr>
              <a:t>Groupe de travail 2</a:t>
            </a:r>
            <a:endParaRPr lang="fr-FR" sz="800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3532272" y="4666965"/>
            <a:ext cx="1683862" cy="53781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solidFill>
                  <a:schemeClr val="tx2"/>
                </a:solidFill>
              </a:rPr>
              <a:t>Soirée Thème 1</a:t>
            </a:r>
          </a:p>
          <a:p>
            <a:pPr algn="ctr"/>
            <a:r>
              <a:rPr lang="fr-FR" sz="800" dirty="0" smtClean="0">
                <a:solidFill>
                  <a:schemeClr val="tx2"/>
                </a:solidFill>
              </a:rPr>
              <a:t>18h – 21h</a:t>
            </a:r>
            <a:endParaRPr lang="fr-FR" sz="800" dirty="0"/>
          </a:p>
        </p:txBody>
      </p:sp>
      <p:sp>
        <p:nvSpPr>
          <p:cNvPr id="80" name="Ruban courbé vers le bas 79"/>
          <p:cNvSpPr/>
          <p:nvPr/>
        </p:nvSpPr>
        <p:spPr>
          <a:xfrm>
            <a:off x="7053955" y="96129"/>
            <a:ext cx="2071399" cy="983402"/>
          </a:xfrm>
          <a:prstGeom prst="ellipseRibbon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 dirty="0" smtClean="0">
              <a:solidFill>
                <a:schemeClr val="tx2"/>
              </a:solidFill>
            </a:endParaRPr>
          </a:p>
          <a:p>
            <a:pPr algn="ctr"/>
            <a:r>
              <a:rPr lang="fr-FR" sz="1000" b="1" dirty="0" smtClean="0">
                <a:solidFill>
                  <a:schemeClr val="tx2"/>
                </a:solidFill>
              </a:rPr>
              <a:t>CTS</a:t>
            </a:r>
            <a:endParaRPr lang="fr-FR" sz="1000" b="1" dirty="0">
              <a:solidFill>
                <a:schemeClr val="tx2"/>
              </a:solidFill>
            </a:endParaRPr>
          </a:p>
          <a:p>
            <a:pPr algn="ctr"/>
            <a:r>
              <a:rPr lang="fr-FR" sz="1000" b="1" dirty="0">
                <a:solidFill>
                  <a:schemeClr val="tx2"/>
                </a:solidFill>
              </a:rPr>
              <a:t>Séance </a:t>
            </a:r>
            <a:r>
              <a:rPr lang="fr-FR" sz="1000" b="1" dirty="0" smtClean="0">
                <a:solidFill>
                  <a:schemeClr val="tx2"/>
                </a:solidFill>
              </a:rPr>
              <a:t>plénière</a:t>
            </a:r>
          </a:p>
          <a:p>
            <a:pPr algn="ctr"/>
            <a:r>
              <a:rPr lang="fr-FR" sz="1000" b="1" dirty="0" smtClean="0">
                <a:solidFill>
                  <a:schemeClr val="tx2"/>
                </a:solidFill>
              </a:rPr>
              <a:t>RESTITUTION</a:t>
            </a:r>
            <a:endParaRPr lang="fr-FR" sz="1000" b="1" dirty="0">
              <a:solidFill>
                <a:schemeClr val="tx2"/>
              </a:solidFill>
            </a:endParaRPr>
          </a:p>
          <a:p>
            <a:pPr algn="ctr"/>
            <a:endParaRPr lang="fr-FR" sz="1000" b="1" dirty="0">
              <a:solidFill>
                <a:schemeClr val="tx2"/>
              </a:solidFill>
            </a:endParaRPr>
          </a:p>
        </p:txBody>
      </p:sp>
      <p:sp>
        <p:nvSpPr>
          <p:cNvPr id="81" name="Rectangle à coins arrondis 80"/>
          <p:cNvSpPr/>
          <p:nvPr/>
        </p:nvSpPr>
        <p:spPr>
          <a:xfrm>
            <a:off x="7025069" y="1786429"/>
            <a:ext cx="1166558" cy="2492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solidFill>
                  <a:schemeClr val="tx2"/>
                </a:solidFill>
              </a:rPr>
              <a:t>Préparation </a:t>
            </a:r>
            <a:r>
              <a:rPr lang="fr-FR" sz="800" dirty="0">
                <a:solidFill>
                  <a:schemeClr val="tx2"/>
                </a:solidFill>
              </a:rPr>
              <a:t>copie</a:t>
            </a:r>
          </a:p>
        </p:txBody>
      </p:sp>
      <p:sp>
        <p:nvSpPr>
          <p:cNvPr id="143" name="ZoneTexte 142"/>
          <p:cNvSpPr txBox="1"/>
          <p:nvPr/>
        </p:nvSpPr>
        <p:spPr>
          <a:xfrm>
            <a:off x="6813737" y="1715490"/>
            <a:ext cx="28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&gt;</a:t>
            </a:r>
            <a:endParaRPr lang="fr-FR" dirty="0"/>
          </a:p>
        </p:txBody>
      </p:sp>
      <p:pic>
        <p:nvPicPr>
          <p:cNvPr id="150" name="Image 1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400" y="71323"/>
            <a:ext cx="1272018" cy="578096"/>
          </a:xfrm>
          <a:prstGeom prst="rect">
            <a:avLst/>
          </a:prstGeom>
        </p:spPr>
      </p:pic>
      <p:cxnSp>
        <p:nvCxnSpPr>
          <p:cNvPr id="3" name="Connecteur en angle 2"/>
          <p:cNvCxnSpPr>
            <a:stCxn id="63" idx="3"/>
            <a:endCxn id="81" idx="2"/>
          </p:cNvCxnSpPr>
          <p:nvPr/>
        </p:nvCxnSpPr>
        <p:spPr>
          <a:xfrm flipV="1">
            <a:off x="4116685" y="2035676"/>
            <a:ext cx="3491663" cy="1043658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en angle 5"/>
          <p:cNvCxnSpPr>
            <a:stCxn id="21" idx="3"/>
          </p:cNvCxnSpPr>
          <p:nvPr/>
        </p:nvCxnSpPr>
        <p:spPr>
          <a:xfrm flipV="1">
            <a:off x="7053956" y="2929508"/>
            <a:ext cx="554392" cy="798552"/>
          </a:xfrm>
          <a:prstGeom prst="bentConnector2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en angle 63"/>
          <p:cNvCxnSpPr/>
          <p:nvPr/>
        </p:nvCxnSpPr>
        <p:spPr>
          <a:xfrm rot="5400000" flipH="1" flipV="1">
            <a:off x="7010640" y="3701639"/>
            <a:ext cx="641023" cy="554393"/>
          </a:xfrm>
          <a:prstGeom prst="bentConnector3">
            <a:avLst>
              <a:gd name="adj1" fmla="val 5345"/>
            </a:avLst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en angle 64"/>
          <p:cNvCxnSpPr/>
          <p:nvPr/>
        </p:nvCxnSpPr>
        <p:spPr>
          <a:xfrm rot="5400000" flipH="1" flipV="1">
            <a:off x="6999763" y="4291828"/>
            <a:ext cx="662777" cy="554392"/>
          </a:xfrm>
          <a:prstGeom prst="bentConnector3">
            <a:avLst>
              <a:gd name="adj1" fmla="val 812"/>
            </a:avLst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571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851" y="337220"/>
            <a:ext cx="84248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Soirées de concertation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121196"/>
            <a:ext cx="1225448" cy="5569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56376" y="1993404"/>
            <a:ext cx="4572000" cy="3838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298450">
              <a:lnSpc>
                <a:spcPct val="115000"/>
              </a:lnSpc>
              <a:buClr>
                <a:schemeClr val="dk1"/>
              </a:buClr>
              <a:buSzPts val="1100"/>
              <a:buAutoNum type="arabicPeriod"/>
            </a:pPr>
            <a:endParaRPr lang="fr-FR" dirty="0">
              <a:solidFill>
                <a:schemeClr val="dk1"/>
              </a:solidFill>
            </a:endParaRPr>
          </a:p>
        </p:txBody>
      </p:sp>
      <p:sp>
        <p:nvSpPr>
          <p:cNvPr id="9" name="Pentagone 8"/>
          <p:cNvSpPr/>
          <p:nvPr/>
        </p:nvSpPr>
        <p:spPr>
          <a:xfrm>
            <a:off x="323851" y="1545842"/>
            <a:ext cx="1359158" cy="53515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Pourquoi</a:t>
            </a:r>
            <a:endParaRPr lang="fr-FR" sz="1200" dirty="0"/>
          </a:p>
        </p:txBody>
      </p:sp>
      <p:sp>
        <p:nvSpPr>
          <p:cNvPr id="10" name="Pentagone 9"/>
          <p:cNvSpPr/>
          <p:nvPr/>
        </p:nvSpPr>
        <p:spPr>
          <a:xfrm>
            <a:off x="323851" y="4225652"/>
            <a:ext cx="1359158" cy="53515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Avec qui</a:t>
            </a:r>
            <a:endParaRPr lang="fr-FR" sz="1200" dirty="0"/>
          </a:p>
        </p:txBody>
      </p:sp>
      <p:sp>
        <p:nvSpPr>
          <p:cNvPr id="12" name="Google Shape;97;g1691d579d85_1_83"/>
          <p:cNvSpPr txBox="1"/>
          <p:nvPr/>
        </p:nvSpPr>
        <p:spPr>
          <a:xfrm>
            <a:off x="1691680" y="1489348"/>
            <a:ext cx="6984776" cy="2600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fr-FR" sz="1400" b="1" i="0" u="none" strike="noStrike" cap="none" dirty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Permettre à </a:t>
            </a:r>
            <a:r>
              <a:rPr lang="fr-FR" sz="1400" b="1" dirty="0" smtClean="0">
                <a:latin typeface="Lexend"/>
                <a:ea typeface="Lexend"/>
                <a:cs typeface="Lexend"/>
                <a:sym typeface="Lexend"/>
              </a:rPr>
              <a:t>un public plus large de partager</a:t>
            </a:r>
            <a:r>
              <a:rPr lang="fr-FR" sz="1400" b="1" i="0" u="none" strike="noStrike" cap="none" dirty="0" smtClea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fr-FR" sz="1400" b="1" i="0" u="none" strike="noStrike" cap="none" dirty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son </a:t>
            </a:r>
            <a:r>
              <a:rPr lang="fr-FR" sz="1400" b="1" dirty="0">
                <a:latin typeface="Lexend"/>
                <a:ea typeface="Lexend"/>
                <a:cs typeface="Lexend"/>
                <a:sym typeface="Lexend"/>
              </a:rPr>
              <a:t>vécu</a:t>
            </a:r>
            <a:r>
              <a:rPr lang="fr-FR" sz="1400" b="0" i="0" u="none" strike="noStrike" cap="none" dirty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 des défis du CNR, son expérience et la mettre en lien avec le vécu et l’expérience des </a:t>
            </a:r>
            <a:r>
              <a:rPr lang="fr-FR" sz="1400" b="0" i="0" u="none" strike="noStrike" cap="none" dirty="0" smtClea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autres.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endParaRPr lang="fr-FR" sz="1400" dirty="0" smtClea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Creuser une thématique précise</a:t>
            </a:r>
            <a:r>
              <a:rPr lang="fr-FR" sz="1400" dirty="0" smtClea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, non spécifiquement abordée dans les </a:t>
            </a:r>
            <a:r>
              <a:rPr lang="fr-FR" sz="1400" smtClea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autres travaux de la démarche</a:t>
            </a:r>
            <a:endParaRPr lang="fr-FR" sz="1400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endParaRPr sz="1400" b="1" i="0" u="none" strike="noStrike" cap="none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fr-FR" sz="1400" b="1" dirty="0">
                <a:latin typeface="Lexend"/>
                <a:ea typeface="Lexend"/>
                <a:cs typeface="Lexend"/>
                <a:sym typeface="Lexend"/>
              </a:rPr>
              <a:t>Capitaliser sur les initiatives du territoire pour aller plus loin</a:t>
            </a:r>
            <a:endParaRPr sz="1400" b="1" dirty="0">
              <a:latin typeface="Lexend"/>
              <a:ea typeface="Lexend"/>
              <a:cs typeface="Lexend"/>
              <a:sym typeface="Lexend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endParaRPr sz="1400" b="1" dirty="0">
              <a:latin typeface="Lexend"/>
              <a:ea typeface="Lexend"/>
              <a:cs typeface="Lexend"/>
              <a:sym typeface="Lexend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fr-FR" sz="1400" b="1" i="0" u="none" strike="noStrike" cap="none" dirty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Imaginer de nouvelles façons d’aborder ces défis</a:t>
            </a:r>
            <a:r>
              <a:rPr lang="fr-FR" sz="1400" b="0" i="0" u="none" strike="noStrike" cap="none" dirty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, générer ensemble des premières idées de solutions pour les partager et les améliorer</a:t>
            </a:r>
            <a:endParaRPr sz="1400" b="0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0" i="0" u="none" strike="noStrike" cap="none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" name="Google Shape;97;g1691d579d85_1_83"/>
          <p:cNvSpPr txBox="1"/>
          <p:nvPr/>
        </p:nvSpPr>
        <p:spPr>
          <a:xfrm>
            <a:off x="1691680" y="4213195"/>
            <a:ext cx="6984776" cy="109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fr-FR" sz="1400" b="1" i="0" u="none" strike="noStrike" cap="none" dirty="0" smtClea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Les membres du CTS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Tout autre</a:t>
            </a:r>
            <a:r>
              <a:rPr lang="fr-FR" sz="1400" b="1" i="0" u="none" strike="noStrike" cap="none" dirty="0" smtClean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 acteur volontaire et intéressé par la thématique</a:t>
            </a:r>
            <a:endParaRPr lang="fr-FR" sz="1400" b="0" i="0" u="none" strike="noStrike" cap="none" dirty="0" smtClea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lang="fr-FR" sz="1400" dirty="0" smtClean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0" i="0" u="none" strike="noStrike" cap="none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  <p:extLst>
      <p:ext uri="{BB962C8B-B14F-4D97-AF65-F5344CB8AC3E}">
        <p14:creationId xmlns:p14="http://schemas.microsoft.com/office/powerpoint/2010/main" val="3093948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851" y="337220"/>
            <a:ext cx="84248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Soirées de concertation</a:t>
            </a:r>
            <a:br>
              <a:rPr lang="fr-FR" dirty="0"/>
            </a:br>
            <a:r>
              <a:rPr lang="fr-FR" dirty="0"/>
              <a:t>15 et </a:t>
            </a:r>
            <a:r>
              <a:rPr lang="fr-FR" dirty="0" smtClean="0"/>
              <a:t>23 </a:t>
            </a:r>
            <a:r>
              <a:rPr lang="fr-FR" dirty="0"/>
              <a:t>novembre 2022  -   18h à 21h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121196"/>
            <a:ext cx="1225448" cy="556931"/>
          </a:xfrm>
          <a:prstGeom prst="rect">
            <a:avLst/>
          </a:prstGeom>
        </p:spPr>
      </p:pic>
      <p:graphicFrame>
        <p:nvGraphicFramePr>
          <p:cNvPr id="7" name="Google Shape;70;p14"/>
          <p:cNvGraphicFramePr/>
          <p:nvPr>
            <p:extLst>
              <p:ext uri="{D42A27DB-BD31-4B8C-83A1-F6EECF244321}">
                <p14:modId xmlns:p14="http://schemas.microsoft.com/office/powerpoint/2010/main" val="1486549468"/>
              </p:ext>
            </p:extLst>
          </p:nvPr>
        </p:nvGraphicFramePr>
        <p:xfrm>
          <a:off x="179512" y="1057301"/>
          <a:ext cx="8714279" cy="442120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42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6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0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5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281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b="1">
                          <a:solidFill>
                            <a:srgbClr val="FFFFFF"/>
                          </a:solidFill>
                        </a:rPr>
                        <a:t>Séquence</a:t>
                      </a:r>
                      <a:endParaRPr sz="8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74EA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b="1">
                          <a:solidFill>
                            <a:srgbClr val="FFFFFF"/>
                          </a:solidFill>
                        </a:rPr>
                        <a:t>Durée</a:t>
                      </a:r>
                      <a:endParaRPr sz="80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b="1">
                          <a:solidFill>
                            <a:srgbClr val="FFFFFF"/>
                          </a:solidFill>
                        </a:rPr>
                        <a:t>Indicative</a:t>
                      </a:r>
                      <a:endParaRPr sz="8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74EA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b="1" dirty="0">
                          <a:solidFill>
                            <a:srgbClr val="FFFFFF"/>
                          </a:solidFill>
                        </a:rPr>
                        <a:t>Objectifs</a:t>
                      </a:r>
                      <a:endParaRPr sz="800" b="1" dirty="0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74EA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b="1" dirty="0">
                          <a:solidFill>
                            <a:srgbClr val="FFFFFF"/>
                          </a:solidFill>
                        </a:rPr>
                        <a:t>Qui </a:t>
                      </a:r>
                      <a:r>
                        <a:rPr lang="fr" sz="800" b="1" dirty="0" smtClean="0">
                          <a:solidFill>
                            <a:srgbClr val="FFFFFF"/>
                          </a:solidFill>
                        </a:rPr>
                        <a:t>anime ?</a:t>
                      </a:r>
                      <a:endParaRPr sz="800" b="1" dirty="0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74EA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b="1">
                          <a:solidFill>
                            <a:srgbClr val="FFFFFF"/>
                          </a:solidFill>
                        </a:rPr>
                        <a:t>Modalité</a:t>
                      </a:r>
                      <a:endParaRPr sz="8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74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68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b="1"/>
                        <a:t>Accueil</a:t>
                      </a:r>
                      <a:endParaRPr sz="8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dirty="0" smtClean="0"/>
                        <a:t>5 minutes</a:t>
                      </a:r>
                      <a:endParaRPr sz="800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dirty="0" smtClean="0"/>
                        <a:t>Accueil des participants</a:t>
                      </a:r>
                      <a:endParaRPr sz="80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dirty="0"/>
                        <a:t>L'équipe </a:t>
                      </a:r>
                      <a:r>
                        <a:rPr lang="fr" sz="800" dirty="0" smtClean="0"/>
                        <a:t>projet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28575" marR="28575" marT="19050" marB="19050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953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b="1" dirty="0"/>
                        <a:t>Introduction</a:t>
                      </a:r>
                      <a:endParaRPr sz="800" b="1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dirty="0"/>
                        <a:t>20 </a:t>
                      </a:r>
                      <a:r>
                        <a:rPr lang="fr" sz="800" dirty="0" smtClean="0"/>
                        <a:t>minutes</a:t>
                      </a:r>
                      <a:endParaRPr sz="800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fr-FR" sz="800" dirty="0" smtClean="0"/>
                        <a:t>Lancement de la soirée</a:t>
                      </a:r>
                    </a:p>
                    <a:p>
                      <a:pPr marL="17145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fr" sz="800" dirty="0" smtClean="0"/>
                        <a:t>Partage </a:t>
                      </a:r>
                      <a:r>
                        <a:rPr lang="fr" sz="800" dirty="0"/>
                        <a:t>d</a:t>
                      </a:r>
                      <a:r>
                        <a:rPr lang="fr" sz="800" dirty="0" smtClean="0"/>
                        <a:t>es </a:t>
                      </a:r>
                      <a:r>
                        <a:rPr lang="fr" sz="800" dirty="0"/>
                        <a:t>objectifs et modalités de travail de la </a:t>
                      </a:r>
                      <a:r>
                        <a:rPr lang="fr" sz="800" dirty="0" smtClean="0"/>
                        <a:t>soirée</a:t>
                      </a:r>
                    </a:p>
                    <a:p>
                      <a:pPr marL="26670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fr-FR" sz="800" dirty="0" smtClean="0"/>
                        <a:t>Immerger les participants dans les thématiques</a:t>
                      </a:r>
                    </a:p>
                    <a:p>
                      <a:pPr marL="26670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fr-FR" sz="800" dirty="0" smtClean="0"/>
                        <a:t>Aligner l'ensemble des participants sur un même niveau de compréhension des thématiques de la consultation</a:t>
                      </a:r>
                    </a:p>
                  </a:txBody>
                  <a:tcPr marL="28575" marR="28575" marT="19050" marB="19050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fr" sz="800" dirty="0" smtClean="0"/>
                        <a:t>Le président du CTS (3 </a:t>
                      </a:r>
                      <a:r>
                        <a:rPr lang="fr" sz="800" dirty="0"/>
                        <a:t>min</a:t>
                      </a:r>
                      <a:r>
                        <a:rPr lang="fr" sz="800" dirty="0" smtClean="0"/>
                        <a:t>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FR" sz="800" dirty="0" smtClean="0"/>
                        <a:t>Le représentant ARS (2 min)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FR" sz="800" dirty="0" smtClean="0"/>
                        <a:t>Une grand témoin (15 min)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sz="80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dirty="0" smtClean="0"/>
                        <a:t>Plénière</a:t>
                      </a:r>
                      <a:endParaRPr sz="80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844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b="1" dirty="0" smtClean="0"/>
                        <a:t>Ateliers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b="1" dirty="0" smtClean="0"/>
                        <a:t>(3 à 4 ateliers de 15 participants)</a:t>
                      </a:r>
                      <a:endParaRPr sz="80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dirty="0" smtClean="0"/>
                        <a:t>1 heure</a:t>
                      </a:r>
                      <a:endParaRPr sz="800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 smtClean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 smtClean="0">
                          <a:solidFill>
                            <a:schemeClr val="dk1"/>
                          </a:solidFill>
                        </a:rPr>
                        <a:t>Les participants se répartissent </a:t>
                      </a:r>
                      <a:r>
                        <a:rPr lang="fr-FR" sz="800" dirty="0" smtClean="0">
                          <a:solidFill>
                            <a:schemeClr val="dk1"/>
                          </a:solidFill>
                        </a:rPr>
                        <a:t>en groupes de tailles homogènes dans chaque atelier (15 participants)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 smtClean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solidFill>
                            <a:schemeClr val="dk1"/>
                          </a:solidFill>
                        </a:rPr>
                        <a:t>Faire réagir les participants et les faire débattre des questions territoriales pré-identifiés par thématiques </a:t>
                      </a:r>
                      <a:br>
                        <a:rPr lang="fr-FR" sz="800" dirty="0" smtClean="0">
                          <a:solidFill>
                            <a:schemeClr val="dk1"/>
                          </a:solidFill>
                        </a:rPr>
                      </a:br>
                      <a:r>
                        <a:rPr lang="fr-FR" sz="800" dirty="0" smtClean="0">
                          <a:solidFill>
                            <a:schemeClr val="dk1"/>
                          </a:solidFill>
                        </a:rPr>
                        <a:t>(3 max par thématiques)</a:t>
                      </a:r>
                      <a:endParaRPr lang="fr-FR" sz="800" dirty="0" smtClean="0"/>
                    </a:p>
                  </a:txBody>
                  <a:tcPr marL="28575" marR="28575" marT="19050" marB="19050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dirty="0"/>
                        <a:t>1 </a:t>
                      </a:r>
                      <a:r>
                        <a:rPr lang="fr" sz="800" dirty="0" smtClean="0"/>
                        <a:t>facilitateur </a:t>
                      </a:r>
                      <a:r>
                        <a:rPr lang="fr" sz="800" dirty="0"/>
                        <a:t>par </a:t>
                      </a:r>
                      <a:r>
                        <a:rPr lang="fr" sz="800" dirty="0" smtClean="0"/>
                        <a:t>atelier thématique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dirty="0" smtClean="0"/>
                        <a:t>1 scribe par atelier</a:t>
                      </a:r>
                    </a:p>
                    <a:p>
                      <a:pPr marL="158750" lvl="0" indent="0">
                        <a:lnSpc>
                          <a:spcPct val="115000"/>
                        </a:lnSpc>
                        <a:buClr>
                          <a:schemeClr val="dk1"/>
                        </a:buClr>
                        <a:buSzPts val="1100"/>
                        <a:buNone/>
                      </a:pPr>
                      <a:endParaRPr lang="fr-FR" sz="800" b="1" dirty="0" smtClean="0">
                        <a:solidFill>
                          <a:schemeClr val="dk1"/>
                        </a:solidFill>
                      </a:endParaRPr>
                    </a:p>
                    <a:p>
                      <a:pPr marL="88900" lvl="0" indent="-63500">
                        <a:lnSpc>
                          <a:spcPct val="115000"/>
                        </a:lnSpc>
                        <a:buClr>
                          <a:schemeClr val="dk1"/>
                        </a:buClr>
                        <a:buSzPts val="1100"/>
                        <a:buFont typeface="Wingdings" panose="05000000000000000000" pitchFamily="2" charset="2"/>
                        <a:buChar char="ü"/>
                      </a:pPr>
                      <a:r>
                        <a:rPr lang="fr-FR" sz="800" b="1" dirty="0" smtClean="0">
                          <a:solidFill>
                            <a:schemeClr val="dk1"/>
                          </a:solidFill>
                        </a:rPr>
                        <a:t>Le facilitateur rappel </a:t>
                      </a:r>
                      <a:r>
                        <a:rPr lang="fr-FR" sz="800" dirty="0" smtClean="0">
                          <a:solidFill>
                            <a:schemeClr val="dk1"/>
                          </a:solidFill>
                        </a:rPr>
                        <a:t>la thématique aux participants et anime les</a:t>
                      </a:r>
                      <a:r>
                        <a:rPr lang="fr-FR" sz="800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fr-FR" sz="800" dirty="0" smtClean="0">
                          <a:solidFill>
                            <a:schemeClr val="dk1"/>
                          </a:solidFill>
                        </a:rPr>
                        <a:t>échanges et répond aux questions.</a:t>
                      </a:r>
                    </a:p>
                    <a:p>
                      <a:pPr marL="88900" lvl="0" indent="-63500">
                        <a:lnSpc>
                          <a:spcPct val="115000"/>
                        </a:lnSpc>
                        <a:buClr>
                          <a:schemeClr val="dk1"/>
                        </a:buClr>
                        <a:buSzPts val="1100"/>
                        <a:buFont typeface="Wingdings" panose="05000000000000000000" pitchFamily="2" charset="2"/>
                        <a:buChar char="ü"/>
                      </a:pPr>
                      <a:r>
                        <a:rPr lang="fr-FR" sz="800" b="1" dirty="0" smtClean="0">
                          <a:solidFill>
                            <a:schemeClr val="dk1"/>
                          </a:solidFill>
                        </a:rPr>
                        <a:t>Les participants réagissent,</a:t>
                      </a:r>
                      <a:r>
                        <a:rPr lang="fr-FR" sz="800" dirty="0" smtClean="0">
                          <a:solidFill>
                            <a:schemeClr val="dk1"/>
                          </a:solidFill>
                        </a:rPr>
                        <a:t> la discussion s’engage,</a:t>
                      </a:r>
                    </a:p>
                  </a:txBody>
                  <a:tcPr marL="28575" marR="28575" marT="19050" marB="19050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800" dirty="0" smtClean="0">
                          <a:solidFill>
                            <a:schemeClr val="dk1"/>
                          </a:solidFill>
                        </a:rPr>
                        <a:t>1 salle par atelier</a:t>
                      </a:r>
                      <a:endParaRPr sz="80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1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 smtClean="0"/>
                        <a:t>Pause &amp; synthèse</a:t>
                      </a:r>
                      <a:br>
                        <a:rPr lang="fr-FR" sz="800" b="1" dirty="0" smtClean="0"/>
                      </a:br>
                      <a:endParaRPr lang="fr" sz="800" b="1" dirty="0" smtClean="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" sz="800" b="1" dirty="0" smtClean="0"/>
                    </a:p>
                  </a:txBody>
                  <a:tcPr marL="28575" marR="28575" marT="19050" marB="19050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dirty="0" smtClean="0"/>
                        <a:t>30 minutes</a:t>
                      </a:r>
                      <a:endParaRPr sz="800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Un</a:t>
                      </a:r>
                      <a:r>
                        <a:rPr lang="fr-FR" sz="800" baseline="0" dirty="0" smtClean="0"/>
                        <a:t> buffet </a:t>
                      </a:r>
                      <a:r>
                        <a:rPr lang="fr-FR" sz="800" dirty="0" smtClean="0"/>
                        <a:t>est proposé aux participants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 smtClean="0"/>
                    </a:p>
                  </a:txBody>
                  <a:tcPr marL="28575" marR="28575" marT="19050" marB="19050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fr-FR" sz="800" dirty="0" smtClean="0"/>
                        <a:t>Pendant ce temps, les témoins et scribes de chaque thème synthétisent ce qui est ressorti des débats </a:t>
                      </a:r>
                      <a:endParaRPr sz="800" dirty="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fr-FR" sz="80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1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 smtClean="0"/>
                        <a:t>Restitution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dirty="0" smtClean="0"/>
                        <a:t>1 heure</a:t>
                      </a:r>
                      <a:endParaRPr sz="800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" sz="800" dirty="0" smtClean="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dirty="0" smtClean="0"/>
                        <a:t>Restitution par thème </a:t>
                      </a:r>
                      <a:endParaRPr sz="80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dirty="0" smtClean="0"/>
                        <a:t>Les scribes </a:t>
                      </a:r>
                      <a:r>
                        <a:rPr lang="fr" sz="800" dirty="0"/>
                        <a:t>de chaque thème </a:t>
                      </a:r>
                      <a:endParaRPr lang="fr" sz="800" dirty="0" smtClean="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dirty="0" smtClean="0"/>
                        <a:t>Le grand témoin</a:t>
                      </a:r>
                      <a:endParaRPr sz="80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dirty="0">
                          <a:solidFill>
                            <a:schemeClr val="dk1"/>
                          </a:solidFill>
                        </a:rPr>
                        <a:t>temps de travail équipe de </a:t>
                      </a:r>
                      <a:r>
                        <a:rPr lang="fr" sz="800" dirty="0" smtClean="0">
                          <a:solidFill>
                            <a:schemeClr val="dk1"/>
                          </a:solidFill>
                        </a:rPr>
                        <a:t>restitution</a:t>
                      </a:r>
                      <a:endParaRPr sz="800" dirty="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86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b="1" dirty="0"/>
                        <a:t>Conclusion </a:t>
                      </a:r>
                      <a:endParaRPr sz="800" b="1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dirty="0" smtClean="0"/>
                        <a:t>5 mn</a:t>
                      </a:r>
                      <a:endParaRPr sz="800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dirty="0" smtClean="0"/>
                        <a:t>E</a:t>
                      </a:r>
                      <a:r>
                        <a:rPr lang="fr" sz="800" dirty="0" smtClean="0"/>
                        <a:t>t remerciements</a:t>
                      </a:r>
                      <a:endParaRPr sz="80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fr" sz="800" dirty="0" smtClean="0"/>
                        <a:t>Le président du CTS (3 min)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FR" sz="800" dirty="0" smtClean="0"/>
                        <a:t>Le représentant ARS (2 min)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80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dirty="0">
                          <a:solidFill>
                            <a:schemeClr val="dk1"/>
                          </a:solidFill>
                        </a:rPr>
                        <a:t>Pléinère</a:t>
                      </a:r>
                      <a:endParaRPr sz="800" dirty="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956376" y="1993404"/>
            <a:ext cx="4572000" cy="3838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298450">
              <a:lnSpc>
                <a:spcPct val="115000"/>
              </a:lnSpc>
              <a:buClr>
                <a:schemeClr val="dk1"/>
              </a:buClr>
              <a:buSzPts val="1100"/>
              <a:buAutoNum type="arabicPeriod"/>
            </a:pPr>
            <a:endParaRPr lang="fr-FR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21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851" y="337220"/>
            <a:ext cx="84248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Soirées de concertation</a:t>
            </a:r>
            <a:br>
              <a:rPr lang="fr-FR" dirty="0"/>
            </a:b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121196"/>
            <a:ext cx="1225448" cy="5569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56376" y="1993404"/>
            <a:ext cx="4572000" cy="3838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298450">
              <a:lnSpc>
                <a:spcPct val="115000"/>
              </a:lnSpc>
              <a:buClr>
                <a:schemeClr val="dk1"/>
              </a:buClr>
              <a:buSzPts val="1100"/>
              <a:buAutoNum type="arabicPeriod"/>
            </a:pPr>
            <a:endParaRPr lang="fr-FR" dirty="0">
              <a:solidFill>
                <a:schemeClr val="dk1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23850" y="2300569"/>
            <a:ext cx="842486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Brainstorming thématique</a:t>
            </a:r>
            <a:endParaRPr lang="fr-FR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81436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_ARS_HAUTS DE FRANCE 16-9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3.xml><?xml version="1.0" encoding="utf-8"?>
<a:theme xmlns:a="http://schemas.openxmlformats.org/drawingml/2006/main" name="Masque ppt A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que ppt ARS" id="{12B818FB-F19A-47F2-AF1F-AEB2F39A799E}" vid="{FF5FDD00-EBCB-4996-8090-E1487FCD1061}"/>
    </a:ext>
  </a:extLst>
</a:theme>
</file>

<file path=ppt/theme/theme4.xml><?xml version="1.0" encoding="utf-8"?>
<a:theme xmlns:a="http://schemas.openxmlformats.org/drawingml/2006/main" name="1_Masque ppt A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que ppt ARS" id="{12B818FB-F19A-47F2-AF1F-AEB2F39A799E}" vid="{FF5FDD00-EBCB-4996-8090-E1487FCD1061}"/>
    </a:ext>
  </a:extLst>
</a:theme>
</file>

<file path=ppt/theme/theme5.xml><?xml version="1.0" encoding="utf-8"?>
<a:theme xmlns:a="http://schemas.openxmlformats.org/drawingml/2006/main" name="1_TEMPLATE_ARS_HAUTS DE FRANCE 16-9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6374</TotalTime>
  <Words>562</Words>
  <Application>Microsoft Office PowerPoint</Application>
  <PresentationFormat>Affichage à l'écran (16:10)</PresentationFormat>
  <Paragraphs>156</Paragraphs>
  <Slides>9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Arial</vt:lpstr>
      <vt:lpstr>Calibri</vt:lpstr>
      <vt:lpstr>Lexend</vt:lpstr>
      <vt:lpstr>Wingdings</vt:lpstr>
      <vt:lpstr>Conception personnalisée</vt:lpstr>
      <vt:lpstr>TEMPLATE_ARS_HAUTS DE FRANCE 16-9</vt:lpstr>
      <vt:lpstr>Masque ppt ARS</vt:lpstr>
      <vt:lpstr>1_Masque ppt ARS</vt:lpstr>
      <vt:lpstr>1_TEMPLATE_ARS_HAUTS DE FRANCE 16-9</vt:lpstr>
      <vt:lpstr>Présentation PowerPoint</vt:lpstr>
      <vt:lpstr>Bureau du CTS78</vt:lpstr>
      <vt:lpstr>Présentation PowerPoint</vt:lpstr>
      <vt:lpstr>Présentation PowerPoint</vt:lpstr>
      <vt:lpstr>Présentation PowerPoint</vt:lpstr>
      <vt:lpstr>Planning des travaux</vt:lpstr>
      <vt:lpstr>Soirées de concertation </vt:lpstr>
      <vt:lpstr>Soirées de concertation 15 et 23 novembre 2022  -   18h à 21h</vt:lpstr>
      <vt:lpstr>Soirées de concertation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MAZUE, Jane-Lore</dc:creator>
  <cp:lastModifiedBy>MAGNY, Karine</cp:lastModifiedBy>
  <cp:revision>403</cp:revision>
  <dcterms:created xsi:type="dcterms:W3CDTF">2019-03-28T10:00:38Z</dcterms:created>
  <dcterms:modified xsi:type="dcterms:W3CDTF">2022-10-28T11:49:46Z</dcterms:modified>
</cp:coreProperties>
</file>