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0691813" cy="7559675"/>
  <p:notesSz cx="7559675" cy="10691813"/>
  <p:embeddedFontLst>
    <p:embeddedFont>
      <p:font typeface="Ubuntu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6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2" y="685800"/>
            <a:ext cx="4849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b22d93a0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801688"/>
            <a:ext cx="566896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b22d93a08_0_7:notes"/>
          <p:cNvSpPr txBox="1">
            <a:spLocks noGrp="1"/>
          </p:cNvSpPr>
          <p:nvPr>
            <p:ph type="body" idx="1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6f47e5b9d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801688"/>
            <a:ext cx="566896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6f47e5b9d8_0_1:notes"/>
          <p:cNvSpPr txBox="1">
            <a:spLocks noGrp="1"/>
          </p:cNvSpPr>
          <p:nvPr>
            <p:ph type="body" idx="1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BE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50" y="0"/>
            <a:ext cx="10692000" cy="11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36749" y="274817"/>
            <a:ext cx="9052863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chemeClr val="dk1"/>
                </a:solidFill>
              </a:rPr>
              <a:t>Sécurisation de l’utilisation des produits de santé lors du parcours des patients bénéficiant d’une chirurgie au sein du CHU Henri Mondor grâce au développement de la pharmacie clinique</a:t>
            </a:r>
          </a:p>
        </p:txBody>
      </p:sp>
      <p:sp>
        <p:nvSpPr>
          <p:cNvPr id="56" name="Google Shape;56;p13"/>
          <p:cNvSpPr/>
          <p:nvPr/>
        </p:nvSpPr>
        <p:spPr>
          <a:xfrm>
            <a:off x="190111" y="1231901"/>
            <a:ext cx="10461300" cy="19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49000" y="1200352"/>
            <a:ext cx="10502411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tx1"/>
                </a:solidFill>
              </a:rPr>
              <a:t>L’écosystème de soin unique que </a:t>
            </a:r>
            <a:r>
              <a:rPr lang="fr-FR" sz="1200" dirty="0" smtClean="0">
                <a:solidFill>
                  <a:schemeClr val="tx1"/>
                </a:solidFill>
              </a:rPr>
              <a:t>représentent </a:t>
            </a:r>
            <a:r>
              <a:rPr lang="fr-FR" sz="1200" dirty="0">
                <a:solidFill>
                  <a:schemeClr val="tx1"/>
                </a:solidFill>
              </a:rPr>
              <a:t>les services chirurgicaux, avec un volume important d’hospitalisations, d’interventions et d’intervenants, est particulièrement à risque d’</a:t>
            </a:r>
            <a:r>
              <a:rPr lang="fr-FR" sz="1200" b="1" dirty="0">
                <a:solidFill>
                  <a:schemeClr val="tx1"/>
                </a:solidFill>
              </a:rPr>
              <a:t>erreurs médicamenteuses</a:t>
            </a:r>
            <a:r>
              <a:rPr lang="fr-FR" sz="1200" dirty="0">
                <a:solidFill>
                  <a:schemeClr val="tx1"/>
                </a:solidFill>
              </a:rPr>
              <a:t>. Les évènements indésirables graves (EIG) sont plus fréquents en chirurgie qu’en médecine (9,2 vs. 4,7 pour 1000 journées d’hospitalisation) – soit en moyenne deux par semaine dans un service chirurgical moyen. La moitié d’entre eux sont </a:t>
            </a:r>
            <a:r>
              <a:rPr lang="fr-FR" sz="1200" b="1" dirty="0">
                <a:solidFill>
                  <a:schemeClr val="tx1"/>
                </a:solidFill>
              </a:rPr>
              <a:t>liés à des produits de santé </a:t>
            </a:r>
            <a:r>
              <a:rPr lang="fr-FR" sz="1200" dirty="0">
                <a:solidFill>
                  <a:schemeClr val="tx1"/>
                </a:solidFill>
              </a:rPr>
              <a:t>(médicaments ou dispositifs médicaux) et environ la moitié seraient </a:t>
            </a:r>
            <a:r>
              <a:rPr lang="fr-FR" sz="1200" b="1" dirty="0">
                <a:solidFill>
                  <a:schemeClr val="tx1"/>
                </a:solidFill>
              </a:rPr>
              <a:t>évitables</a:t>
            </a:r>
            <a:r>
              <a:rPr lang="fr-FR" sz="1200" dirty="0">
                <a:solidFill>
                  <a:schemeClr val="tx1"/>
                </a:solidFill>
              </a:rPr>
              <a:t>. L’apport de la pharmacie clinique dans leur prévention a été démontrée dans de nombreux services, dont la chirurgie orthopédique.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tx1"/>
                </a:solidFill>
              </a:rPr>
              <a:t>Pour les patients opérés ayant bénéficié de la pose d’un </a:t>
            </a:r>
            <a:r>
              <a:rPr lang="fr-FR" sz="1200" b="1" dirty="0">
                <a:solidFill>
                  <a:schemeClr val="tx1"/>
                </a:solidFill>
              </a:rPr>
              <a:t>implant</a:t>
            </a:r>
            <a:r>
              <a:rPr lang="fr-FR" sz="1200" dirty="0">
                <a:solidFill>
                  <a:schemeClr val="tx1"/>
                </a:solidFill>
              </a:rPr>
              <a:t>, la réglementation impose une traçabilité dans le dossier patient ainsi qu’une information éclairée de celui-ci. Ce projet permettra de renforcer leur information lors d’entretiens pharmaceutiques.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tx1"/>
                </a:solidFill>
              </a:rPr>
              <a:t>Enfin, la continuité de la prise en charge médicamenteuse lors des points de transfert (consultation d’anesthésie, service d’hospitalisation, bloc, réanimation), mais également lors du </a:t>
            </a:r>
            <a:r>
              <a:rPr lang="fr-FR" sz="1200" b="1" dirty="0" smtClean="0">
                <a:solidFill>
                  <a:schemeClr val="tx1"/>
                </a:solidFill>
              </a:rPr>
              <a:t>relais </a:t>
            </a:r>
            <a:r>
              <a:rPr lang="fr-FR" sz="1200" b="1" dirty="0">
                <a:solidFill>
                  <a:schemeClr val="tx1"/>
                </a:solidFill>
              </a:rPr>
              <a:t>ville-hôpital</a:t>
            </a:r>
            <a:r>
              <a:rPr lang="fr-FR" sz="1200" dirty="0">
                <a:solidFill>
                  <a:schemeClr val="tx1"/>
                </a:solidFill>
              </a:rPr>
              <a:t>, peut être renforcé par le déploiement de la </a:t>
            </a:r>
            <a:r>
              <a:rPr lang="fr-FR" sz="1200" b="1" dirty="0">
                <a:solidFill>
                  <a:schemeClr val="tx1"/>
                </a:solidFill>
              </a:rPr>
              <a:t>conciliation médicamenteuse </a:t>
            </a:r>
            <a:r>
              <a:rPr lang="fr-FR" sz="1200" dirty="0">
                <a:solidFill>
                  <a:schemeClr val="tx1"/>
                </a:solidFill>
              </a:rPr>
              <a:t>– qui permet de garantir l’information des médecins traitants après une hospitalisation.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49000" y="3593724"/>
            <a:ext cx="5091000" cy="1424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Pour les patients du territoire 94</a:t>
            </a:r>
            <a:endParaRPr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5270013" y="3224413"/>
            <a:ext cx="3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>
                <a:solidFill>
                  <a:srgbClr val="FFFFFF"/>
                </a:solidFill>
              </a:rPr>
              <a:t>Bénéfices attendus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366913" y="3584240"/>
            <a:ext cx="5175900" cy="1424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b="1" dirty="0"/>
              <a:t>Sécurisation du parcours médicamenteux : </a:t>
            </a:r>
            <a:r>
              <a:rPr lang="fr-FR" sz="1200" dirty="0"/>
              <a:t>diminution de la iatrogénie et du taux de ré-hospitalisation, amélioration du suivi en ville des patients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Amélioration de la </a:t>
            </a:r>
            <a:r>
              <a:rPr lang="fr-FR" sz="1200" b="1" dirty="0"/>
              <a:t>couverture vaccinale,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Amélioration de l’information sur les </a:t>
            </a:r>
            <a:r>
              <a:rPr lang="fr-FR" sz="1200" b="1" dirty="0"/>
              <a:t>dispositifs médicaux  implantables, et sur la conduite à tenir pour les patients.</a:t>
            </a:r>
          </a:p>
        </p:txBody>
      </p:sp>
      <p:sp>
        <p:nvSpPr>
          <p:cNvPr id="61" name="Google Shape;61;p13"/>
          <p:cNvSpPr txBox="1"/>
          <p:nvPr/>
        </p:nvSpPr>
        <p:spPr>
          <a:xfrm>
            <a:off x="60288" y="3224413"/>
            <a:ext cx="269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>
                <a:solidFill>
                  <a:srgbClr val="FFFFFF"/>
                </a:solidFill>
              </a:rPr>
              <a:t>Bénéficiaire(s)</a:t>
            </a:r>
            <a:endParaRPr b="1">
              <a:solidFill>
                <a:srgbClr val="FFFFFF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71822" y="197300"/>
            <a:ext cx="1238850" cy="11149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/>
          <p:nvPr/>
        </p:nvSpPr>
        <p:spPr>
          <a:xfrm>
            <a:off x="149000" y="5217521"/>
            <a:ext cx="5091000" cy="1424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Pour les chirurgiens et anesthésistes</a:t>
            </a:r>
            <a:endParaRPr dirty="0"/>
          </a:p>
        </p:txBody>
      </p:sp>
      <p:sp>
        <p:nvSpPr>
          <p:cNvPr id="64" name="Google Shape;64;p13"/>
          <p:cNvSpPr/>
          <p:nvPr/>
        </p:nvSpPr>
        <p:spPr>
          <a:xfrm>
            <a:off x="5345906" y="5217523"/>
            <a:ext cx="5175900" cy="1424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b="1" dirty="0"/>
              <a:t>Gain de temps médical : </a:t>
            </a:r>
            <a:r>
              <a:rPr lang="fr-FR" sz="1200" dirty="0"/>
              <a:t>amélioration de l’efficience des soins et de l’attractivité de l’établissement,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b="1" dirty="0"/>
              <a:t>Diminution du taux d’annulation et de report </a:t>
            </a:r>
            <a:r>
              <a:rPr lang="fr-FR" sz="1200" dirty="0"/>
              <a:t>des chirurgies dû à une mauvaise prise en charge médicamenteuse </a:t>
            </a:r>
            <a:r>
              <a:rPr lang="fr-FR" sz="1200" dirty="0" err="1"/>
              <a:t>pré-opératoire</a:t>
            </a:r>
            <a:endParaRPr lang="fr-FR" sz="1200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Diminution des </a:t>
            </a:r>
            <a:r>
              <a:rPr lang="fr-FR" sz="1200" b="1" dirty="0"/>
              <a:t>erreurs médicamenteuses </a:t>
            </a:r>
            <a:r>
              <a:rPr lang="fr-FR" sz="1200" dirty="0"/>
              <a:t>et </a:t>
            </a:r>
            <a:r>
              <a:rPr lang="fr-FR" sz="1200" b="1" dirty="0"/>
              <a:t>évènements indésirables graves.</a:t>
            </a:r>
            <a:endParaRPr sz="1200" b="1" dirty="0"/>
          </a:p>
        </p:txBody>
      </p:sp>
      <p:sp>
        <p:nvSpPr>
          <p:cNvPr id="65" name="Google Shape;65;p13"/>
          <p:cNvSpPr/>
          <p:nvPr/>
        </p:nvSpPr>
        <p:spPr>
          <a:xfrm>
            <a:off x="149000" y="6837678"/>
            <a:ext cx="5091000" cy="64008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Pour le GHU Henri Mondor</a:t>
            </a:r>
            <a:endParaRPr dirty="0"/>
          </a:p>
        </p:txBody>
      </p:sp>
      <p:sp>
        <p:nvSpPr>
          <p:cNvPr id="66" name="Google Shape;66;p13"/>
          <p:cNvSpPr/>
          <p:nvPr/>
        </p:nvSpPr>
        <p:spPr>
          <a:xfrm>
            <a:off x="5366913" y="6837679"/>
            <a:ext cx="5175900" cy="64008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Optimisation offre de soins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Attractivité médicale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200" dirty="0"/>
              <a:t>Amélioration expérience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BE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6083450" y="788125"/>
            <a:ext cx="4457100" cy="64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0" y="-200"/>
            <a:ext cx="10692000" cy="804000"/>
          </a:xfrm>
          <a:prstGeom prst="rect">
            <a:avLst/>
          </a:prstGeom>
          <a:solidFill>
            <a:srgbClr val="29A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150438" y="174513"/>
            <a:ext cx="25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DESCRIPTION</a:t>
            </a:r>
            <a:endParaRPr sz="2200" b="1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2226442" y="143625"/>
            <a:ext cx="5902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 b="1" i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Comment fonctionne la solution ? </a:t>
            </a:r>
            <a:endParaRPr sz="1300" b="1" i="1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 i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A noter : on parle ici de son fonctionnement cible et de nnk de son déploiement </a:t>
            </a:r>
            <a:endParaRPr sz="1300" i="1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6" name="Google Shape;76;p14"/>
          <p:cNvCxnSpPr/>
          <p:nvPr/>
        </p:nvCxnSpPr>
        <p:spPr>
          <a:xfrm>
            <a:off x="2189650" y="179875"/>
            <a:ext cx="0" cy="5196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7" name="Google Shape;77;p14"/>
          <p:cNvPicPr preferRelativeResize="0"/>
          <p:nvPr/>
        </p:nvPicPr>
        <p:blipFill rotWithShape="1">
          <a:blip r:embed="rId3">
            <a:alphaModFix/>
          </a:blip>
          <a:srcRect b="42548"/>
          <a:stretch/>
        </p:blipFill>
        <p:spPr>
          <a:xfrm>
            <a:off x="9448050" y="15475"/>
            <a:ext cx="1039200" cy="7726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/>
          <p:nvPr/>
        </p:nvSpPr>
        <p:spPr>
          <a:xfrm>
            <a:off x="153280" y="788124"/>
            <a:ext cx="5811600" cy="33276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124331" y="690929"/>
            <a:ext cx="5811600" cy="350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 dirty="0">
                <a:solidFill>
                  <a:schemeClr val="dk1"/>
                </a:solidFill>
              </a:rPr>
              <a:t>Décrire les modalités d’intervention proposées: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" sz="1200" b="1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</a:rPr>
              <a:t>Le projet concerne la création d’une </a:t>
            </a:r>
            <a:r>
              <a:rPr lang="fr" sz="1200" b="1" dirty="0">
                <a:solidFill>
                  <a:schemeClr val="dk1"/>
                </a:solidFill>
              </a:rPr>
              <a:t>équipe mobile de pharmacie clinique </a:t>
            </a:r>
            <a:r>
              <a:rPr lang="fr" sz="1200" dirty="0">
                <a:solidFill>
                  <a:schemeClr val="dk1"/>
                </a:solidFill>
              </a:rPr>
              <a:t>en chirurgie. Elle sera composée de </a:t>
            </a:r>
            <a:r>
              <a:rPr lang="fr" sz="1200" b="1" dirty="0">
                <a:solidFill>
                  <a:schemeClr val="dk1"/>
                </a:solidFill>
              </a:rPr>
              <a:t>3 pharmaciens mutualisés</a:t>
            </a:r>
            <a:r>
              <a:rPr lang="fr" sz="1200" dirty="0">
                <a:solidFill>
                  <a:schemeClr val="dk1"/>
                </a:solidFill>
              </a:rPr>
              <a:t> entre les 7 services chirurgicaux et le département </a:t>
            </a:r>
            <a:r>
              <a:rPr lang="fr" sz="1200" dirty="0" smtClean="0">
                <a:solidFill>
                  <a:schemeClr val="dk1"/>
                </a:solidFill>
              </a:rPr>
              <a:t>d’anesthésie, en  lien avec la ville. </a:t>
            </a:r>
            <a:r>
              <a:rPr lang="fr" sz="1200" dirty="0">
                <a:solidFill>
                  <a:schemeClr val="dk1"/>
                </a:solidFill>
              </a:rPr>
              <a:t>Ils permettront une </a:t>
            </a:r>
            <a:r>
              <a:rPr lang="fr" sz="1200" b="1" dirty="0">
                <a:solidFill>
                  <a:schemeClr val="dk1"/>
                </a:solidFill>
              </a:rPr>
              <a:t>continuité de la prise en charge médicamenteuse</a:t>
            </a:r>
            <a:r>
              <a:rPr lang="fr" sz="1200" dirty="0">
                <a:solidFill>
                  <a:schemeClr val="dk1"/>
                </a:solidFill>
              </a:rPr>
              <a:t> de la consultation d’anesthésie jusqu’au retour au domicile. Leurs missions :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b="1" dirty="0">
                <a:solidFill>
                  <a:schemeClr val="dk1"/>
                </a:solidFill>
              </a:rPr>
              <a:t>Conciliation médicamenteuse </a:t>
            </a:r>
            <a:r>
              <a:rPr lang="fr" sz="1200" dirty="0">
                <a:solidFill>
                  <a:schemeClr val="dk1"/>
                </a:solidFill>
              </a:rPr>
              <a:t>pour les patients polymédiqués &gt;65 ans pré -opératoire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dirty="0">
                <a:solidFill>
                  <a:schemeClr val="dk1"/>
                </a:solidFill>
              </a:rPr>
              <a:t>Analyse pharmaceutique quotidienne des prescriptions des services chirurgicaux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dirty="0">
                <a:solidFill>
                  <a:schemeClr val="dk1"/>
                </a:solidFill>
              </a:rPr>
              <a:t>Entretiens pharmaceutiques pour les implants chirurgicaux et pour les antibiothérapies prolongées à domicile, anticoagulants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b="1" dirty="0">
                <a:solidFill>
                  <a:schemeClr val="dk1"/>
                </a:solidFill>
              </a:rPr>
              <a:t>Bilans de médication </a:t>
            </a:r>
            <a:r>
              <a:rPr lang="fr" sz="1200" dirty="0">
                <a:solidFill>
                  <a:schemeClr val="dk1"/>
                </a:solidFill>
              </a:rPr>
              <a:t>dont mise à jour systématique du </a:t>
            </a:r>
            <a:r>
              <a:rPr lang="fr" sz="1200" b="1" dirty="0">
                <a:solidFill>
                  <a:schemeClr val="dk1"/>
                </a:solidFill>
              </a:rPr>
              <a:t>calendrier vaccinal</a:t>
            </a:r>
            <a:r>
              <a:rPr lang="fr" sz="1200" dirty="0">
                <a:solidFill>
                  <a:schemeClr val="dk1"/>
                </a:solidFill>
              </a:rPr>
              <a:t>.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dirty="0">
                <a:solidFill>
                  <a:schemeClr val="dk1"/>
                </a:solidFill>
              </a:rPr>
              <a:t>Cible : déploiement d’un lien avec mon Espace Santé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" sz="1200" dirty="0">
              <a:solidFill>
                <a:schemeClr val="dk1"/>
              </a:solidFill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r>
              <a:rPr lang="fr" sz="1200" b="1" dirty="0">
                <a:solidFill>
                  <a:schemeClr val="dk1"/>
                </a:solidFill>
              </a:rPr>
              <a:t>Plan de déploiement :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dirty="0">
                <a:solidFill>
                  <a:schemeClr val="dk1"/>
                </a:solidFill>
              </a:rPr>
              <a:t>Expérimentation sur 1 an avec deux pharmaciens en 2026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" sz="1200" dirty="0">
                <a:solidFill>
                  <a:schemeClr val="dk1"/>
                </a:solidFill>
              </a:rPr>
              <a:t>Pérénisation si satisfaisant et recrutement du 3</a:t>
            </a:r>
            <a:r>
              <a:rPr lang="fr" sz="1200" baseline="30000" dirty="0">
                <a:solidFill>
                  <a:schemeClr val="dk1"/>
                </a:solidFill>
              </a:rPr>
              <a:t>ème</a:t>
            </a:r>
            <a:r>
              <a:rPr lang="fr" sz="1200" dirty="0">
                <a:solidFill>
                  <a:schemeClr val="dk1"/>
                </a:solidFill>
              </a:rPr>
              <a:t> phamaciens en 2027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6173625" y="4364396"/>
            <a:ext cx="4261500" cy="2795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/>
              <a:t>Recettes: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Financement demandé (ARS) : 240 k€ </a:t>
            </a:r>
          </a:p>
        </p:txBody>
      </p:sp>
      <p:sp>
        <p:nvSpPr>
          <p:cNvPr id="81" name="Google Shape;81;p14"/>
          <p:cNvSpPr/>
          <p:nvPr/>
        </p:nvSpPr>
        <p:spPr>
          <a:xfrm>
            <a:off x="6173625" y="1527479"/>
            <a:ext cx="4261500" cy="2795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4"/>
          <p:cNvSpPr/>
          <p:nvPr/>
        </p:nvSpPr>
        <p:spPr>
          <a:xfrm>
            <a:off x="6083450" y="853375"/>
            <a:ext cx="44571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 dirty="0">
                <a:solidFill>
                  <a:schemeClr val="dk1"/>
                </a:solidFill>
              </a:rPr>
              <a:t>Budget prévisionnel</a:t>
            </a:r>
            <a:endParaRPr sz="1200" b="1" dirty="0">
              <a:solidFill>
                <a:schemeClr val="dk1"/>
              </a:solidFill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6283799" y="1614275"/>
            <a:ext cx="4151325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Dépenses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b="1"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Recrutement de 3 pharmaciens : </a:t>
            </a:r>
            <a:r>
              <a:rPr lang="fr-FR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240 k€ annuel</a:t>
            </a:r>
            <a:endParaRPr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198091" y="4322879"/>
            <a:ext cx="5811600" cy="297220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287238" y="4276579"/>
            <a:ext cx="4810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dk1"/>
                </a:solidFill>
              </a:rPr>
              <a:t>Qui est impliqué ? </a:t>
            </a:r>
            <a:endParaRPr sz="1200" b="1">
              <a:solidFill>
                <a:schemeClr val="dk1"/>
              </a:solidFill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295319" y="4626629"/>
            <a:ext cx="2114400" cy="3471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lt1"/>
                </a:solidFill>
              </a:rPr>
              <a:t>QUI ? 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2501851" y="4626639"/>
            <a:ext cx="3239400" cy="3471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lt1"/>
                </a:solidFill>
              </a:rPr>
              <a:t>Pour faire quoi ? 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295325" y="5031827"/>
            <a:ext cx="2114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Pharmacie HMN	</a:t>
            </a:r>
            <a:endParaRPr sz="1200" dirty="0"/>
          </a:p>
        </p:txBody>
      </p:sp>
      <p:sp>
        <p:nvSpPr>
          <p:cNvPr id="90" name="Google Shape;90;p14"/>
          <p:cNvSpPr/>
          <p:nvPr/>
        </p:nvSpPr>
        <p:spPr>
          <a:xfrm>
            <a:off x="2501859" y="5031838"/>
            <a:ext cx="3239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Portage du projet</a:t>
            </a:r>
            <a:endParaRPr sz="1200" dirty="0"/>
          </a:p>
        </p:txBody>
      </p:sp>
      <p:sp>
        <p:nvSpPr>
          <p:cNvPr id="91" name="Google Shape;91;p14"/>
          <p:cNvSpPr/>
          <p:nvPr/>
        </p:nvSpPr>
        <p:spPr>
          <a:xfrm>
            <a:off x="295325" y="5464498"/>
            <a:ext cx="2114400" cy="39782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 Services de Chirurgie HMN (7 services) et  d’anesthésie</a:t>
            </a:r>
            <a:endParaRPr sz="1200" dirty="0"/>
          </a:p>
        </p:txBody>
      </p:sp>
      <p:sp>
        <p:nvSpPr>
          <p:cNvPr id="92" name="Google Shape;92;p14"/>
          <p:cNvSpPr/>
          <p:nvPr/>
        </p:nvSpPr>
        <p:spPr>
          <a:xfrm>
            <a:off x="2501859" y="5464509"/>
            <a:ext cx="3239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Bénéficiaires du projet</a:t>
            </a:r>
            <a:endParaRPr sz="1200" dirty="0"/>
          </a:p>
        </p:txBody>
      </p:sp>
      <p:sp>
        <p:nvSpPr>
          <p:cNvPr id="93" name="Google Shape;93;p14"/>
          <p:cNvSpPr/>
          <p:nvPr/>
        </p:nvSpPr>
        <p:spPr>
          <a:xfrm>
            <a:off x="295325" y="5897170"/>
            <a:ext cx="2114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Direction usagers HMN</a:t>
            </a:r>
            <a:endParaRPr sz="1200" dirty="0"/>
          </a:p>
        </p:txBody>
      </p:sp>
      <p:sp>
        <p:nvSpPr>
          <p:cNvPr id="94" name="Google Shape;94;p14"/>
          <p:cNvSpPr/>
          <p:nvPr/>
        </p:nvSpPr>
        <p:spPr>
          <a:xfrm>
            <a:off x="2501851" y="5929264"/>
            <a:ext cx="3239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Suivi des indicateurs</a:t>
            </a:r>
            <a:endParaRPr sz="1200" dirty="0"/>
          </a:p>
        </p:txBody>
      </p:sp>
      <p:sp>
        <p:nvSpPr>
          <p:cNvPr id="95" name="Google Shape;95;p14"/>
          <p:cNvSpPr/>
          <p:nvPr/>
        </p:nvSpPr>
        <p:spPr>
          <a:xfrm>
            <a:off x="295337" y="6358654"/>
            <a:ext cx="2114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Représentants usagers</a:t>
            </a:r>
            <a:endParaRPr sz="1200" dirty="0"/>
          </a:p>
        </p:txBody>
      </p:sp>
      <p:sp>
        <p:nvSpPr>
          <p:cNvPr id="96" name="Google Shape;96;p14"/>
          <p:cNvSpPr/>
          <p:nvPr/>
        </p:nvSpPr>
        <p:spPr>
          <a:xfrm>
            <a:off x="2501871" y="6358664"/>
            <a:ext cx="3239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/>
              <a:t>Participation  à la mise en œuvre </a:t>
            </a:r>
            <a:endParaRPr sz="1200" dirty="0"/>
          </a:p>
        </p:txBody>
      </p:sp>
      <p:sp>
        <p:nvSpPr>
          <p:cNvPr id="26" name="Google Shape;93;p14"/>
          <p:cNvSpPr/>
          <p:nvPr/>
        </p:nvSpPr>
        <p:spPr>
          <a:xfrm>
            <a:off x="328457" y="6785066"/>
            <a:ext cx="2114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 smtClean="0"/>
              <a:t>CPTS du territoire (pharmaciens de ville) </a:t>
            </a:r>
            <a:endParaRPr sz="1200" dirty="0"/>
          </a:p>
        </p:txBody>
      </p:sp>
      <p:sp>
        <p:nvSpPr>
          <p:cNvPr id="27" name="Google Shape;94;p14"/>
          <p:cNvSpPr/>
          <p:nvPr/>
        </p:nvSpPr>
        <p:spPr>
          <a:xfrm>
            <a:off x="2534983" y="6817160"/>
            <a:ext cx="3239400" cy="370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 smtClean="0"/>
              <a:t>Lien avec les pharmaciens cliniques via Mon Espace santé  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601</Words>
  <Application>Microsoft Office PowerPoint</Application>
  <PresentationFormat>Personnalisé</PresentationFormat>
  <Paragraphs>52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Ubuntu</vt:lpstr>
      <vt:lpstr>Simple Light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MARIANI, Louise</dc:creator>
  <cp:lastModifiedBy>LOPEZ Sabrina</cp:lastModifiedBy>
  <cp:revision>13</cp:revision>
  <dcterms:modified xsi:type="dcterms:W3CDTF">2025-02-24T13:05:29Z</dcterms:modified>
</cp:coreProperties>
</file>