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56" r:id="rId2"/>
    <p:sldId id="257" r:id="rId3"/>
  </p:sldIdLst>
  <p:sldSz cx="10691813" cy="7559675"/>
  <p:notesSz cx="7559675" cy="10691813"/>
  <p:embeddedFontLst>
    <p:embeddedFont>
      <p:font typeface="Ubuntu" panose="020B060402020202020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1020" y="96"/>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02" y="685800"/>
            <a:ext cx="48498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5b22d93a08_0_7: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5b22d93a08_0_7: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6f47e5b9d8_0_1: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6f47e5b9d8_0_1: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1094388"/>
            <a:ext cx="9963000" cy="30171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64468" y="4165643"/>
            <a:ext cx="9963000" cy="1164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1625801"/>
            <a:ext cx="9963000" cy="2886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64468" y="4633192"/>
            <a:ext cx="9963000" cy="191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64468" y="3161354"/>
            <a:ext cx="9963000" cy="1237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64468" y="1693927"/>
            <a:ext cx="9963000" cy="5021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64468"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5650483"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816630"/>
            <a:ext cx="3283500" cy="1110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64468" y="2042457"/>
            <a:ext cx="3283500" cy="4673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661638"/>
            <a:ext cx="7445700" cy="60129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184"/>
            <a:ext cx="5346000" cy="7560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1812541"/>
            <a:ext cx="4729800" cy="217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310447" y="4120005"/>
            <a:ext cx="4729800" cy="18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5775715" y="1064257"/>
            <a:ext cx="4486500" cy="54312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6218168"/>
            <a:ext cx="7014300" cy="889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654105"/>
            <a:ext cx="9963000" cy="841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64468" y="1693927"/>
            <a:ext cx="9963000" cy="5021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9906772" y="6854072"/>
            <a:ext cx="641400" cy="5784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53"/>
        <p:cNvGrpSpPr/>
        <p:nvPr/>
      </p:nvGrpSpPr>
      <p:grpSpPr>
        <a:xfrm>
          <a:off x="0" y="0"/>
          <a:ext cx="0" cy="0"/>
          <a:chOff x="0" y="0"/>
          <a:chExt cx="0" cy="0"/>
        </a:xfrm>
      </p:grpSpPr>
      <p:sp>
        <p:nvSpPr>
          <p:cNvPr id="54" name="Google Shape;54;p13"/>
          <p:cNvSpPr/>
          <p:nvPr/>
        </p:nvSpPr>
        <p:spPr>
          <a:xfrm>
            <a:off x="150" y="0"/>
            <a:ext cx="10692000" cy="11151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txBox="1"/>
          <p:nvPr/>
        </p:nvSpPr>
        <p:spPr>
          <a:xfrm>
            <a:off x="81150" y="73400"/>
            <a:ext cx="8925198" cy="55396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dirty="0">
                <a:solidFill>
                  <a:schemeClr val="dk1"/>
                </a:solidFill>
              </a:rPr>
              <a:t>Permanence associative pour les victimes de violence intra-familiale repérées au sein du groupe hospitalier universitaire AP-HP. Hôpitaux Universitaires Henri-Mondor (94)</a:t>
            </a:r>
            <a:endParaRPr sz="1200" b="1" dirty="0">
              <a:solidFill>
                <a:schemeClr val="dk1"/>
              </a:solidFill>
            </a:endParaRPr>
          </a:p>
        </p:txBody>
      </p:sp>
      <p:sp>
        <p:nvSpPr>
          <p:cNvPr id="56" name="Google Shape;56;p13"/>
          <p:cNvSpPr/>
          <p:nvPr/>
        </p:nvSpPr>
        <p:spPr>
          <a:xfrm>
            <a:off x="149000" y="1229300"/>
            <a:ext cx="10461300" cy="19899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txBox="1"/>
          <p:nvPr/>
        </p:nvSpPr>
        <p:spPr>
          <a:xfrm>
            <a:off x="129616" y="1162436"/>
            <a:ext cx="10529159" cy="2123628"/>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fr" sz="1050" b="1" dirty="0">
                <a:solidFill>
                  <a:schemeClr val="dk1"/>
                </a:solidFill>
              </a:rPr>
              <a:t>Constat</a:t>
            </a:r>
            <a:r>
              <a:rPr lang="fr" sz="1050" b="1" dirty="0">
                <a:solidFill>
                  <a:srgbClr val="999999"/>
                </a:solidFill>
              </a:rPr>
              <a:t>  </a:t>
            </a:r>
            <a:r>
              <a:rPr lang="fr" sz="1050" dirty="0">
                <a:solidFill>
                  <a:srgbClr val="999999"/>
                </a:solidFill>
              </a:rPr>
              <a:t>- D</a:t>
            </a:r>
            <a:r>
              <a:rPr lang="fr-FR" sz="1050" dirty="0">
                <a:solidFill>
                  <a:srgbClr val="999999"/>
                </a:solidFill>
              </a:rPr>
              <a:t>e</a:t>
            </a:r>
            <a:r>
              <a:rPr lang="fr" sz="1050" dirty="0">
                <a:solidFill>
                  <a:srgbClr val="999999"/>
                </a:solidFill>
              </a:rPr>
              <a:t>puis 2021, le Groupe Hospitalier Universitaire (GHU) Mondor s’est engagé dans la détection et l’orientation des victimes de violences intrafamilile (VIF). Dans un  premier temps, à travers la signature d’un convention quadripartite (Préfecture 94, Tribunal judiciaire, Direction territoriale de la Sécurité et GHU Mondor) permettant le dépôt de plaintes aux urgences, puis en formant les professionnels au répérage et à l’orientation des victimes. En 2024</a:t>
            </a:r>
            <a:r>
              <a:rPr lang="fr" sz="1050" b="1" dirty="0">
                <a:solidFill>
                  <a:srgbClr val="999999"/>
                </a:solidFill>
              </a:rPr>
              <a:t>, plus de 150 victimes ont été repérées au sein du GHU, </a:t>
            </a:r>
            <a:r>
              <a:rPr lang="fr" sz="1050" dirty="0">
                <a:solidFill>
                  <a:srgbClr val="999999"/>
                </a:solidFill>
              </a:rPr>
              <a:t>principalement aux urgences</a:t>
            </a:r>
            <a:r>
              <a:rPr lang="fr" sz="1050" b="1" dirty="0">
                <a:solidFill>
                  <a:srgbClr val="999999"/>
                </a:solidFill>
              </a:rPr>
              <a:t>, </a:t>
            </a:r>
            <a:r>
              <a:rPr lang="fr" sz="1050" dirty="0">
                <a:solidFill>
                  <a:srgbClr val="999999"/>
                </a:solidFill>
              </a:rPr>
              <a:t>dont 57 ont déposé plainte.</a:t>
            </a:r>
          </a:p>
          <a:p>
            <a:pPr algn="just"/>
            <a:r>
              <a:rPr lang="fr" sz="1050" dirty="0">
                <a:solidFill>
                  <a:srgbClr val="999999"/>
                </a:solidFill>
              </a:rPr>
              <a:t>Le dépôt de plainte n’est pas systématique en raison de la fragilité et des craintes des victimes et le processus d’accompagnement nécessite toujours d’être poursuivi par des professionnels en conseil juridique et social. A ce titre, constatant que l’orientation vers des plateformes téléphoniques nationales ou asssociatives ne répondait pas suffisament au besoin de sécurité des victimes et d’humanisation de l’accompagnement après leur prise en charge médicale, un projet de permanence associative au sein même du GHU a été initié. Ce projet a été mis en </a:t>
            </a:r>
            <a:r>
              <a:rPr lang="fr-FR" sz="1050" dirty="0">
                <a:solidFill>
                  <a:srgbClr val="999999"/>
                </a:solidFill>
              </a:rPr>
              <a:t>œ</a:t>
            </a:r>
            <a:r>
              <a:rPr lang="fr" sz="1050" dirty="0">
                <a:solidFill>
                  <a:srgbClr val="999999"/>
                </a:solidFill>
              </a:rPr>
              <a:t>uvre en 2024 à titre expérimental sur le site d’Henri Mondor avec une permanence associative non publique (pour éviter qu’un agresseur ne vienne le lieu est tenu secret et les rdvs sont proposés par les professionnels aux victimes lors de leur prise en charge médical/social). Cette permanence (regroupant quatre associations de conseil juridique et/ou social (APCE94, CIDFF, APCARS, Tremplin 94)) s’est tenue sur une demi-journée par semaine gr</a:t>
            </a:r>
            <a:r>
              <a:rPr lang="fr-FR" sz="1050" dirty="0">
                <a:solidFill>
                  <a:srgbClr val="999999"/>
                </a:solidFill>
              </a:rPr>
              <a:t>â</a:t>
            </a:r>
            <a:r>
              <a:rPr lang="fr" sz="1050" dirty="0">
                <a:solidFill>
                  <a:srgbClr val="999999"/>
                </a:solidFill>
              </a:rPr>
              <a:t>ce à des fonds FIR et a permis à plus de 60 victimes de bénéficier d’un accompagnement. Le suivi a été assuré ensuite en ville par les associations. A ce jour, ce financement n’a pas été reconduit en 2025.  L’ambition est de le prolonger en 2025 et de l’’incrire dans une politique d’ouverture sur le territoire en proposant ce service aux CPTS.</a:t>
            </a:r>
          </a:p>
        </p:txBody>
      </p:sp>
      <p:sp>
        <p:nvSpPr>
          <p:cNvPr id="58" name="Google Shape;58;p13"/>
          <p:cNvSpPr/>
          <p:nvPr/>
        </p:nvSpPr>
        <p:spPr>
          <a:xfrm>
            <a:off x="148999" y="3593725"/>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just" rtl="0">
              <a:spcBef>
                <a:spcPts val="0"/>
              </a:spcBef>
              <a:spcAft>
                <a:spcPts val="0"/>
              </a:spcAft>
              <a:buNone/>
            </a:pPr>
            <a:r>
              <a:rPr lang="fr-FR" dirty="0"/>
              <a:t>Victimes de violences intrafamiliales (Les victimes identifiées en 2024 résidaient principalement dans l’est du Val-de-Marne)</a:t>
            </a:r>
            <a:endParaRPr dirty="0"/>
          </a:p>
        </p:txBody>
      </p:sp>
      <p:sp>
        <p:nvSpPr>
          <p:cNvPr id="59" name="Google Shape;59;p13"/>
          <p:cNvSpPr txBox="1"/>
          <p:nvPr/>
        </p:nvSpPr>
        <p:spPr>
          <a:xfrm>
            <a:off x="5270013" y="3224413"/>
            <a:ext cx="38640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dirty="0">
                <a:solidFill>
                  <a:srgbClr val="FFFFFF"/>
                </a:solidFill>
              </a:rPr>
              <a:t>Bénéfices attendus</a:t>
            </a:r>
            <a:endParaRPr b="1" dirty="0">
              <a:solidFill>
                <a:srgbClr val="FFFFFF"/>
              </a:solidFill>
            </a:endParaRPr>
          </a:p>
        </p:txBody>
      </p:sp>
      <p:sp>
        <p:nvSpPr>
          <p:cNvPr id="60" name="Google Shape;60;p13"/>
          <p:cNvSpPr/>
          <p:nvPr/>
        </p:nvSpPr>
        <p:spPr>
          <a:xfrm>
            <a:off x="5358302" y="3593725"/>
            <a:ext cx="5175900" cy="1141800"/>
          </a:xfrm>
          <a:prstGeom prst="rect">
            <a:avLst/>
          </a:prstGeom>
          <a:solidFill>
            <a:schemeClr val="lt1"/>
          </a:solidFill>
          <a:ln>
            <a:noFill/>
          </a:ln>
        </p:spPr>
        <p:txBody>
          <a:bodyPr spcFirstLastPara="1" wrap="square" lIns="91425" tIns="91425" rIns="91425" bIns="91425" anchor="ctr" anchorCtr="0">
            <a:noAutofit/>
          </a:bodyPr>
          <a:lstStyle/>
          <a:p>
            <a:pPr lvl="0" algn="just" rtl="0">
              <a:spcBef>
                <a:spcPts val="0"/>
              </a:spcBef>
              <a:spcAft>
                <a:spcPts val="0"/>
              </a:spcAft>
            </a:pPr>
            <a:r>
              <a:rPr lang="fr-FR" dirty="0"/>
              <a:t>Simplification du parcours entre la prise en charge médicale hospitalière et le suivi social et juridique en ville des patientes victimes de VIF</a:t>
            </a:r>
          </a:p>
        </p:txBody>
      </p:sp>
      <p:sp>
        <p:nvSpPr>
          <p:cNvPr id="61" name="Google Shape;61;p13"/>
          <p:cNvSpPr txBox="1"/>
          <p:nvPr/>
        </p:nvSpPr>
        <p:spPr>
          <a:xfrm>
            <a:off x="60288" y="3224413"/>
            <a:ext cx="2697600" cy="369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 b="1" dirty="0">
                <a:solidFill>
                  <a:srgbClr val="FFFFFF"/>
                </a:solidFill>
              </a:rPr>
              <a:t>Bénéficiaires</a:t>
            </a:r>
            <a:endParaRPr b="1" dirty="0">
              <a:solidFill>
                <a:srgbClr val="FFFFFF"/>
              </a:solidFill>
            </a:endParaRPr>
          </a:p>
        </p:txBody>
      </p:sp>
      <p:pic>
        <p:nvPicPr>
          <p:cNvPr id="62" name="Google Shape;62;p13"/>
          <p:cNvPicPr preferRelativeResize="0"/>
          <p:nvPr/>
        </p:nvPicPr>
        <p:blipFill>
          <a:blip r:embed="rId3">
            <a:alphaModFix/>
          </a:blip>
          <a:stretch>
            <a:fillRect/>
          </a:stretch>
        </p:blipFill>
        <p:spPr>
          <a:xfrm>
            <a:off x="9371822" y="197300"/>
            <a:ext cx="1238850" cy="1114975"/>
          </a:xfrm>
          <a:prstGeom prst="rect">
            <a:avLst/>
          </a:prstGeom>
          <a:noFill/>
          <a:ln>
            <a:noFill/>
          </a:ln>
        </p:spPr>
      </p:pic>
      <p:sp>
        <p:nvSpPr>
          <p:cNvPr id="63" name="Google Shape;63;p13"/>
          <p:cNvSpPr/>
          <p:nvPr/>
        </p:nvSpPr>
        <p:spPr>
          <a:xfrm>
            <a:off x="149000" y="4844003"/>
            <a:ext cx="5091000" cy="1141800"/>
          </a:xfrm>
          <a:prstGeom prst="rect">
            <a:avLst/>
          </a:prstGeom>
          <a:solidFill>
            <a:schemeClr val="lt1"/>
          </a:solidFill>
          <a:ln>
            <a:noFill/>
          </a:ln>
        </p:spPr>
        <p:txBody>
          <a:bodyPr spcFirstLastPara="1" wrap="square" lIns="91425" tIns="91425" rIns="91425" bIns="91425" anchor="ctr" anchorCtr="0">
            <a:noAutofit/>
          </a:bodyPr>
          <a:lstStyle/>
          <a:p>
            <a:pPr lvl="0" algn="just" rtl="0">
              <a:spcBef>
                <a:spcPts val="0"/>
              </a:spcBef>
              <a:spcAft>
                <a:spcPts val="0"/>
              </a:spcAft>
            </a:pPr>
            <a:r>
              <a:rPr lang="fr-FR" sz="1400" dirty="0"/>
              <a:t>L’ensemble du système hospitalier et médico-social en évitant la récidive en permettant aux victimes de sortir de l’engrenage des violences intra-familiale (et éviter que des victimes reviennent au SAU)</a:t>
            </a:r>
          </a:p>
        </p:txBody>
      </p:sp>
      <p:sp>
        <p:nvSpPr>
          <p:cNvPr id="64" name="Google Shape;64;p13"/>
          <p:cNvSpPr/>
          <p:nvPr/>
        </p:nvSpPr>
        <p:spPr>
          <a:xfrm>
            <a:off x="5358302" y="4844003"/>
            <a:ext cx="5175900" cy="1141800"/>
          </a:xfrm>
          <a:prstGeom prst="rect">
            <a:avLst/>
          </a:prstGeom>
          <a:solidFill>
            <a:schemeClr val="lt1"/>
          </a:solidFill>
          <a:ln>
            <a:noFill/>
          </a:ln>
        </p:spPr>
        <p:txBody>
          <a:bodyPr spcFirstLastPara="1" wrap="square" lIns="91425" tIns="91425" rIns="91425" bIns="91425" anchor="ctr" anchorCtr="0">
            <a:noAutofit/>
          </a:bodyPr>
          <a:lstStyle/>
          <a:p>
            <a:pPr lvl="0" algn="just" rtl="0">
              <a:spcBef>
                <a:spcPts val="0"/>
              </a:spcBef>
              <a:spcAft>
                <a:spcPts val="0"/>
              </a:spcAft>
            </a:pPr>
            <a:r>
              <a:rPr lang="fr-FR" sz="1400" dirty="0"/>
              <a:t>Accueil physique des victimes sur le site d’Henri-Mondor humanisant et sécurisant l’orientation</a:t>
            </a:r>
          </a:p>
        </p:txBody>
      </p:sp>
      <p:sp>
        <p:nvSpPr>
          <p:cNvPr id="65" name="Google Shape;65;p13"/>
          <p:cNvSpPr/>
          <p:nvPr/>
        </p:nvSpPr>
        <p:spPr>
          <a:xfrm>
            <a:off x="149000" y="6094282"/>
            <a:ext cx="5091000" cy="1141800"/>
          </a:xfrm>
          <a:prstGeom prst="rect">
            <a:avLst/>
          </a:prstGeom>
          <a:solidFill>
            <a:schemeClr val="lt1"/>
          </a:solidFill>
          <a:ln>
            <a:noFill/>
          </a:ln>
        </p:spPr>
        <p:txBody>
          <a:bodyPr spcFirstLastPara="1" wrap="square" lIns="91425" tIns="91425" rIns="91425" bIns="91425" anchor="ctr" anchorCtr="0">
            <a:noAutofit/>
          </a:bodyPr>
          <a:lstStyle/>
          <a:p>
            <a:pPr marL="0" lvl="0" indent="0" algn="just" rtl="0">
              <a:spcBef>
                <a:spcPts val="0"/>
              </a:spcBef>
              <a:spcAft>
                <a:spcPts val="0"/>
              </a:spcAft>
              <a:buNone/>
            </a:pPr>
            <a:r>
              <a:rPr lang="fr-FR" dirty="0"/>
              <a:t>L’Etat (la lutte contre toutes les violences sexistes et sexuelles étant le 1er pilier de la Grande Cause du quinquennat pour l’égalité entre les femmes et les hommes)</a:t>
            </a:r>
            <a:endParaRPr dirty="0"/>
          </a:p>
        </p:txBody>
      </p:sp>
      <p:sp>
        <p:nvSpPr>
          <p:cNvPr id="66" name="Google Shape;66;p13"/>
          <p:cNvSpPr/>
          <p:nvPr/>
        </p:nvSpPr>
        <p:spPr>
          <a:xfrm>
            <a:off x="5358302" y="6094282"/>
            <a:ext cx="5175900" cy="1141800"/>
          </a:xfrm>
          <a:prstGeom prst="rect">
            <a:avLst/>
          </a:prstGeom>
          <a:solidFill>
            <a:schemeClr val="lt1"/>
          </a:solidFill>
          <a:ln>
            <a:noFill/>
          </a:ln>
        </p:spPr>
        <p:txBody>
          <a:bodyPr spcFirstLastPara="1" wrap="square" lIns="91425" tIns="91425" rIns="91425" bIns="91425" anchor="ctr" anchorCtr="0">
            <a:noAutofit/>
          </a:bodyPr>
          <a:lstStyle/>
          <a:p>
            <a:pPr lvl="0" algn="l" rtl="0">
              <a:spcBef>
                <a:spcPts val="0"/>
              </a:spcBef>
              <a:spcAft>
                <a:spcPts val="0"/>
              </a:spcAft>
            </a:pPr>
            <a:r>
              <a:rPr lang="fr-FR" sz="1400" dirty="0"/>
              <a:t>Faciliter la mise à l’abri pour les victimes en danger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71"/>
        <p:cNvGrpSpPr/>
        <p:nvPr/>
      </p:nvGrpSpPr>
      <p:grpSpPr>
        <a:xfrm>
          <a:off x="0" y="0"/>
          <a:ext cx="0" cy="0"/>
          <a:chOff x="0" y="0"/>
          <a:chExt cx="0" cy="0"/>
        </a:xfrm>
      </p:grpSpPr>
      <p:sp>
        <p:nvSpPr>
          <p:cNvPr id="72" name="Google Shape;72;p14"/>
          <p:cNvSpPr/>
          <p:nvPr/>
        </p:nvSpPr>
        <p:spPr>
          <a:xfrm>
            <a:off x="6083450" y="788125"/>
            <a:ext cx="4457100" cy="6499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b="1">
              <a:solidFill>
                <a:schemeClr val="dk1"/>
              </a:solidFill>
            </a:endParaRPr>
          </a:p>
        </p:txBody>
      </p:sp>
      <p:sp>
        <p:nvSpPr>
          <p:cNvPr id="73" name="Google Shape;73;p14"/>
          <p:cNvSpPr/>
          <p:nvPr/>
        </p:nvSpPr>
        <p:spPr>
          <a:xfrm>
            <a:off x="0" y="-200"/>
            <a:ext cx="10692000" cy="804000"/>
          </a:xfrm>
          <a:prstGeom prst="rect">
            <a:avLst/>
          </a:prstGeom>
          <a:solidFill>
            <a:srgbClr val="29AB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4"/>
          <p:cNvSpPr txBox="1"/>
          <p:nvPr/>
        </p:nvSpPr>
        <p:spPr>
          <a:xfrm>
            <a:off x="150438" y="174513"/>
            <a:ext cx="2542200" cy="52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2200" b="1">
                <a:solidFill>
                  <a:schemeClr val="lt1"/>
                </a:solidFill>
                <a:latin typeface="Ubuntu"/>
                <a:ea typeface="Ubuntu"/>
                <a:cs typeface="Ubuntu"/>
                <a:sym typeface="Ubuntu"/>
              </a:rPr>
              <a:t>DESCRIPTION</a:t>
            </a:r>
            <a:endParaRPr sz="2200" b="1">
              <a:solidFill>
                <a:schemeClr val="lt1"/>
              </a:solidFill>
              <a:latin typeface="Ubuntu"/>
              <a:ea typeface="Ubuntu"/>
              <a:cs typeface="Ubuntu"/>
              <a:sym typeface="Ubuntu"/>
            </a:endParaRPr>
          </a:p>
        </p:txBody>
      </p:sp>
      <p:sp>
        <p:nvSpPr>
          <p:cNvPr id="75" name="Google Shape;75;p14"/>
          <p:cNvSpPr txBox="1"/>
          <p:nvPr/>
        </p:nvSpPr>
        <p:spPr>
          <a:xfrm>
            <a:off x="2226442" y="143625"/>
            <a:ext cx="59025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300" b="1" i="1">
                <a:solidFill>
                  <a:schemeClr val="lt1"/>
                </a:solidFill>
                <a:latin typeface="Ubuntu"/>
                <a:ea typeface="Ubuntu"/>
                <a:cs typeface="Ubuntu"/>
                <a:sym typeface="Ubuntu"/>
              </a:rPr>
              <a:t>Comment fonctionne la solution ? </a:t>
            </a:r>
            <a:endParaRPr sz="1300" b="1" i="1">
              <a:solidFill>
                <a:schemeClr val="lt1"/>
              </a:solidFill>
              <a:latin typeface="Ubuntu"/>
              <a:ea typeface="Ubuntu"/>
              <a:cs typeface="Ubuntu"/>
              <a:sym typeface="Ubuntu"/>
            </a:endParaRPr>
          </a:p>
          <a:p>
            <a:pPr marL="0" lvl="0" indent="0" algn="l" rtl="0">
              <a:spcBef>
                <a:spcPts val="0"/>
              </a:spcBef>
              <a:spcAft>
                <a:spcPts val="0"/>
              </a:spcAft>
              <a:buNone/>
            </a:pPr>
            <a:r>
              <a:rPr lang="fr" sz="1300" i="1">
                <a:solidFill>
                  <a:schemeClr val="lt1"/>
                </a:solidFill>
                <a:latin typeface="Ubuntu"/>
                <a:ea typeface="Ubuntu"/>
                <a:cs typeface="Ubuntu"/>
                <a:sym typeface="Ubuntu"/>
              </a:rPr>
              <a:t>A noter : on parle ici de son fonctionnement cible et de nnk de son déploiement </a:t>
            </a:r>
            <a:endParaRPr sz="1300" i="1">
              <a:solidFill>
                <a:schemeClr val="lt1"/>
              </a:solidFill>
              <a:latin typeface="Ubuntu"/>
              <a:ea typeface="Ubuntu"/>
              <a:cs typeface="Ubuntu"/>
              <a:sym typeface="Ubuntu"/>
            </a:endParaRPr>
          </a:p>
        </p:txBody>
      </p:sp>
      <p:cxnSp>
        <p:nvCxnSpPr>
          <p:cNvPr id="76" name="Google Shape;76;p14"/>
          <p:cNvCxnSpPr/>
          <p:nvPr/>
        </p:nvCxnSpPr>
        <p:spPr>
          <a:xfrm>
            <a:off x="2189650" y="179875"/>
            <a:ext cx="0" cy="519600"/>
          </a:xfrm>
          <a:prstGeom prst="straightConnector1">
            <a:avLst/>
          </a:prstGeom>
          <a:noFill/>
          <a:ln w="9525" cap="flat" cmpd="sng">
            <a:solidFill>
              <a:schemeClr val="lt1"/>
            </a:solidFill>
            <a:prstDash val="solid"/>
            <a:round/>
            <a:headEnd type="none" w="med" len="med"/>
            <a:tailEnd type="none" w="med" len="med"/>
          </a:ln>
        </p:spPr>
      </p:cxnSp>
      <p:pic>
        <p:nvPicPr>
          <p:cNvPr id="77" name="Google Shape;77;p14"/>
          <p:cNvPicPr preferRelativeResize="0"/>
          <p:nvPr/>
        </p:nvPicPr>
        <p:blipFill rotWithShape="1">
          <a:blip r:embed="rId3">
            <a:alphaModFix/>
          </a:blip>
          <a:srcRect b="42548"/>
          <a:stretch/>
        </p:blipFill>
        <p:spPr>
          <a:xfrm>
            <a:off x="9448050" y="15475"/>
            <a:ext cx="1039200" cy="772650"/>
          </a:xfrm>
          <a:prstGeom prst="rect">
            <a:avLst/>
          </a:prstGeom>
          <a:noFill/>
          <a:ln>
            <a:noFill/>
          </a:ln>
        </p:spPr>
      </p:pic>
      <p:sp>
        <p:nvSpPr>
          <p:cNvPr id="78" name="Google Shape;78;p14"/>
          <p:cNvSpPr/>
          <p:nvPr/>
        </p:nvSpPr>
        <p:spPr>
          <a:xfrm>
            <a:off x="153280" y="788125"/>
            <a:ext cx="5811600" cy="3220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4"/>
          <p:cNvSpPr txBox="1"/>
          <p:nvPr/>
        </p:nvSpPr>
        <p:spPr>
          <a:xfrm>
            <a:off x="150438" y="686983"/>
            <a:ext cx="5827587" cy="343937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dirty="0">
                <a:solidFill>
                  <a:schemeClr val="dk1"/>
                </a:solidFill>
              </a:rPr>
              <a:t>Décrire le fonctionnement idéal de votre solution </a:t>
            </a:r>
          </a:p>
          <a:p>
            <a:pPr marL="0" lvl="0" indent="0" algn="just" rtl="0">
              <a:spcBef>
                <a:spcPts val="0"/>
              </a:spcBef>
              <a:spcAft>
                <a:spcPts val="0"/>
              </a:spcAft>
              <a:buNone/>
            </a:pPr>
            <a:r>
              <a:rPr lang="fr" sz="1050" u="sng" dirty="0">
                <a:solidFill>
                  <a:schemeClr val="dk1"/>
                </a:solidFill>
              </a:rPr>
              <a:t>L’organisation : </a:t>
            </a:r>
            <a:endParaRPr sz="1050" u="sng" dirty="0">
              <a:solidFill>
                <a:schemeClr val="dk1"/>
              </a:solidFill>
            </a:endParaRPr>
          </a:p>
          <a:p>
            <a:pPr marL="0" lvl="0" indent="0" algn="just" rtl="0">
              <a:spcBef>
                <a:spcPts val="0"/>
              </a:spcBef>
              <a:spcAft>
                <a:spcPts val="0"/>
              </a:spcAft>
              <a:buNone/>
            </a:pPr>
            <a:r>
              <a:rPr lang="fr" sz="1050" dirty="0">
                <a:solidFill>
                  <a:schemeClr val="dk1"/>
                </a:solidFill>
              </a:rPr>
              <a:t>En 2024, la permanence était ouverte une demi-journée par semaine. Quatre associations travaillent par alternance tous les 15 jours. Deux associations sont présentes sur chaque permanence afin de conseiller la victime sur le plan social, juridique ou psychologique. Un médecin de la PASS est disponible notamment pour la rédaction de certificat médical si nécessaire.L’orientation de la victime est faite ainsi : </a:t>
            </a:r>
          </a:p>
          <a:p>
            <a:pPr marL="0" lvl="0" indent="0" algn="just" rtl="0">
              <a:spcBef>
                <a:spcPts val="0"/>
              </a:spcBef>
              <a:spcAft>
                <a:spcPts val="0"/>
              </a:spcAft>
              <a:buNone/>
            </a:pPr>
            <a:r>
              <a:rPr lang="fr" sz="1050" dirty="0">
                <a:solidFill>
                  <a:schemeClr val="dk1"/>
                </a:solidFill>
              </a:rPr>
              <a:t>1/ La victime, une fois repérée, est orientée vers la permanence associative par le biais des assistantes sociales du GHU ou par les médecins des urgences. Le rendez-vous est pris via un logiciel interne et la victime reçoit une convocation similaire à un rendez-vous médical</a:t>
            </a:r>
          </a:p>
          <a:p>
            <a:pPr marL="0" lvl="0" indent="0" algn="just" rtl="0">
              <a:spcBef>
                <a:spcPts val="0"/>
              </a:spcBef>
              <a:spcAft>
                <a:spcPts val="0"/>
              </a:spcAft>
              <a:buNone/>
            </a:pPr>
            <a:r>
              <a:rPr lang="fr" sz="1050" dirty="0">
                <a:solidFill>
                  <a:schemeClr val="dk1"/>
                </a:solidFill>
              </a:rPr>
              <a:t>2/ La victime est accueillie par les associations le jour de la permanence pour donner les premières orientations et organiser son suivi juridique et social. </a:t>
            </a:r>
            <a:r>
              <a:rPr lang="fr-FR" sz="1050" dirty="0">
                <a:solidFill>
                  <a:schemeClr val="dk1"/>
                </a:solidFill>
              </a:rPr>
              <a:t>Celui-ci </a:t>
            </a:r>
            <a:r>
              <a:rPr lang="fr" sz="1050" dirty="0">
                <a:solidFill>
                  <a:schemeClr val="dk1"/>
                </a:solidFill>
              </a:rPr>
              <a:t>est ensuite poursuivi en ville par les associations.</a:t>
            </a:r>
          </a:p>
          <a:p>
            <a:pPr marL="0" lvl="0" indent="0" algn="just" rtl="0">
              <a:spcBef>
                <a:spcPts val="0"/>
              </a:spcBef>
              <a:spcAft>
                <a:spcPts val="0"/>
              </a:spcAft>
              <a:buNone/>
            </a:pPr>
            <a:r>
              <a:rPr lang="fr" sz="1050" dirty="0">
                <a:solidFill>
                  <a:schemeClr val="dk1"/>
                </a:solidFill>
              </a:rPr>
              <a:t>Fin 2024, le délai d’attente d’un rendez-vous était de 12 jours, montrant le besoin d’une ouverture 1 jour/semaine</a:t>
            </a:r>
          </a:p>
          <a:p>
            <a:pPr marL="0" lvl="0" indent="0" algn="just" rtl="0">
              <a:spcBef>
                <a:spcPts val="0"/>
              </a:spcBef>
              <a:spcAft>
                <a:spcPts val="0"/>
              </a:spcAft>
              <a:buNone/>
            </a:pPr>
            <a:r>
              <a:rPr lang="fr" sz="1050" dirty="0">
                <a:solidFill>
                  <a:schemeClr val="dk1"/>
                </a:solidFill>
              </a:rPr>
              <a:t>A terme, cette permanence pourrait s’ouvrir également au CPTS du secteur.</a:t>
            </a:r>
          </a:p>
          <a:p>
            <a:pPr marL="0" lvl="0" indent="0" algn="just" rtl="0">
              <a:spcBef>
                <a:spcPts val="0"/>
              </a:spcBef>
              <a:spcAft>
                <a:spcPts val="0"/>
              </a:spcAft>
              <a:buNone/>
            </a:pPr>
            <a:r>
              <a:rPr lang="fr" sz="1050" u="sng" dirty="0">
                <a:solidFill>
                  <a:schemeClr val="dk1"/>
                </a:solidFill>
              </a:rPr>
              <a:t>Les moyens : </a:t>
            </a:r>
            <a:r>
              <a:rPr lang="fr" sz="1050" dirty="0">
                <a:solidFill>
                  <a:schemeClr val="dk1"/>
                </a:solidFill>
              </a:rPr>
              <a:t>Les locaux et les accès informatiques sont mis à la disposition par le GHU.</a:t>
            </a:r>
          </a:p>
          <a:p>
            <a:pPr marL="0" lvl="0" indent="0" algn="just" rtl="0">
              <a:spcBef>
                <a:spcPts val="0"/>
              </a:spcBef>
              <a:spcAft>
                <a:spcPts val="0"/>
              </a:spcAft>
              <a:buNone/>
            </a:pPr>
            <a:r>
              <a:rPr lang="fr-FR" sz="1050" b="1" dirty="0">
                <a:solidFill>
                  <a:schemeClr val="dk1"/>
                </a:solidFill>
              </a:rPr>
              <a:t>La mise à disposition des intervenants associatifs est facturée 10400€/an/association soit un budget nécessaire de 41600€ par an pour une journée par semaine (45 permanences par an).</a:t>
            </a:r>
          </a:p>
        </p:txBody>
      </p:sp>
      <p:sp>
        <p:nvSpPr>
          <p:cNvPr id="80" name="Google Shape;80;p14"/>
          <p:cNvSpPr/>
          <p:nvPr/>
        </p:nvSpPr>
        <p:spPr>
          <a:xfrm>
            <a:off x="6173625" y="4364396"/>
            <a:ext cx="4261500" cy="27954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4"/>
          <p:cNvSpPr/>
          <p:nvPr/>
        </p:nvSpPr>
        <p:spPr>
          <a:xfrm>
            <a:off x="6204175" y="1367016"/>
            <a:ext cx="4261500" cy="27954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2" name="Google Shape;82;p14"/>
          <p:cNvSpPr/>
          <p:nvPr/>
        </p:nvSpPr>
        <p:spPr>
          <a:xfrm>
            <a:off x="6083450" y="853375"/>
            <a:ext cx="4457100" cy="4002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dk1"/>
                </a:solidFill>
              </a:rPr>
              <a:t>Pour que cela fonctionne, décrivez les contributions nécessaires chaque échelon ? </a:t>
            </a:r>
            <a:endParaRPr sz="1200" b="1">
              <a:solidFill>
                <a:schemeClr val="dk1"/>
              </a:solidFill>
            </a:endParaRPr>
          </a:p>
        </p:txBody>
      </p:sp>
      <p:sp>
        <p:nvSpPr>
          <p:cNvPr id="83" name="Google Shape;83;p14"/>
          <p:cNvSpPr txBox="1"/>
          <p:nvPr/>
        </p:nvSpPr>
        <p:spPr>
          <a:xfrm>
            <a:off x="6283800" y="1438563"/>
            <a:ext cx="3982418" cy="29854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b="1" dirty="0">
                <a:solidFill>
                  <a:schemeClr val="dk1"/>
                </a:solidFill>
                <a:latin typeface="Ubuntu"/>
                <a:ea typeface="Ubuntu"/>
                <a:cs typeface="Ubuntu"/>
                <a:sym typeface="Ubuntu"/>
              </a:rPr>
              <a:t>Ce que l’on attend des acteurs du territoire</a:t>
            </a:r>
          </a:p>
          <a:p>
            <a:pPr marL="0" lvl="0" indent="0" algn="just" rtl="0">
              <a:spcBef>
                <a:spcPts val="0"/>
              </a:spcBef>
              <a:spcAft>
                <a:spcPts val="0"/>
              </a:spcAft>
              <a:buNone/>
            </a:pPr>
            <a:r>
              <a:rPr lang="fr" sz="1200" dirty="0">
                <a:solidFill>
                  <a:schemeClr val="dk1"/>
                </a:solidFill>
                <a:latin typeface="Ubuntu"/>
                <a:ea typeface="Ubuntu"/>
                <a:cs typeface="Ubuntu"/>
                <a:sym typeface="Ubuntu"/>
              </a:rPr>
              <a:t>Le mod</a:t>
            </a:r>
            <a:r>
              <a:rPr lang="fr-FR" sz="1200" dirty="0">
                <a:solidFill>
                  <a:schemeClr val="dk1"/>
                </a:solidFill>
                <a:latin typeface="Ubuntu"/>
                <a:ea typeface="Ubuntu"/>
                <a:cs typeface="Ubuntu"/>
                <a:sym typeface="Ubuntu"/>
              </a:rPr>
              <a:t>è</a:t>
            </a:r>
            <a:r>
              <a:rPr lang="fr" sz="1200" dirty="0">
                <a:solidFill>
                  <a:schemeClr val="dk1"/>
                </a:solidFill>
                <a:latin typeface="Ubuntu"/>
                <a:ea typeface="Ubuntu"/>
                <a:cs typeface="Ubuntu"/>
                <a:sym typeface="Ubuntu"/>
              </a:rPr>
              <a:t>le d’une permanence associative d’accueil de victime de VIF développé en 2024 par le GHU Mondor fonctionne et mérite d’être pérénisé et d’ouvrir une journée par semaine. Il complète les autres dispositifs de ville. Soutenu par une politique de repérage des victimes,   de sensibilisation et de formation des professionnels, cette organisation nécessite d’être pérennisée au vu de la croissance importante du nombre de victimes repérées :  de 38 en 2022 à 150 en 2024 soit 1 victime tous les 2,5 jours.</a:t>
            </a:r>
          </a:p>
          <a:p>
            <a:pPr marL="0" lvl="0" indent="0" algn="just" rtl="0">
              <a:spcBef>
                <a:spcPts val="0"/>
              </a:spcBef>
              <a:spcAft>
                <a:spcPts val="0"/>
              </a:spcAft>
              <a:buNone/>
            </a:pPr>
            <a:r>
              <a:rPr lang="fr" sz="1200" dirty="0">
                <a:solidFill>
                  <a:schemeClr val="dk1"/>
                </a:solidFill>
                <a:latin typeface="Ubuntu"/>
                <a:ea typeface="Ubuntu"/>
                <a:cs typeface="Ubuntu"/>
                <a:sym typeface="Ubuntu"/>
              </a:rPr>
              <a:t>Pour cela, le financement de la permanence représente un montant de 41600€/an pour une journée par semaine.</a:t>
            </a:r>
          </a:p>
          <a:p>
            <a:pPr marL="0" lvl="0" indent="0" algn="l" rtl="0">
              <a:spcBef>
                <a:spcPts val="0"/>
              </a:spcBef>
              <a:spcAft>
                <a:spcPts val="0"/>
              </a:spcAft>
              <a:buNone/>
            </a:pPr>
            <a:endParaRPr sz="1200" dirty="0">
              <a:solidFill>
                <a:schemeClr val="dk1"/>
              </a:solidFill>
              <a:latin typeface="Ubuntu"/>
              <a:ea typeface="Ubuntu"/>
              <a:cs typeface="Ubuntu"/>
              <a:sym typeface="Ubuntu"/>
            </a:endParaRPr>
          </a:p>
        </p:txBody>
      </p:sp>
      <p:sp>
        <p:nvSpPr>
          <p:cNvPr id="84" name="Google Shape;84;p14"/>
          <p:cNvSpPr txBox="1"/>
          <p:nvPr/>
        </p:nvSpPr>
        <p:spPr>
          <a:xfrm>
            <a:off x="6283800" y="4425150"/>
            <a:ext cx="3982418" cy="255451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b="1" dirty="0">
                <a:solidFill>
                  <a:schemeClr val="dk1"/>
                </a:solidFill>
                <a:latin typeface="Ubuntu"/>
                <a:ea typeface="Ubuntu"/>
                <a:cs typeface="Ubuntu"/>
                <a:sym typeface="Ubuntu"/>
              </a:rPr>
              <a:t>Ce que l’on attend du niveau national</a:t>
            </a:r>
          </a:p>
          <a:p>
            <a:pPr marL="0" lvl="0" indent="0" algn="just" rtl="0">
              <a:spcBef>
                <a:spcPts val="0"/>
              </a:spcBef>
              <a:spcAft>
                <a:spcPts val="0"/>
              </a:spcAft>
              <a:buNone/>
            </a:pPr>
            <a:r>
              <a:rPr lang="fr" dirty="0">
                <a:solidFill>
                  <a:schemeClr val="dk1"/>
                </a:solidFill>
                <a:latin typeface="Ubuntu"/>
                <a:ea typeface="Ubuntu"/>
                <a:cs typeface="Ubuntu"/>
                <a:sym typeface="Ubuntu"/>
              </a:rPr>
              <a:t>Le repérage et l’accompagnement des victimes de VIF est une priorité nationale. </a:t>
            </a:r>
          </a:p>
          <a:p>
            <a:pPr marL="0" lvl="0" indent="0" algn="just" rtl="0">
              <a:spcBef>
                <a:spcPts val="0"/>
              </a:spcBef>
              <a:spcAft>
                <a:spcPts val="0"/>
              </a:spcAft>
              <a:buNone/>
            </a:pPr>
            <a:r>
              <a:rPr lang="fr" dirty="0">
                <a:solidFill>
                  <a:schemeClr val="dk1"/>
                </a:solidFill>
                <a:latin typeface="Ubuntu"/>
                <a:ea typeface="Ubuntu"/>
                <a:cs typeface="Ubuntu"/>
                <a:sym typeface="Ubuntu"/>
              </a:rPr>
              <a:t>Au-delà des plateformes téléphoniques, tout service public, et notamment le service hospitalier, doit pouvoir orienter rapidement les victimes dans un parcours structuré, humain et de proximité. </a:t>
            </a:r>
          </a:p>
          <a:p>
            <a:pPr marL="0" lvl="0" indent="0" algn="just" rtl="0">
              <a:spcBef>
                <a:spcPts val="0"/>
              </a:spcBef>
              <a:spcAft>
                <a:spcPts val="0"/>
              </a:spcAft>
              <a:buNone/>
            </a:pPr>
            <a:r>
              <a:rPr lang="fr" dirty="0">
                <a:solidFill>
                  <a:schemeClr val="dk1"/>
                </a:solidFill>
                <a:latin typeface="Ubuntu"/>
                <a:ea typeface="Ubuntu"/>
                <a:cs typeface="Ubuntu"/>
                <a:sym typeface="Ubuntu"/>
              </a:rPr>
              <a:t>Seul un financement pluri-annuel peut structurer cette démarche et appuyer la volonté des professionnels d’y participer.</a:t>
            </a:r>
            <a:endParaRPr dirty="0">
              <a:solidFill>
                <a:schemeClr val="dk1"/>
              </a:solidFill>
              <a:latin typeface="Ubuntu"/>
              <a:ea typeface="Ubuntu"/>
              <a:cs typeface="Ubuntu"/>
              <a:sym typeface="Ubuntu"/>
            </a:endParaRPr>
          </a:p>
        </p:txBody>
      </p:sp>
      <p:sp>
        <p:nvSpPr>
          <p:cNvPr id="85" name="Google Shape;85;p14"/>
          <p:cNvSpPr/>
          <p:nvPr/>
        </p:nvSpPr>
        <p:spPr>
          <a:xfrm>
            <a:off x="120400" y="4243000"/>
            <a:ext cx="5811600" cy="31368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4"/>
          <p:cNvSpPr txBox="1"/>
          <p:nvPr/>
        </p:nvSpPr>
        <p:spPr>
          <a:xfrm>
            <a:off x="229225" y="4228570"/>
            <a:ext cx="48108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200" b="1">
                <a:solidFill>
                  <a:schemeClr val="dk1"/>
                </a:solidFill>
              </a:rPr>
              <a:t>Qui est impliqué ? </a:t>
            </a:r>
            <a:endParaRPr sz="1200" b="1">
              <a:solidFill>
                <a:schemeClr val="dk1"/>
              </a:solidFill>
            </a:endParaRPr>
          </a:p>
        </p:txBody>
      </p:sp>
      <p:sp>
        <p:nvSpPr>
          <p:cNvPr id="87" name="Google Shape;87;p14"/>
          <p:cNvSpPr/>
          <p:nvPr/>
        </p:nvSpPr>
        <p:spPr>
          <a:xfrm>
            <a:off x="295319" y="4626629"/>
            <a:ext cx="2114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QUI ? </a:t>
            </a:r>
            <a:endParaRPr sz="1200" b="1">
              <a:solidFill>
                <a:schemeClr val="lt1"/>
              </a:solidFill>
            </a:endParaRPr>
          </a:p>
        </p:txBody>
      </p:sp>
      <p:sp>
        <p:nvSpPr>
          <p:cNvPr id="88" name="Google Shape;88;p14"/>
          <p:cNvSpPr/>
          <p:nvPr/>
        </p:nvSpPr>
        <p:spPr>
          <a:xfrm>
            <a:off x="2501851" y="4626639"/>
            <a:ext cx="3239400" cy="347100"/>
          </a:xfrm>
          <a:prstGeom prst="rect">
            <a:avLst/>
          </a:prstGeom>
          <a:solidFill>
            <a:srgbClr val="66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 sz="1200" b="1">
                <a:solidFill>
                  <a:schemeClr val="lt1"/>
                </a:solidFill>
              </a:rPr>
              <a:t>Pour faire quoi ? </a:t>
            </a:r>
            <a:endParaRPr sz="1200" b="1">
              <a:solidFill>
                <a:schemeClr val="lt1"/>
              </a:solidFill>
            </a:endParaRPr>
          </a:p>
        </p:txBody>
      </p:sp>
      <p:sp>
        <p:nvSpPr>
          <p:cNvPr id="89" name="Google Shape;89;p14"/>
          <p:cNvSpPr/>
          <p:nvPr/>
        </p:nvSpPr>
        <p:spPr>
          <a:xfrm>
            <a:off x="295325" y="5031827"/>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GHU Mondor</a:t>
            </a:r>
            <a:endParaRPr dirty="0"/>
          </a:p>
        </p:txBody>
      </p:sp>
      <p:sp>
        <p:nvSpPr>
          <p:cNvPr id="90" name="Google Shape;90;p14"/>
          <p:cNvSpPr/>
          <p:nvPr/>
        </p:nvSpPr>
        <p:spPr>
          <a:xfrm>
            <a:off x="2501859" y="5031838"/>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just" rtl="0">
              <a:spcBef>
                <a:spcPts val="0"/>
              </a:spcBef>
              <a:spcAft>
                <a:spcPts val="0"/>
              </a:spcAft>
              <a:buNone/>
            </a:pPr>
            <a:r>
              <a:rPr lang="fr-FR" dirty="0"/>
              <a:t>Coordination de l’activité et mise à disposition des locaux</a:t>
            </a:r>
            <a:endParaRPr dirty="0"/>
          </a:p>
        </p:txBody>
      </p:sp>
      <p:sp>
        <p:nvSpPr>
          <p:cNvPr id="91" name="Google Shape;91;p14"/>
          <p:cNvSpPr/>
          <p:nvPr/>
        </p:nvSpPr>
        <p:spPr>
          <a:xfrm>
            <a:off x="295325" y="5464498"/>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900" dirty="0"/>
              <a:t>Association de Politique Criminelle Appliquée et Réinsertion Sociale (APCARS)</a:t>
            </a:r>
            <a:endParaRPr sz="900" dirty="0"/>
          </a:p>
        </p:txBody>
      </p:sp>
      <p:sp>
        <p:nvSpPr>
          <p:cNvPr id="92" name="Google Shape;92;p14"/>
          <p:cNvSpPr/>
          <p:nvPr/>
        </p:nvSpPr>
        <p:spPr>
          <a:xfrm>
            <a:off x="2501859" y="5464509"/>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Intervention d’un juriste </a:t>
            </a:r>
            <a:endParaRPr dirty="0"/>
          </a:p>
        </p:txBody>
      </p:sp>
      <p:sp>
        <p:nvSpPr>
          <p:cNvPr id="93" name="Google Shape;93;p14"/>
          <p:cNvSpPr/>
          <p:nvPr/>
        </p:nvSpPr>
        <p:spPr>
          <a:xfrm>
            <a:off x="295325" y="5897170"/>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050" dirty="0"/>
              <a:t>Centre d’Information </a:t>
            </a:r>
            <a:r>
              <a:rPr lang="fr-FR" sz="1000" dirty="0"/>
              <a:t>sur</a:t>
            </a:r>
            <a:r>
              <a:rPr lang="fr-FR" sz="1050" dirty="0"/>
              <a:t> le Droit des Femmes et des Familles </a:t>
            </a:r>
            <a:r>
              <a:rPr lang="fr-FR" sz="900" dirty="0"/>
              <a:t>(CIDFF)</a:t>
            </a:r>
            <a:endParaRPr sz="1050" dirty="0"/>
          </a:p>
        </p:txBody>
      </p:sp>
      <p:sp>
        <p:nvSpPr>
          <p:cNvPr id="94" name="Google Shape;94;p14"/>
          <p:cNvSpPr/>
          <p:nvPr/>
        </p:nvSpPr>
        <p:spPr>
          <a:xfrm>
            <a:off x="2501859" y="5897180"/>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a:t>Intervention d’un juriste </a:t>
            </a:r>
            <a:endParaRPr lang="fr-FR" dirty="0"/>
          </a:p>
        </p:txBody>
      </p:sp>
      <p:sp>
        <p:nvSpPr>
          <p:cNvPr id="95" name="Google Shape;95;p14"/>
          <p:cNvSpPr/>
          <p:nvPr/>
        </p:nvSpPr>
        <p:spPr>
          <a:xfrm>
            <a:off x="295337" y="6358654"/>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Tremplin94</a:t>
            </a:r>
            <a:endParaRPr dirty="0"/>
          </a:p>
        </p:txBody>
      </p:sp>
      <p:sp>
        <p:nvSpPr>
          <p:cNvPr id="96" name="Google Shape;96;p14"/>
          <p:cNvSpPr/>
          <p:nvPr/>
        </p:nvSpPr>
        <p:spPr>
          <a:xfrm>
            <a:off x="2501871" y="6358664"/>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Intervention d’un travailleur social </a:t>
            </a:r>
            <a:endParaRPr dirty="0"/>
          </a:p>
        </p:txBody>
      </p:sp>
      <p:sp>
        <p:nvSpPr>
          <p:cNvPr id="97" name="Google Shape;97;p14"/>
          <p:cNvSpPr/>
          <p:nvPr/>
        </p:nvSpPr>
        <p:spPr>
          <a:xfrm>
            <a:off x="295337" y="6791325"/>
            <a:ext cx="2114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sz="1100" dirty="0"/>
              <a:t>Association Pour le Couple et l’Enfant (APCE 94)</a:t>
            </a:r>
            <a:endParaRPr sz="1100" dirty="0"/>
          </a:p>
        </p:txBody>
      </p:sp>
      <p:sp>
        <p:nvSpPr>
          <p:cNvPr id="98" name="Google Shape;98;p14"/>
          <p:cNvSpPr/>
          <p:nvPr/>
        </p:nvSpPr>
        <p:spPr>
          <a:xfrm>
            <a:off x="2501871" y="6791336"/>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96;p14">
            <a:extLst>
              <a:ext uri="{FF2B5EF4-FFF2-40B4-BE49-F238E27FC236}">
                <a16:creationId xmlns:a16="http://schemas.microsoft.com/office/drawing/2014/main" id="{CFDCC69F-F102-4E2B-991C-5FAFED34B905}"/>
              </a:ext>
            </a:extLst>
          </p:cNvPr>
          <p:cNvSpPr/>
          <p:nvPr/>
        </p:nvSpPr>
        <p:spPr>
          <a:xfrm>
            <a:off x="2496752" y="6816225"/>
            <a:ext cx="3239400" cy="370800"/>
          </a:xfrm>
          <a:prstGeom prst="rect">
            <a:avLst/>
          </a:pr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fr-FR" dirty="0"/>
              <a:t>Intervention d’une psychologue  </a:t>
            </a: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1024</Words>
  <Application>Microsoft Office PowerPoint</Application>
  <PresentationFormat>Personnalisé</PresentationFormat>
  <Paragraphs>44</Paragraphs>
  <Slides>2</Slides>
  <Notes>2</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Ubuntu</vt:lpstr>
      <vt:lpstr>Arial</vt:lpstr>
      <vt:lpstr>Simple Light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MARIANI, Louise</dc:creator>
  <cp:lastModifiedBy>COSTES Denis</cp:lastModifiedBy>
  <cp:revision>31</cp:revision>
  <dcterms:modified xsi:type="dcterms:W3CDTF">2025-02-25T16:42:12Z</dcterms:modified>
</cp:coreProperties>
</file>