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60402020202020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500"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150"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81150" y="73400"/>
            <a:ext cx="6357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Nom du </a:t>
            </a:r>
            <a:r>
              <a:rPr lang="fr" sz="1200" b="1" dirty="0" smtClean="0">
                <a:solidFill>
                  <a:schemeClr val="dk1"/>
                </a:solidFill>
              </a:rPr>
              <a:t>projet : « Mes Séances Psy au CMS de L’Haÿ »</a:t>
            </a:r>
            <a:endParaRPr sz="1200" b="1" dirty="0">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lvl="0"/>
            <a:endParaRPr lang="fr-FR" sz="1000" dirty="0" smtClean="0"/>
          </a:p>
          <a:p>
            <a:pPr lvl="0"/>
            <a:r>
              <a:rPr lang="fr-FR" sz="1000" dirty="0" smtClean="0"/>
              <a:t>La </a:t>
            </a:r>
            <a:r>
              <a:rPr lang="fr-FR" sz="1000" dirty="0"/>
              <a:t>santé mentale </a:t>
            </a:r>
            <a:r>
              <a:rPr lang="fr-FR" sz="1000" dirty="0" smtClean="0"/>
              <a:t>est </a:t>
            </a:r>
            <a:r>
              <a:rPr lang="fr-FR" sz="1000" dirty="0"/>
              <a:t>une problématique croissante </a:t>
            </a:r>
            <a:r>
              <a:rPr lang="fr-FR" sz="1000" dirty="0" smtClean="0"/>
              <a:t>dans </a:t>
            </a:r>
            <a:r>
              <a:rPr lang="fr-FR" sz="1000" dirty="0"/>
              <a:t>notre </a:t>
            </a:r>
            <a:r>
              <a:rPr lang="fr-FR" sz="1000" dirty="0" smtClean="0"/>
              <a:t>société, et notamment pour les plus jeunes. </a:t>
            </a:r>
            <a:r>
              <a:rPr lang="fr-FR" sz="1000" dirty="0"/>
              <a:t>De </a:t>
            </a:r>
            <a:r>
              <a:rPr lang="fr-FR" sz="1000" dirty="0" smtClean="0"/>
              <a:t>nombreuses personnes rencontrent </a:t>
            </a:r>
            <a:r>
              <a:rPr lang="fr-FR" sz="1000" dirty="0"/>
              <a:t>des difficultés émotionnelles et psychologiques mais n'ont pas toujours accès aux ressources nécessaires pour les soutenir de manière adéquate. Les services de santé mentale sont souvent limités, et les obstacles financiers, géographiques et sociaux peuvent rendre l'accès à ces services encore plus </a:t>
            </a:r>
            <a:r>
              <a:rPr lang="fr-FR" sz="1000" dirty="0" smtClean="0"/>
              <a:t>complexes.</a:t>
            </a:r>
          </a:p>
          <a:p>
            <a:pPr lvl="0"/>
            <a:endParaRPr lang="fr-FR" sz="1000" dirty="0"/>
          </a:p>
          <a:p>
            <a:pPr lvl="0"/>
            <a:r>
              <a:rPr lang="fr-FR" sz="1000" dirty="0" smtClean="0"/>
              <a:t>Dans </a:t>
            </a:r>
            <a:r>
              <a:rPr lang="fr-FR" sz="1000" dirty="0"/>
              <a:t>ce contexte, nous </a:t>
            </a:r>
            <a:r>
              <a:rPr lang="fr-FR" sz="1000" dirty="0" smtClean="0"/>
              <a:t>proposons au sein du CMS, 3 heures/semaine à l’ensemble des </a:t>
            </a:r>
            <a:r>
              <a:rPr lang="fr-FR" sz="1000" dirty="0" err="1" smtClean="0"/>
              <a:t>habitant-es</a:t>
            </a:r>
            <a:r>
              <a:rPr lang="fr-FR" sz="1000" dirty="0" smtClean="0"/>
              <a:t> de L’Haÿ-les-Roses, les consultations d’une psychologue, afin </a:t>
            </a:r>
            <a:r>
              <a:rPr lang="fr-FR" sz="1000" dirty="0"/>
              <a:t>de mettre en place </a:t>
            </a:r>
            <a:r>
              <a:rPr lang="fr-FR" sz="1000" dirty="0" smtClean="0"/>
              <a:t>un soutien adapté </a:t>
            </a:r>
            <a:r>
              <a:rPr lang="fr-FR" sz="1000" dirty="0"/>
              <a:t>aux besoins </a:t>
            </a:r>
            <a:r>
              <a:rPr lang="fr-FR" sz="1000" dirty="0" smtClean="0"/>
              <a:t>de </a:t>
            </a:r>
            <a:r>
              <a:rPr lang="fr-FR" sz="1000" dirty="0"/>
              <a:t>santé mentale</a:t>
            </a:r>
            <a:r>
              <a:rPr lang="fr-FR" sz="1000" dirty="0" smtClean="0"/>
              <a:t>.</a:t>
            </a:r>
          </a:p>
          <a:p>
            <a:pPr lvl="0"/>
            <a:endParaRPr lang="fr-FR" sz="1000" dirty="0"/>
          </a:p>
          <a:p>
            <a:pPr lvl="0"/>
            <a:r>
              <a:rPr lang="fr-FR" sz="1000" dirty="0" smtClean="0"/>
              <a:t>Particulièrement sensible à l’accompagnement </a:t>
            </a:r>
            <a:r>
              <a:rPr lang="fr-FR" sz="1000" dirty="0"/>
              <a:t>pour </a:t>
            </a:r>
            <a:r>
              <a:rPr lang="fr-FR" sz="1000" dirty="0" smtClean="0"/>
              <a:t>les </a:t>
            </a:r>
            <a:r>
              <a:rPr lang="fr-FR" sz="1000" dirty="0"/>
              <a:t>jeunes en </a:t>
            </a:r>
            <a:r>
              <a:rPr lang="fr-FR" sz="1000" dirty="0" smtClean="0"/>
              <a:t>difficulté, nous souhaiterions proposer la gratuité de leurs soins, et un tarif réduit pour les adultes, pour </a:t>
            </a:r>
            <a:r>
              <a:rPr lang="fr-FR" sz="1000" dirty="0" err="1" smtClean="0"/>
              <a:t>celleux</a:t>
            </a:r>
            <a:r>
              <a:rPr lang="fr-FR" sz="1000" dirty="0" smtClean="0"/>
              <a:t> qui nécessiteraient un accompagnement supplémentaire aux 12 séances prévues par « Mon soutien Psy » . </a:t>
            </a:r>
            <a:r>
              <a:rPr lang="fr-FR" sz="1000" dirty="0"/>
              <a:t>L’objectif est de leur offrir un environnement sûr et bienveillant où </a:t>
            </a:r>
            <a:r>
              <a:rPr lang="fr-FR" sz="1000" dirty="0" err="1" smtClean="0"/>
              <a:t>iels</a:t>
            </a:r>
            <a:r>
              <a:rPr lang="fr-FR" sz="1000" dirty="0" smtClean="0"/>
              <a:t> </a:t>
            </a:r>
            <a:r>
              <a:rPr lang="fr-FR" sz="1000" dirty="0"/>
              <a:t>pourront exprimer leurs préoccupations, recevoir un soutien psychologique et développer des compétences pour mieux gérer leur bien-être mental</a:t>
            </a:r>
            <a:r>
              <a:rPr lang="fr-FR" sz="1000" dirty="0" smtClean="0"/>
              <a:t>. </a:t>
            </a:r>
            <a:endParaRPr sz="1000" dirty="0"/>
          </a:p>
        </p:txBody>
      </p:sp>
      <p:sp>
        <p:nvSpPr>
          <p:cNvPr id="57" name="Google Shape;57;p13"/>
          <p:cNvSpPr txBox="1"/>
          <p:nvPr/>
        </p:nvSpPr>
        <p:spPr>
          <a:xfrm>
            <a:off x="149000" y="1229300"/>
            <a:ext cx="6357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Constat</a:t>
            </a:r>
            <a:r>
              <a:rPr lang="fr" sz="1200" b="1">
                <a:solidFill>
                  <a:srgbClr val="999999"/>
                </a:solidFill>
              </a:rPr>
              <a:t>  - Quel problème souhaitons-nous régler ? </a:t>
            </a:r>
            <a:endParaRPr sz="1200" b="1">
              <a:solidFill>
                <a:srgbClr val="999999"/>
              </a:solidFill>
            </a:endParaRPr>
          </a:p>
        </p:txBody>
      </p:sp>
      <p:sp>
        <p:nvSpPr>
          <p:cNvPr id="58" name="Google Shape;58;p13"/>
          <p:cNvSpPr/>
          <p:nvPr/>
        </p:nvSpPr>
        <p:spPr>
          <a:xfrm>
            <a:off x="149000" y="3593725"/>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smtClean="0"/>
              <a:t>4 adultes par semaine pour 12 séances, dans la continuité d’un suivi préalable à Mon soutien Psy </a:t>
            </a:r>
            <a:endParaRPr dirty="0"/>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Bénéfices attendus</a:t>
            </a:r>
            <a:endParaRPr b="1">
              <a:solidFill>
                <a:srgbClr val="FFFFFF"/>
              </a:solidFill>
            </a:endParaRPr>
          </a:p>
        </p:txBody>
      </p:sp>
      <p:sp>
        <p:nvSpPr>
          <p:cNvPr id="60" name="Google Shape;60;p13"/>
          <p:cNvSpPr/>
          <p:nvPr/>
        </p:nvSpPr>
        <p:spPr>
          <a:xfrm>
            <a:off x="5358302" y="3593725"/>
            <a:ext cx="5175900" cy="1141800"/>
          </a:xfrm>
          <a:prstGeom prst="rect">
            <a:avLst/>
          </a:prstGeom>
          <a:solidFill>
            <a:schemeClr val="lt1"/>
          </a:solidFill>
          <a:ln>
            <a:noFill/>
          </a:ln>
        </p:spPr>
        <p:txBody>
          <a:bodyPr spcFirstLastPara="1" wrap="square" lIns="91425" tIns="91425" rIns="91425" bIns="91425" anchor="ctr" anchorCtr="0">
            <a:noAutofit/>
          </a:bodyPr>
          <a:lstStyle/>
          <a:p>
            <a:pPr marL="285750" lvl="0" indent="-285750" algn="l" rtl="0">
              <a:spcBef>
                <a:spcPts val="0"/>
              </a:spcBef>
              <a:spcAft>
                <a:spcPts val="0"/>
              </a:spcAft>
              <a:buFontTx/>
              <a:buChar char="-"/>
            </a:pPr>
            <a:r>
              <a:rPr lang="fr-FR" dirty="0"/>
              <a:t>R</a:t>
            </a:r>
            <a:r>
              <a:rPr lang="fr-FR" dirty="0" smtClean="0"/>
              <a:t>éduire les obstacles financiers </a:t>
            </a:r>
          </a:p>
          <a:p>
            <a:pPr marL="285750" lvl="0" indent="-285750" algn="l" rtl="0">
              <a:spcBef>
                <a:spcPts val="0"/>
              </a:spcBef>
              <a:spcAft>
                <a:spcPts val="0"/>
              </a:spcAft>
              <a:buFontTx/>
              <a:buChar char="-"/>
            </a:pPr>
            <a:r>
              <a:rPr lang="fr-FR" dirty="0" smtClean="0"/>
              <a:t>Prolonger un soutien psychologique nécessaire  </a:t>
            </a:r>
            <a:endParaRPr dirty="0"/>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Bénéficiaire(s)</a:t>
            </a:r>
            <a:endParaRPr b="1">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63" name="Google Shape;63;p13"/>
          <p:cNvSpPr/>
          <p:nvPr/>
        </p:nvSpPr>
        <p:spPr>
          <a:xfrm>
            <a:off x="149000" y="4844003"/>
            <a:ext cx="5091000" cy="1141800"/>
          </a:xfrm>
          <a:prstGeom prst="rect">
            <a:avLst/>
          </a:prstGeom>
          <a:solidFill>
            <a:schemeClr val="lt1"/>
          </a:solidFill>
          <a:ln>
            <a:noFill/>
          </a:ln>
        </p:spPr>
        <p:txBody>
          <a:bodyPr spcFirstLastPara="1" wrap="square" lIns="91425" tIns="91425" rIns="91425" bIns="91425" anchor="ctr" anchorCtr="0">
            <a:noAutofit/>
          </a:bodyPr>
          <a:lstStyle/>
          <a:p>
            <a:pPr lvl="0"/>
            <a:r>
              <a:rPr lang="fr-FR" dirty="0" smtClean="0"/>
              <a:t>2 </a:t>
            </a:r>
            <a:r>
              <a:rPr lang="fr-FR" dirty="0" err="1" smtClean="0"/>
              <a:t>mineur-es</a:t>
            </a:r>
            <a:r>
              <a:rPr lang="fr-FR" dirty="0" smtClean="0"/>
              <a:t> par semaine </a:t>
            </a:r>
            <a:r>
              <a:rPr lang="fr-FR" dirty="0"/>
              <a:t>pour 12 séances, dans la continuité d’un suivi préalable à Mon soutien Psy </a:t>
            </a:r>
          </a:p>
        </p:txBody>
      </p:sp>
      <p:sp>
        <p:nvSpPr>
          <p:cNvPr id="64" name="Google Shape;64;p13"/>
          <p:cNvSpPr/>
          <p:nvPr/>
        </p:nvSpPr>
        <p:spPr>
          <a:xfrm>
            <a:off x="5358302" y="4844003"/>
            <a:ext cx="5175900" cy="1141800"/>
          </a:xfrm>
          <a:prstGeom prst="rect">
            <a:avLst/>
          </a:prstGeom>
          <a:solidFill>
            <a:schemeClr val="lt1"/>
          </a:solidFill>
          <a:ln>
            <a:noFill/>
          </a:ln>
        </p:spPr>
        <p:txBody>
          <a:bodyPr spcFirstLastPara="1" wrap="square" lIns="91425" tIns="91425" rIns="91425" bIns="91425" anchor="ctr" anchorCtr="0">
            <a:noAutofit/>
          </a:bodyPr>
          <a:lstStyle/>
          <a:p>
            <a:pPr marL="285750" lvl="0" indent="-285750">
              <a:buFontTx/>
              <a:buChar char="-"/>
            </a:pPr>
            <a:r>
              <a:rPr lang="fr-FR" dirty="0" smtClean="0"/>
              <a:t>Eliminer </a:t>
            </a:r>
            <a:r>
              <a:rPr lang="fr-FR" dirty="0"/>
              <a:t>les obstacles financiers </a:t>
            </a:r>
            <a:endParaRPr lang="fr-FR" dirty="0" smtClean="0"/>
          </a:p>
          <a:p>
            <a:pPr marL="285750" indent="-285750">
              <a:buFontTx/>
              <a:buChar char="-"/>
            </a:pPr>
            <a:r>
              <a:rPr lang="fr-FR" dirty="0"/>
              <a:t>Prolonger un soutien psychologique nécessaire  </a:t>
            </a:r>
          </a:p>
          <a:p>
            <a:pPr marL="285750" lvl="0" indent="-285750">
              <a:buFontTx/>
              <a:buChar char="-"/>
            </a:pPr>
            <a:endParaRPr lang="fr-FR" dirty="0"/>
          </a:p>
        </p:txBody>
      </p:sp>
      <p:sp>
        <p:nvSpPr>
          <p:cNvPr id="65" name="Google Shape;65;p13"/>
          <p:cNvSpPr/>
          <p:nvPr/>
        </p:nvSpPr>
        <p:spPr>
          <a:xfrm>
            <a:off x="149000" y="6094282"/>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3"/>
          <p:cNvSpPr/>
          <p:nvPr/>
        </p:nvSpPr>
        <p:spPr>
          <a:xfrm>
            <a:off x="5358302" y="6094282"/>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a:solidFill>
                  <a:schemeClr val="lt1"/>
                </a:solidFill>
                <a:latin typeface="Ubuntu"/>
                <a:ea typeface="Ubuntu"/>
                <a:cs typeface="Ubuntu"/>
                <a:sym typeface="Ubuntu"/>
              </a:rPr>
              <a:t>Comment fonctionne la solution ? </a:t>
            </a:r>
            <a:endParaRPr sz="1300" b="1" i="1">
              <a:solidFill>
                <a:schemeClr val="lt1"/>
              </a:solidFill>
              <a:latin typeface="Ubuntu"/>
              <a:ea typeface="Ubuntu"/>
              <a:cs typeface="Ubuntu"/>
              <a:sym typeface="Ubuntu"/>
            </a:endParaRPr>
          </a:p>
          <a:p>
            <a:pPr marL="0" lvl="0" indent="0" algn="l" rtl="0">
              <a:spcBef>
                <a:spcPts val="0"/>
              </a:spcBef>
              <a:spcAft>
                <a:spcPts val="0"/>
              </a:spcAft>
              <a:buNone/>
            </a:pPr>
            <a:r>
              <a:rPr lang="fr" sz="1300" i="1">
                <a:solidFill>
                  <a:schemeClr val="lt1"/>
                </a:solidFill>
                <a:latin typeface="Ubuntu"/>
                <a:ea typeface="Ubuntu"/>
                <a:cs typeface="Ubuntu"/>
                <a:sym typeface="Ubuntu"/>
              </a:rPr>
              <a:t>A noter : on parle ici de son fonctionnement cible et de nnk de son déploiement </a:t>
            </a:r>
            <a:endParaRPr sz="1300" i="1">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4">
            <a:alphaModFix/>
          </a:blip>
          <a:srcRect b="42548"/>
          <a:stretch/>
        </p:blipFill>
        <p:spPr>
          <a:xfrm>
            <a:off x="9448050" y="15475"/>
            <a:ext cx="1039200" cy="772650"/>
          </a:xfrm>
          <a:prstGeom prst="rect">
            <a:avLst/>
          </a:prstGeom>
          <a:noFill/>
          <a:ln>
            <a:noFill/>
          </a:ln>
        </p:spPr>
      </p:pic>
      <p:sp>
        <p:nvSpPr>
          <p:cNvPr id="78" name="Google Shape;78;p14"/>
          <p:cNvSpPr/>
          <p:nvPr/>
        </p:nvSpPr>
        <p:spPr>
          <a:xfrm>
            <a:off x="153280" y="788125"/>
            <a:ext cx="5811600" cy="3220500"/>
          </a:xfrm>
          <a:prstGeom prst="rect">
            <a:avLst/>
          </a:prstGeom>
          <a:solidFill>
            <a:srgbClr val="FFFFFF"/>
          </a:solidFill>
          <a:ln>
            <a:noFill/>
          </a:ln>
        </p:spPr>
        <p:txBody>
          <a:bodyPr spcFirstLastPara="1" wrap="square" lIns="91425" tIns="91425" rIns="91425" bIns="91425" anchor="ctr" anchorCtr="0">
            <a:noAutofit/>
          </a:bodyPr>
          <a:lstStyle/>
          <a:p>
            <a:pPr lvl="0"/>
            <a:endParaRPr lang="fr-FR" dirty="0" smtClean="0"/>
          </a:p>
          <a:p>
            <a:pPr lvl="0"/>
            <a:endParaRPr lang="fr-FR" sz="1100" dirty="0" smtClean="0"/>
          </a:p>
          <a:p>
            <a:pPr lvl="0"/>
            <a:endParaRPr lang="fr-FR" sz="1100" dirty="0"/>
          </a:p>
          <a:p>
            <a:pPr lvl="0"/>
            <a:r>
              <a:rPr lang="fr-FR" sz="1100" dirty="0" smtClean="0"/>
              <a:t>Le CMS s’inscrit dans le dispositif Mon soutien psy. Afin d’assurer un suivi psychologique complémentaire le cas échéant, 12 séances supplémentaires maximum seront proposées à la suite de ce dispositif national par le CMS. </a:t>
            </a:r>
          </a:p>
          <a:p>
            <a:pPr lvl="0"/>
            <a:endParaRPr lang="fr-FR" sz="1100" dirty="0"/>
          </a:p>
          <a:p>
            <a:pPr lvl="0"/>
            <a:r>
              <a:rPr lang="fr-FR" sz="1100" dirty="0" smtClean="0"/>
              <a:t>Pour cela, 6 séances de 30 minutes par semaine </a:t>
            </a:r>
            <a:r>
              <a:rPr lang="fr-FR" sz="1100" smtClean="0"/>
              <a:t>seront ouvertes </a:t>
            </a:r>
            <a:r>
              <a:rPr lang="fr-FR" sz="1100" dirty="0" smtClean="0"/>
              <a:t>par une psychologue au CMS. </a:t>
            </a:r>
          </a:p>
          <a:p>
            <a:pPr lvl="0"/>
            <a:endParaRPr lang="fr-FR" sz="1100" dirty="0"/>
          </a:p>
          <a:p>
            <a:pPr lvl="0"/>
            <a:r>
              <a:rPr lang="fr-FR" sz="1100" dirty="0" smtClean="0"/>
              <a:t>La subvention sera essentielle </a:t>
            </a:r>
            <a:r>
              <a:rPr lang="fr-FR" sz="1100" dirty="0"/>
              <a:t>pour garantir la </a:t>
            </a:r>
            <a:r>
              <a:rPr lang="fr-FR" sz="1100" dirty="0" smtClean="0"/>
              <a:t>pérennité de la prise en charge pour les </a:t>
            </a:r>
            <a:r>
              <a:rPr lang="fr-FR" sz="1100" dirty="0" err="1" smtClean="0"/>
              <a:t>patient-es</a:t>
            </a:r>
            <a:r>
              <a:rPr lang="fr-FR" sz="1100" dirty="0" smtClean="0"/>
              <a:t> qui nécessite un suivi complémentaire à Mon soutien Psy. </a:t>
            </a:r>
          </a:p>
          <a:p>
            <a:pPr lvl="0"/>
            <a:endParaRPr lang="fr-FR" sz="1100" dirty="0"/>
          </a:p>
          <a:p>
            <a:pPr lvl="0"/>
            <a:r>
              <a:rPr lang="fr-FR" sz="1100" dirty="0" smtClean="0"/>
              <a:t>Nous avons pour objectif de financer </a:t>
            </a:r>
            <a:r>
              <a:rPr lang="fr-FR" sz="1100" dirty="0"/>
              <a:t>pendant 12 </a:t>
            </a:r>
            <a:r>
              <a:rPr lang="fr-FR" sz="1100" dirty="0" smtClean="0"/>
              <a:t>séances : </a:t>
            </a:r>
          </a:p>
          <a:p>
            <a:pPr marL="285750" lvl="0" indent="-285750">
              <a:buFontTx/>
              <a:buChar char="-"/>
            </a:pPr>
            <a:r>
              <a:rPr lang="fr-FR" sz="1100" dirty="0" smtClean="0"/>
              <a:t>2 </a:t>
            </a:r>
            <a:r>
              <a:rPr lang="fr-FR" sz="1100" dirty="0" err="1" smtClean="0"/>
              <a:t>mineur-es</a:t>
            </a:r>
            <a:r>
              <a:rPr lang="fr-FR" sz="1100" dirty="0" smtClean="0"/>
              <a:t> par semaine, qui seront gratuites,</a:t>
            </a:r>
          </a:p>
          <a:p>
            <a:pPr marL="285750" lvl="0" indent="-285750">
              <a:buFontTx/>
              <a:buChar char="-"/>
            </a:pPr>
            <a:r>
              <a:rPr lang="fr-FR" sz="1100" dirty="0" smtClean="0"/>
              <a:t>et de faire contribuer à hauteur de 10€, 4 adultes.</a:t>
            </a:r>
          </a:p>
          <a:p>
            <a:pPr lvl="0"/>
            <a:endParaRPr lang="fr-FR" dirty="0"/>
          </a:p>
        </p:txBody>
      </p:sp>
      <p:sp>
        <p:nvSpPr>
          <p:cNvPr id="79" name="Google Shape;79;p14"/>
          <p:cNvSpPr txBox="1"/>
          <p:nvPr/>
        </p:nvSpPr>
        <p:spPr>
          <a:xfrm>
            <a:off x="229225" y="867270"/>
            <a:ext cx="48108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Décrire les modalités d’intervention proposées: </a:t>
            </a:r>
            <a:endParaRPr sz="1200" b="1" dirty="0">
              <a:solidFill>
                <a:schemeClr val="dk1"/>
              </a:solidFill>
            </a:endParaRPr>
          </a:p>
          <a:p>
            <a:pPr marL="0" lvl="0" indent="0" algn="l" rtl="0">
              <a:spcBef>
                <a:spcPts val="0"/>
              </a:spcBef>
              <a:spcAft>
                <a:spcPts val="0"/>
              </a:spcAft>
              <a:buNone/>
            </a:pPr>
            <a:r>
              <a:rPr lang="fr" sz="1200" i="1" dirty="0">
                <a:solidFill>
                  <a:schemeClr val="dk1"/>
                </a:solidFill>
              </a:rPr>
              <a:t>Quels étapes, quels moyens, etc.</a:t>
            </a:r>
            <a:endParaRPr sz="1200" i="1" dirty="0">
              <a:solidFill>
                <a:schemeClr val="dk1"/>
              </a:solidFill>
            </a:endParaRPr>
          </a:p>
        </p:txBody>
      </p:sp>
      <p:sp>
        <p:nvSpPr>
          <p:cNvPr id="80" name="Google Shape;80;p14"/>
          <p:cNvSpPr/>
          <p:nvPr/>
        </p:nvSpPr>
        <p:spPr>
          <a:xfrm>
            <a:off x="6225750" y="4366725"/>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b="1" dirty="0"/>
              <a:t>Recettes: </a:t>
            </a:r>
          </a:p>
          <a:p>
            <a:pPr marL="0" lvl="0" indent="0" algn="l" rtl="0">
              <a:spcBef>
                <a:spcPts val="0"/>
              </a:spcBef>
              <a:spcAft>
                <a:spcPts val="0"/>
              </a:spcAft>
              <a:buNone/>
            </a:pPr>
            <a:r>
              <a:rPr lang="fr-FR" dirty="0"/>
              <a:t>Financement demandé (ARS) </a:t>
            </a:r>
            <a:r>
              <a:rPr lang="fr-FR" dirty="0" smtClean="0"/>
              <a:t>: </a:t>
            </a:r>
            <a:r>
              <a:rPr lang="fr-FR" dirty="0" smtClean="0"/>
              <a:t>480 </a:t>
            </a:r>
            <a:r>
              <a:rPr lang="fr-FR" dirty="0" smtClean="0"/>
              <a:t>€ </a:t>
            </a:r>
            <a:endParaRPr lang="fr-FR" dirty="0"/>
          </a:p>
          <a:p>
            <a:pPr marL="0" lvl="0" indent="0" algn="l" rtl="0">
              <a:spcBef>
                <a:spcPts val="0"/>
              </a:spcBef>
              <a:spcAft>
                <a:spcPts val="0"/>
              </a:spcAft>
              <a:buNone/>
            </a:pPr>
            <a:r>
              <a:rPr lang="fr-FR" dirty="0"/>
              <a:t>Autres </a:t>
            </a:r>
            <a:r>
              <a:rPr lang="fr-FR" dirty="0" smtClean="0"/>
              <a:t>financements : </a:t>
            </a:r>
            <a:r>
              <a:rPr lang="fr-FR" dirty="0" smtClean="0"/>
              <a:t>Ville de L’Haÿ-les-Roses : 480€</a:t>
            </a:r>
            <a:endParaRPr dirty="0"/>
          </a:p>
        </p:txBody>
      </p:sp>
      <p:sp>
        <p:nvSpPr>
          <p:cNvPr id="81" name="Google Shape;81;p14"/>
          <p:cNvSpPr/>
          <p:nvPr/>
        </p:nvSpPr>
        <p:spPr>
          <a:xfrm>
            <a:off x="6173625" y="1527479"/>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dirty="0">
                <a:solidFill>
                  <a:schemeClr val="dk1"/>
                </a:solidFill>
              </a:rPr>
              <a:t>Budget prévisionnel</a:t>
            </a:r>
            <a:endParaRPr sz="1200" b="1" dirty="0">
              <a:solidFill>
                <a:schemeClr val="dk1"/>
              </a:solidFill>
            </a:endParaRPr>
          </a:p>
        </p:txBody>
      </p:sp>
      <p:sp>
        <p:nvSpPr>
          <p:cNvPr id="83" name="Google Shape;83;p14"/>
          <p:cNvSpPr txBox="1"/>
          <p:nvPr/>
        </p:nvSpPr>
        <p:spPr>
          <a:xfrm>
            <a:off x="6283800" y="1614275"/>
            <a:ext cx="3823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b="1" dirty="0">
                <a:solidFill>
                  <a:schemeClr val="dk1"/>
                </a:solidFill>
                <a:latin typeface="Ubuntu"/>
                <a:ea typeface="Ubuntu"/>
                <a:cs typeface="Ubuntu"/>
                <a:sym typeface="Ubuntu"/>
              </a:rPr>
              <a:t>Dépenses</a:t>
            </a:r>
            <a:endParaRPr b="1" dirty="0">
              <a:solidFill>
                <a:schemeClr val="dk1"/>
              </a:solidFill>
              <a:latin typeface="Ubuntu"/>
              <a:ea typeface="Ubuntu"/>
              <a:cs typeface="Ubuntu"/>
              <a:sym typeface="Ubuntu"/>
            </a:endParaRPr>
          </a:p>
        </p:txBody>
      </p:sp>
      <p:sp>
        <p:nvSpPr>
          <p:cNvPr id="85" name="Google Shape;85;p14"/>
          <p:cNvSpPr/>
          <p:nvPr/>
        </p:nvSpPr>
        <p:spPr>
          <a:xfrm>
            <a:off x="140725" y="4150668"/>
            <a:ext cx="5811600" cy="31368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txBox="1"/>
          <p:nvPr/>
        </p:nvSpPr>
        <p:spPr>
          <a:xfrm>
            <a:off x="229225" y="4228570"/>
            <a:ext cx="4810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a:solidFill>
                  <a:schemeClr val="dk1"/>
                </a:solidFill>
              </a:rPr>
              <a:t>Qui est impliqué ? </a:t>
            </a:r>
            <a:endParaRPr sz="1200" b="1">
              <a:solidFill>
                <a:schemeClr val="dk1"/>
              </a:solidFill>
            </a:endParaRPr>
          </a:p>
        </p:txBody>
      </p:sp>
      <p:sp>
        <p:nvSpPr>
          <p:cNvPr id="87" name="Google Shape;87;p14"/>
          <p:cNvSpPr/>
          <p:nvPr/>
        </p:nvSpPr>
        <p:spPr>
          <a:xfrm>
            <a:off x="295319" y="4626629"/>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QUI ? </a:t>
            </a:r>
            <a:endParaRPr sz="1200" b="1">
              <a:solidFill>
                <a:schemeClr val="lt1"/>
              </a:solidFill>
            </a:endParaRPr>
          </a:p>
        </p:txBody>
      </p:sp>
      <p:sp>
        <p:nvSpPr>
          <p:cNvPr id="88" name="Google Shape;88;p14"/>
          <p:cNvSpPr/>
          <p:nvPr/>
        </p:nvSpPr>
        <p:spPr>
          <a:xfrm>
            <a:off x="2501851" y="4626639"/>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Pour faire quoi ? </a:t>
            </a:r>
            <a:endParaRPr sz="1200" b="1">
              <a:solidFill>
                <a:schemeClr val="lt1"/>
              </a:solidFill>
            </a:endParaRPr>
          </a:p>
        </p:txBody>
      </p:sp>
      <p:sp>
        <p:nvSpPr>
          <p:cNvPr id="89" name="Google Shape;89;p14"/>
          <p:cNvSpPr/>
          <p:nvPr/>
        </p:nvSpPr>
        <p:spPr>
          <a:xfrm>
            <a:off x="295325" y="5031826"/>
            <a:ext cx="2114400" cy="1038233"/>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smtClean="0"/>
              <a:t>La psychologue </a:t>
            </a:r>
            <a:endParaRPr dirty="0"/>
          </a:p>
        </p:txBody>
      </p:sp>
      <p:sp>
        <p:nvSpPr>
          <p:cNvPr id="90" name="Google Shape;90;p14"/>
          <p:cNvSpPr/>
          <p:nvPr/>
        </p:nvSpPr>
        <p:spPr>
          <a:xfrm>
            <a:off x="2501859" y="5031837"/>
            <a:ext cx="3239400" cy="1038221"/>
          </a:xfrm>
          <a:prstGeom prst="rect">
            <a:avLst/>
          </a:prstGeom>
          <a:solidFill>
            <a:srgbClr val="F3F3F3"/>
          </a:solidFill>
          <a:ln>
            <a:noFill/>
          </a:ln>
        </p:spPr>
        <p:txBody>
          <a:bodyPr spcFirstLastPara="1" wrap="square" lIns="91425" tIns="91425" rIns="91425" bIns="91425" anchor="ctr" anchorCtr="0">
            <a:noAutofit/>
          </a:bodyPr>
          <a:lstStyle/>
          <a:p>
            <a:pPr marL="285750" indent="-285750">
              <a:buFontTx/>
              <a:buChar char="-"/>
            </a:pPr>
            <a:r>
              <a:rPr lang="fr-FR" dirty="0"/>
              <a:t>Prolonger un soutien psychologique </a:t>
            </a:r>
            <a:r>
              <a:rPr lang="fr-FR" dirty="0" smtClean="0"/>
              <a:t>nécessaire, commencé au sein du CMS</a:t>
            </a:r>
            <a:endParaRPr lang="fr-FR" dirty="0"/>
          </a:p>
        </p:txBody>
      </p:sp>
      <p:sp>
        <p:nvSpPr>
          <p:cNvPr id="97" name="Google Shape;97;p14"/>
          <p:cNvSpPr/>
          <p:nvPr/>
        </p:nvSpPr>
        <p:spPr>
          <a:xfrm>
            <a:off x="295337" y="6212102"/>
            <a:ext cx="2114400" cy="950023"/>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smtClean="0"/>
              <a:t>Les secrétaires médicales</a:t>
            </a:r>
            <a:endParaRPr dirty="0"/>
          </a:p>
        </p:txBody>
      </p:sp>
      <p:sp>
        <p:nvSpPr>
          <p:cNvPr id="98" name="Google Shape;98;p14"/>
          <p:cNvSpPr/>
          <p:nvPr/>
        </p:nvSpPr>
        <p:spPr>
          <a:xfrm>
            <a:off x="2501871" y="6212101"/>
            <a:ext cx="3239400" cy="950035"/>
          </a:xfrm>
          <a:prstGeom prst="rect">
            <a:avLst/>
          </a:prstGeom>
          <a:solidFill>
            <a:srgbClr val="F3F3F3"/>
          </a:solidFill>
          <a:ln>
            <a:noFill/>
          </a:ln>
        </p:spPr>
        <p:txBody>
          <a:bodyPr spcFirstLastPara="1" wrap="square" lIns="91425" tIns="91425" rIns="91425" bIns="91425" anchor="ctr" anchorCtr="0">
            <a:noAutofit/>
          </a:bodyPr>
          <a:lstStyle/>
          <a:p>
            <a:endParaRPr lang="fr-FR" dirty="0" smtClean="0"/>
          </a:p>
          <a:p>
            <a:r>
              <a:rPr lang="fr-FR" dirty="0" smtClean="0"/>
              <a:t>- Pour s’assurer de la bonne prise en charge entre les </a:t>
            </a:r>
            <a:r>
              <a:rPr lang="fr-FR" dirty="0" err="1" smtClean="0"/>
              <a:t>patient-es</a:t>
            </a:r>
            <a:r>
              <a:rPr lang="fr-FR" dirty="0" smtClean="0"/>
              <a:t> Mon soutien Psy et les </a:t>
            </a:r>
            <a:r>
              <a:rPr lang="fr-FR" b="1" dirty="0">
                <a:solidFill>
                  <a:schemeClr val="dk1"/>
                </a:solidFill>
              </a:rPr>
              <a:t>« Séances Psy au CMS de L’</a:t>
            </a:r>
            <a:r>
              <a:rPr lang="fr-FR" b="1" dirty="0" err="1">
                <a:solidFill>
                  <a:schemeClr val="dk1"/>
                </a:solidFill>
              </a:rPr>
              <a:t>Haÿ</a:t>
            </a:r>
            <a:r>
              <a:rPr lang="fr-FR" b="1" dirty="0">
                <a:solidFill>
                  <a:schemeClr val="dk1"/>
                </a:solidFill>
              </a:rPr>
              <a:t> »</a:t>
            </a:r>
          </a:p>
          <a:p>
            <a:pPr marL="0" lvl="0" indent="0" algn="l" rtl="0">
              <a:spcBef>
                <a:spcPts val="0"/>
              </a:spcBef>
              <a:spcAft>
                <a:spcPts val="0"/>
              </a:spcAft>
              <a:buNone/>
            </a:pPr>
            <a:endParaRPr dirty="0"/>
          </a:p>
        </p:txBody>
      </p:sp>
      <p:graphicFrame>
        <p:nvGraphicFramePr>
          <p:cNvPr id="3" name="Objet 2"/>
          <p:cNvGraphicFramePr>
            <a:graphicFrameLocks noChangeAspect="1"/>
          </p:cNvGraphicFramePr>
          <p:nvPr>
            <p:extLst>
              <p:ext uri="{D42A27DB-BD31-4B8C-83A1-F6EECF244321}">
                <p14:modId xmlns:p14="http://schemas.microsoft.com/office/powerpoint/2010/main" val="986059027"/>
              </p:ext>
            </p:extLst>
          </p:nvPr>
        </p:nvGraphicFramePr>
        <p:xfrm>
          <a:off x="6325033" y="1991898"/>
          <a:ext cx="3946030" cy="1988502"/>
        </p:xfrm>
        <a:graphic>
          <a:graphicData uri="http://schemas.openxmlformats.org/presentationml/2006/ole">
            <mc:AlternateContent xmlns:mc="http://schemas.openxmlformats.org/markup-compatibility/2006">
              <mc:Choice xmlns:v="urn:schemas-microsoft-com:vml" Requires="v">
                <p:oleObj spid="_x0000_s1035" name="Feuille de calcul" r:id="rId5" imgW="6067245" imgH="3057696" progId="Excel.Sheet.12">
                  <p:embed/>
                </p:oleObj>
              </mc:Choice>
              <mc:Fallback>
                <p:oleObj name="Feuille de calcul" r:id="rId5" imgW="6067245" imgH="3057696" progId="Excel.Sheet.12">
                  <p:embed/>
                  <p:pic>
                    <p:nvPicPr>
                      <p:cNvPr id="0" name=""/>
                      <p:cNvPicPr/>
                      <p:nvPr/>
                    </p:nvPicPr>
                    <p:blipFill>
                      <a:blip r:embed="rId6"/>
                      <a:stretch>
                        <a:fillRect/>
                      </a:stretch>
                    </p:blipFill>
                    <p:spPr>
                      <a:xfrm>
                        <a:off x="6325033" y="1991898"/>
                        <a:ext cx="3946030" cy="1988502"/>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491</Words>
  <Application>Microsoft Office PowerPoint</Application>
  <PresentationFormat>Personnalisé</PresentationFormat>
  <Paragraphs>46</Paragraphs>
  <Slides>2</Slides>
  <Notes>2</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6" baseType="lpstr">
      <vt:lpstr>Arial</vt:lpstr>
      <vt:lpstr>Ubuntu</vt:lpstr>
      <vt:lpstr>Simple Light</vt:lpstr>
      <vt:lpstr>Feuille de calcul Microsoft Excel</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NGUEBOU Stéphanie</cp:lastModifiedBy>
  <cp:revision>16</cp:revision>
  <dcterms:modified xsi:type="dcterms:W3CDTF">2025-02-27T11:39:05Z</dcterms:modified>
</cp:coreProperties>
</file>