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0691813" cy="7559675"/>
  <p:notesSz cx="7559675" cy="10691813"/>
  <p:embeddedFontLst>
    <p:embeddedFont>
      <p:font typeface="Ubuntu" panose="020B0504030602030204" pitchFamily="3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26"/>
  </p:normalViewPr>
  <p:slideViewPr>
    <p:cSldViewPr snapToGrid="0">
      <p:cViewPr varScale="1">
        <p:scale>
          <a:sx n="110" d="100"/>
          <a:sy n="110" d="100"/>
        </p:scale>
        <p:origin x="1384" y="16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rre Wolkenstein" userId="5e95e7c8-738f-4133-8aff-ab4b15ced07d" providerId="ADAL" clId="{64DC5746-6324-EC41-848E-DE2351FC49D2}"/>
    <pc:docChg chg="modSld">
      <pc:chgData name="Pierre Wolkenstein" userId="5e95e7c8-738f-4133-8aff-ab4b15ced07d" providerId="ADAL" clId="{64DC5746-6324-EC41-848E-DE2351FC49D2}" dt="2025-02-23T17:22:12.518" v="1" actId="20577"/>
      <pc:docMkLst>
        <pc:docMk/>
      </pc:docMkLst>
      <pc:sldChg chg="modSp mod">
        <pc:chgData name="Pierre Wolkenstein" userId="5e95e7c8-738f-4133-8aff-ab4b15ced07d" providerId="ADAL" clId="{64DC5746-6324-EC41-848E-DE2351FC49D2}" dt="2025-02-23T17:22:12.518" v="1" actId="20577"/>
        <pc:sldMkLst>
          <pc:docMk/>
          <pc:sldMk cId="0" sldId="257"/>
        </pc:sldMkLst>
        <pc:spChg chg="mod">
          <ac:chgData name="Pierre Wolkenstein" userId="5e95e7c8-738f-4133-8aff-ab4b15ced07d" providerId="ADAL" clId="{64DC5746-6324-EC41-848E-DE2351FC49D2}" dt="2025-02-23T17:22:12.518" v="1" actId="20577"/>
          <ac:spMkLst>
            <pc:docMk/>
            <pc:sldMk cId="0" sldId="257"/>
            <ac:spMk id="7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02" y="685800"/>
            <a:ext cx="4849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5b22d93a0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801688"/>
            <a:ext cx="566896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5b22d93a08_0_7:notes"/>
          <p:cNvSpPr txBox="1">
            <a:spLocks noGrp="1"/>
          </p:cNvSpPr>
          <p:nvPr>
            <p:ph type="body" idx="1"/>
          </p:nvPr>
        </p:nvSpPr>
        <p:spPr>
          <a:xfrm>
            <a:off x="756000" y="5078700"/>
            <a:ext cx="60480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6f47e5b9d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801688"/>
            <a:ext cx="566896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6f47e5b9d8_0_1:notes"/>
          <p:cNvSpPr txBox="1">
            <a:spLocks noGrp="1"/>
          </p:cNvSpPr>
          <p:nvPr>
            <p:ph type="body" idx="1"/>
          </p:nvPr>
        </p:nvSpPr>
        <p:spPr>
          <a:xfrm>
            <a:off x="756000" y="5078700"/>
            <a:ext cx="60480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ABE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50" y="0"/>
            <a:ext cx="10692000" cy="1115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81150" y="73400"/>
            <a:ext cx="9209194" cy="117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Maillage dermatologique de Seine et Marne et du Val de Marne face à la pénurie de soins de spécialité : Avis d’expertise, fluidification du parcours de soins et hospitalisations proposés par le service de Dermatologie du groupe hospitalo-universitaire Henri Mondor. 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149000" y="1229300"/>
            <a:ext cx="10461300" cy="1989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149000" y="1115233"/>
            <a:ext cx="10542813" cy="2215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 dirty="0">
                <a:solidFill>
                  <a:schemeClr val="dk1"/>
                </a:solidFill>
              </a:rPr>
              <a:t>Constat: </a:t>
            </a:r>
            <a:r>
              <a:rPr lang="fr-FR" sz="1200" dirty="0">
                <a:solidFill>
                  <a:schemeClr val="tx1"/>
                </a:solidFill>
              </a:rPr>
              <a:t>Pénurie de dermatologues en France, avec délai moyen de rendez-vous d’environ 50 jours en 2016 (DREES), </a:t>
            </a:r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qui tend à s’aggraver au fil des ans </a:t>
            </a:r>
            <a:r>
              <a:rPr lang="fr-FR" sz="1200" dirty="0">
                <a:solidFill>
                  <a:schemeClr val="tx1"/>
                </a:solidFill>
              </a:rPr>
              <a:t>(6 mois à 1 an). Pénurie majeure dans les départements du 77 et du 94 </a:t>
            </a:r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qui ne va cesser de s’aggraver du fait des départs en retraites programmés</a:t>
            </a:r>
            <a:r>
              <a:rPr lang="fr-FR" sz="1200" dirty="0">
                <a:solidFill>
                  <a:schemeClr val="tx1"/>
                </a:solidFill>
              </a:rPr>
              <a:t>. Dans le 77, seulement 30 dermatologues en 2023 versus 56 en 2012, soit 2 dermatologues tout mode d’exercice confondu pour 100 000 habitants. Dans le 94, 102 dermatologues en 2023 versus 112 en 2012, soit 7.2 dermatologues / 100.000 habitants tout mode d’exercice confondu ; mais seulement 2 dermatologues libéraux pour 100 000 habitants. 33% des dermatologues du 77 et 18% du 94 ont plus de 65 ans. Le ratio minimal pour assurer les soins est estimé à 4 dermatologues pour /100 000 habitants. </a:t>
            </a:r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Parallèlement à une offre en baisse continuelle</a:t>
            </a:r>
            <a:r>
              <a:rPr lang="fr-FR" sz="1200" dirty="0">
                <a:solidFill>
                  <a:schemeClr val="tx1"/>
                </a:solidFill>
              </a:rPr>
              <a:t>, besoins en forte croissance </a:t>
            </a:r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dus à un vieillissement progressif de la population</a:t>
            </a:r>
            <a:r>
              <a:rPr lang="fr-FR" sz="1200" dirty="0">
                <a:solidFill>
                  <a:schemeClr val="tx1"/>
                </a:solidFill>
              </a:rPr>
              <a:t>: augmentation annuelle de la population de +0,6% dans le 77, de +0.5% dans le 94. Augmentation de la prévalence des pathologies dermatologiques notamment chez les patients de 65 ans et plus: augmentation constante de l’incidence des cancers cutanés (carcinomes épidermoïdes, basocellulaires et mélanome; avec environ 3,000 nouveaux cas par an de cancers cutanés dans chacun de ces départements) ; et celle des pathologies bulleuses auto-immunes telle que la pemphigoïde bulleuse dont l’incidence est en forte hausse ainsi que celle des  dermatoses inflammatoires comme le psoriasis. </a:t>
            </a:r>
          </a:p>
        </p:txBody>
      </p:sp>
      <p:sp>
        <p:nvSpPr>
          <p:cNvPr id="58" name="Google Shape;58;p13"/>
          <p:cNvSpPr/>
          <p:nvPr/>
        </p:nvSpPr>
        <p:spPr>
          <a:xfrm>
            <a:off x="149000" y="3593725"/>
            <a:ext cx="5091000" cy="11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fr-FR" dirty="0"/>
          </a:p>
          <a:p>
            <a:r>
              <a:rPr lang="fr-FR" dirty="0"/>
              <a:t>Patients du 77 nécessitant des soins dermatologiques, notamment pour les pathologies à fort impact en santé publique : cancers cutanés et pathologies inflammatoires et dysimmunitaires (psoriasis, pemphigoïde bulleuse)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9" name="Google Shape;59;p13"/>
          <p:cNvSpPr txBox="1"/>
          <p:nvPr/>
        </p:nvSpPr>
        <p:spPr>
          <a:xfrm>
            <a:off x="5270013" y="3224413"/>
            <a:ext cx="3864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>
                <a:solidFill>
                  <a:srgbClr val="FFFFFF"/>
                </a:solidFill>
              </a:rPr>
              <a:t>Bénéfices attendus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358302" y="3593725"/>
            <a:ext cx="5175900" cy="11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Nette diminution du délai de prise en charge des pathologies dermatologiques grâce à un repérage plus précoce des patients le nécessitant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Prise en charge des pathologies précocement permettant une diminution de la morbidité et de la mortalité</a:t>
            </a:r>
            <a:endParaRPr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60288" y="3224413"/>
            <a:ext cx="269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rgbClr val="FFFFFF"/>
                </a:solidFill>
              </a:rPr>
              <a:t>Bénéficiaire(s)</a:t>
            </a:r>
            <a:endParaRPr b="1" dirty="0">
              <a:solidFill>
                <a:srgbClr val="FFFFFF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1822" y="197300"/>
            <a:ext cx="1238850" cy="11149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/>
          <p:nvPr/>
        </p:nvSpPr>
        <p:spPr>
          <a:xfrm>
            <a:off x="149000" y="4844003"/>
            <a:ext cx="5091000" cy="11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fr-FR" dirty="0"/>
              <a:t>Patients du 94 nécessitant des soins dermatologiques, notamment pour les pathologies à fort impact en santé publique : cancers cutanés et pathologies inflammatoires et dysimmunitaires (psoriasis, pemphigoïde bulleuse)</a:t>
            </a:r>
          </a:p>
        </p:txBody>
      </p:sp>
      <p:sp>
        <p:nvSpPr>
          <p:cNvPr id="64" name="Google Shape;64;p13"/>
          <p:cNvSpPr/>
          <p:nvPr/>
        </p:nvSpPr>
        <p:spPr>
          <a:xfrm>
            <a:off x="5358302" y="4844003"/>
            <a:ext cx="5175900" cy="11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Nette diminution du délai de prise en charge des pathologies dermatologiques grâce à un repérage plus précoce des patients le nécessitant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Prise en charge des pathologies précocement permettant une diminution de la morbidité et de la mortalité</a:t>
            </a:r>
          </a:p>
        </p:txBody>
      </p:sp>
      <p:sp>
        <p:nvSpPr>
          <p:cNvPr id="65" name="Google Shape;65;p13"/>
          <p:cNvSpPr/>
          <p:nvPr/>
        </p:nvSpPr>
        <p:spPr>
          <a:xfrm>
            <a:off x="149000" y="6094282"/>
            <a:ext cx="5091000" cy="11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Médecins généralistes, urgentistes et dermatologues du 77 et du 94.</a:t>
            </a:r>
            <a:endParaRPr dirty="0"/>
          </a:p>
        </p:txBody>
      </p:sp>
      <p:sp>
        <p:nvSpPr>
          <p:cNvPr id="66" name="Google Shape;66;p13"/>
          <p:cNvSpPr/>
          <p:nvPr/>
        </p:nvSpPr>
        <p:spPr>
          <a:xfrm>
            <a:off x="5358302" y="6094282"/>
            <a:ext cx="5175900" cy="1141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Prise de contact rapide et facile avec un dermatologue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Organisation d’un suivi dermatologique rapide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Formation aux pathologies dermatologiques fréquentes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dirty="0"/>
              <a:t>Maillage territorial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ABE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/>
          <p:nvPr/>
        </p:nvSpPr>
        <p:spPr>
          <a:xfrm>
            <a:off x="6083450" y="788125"/>
            <a:ext cx="4457100" cy="649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0" y="-200"/>
            <a:ext cx="10692000" cy="804000"/>
          </a:xfrm>
          <a:prstGeom prst="rect">
            <a:avLst/>
          </a:prstGeom>
          <a:solidFill>
            <a:srgbClr val="29A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4"/>
          <p:cNvSpPr txBox="1"/>
          <p:nvPr/>
        </p:nvSpPr>
        <p:spPr>
          <a:xfrm>
            <a:off x="150438" y="174513"/>
            <a:ext cx="2542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2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DESCRIPTION</a:t>
            </a:r>
            <a:endParaRPr sz="2200" b="1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2189650" y="74241"/>
            <a:ext cx="5902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 i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Comment fonctionne la solution ? </a:t>
            </a:r>
            <a:endParaRPr sz="1300" b="1" i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i="1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A noter : on parle ici de son fonctionnement cible et de nnk de son déploiement </a:t>
            </a:r>
            <a:endParaRPr sz="1300" i="1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cxnSp>
        <p:nvCxnSpPr>
          <p:cNvPr id="76" name="Google Shape;76;p14"/>
          <p:cNvCxnSpPr/>
          <p:nvPr/>
        </p:nvCxnSpPr>
        <p:spPr>
          <a:xfrm>
            <a:off x="2189650" y="179875"/>
            <a:ext cx="0" cy="5196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7" name="Google Shape;77;p14"/>
          <p:cNvPicPr preferRelativeResize="0"/>
          <p:nvPr/>
        </p:nvPicPr>
        <p:blipFill rotWithShape="1">
          <a:blip r:embed="rId3">
            <a:alphaModFix/>
          </a:blip>
          <a:srcRect b="42548"/>
          <a:stretch/>
        </p:blipFill>
        <p:spPr>
          <a:xfrm>
            <a:off x="9448050" y="15475"/>
            <a:ext cx="1039200" cy="7726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4"/>
          <p:cNvSpPr/>
          <p:nvPr/>
        </p:nvSpPr>
        <p:spPr>
          <a:xfrm>
            <a:off x="0" y="788125"/>
            <a:ext cx="5964880" cy="322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23646" y="714308"/>
            <a:ext cx="5978025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fr-FR" sz="1200" b="1" dirty="0">
                <a:solidFill>
                  <a:schemeClr val="dk1"/>
                </a:solidFill>
              </a:rPr>
              <a:t>Accès prioritaire à la télé-expertise dermatologique pour les médecins généralistes, les urgentistes et les dermatologues du 77 et du 94 via la plateforme OMNIDOC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fr-FR" sz="1200" b="1" dirty="0">
                <a:solidFill>
                  <a:schemeClr val="dk1"/>
                </a:solidFill>
              </a:rPr>
              <a:t>Parcours de soins </a:t>
            </a:r>
          </a:p>
          <a:p>
            <a:pPr lvl="5"/>
            <a:r>
              <a:rPr lang="fr-FR" sz="1200" dirty="0">
                <a:solidFill>
                  <a:schemeClr val="dk1"/>
                </a:solidFill>
              </a:rPr>
              <a:t>A. </a:t>
            </a:r>
            <a:r>
              <a:rPr lang="fr-FR" sz="1200" u="sng" dirty="0">
                <a:solidFill>
                  <a:schemeClr val="dk1"/>
                </a:solidFill>
              </a:rPr>
              <a:t>Circuit "fast-</a:t>
            </a:r>
            <a:r>
              <a:rPr lang="fr-FR" sz="1200" u="sng" dirty="0" err="1">
                <a:solidFill>
                  <a:schemeClr val="dk1"/>
                </a:solidFill>
              </a:rPr>
              <a:t>track</a:t>
            </a:r>
            <a:r>
              <a:rPr lang="fr-FR" sz="1200" u="sng" dirty="0">
                <a:solidFill>
                  <a:schemeClr val="dk1"/>
                </a:solidFill>
              </a:rPr>
              <a:t>" </a:t>
            </a:r>
            <a:r>
              <a:rPr lang="fr-FR" sz="1200" dirty="0">
                <a:solidFill>
                  <a:schemeClr val="dk1"/>
                </a:solidFill>
              </a:rPr>
              <a:t>: consultations physiques prioritaires (délai &lt;7 jours) via un circuit de consultation dédié pour les patients du 77 et du 94 à l’hôpital Henri Mondor si nécessité de biopsie ou consultation physique après un avis de télé-expertise</a:t>
            </a:r>
          </a:p>
          <a:p>
            <a:pPr lvl="5"/>
            <a:r>
              <a:rPr lang="fr-FR" sz="1200" dirty="0">
                <a:solidFill>
                  <a:schemeClr val="dk1"/>
                </a:solidFill>
              </a:rPr>
              <a:t>B. </a:t>
            </a:r>
            <a:r>
              <a:rPr lang="fr-FR" sz="1200" u="sng" dirty="0">
                <a:solidFill>
                  <a:schemeClr val="dk1"/>
                </a:solidFill>
              </a:rPr>
              <a:t>Consultation de spécialité</a:t>
            </a:r>
            <a:r>
              <a:rPr lang="fr-FR" sz="1200" dirty="0">
                <a:solidFill>
                  <a:schemeClr val="dk1"/>
                </a:solidFill>
              </a:rPr>
              <a:t> à Henri Mondor (</a:t>
            </a:r>
            <a:r>
              <a:rPr lang="fr-FR" sz="1200" dirty="0" err="1">
                <a:solidFill>
                  <a:schemeClr val="dk1"/>
                </a:solidFill>
              </a:rPr>
              <a:t>oncodermatologique</a:t>
            </a:r>
            <a:r>
              <a:rPr lang="fr-FR" sz="1200" dirty="0">
                <a:solidFill>
                  <a:schemeClr val="dk1"/>
                </a:solidFill>
              </a:rPr>
              <a:t> ou dermatologie inflammatoire) rapides selon un circuit dédié pour ces mêmes patients</a:t>
            </a:r>
          </a:p>
          <a:p>
            <a:pPr lvl="5"/>
            <a:r>
              <a:rPr lang="fr-FR" sz="1200" dirty="0">
                <a:solidFill>
                  <a:schemeClr val="dk1"/>
                </a:solidFill>
              </a:rPr>
              <a:t>C. </a:t>
            </a:r>
            <a:r>
              <a:rPr lang="fr-FR" sz="1200" u="sng" dirty="0">
                <a:solidFill>
                  <a:schemeClr val="dk1"/>
                </a:solidFill>
              </a:rPr>
              <a:t>Adressage au réseau ville-hôpital ou inter-hospitalier du territoire</a:t>
            </a:r>
            <a:r>
              <a:rPr lang="fr-FR" sz="1200" dirty="0">
                <a:solidFill>
                  <a:schemeClr val="dk1"/>
                </a:solidFill>
              </a:rPr>
              <a:t>: adressage des patients nécessitant une consultation physique dermatologique après avis télé-expertise auprès du réseau existant d’assistants partagés (ASP) ville-CHU Mondor ou inter-hospitalier (Saint Camille, Jossigny, VSG, Melun-CHU Mondor), total de 6 ASP</a:t>
            </a:r>
          </a:p>
          <a:p>
            <a:pPr marL="182563" lvl="2" indent="-182563"/>
            <a:r>
              <a:rPr lang="fr-FR" sz="1200" dirty="0">
                <a:solidFill>
                  <a:schemeClr val="dk1"/>
                </a:solidFill>
              </a:rPr>
              <a:t>3. </a:t>
            </a:r>
            <a:r>
              <a:rPr lang="fr-FR" sz="1200" b="1" dirty="0">
                <a:solidFill>
                  <a:schemeClr val="dk1"/>
                </a:solidFill>
              </a:rPr>
              <a:t>Formation des médecins généralistes du territoire </a:t>
            </a:r>
            <a:r>
              <a:rPr lang="fr-FR" sz="1100" dirty="0">
                <a:solidFill>
                  <a:schemeClr val="dk1"/>
                </a:solidFill>
              </a:rPr>
              <a:t>grâce au Diplôme Universitaire de « Dermatologie courante et médecine générale », au diagnostic des dermatoses les plus courantes ainsi qu’à leur traitement. Capacité de formation : 40/an. 740 médecins généralistes exercent dans le 77 et 878 dans le 94 pourraient bénéficier de cette formation.</a:t>
            </a:r>
            <a:endParaRPr lang="fr-FR" sz="1200" dirty="0">
              <a:solidFill>
                <a:schemeClr val="dk1"/>
              </a:solidFill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6173625" y="3680461"/>
            <a:ext cx="4261500" cy="3479336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latin typeface="+mj-lt"/>
              </a:rPr>
              <a:t>Recettes</a:t>
            </a:r>
            <a:r>
              <a:rPr lang="fr-FR" sz="1300" b="1" dirty="0">
                <a:latin typeface="+mj-lt"/>
              </a:rPr>
              <a:t>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 dirty="0">
                <a:latin typeface="+mj-lt"/>
              </a:rPr>
              <a:t>1. Financement demandé (ARS) : Amorce initiale de 130,000€/an sur 3 ans demandée à l’ARS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300" dirty="0">
                <a:latin typeface="+mj-lt"/>
              </a:rPr>
              <a:t>2. Puis pérennisation du projet après 3 ans avec auto-financement en lien avec l’activité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300" u="sng" dirty="0">
                <a:latin typeface="+mj-lt"/>
              </a:rPr>
              <a:t>Financement par la rémunération des actes de télé-expertise. 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latin typeface="+mj-lt"/>
              </a:rPr>
              <a:t>Estimation de 4,500 actes / an rémunérés à 20€/acte soir 90,000€ de recettes annuelles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300" u="sng" dirty="0">
                <a:latin typeface="+mj-lt"/>
              </a:rPr>
              <a:t>Financement par les actes induits</a:t>
            </a:r>
            <a:r>
              <a:rPr lang="fr-FR" sz="1300" dirty="0">
                <a:latin typeface="+mj-lt"/>
              </a:rPr>
              <a:t>.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latin typeface="+mj-lt"/>
              </a:rPr>
              <a:t>Estimation que 40% des patients ayant eu un acte de télé-expertise auront une biopsie cutanée (21€) et une consultation de suivi (26,50€) soit au minimum 85,000€ de recettes annuelles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latin typeface="+mj-lt"/>
              </a:rPr>
              <a:t>Soit au total génération au minimum de 175,000€ /an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latin typeface="+mj-lt"/>
              </a:rPr>
              <a:t>- Ne sont pas estimés dans ce modèle la prise en charge des patients après diagnostic et son activité</a:t>
            </a:r>
            <a:r>
              <a:rPr lang="fr-FR" dirty="0">
                <a:latin typeface="+mj-lt"/>
              </a:rPr>
              <a:t>.</a:t>
            </a:r>
          </a:p>
        </p:txBody>
      </p:sp>
      <p:sp>
        <p:nvSpPr>
          <p:cNvPr id="81" name="Google Shape;81;p14"/>
          <p:cNvSpPr/>
          <p:nvPr/>
        </p:nvSpPr>
        <p:spPr>
          <a:xfrm>
            <a:off x="6173625" y="1323854"/>
            <a:ext cx="4261500" cy="2203582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4"/>
          <p:cNvSpPr/>
          <p:nvPr/>
        </p:nvSpPr>
        <p:spPr>
          <a:xfrm>
            <a:off x="6083450" y="853375"/>
            <a:ext cx="4457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 dirty="0">
                <a:solidFill>
                  <a:schemeClr val="dk1"/>
                </a:solidFill>
              </a:rPr>
              <a:t>Budget prévisionnel</a:t>
            </a:r>
            <a:endParaRPr sz="1200" b="1" dirty="0">
              <a:solidFill>
                <a:schemeClr val="dk1"/>
              </a:solidFill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6217341" y="1363196"/>
            <a:ext cx="4217783" cy="2123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chemeClr val="dk1"/>
                </a:solidFill>
                <a:latin typeface="+mj-lt"/>
                <a:ea typeface="Ubuntu"/>
                <a:cs typeface="Ubuntu"/>
                <a:sym typeface="Ubuntu"/>
              </a:rPr>
              <a:t>Dépenses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b="1" dirty="0">
              <a:solidFill>
                <a:schemeClr val="dk1"/>
              </a:solidFill>
              <a:latin typeface="+mj-lt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dk1"/>
                </a:solidFill>
                <a:latin typeface="+mj-lt"/>
                <a:ea typeface="Ubuntu"/>
                <a:cs typeface="Ubuntu"/>
                <a:sym typeface="Ubuntu"/>
              </a:rPr>
              <a:t>Financement d’un poste de praticien hospitalier (PH) sur 3 ans, soit 130,000€ annuellement pendant 3 ans (soit 390,000€ sur 3 ans)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dk1"/>
                </a:solidFill>
                <a:latin typeface="+mj-lt"/>
                <a:ea typeface="Ubuntu"/>
                <a:cs typeface="Ubuntu"/>
                <a:sym typeface="Ubuntu"/>
              </a:rPr>
              <a:t>Dont la moitié (65,000€ annuellement) demandée à la délégation territoriale du 77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dk1"/>
                </a:solidFill>
                <a:latin typeface="+mj-lt"/>
                <a:ea typeface="Ubuntu"/>
                <a:cs typeface="Ubuntu"/>
                <a:sym typeface="Ubuntu"/>
              </a:rPr>
              <a:t>Et l’autre moitié (65,000€ annuellement) demandée à la délégation territoriale du 94</a:t>
            </a:r>
          </a:p>
        </p:txBody>
      </p:sp>
      <p:sp>
        <p:nvSpPr>
          <p:cNvPr id="85" name="Google Shape;85;p14"/>
          <p:cNvSpPr/>
          <p:nvPr/>
        </p:nvSpPr>
        <p:spPr>
          <a:xfrm>
            <a:off x="140725" y="4150668"/>
            <a:ext cx="5811600" cy="313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4"/>
          <p:cNvSpPr txBox="1"/>
          <p:nvPr/>
        </p:nvSpPr>
        <p:spPr>
          <a:xfrm>
            <a:off x="229225" y="4228570"/>
            <a:ext cx="4810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>
                <a:solidFill>
                  <a:schemeClr val="dk1"/>
                </a:solidFill>
              </a:rPr>
              <a:t>Qui est impliqué ? </a:t>
            </a:r>
            <a:endParaRPr sz="1200" b="1">
              <a:solidFill>
                <a:schemeClr val="dk1"/>
              </a:solidFill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295319" y="4626629"/>
            <a:ext cx="2114400" cy="3471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>
                <a:solidFill>
                  <a:schemeClr val="lt1"/>
                </a:solidFill>
              </a:rPr>
              <a:t>QUI ? </a:t>
            </a:r>
            <a:endParaRPr sz="1200" b="1">
              <a:solidFill>
                <a:schemeClr val="lt1"/>
              </a:solidFill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2501851" y="4626639"/>
            <a:ext cx="3239400" cy="3471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>
                <a:solidFill>
                  <a:schemeClr val="lt1"/>
                </a:solidFill>
              </a:rPr>
              <a:t>Pour faire quoi ? </a:t>
            </a:r>
            <a:endParaRPr sz="1200" b="1">
              <a:solidFill>
                <a:schemeClr val="lt1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295325" y="5031827"/>
            <a:ext cx="2114400" cy="391108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Dr Marcombes</a:t>
            </a:r>
            <a:endParaRPr dirty="0"/>
          </a:p>
        </p:txBody>
      </p:sp>
      <p:sp>
        <p:nvSpPr>
          <p:cNvPr id="90" name="Google Shape;90;p14"/>
          <p:cNvSpPr/>
          <p:nvPr/>
        </p:nvSpPr>
        <p:spPr>
          <a:xfrm>
            <a:off x="2501859" y="5031838"/>
            <a:ext cx="3239400" cy="385732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Coordination et déploiement, avis de télé-expertise</a:t>
            </a:r>
            <a:r>
              <a:rPr lang="fr-FR"/>
              <a:t>, consultations </a:t>
            </a:r>
            <a:r>
              <a:rPr lang="fr-FR" dirty="0"/>
              <a:t>fast-</a:t>
            </a:r>
            <a:r>
              <a:rPr lang="fr-FR" dirty="0" err="1"/>
              <a:t>track</a:t>
            </a:r>
            <a:endParaRPr dirty="0"/>
          </a:p>
        </p:txBody>
      </p:sp>
      <p:sp>
        <p:nvSpPr>
          <p:cNvPr id="91" name="Google Shape;91;p14"/>
          <p:cNvSpPr/>
          <p:nvPr/>
        </p:nvSpPr>
        <p:spPr>
          <a:xfrm>
            <a:off x="282034" y="5486400"/>
            <a:ext cx="2114400" cy="46390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Assistants partagés Mondor – CH 77 ou 94</a:t>
            </a:r>
            <a:endParaRPr dirty="0"/>
          </a:p>
        </p:txBody>
      </p:sp>
      <p:sp>
        <p:nvSpPr>
          <p:cNvPr id="92" name="Google Shape;92;p14"/>
          <p:cNvSpPr/>
          <p:nvPr/>
        </p:nvSpPr>
        <p:spPr>
          <a:xfrm>
            <a:off x="2501851" y="5486400"/>
            <a:ext cx="3239400" cy="44948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Consultations physiques sur le territoire après avis de téléexpertise</a:t>
            </a:r>
            <a:endParaRPr dirty="0"/>
          </a:p>
        </p:txBody>
      </p:sp>
      <p:sp>
        <p:nvSpPr>
          <p:cNvPr id="93" name="Google Shape;93;p14"/>
          <p:cNvSpPr/>
          <p:nvPr/>
        </p:nvSpPr>
        <p:spPr>
          <a:xfrm>
            <a:off x="264088" y="6012180"/>
            <a:ext cx="2114400" cy="46390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Pr </a:t>
            </a:r>
            <a:r>
              <a:rPr lang="fr-FR" dirty="0" err="1"/>
              <a:t>Wolkenstein</a:t>
            </a:r>
            <a:r>
              <a:rPr lang="fr-FR" dirty="0"/>
              <a:t>, Dr Hua, Dr </a:t>
            </a:r>
            <a:r>
              <a:rPr lang="fr-FR" dirty="0" err="1"/>
              <a:t>Hullion</a:t>
            </a:r>
            <a:endParaRPr dirty="0"/>
          </a:p>
        </p:txBody>
      </p:sp>
      <p:sp>
        <p:nvSpPr>
          <p:cNvPr id="94" name="Google Shape;94;p14"/>
          <p:cNvSpPr/>
          <p:nvPr/>
        </p:nvSpPr>
        <p:spPr>
          <a:xfrm>
            <a:off x="2501851" y="6012180"/>
            <a:ext cx="3239400" cy="45695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Formation des médecins généralistes via le Diplôme Universitaire</a:t>
            </a:r>
            <a:endParaRPr dirty="0"/>
          </a:p>
        </p:txBody>
      </p:sp>
      <p:sp>
        <p:nvSpPr>
          <p:cNvPr id="95" name="Google Shape;95;p14"/>
          <p:cNvSpPr/>
          <p:nvPr/>
        </p:nvSpPr>
        <p:spPr>
          <a:xfrm>
            <a:off x="295319" y="6537960"/>
            <a:ext cx="2114400" cy="621837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Médecins généralistes, urgentistes du territoire</a:t>
            </a:r>
            <a:endParaRPr dirty="0"/>
          </a:p>
        </p:txBody>
      </p:sp>
      <p:sp>
        <p:nvSpPr>
          <p:cNvPr id="96" name="Google Shape;96;p14"/>
          <p:cNvSpPr/>
          <p:nvPr/>
        </p:nvSpPr>
        <p:spPr>
          <a:xfrm>
            <a:off x="2491498" y="6537960"/>
            <a:ext cx="3239400" cy="621837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Prise en charge des pathologies courantes dermatologiques après formation, demande télé-expertise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992</Words>
  <Application>Microsoft Macintosh PowerPoint</Application>
  <PresentationFormat>Personnalisé</PresentationFormat>
  <Paragraphs>51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Ubuntu</vt:lpstr>
      <vt:lpstr>Arial</vt:lpstr>
      <vt:lpstr>Calibri</vt:lpstr>
      <vt:lpstr>Simple Light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MARIANI, Louise</dc:creator>
  <cp:lastModifiedBy>Jérôme CROS</cp:lastModifiedBy>
  <cp:revision>14</cp:revision>
  <dcterms:modified xsi:type="dcterms:W3CDTF">2025-02-24T14:00:48Z</dcterms:modified>
</cp:coreProperties>
</file>