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7559675" cy="10691813"/>
  <p:embeddedFontLst>
    <p:embeddedFont>
      <p:font typeface="Ubuntu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22d93a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22d93a08_0_7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f47e5b9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f47e5b9d8_0_1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BE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0" y="0"/>
            <a:ext cx="10692000" cy="11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1149" y="73400"/>
            <a:ext cx="905286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ctr"/>
            <a:r>
              <a:rPr lang="fr-FR" sz="1600" b="1" u="sng" dirty="0"/>
              <a:t>Création d'IDE mobiles de garde de nuit sur plusieurs EHPAD afin d'éviter l'afflux massif de patients âgés au SAU</a:t>
            </a:r>
            <a:endParaRPr lang="fr-FR" sz="1600" b="1" u="sng" dirty="0">
              <a:latin typeface="Calibri" panose="020F05020202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49372" y="1801000"/>
            <a:ext cx="10461300" cy="15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/>
              <a:t>La généralisation des dispositifs d’infirmiers de nuit en </a:t>
            </a:r>
            <a:r>
              <a:rPr lang="fr-FR" dirty="0" err="1"/>
              <a:t>Ehpad</a:t>
            </a:r>
            <a:r>
              <a:rPr lang="fr-FR" dirty="0"/>
              <a:t> est inscrite aux objectifs de la feuille de route Grand âge et autonomie depuis 2018. De 2018 à 2021, les ARS ont perçu 44M € pour financer des projets, notamment sous la forme d’astreintes mutualisées. En 2022, le bilan de la mesure faisait état d’une couverture faible (estimée à 33% des </a:t>
            </a:r>
            <a:r>
              <a:rPr lang="fr-FR" dirty="0" err="1"/>
              <a:t>Ehpad</a:t>
            </a:r>
            <a:r>
              <a:rPr lang="fr-FR" dirty="0"/>
              <a:t>), d’une exécution budgétaire insuffisante (autour de 20,3M€, soit 46% des crédits disponibles) et d’une grande hétérogénéité entre les régions. Le déploiement des projets rencontrait plusieurs freins : bénéfices de la mesure insuffisants ou mal identifiés, tensions RH fortes et difficulté à recruter les IDE, lourdeur de l’ingénierie de projet pour les établissements, complexité du montage financier, coup d’arrêt aux projets de mutualisation à partir de 2020 et de la crise </a:t>
            </a:r>
            <a:r>
              <a:rPr lang="fr-FR" dirty="0" smtClean="0"/>
              <a:t>sanitaire. 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49000" y="1229300"/>
            <a:ext cx="635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</a:rPr>
              <a:t>Constat</a:t>
            </a:r>
            <a:r>
              <a:rPr lang="fr" sz="1200" b="1">
                <a:solidFill>
                  <a:srgbClr val="999999"/>
                </a:solidFill>
              </a:rPr>
              <a:t>  - Quel problème souhaitons-nous régler ? </a:t>
            </a:r>
            <a:endParaRPr sz="1200" b="1"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9000" y="3593725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Résidents des EHPAD couverts par le dispositif ; 	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5270013" y="3224413"/>
            <a:ext cx="3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Bénéfices attendus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358302" y="3593725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Principale mesure d’évitement du passage aux urgences </a:t>
            </a:r>
          </a:p>
        </p:txBody>
      </p:sp>
      <p:sp>
        <p:nvSpPr>
          <p:cNvPr id="61" name="Google Shape;61;p13"/>
          <p:cNvSpPr txBox="1"/>
          <p:nvPr/>
        </p:nvSpPr>
        <p:spPr>
          <a:xfrm>
            <a:off x="60288" y="3224413"/>
            <a:ext cx="26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Bénéficiaire(s)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822" y="197300"/>
            <a:ext cx="1238850" cy="11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49000" y="4844003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Equipes de nuit </a:t>
            </a:r>
            <a:endParaRPr dirty="0"/>
          </a:p>
        </p:txBody>
      </p:sp>
      <p:sp>
        <p:nvSpPr>
          <p:cNvPr id="64" name="Google Shape;64;p13"/>
          <p:cNvSpPr/>
          <p:nvPr/>
        </p:nvSpPr>
        <p:spPr>
          <a:xfrm>
            <a:off x="5358302" y="4844003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Réponse à l’enjeu plus global de médicalisation des Ehpad (continuité des soins), coïncidant avec l’évolution du secteur médico-social et des besoins des résidents (virage domiciliaire, degré de dépendance accru et augmentation des polypathologies) ainsi que des missions des IDE de nuit.</a:t>
            </a:r>
          </a:p>
        </p:txBody>
      </p:sp>
      <p:sp>
        <p:nvSpPr>
          <p:cNvPr id="65" name="Google Shape;65;p13"/>
          <p:cNvSpPr/>
          <p:nvPr/>
        </p:nvSpPr>
        <p:spPr>
          <a:xfrm>
            <a:off x="149000" y="6094282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358302" y="6094282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BE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6083450" y="788125"/>
            <a:ext cx="4457100" cy="649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0" y="-200"/>
            <a:ext cx="10692000" cy="804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50438" y="174513"/>
            <a:ext cx="254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DESCRIPTION</a:t>
            </a:r>
            <a:endParaRPr sz="22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226442" y="143625"/>
            <a:ext cx="5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i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Comment fonctionne la solution ? </a:t>
            </a:r>
            <a:endParaRPr sz="1300" b="1" i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i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 noter : on parle ici de son fonctionnement cible et de nnk de son déploiement </a:t>
            </a:r>
            <a:endParaRPr sz="1300" i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>
            <a:off x="2189650" y="179875"/>
            <a:ext cx="0" cy="51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42548"/>
          <a:stretch/>
        </p:blipFill>
        <p:spPr>
          <a:xfrm>
            <a:off x="9448050" y="15475"/>
            <a:ext cx="1039200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153280" y="788125"/>
            <a:ext cx="5811600" cy="32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IDE de nuit positionné permettant de répondre à la médicalisation importante de nombreux résidents 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 cas de nécessité de prise en charge rapide d’un résident, l’IDE mobile de garde est sollicité par l’établissement concerné.  </a:t>
            </a:r>
            <a:endParaRPr dirty="0"/>
          </a:p>
        </p:txBody>
      </p:sp>
      <p:sp>
        <p:nvSpPr>
          <p:cNvPr id="79" name="Google Shape;79;p14"/>
          <p:cNvSpPr txBox="1"/>
          <p:nvPr/>
        </p:nvSpPr>
        <p:spPr>
          <a:xfrm>
            <a:off x="229225" y="867270"/>
            <a:ext cx="481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dk1"/>
                </a:solidFill>
              </a:rPr>
              <a:t>Décrire les modalités d’intervention proposées: 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dirty="0">
                <a:solidFill>
                  <a:schemeClr val="dk1"/>
                </a:solidFill>
              </a:rPr>
              <a:t>Quels étapes, quels moyens, etc.</a:t>
            </a:r>
            <a:endParaRPr sz="1200" i="1" dirty="0">
              <a:solidFill>
                <a:schemeClr val="dk1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173625" y="4364396"/>
            <a:ext cx="4261500" cy="279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Recettes: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Financement demandé (ARS) </a:t>
            </a:r>
            <a:r>
              <a:rPr lang="fr-FR" smtClean="0"/>
              <a:t>: </a:t>
            </a:r>
            <a:r>
              <a:rPr lang="fr-FR" smtClean="0"/>
              <a:t>160 </a:t>
            </a:r>
            <a:r>
              <a:rPr lang="fr-FR" dirty="0" smtClean="0"/>
              <a:t>000 euros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Autres financements: </a:t>
            </a:r>
            <a:endParaRPr dirty="0"/>
          </a:p>
        </p:txBody>
      </p:sp>
      <p:sp>
        <p:nvSpPr>
          <p:cNvPr id="81" name="Google Shape;81;p14"/>
          <p:cNvSpPr/>
          <p:nvPr/>
        </p:nvSpPr>
        <p:spPr>
          <a:xfrm>
            <a:off x="6173625" y="1527479"/>
            <a:ext cx="4261500" cy="279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2 postes IDE totalisant </a:t>
            </a:r>
            <a:r>
              <a:rPr lang="fr-FR" dirty="0" smtClean="0"/>
              <a:t>160 </a:t>
            </a:r>
            <a:r>
              <a:rPr lang="fr-FR" dirty="0" smtClean="0"/>
              <a:t>000 euros. </a:t>
            </a:r>
            <a:endParaRPr dirty="0"/>
          </a:p>
        </p:txBody>
      </p:sp>
      <p:sp>
        <p:nvSpPr>
          <p:cNvPr id="82" name="Google Shape;82;p14"/>
          <p:cNvSpPr/>
          <p:nvPr/>
        </p:nvSpPr>
        <p:spPr>
          <a:xfrm>
            <a:off x="6083450" y="853375"/>
            <a:ext cx="44571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dk1"/>
                </a:solidFill>
              </a:rPr>
              <a:t>Budget prévisionnel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283800" y="1614275"/>
            <a:ext cx="382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Dépenses</a:t>
            </a:r>
            <a:endParaRPr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40725" y="4150668"/>
            <a:ext cx="5811600" cy="313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229225" y="4228570"/>
            <a:ext cx="48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</a:rPr>
              <a:t>Qui est impliqué ? 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295319" y="4626629"/>
            <a:ext cx="2114400" cy="34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</a:rPr>
              <a:t>QUI ? 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2501851" y="4626639"/>
            <a:ext cx="3239400" cy="34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</a:rPr>
              <a:t>Pour faire quoi ? 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295325" y="5031827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IDE</a:t>
            </a:r>
            <a:endParaRPr dirty="0"/>
          </a:p>
        </p:txBody>
      </p:sp>
      <p:sp>
        <p:nvSpPr>
          <p:cNvPr id="90" name="Google Shape;90;p14"/>
          <p:cNvSpPr/>
          <p:nvPr/>
        </p:nvSpPr>
        <p:spPr>
          <a:xfrm>
            <a:off x="2499900" y="5048367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Prise en charge des résidents pendant la nuit si nécessaire</a:t>
            </a:r>
            <a:endParaRPr dirty="0"/>
          </a:p>
        </p:txBody>
      </p:sp>
      <p:sp>
        <p:nvSpPr>
          <p:cNvPr id="91" name="Google Shape;91;p14"/>
          <p:cNvSpPr/>
          <p:nvPr/>
        </p:nvSpPr>
        <p:spPr>
          <a:xfrm>
            <a:off x="295325" y="5464498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2501859" y="5464509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295325" y="5897170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2501859" y="5897180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295337" y="6358654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2501871" y="6358664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95337" y="6791325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501871" y="6791336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365</Words>
  <Application>Microsoft Office PowerPoint</Application>
  <PresentationFormat>Personnalisé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Ubuntu</vt:lpstr>
      <vt:lpstr>Calibri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MARIANI, Louise</dc:creator>
  <cp:lastModifiedBy>Labriere.Antoine</cp:lastModifiedBy>
  <cp:revision>7</cp:revision>
  <dcterms:modified xsi:type="dcterms:W3CDTF">2025-02-25T12:09:36Z</dcterms:modified>
</cp:coreProperties>
</file>