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4"/>
  </p:notesMasterIdLst>
  <p:sldIdLst>
    <p:sldId id="260" r:id="rId2"/>
    <p:sldId id="261" r:id="rId3"/>
  </p:sldIdLst>
  <p:sldSz cx="10691813" cy="7559675"/>
  <p:notesSz cx="7559675" cy="10691813"/>
  <p:embeddedFontLst>
    <p:embeddedFont>
      <p:font typeface="Ubuntu" panose="020B0504030602030204" pitchFamily="34" charset="0"/>
      <p:regular r:id="rId5"/>
      <p:bold r:id="rId6"/>
      <p:italic r:id="rId7"/>
      <p:boldItalic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8" d="100"/>
          <a:sy n="88" d="100"/>
        </p:scale>
        <p:origin x="226" y="22"/>
      </p:cViewPr>
      <p:guideLst>
        <p:guide orient="horz" pos="2381"/>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3" Type="http://schemas.openxmlformats.org/officeDocument/2006/relationships/slide" Target="slides/slide2.xml"/><Relationship Id="rId7" Type="http://schemas.openxmlformats.org/officeDocument/2006/relationships/font" Target="fonts/font3.fnt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theme" Target="theme/theme1.xml"/><Relationship Id="rId5" Type="http://schemas.openxmlformats.org/officeDocument/2006/relationships/font" Target="fonts/font1.fntdata"/><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004502" y="685800"/>
            <a:ext cx="48498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15b22d93a08_0_7:notes"/>
          <p:cNvSpPr>
            <a:spLocks noGrp="1" noRot="1" noChangeAspect="1"/>
          </p:cNvSpPr>
          <p:nvPr>
            <p:ph type="sldImg" idx="2"/>
          </p:nvPr>
        </p:nvSpPr>
        <p:spPr>
          <a:xfrm>
            <a:off x="946150" y="801688"/>
            <a:ext cx="5668963" cy="40100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15b22d93a08_0_7:notes"/>
          <p:cNvSpPr txBox="1">
            <a:spLocks noGrp="1"/>
          </p:cNvSpPr>
          <p:nvPr>
            <p:ph type="body" idx="1"/>
          </p:nvPr>
        </p:nvSpPr>
        <p:spPr>
          <a:xfrm>
            <a:off x="756000" y="5078700"/>
            <a:ext cx="60480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73291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6f47e5b9d8_0_1:notes"/>
          <p:cNvSpPr>
            <a:spLocks noGrp="1" noRot="1" noChangeAspect="1"/>
          </p:cNvSpPr>
          <p:nvPr>
            <p:ph type="sldImg" idx="2"/>
          </p:nvPr>
        </p:nvSpPr>
        <p:spPr>
          <a:xfrm>
            <a:off x="946150" y="801688"/>
            <a:ext cx="5668963" cy="4010025"/>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6f47e5b9d8_0_1:notes"/>
          <p:cNvSpPr txBox="1">
            <a:spLocks noGrp="1"/>
          </p:cNvSpPr>
          <p:nvPr>
            <p:ph type="body" idx="1"/>
          </p:nvPr>
        </p:nvSpPr>
        <p:spPr>
          <a:xfrm>
            <a:off x="756000" y="5078700"/>
            <a:ext cx="60480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05595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64478" y="1094388"/>
            <a:ext cx="9963000" cy="30171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64468" y="4165643"/>
            <a:ext cx="9963000" cy="11649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64468" y="1625801"/>
            <a:ext cx="9963000" cy="28860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64468" y="4633192"/>
            <a:ext cx="9963000" cy="19119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64468" y="3161354"/>
            <a:ext cx="9963000" cy="12372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64468" y="654105"/>
            <a:ext cx="9963000" cy="8418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64468" y="1693927"/>
            <a:ext cx="9963000" cy="5021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64468" y="654105"/>
            <a:ext cx="9963000" cy="8418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64468" y="1693927"/>
            <a:ext cx="4677000" cy="5021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5650483" y="1693927"/>
            <a:ext cx="4677000" cy="5021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64468" y="654105"/>
            <a:ext cx="9963000" cy="8418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64468" y="816630"/>
            <a:ext cx="3283500" cy="11106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64468" y="2042457"/>
            <a:ext cx="3283500" cy="46731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573245" y="661638"/>
            <a:ext cx="7445700" cy="60129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5346000" y="-184"/>
            <a:ext cx="5346000" cy="7560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310447" y="1812541"/>
            <a:ext cx="4729800" cy="2178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310447" y="4120005"/>
            <a:ext cx="4729800" cy="1815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5775715" y="1064257"/>
            <a:ext cx="4486500" cy="54312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64468" y="6218168"/>
            <a:ext cx="7014300" cy="8895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9906772" y="6854072"/>
            <a:ext cx="641400" cy="5784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64468" y="654105"/>
            <a:ext cx="9963000" cy="8418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64468" y="1693927"/>
            <a:ext cx="9963000" cy="5021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9906772" y="6854072"/>
            <a:ext cx="641400" cy="5784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9ABE2"/>
        </a:solidFill>
        <a:effectLst/>
      </p:bgPr>
    </p:bg>
    <p:spTree>
      <p:nvGrpSpPr>
        <p:cNvPr id="1" name="Shape 53"/>
        <p:cNvGrpSpPr/>
        <p:nvPr/>
      </p:nvGrpSpPr>
      <p:grpSpPr>
        <a:xfrm>
          <a:off x="0" y="0"/>
          <a:ext cx="0" cy="0"/>
          <a:chOff x="0" y="0"/>
          <a:chExt cx="0" cy="0"/>
        </a:xfrm>
      </p:grpSpPr>
      <p:sp>
        <p:nvSpPr>
          <p:cNvPr id="54" name="Google Shape;54;p13"/>
          <p:cNvSpPr/>
          <p:nvPr/>
        </p:nvSpPr>
        <p:spPr>
          <a:xfrm>
            <a:off x="33650" y="19164"/>
            <a:ext cx="10692000" cy="529207"/>
          </a:xfrm>
          <a:prstGeom prst="rect">
            <a:avLst/>
          </a:prstGeom>
          <a:solidFill>
            <a:srgbClr val="FFFFFF"/>
          </a:solidFill>
          <a:ln>
            <a:noFill/>
          </a:ln>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200" b="1" i="0" u="none" strike="noStrike" kern="0" cap="none" spc="0" normalizeH="0" baseline="0" noProof="0" dirty="0">
                <a:ln>
                  <a:noFill/>
                </a:ln>
                <a:solidFill>
                  <a:srgbClr val="000000"/>
                </a:solidFill>
                <a:effectLst/>
                <a:uLnTx/>
                <a:uFillTx/>
                <a:latin typeface="Arial"/>
                <a:cs typeface="Arial"/>
                <a:sym typeface="Arial"/>
              </a:rPr>
              <a:t>Habitat et santé mentale</a:t>
            </a:r>
            <a:endParaRPr kumimoji="0" lang="fr-FR" sz="1200" b="0" i="0" u="none" strike="noStrike" kern="0" cap="none" spc="0" normalizeH="0" baseline="0" noProof="0" dirty="0">
              <a:ln>
                <a:noFill/>
              </a:ln>
              <a:solidFill>
                <a:srgbClr val="000000"/>
              </a:solidFill>
              <a:effectLst/>
              <a:uLnTx/>
              <a:uFillTx/>
              <a:latin typeface="Arial"/>
              <a:cs typeface="Arial"/>
              <a:sym typeface="Arial"/>
            </a:endParaRPr>
          </a:p>
        </p:txBody>
      </p:sp>
      <p:sp>
        <p:nvSpPr>
          <p:cNvPr id="56" name="Google Shape;56;p13"/>
          <p:cNvSpPr/>
          <p:nvPr/>
        </p:nvSpPr>
        <p:spPr>
          <a:xfrm>
            <a:off x="230513" y="630512"/>
            <a:ext cx="10461300" cy="2648436"/>
          </a:xfrm>
          <a:prstGeom prst="rect">
            <a:avLst/>
          </a:pr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fr-FR" sz="1100" dirty="0"/>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1100" dirty="0"/>
              <a:t>-Un nombre croissant de situations repérées par les équipes mobiles avec des situations complexes, des locataires qui malgré les besoins importants n’expriment que rarement les besoins d’aide. Des situations qui perdurent et s’aggravent faute de solutions adaptées localement.</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1100" dirty="0"/>
              <a:t>-La journée du 26 novembre a permis de faire remonter la nécessité de travailler ensemble ; partager ensemble et d’apprendre ensemble, de décloisonner, de se coordonner entre acteurs (cartographie, annuaire, identification)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1100" dirty="0"/>
              <a:t>Qui montre le besoin de renforcer les actions « d’aller vers »;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1100" dirty="0"/>
              <a:t>Faciliter le repérage et le signalement: par la sensibilisation et la formation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1100" dirty="0"/>
              <a:t>Avoir en tête le retour à domicile, qui doit être adéquat et lié à un accompagnement intensif, pluridisciplinaire, en réseau, au long cours et avec les personnes car elles peuvent aussi avoir des ressources et des besoins, dans un souci d’inclusion (plan inclusif 2030)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1100" dirty="0"/>
              <a:t>Lutter contre la stigmatisation par la sensibilisation et l’aide aux aidants.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fr-FR" sz="1100" dirty="0"/>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1100" dirty="0"/>
              <a:t>- </a:t>
            </a:r>
            <a:r>
              <a:rPr kumimoji="0" lang="fr-FR" sz="1100" b="0" i="0" u="none" strike="noStrike" kern="0" cap="none" spc="0" normalizeH="0" baseline="0" noProof="0" dirty="0">
                <a:ln>
                  <a:noFill/>
                </a:ln>
                <a:solidFill>
                  <a:srgbClr val="000000"/>
                </a:solidFill>
                <a:effectLst/>
                <a:uLnTx/>
                <a:uFillTx/>
                <a:latin typeface="Arial"/>
                <a:cs typeface="Arial"/>
                <a:sym typeface="Arial"/>
              </a:rPr>
              <a:t>Assurer une meilleure coordination pour la prise en charge, du repérage au suivi des situations complexes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 Aboutir à des actions concrètes et des outils à mettre en place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 Échanger sur une opportunité d’organisation à l'échelle départementale (produire un livrable).</a:t>
            </a:r>
          </a:p>
        </p:txBody>
      </p:sp>
      <p:sp>
        <p:nvSpPr>
          <p:cNvPr id="57" name="Google Shape;57;p13"/>
          <p:cNvSpPr txBox="1"/>
          <p:nvPr/>
        </p:nvSpPr>
        <p:spPr>
          <a:xfrm>
            <a:off x="149000" y="583644"/>
            <a:ext cx="6357000" cy="553968"/>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 sz="1200" b="1" i="0" u="none" strike="noStrike" kern="0" cap="none" spc="0" normalizeH="0" baseline="0" noProof="0" dirty="0">
                <a:ln>
                  <a:noFill/>
                </a:ln>
                <a:solidFill>
                  <a:srgbClr val="000000"/>
                </a:solidFill>
                <a:effectLst/>
                <a:uLnTx/>
                <a:uFillTx/>
                <a:latin typeface="Arial"/>
                <a:cs typeface="Arial"/>
                <a:sym typeface="Arial"/>
              </a:rPr>
              <a:t>Constat</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 sz="1200" b="1" i="0" u="none" strike="noStrike" kern="0" cap="none" spc="0" normalizeH="0" baseline="0" noProof="0" dirty="0">
                <a:ln>
                  <a:noFill/>
                </a:ln>
                <a:solidFill>
                  <a:srgbClr val="999999"/>
                </a:solidFill>
                <a:effectLst/>
                <a:uLnTx/>
                <a:uFillTx/>
                <a:latin typeface="Arial"/>
                <a:cs typeface="Arial"/>
                <a:sym typeface="Arial"/>
              </a:rPr>
              <a:t>  - Quel problème souhaitons-nous régler ? </a:t>
            </a:r>
            <a:endParaRPr kumimoji="0" sz="1200" b="1" i="0" u="none" strike="noStrike" kern="0" cap="none" spc="0" normalizeH="0" baseline="0" noProof="0" dirty="0">
              <a:ln>
                <a:noFill/>
              </a:ln>
              <a:solidFill>
                <a:srgbClr val="999999"/>
              </a:solidFill>
              <a:effectLst/>
              <a:uLnTx/>
              <a:uFillTx/>
              <a:latin typeface="Arial"/>
              <a:cs typeface="Arial"/>
              <a:sym typeface="Arial"/>
            </a:endParaRPr>
          </a:p>
        </p:txBody>
      </p:sp>
      <p:sp>
        <p:nvSpPr>
          <p:cNvPr id="58" name="Google Shape;58;p13"/>
          <p:cNvSpPr/>
          <p:nvPr/>
        </p:nvSpPr>
        <p:spPr>
          <a:xfrm>
            <a:off x="134869" y="3619758"/>
            <a:ext cx="5091000" cy="1141800"/>
          </a:xfrm>
          <a:prstGeom prst="rect">
            <a:avLst/>
          </a:prstGeom>
          <a:solidFill>
            <a:schemeClr val="lt1"/>
          </a:solidFill>
          <a:ln>
            <a:noFill/>
          </a:ln>
        </p:spPr>
        <p:txBody>
          <a:bodyPr spcFirstLastPara="1" wrap="square" lIns="91425" tIns="91425" rIns="91425" bIns="91425" anchor="ctr" anchorCtr="0">
            <a:noAutofit/>
          </a:bodyPr>
          <a:lstStyle/>
          <a:p>
            <a:pPr>
              <a:defRPr/>
            </a:pPr>
            <a:r>
              <a:rPr lang="fr-FR" dirty="0"/>
              <a:t>L’usager et ses proches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fr-FR"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59" name="Google Shape;59;p13"/>
          <p:cNvSpPr txBox="1"/>
          <p:nvPr/>
        </p:nvSpPr>
        <p:spPr>
          <a:xfrm>
            <a:off x="5270013" y="3224413"/>
            <a:ext cx="3864000" cy="3693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 sz="1400" b="1" i="0" u="none" strike="noStrike" kern="0" cap="none" spc="0" normalizeH="0" baseline="0" noProof="0">
                <a:ln>
                  <a:noFill/>
                </a:ln>
                <a:solidFill>
                  <a:srgbClr val="FFFFFF"/>
                </a:solidFill>
                <a:effectLst/>
                <a:uLnTx/>
                <a:uFillTx/>
                <a:latin typeface="Arial"/>
                <a:cs typeface="Arial"/>
                <a:sym typeface="Arial"/>
              </a:rPr>
              <a:t>Bénéfices attendus</a:t>
            </a:r>
            <a:endParaRPr kumimoji="0" sz="1400" b="1" i="0" u="none" strike="noStrike" kern="0" cap="none" spc="0" normalizeH="0" baseline="0" noProof="0">
              <a:ln>
                <a:noFill/>
              </a:ln>
              <a:solidFill>
                <a:srgbClr val="FFFFFF"/>
              </a:solidFill>
              <a:effectLst/>
              <a:uLnTx/>
              <a:uFillTx/>
              <a:latin typeface="Arial"/>
              <a:cs typeface="Arial"/>
              <a:sym typeface="Arial"/>
            </a:endParaRPr>
          </a:p>
        </p:txBody>
      </p:sp>
      <p:sp>
        <p:nvSpPr>
          <p:cNvPr id="60" name="Google Shape;60;p13"/>
          <p:cNvSpPr/>
          <p:nvPr/>
        </p:nvSpPr>
        <p:spPr>
          <a:xfrm>
            <a:off x="5379650" y="3529702"/>
            <a:ext cx="5175900" cy="1314208"/>
          </a:xfrm>
          <a:prstGeom prst="rect">
            <a:avLst/>
          </a:prstGeom>
          <a:solidFill>
            <a:schemeClr val="lt1"/>
          </a:solidFill>
          <a:ln>
            <a:noFill/>
          </a:ln>
        </p:spPr>
        <p:txBody>
          <a:bodyPr spcFirstLastPara="1" wrap="square" lIns="91425" tIns="91425" rIns="91425" bIns="91425" anchor="ctr" anchorCtr="0">
            <a:noAutofit/>
          </a:bodyPr>
          <a:lstStyle/>
          <a:p>
            <a:pPr algn="ju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Permettre l’accès aux soins et la prise en charge</a:t>
            </a:r>
          </a:p>
        </p:txBody>
      </p:sp>
      <p:sp>
        <p:nvSpPr>
          <p:cNvPr id="61" name="Google Shape;61;p13"/>
          <p:cNvSpPr txBox="1"/>
          <p:nvPr/>
        </p:nvSpPr>
        <p:spPr>
          <a:xfrm>
            <a:off x="60288" y="3224413"/>
            <a:ext cx="2697600" cy="3693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 sz="1400" b="1" i="0" u="none" strike="noStrike" kern="0" cap="none" spc="0" normalizeH="0" baseline="0" noProof="0">
                <a:ln>
                  <a:noFill/>
                </a:ln>
                <a:solidFill>
                  <a:srgbClr val="FFFFFF"/>
                </a:solidFill>
                <a:effectLst/>
                <a:uLnTx/>
                <a:uFillTx/>
                <a:latin typeface="Arial"/>
                <a:cs typeface="Arial"/>
                <a:sym typeface="Arial"/>
              </a:rPr>
              <a:t>Bénéficiaire(s)</a:t>
            </a:r>
            <a:endParaRPr kumimoji="0" sz="1400" b="1" i="0" u="none" strike="noStrike" kern="0" cap="none" spc="0" normalizeH="0" baseline="0" noProof="0">
              <a:ln>
                <a:noFill/>
              </a:ln>
              <a:solidFill>
                <a:srgbClr val="FFFFFF"/>
              </a:solidFill>
              <a:effectLst/>
              <a:uLnTx/>
              <a:uFillTx/>
              <a:latin typeface="Arial"/>
              <a:cs typeface="Arial"/>
              <a:sym typeface="Arial"/>
            </a:endParaRPr>
          </a:p>
        </p:txBody>
      </p:sp>
      <p:pic>
        <p:nvPicPr>
          <p:cNvPr id="62" name="Google Shape;62;p13"/>
          <p:cNvPicPr preferRelativeResize="0"/>
          <p:nvPr/>
        </p:nvPicPr>
        <p:blipFill>
          <a:blip r:embed="rId3">
            <a:alphaModFix/>
          </a:blip>
          <a:stretch>
            <a:fillRect/>
          </a:stretch>
        </p:blipFill>
        <p:spPr>
          <a:xfrm>
            <a:off x="9622436" y="21232"/>
            <a:ext cx="612072" cy="547606"/>
          </a:xfrm>
          <a:prstGeom prst="rect">
            <a:avLst/>
          </a:prstGeom>
          <a:noFill/>
          <a:ln>
            <a:noFill/>
          </a:ln>
        </p:spPr>
      </p:pic>
      <p:sp>
        <p:nvSpPr>
          <p:cNvPr id="63" name="Google Shape;63;p13"/>
          <p:cNvSpPr/>
          <p:nvPr/>
        </p:nvSpPr>
        <p:spPr>
          <a:xfrm>
            <a:off x="134869" y="4905584"/>
            <a:ext cx="5091000" cy="1141800"/>
          </a:xfrm>
          <a:prstGeom prst="rect">
            <a:avLst/>
          </a:pr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0" i="0" u="none" strike="noStrike" kern="0" cap="none" spc="0" normalizeH="0" baseline="0" noProof="0" dirty="0">
                <a:ln>
                  <a:noFill/>
                </a:ln>
                <a:solidFill>
                  <a:srgbClr val="000000"/>
                </a:solidFill>
                <a:effectLst/>
                <a:uLnTx/>
                <a:uFillTx/>
                <a:latin typeface="Arial"/>
                <a:cs typeface="Arial"/>
                <a:sym typeface="Arial"/>
              </a:rPr>
              <a:t>Les professionnels du champ de l’habitat, social, médico-social, sanitaire </a:t>
            </a:r>
          </a:p>
        </p:txBody>
      </p:sp>
      <p:sp>
        <p:nvSpPr>
          <p:cNvPr id="64" name="Google Shape;64;p13"/>
          <p:cNvSpPr/>
          <p:nvPr/>
        </p:nvSpPr>
        <p:spPr>
          <a:xfrm>
            <a:off x="5358302" y="4905584"/>
            <a:ext cx="5175900" cy="1141800"/>
          </a:xfrm>
          <a:prstGeom prst="rect">
            <a:avLst/>
          </a:prstGeom>
          <a:solidFill>
            <a:schemeClr val="lt1"/>
          </a:solidFill>
          <a:ln>
            <a:noFill/>
          </a:ln>
        </p:spPr>
        <p:txBody>
          <a:bodyPr spcFirstLastPara="1" wrap="square" lIns="91425" tIns="91425" rIns="91425" bIns="91425" anchor="ctr" anchorCtr="0">
            <a:noAutofit/>
          </a:bodyPr>
          <a:lstStyle/>
          <a:p>
            <a:pPr marR="0" lvl="0" algn="just" defTabSz="914400" rtl="0" eaLnBrk="1" fontAlgn="auto" latinLnBrk="0" hangingPunct="1">
              <a:lnSpc>
                <a:spcPct val="100000"/>
              </a:lnSpc>
              <a:spcBef>
                <a:spcPts val="0"/>
              </a:spcBef>
              <a:spcAft>
                <a:spcPts val="0"/>
              </a:spcAft>
              <a:buClr>
                <a:srgbClr val="000000"/>
              </a:buClr>
              <a:buSzTx/>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Faciliter la prise en charge, du repérage au suivi des situations complexes</a:t>
            </a:r>
          </a:p>
          <a:p>
            <a:pPr marR="0" lvl="0" algn="just" defTabSz="914400" rtl="0" eaLnBrk="1" fontAlgn="auto" latinLnBrk="0" hangingPunct="1">
              <a:lnSpc>
                <a:spcPct val="100000"/>
              </a:lnSpc>
              <a:spcBef>
                <a:spcPts val="0"/>
              </a:spcBef>
              <a:spcAft>
                <a:spcPts val="0"/>
              </a:spcAft>
              <a:buClr>
                <a:srgbClr val="000000"/>
              </a:buClr>
              <a:buSzTx/>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Assurer une meilleure coordination pour la prise en charge, du repérage au suivi des situations complexes </a:t>
            </a:r>
          </a:p>
          <a:p>
            <a:pPr marR="0" lvl="0" algn="just" defTabSz="914400" rtl="0" eaLnBrk="1" fontAlgn="auto" latinLnBrk="0" hangingPunct="1">
              <a:lnSpc>
                <a:spcPct val="100000"/>
              </a:lnSpc>
              <a:spcBef>
                <a:spcPts val="0"/>
              </a:spcBef>
              <a:spcAft>
                <a:spcPts val="0"/>
              </a:spcAft>
              <a:buClr>
                <a:srgbClr val="000000"/>
              </a:buClr>
              <a:buSzTx/>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Aboutir à des actions concrètes et des outils à mettre en place </a:t>
            </a:r>
          </a:p>
        </p:txBody>
      </p:sp>
      <p:sp>
        <p:nvSpPr>
          <p:cNvPr id="65" name="Google Shape;65;p13"/>
          <p:cNvSpPr/>
          <p:nvPr/>
        </p:nvSpPr>
        <p:spPr>
          <a:xfrm>
            <a:off x="149000" y="6094282"/>
            <a:ext cx="5091000" cy="1141800"/>
          </a:xfrm>
          <a:prstGeom prst="rect">
            <a:avLst/>
          </a:pr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0" i="0" u="none" strike="noStrike" kern="0" cap="none" spc="0" normalizeH="0" baseline="0" noProof="0" dirty="0">
                <a:ln>
                  <a:noFill/>
                </a:ln>
                <a:solidFill>
                  <a:srgbClr val="000000"/>
                </a:solidFill>
                <a:effectLst/>
                <a:uLnTx/>
                <a:uFillTx/>
                <a:latin typeface="Arial"/>
                <a:cs typeface="Arial"/>
                <a:sym typeface="Arial"/>
              </a:rPr>
              <a:t>Bailleurs</a:t>
            </a:r>
          </a:p>
        </p:txBody>
      </p:sp>
      <p:sp>
        <p:nvSpPr>
          <p:cNvPr id="66" name="Google Shape;66;p13"/>
          <p:cNvSpPr/>
          <p:nvPr/>
        </p:nvSpPr>
        <p:spPr>
          <a:xfrm>
            <a:off x="5358302" y="6094282"/>
            <a:ext cx="5175900" cy="1141800"/>
          </a:xfrm>
          <a:prstGeom prst="rect">
            <a:avLst/>
          </a:prstGeom>
          <a:solidFill>
            <a:schemeClr val="lt1"/>
          </a:solidFill>
          <a:ln>
            <a:noFill/>
          </a:ln>
        </p:spPr>
        <p:txBody>
          <a:bodyPr spcFirstLastPara="1" wrap="square" lIns="91425" tIns="91425" rIns="91425" bIns="91425" anchor="ctr" anchorCtr="0">
            <a:noAutofit/>
          </a:bodyPr>
          <a:lstStyle/>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Faciliter la gestion des situations complexes</a:t>
            </a:r>
          </a:p>
        </p:txBody>
      </p:sp>
      <p:sp>
        <p:nvSpPr>
          <p:cNvPr id="67" name="Google Shape;67;p13"/>
          <p:cNvSpPr txBox="1"/>
          <p:nvPr/>
        </p:nvSpPr>
        <p:spPr>
          <a:xfrm>
            <a:off x="3544275" y="7236000"/>
            <a:ext cx="7114500" cy="354000"/>
          </a:xfrm>
          <a:prstGeom prst="rect">
            <a:avLst/>
          </a:prstGeom>
          <a:noFill/>
          <a:ln>
            <a:noFill/>
          </a:ln>
        </p:spPr>
        <p:txBody>
          <a:bodyPr spcFirstLastPara="1" wrap="square" lIns="91425" tIns="91425" rIns="91425" bIns="91425" anchor="ctr" anchorCtr="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kumimoji="0" lang="fr" sz="1100" b="1" i="1" u="none" strike="noStrike" kern="0" cap="none" spc="0" normalizeH="0" baseline="0" noProof="0">
                <a:ln>
                  <a:noFill/>
                </a:ln>
                <a:solidFill>
                  <a:srgbClr val="FF0084"/>
                </a:solidFill>
                <a:effectLst/>
                <a:highlight>
                  <a:srgbClr val="FFFFFF"/>
                </a:highlight>
                <a:uLnTx/>
                <a:uFillTx/>
                <a:latin typeface="Arial"/>
                <a:cs typeface="Arial"/>
                <a:sym typeface="Arial"/>
              </a:rPr>
              <a:t> DOCUMENT À RÉCUPÉRER PAR LE FACILITATEUR EN FIN DE SESSION</a:t>
            </a:r>
            <a:r>
              <a:rPr kumimoji="0" lang="fr" sz="1100" b="1" i="1" u="none" strike="noStrike" kern="0" cap="none" spc="0" normalizeH="0" baseline="0" noProof="0">
                <a:ln>
                  <a:noFill/>
                </a:ln>
                <a:solidFill>
                  <a:srgbClr val="FFFFFF"/>
                </a:solidFill>
                <a:effectLst/>
                <a:highlight>
                  <a:srgbClr val="FFFFFF"/>
                </a:highlight>
                <a:uLnTx/>
                <a:uFillTx/>
                <a:latin typeface="Arial"/>
                <a:cs typeface="Arial"/>
                <a:sym typeface="Arial"/>
              </a:rPr>
              <a:t>-</a:t>
            </a:r>
            <a:endParaRPr kumimoji="0" sz="1100" b="1" i="1" u="none" strike="noStrike" kern="0" cap="none" spc="0" normalizeH="0" baseline="0" noProof="0">
              <a:ln>
                <a:noFill/>
              </a:ln>
              <a:solidFill>
                <a:srgbClr val="FFFFFF"/>
              </a:solidFill>
              <a:effectLst/>
              <a:highlight>
                <a:srgbClr val="FFFFFF"/>
              </a:highlight>
              <a:uLnTx/>
              <a:uFillTx/>
              <a:latin typeface="Arial"/>
              <a:cs typeface="Arial"/>
              <a:sym typeface="Arial"/>
            </a:endParaRPr>
          </a:p>
        </p:txBody>
      </p:sp>
    </p:spTree>
    <p:extLst>
      <p:ext uri="{BB962C8B-B14F-4D97-AF65-F5344CB8AC3E}">
        <p14:creationId xmlns:p14="http://schemas.microsoft.com/office/powerpoint/2010/main" val="3542448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9ABE2"/>
        </a:solidFill>
        <a:effectLst/>
      </p:bgPr>
    </p:bg>
    <p:spTree>
      <p:nvGrpSpPr>
        <p:cNvPr id="1" name="Shape 71"/>
        <p:cNvGrpSpPr/>
        <p:nvPr/>
      </p:nvGrpSpPr>
      <p:grpSpPr>
        <a:xfrm>
          <a:off x="0" y="0"/>
          <a:ext cx="0" cy="0"/>
          <a:chOff x="0" y="0"/>
          <a:chExt cx="0" cy="0"/>
        </a:xfrm>
      </p:grpSpPr>
      <p:sp>
        <p:nvSpPr>
          <p:cNvPr id="72" name="Google Shape;72;p14"/>
          <p:cNvSpPr/>
          <p:nvPr/>
        </p:nvSpPr>
        <p:spPr>
          <a:xfrm>
            <a:off x="6083450" y="788125"/>
            <a:ext cx="4457100" cy="64992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200" b="1" i="0" u="none" strike="noStrike" kern="0" cap="none" spc="0" normalizeH="0" baseline="0" noProof="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200" b="1" i="0" u="none" strike="noStrike" kern="0" cap="none" spc="0" normalizeH="0" baseline="0" noProof="0">
              <a:ln>
                <a:noFill/>
              </a:ln>
              <a:solidFill>
                <a:srgbClr val="000000"/>
              </a:solidFill>
              <a:effectLst/>
              <a:uLnTx/>
              <a:uFillTx/>
              <a:latin typeface="Arial"/>
              <a:cs typeface="Arial"/>
              <a:sym typeface="Arial"/>
            </a:endParaRPr>
          </a:p>
        </p:txBody>
      </p:sp>
      <p:sp>
        <p:nvSpPr>
          <p:cNvPr id="73" name="Google Shape;73;p14"/>
          <p:cNvSpPr/>
          <p:nvPr/>
        </p:nvSpPr>
        <p:spPr>
          <a:xfrm>
            <a:off x="0" y="-200"/>
            <a:ext cx="10692000" cy="804000"/>
          </a:xfrm>
          <a:prstGeom prst="rect">
            <a:avLst/>
          </a:prstGeom>
          <a:solidFill>
            <a:srgbClr val="29ABE2"/>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74" name="Google Shape;74;p14"/>
          <p:cNvSpPr txBox="1"/>
          <p:nvPr/>
        </p:nvSpPr>
        <p:spPr>
          <a:xfrm>
            <a:off x="150438" y="174513"/>
            <a:ext cx="2542200" cy="5232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 sz="2200" b="1" i="0" u="none" strike="noStrike" kern="0" cap="none" spc="0" normalizeH="0" baseline="0" noProof="0">
                <a:ln>
                  <a:noFill/>
                </a:ln>
                <a:solidFill>
                  <a:srgbClr val="FFFFFF"/>
                </a:solidFill>
                <a:effectLst/>
                <a:uLnTx/>
                <a:uFillTx/>
                <a:latin typeface="Ubuntu"/>
                <a:ea typeface="Ubuntu"/>
                <a:cs typeface="Ubuntu"/>
                <a:sym typeface="Ubuntu"/>
              </a:rPr>
              <a:t>DESCRIPTION</a:t>
            </a:r>
            <a:endParaRPr kumimoji="0" sz="2200" b="1" i="0" u="none" strike="noStrike" kern="0" cap="none" spc="0" normalizeH="0" baseline="0" noProof="0">
              <a:ln>
                <a:noFill/>
              </a:ln>
              <a:solidFill>
                <a:srgbClr val="FFFFFF"/>
              </a:solidFill>
              <a:effectLst/>
              <a:uLnTx/>
              <a:uFillTx/>
              <a:latin typeface="Ubuntu"/>
              <a:ea typeface="Ubuntu"/>
              <a:cs typeface="Ubuntu"/>
              <a:sym typeface="Ubuntu"/>
            </a:endParaRPr>
          </a:p>
        </p:txBody>
      </p:sp>
      <p:sp>
        <p:nvSpPr>
          <p:cNvPr id="75" name="Google Shape;75;p14"/>
          <p:cNvSpPr txBox="1"/>
          <p:nvPr/>
        </p:nvSpPr>
        <p:spPr>
          <a:xfrm>
            <a:off x="2226442" y="143625"/>
            <a:ext cx="5902500" cy="5850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 sz="1300" b="1" i="1" u="none" strike="noStrike" kern="0" cap="none" spc="0" normalizeH="0" baseline="0" noProof="0">
                <a:ln>
                  <a:noFill/>
                </a:ln>
                <a:solidFill>
                  <a:srgbClr val="FFFFFF"/>
                </a:solidFill>
                <a:effectLst/>
                <a:uLnTx/>
                <a:uFillTx/>
                <a:latin typeface="Ubuntu"/>
                <a:ea typeface="Ubuntu"/>
                <a:cs typeface="Ubuntu"/>
                <a:sym typeface="Ubuntu"/>
              </a:rPr>
              <a:t>Comment fonctionne la solution ? </a:t>
            </a:r>
            <a:endParaRPr kumimoji="0" sz="1300" b="1" i="1" u="none" strike="noStrike" kern="0" cap="none" spc="0" normalizeH="0" baseline="0" noProof="0">
              <a:ln>
                <a:noFill/>
              </a:ln>
              <a:solidFill>
                <a:srgbClr val="FFFFFF"/>
              </a:solidFill>
              <a:effectLst/>
              <a:uLnTx/>
              <a:uFillTx/>
              <a:latin typeface="Ubuntu"/>
              <a:ea typeface="Ubuntu"/>
              <a:cs typeface="Ubuntu"/>
              <a:sym typeface="Ubuntu"/>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 sz="1300" b="0" i="1" u="none" strike="noStrike" kern="0" cap="none" spc="0" normalizeH="0" baseline="0" noProof="0">
                <a:ln>
                  <a:noFill/>
                </a:ln>
                <a:solidFill>
                  <a:srgbClr val="FFFFFF"/>
                </a:solidFill>
                <a:effectLst/>
                <a:uLnTx/>
                <a:uFillTx/>
                <a:latin typeface="Ubuntu"/>
                <a:ea typeface="Ubuntu"/>
                <a:cs typeface="Ubuntu"/>
                <a:sym typeface="Ubuntu"/>
              </a:rPr>
              <a:t>A noter : on parle ici de son fonctionnement cible et de nnk de son déploiement </a:t>
            </a:r>
            <a:endParaRPr kumimoji="0" sz="1300" b="0" i="1" u="none" strike="noStrike" kern="0" cap="none" spc="0" normalizeH="0" baseline="0" noProof="0">
              <a:ln>
                <a:noFill/>
              </a:ln>
              <a:solidFill>
                <a:srgbClr val="FFFFFF"/>
              </a:solidFill>
              <a:effectLst/>
              <a:uLnTx/>
              <a:uFillTx/>
              <a:latin typeface="Ubuntu"/>
              <a:ea typeface="Ubuntu"/>
              <a:cs typeface="Ubuntu"/>
              <a:sym typeface="Ubuntu"/>
            </a:endParaRPr>
          </a:p>
        </p:txBody>
      </p:sp>
      <p:cxnSp>
        <p:nvCxnSpPr>
          <p:cNvPr id="76" name="Google Shape;76;p14"/>
          <p:cNvCxnSpPr/>
          <p:nvPr/>
        </p:nvCxnSpPr>
        <p:spPr>
          <a:xfrm>
            <a:off x="2189650" y="179875"/>
            <a:ext cx="0" cy="519600"/>
          </a:xfrm>
          <a:prstGeom prst="straightConnector1">
            <a:avLst/>
          </a:prstGeom>
          <a:noFill/>
          <a:ln w="9525" cap="flat" cmpd="sng">
            <a:solidFill>
              <a:schemeClr val="lt1"/>
            </a:solidFill>
            <a:prstDash val="solid"/>
            <a:round/>
            <a:headEnd type="none" w="med" len="med"/>
            <a:tailEnd type="none" w="med" len="med"/>
          </a:ln>
        </p:spPr>
      </p:cxnSp>
      <p:pic>
        <p:nvPicPr>
          <p:cNvPr id="77" name="Google Shape;77;p14"/>
          <p:cNvPicPr preferRelativeResize="0"/>
          <p:nvPr/>
        </p:nvPicPr>
        <p:blipFill rotWithShape="1">
          <a:blip r:embed="rId3">
            <a:alphaModFix/>
          </a:blip>
          <a:srcRect b="42548"/>
          <a:stretch/>
        </p:blipFill>
        <p:spPr>
          <a:xfrm>
            <a:off x="9448050" y="15475"/>
            <a:ext cx="1039200" cy="772650"/>
          </a:xfrm>
          <a:prstGeom prst="rect">
            <a:avLst/>
          </a:prstGeom>
          <a:noFill/>
          <a:ln>
            <a:noFill/>
          </a:ln>
        </p:spPr>
      </p:pic>
      <p:sp>
        <p:nvSpPr>
          <p:cNvPr id="78" name="Google Shape;78;p14"/>
          <p:cNvSpPr/>
          <p:nvPr/>
        </p:nvSpPr>
        <p:spPr>
          <a:xfrm>
            <a:off x="153280" y="788125"/>
            <a:ext cx="5811600" cy="3338714"/>
          </a:xfrm>
          <a:prstGeom prst="rect">
            <a:avLst/>
          </a:prstGeom>
          <a:solidFill>
            <a:srgbClr val="FFFFFF"/>
          </a:solidFill>
          <a:ln>
            <a:noFill/>
          </a:ln>
        </p:spPr>
        <p:txBody>
          <a:bodyPr spcFirstLastPara="1" wrap="square" lIns="91425" tIns="91425" rIns="91425" bIns="91425" anchor="ctr" anchorCtr="0">
            <a:noAutofit/>
          </a:bodyPr>
          <a:lstStyle/>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kumimoji="0" lang="fr-FR" sz="105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kumimoji="0" lang="fr-FR" sz="105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kumimoji="0" lang="fr-FR" sz="105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kumimoji="0" lang="fr-FR" sz="105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kumimoji="0" lang="fr-FR"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79" name="Google Shape;79;p14"/>
          <p:cNvSpPr txBox="1"/>
          <p:nvPr/>
        </p:nvSpPr>
        <p:spPr>
          <a:xfrm>
            <a:off x="229225" y="867270"/>
            <a:ext cx="5645918" cy="4216509"/>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 sz="1200" b="1" i="0" u="none" strike="noStrike" kern="0" cap="none" spc="0" normalizeH="0" baseline="0" noProof="0" dirty="0">
                <a:ln>
                  <a:noFill/>
                </a:ln>
                <a:solidFill>
                  <a:srgbClr val="000000"/>
                </a:solidFill>
                <a:effectLst/>
                <a:uLnTx/>
                <a:uFillTx/>
                <a:latin typeface="Arial"/>
                <a:cs typeface="Arial"/>
                <a:sym typeface="Arial"/>
              </a:rPr>
              <a:t>Décrire le fonctionnement idéal de votre solution </a:t>
            </a:r>
            <a:endParaRPr kumimoji="0" sz="1200" b="1"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 sz="1200" b="0" i="1" u="none" strike="noStrike" kern="0" cap="none" spc="0" normalizeH="0" baseline="0" noProof="0" dirty="0">
                <a:ln>
                  <a:noFill/>
                </a:ln>
                <a:solidFill>
                  <a:srgbClr val="000000"/>
                </a:solidFill>
                <a:effectLst/>
                <a:uLnTx/>
                <a:uFillTx/>
                <a:latin typeface="Arial"/>
                <a:cs typeface="Arial"/>
                <a:sym typeface="Arial"/>
              </a:rPr>
              <a:t>Quels étapes, quels moyens, etc.</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lang="fr-FR" sz="1200" dirty="0"/>
          </a:p>
          <a:p>
            <a:pPr marR="0" lvl="0" algn="just" defTabSz="914400" rtl="0" eaLnBrk="1" fontAlgn="auto" latinLnBrk="0" hangingPunct="1">
              <a:lnSpc>
                <a:spcPct val="100000"/>
              </a:lnSpc>
              <a:spcBef>
                <a:spcPts val="0"/>
              </a:spcBef>
              <a:spcAft>
                <a:spcPts val="0"/>
              </a:spcAft>
              <a:buClr>
                <a:srgbClr val="000000"/>
              </a:buClr>
              <a:buSzTx/>
              <a:tabLst/>
              <a:defRPr/>
            </a:pPr>
            <a:r>
              <a:rPr lang="fr-FR" sz="1100" dirty="0"/>
              <a:t>- </a:t>
            </a:r>
            <a:r>
              <a:rPr lang="fr-FR" sz="1100" b="1" dirty="0"/>
              <a:t>Diagnostic: </a:t>
            </a:r>
            <a:r>
              <a:rPr lang="fr-FR" sz="1100" dirty="0"/>
              <a:t>ressources à identifier, ciblage des besoins pour le déploiement de l’équipe mobile psy </a:t>
            </a:r>
          </a:p>
          <a:p>
            <a:pPr marR="0" lvl="0" algn="just" defTabSz="914400" rtl="0" eaLnBrk="1" fontAlgn="auto" latinLnBrk="0" hangingPunct="1">
              <a:lnSpc>
                <a:spcPct val="100000"/>
              </a:lnSpc>
              <a:spcBef>
                <a:spcPts val="0"/>
              </a:spcBef>
              <a:spcAft>
                <a:spcPts val="0"/>
              </a:spcAft>
              <a:buClr>
                <a:srgbClr val="000000"/>
              </a:buClr>
              <a:buSzTx/>
              <a:tabLst/>
              <a:defRPr/>
            </a:pPr>
            <a:endParaRPr lang="fr-FR" sz="1100" dirty="0"/>
          </a:p>
          <a:p>
            <a:pPr marL="171450" marR="0" lvl="0" indent="-171450" algn="just" defTabSz="914400" rtl="0" eaLnBrk="1" fontAlgn="auto" latinLnBrk="0" hangingPunct="1">
              <a:lnSpc>
                <a:spcPct val="100000"/>
              </a:lnSpc>
              <a:spcBef>
                <a:spcPts val="0"/>
              </a:spcBef>
              <a:spcAft>
                <a:spcPts val="0"/>
              </a:spcAft>
              <a:buClr>
                <a:srgbClr val="000000"/>
              </a:buClr>
              <a:buSzTx/>
              <a:buFontTx/>
              <a:buChar char="-"/>
              <a:tabLst/>
              <a:defRPr/>
            </a:pPr>
            <a:r>
              <a:rPr lang="fr-FR" sz="1100" b="1" dirty="0"/>
              <a:t>Renforcement de l’équipe pluridisciplinaire PASSERELLE </a:t>
            </a:r>
            <a:r>
              <a:rPr lang="fr-FR" sz="1100" dirty="0"/>
              <a:t>de la Fondation œuvre Falret existante pour une extension sur un territoire à cibler (avec un bailleur social à définir). </a:t>
            </a:r>
          </a:p>
          <a:p>
            <a:pPr marR="0" lvl="0" algn="just" defTabSz="914400" rtl="0" eaLnBrk="1" fontAlgn="auto" latinLnBrk="0" hangingPunct="1">
              <a:lnSpc>
                <a:spcPct val="100000"/>
              </a:lnSpc>
              <a:spcBef>
                <a:spcPts val="0"/>
              </a:spcBef>
              <a:spcAft>
                <a:spcPts val="0"/>
              </a:spcAft>
              <a:buClr>
                <a:srgbClr val="000000"/>
              </a:buClr>
              <a:buSzTx/>
              <a:tabLst/>
              <a:defRPr/>
            </a:pPr>
            <a:endParaRPr lang="fr-FR" sz="1100" dirty="0"/>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lang="fr" sz="1100" dirty="0"/>
              <a:t>- </a:t>
            </a:r>
            <a:r>
              <a:rPr lang="fr" sz="1100" b="1" dirty="0"/>
              <a:t>Formation/sensibilisation des gardiens d’immeuble </a:t>
            </a:r>
            <a:r>
              <a:rPr lang="fr" sz="1100" dirty="0"/>
              <a:t>par le CCOMS ou Santé Mentale France, sinon via le projet Funambules de la fondation, en priorité avec les bailleurs sociaux concernés par l’intervention de l’équipe PASSERELLE: </a:t>
            </a:r>
            <a:r>
              <a:rPr lang="fr-FR" sz="1100" dirty="0"/>
              <a:t>Organisation de 8 sessions de sensibilisation à destination des professionnels</a:t>
            </a:r>
            <a:endParaRPr lang="fr" sz="1100" dirty="0"/>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endParaRPr kumimoji="0" lang="fr" sz="1100" b="0" u="none" strike="noStrike" kern="0" cap="none" spc="0" normalizeH="0" baseline="0" noProof="0" dirty="0">
              <a:ln>
                <a:noFill/>
              </a:ln>
              <a:solidFill>
                <a:srgbClr val="000000"/>
              </a:solidFill>
              <a:effectLst/>
              <a:uLnTx/>
              <a:uFillTx/>
              <a:sym typeface="Arial"/>
            </a:endParaRP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lang="fr" sz="1100" dirty="0"/>
              <a:t>- </a:t>
            </a:r>
            <a:r>
              <a:rPr lang="fr-FR" sz="1100" b="1" dirty="0"/>
              <a:t>Création d’outils: </a:t>
            </a:r>
            <a:r>
              <a:rPr lang="fr-FR" sz="1100" dirty="0"/>
              <a:t>annuaire/cartographie (par le service communication ARS ou CCOMS)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fr" sz="1200" dirty="0"/>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fr" sz="1200" b="0" u="none" strike="noStrike" kern="0" cap="none" spc="0" normalizeH="0" baseline="0" noProof="0" dirty="0">
              <a:ln>
                <a:noFill/>
              </a:ln>
              <a:solidFill>
                <a:srgbClr val="000000"/>
              </a:solidFill>
              <a:effectLst/>
              <a:uLnTx/>
              <a:uFillTx/>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fr" sz="1200" dirty="0"/>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fr" sz="1200" b="0" u="none" strike="noStrike" kern="0" cap="none" spc="0" normalizeH="0" baseline="0" noProof="0" dirty="0">
              <a:ln>
                <a:noFill/>
              </a:ln>
              <a:solidFill>
                <a:srgbClr val="000000"/>
              </a:solidFill>
              <a:effectLst/>
              <a:uLnTx/>
              <a:uFillTx/>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fr" sz="1200" dirty="0"/>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200" b="0" u="none" strike="noStrike" kern="0" cap="none" spc="0" normalizeH="0" baseline="0" noProof="0" dirty="0">
              <a:ln>
                <a:noFill/>
              </a:ln>
              <a:solidFill>
                <a:srgbClr val="000000"/>
              </a:solidFill>
              <a:effectLst/>
              <a:uLnTx/>
              <a:uFillTx/>
              <a:sym typeface="Arial"/>
            </a:endParaRPr>
          </a:p>
        </p:txBody>
      </p:sp>
      <p:sp>
        <p:nvSpPr>
          <p:cNvPr id="80" name="Google Shape;80;p14"/>
          <p:cNvSpPr/>
          <p:nvPr/>
        </p:nvSpPr>
        <p:spPr>
          <a:xfrm>
            <a:off x="6173625" y="4366725"/>
            <a:ext cx="4261500" cy="2795400"/>
          </a:xfrm>
          <a:prstGeom prst="rect">
            <a:avLst/>
          </a:prstGeom>
          <a:solidFill>
            <a:srgbClr val="F3F3F3"/>
          </a:solidFill>
          <a:ln>
            <a:noFill/>
          </a:ln>
        </p:spPr>
        <p:txBody>
          <a:bodyPr spcFirstLastPara="1" wrap="square" lIns="91425" tIns="91425" rIns="91425" bIns="91425" anchor="ctr" anchorCtr="0">
            <a:noAutofit/>
          </a:bodyPr>
          <a:lstStyle/>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Arial"/>
                <a:cs typeface="Arial"/>
                <a:sym typeface="Arial"/>
              </a:rPr>
              <a:t>Echelon régionale: </a:t>
            </a:r>
            <a:r>
              <a:rPr kumimoji="0" lang="fr-FR" sz="1400" b="0" i="0" u="none" strike="noStrike" kern="0" cap="none" spc="0" normalizeH="0" baseline="0" noProof="0" dirty="0">
                <a:ln>
                  <a:noFill/>
                </a:ln>
                <a:solidFill>
                  <a:srgbClr val="000000"/>
                </a:solidFill>
                <a:effectLst/>
                <a:uLnTx/>
                <a:uFillTx/>
                <a:latin typeface="Arial"/>
                <a:cs typeface="Arial"/>
                <a:sym typeface="Arial"/>
              </a:rPr>
              <a:t>revoir le financement équipe mobile psy Valophis en attente doctrine régionale. L’état des lieux permettra alimenter la doctrine régionale en cours d’élaboration.</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0" i="0" u="none" strike="noStrike" kern="0" cap="none" spc="0" normalizeH="0" baseline="0" noProof="0" dirty="0">
                <a:ln>
                  <a:noFill/>
                </a:ln>
                <a:solidFill>
                  <a:srgbClr val="000000"/>
                </a:solidFill>
                <a:effectLst/>
                <a:uLnTx/>
                <a:uFillTx/>
                <a:latin typeface="Arial"/>
                <a:cs typeface="Arial"/>
                <a:sym typeface="Arial"/>
              </a:rPr>
              <a:t>Une convention de financement sur 2 ans (renouvelable 1 fois) par l’AORIF. Nécessité de pérenniser les financements. </a:t>
            </a:r>
          </a:p>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0" i="0" u="none" strike="noStrike" kern="0" cap="none" spc="0" normalizeH="0" baseline="0" noProof="0" dirty="0">
                <a:ln>
                  <a:noFill/>
                </a:ln>
                <a:solidFill>
                  <a:srgbClr val="000000"/>
                </a:solidFill>
                <a:effectLst/>
                <a:uLnTx/>
                <a:uFillTx/>
                <a:latin typeface="Arial"/>
                <a:cs typeface="Arial"/>
                <a:sym typeface="Arial"/>
              </a:rPr>
              <a:t>Projet ayant fait ses preuves et après deux d’activité 81 situations reçus dont 76 prises en charge par l’EMP 94.</a:t>
            </a:r>
          </a:p>
        </p:txBody>
      </p:sp>
      <p:sp>
        <p:nvSpPr>
          <p:cNvPr id="81" name="Google Shape;81;p14"/>
          <p:cNvSpPr/>
          <p:nvPr/>
        </p:nvSpPr>
        <p:spPr>
          <a:xfrm>
            <a:off x="6064650" y="1429213"/>
            <a:ext cx="4261500" cy="2795400"/>
          </a:xfrm>
          <a:prstGeom prst="rect">
            <a:avLst/>
          </a:prstGeom>
          <a:solidFill>
            <a:srgbClr val="F3F3F3"/>
          </a:solidFill>
          <a:ln>
            <a:noFill/>
          </a:ln>
        </p:spPr>
        <p:txBody>
          <a:bodyPr spcFirstLastPara="1" wrap="square" lIns="91425" tIns="91425" rIns="91425" bIns="91425" anchor="ctr" anchorCtr="0">
            <a:noAutofit/>
          </a:bodyPr>
          <a:lstStyle/>
          <a:p>
            <a:pPr marL="285750" lvl="0" indent="-285750">
              <a:buFont typeface="Arial" panose="020B0604020202020204" pitchFamily="34" charset="0"/>
              <a:buChar char="•"/>
              <a:defRPr/>
            </a:pPr>
            <a:endParaRPr lang="fr-FR" sz="1100" dirty="0"/>
          </a:p>
          <a:p>
            <a:pPr lvl="0">
              <a:defRPr/>
            </a:pPr>
            <a:endParaRPr kumimoji="0" lang="fr-FR" sz="1100" b="0" i="0" u="none" strike="noStrike" kern="0" cap="none" spc="0" normalizeH="0" baseline="0" noProof="0" dirty="0">
              <a:ln>
                <a:noFill/>
              </a:ln>
              <a:solidFill>
                <a:srgbClr val="000000"/>
              </a:solidFill>
              <a:effectLst/>
              <a:uLnTx/>
              <a:uFillTx/>
              <a:sym typeface="Arial"/>
            </a:endParaRPr>
          </a:p>
        </p:txBody>
      </p:sp>
      <p:sp>
        <p:nvSpPr>
          <p:cNvPr id="82" name="Google Shape;82;p14"/>
          <p:cNvSpPr/>
          <p:nvPr/>
        </p:nvSpPr>
        <p:spPr>
          <a:xfrm>
            <a:off x="6083450" y="853375"/>
            <a:ext cx="4457100" cy="400200"/>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 sz="1200" b="1" i="0" u="none" strike="noStrike" kern="0" cap="none" spc="0" normalizeH="0" baseline="0" noProof="0">
                <a:ln>
                  <a:noFill/>
                </a:ln>
                <a:solidFill>
                  <a:srgbClr val="000000"/>
                </a:solidFill>
                <a:effectLst/>
                <a:uLnTx/>
                <a:uFillTx/>
                <a:latin typeface="Arial"/>
                <a:cs typeface="Arial"/>
                <a:sym typeface="Arial"/>
              </a:rPr>
              <a:t>Pour que cela fonctionne, décrivez les contributions nécessaires chaque échelon ? </a:t>
            </a:r>
            <a:endParaRPr kumimoji="0" sz="1200" b="1" i="0" u="none" strike="noStrike" kern="0" cap="none" spc="0" normalizeH="0" baseline="0" noProof="0">
              <a:ln>
                <a:noFill/>
              </a:ln>
              <a:solidFill>
                <a:srgbClr val="000000"/>
              </a:solidFill>
              <a:effectLst/>
              <a:uLnTx/>
              <a:uFillTx/>
              <a:latin typeface="Arial"/>
              <a:cs typeface="Arial"/>
              <a:sym typeface="Arial"/>
            </a:endParaRPr>
          </a:p>
        </p:txBody>
      </p:sp>
      <p:sp>
        <p:nvSpPr>
          <p:cNvPr id="83" name="Google Shape;83;p14"/>
          <p:cNvSpPr txBox="1"/>
          <p:nvPr/>
        </p:nvSpPr>
        <p:spPr>
          <a:xfrm>
            <a:off x="6217341" y="1327450"/>
            <a:ext cx="4187233" cy="341629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Ubuntu"/>
                <a:ea typeface="Ubuntu"/>
                <a:cs typeface="Ubuntu"/>
                <a:sym typeface="Ubuntu"/>
              </a:rPr>
              <a:t>Chiffrage estimé sur 1 année: </a:t>
            </a:r>
            <a:r>
              <a:rPr kumimoji="0" lang="fr-FR" sz="1400" i="0" u="none" strike="noStrike" kern="0" cap="none" spc="0" normalizeH="0" baseline="0" noProof="0" dirty="0">
                <a:ln>
                  <a:noFill/>
                </a:ln>
                <a:solidFill>
                  <a:srgbClr val="000000"/>
                </a:solidFill>
                <a:effectLst/>
                <a:uLnTx/>
                <a:uFillTx/>
                <a:latin typeface="Ubuntu"/>
                <a:ea typeface="Ubuntu"/>
                <a:cs typeface="Ubuntu"/>
                <a:sym typeface="Ubuntu"/>
              </a:rPr>
              <a:t>25% du co-financement d’une équipe mobile psy PASSERELLE renforcé</a:t>
            </a:r>
            <a:r>
              <a:rPr lang="fr-FR" dirty="0">
                <a:latin typeface="Ubuntu"/>
                <a:ea typeface="Ubuntu"/>
                <a:cs typeface="Ubuntu"/>
                <a:sym typeface="Ubuntu"/>
              </a:rPr>
              <a:t> à hauteur de </a:t>
            </a:r>
            <a:r>
              <a:rPr kumimoji="0" lang="fr-FR" sz="1400" i="0" u="none" strike="noStrike" kern="0" cap="none" spc="0" normalizeH="0" baseline="0" noProof="0" dirty="0">
                <a:ln>
                  <a:noFill/>
                </a:ln>
                <a:solidFill>
                  <a:srgbClr val="000000"/>
                </a:solidFill>
                <a:effectLst/>
                <a:uLnTx/>
                <a:uFillTx/>
                <a:latin typeface="Ubuntu"/>
                <a:ea typeface="Ubuntu"/>
                <a:cs typeface="Ubuntu"/>
                <a:sym typeface="Ubuntu"/>
              </a:rPr>
              <a:t>280 000 euros (dont 20 000 euros de </a:t>
            </a:r>
            <a:r>
              <a:rPr lang="fr-FR" dirty="0">
                <a:latin typeface="Ubuntu"/>
                <a:ea typeface="Ubuntu"/>
                <a:cs typeface="Ubuntu"/>
                <a:sym typeface="Ubuntu"/>
              </a:rPr>
              <a:t>diagnostic) </a:t>
            </a:r>
            <a:r>
              <a:rPr kumimoji="0" lang="fr-FR" sz="1400" b="1" i="0" u="none" strike="noStrike" kern="0" cap="none" spc="0" normalizeH="0" baseline="0" noProof="0" dirty="0">
                <a:ln>
                  <a:noFill/>
                </a:ln>
                <a:solidFill>
                  <a:srgbClr val="000000"/>
                </a:solidFill>
                <a:effectLst/>
                <a:uLnTx/>
                <a:uFillTx/>
                <a:latin typeface="Ubuntu"/>
                <a:ea typeface="Ubuntu"/>
                <a:cs typeface="Ubuntu"/>
                <a:sym typeface="Ubuntu"/>
              </a:rPr>
              <a:t>soit </a:t>
            </a:r>
            <a:r>
              <a:rPr lang="fr-FR" b="1" dirty="0">
                <a:latin typeface="Ubuntu"/>
                <a:ea typeface="Ubuntu"/>
                <a:cs typeface="Ubuntu"/>
                <a:sym typeface="Ubuntu"/>
              </a:rPr>
              <a:t>63</a:t>
            </a:r>
            <a:r>
              <a:rPr kumimoji="0" lang="fr-FR" sz="1400" b="1" i="0" u="none" strike="noStrike" kern="0" cap="none" spc="0" normalizeH="0" baseline="0" noProof="0" dirty="0">
                <a:ln>
                  <a:noFill/>
                </a:ln>
                <a:solidFill>
                  <a:srgbClr val="000000"/>
                </a:solidFill>
                <a:effectLst/>
                <a:uLnTx/>
                <a:uFillTx/>
                <a:latin typeface="Ubuntu"/>
                <a:ea typeface="Ubuntu"/>
                <a:cs typeface="Ubuntu"/>
                <a:sym typeface="Ubuntu"/>
              </a:rPr>
              <a:t> </a:t>
            </a:r>
            <a:r>
              <a:rPr lang="fr-FR" b="1" dirty="0">
                <a:latin typeface="Ubuntu"/>
                <a:ea typeface="Ubuntu"/>
                <a:cs typeface="Ubuntu"/>
                <a:sym typeface="Ubuntu"/>
              </a:rPr>
              <a:t>0</a:t>
            </a:r>
            <a:r>
              <a:rPr kumimoji="0" lang="fr-FR" sz="1400" b="1" i="0" u="none" strike="noStrike" kern="0" cap="none" spc="0" normalizeH="0" baseline="0" noProof="0" dirty="0">
                <a:ln>
                  <a:noFill/>
                </a:ln>
                <a:solidFill>
                  <a:srgbClr val="000000"/>
                </a:solidFill>
                <a:effectLst/>
                <a:uLnTx/>
                <a:uFillTx/>
                <a:latin typeface="Ubuntu"/>
                <a:ea typeface="Ubuntu"/>
                <a:cs typeface="Ubuntu"/>
                <a:sym typeface="Ubuntu"/>
              </a:rPr>
              <a:t>00 €+ 10 000€ co-financement ARS du </a:t>
            </a:r>
            <a:r>
              <a:rPr kumimoji="0" lang="fr-FR" sz="1400" b="1" i="0" u="none" strike="noStrike" kern="0" cap="none" spc="0" normalizeH="0" baseline="0" noProof="0" dirty="0" err="1">
                <a:ln>
                  <a:noFill/>
                </a:ln>
                <a:solidFill>
                  <a:srgbClr val="000000"/>
                </a:solidFill>
                <a:effectLst/>
                <a:uLnTx/>
                <a:uFillTx/>
                <a:latin typeface="Ubuntu"/>
                <a:ea typeface="Ubuntu"/>
                <a:cs typeface="Ubuntu"/>
                <a:sym typeface="Ubuntu"/>
              </a:rPr>
              <a:t>diag</a:t>
            </a:r>
            <a:r>
              <a:rPr kumimoji="0" lang="fr-FR" sz="1400" b="1" i="0" u="none" strike="noStrike" kern="0" cap="none" spc="0" normalizeH="0" baseline="0" noProof="0" dirty="0">
                <a:ln>
                  <a:noFill/>
                </a:ln>
                <a:solidFill>
                  <a:srgbClr val="000000"/>
                </a:solidFill>
                <a:effectLst/>
                <a:uLnTx/>
                <a:uFillTx/>
                <a:latin typeface="Ubuntu"/>
                <a:ea typeface="Ubuntu"/>
                <a:cs typeface="Ubuntu"/>
                <a:sym typeface="Ubuntu"/>
              </a:rPr>
              <a:t> soit 73 000€</a:t>
            </a:r>
            <a:r>
              <a:rPr kumimoji="0" lang="fr-FR" sz="1400" i="0" u="none" strike="noStrike" kern="0" cap="none" spc="0" normalizeH="0" baseline="0" noProof="0" dirty="0">
                <a:ln>
                  <a:noFill/>
                </a:ln>
                <a:solidFill>
                  <a:srgbClr val="000000"/>
                </a:solidFill>
                <a:effectLst/>
                <a:uLnTx/>
                <a:uFillTx/>
                <a:latin typeface="Ubuntu"/>
                <a:ea typeface="Ubuntu"/>
                <a:cs typeface="Ubuntu"/>
                <a:sym typeface="Ubuntu"/>
              </a:rPr>
              <a:t> . Actuellement, </a:t>
            </a:r>
            <a:r>
              <a:rPr lang="fr-FR" dirty="0">
                <a:latin typeface="Ubuntu"/>
                <a:ea typeface="Ubuntu"/>
                <a:cs typeface="Ubuntu"/>
                <a:sym typeface="Ubuntu"/>
              </a:rPr>
              <a:t>4,5 ETP des EMP94 sont nécessaires pour la prise en charge de 37 ménages sur l’année. Il s’agira de binômes socio-sanitaires.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b="1" dirty="0">
                <a:latin typeface="Ubuntu"/>
                <a:ea typeface="Ubuntu"/>
                <a:cs typeface="Ubuntu"/>
                <a:sym typeface="Ubuntu"/>
              </a:rPr>
              <a:t>Co-financement DRIHL/AORIF</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fr-FR" sz="1400" b="1" i="0" u="none" strike="noStrike" kern="0" cap="none" spc="0" normalizeH="0" baseline="0" noProof="0" dirty="0">
              <a:ln>
                <a:noFill/>
              </a:ln>
              <a:solidFill>
                <a:srgbClr val="000000"/>
              </a:solidFill>
              <a:effectLst/>
              <a:uLnTx/>
              <a:uFillTx/>
              <a:latin typeface="Ubuntu"/>
              <a:ea typeface="Ubuntu"/>
              <a:cs typeface="Ubuntu"/>
              <a:sym typeface="Ubuntu"/>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Ubuntu"/>
                <a:ea typeface="Ubuntu"/>
                <a:cs typeface="Ubuntu"/>
                <a:sym typeface="Ubuntu"/>
              </a:rPr>
              <a:t>-Formation: </a:t>
            </a:r>
            <a:r>
              <a:rPr kumimoji="0" lang="fr-FR" sz="1400" i="0" u="none" strike="noStrike" kern="0" cap="none" spc="0" normalizeH="0" baseline="0" noProof="0" dirty="0">
                <a:ln>
                  <a:noFill/>
                </a:ln>
                <a:solidFill>
                  <a:srgbClr val="000000"/>
                </a:solidFill>
                <a:effectLst/>
                <a:uLnTx/>
                <a:uFillTx/>
                <a:latin typeface="Ubuntu"/>
                <a:ea typeface="Ubuntu"/>
                <a:cs typeface="Ubuntu"/>
                <a:sym typeface="Ubuntu"/>
              </a:rPr>
              <a:t>15 000€</a:t>
            </a:r>
            <a:endParaRPr lang="fr-FR" dirty="0">
              <a:latin typeface="Ubuntu"/>
              <a:ea typeface="Ubuntu"/>
              <a:cs typeface="Ubuntu"/>
              <a:sym typeface="Ubuntu"/>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b="1" u="sng" dirty="0">
                <a:latin typeface="Ubuntu"/>
                <a:ea typeface="Ubuntu"/>
                <a:cs typeface="Ubuntu"/>
                <a:sym typeface="Ubuntu"/>
              </a:rPr>
              <a:t>Au total 88 000€ </a:t>
            </a:r>
            <a:endParaRPr kumimoji="0" lang="fr-FR" sz="1400" b="1" i="0" u="sng" strike="noStrike" kern="0" cap="none" spc="0" normalizeH="0" baseline="0" noProof="0" dirty="0">
              <a:ln>
                <a:noFill/>
              </a:ln>
              <a:solidFill>
                <a:srgbClr val="000000"/>
              </a:solidFill>
              <a:effectLst/>
              <a:uLnTx/>
              <a:uFillTx/>
              <a:latin typeface="Ubuntu"/>
              <a:ea typeface="Ubuntu"/>
              <a:cs typeface="Ubuntu"/>
              <a:sym typeface="Ubuntu"/>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fr-FR" sz="1400" b="1" i="0" u="none" strike="noStrike" kern="0" cap="none" spc="0" normalizeH="0" baseline="0" noProof="0" dirty="0">
              <a:ln>
                <a:noFill/>
              </a:ln>
              <a:solidFill>
                <a:srgbClr val="000000"/>
              </a:solidFill>
              <a:effectLst/>
              <a:uLnTx/>
              <a:uFillTx/>
              <a:latin typeface="Ubuntu"/>
              <a:ea typeface="Ubuntu"/>
              <a:cs typeface="Ubuntu"/>
              <a:sym typeface="Ubuntu"/>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1" i="0" u="none" strike="noStrike" kern="0" cap="none" spc="0" normalizeH="0" baseline="0" noProof="0" dirty="0">
                <a:ln>
                  <a:noFill/>
                </a:ln>
                <a:solidFill>
                  <a:srgbClr val="000000"/>
                </a:solidFill>
                <a:effectLst/>
                <a:uLnTx/>
                <a:uFillTx/>
                <a:latin typeface="Ubuntu"/>
                <a:ea typeface="Ubuntu"/>
                <a:cs typeface="Ubuntu"/>
                <a:sym typeface="Ubuntu"/>
              </a:rPr>
              <a:t> </a:t>
            </a:r>
            <a:endParaRPr kumimoji="0" sz="1400" b="1" i="0" u="none" strike="noStrike" kern="0" cap="none" spc="0" normalizeH="0" baseline="0" noProof="0" dirty="0">
              <a:ln>
                <a:noFill/>
              </a:ln>
              <a:solidFill>
                <a:srgbClr val="000000"/>
              </a:solidFill>
              <a:effectLst/>
              <a:uLnTx/>
              <a:uFillTx/>
              <a:latin typeface="Ubuntu"/>
              <a:ea typeface="Ubuntu"/>
              <a:cs typeface="Ubuntu"/>
              <a:sym typeface="Ubuntu"/>
            </a:endParaRPr>
          </a:p>
        </p:txBody>
      </p:sp>
      <p:sp>
        <p:nvSpPr>
          <p:cNvPr id="85" name="Google Shape;85;p14"/>
          <p:cNvSpPr/>
          <p:nvPr/>
        </p:nvSpPr>
        <p:spPr>
          <a:xfrm>
            <a:off x="140725" y="4626628"/>
            <a:ext cx="5600526" cy="2875288"/>
          </a:xfrm>
          <a:prstGeom prst="rect">
            <a:avLst/>
          </a:prstGeom>
          <a:solidFill>
            <a:srgbClr val="FFFFFF"/>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86" name="Google Shape;86;p14"/>
          <p:cNvSpPr txBox="1"/>
          <p:nvPr/>
        </p:nvSpPr>
        <p:spPr>
          <a:xfrm>
            <a:off x="287238" y="4188711"/>
            <a:ext cx="4810800" cy="369300"/>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200" b="1" i="0" u="none" strike="noStrike" kern="0" cap="none" spc="0" normalizeH="0" baseline="0" noProof="0" dirty="0">
                <a:ln>
                  <a:noFill/>
                </a:ln>
                <a:solidFill>
                  <a:srgbClr val="000000"/>
                </a:solidFill>
                <a:effectLst/>
                <a:uLnTx/>
                <a:uFillTx/>
                <a:latin typeface="Arial"/>
                <a:cs typeface="Arial"/>
                <a:sym typeface="Arial"/>
              </a:rPr>
              <a:t>Qui est impliqué ? </a:t>
            </a:r>
          </a:p>
        </p:txBody>
      </p:sp>
      <p:sp>
        <p:nvSpPr>
          <p:cNvPr id="87" name="Google Shape;87;p14"/>
          <p:cNvSpPr/>
          <p:nvPr/>
        </p:nvSpPr>
        <p:spPr>
          <a:xfrm>
            <a:off x="387451" y="4605856"/>
            <a:ext cx="2114400" cy="347100"/>
          </a:xfrm>
          <a:prstGeom prst="rect">
            <a:avLst/>
          </a:prstGeom>
          <a:solidFill>
            <a:srgbClr val="66666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 sz="1200" b="1" i="0" u="none" strike="noStrike" kern="0" cap="none" spc="0" normalizeH="0" baseline="0" noProof="0">
                <a:ln>
                  <a:noFill/>
                </a:ln>
                <a:solidFill>
                  <a:srgbClr val="FFFFFF"/>
                </a:solidFill>
                <a:effectLst/>
                <a:uLnTx/>
                <a:uFillTx/>
                <a:latin typeface="Arial"/>
                <a:cs typeface="Arial"/>
                <a:sym typeface="Arial"/>
              </a:rPr>
              <a:t>QUI ? </a:t>
            </a:r>
            <a:endParaRPr kumimoji="0" sz="1200" b="1" i="0" u="none" strike="noStrike" kern="0" cap="none" spc="0" normalizeH="0" baseline="0" noProof="0">
              <a:ln>
                <a:noFill/>
              </a:ln>
              <a:solidFill>
                <a:srgbClr val="FFFFFF"/>
              </a:solidFill>
              <a:effectLst/>
              <a:uLnTx/>
              <a:uFillTx/>
              <a:latin typeface="Arial"/>
              <a:cs typeface="Arial"/>
              <a:sym typeface="Arial"/>
            </a:endParaRPr>
          </a:p>
        </p:txBody>
      </p:sp>
      <p:sp>
        <p:nvSpPr>
          <p:cNvPr id="88" name="Google Shape;88;p14"/>
          <p:cNvSpPr/>
          <p:nvPr/>
        </p:nvSpPr>
        <p:spPr>
          <a:xfrm>
            <a:off x="2501851" y="4626639"/>
            <a:ext cx="3239400" cy="347100"/>
          </a:xfrm>
          <a:prstGeom prst="rect">
            <a:avLst/>
          </a:prstGeom>
          <a:solidFill>
            <a:srgbClr val="666666"/>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 sz="1200" b="1" i="0" u="none" strike="noStrike" kern="0" cap="none" spc="0" normalizeH="0" baseline="0" noProof="0">
                <a:ln>
                  <a:noFill/>
                </a:ln>
                <a:solidFill>
                  <a:srgbClr val="FFFFFF"/>
                </a:solidFill>
                <a:effectLst/>
                <a:uLnTx/>
                <a:uFillTx/>
                <a:latin typeface="Arial"/>
                <a:cs typeface="Arial"/>
                <a:sym typeface="Arial"/>
              </a:rPr>
              <a:t>Pour faire quoi ? </a:t>
            </a:r>
            <a:endParaRPr kumimoji="0" sz="1200" b="1" i="0" u="none" strike="noStrike" kern="0" cap="none" spc="0" normalizeH="0" baseline="0" noProof="0">
              <a:ln>
                <a:noFill/>
              </a:ln>
              <a:solidFill>
                <a:srgbClr val="FFFFFF"/>
              </a:solidFill>
              <a:effectLst/>
              <a:uLnTx/>
              <a:uFillTx/>
              <a:latin typeface="Arial"/>
              <a:cs typeface="Arial"/>
              <a:sym typeface="Arial"/>
            </a:endParaRPr>
          </a:p>
        </p:txBody>
      </p:sp>
      <p:sp>
        <p:nvSpPr>
          <p:cNvPr id="89" name="Google Shape;89;p14"/>
          <p:cNvSpPr/>
          <p:nvPr/>
        </p:nvSpPr>
        <p:spPr>
          <a:xfrm>
            <a:off x="295325" y="5031827"/>
            <a:ext cx="2114400" cy="370800"/>
          </a:xfrm>
          <a:prstGeom prst="rect">
            <a:avLst/>
          </a:prstGeom>
          <a:solidFill>
            <a:srgbClr val="F3F3F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Les</a:t>
            </a:r>
            <a:r>
              <a:rPr kumimoji="0" lang="fr-FR" sz="1100" b="0" i="0" u="none" strike="noStrike" kern="0" cap="none" spc="0" normalizeH="0" noProof="0" dirty="0">
                <a:ln>
                  <a:noFill/>
                </a:ln>
                <a:solidFill>
                  <a:srgbClr val="000000"/>
                </a:solidFill>
                <a:effectLst/>
                <a:uLnTx/>
                <a:uFillTx/>
                <a:latin typeface="Arial"/>
                <a:cs typeface="Arial"/>
                <a:sym typeface="Arial"/>
              </a:rPr>
              <a:t> professionnels du sanitaire et  du social</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sp>
        <p:nvSpPr>
          <p:cNvPr id="90" name="Google Shape;90;p14"/>
          <p:cNvSpPr/>
          <p:nvPr/>
        </p:nvSpPr>
        <p:spPr>
          <a:xfrm>
            <a:off x="2501859" y="5031838"/>
            <a:ext cx="3239400" cy="370800"/>
          </a:xfrm>
          <a:prstGeom prst="rect">
            <a:avLst/>
          </a:prstGeom>
          <a:solidFill>
            <a:srgbClr val="F3F3F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100" b="0" i="0" u="none" strike="noStrike" kern="0" cap="none" spc="0" normalizeH="0" baseline="0" noProof="0">
                <a:ln>
                  <a:noFill/>
                </a:ln>
                <a:solidFill>
                  <a:srgbClr val="000000"/>
                </a:solidFill>
                <a:effectLst/>
                <a:uLnTx/>
                <a:uFillTx/>
                <a:latin typeface="Arial"/>
                <a:cs typeface="Arial"/>
                <a:sym typeface="Arial"/>
              </a:rPr>
              <a:t>Cf supra</a:t>
            </a:r>
          </a:p>
        </p:txBody>
      </p:sp>
      <p:sp>
        <p:nvSpPr>
          <p:cNvPr id="91" name="Google Shape;91;p14"/>
          <p:cNvSpPr/>
          <p:nvPr/>
        </p:nvSpPr>
        <p:spPr>
          <a:xfrm>
            <a:off x="295325" y="5464498"/>
            <a:ext cx="2114400" cy="370800"/>
          </a:xfrm>
          <a:prstGeom prst="rect">
            <a:avLst/>
          </a:prstGeom>
          <a:solidFill>
            <a:srgbClr val="F3F3F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Les résidents</a:t>
            </a:r>
          </a:p>
        </p:txBody>
      </p:sp>
      <p:sp>
        <p:nvSpPr>
          <p:cNvPr id="93" name="Google Shape;93;p14"/>
          <p:cNvSpPr/>
          <p:nvPr/>
        </p:nvSpPr>
        <p:spPr>
          <a:xfrm>
            <a:off x="264092" y="5925983"/>
            <a:ext cx="2114400" cy="370800"/>
          </a:xfrm>
          <a:prstGeom prst="rect">
            <a:avLst/>
          </a:prstGeom>
          <a:solidFill>
            <a:srgbClr val="F3F3F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La</a:t>
            </a:r>
            <a:r>
              <a:rPr kumimoji="0" lang="fr-FR" sz="1100" b="0" i="0" u="none" strike="noStrike" kern="0" cap="none" spc="0" normalizeH="0" noProof="0" dirty="0">
                <a:ln>
                  <a:noFill/>
                </a:ln>
                <a:solidFill>
                  <a:srgbClr val="000000"/>
                </a:solidFill>
                <a:effectLst/>
                <a:uLnTx/>
                <a:uFillTx/>
                <a:latin typeface="Arial"/>
                <a:cs typeface="Arial"/>
                <a:sym typeface="Arial"/>
              </a:rPr>
              <a:t> coordination CLSM</a:t>
            </a:r>
            <a:endParaRPr kumimoji="0" lang="fr-FR" sz="1100" b="0" i="0" u="none" strike="noStrike" kern="0" cap="none" spc="0" normalizeH="0" baseline="0" noProof="0" dirty="0">
              <a:ln>
                <a:noFill/>
              </a:ln>
              <a:solidFill>
                <a:srgbClr val="000000"/>
              </a:solidFill>
              <a:effectLst/>
              <a:uLnTx/>
              <a:uFillTx/>
              <a:latin typeface="Arial"/>
              <a:cs typeface="Arial"/>
              <a:sym typeface="Arial"/>
            </a:endParaRPr>
          </a:p>
        </p:txBody>
      </p:sp>
      <p:sp>
        <p:nvSpPr>
          <p:cNvPr id="94" name="Google Shape;94;p14"/>
          <p:cNvSpPr/>
          <p:nvPr/>
        </p:nvSpPr>
        <p:spPr>
          <a:xfrm>
            <a:off x="2501859" y="5897180"/>
            <a:ext cx="3239400" cy="370800"/>
          </a:xfrm>
          <a:prstGeom prst="rect">
            <a:avLst/>
          </a:prstGeom>
          <a:solidFill>
            <a:srgbClr val="F3F3F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0" i="0" u="none" strike="noStrike" kern="0" cap="none" spc="0" normalizeH="0" baseline="0" noProof="0" dirty="0">
                <a:ln>
                  <a:noFill/>
                </a:ln>
                <a:solidFill>
                  <a:srgbClr val="000000"/>
                </a:solidFill>
                <a:effectLst/>
                <a:uLnTx/>
                <a:uFillTx/>
                <a:latin typeface="Arial"/>
                <a:cs typeface="Arial"/>
                <a:sym typeface="Arial"/>
              </a:rPr>
              <a:t>À définir</a:t>
            </a:r>
          </a:p>
        </p:txBody>
      </p:sp>
      <p:sp>
        <p:nvSpPr>
          <p:cNvPr id="95" name="Google Shape;95;p14"/>
          <p:cNvSpPr/>
          <p:nvPr/>
        </p:nvSpPr>
        <p:spPr>
          <a:xfrm>
            <a:off x="295337" y="6358654"/>
            <a:ext cx="2114400" cy="370800"/>
          </a:xfrm>
          <a:prstGeom prst="rect">
            <a:avLst/>
          </a:prstGeom>
          <a:solidFill>
            <a:srgbClr val="F3F3F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100" b="0" i="0" u="none" strike="noStrike" kern="0" cap="none" spc="0" normalizeH="0" baseline="0" noProof="0" dirty="0">
                <a:ln>
                  <a:noFill/>
                </a:ln>
                <a:solidFill>
                  <a:srgbClr val="000000"/>
                </a:solidFill>
                <a:effectLst/>
                <a:uLnTx/>
                <a:uFillTx/>
                <a:latin typeface="Arial"/>
                <a:cs typeface="Arial"/>
                <a:sym typeface="Arial"/>
              </a:rPr>
              <a:t>Les financeurs</a:t>
            </a:r>
            <a:endParaRPr kumimoji="0" sz="1100" b="0" i="0" u="none" strike="noStrike" kern="0" cap="none" spc="0" normalizeH="0" baseline="0" noProof="0" dirty="0">
              <a:ln>
                <a:noFill/>
              </a:ln>
              <a:solidFill>
                <a:srgbClr val="000000"/>
              </a:solidFill>
              <a:effectLst/>
              <a:uLnTx/>
              <a:uFillTx/>
              <a:latin typeface="Arial"/>
              <a:cs typeface="Arial"/>
              <a:sym typeface="Arial"/>
            </a:endParaRPr>
          </a:p>
        </p:txBody>
      </p:sp>
      <p:sp>
        <p:nvSpPr>
          <p:cNvPr id="96" name="Google Shape;96;p14"/>
          <p:cNvSpPr/>
          <p:nvPr/>
        </p:nvSpPr>
        <p:spPr>
          <a:xfrm>
            <a:off x="2501871" y="6358664"/>
            <a:ext cx="3239400" cy="370800"/>
          </a:xfrm>
          <a:prstGeom prst="rect">
            <a:avLst/>
          </a:prstGeom>
          <a:solidFill>
            <a:srgbClr val="F3F3F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0" i="0" u="none" strike="noStrike" kern="0" cap="none" spc="0" normalizeH="0" baseline="0" noProof="0" dirty="0">
                <a:ln>
                  <a:noFill/>
                </a:ln>
                <a:solidFill>
                  <a:srgbClr val="000000"/>
                </a:solidFill>
                <a:effectLst/>
                <a:uLnTx/>
                <a:uFillTx/>
                <a:latin typeface="Arial"/>
                <a:cs typeface="Arial"/>
                <a:sym typeface="Arial"/>
              </a:rPr>
              <a:t>ARS, DRIHL, AORIF</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97" name="Google Shape;97;p14"/>
          <p:cNvSpPr/>
          <p:nvPr/>
        </p:nvSpPr>
        <p:spPr>
          <a:xfrm>
            <a:off x="295337" y="6791325"/>
            <a:ext cx="2114400" cy="370800"/>
          </a:xfrm>
          <a:prstGeom prst="rect">
            <a:avLst/>
          </a:prstGeom>
          <a:solidFill>
            <a:srgbClr val="F3F3F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0" i="0" u="none" strike="noStrike" kern="0" cap="none" spc="0" normalizeH="0" baseline="0" noProof="0" dirty="0">
                <a:ln>
                  <a:noFill/>
                </a:ln>
                <a:solidFill>
                  <a:srgbClr val="000000"/>
                </a:solidFill>
                <a:effectLst/>
                <a:uLnTx/>
                <a:uFillTx/>
                <a:latin typeface="Arial"/>
                <a:cs typeface="Arial"/>
                <a:sym typeface="Arial"/>
              </a:rPr>
              <a:t>Bailleurs</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98" name="Google Shape;98;p14"/>
          <p:cNvSpPr/>
          <p:nvPr/>
        </p:nvSpPr>
        <p:spPr>
          <a:xfrm>
            <a:off x="2501871" y="6791336"/>
            <a:ext cx="3239400" cy="370800"/>
          </a:xfrm>
          <a:prstGeom prst="rect">
            <a:avLst/>
          </a:prstGeom>
          <a:solidFill>
            <a:srgbClr val="F3F3F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fr-FR" sz="1400" b="0" i="0" u="none" strike="noStrike" kern="0" cap="none" spc="0" normalizeH="0" baseline="0" noProof="0" dirty="0">
                <a:ln>
                  <a:noFill/>
                </a:ln>
                <a:solidFill>
                  <a:srgbClr val="000000"/>
                </a:solidFill>
                <a:effectLst/>
                <a:uLnTx/>
                <a:uFillTx/>
                <a:latin typeface="Arial"/>
                <a:cs typeface="Arial"/>
                <a:sym typeface="Arial"/>
              </a:rPr>
              <a:t>Valophis+?</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99" name="Google Shape;99;p14"/>
          <p:cNvSpPr txBox="1"/>
          <p:nvPr/>
        </p:nvSpPr>
        <p:spPr>
          <a:xfrm>
            <a:off x="3544275" y="7236000"/>
            <a:ext cx="7114500" cy="354000"/>
          </a:xfrm>
          <a:prstGeom prst="rect">
            <a:avLst/>
          </a:prstGeom>
          <a:noFill/>
          <a:ln>
            <a:noFill/>
          </a:ln>
        </p:spPr>
        <p:txBody>
          <a:bodyPr spcFirstLastPara="1" wrap="square" lIns="91425" tIns="91425" rIns="91425" bIns="91425" anchor="ctr" anchorCtr="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kumimoji="0" lang="fr" sz="1100" b="1" i="1" u="none" strike="noStrike" kern="0" cap="none" spc="0" normalizeH="0" baseline="0" noProof="0">
                <a:ln>
                  <a:noFill/>
                </a:ln>
                <a:solidFill>
                  <a:srgbClr val="FF0084"/>
                </a:solidFill>
                <a:effectLst/>
                <a:highlight>
                  <a:srgbClr val="FFFFFF"/>
                </a:highlight>
                <a:uLnTx/>
                <a:uFillTx/>
                <a:latin typeface="Arial"/>
                <a:cs typeface="Arial"/>
                <a:sym typeface="Arial"/>
              </a:rPr>
              <a:t> DOCUMENT À RÉCUPÉRER PAR LE FACILITATEUR EN FIN DE SESSION</a:t>
            </a:r>
            <a:r>
              <a:rPr kumimoji="0" lang="fr" sz="1100" b="1" i="1" u="none" strike="noStrike" kern="0" cap="none" spc="0" normalizeH="0" baseline="0" noProof="0">
                <a:ln>
                  <a:noFill/>
                </a:ln>
                <a:solidFill>
                  <a:srgbClr val="FFFFFF"/>
                </a:solidFill>
                <a:effectLst/>
                <a:highlight>
                  <a:srgbClr val="FFFFFF"/>
                </a:highlight>
                <a:uLnTx/>
                <a:uFillTx/>
                <a:latin typeface="Arial"/>
                <a:cs typeface="Arial"/>
                <a:sym typeface="Arial"/>
              </a:rPr>
              <a:t>-</a:t>
            </a:r>
            <a:endParaRPr kumimoji="0" sz="1100" b="1" i="1" u="none" strike="noStrike" kern="0" cap="none" spc="0" normalizeH="0" baseline="0" noProof="0">
              <a:ln>
                <a:noFill/>
              </a:ln>
              <a:solidFill>
                <a:srgbClr val="FFFFFF"/>
              </a:solidFill>
              <a:effectLst/>
              <a:highlight>
                <a:srgbClr val="FFFFFF"/>
              </a:highlight>
              <a:uLnTx/>
              <a:uFillTx/>
              <a:latin typeface="Arial"/>
              <a:cs typeface="Arial"/>
              <a:sym typeface="Arial"/>
            </a:endParaRPr>
          </a:p>
        </p:txBody>
      </p:sp>
      <p:sp>
        <p:nvSpPr>
          <p:cNvPr id="3" name="Google Shape;94;p14">
            <a:extLst>
              <a:ext uri="{FF2B5EF4-FFF2-40B4-BE49-F238E27FC236}">
                <a16:creationId xmlns:a16="http://schemas.microsoft.com/office/drawing/2014/main" id="{3114E6FB-BAA4-0402-F449-48E96E084E28}"/>
              </a:ext>
            </a:extLst>
          </p:cNvPr>
          <p:cNvSpPr/>
          <p:nvPr/>
        </p:nvSpPr>
        <p:spPr>
          <a:xfrm>
            <a:off x="2520651" y="7220234"/>
            <a:ext cx="3239400" cy="249106"/>
          </a:xfrm>
          <a:prstGeom prst="rect">
            <a:avLst/>
          </a:prstGeom>
          <a:solidFill>
            <a:srgbClr val="F3F3F3"/>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fr-FR" sz="1400" b="0" i="0" u="none" strike="noStrike" kern="0" cap="none" spc="0" normalizeH="0" baseline="0" noProof="0" dirty="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995587518"/>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3330</TotalTime>
  <Words>681</Words>
  <Application>Microsoft Office PowerPoint</Application>
  <PresentationFormat>Personnalisé</PresentationFormat>
  <Paragraphs>70</Paragraphs>
  <Slides>2</Slides>
  <Notes>2</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vt:i4>
      </vt:variant>
    </vt:vector>
  </HeadingPairs>
  <TitlesOfParts>
    <vt:vector size="5" baseType="lpstr">
      <vt:lpstr>Arial</vt:lpstr>
      <vt:lpstr>Ubuntu</vt:lpstr>
      <vt:lpstr>Simple Light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MARIANI, Louise</dc:creator>
  <cp:lastModifiedBy>IBI, Emmanuel (ARS-IDF)</cp:lastModifiedBy>
  <cp:revision>32</cp:revision>
  <dcterms:modified xsi:type="dcterms:W3CDTF">2025-01-24T17:01:12Z</dcterms:modified>
</cp:coreProperties>
</file>